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88" r:id="rId5"/>
    <p:sldId id="269" r:id="rId6"/>
    <p:sldId id="294" r:id="rId7"/>
    <p:sldId id="266" r:id="rId8"/>
    <p:sldId id="267" r:id="rId9"/>
    <p:sldId id="268" r:id="rId10"/>
    <p:sldId id="295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1" r:id="rId19"/>
    <p:sldId id="282" r:id="rId20"/>
    <p:sldId id="285" r:id="rId21"/>
    <p:sldId id="291" r:id="rId22"/>
    <p:sldId id="297" r:id="rId23"/>
    <p:sldId id="298" r:id="rId24"/>
    <p:sldId id="296" r:id="rId25"/>
    <p:sldId id="278" r:id="rId26"/>
    <p:sldId id="292" r:id="rId27"/>
    <p:sldId id="279" r:id="rId28"/>
    <p:sldId id="308" r:id="rId29"/>
    <p:sldId id="293" r:id="rId30"/>
    <p:sldId id="283" r:id="rId31"/>
    <p:sldId id="262" r:id="rId32"/>
    <p:sldId id="284" r:id="rId33"/>
    <p:sldId id="309" r:id="rId34"/>
    <p:sldId id="263" r:id="rId35"/>
    <p:sldId id="286" r:id="rId36"/>
    <p:sldId id="287" r:id="rId37"/>
    <p:sldId id="302" r:id="rId38"/>
    <p:sldId id="303" r:id="rId39"/>
    <p:sldId id="304" r:id="rId40"/>
    <p:sldId id="305" r:id="rId41"/>
    <p:sldId id="306" r:id="rId42"/>
    <p:sldId id="307" r:id="rId43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6433" autoAdjust="0"/>
  </p:normalViewPr>
  <p:slideViewPr>
    <p:cSldViewPr>
      <p:cViewPr varScale="1">
        <p:scale>
          <a:sx n="84" d="100"/>
          <a:sy n="84" d="100"/>
        </p:scale>
        <p:origin x="191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D80CC-8F1F-4C38-ABDF-78C0C9695AF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909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3FAAC-311C-4E63-998E-B8EF4F6FEF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636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6375" y="476250"/>
            <a:ext cx="5256213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5BE9B-0C94-41DD-9774-1886D98C1A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680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0A683-4A2F-4BC7-9BFD-B4835C7962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24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EB36-2E9E-479C-8B05-377FA7F0E6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9661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81A03-F194-4D8E-92E8-D98ACDFBEB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638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8A8E-A5FC-429A-A11F-7534A7D149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5706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2A2A5-4A2D-4CC5-BE3C-FA1DB96AD8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19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7F440-723F-4452-8DF5-E4CBC45FB2E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468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A1C7-B866-4B01-B317-84F49E2A4AF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2456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64F5-9123-4F4B-959C-86EED23B1B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81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476250"/>
            <a:ext cx="7210425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28775"/>
            <a:ext cx="721042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2CD2074-D970-4546-9808-4B027E2786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h.edu.p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jpe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0.wmf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wmf"/><Relationship Id="rId11" Type="http://schemas.openxmlformats.org/officeDocument/2006/relationships/image" Target="../media/image13.jpeg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3.jpeg"/><Relationship Id="rId4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4.wmf"/><Relationship Id="rId9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4.wmf"/><Relationship Id="rId3" Type="http://schemas.openxmlformats.org/officeDocument/2006/relationships/hyperlink" Target="http://www.agh.edu.pl/" TargetMode="External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5.png"/><Relationship Id="rId11" Type="http://schemas.openxmlformats.org/officeDocument/2006/relationships/oleObject" Target="../embeddings/oleObject70.bin"/><Relationship Id="rId5" Type="http://schemas.openxmlformats.org/officeDocument/2006/relationships/image" Target="../media/image68.wmf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70.wmf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81.bin"/><Relationship Id="rId3" Type="http://schemas.openxmlformats.org/officeDocument/2006/relationships/hyperlink" Target="http://www.agh.edu.pl/" TargetMode="External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83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7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8.wmf"/><Relationship Id="rId3" Type="http://schemas.openxmlformats.org/officeDocument/2006/relationships/hyperlink" Target="http://www.agh.edu.pl/" TargetMode="External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7.wmf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3.jpe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2852936"/>
            <a:ext cx="4464496" cy="1504950"/>
          </a:xfrm>
          <a:noFill/>
        </p:spPr>
        <p:txBody>
          <a:bodyPr lIns="0" tIns="0" rIns="0" bIns="0" anchor="t"/>
          <a:lstStyle/>
          <a:p>
            <a:pPr eaLnBrk="1" hangingPunct="1">
              <a:lnSpc>
                <a:spcPts val="3800"/>
              </a:lnSpc>
            </a:pPr>
            <a:r>
              <a:rPr lang="pl-PL" altLang="pl-PL" sz="3000" dirty="0" err="1" smtClean="0">
                <a:solidFill>
                  <a:schemeClr val="tx1"/>
                </a:solidFill>
              </a:rPr>
              <a:t>Complex</a:t>
            </a:r>
            <a:r>
              <a:rPr lang="pl-PL" altLang="pl-PL" sz="3000" dirty="0" smtClean="0">
                <a:solidFill>
                  <a:schemeClr val="tx1"/>
                </a:solidFill>
              </a:rPr>
              <a:t> </a:t>
            </a:r>
            <a:r>
              <a:rPr lang="pl-PL" altLang="pl-PL" sz="3000" dirty="0" err="1" smtClean="0">
                <a:solidFill>
                  <a:schemeClr val="tx1"/>
                </a:solidFill>
              </a:rPr>
              <a:t>numbers</a:t>
            </a:r>
            <a:endParaRPr lang="pl-PL" altLang="pl-PL" sz="3000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230438" y="5434013"/>
            <a:ext cx="6157912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/>
              <a:t>Zdzisław </a:t>
            </a:r>
            <a:r>
              <a:rPr lang="pl-PL" altLang="pl-PL" sz="1600" b="1" dirty="0" err="1"/>
              <a:t>Papir</a:t>
            </a:r>
            <a:endParaRPr lang="pl-PL" altLang="pl-PL" sz="1600" b="1" dirty="0"/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pl-PL" altLang="pl-PL" sz="1600" b="1" dirty="0"/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 err="1" smtClean="0"/>
              <a:t>Institute</a:t>
            </a:r>
            <a:r>
              <a:rPr lang="pl-PL" altLang="pl-PL" sz="1600" b="1" dirty="0" smtClean="0"/>
              <a:t> of </a:t>
            </a:r>
            <a:r>
              <a:rPr lang="pl-PL" altLang="pl-PL" sz="1600" b="1" dirty="0" err="1" smtClean="0"/>
              <a:t>Telecommunications</a:t>
            </a:r>
            <a:endParaRPr lang="pl-PL" altLang="pl-PL" sz="1600" b="1" dirty="0"/>
          </a:p>
          <a:p>
            <a:pPr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endParaRPr lang="pl-PL" altLang="pl-PL" sz="7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3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210425" cy="941388"/>
          </a:xfrm>
        </p:spPr>
        <p:txBody>
          <a:bodyPr/>
          <a:lstStyle/>
          <a:p>
            <a:r>
              <a:rPr lang="pl-PL" altLang="pl-PL" dirty="0" err="1" smtClean="0"/>
              <a:t>Example</a:t>
            </a:r>
            <a:endParaRPr lang="pl-PL" altLang="pl-PL" dirty="0" smtClean="0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12370"/>
              </p:ext>
            </p:extLst>
          </p:nvPr>
        </p:nvGraphicFramePr>
        <p:xfrm>
          <a:off x="900113" y="1716088"/>
          <a:ext cx="5168900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8" name="Equation" r:id="rId3" imgW="2400120" imgH="863280" progId="Equation.3">
                  <p:embed/>
                </p:oleObj>
              </mc:Choice>
              <mc:Fallback>
                <p:oleObj name="Equation" r:id="rId3" imgW="2400120" imgH="863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1716088"/>
                        <a:ext cx="5168900" cy="1860550"/>
                      </a:xfrm>
                      <a:prstGeom prst="rect">
                        <a:avLst/>
                      </a:prstGeom>
                      <a:ln w="254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4563" y="479314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4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iekt 1"/>
          <p:cNvGraphicFramePr>
            <a:graphicFrameLocks noChangeAspect="1"/>
          </p:cNvGraphicFramePr>
          <p:nvPr/>
        </p:nvGraphicFramePr>
        <p:xfrm>
          <a:off x="720725" y="3132138"/>
          <a:ext cx="256698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Equation" r:id="rId3" imgW="1511300" imgH="1041400" progId="Equation.3">
                  <p:embed/>
                </p:oleObj>
              </mc:Choice>
              <mc:Fallback>
                <p:oleObj name="Equation" r:id="rId3" imgW="1511300" imgH="1041400" progId="Equation.3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132138"/>
                        <a:ext cx="2566988" cy="1774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Łącznik prosty ze strzałką 15"/>
          <p:cNvCxnSpPr/>
          <p:nvPr/>
        </p:nvCxnSpPr>
        <p:spPr>
          <a:xfrm flipV="1">
            <a:off x="6440488" y="6856413"/>
            <a:ext cx="965200" cy="14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Rectangle 17"/>
          <p:cNvSpPr>
            <a:spLocks noChangeArrowheads="1"/>
          </p:cNvSpPr>
          <p:nvPr/>
        </p:nvSpPr>
        <p:spPr bwMode="auto">
          <a:xfrm>
            <a:off x="250825" y="1552575"/>
            <a:ext cx="8637588" cy="1200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l-PL" sz="1800"/>
              <a:t>Solutions to problems that can be expressed in terms</a:t>
            </a:r>
            <a:r>
              <a:rPr lang="pl-PL" altLang="pl-PL" sz="1800"/>
              <a:t> </a:t>
            </a:r>
            <a:r>
              <a:rPr lang="en-US" altLang="pl-PL" sz="1800"/>
              <a:t>of quadratic equations were known as early as 2000 BC</a:t>
            </a:r>
            <a:r>
              <a:rPr lang="pl-PL" altLang="pl-PL" sz="1800"/>
              <a:t> (by completing the square).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l-PL" sz="1800"/>
              <a:t> </a:t>
            </a:r>
            <a:endParaRPr lang="pl-PL" altLang="pl-PL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Quadratic equations emerged in Europe only in XII century.</a:t>
            </a:r>
          </a:p>
        </p:txBody>
      </p:sp>
      <p:sp>
        <p:nvSpPr>
          <p:cNvPr id="9221" name="Rectangle 21"/>
          <p:cNvSpPr>
            <a:spLocks noChangeArrowheads="1"/>
          </p:cNvSpPr>
          <p:nvPr/>
        </p:nvSpPr>
        <p:spPr bwMode="auto">
          <a:xfrm>
            <a:off x="179388" y="257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179388" y="3619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9223" name="Rectangle 25"/>
          <p:cNvSpPr>
            <a:spLocks noChangeArrowheads="1"/>
          </p:cNvSpPr>
          <p:nvPr/>
        </p:nvSpPr>
        <p:spPr bwMode="auto">
          <a:xfrm>
            <a:off x="179388" y="407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altLang="pl-PL" sz="6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27"/>
          <p:cNvSpPr>
            <a:spLocks noChangeArrowheads="1"/>
          </p:cNvSpPr>
          <p:nvPr/>
        </p:nvSpPr>
        <p:spPr bwMode="auto">
          <a:xfrm>
            <a:off x="179388" y="407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331640" y="508001"/>
            <a:ext cx="76311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When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did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imaginary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unit</a:t>
            </a:r>
            <a:b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complex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numbers</a:t>
            </a:r>
            <a:r>
              <a:rPr 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appear</a:t>
            </a:r>
            <a:r>
              <a:rPr 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9226" name="Obraz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87" b="65401"/>
          <a:stretch>
            <a:fillRect/>
          </a:stretch>
        </p:blipFill>
        <p:spPr bwMode="auto">
          <a:xfrm>
            <a:off x="4859338" y="2867025"/>
            <a:ext cx="331152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7"/>
          <p:cNvSpPr>
            <a:spLocks noChangeArrowheads="1"/>
          </p:cNvSpPr>
          <p:nvPr/>
        </p:nvSpPr>
        <p:spPr bwMode="auto">
          <a:xfrm>
            <a:off x="250825" y="5715000"/>
            <a:ext cx="8637588" cy="647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/>
              <a:t>If discriminant („delta” - ∆) was negative, </a:t>
            </a:r>
            <a:r>
              <a:rPr lang="pl-PL" altLang="pl-PL" sz="1800" i="1"/>
              <a:t>c</a:t>
            </a:r>
            <a:r>
              <a:rPr lang="pl-PL" altLang="pl-PL" sz="1800"/>
              <a:t> + </a:t>
            </a:r>
            <a:r>
              <a:rPr lang="pl-PL" altLang="pl-PL" sz="1800" i="1"/>
              <a:t>b</a:t>
            </a:r>
            <a:r>
              <a:rPr lang="pl-PL" altLang="pl-PL" sz="1800" baseline="30000"/>
              <a:t>2</a:t>
            </a:r>
            <a:r>
              <a:rPr lang="pl-PL" altLang="pl-PL" sz="1800"/>
              <a:t>/4 &lt; 0, then</a:t>
            </a:r>
            <a:br>
              <a:rPr lang="pl-PL" altLang="pl-PL" sz="1800"/>
            </a:br>
            <a:r>
              <a:rPr lang="pl-PL" altLang="pl-PL" sz="1800"/>
              <a:t>the solutions were called „impossible” or „absurd”).</a:t>
            </a:r>
            <a:endParaRPr lang="pl-PL" altLang="pl-PL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Łącznik prosty ze strzałką 15"/>
          <p:cNvCxnSpPr/>
          <p:nvPr/>
        </p:nvCxnSpPr>
        <p:spPr>
          <a:xfrm flipV="1">
            <a:off x="6440488" y="6856413"/>
            <a:ext cx="965200" cy="142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21"/>
          <p:cNvSpPr>
            <a:spLocks noChangeArrowheads="1"/>
          </p:cNvSpPr>
          <p:nvPr/>
        </p:nvSpPr>
        <p:spPr bwMode="auto">
          <a:xfrm>
            <a:off x="179388" y="257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10244" name="Rectangle 25"/>
          <p:cNvSpPr>
            <a:spLocks noChangeArrowheads="1"/>
          </p:cNvSpPr>
          <p:nvPr/>
        </p:nvSpPr>
        <p:spPr bwMode="auto">
          <a:xfrm>
            <a:off x="179388" y="407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altLang="pl-PL" sz="6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27"/>
          <p:cNvSpPr>
            <a:spLocks noChangeArrowheads="1"/>
          </p:cNvSpPr>
          <p:nvPr/>
        </p:nvSpPr>
        <p:spPr bwMode="auto">
          <a:xfrm>
            <a:off x="179388" y="407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10246" name="Prostokąt 22"/>
          <p:cNvSpPr>
            <a:spLocks noChangeArrowheads="1"/>
          </p:cNvSpPr>
          <p:nvPr/>
        </p:nvSpPr>
        <p:spPr bwMode="auto">
          <a:xfrm>
            <a:off x="1261269" y="516731"/>
            <a:ext cx="7631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When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  </a:t>
            </a: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did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imaginary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 unit</a:t>
            </a:r>
            <a:br>
              <a:rPr lang="pl-PL" altLang="pl-PL" b="1" dirty="0">
                <a:solidFill>
                  <a:schemeClr val="tx2"/>
                </a:solidFill>
                <a:latin typeface="+mj-lt"/>
              </a:rPr>
            </a:br>
            <a:r>
              <a:rPr lang="pl-PL" altLang="pl-PL" b="1" dirty="0">
                <a:solidFill>
                  <a:schemeClr val="tx2"/>
                </a:solidFill>
                <a:latin typeface="+mj-lt"/>
              </a:rPr>
              <a:t>and </a:t>
            </a: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b="1" dirty="0" err="1" smtClean="0">
                <a:solidFill>
                  <a:schemeClr val="tx2"/>
                </a:solidFill>
                <a:latin typeface="+mj-lt"/>
              </a:rPr>
              <a:t>numbers</a:t>
            </a:r>
            <a:r>
              <a:rPr lang="pl-PL" altLang="pl-PL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b="1" dirty="0" err="1" smtClean="0">
                <a:solidFill>
                  <a:schemeClr val="tx2"/>
                </a:solidFill>
                <a:latin typeface="+mj-lt"/>
              </a:rPr>
              <a:t>appear</a:t>
            </a:r>
            <a:r>
              <a:rPr lang="pl-PL" altLang="pl-PL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?</a:t>
            </a:r>
          </a:p>
        </p:txBody>
      </p:sp>
      <p:graphicFrame>
        <p:nvGraphicFramePr>
          <p:cNvPr id="10247" name="Obiekt 10"/>
          <p:cNvGraphicFramePr>
            <a:graphicFrameLocks noChangeAspect="1"/>
          </p:cNvGraphicFramePr>
          <p:nvPr/>
        </p:nvGraphicFramePr>
        <p:xfrm>
          <a:off x="3348038" y="2295525"/>
          <a:ext cx="17287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2" name="Equation" r:id="rId3" imgW="723586" imgH="228501" progId="Equation.3">
                  <p:embed/>
                </p:oleObj>
              </mc:Choice>
              <mc:Fallback>
                <p:oleObj name="Equation" r:id="rId3" imgW="723586" imgH="228501" progId="Equation.3">
                  <p:embed/>
                  <p:pic>
                    <p:nvPicPr>
                      <p:cNvPr id="0" name="Obi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295525"/>
                        <a:ext cx="17287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iekt 11"/>
          <p:cNvGraphicFramePr>
            <a:graphicFrameLocks noChangeAspect="1"/>
          </p:cNvGraphicFramePr>
          <p:nvPr/>
        </p:nvGraphicFramePr>
        <p:xfrm>
          <a:off x="1116013" y="2943225"/>
          <a:ext cx="68405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3" name="Equation" r:id="rId5" imgW="3251200" imgH="317500" progId="Equation.3">
                  <p:embed/>
                </p:oleObj>
              </mc:Choice>
              <mc:Fallback>
                <p:oleObj name="Equation" r:id="rId5" imgW="3251200" imgH="317500" progId="Equation.3">
                  <p:embed/>
                  <p:pic>
                    <p:nvPicPr>
                      <p:cNvPr id="0" name="Obi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943225"/>
                        <a:ext cx="6840537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179388" y="1619250"/>
            <a:ext cx="86026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Breakthrough XVI c. – Italians: del Ferro, Tartaglia, and lastly Ferrari,</a:t>
            </a:r>
            <a:br>
              <a:rPr lang="pl-PL" altLang="pl-P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Cardano, Bombelli found that cubic equation has a root given by formula: </a:t>
            </a: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301625" y="3846513"/>
            <a:ext cx="6151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Similar formulas Italians found for quartic equations.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179388" y="1619250"/>
            <a:ext cx="8394700" cy="2673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179388" y="4486275"/>
            <a:ext cx="8394700" cy="1895475"/>
            <a:chOff x="179388" y="4486275"/>
            <a:chExt cx="8394700" cy="1895475"/>
          </a:xfrm>
        </p:grpSpPr>
        <p:graphicFrame>
          <p:nvGraphicFramePr>
            <p:cNvPr id="10250" name="Obiek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743390"/>
                </p:ext>
              </p:extLst>
            </p:nvPr>
          </p:nvGraphicFramePr>
          <p:xfrm>
            <a:off x="5076825" y="4999038"/>
            <a:ext cx="3497263" cy="101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4" name="Equation" r:id="rId7" imgW="1765300" imgH="508000" progId="Equation.3">
                    <p:embed/>
                  </p:oleObj>
                </mc:Choice>
                <mc:Fallback>
                  <p:oleObj name="Equation" r:id="rId7" imgW="1765300" imgH="508000" progId="Equation.3">
                    <p:embed/>
                    <p:pic>
                      <p:nvPicPr>
                        <p:cNvPr id="0" name="Obiek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825" y="4999038"/>
                          <a:ext cx="3497263" cy="101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upa 1"/>
            <p:cNvGrpSpPr/>
            <p:nvPr/>
          </p:nvGrpSpPr>
          <p:grpSpPr>
            <a:xfrm>
              <a:off x="179388" y="4486275"/>
              <a:ext cx="8394700" cy="1895475"/>
              <a:chOff x="179388" y="4486275"/>
              <a:chExt cx="8394700" cy="1895475"/>
            </a:xfrm>
          </p:grpSpPr>
          <p:graphicFrame>
            <p:nvGraphicFramePr>
              <p:cNvPr id="10249" name="Obiek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9457054"/>
                  </p:ext>
                </p:extLst>
              </p:nvPr>
            </p:nvGraphicFramePr>
            <p:xfrm>
              <a:off x="339725" y="5027613"/>
              <a:ext cx="3389313" cy="946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5" name="Equation" r:id="rId9" imgW="1828800" imgH="508000" progId="Equation.3">
                      <p:embed/>
                    </p:oleObj>
                  </mc:Choice>
                  <mc:Fallback>
                    <p:oleObj name="Equation" r:id="rId9" imgW="1828800" imgH="508000" progId="Equation.3">
                      <p:embed/>
                      <p:pic>
                        <p:nvPicPr>
                          <p:cNvPr id="0" name="Obiek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725" y="5027613"/>
                            <a:ext cx="3389313" cy="946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296863" y="4486275"/>
                <a:ext cx="1382712" cy="400050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prstDash val="sys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l-PL" altLang="pl-PL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Examples</a:t>
                </a:r>
                <a:r>
                  <a:rPr lang="pl-PL" altLang="pl-PL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179388" y="4486275"/>
                <a:ext cx="8394700" cy="18954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22"/>
          <p:cNvSpPr>
            <a:spLocks noChangeArrowheads="1"/>
          </p:cNvSpPr>
          <p:nvPr/>
        </p:nvSpPr>
        <p:spPr bwMode="auto">
          <a:xfrm>
            <a:off x="1346085" y="541308"/>
            <a:ext cx="7631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When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  </a:t>
            </a: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did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imaginary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 unit</a:t>
            </a:r>
            <a:br>
              <a:rPr lang="pl-PL" altLang="pl-PL" b="1" dirty="0">
                <a:solidFill>
                  <a:schemeClr val="tx2"/>
                </a:solidFill>
                <a:latin typeface="+mj-lt"/>
              </a:rPr>
            </a:br>
            <a:r>
              <a:rPr lang="pl-PL" altLang="pl-PL" b="1" dirty="0">
                <a:solidFill>
                  <a:schemeClr val="tx2"/>
                </a:solidFill>
                <a:latin typeface="+mj-lt"/>
              </a:rPr>
              <a:t>and </a:t>
            </a: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complex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b="1" dirty="0" err="1" smtClean="0">
                <a:solidFill>
                  <a:schemeClr val="tx2"/>
                </a:solidFill>
                <a:latin typeface="+mj-lt"/>
              </a:rPr>
              <a:t>numbers</a:t>
            </a:r>
            <a:r>
              <a:rPr lang="pl-PL" altLang="pl-PL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b="1" dirty="0" err="1" smtClean="0">
                <a:solidFill>
                  <a:schemeClr val="tx2"/>
                </a:solidFill>
                <a:latin typeface="+mj-lt"/>
              </a:rPr>
              <a:t>appear</a:t>
            </a:r>
            <a:r>
              <a:rPr lang="pl-PL" altLang="pl-PL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?</a:t>
            </a:r>
          </a:p>
        </p:txBody>
      </p:sp>
      <p:graphicFrame>
        <p:nvGraphicFramePr>
          <p:cNvPr id="11267" name="Obiekt 1"/>
          <p:cNvGraphicFramePr>
            <a:graphicFrameLocks noChangeAspect="1"/>
          </p:cNvGraphicFramePr>
          <p:nvPr/>
        </p:nvGraphicFramePr>
        <p:xfrm>
          <a:off x="1211263" y="2174875"/>
          <a:ext cx="38735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1" name="Equation" r:id="rId3" imgW="1866900" imgH="762000" progId="Equation.3">
                  <p:embed/>
                </p:oleObj>
              </mc:Choice>
              <mc:Fallback>
                <p:oleObj name="Equation" r:id="rId3" imgW="1866900" imgH="762000" progId="Equation.3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2174875"/>
                        <a:ext cx="38735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468313" y="1846233"/>
            <a:ext cx="6300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Italian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Bombelli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investigated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cubic</a:t>
            </a:r>
            <a:r>
              <a:rPr lang="pl-PL" alt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equation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pl-PL" altLang="pl-PL" sz="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468313" y="3937000"/>
            <a:ext cx="79375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Bombelli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applied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rules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transformation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algebraic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expressions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however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l-PL" altLang="pl-PL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assuming</a:t>
            </a:r>
            <a:r>
              <a:rPr lang="pl-PL" alt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l-PL" altLang="pl-PL" sz="2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-1) and was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pl-PL" altLang="pl-PL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68313" y="1846263"/>
            <a:ext cx="8496300" cy="4103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11271" name="Obiekt 1"/>
          <p:cNvGraphicFramePr>
            <a:graphicFrameLocks noChangeAspect="1"/>
          </p:cNvGraphicFramePr>
          <p:nvPr/>
        </p:nvGraphicFramePr>
        <p:xfrm>
          <a:off x="1211263" y="4816475"/>
          <a:ext cx="4216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2" name="Equation" r:id="rId5" imgW="2032000" imgH="228600" progId="Equation.3">
                  <p:embed/>
                </p:oleObj>
              </mc:Choice>
              <mc:Fallback>
                <p:oleObj name="Equation" r:id="rId5" imgW="2032000" imgH="228600" progId="Equation.3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816475"/>
                        <a:ext cx="4216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484188" y="5456238"/>
            <a:ext cx="671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way complex numbers like </a:t>
            </a:r>
            <a:r>
              <a:rPr lang="pl-PL" altLang="pl-PL" sz="20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l-PL" altLang="pl-P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pl-PL" altLang="pl-PL" sz="20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 </a:t>
            </a:r>
            <a:r>
              <a:rPr lang="pl-PL" altLang="pl-P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born (</a:t>
            </a:r>
            <a:r>
              <a:rPr lang="pl-PL" altLang="pl-PL" sz="20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l-PL" altLang="pl-PL" sz="2000" baseline="30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altLang="pl-P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-1).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403648" y="476672"/>
            <a:ext cx="763111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Amazement</a:t>
            </a:r>
            <a:r>
              <a:rPr lang="pl-PL" alt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#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</a:t>
            </a:r>
            <a:b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(do we </a:t>
            </a:r>
            <a:r>
              <a:rPr lang="pl-PL" alt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need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„</a:t>
            </a:r>
            <a:r>
              <a:rPr lang="pl-PL" alt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more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complex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 </a:t>
            </a:r>
            <a:r>
              <a:rPr lang="pl-PL" alt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numbers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?) </a:t>
            </a:r>
            <a:endParaRPr lang="pl-PL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pole tekstowe 1"/>
          <p:cNvSpPr txBox="1">
            <a:spLocks noChangeArrowheads="1"/>
          </p:cNvSpPr>
          <p:nvPr/>
        </p:nvSpPr>
        <p:spPr bwMode="auto">
          <a:xfrm>
            <a:off x="539750" y="1989138"/>
            <a:ext cx="719780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Polynomial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equations</a:t>
            </a:r>
            <a:r>
              <a:rPr lang="pl-PL" altLang="pl-PL" sz="2000" dirty="0">
                <a:latin typeface="Arial" panose="020B0604020202020204" pitchFamily="34" charset="0"/>
              </a:rPr>
              <a:t> of 2nd, 3rd and 4th </a:t>
            </a:r>
            <a:r>
              <a:rPr lang="pl-PL" altLang="pl-PL" sz="2000" dirty="0" err="1">
                <a:latin typeface="Arial" panose="020B0604020202020204" pitchFamily="34" charset="0"/>
              </a:rPr>
              <a:t>degree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possess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err="1">
                <a:latin typeface="Arial" panose="020B0604020202020204" pitchFamily="34" charset="0"/>
              </a:rPr>
              <a:t>complex</a:t>
            </a:r>
            <a:r>
              <a:rPr lang="pl-PL" altLang="pl-PL" sz="2000" dirty="0">
                <a:latin typeface="Arial" panose="020B0604020202020204" pitchFamily="34" charset="0"/>
              </a:rPr>
              <a:t> (</a:t>
            </a:r>
            <a:r>
              <a:rPr lang="pl-PL" altLang="pl-PL" sz="2000" dirty="0" err="1">
                <a:latin typeface="Arial" panose="020B0604020202020204" pitchFamily="34" charset="0"/>
              </a:rPr>
              <a:t>or</a:t>
            </a:r>
            <a:r>
              <a:rPr lang="pl-PL" altLang="pl-PL" sz="2000" dirty="0">
                <a:latin typeface="Arial" panose="020B0604020202020204" pitchFamily="34" charset="0"/>
              </a:rPr>
              <a:t> real) </a:t>
            </a:r>
            <a:r>
              <a:rPr lang="pl-PL" altLang="pl-PL" sz="2000" dirty="0" err="1">
                <a:latin typeface="Arial" panose="020B0604020202020204" pitchFamily="34" charset="0"/>
              </a:rPr>
              <a:t>roots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 err="1">
                <a:latin typeface="Arial" panose="020B0604020202020204" pitchFamily="34" charset="0"/>
              </a:rPr>
              <a:t>Remark</a:t>
            </a:r>
            <a:r>
              <a:rPr lang="pl-PL" altLang="pl-PL" sz="2000" dirty="0">
                <a:latin typeface="Arial" panose="020B0604020202020204" pitchFamily="34" charset="0"/>
              </a:rPr>
              <a:t>: we do not </a:t>
            </a:r>
            <a:r>
              <a:rPr lang="pl-PL" altLang="pl-PL" sz="2000" dirty="0" err="1">
                <a:latin typeface="Arial" panose="020B0604020202020204" pitchFamily="34" charset="0"/>
              </a:rPr>
              <a:t>need</a:t>
            </a:r>
            <a:r>
              <a:rPr lang="pl-PL" altLang="pl-PL" sz="2000" dirty="0">
                <a:latin typeface="Arial" panose="020B0604020202020204" pitchFamily="34" charset="0"/>
              </a:rPr>
              <a:t> to design </a:t>
            </a:r>
            <a:r>
              <a:rPr lang="pl-PL" altLang="pl-PL" sz="2000" dirty="0" err="1">
                <a:latin typeface="Arial" panose="020B0604020202020204" pitchFamily="34" charset="0"/>
              </a:rPr>
              <a:t>complex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numbers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„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more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err="1" smtClean="0">
                <a:latin typeface="Arial" panose="020B0604020202020204" pitchFamily="34" charset="0"/>
              </a:rPr>
              <a:t>complex</a:t>
            </a:r>
            <a:r>
              <a:rPr lang="pl-PL" altLang="pl-PL" sz="2000" dirty="0">
                <a:latin typeface="Arial" panose="020B0604020202020204" pitchFamily="34" charset="0"/>
              </a:rPr>
              <a:t>” </a:t>
            </a:r>
            <a:r>
              <a:rPr lang="pl-PL" altLang="pl-PL" sz="2000" dirty="0" err="1">
                <a:latin typeface="Arial" panose="020B0604020202020204" pitchFamily="34" charset="0"/>
              </a:rPr>
              <a:t>then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i="1" dirty="0">
                <a:latin typeface="Arial" panose="020B0604020202020204" pitchFamily="34" charset="0"/>
              </a:rPr>
              <a:t>a</a:t>
            </a:r>
            <a:r>
              <a:rPr lang="pl-PL" altLang="pl-PL" sz="2000" dirty="0">
                <a:latin typeface="Arial" panose="020B0604020202020204" pitchFamily="34" charset="0"/>
              </a:rPr>
              <a:t> +</a:t>
            </a:r>
            <a:r>
              <a:rPr lang="pl-PL" altLang="pl-PL" sz="2000" i="1" dirty="0" err="1">
                <a:latin typeface="Arial" panose="020B0604020202020204" pitchFamily="34" charset="0"/>
              </a:rPr>
              <a:t>ib</a:t>
            </a:r>
            <a:r>
              <a:rPr lang="pl-PL" altLang="pl-PL" sz="2000" i="1" dirty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>as the </a:t>
            </a:r>
            <a:r>
              <a:rPr lang="pl-PL" altLang="pl-PL" sz="2000" dirty="0" err="1">
                <a:latin typeface="Arial" panose="020B0604020202020204" pitchFamily="34" charset="0"/>
              </a:rPr>
              <a:t>degree</a:t>
            </a:r>
            <a:r>
              <a:rPr lang="pl-PL" altLang="pl-PL" sz="2000" dirty="0">
                <a:latin typeface="Arial" panose="020B0604020202020204" pitchFamily="34" charset="0"/>
              </a:rPr>
              <a:t>  </a:t>
            </a:r>
            <a:r>
              <a:rPr lang="pl-PL" altLang="pl-PL" sz="2000" dirty="0" smtClean="0">
                <a:latin typeface="Arial" panose="020B0604020202020204" pitchFamily="34" charset="0"/>
              </a:rPr>
              <a:t>of </a:t>
            </a:r>
            <a:r>
              <a:rPr lang="pl-PL" altLang="pl-PL" sz="2000" dirty="0">
                <a:latin typeface="Arial" panose="020B0604020202020204" pitchFamily="34" charset="0"/>
              </a:rPr>
              <a:t>the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polynomial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equation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 smtClean="0">
                <a:latin typeface="Arial" panose="020B0604020202020204" pitchFamily="34" charset="0"/>
              </a:rPr>
              <a:t>is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increased</a:t>
            </a:r>
            <a:r>
              <a:rPr lang="pl-PL" altLang="pl-PL" sz="2000" dirty="0" smtClean="0">
                <a:latin typeface="Arial" panose="020B0604020202020204" pitchFamily="34" charset="0"/>
              </a:rPr>
              <a:t>, </a:t>
            </a:r>
            <a:r>
              <a:rPr lang="pl-PL" altLang="pl-PL" sz="2000" i="1" dirty="0" smtClean="0">
                <a:latin typeface="Arial" panose="020B0604020202020204" pitchFamily="34" charset="0"/>
              </a:rPr>
              <a:t>n </a:t>
            </a:r>
            <a:r>
              <a:rPr lang="pl-PL" altLang="pl-PL" sz="2000" dirty="0" smtClean="0">
                <a:latin typeface="Arial" panose="020B0604020202020204" pitchFamily="34" charset="0"/>
              </a:rPr>
              <a:t>&gt; 2.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Gauss (1799) </a:t>
            </a:r>
            <a:r>
              <a:rPr lang="pl-PL" altLang="pl-PL" sz="2000" dirty="0" err="1">
                <a:latin typeface="Arial" panose="020B0604020202020204" pitchFamily="34" charset="0"/>
              </a:rPr>
              <a:t>proved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b="1" dirty="0" err="1">
                <a:latin typeface="Arial" panose="020B0604020202020204" pitchFamily="34" charset="0"/>
              </a:rPr>
              <a:t>Fundamental</a:t>
            </a:r>
            <a:r>
              <a:rPr lang="pl-PL" altLang="pl-PL" sz="2000" b="1" dirty="0">
                <a:latin typeface="Arial" panose="020B0604020202020204" pitchFamily="34" charset="0"/>
              </a:rPr>
              <a:t> </a:t>
            </a:r>
            <a:r>
              <a:rPr lang="pl-PL" altLang="pl-PL" sz="2000" b="1" dirty="0" err="1">
                <a:latin typeface="Arial" panose="020B0604020202020204" pitchFamily="34" charset="0"/>
              </a:rPr>
              <a:t>Theorem</a:t>
            </a:r>
            <a:r>
              <a:rPr lang="pl-PL" altLang="pl-PL" sz="2000" b="1" dirty="0">
                <a:latin typeface="Arial" panose="020B0604020202020204" pitchFamily="34" charset="0"/>
              </a:rPr>
              <a:t> of Algebra </a:t>
            </a:r>
            <a:r>
              <a:rPr lang="pl-PL" altLang="pl-PL" sz="2000" dirty="0">
                <a:latin typeface="Arial" panose="020B0604020202020204" pitchFamily="34" charset="0"/>
              </a:rPr>
              <a:t>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roots</a:t>
            </a:r>
            <a:r>
              <a:rPr lang="pl-PL" altLang="pl-PL" sz="2000" dirty="0">
                <a:latin typeface="Arial" panose="020B0604020202020204" pitchFamily="34" charset="0"/>
              </a:rPr>
              <a:t> of </a:t>
            </a:r>
            <a:r>
              <a:rPr lang="pl-PL" altLang="pl-PL" sz="2000" dirty="0" err="1">
                <a:latin typeface="Arial" panose="020B0604020202020204" pitchFamily="34" charset="0"/>
              </a:rPr>
              <a:t>polynomial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equations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are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complex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no </a:t>
            </a:r>
            <a:r>
              <a:rPr lang="pl-PL" altLang="pl-PL" sz="2000" dirty="0" err="1">
                <a:latin typeface="Arial" panose="020B0604020202020204" pitchFamily="34" charset="0"/>
              </a:rPr>
              <a:t>matter</a:t>
            </a:r>
            <a:r>
              <a:rPr lang="pl-PL" altLang="pl-PL" sz="2000" dirty="0">
                <a:latin typeface="Arial" panose="020B0604020202020204" pitchFamily="34" charset="0"/>
              </a:rPr>
              <a:t> the </a:t>
            </a:r>
            <a:r>
              <a:rPr lang="pl-PL" altLang="pl-PL" sz="2000" dirty="0" err="1">
                <a:latin typeface="Arial" panose="020B0604020202020204" pitchFamily="34" charset="0"/>
              </a:rPr>
              <a:t>polynomial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degree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is</a:t>
            </a:r>
            <a:r>
              <a:rPr lang="pl-PL" altLang="pl-PL" sz="2000" dirty="0" smtClean="0">
                <a:latin typeface="Arial" panose="020B0604020202020204" pitchFamily="34" charset="0"/>
              </a:rPr>
              <a:t> (</a:t>
            </a:r>
            <a:r>
              <a:rPr lang="pl-PL" altLang="pl-PL" sz="2000" i="1" dirty="0" smtClean="0">
                <a:latin typeface="Arial" panose="020B0604020202020204" pitchFamily="34" charset="0"/>
              </a:rPr>
              <a:t>n</a:t>
            </a:r>
            <a:r>
              <a:rPr lang="pl-PL" altLang="pl-PL" sz="2000" dirty="0" smtClean="0">
                <a:latin typeface="Arial" panose="020B0604020202020204" pitchFamily="34" charset="0"/>
              </a:rPr>
              <a:t> &gt; 4).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8313" y="1989137"/>
            <a:ext cx="780415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404938" y="184150"/>
            <a:ext cx="76311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Amazement</a:t>
            </a:r>
            <a:r>
              <a:rPr lang="pl-PL" alt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#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b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(do </a:t>
            </a:r>
            <a:r>
              <a:rPr lang="pl-PL" alt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closed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formula</a:t>
            </a:r>
            <a:r>
              <a:rPr lang="pl-PL" alt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alt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pl-PL" alt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polynomial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roots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exist</a:t>
            </a:r>
            <a:r>
              <a:rPr lang="pl-PL" alt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?)</a:t>
            </a:r>
            <a:endParaRPr lang="pl-PL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pole tekstowe 1"/>
          <p:cNvSpPr txBox="1">
            <a:spLocks noChangeArrowheads="1"/>
          </p:cNvSpPr>
          <p:nvPr/>
        </p:nvSpPr>
        <p:spPr bwMode="auto">
          <a:xfrm>
            <a:off x="250825" y="1557338"/>
            <a:ext cx="8743950" cy="1016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Polynomial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equations</a:t>
            </a:r>
            <a:r>
              <a:rPr lang="pl-PL" altLang="pl-PL" sz="2000" dirty="0">
                <a:latin typeface="Arial" panose="020B0604020202020204" pitchFamily="34" charset="0"/>
              </a:rPr>
              <a:t> of the 2nd, 2rd and 4th </a:t>
            </a:r>
            <a:r>
              <a:rPr lang="pl-PL" altLang="pl-PL" sz="2000" dirty="0" err="1">
                <a:latin typeface="Arial" panose="020B0604020202020204" pitchFamily="34" charset="0"/>
              </a:rPr>
              <a:t>degree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have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roots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expressed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by </a:t>
            </a:r>
            <a:r>
              <a:rPr lang="pl-PL" altLang="pl-PL" sz="2000" dirty="0" err="1">
                <a:latin typeface="Arial" panose="020B0604020202020204" pitchFamily="34" charset="0"/>
              </a:rPr>
              <a:t>so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called</a:t>
            </a:r>
            <a:r>
              <a:rPr lang="pl-PL" altLang="pl-PL" sz="2000" dirty="0">
                <a:latin typeface="Arial" panose="020B0604020202020204" pitchFamily="34" charset="0"/>
              </a:rPr>
              <a:t> „</a:t>
            </a:r>
            <a:r>
              <a:rPr lang="pl-PL" altLang="pl-PL" sz="2000" dirty="0" err="1">
                <a:latin typeface="Arial" panose="020B0604020202020204" pitchFamily="34" charset="0"/>
              </a:rPr>
              <a:t>radicals</a:t>
            </a:r>
            <a:r>
              <a:rPr lang="pl-PL" altLang="pl-PL" sz="2000" dirty="0">
                <a:latin typeface="Arial" panose="020B0604020202020204" pitchFamily="34" charset="0"/>
              </a:rPr>
              <a:t>” – </a:t>
            </a:r>
            <a:r>
              <a:rPr lang="pl-PL" altLang="pl-PL" sz="2000" dirty="0" err="1">
                <a:latin typeface="Arial" panose="020B0604020202020204" pitchFamily="34" charset="0"/>
              </a:rPr>
              <a:t>algebraic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expressions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made</a:t>
            </a:r>
            <a:r>
              <a:rPr lang="pl-PL" altLang="pl-PL" sz="2000" dirty="0">
                <a:latin typeface="Arial" panose="020B0604020202020204" pitchFamily="34" charset="0"/>
              </a:rPr>
              <a:t> of </a:t>
            </a:r>
            <a:r>
              <a:rPr lang="pl-PL" altLang="pl-PL" sz="2000" dirty="0" err="1">
                <a:latin typeface="Arial" panose="020B0604020202020204" pitchFamily="34" charset="0"/>
              </a:rPr>
              <a:t>numbers</a:t>
            </a:r>
            <a:r>
              <a:rPr lang="pl-PL" altLang="pl-PL" sz="2000" dirty="0">
                <a:latin typeface="Arial" panose="020B0604020202020204" pitchFamily="34" charset="0"/>
              </a:rPr>
              <a:t>, </a:t>
            </a:r>
            <a:r>
              <a:rPr lang="pl-PL" altLang="pl-PL" sz="2000" dirty="0" err="1">
                <a:latin typeface="Arial" panose="020B0604020202020204" pitchFamily="34" charset="0"/>
              </a:rPr>
              <a:t>four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basic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err="1">
                <a:latin typeface="Arial" panose="020B0604020202020204" pitchFamily="34" charset="0"/>
              </a:rPr>
              <a:t>arithmetic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operations</a:t>
            </a:r>
            <a:r>
              <a:rPr lang="pl-PL" altLang="pl-PL" sz="2000" dirty="0" smtClean="0">
                <a:latin typeface="Arial" panose="020B0604020202020204" pitchFamily="34" charset="0"/>
              </a:rPr>
              <a:t> ( +, -, x, / ) </a:t>
            </a:r>
            <a:r>
              <a:rPr lang="pl-PL" altLang="pl-PL" sz="2000" dirty="0">
                <a:latin typeface="Arial" panose="020B0604020202020204" pitchFamily="34" charset="0"/>
              </a:rPr>
              <a:t>and </a:t>
            </a:r>
            <a:r>
              <a:rPr lang="pl-PL" altLang="pl-PL" sz="2000" dirty="0" err="1">
                <a:latin typeface="Arial" panose="020B0604020202020204" pitchFamily="34" charset="0"/>
              </a:rPr>
              <a:t>nested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roots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14340" name="Obiekt 1"/>
          <p:cNvGraphicFramePr>
            <a:graphicFrameLocks noChangeAspect="1"/>
          </p:cNvGraphicFramePr>
          <p:nvPr/>
        </p:nvGraphicFramePr>
        <p:xfrm>
          <a:off x="1692275" y="3182938"/>
          <a:ext cx="20939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2" name="Equation" r:id="rId3" imgW="1091726" imgH="507780" progId="Equation.3">
                  <p:embed/>
                </p:oleObj>
              </mc:Choice>
              <mc:Fallback>
                <p:oleObj name="Equation" r:id="rId3" imgW="1091726" imgH="507780" progId="Equation.3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182938"/>
                        <a:ext cx="2093913" cy="974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iekt 12"/>
          <p:cNvGraphicFramePr>
            <a:graphicFrameLocks noChangeAspect="1"/>
          </p:cNvGraphicFramePr>
          <p:nvPr/>
        </p:nvGraphicFramePr>
        <p:xfrm>
          <a:off x="5435600" y="3182938"/>
          <a:ext cx="30368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3" name="Equation" r:id="rId5" imgW="1637589" imgH="533169" progId="Equation.3">
                  <p:embed/>
                </p:oleObj>
              </mc:Choice>
              <mc:Fallback>
                <p:oleObj name="Equation" r:id="rId5" imgW="1637589" imgH="533169" progId="Equation.3">
                  <p:embed/>
                  <p:pic>
                    <p:nvPicPr>
                      <p:cNvPr id="0" name="Obi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182938"/>
                        <a:ext cx="3036888" cy="993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iekt 1"/>
          <p:cNvGraphicFramePr>
            <a:graphicFrameLocks noChangeAspect="1"/>
          </p:cNvGraphicFramePr>
          <p:nvPr/>
        </p:nvGraphicFramePr>
        <p:xfrm>
          <a:off x="2124075" y="4724400"/>
          <a:ext cx="45767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4" name="Equation" r:id="rId7" imgW="2387600" imgH="635000" progId="Equation.3">
                  <p:embed/>
                </p:oleObj>
              </mc:Choice>
              <mc:Fallback>
                <p:oleObj name="Equation" r:id="rId7" imgW="2387600" imgH="635000" progId="Equation.3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724400"/>
                        <a:ext cx="4576763" cy="12176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404938" y="184150"/>
            <a:ext cx="76311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dirty="0" err="1">
                <a:solidFill>
                  <a:schemeClr val="tx2"/>
                </a:solidFill>
                <a:latin typeface="+mj-lt"/>
              </a:rPr>
              <a:t>Amazement</a:t>
            </a:r>
            <a:r>
              <a:rPr lang="pl-PL" altLang="pl-PL" sz="2400" b="1" dirty="0">
                <a:solidFill>
                  <a:schemeClr val="tx2"/>
                </a:solidFill>
                <a:latin typeface="+mj-lt"/>
              </a:rPr>
              <a:t> #2</a:t>
            </a:r>
            <a:br>
              <a:rPr lang="pl-PL" altLang="pl-PL" sz="2400" b="1" dirty="0">
                <a:solidFill>
                  <a:schemeClr val="tx2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tx2"/>
                </a:solidFill>
                <a:latin typeface="+mj-lt"/>
              </a:rPr>
              <a:t>(do </a:t>
            </a:r>
            <a:r>
              <a:rPr lang="pl-PL" altLang="pl-PL" sz="2400" b="1" dirty="0" err="1">
                <a:solidFill>
                  <a:schemeClr val="tx2"/>
                </a:solidFill>
                <a:latin typeface="+mj-lt"/>
              </a:rPr>
              <a:t>closed</a:t>
            </a:r>
            <a:r>
              <a:rPr lang="pl-PL" altLang="pl-PL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sz="2400" b="1" dirty="0" err="1">
                <a:solidFill>
                  <a:schemeClr val="tx2"/>
                </a:solidFill>
                <a:latin typeface="+mj-lt"/>
              </a:rPr>
              <a:t>formula</a:t>
            </a:r>
            <a:r>
              <a:rPr lang="pl-PL" altLang="pl-PL" sz="2400" b="1" dirty="0">
                <a:solidFill>
                  <a:schemeClr val="tx2"/>
                </a:solidFill>
                <a:latin typeface="+mj-lt"/>
              </a:rPr>
              <a:t/>
            </a:r>
            <a:br>
              <a:rPr lang="pl-PL" altLang="pl-PL" sz="2400" b="1" dirty="0">
                <a:solidFill>
                  <a:schemeClr val="tx2"/>
                </a:solidFill>
                <a:latin typeface="+mj-lt"/>
              </a:rPr>
            </a:br>
            <a:r>
              <a:rPr lang="pl-PL" altLang="pl-PL" sz="2400" b="1" dirty="0">
                <a:solidFill>
                  <a:schemeClr val="tx2"/>
                </a:solidFill>
                <a:latin typeface="+mj-lt"/>
              </a:rPr>
              <a:t>for </a:t>
            </a:r>
            <a:r>
              <a:rPr lang="pl-PL" altLang="pl-PL" sz="2400" b="1" dirty="0" err="1">
                <a:solidFill>
                  <a:schemeClr val="tx2"/>
                </a:solidFill>
                <a:latin typeface="+mj-lt"/>
              </a:rPr>
              <a:t>polynomial</a:t>
            </a:r>
            <a:r>
              <a:rPr lang="pl-PL" altLang="pl-PL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sz="2400" b="1" dirty="0" err="1">
                <a:solidFill>
                  <a:schemeClr val="tx2"/>
                </a:solidFill>
                <a:latin typeface="+mj-lt"/>
              </a:rPr>
              <a:t>roots</a:t>
            </a:r>
            <a:r>
              <a:rPr lang="pl-PL" altLang="pl-PL" sz="2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sz="2400" b="1" dirty="0" err="1">
                <a:solidFill>
                  <a:schemeClr val="tx2"/>
                </a:solidFill>
                <a:latin typeface="+mj-lt"/>
              </a:rPr>
              <a:t>exist</a:t>
            </a:r>
            <a:r>
              <a:rPr lang="pl-PL" altLang="pl-PL" sz="2400" b="1" dirty="0">
                <a:solidFill>
                  <a:schemeClr val="tx2"/>
                </a:solidFill>
                <a:latin typeface="+mj-lt"/>
              </a:rPr>
              <a:t>?)</a:t>
            </a:r>
            <a:endParaRPr lang="pl-PL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3" name="pole tekstowe 1"/>
          <p:cNvSpPr txBox="1">
            <a:spLocks noChangeArrowheads="1"/>
          </p:cNvSpPr>
          <p:nvPr/>
        </p:nvSpPr>
        <p:spPr bwMode="auto">
          <a:xfrm>
            <a:off x="611188" y="1916113"/>
            <a:ext cx="8384026" cy="193899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XVI c. – XIX c. – 300 </a:t>
            </a:r>
            <a:r>
              <a:rPr lang="pl-PL" altLang="pl-PL" sz="2000" dirty="0" err="1">
                <a:latin typeface="Arial" panose="020B0604020202020204" pitchFamily="34" charset="0"/>
              </a:rPr>
              <a:t>years</a:t>
            </a:r>
            <a:r>
              <a:rPr lang="pl-PL" altLang="pl-PL" sz="2000" dirty="0">
                <a:latin typeface="Arial" panose="020B0604020202020204" pitchFamily="34" charset="0"/>
              </a:rPr>
              <a:t> of </a:t>
            </a:r>
            <a:r>
              <a:rPr lang="pl-PL" altLang="pl-PL" sz="2000" dirty="0" smtClean="0">
                <a:latin typeface="Arial" panose="020B0604020202020204" pitchFamily="34" charset="0"/>
              </a:rPr>
              <a:t>a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continuous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quest</a:t>
            </a:r>
            <a:r>
              <a:rPr lang="pl-PL" altLang="pl-PL" sz="2000" dirty="0">
                <a:latin typeface="Arial" panose="020B0604020202020204" pitchFamily="34" charset="0"/>
              </a:rPr>
              <a:t> for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radical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expressions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smtClean="0">
                <a:latin typeface="Arial" panose="020B0604020202020204" pitchFamily="34" charset="0"/>
              </a:rPr>
              <a:t>for </a:t>
            </a:r>
            <a:r>
              <a:rPr lang="pl-PL" altLang="pl-PL" sz="2000" dirty="0" err="1">
                <a:latin typeface="Arial" panose="020B0604020202020204" pitchFamily="34" charset="0"/>
              </a:rPr>
              <a:t>roots</a:t>
            </a:r>
            <a:r>
              <a:rPr lang="pl-PL" altLang="pl-PL" sz="2000" dirty="0">
                <a:latin typeface="Arial" panose="020B0604020202020204" pitchFamily="34" charset="0"/>
              </a:rPr>
              <a:t> of </a:t>
            </a:r>
            <a:r>
              <a:rPr lang="pl-PL" altLang="pl-PL" sz="2000" dirty="0" err="1">
                <a:latin typeface="Arial" panose="020B0604020202020204" pitchFamily="34" charset="0"/>
              </a:rPr>
              <a:t>polynomial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equations</a:t>
            </a:r>
            <a:r>
              <a:rPr lang="pl-PL" altLang="pl-PL" sz="2000" dirty="0">
                <a:latin typeface="Arial" panose="020B0604020202020204" pitchFamily="34" charset="0"/>
              </a:rPr>
              <a:t> of the 5th and </a:t>
            </a:r>
            <a:r>
              <a:rPr lang="pl-PL" altLang="pl-PL" sz="2000" dirty="0" err="1">
                <a:latin typeface="Arial" panose="020B0604020202020204" pitchFamily="34" charset="0"/>
              </a:rPr>
              <a:t>higher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degree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At the </a:t>
            </a:r>
            <a:r>
              <a:rPr lang="pl-PL" altLang="pl-PL" sz="2000" dirty="0" err="1">
                <a:latin typeface="Arial" panose="020B0604020202020204" pitchFamily="34" charset="0"/>
              </a:rPr>
              <a:t>turn</a:t>
            </a:r>
            <a:r>
              <a:rPr lang="pl-PL" altLang="pl-PL" sz="2000" dirty="0">
                <a:latin typeface="Arial" panose="020B0604020202020204" pitchFamily="34" charset="0"/>
              </a:rPr>
              <a:t> of XVIII c. i XIX c. – </a:t>
            </a:r>
            <a:r>
              <a:rPr lang="pl-PL" altLang="pl-PL" sz="2000" dirty="0" err="1">
                <a:latin typeface="Arial" panose="020B0604020202020204" pitchFamily="34" charset="0"/>
              </a:rPr>
              <a:t>Ruffini</a:t>
            </a:r>
            <a:r>
              <a:rPr lang="pl-PL" altLang="pl-PL" sz="2000" dirty="0">
                <a:latin typeface="Arial" panose="020B0604020202020204" pitchFamily="34" charset="0"/>
              </a:rPr>
              <a:t>, Abel and </a:t>
            </a:r>
            <a:r>
              <a:rPr lang="pl-PL" altLang="pl-PL" sz="2000" dirty="0" err="1">
                <a:latin typeface="Arial" panose="020B0604020202020204" pitchFamily="34" charset="0"/>
              </a:rPr>
              <a:t>lastly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Galois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proved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err="1">
                <a:latin typeface="Arial" panose="020B0604020202020204" pitchFamily="34" charset="0"/>
              </a:rPr>
              <a:t>that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closed</a:t>
            </a:r>
            <a:r>
              <a:rPr lang="pl-PL" altLang="pl-PL" sz="2000" dirty="0">
                <a:latin typeface="Arial" panose="020B0604020202020204" pitchFamily="34" charset="0"/>
              </a:rPr>
              <a:t> form </a:t>
            </a:r>
            <a:r>
              <a:rPr lang="pl-PL" altLang="pl-PL" sz="2000" dirty="0" err="1">
                <a:latin typeface="Arial" panose="020B0604020202020204" pitchFamily="34" charset="0"/>
              </a:rPr>
              <a:t>expressions</a:t>
            </a:r>
            <a:r>
              <a:rPr lang="pl-PL" altLang="pl-PL" sz="2000" dirty="0">
                <a:latin typeface="Arial" panose="020B0604020202020204" pitchFamily="34" charset="0"/>
              </a:rPr>
              <a:t> for </a:t>
            </a:r>
            <a:r>
              <a:rPr lang="pl-PL" altLang="pl-PL" sz="2000" dirty="0" err="1">
                <a:latin typeface="Arial" panose="020B0604020202020204" pitchFamily="34" charset="0"/>
              </a:rPr>
              <a:t>polynomial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roots</a:t>
            </a:r>
            <a:r>
              <a:rPr lang="pl-PL" altLang="pl-PL" sz="2000" dirty="0">
                <a:latin typeface="Arial" panose="020B0604020202020204" pitchFamily="34" charset="0"/>
              </a:rPr>
              <a:t> do not </a:t>
            </a:r>
            <a:r>
              <a:rPr lang="pl-PL" altLang="pl-PL" sz="2000" dirty="0" err="1">
                <a:latin typeface="Arial" panose="020B0604020202020204" pitchFamily="34" charset="0"/>
              </a:rPr>
              <a:t>exist</a:t>
            </a:r>
            <a:r>
              <a:rPr lang="pl-PL" altLang="pl-PL" sz="2000" dirty="0">
                <a:latin typeface="Arial" panose="020B0604020202020204" pitchFamily="34" charset="0"/>
              </a:rPr>
              <a:t> for </a:t>
            </a:r>
            <a:r>
              <a:rPr lang="pl-PL" altLang="pl-PL" sz="2000" dirty="0" err="1">
                <a:latin typeface="Arial" panose="020B0604020202020204" pitchFamily="34" charset="0"/>
              </a:rPr>
              <a:t>poly</a:t>
            </a:r>
            <a:r>
              <a:rPr lang="pl-PL" altLang="pl-PL" sz="2000" dirty="0">
                <a:latin typeface="Arial" panose="020B0604020202020204" pitchFamily="34" charset="0"/>
              </a:rPr>
              <a:t>-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err="1">
                <a:latin typeface="Arial" panose="020B0604020202020204" pitchFamily="34" charset="0"/>
              </a:rPr>
              <a:t>nomial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equations</a:t>
            </a:r>
            <a:r>
              <a:rPr lang="pl-PL" altLang="pl-PL" sz="2000" dirty="0">
                <a:latin typeface="Arial" panose="020B0604020202020204" pitchFamily="34" charset="0"/>
              </a:rPr>
              <a:t> of the 5th and </a:t>
            </a:r>
            <a:r>
              <a:rPr lang="pl-PL" altLang="pl-PL" sz="2000" dirty="0" err="1">
                <a:latin typeface="Arial" panose="020B0604020202020204" pitchFamily="34" charset="0"/>
              </a:rPr>
              <a:t>higher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degrees</a:t>
            </a:r>
            <a:r>
              <a:rPr lang="pl-PL" altLang="pl-PL" sz="2000" dirty="0">
                <a:latin typeface="Arial" panose="020B0604020202020204" pitchFamily="34" charset="0"/>
              </a:rPr>
              <a:t> (in a </a:t>
            </a:r>
            <a:r>
              <a:rPr lang="pl-PL" altLang="pl-PL" sz="2000" dirty="0" err="1">
                <a:latin typeface="Arial" panose="020B0604020202020204" pitchFamily="34" charset="0"/>
              </a:rPr>
              <a:t>general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case</a:t>
            </a:r>
            <a:r>
              <a:rPr lang="pl-PL" altLang="pl-PL" sz="2000" dirty="0">
                <a:latin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399298" y="518061"/>
            <a:ext cx="76311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Trigonometric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form</a:t>
            </a:r>
            <a:b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complex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numbers</a:t>
            </a:r>
            <a:endParaRPr lang="pl-PL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387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6148"/>
              </p:ext>
            </p:extLst>
          </p:nvPr>
        </p:nvGraphicFramePr>
        <p:xfrm>
          <a:off x="558801" y="1557338"/>
          <a:ext cx="2370138" cy="129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4" name="Equation" r:id="rId3" imgW="1257300" imgH="685800" progId="Equation.3">
                  <p:embed/>
                </p:oleObj>
              </mc:Choice>
              <mc:Fallback>
                <p:oleObj name="Equation" r:id="rId3" imgW="1257300" imgH="6858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1" y="1557338"/>
                        <a:ext cx="2370138" cy="129250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prstDash val="sys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580280"/>
              </p:ext>
            </p:extLst>
          </p:nvPr>
        </p:nvGraphicFramePr>
        <p:xfrm>
          <a:off x="4041775" y="3960019"/>
          <a:ext cx="4957763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5" name="Equation" r:id="rId5" imgW="1816100" imgH="508000" progId="Equation.3">
                  <p:embed/>
                </p:oleObj>
              </mc:Choice>
              <mc:Fallback>
                <p:oleObj name="Equation" r:id="rId5" imgW="1816100" imgH="5080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3960019"/>
                        <a:ext cx="4957763" cy="1385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a 4"/>
          <p:cNvGrpSpPr/>
          <p:nvPr/>
        </p:nvGrpSpPr>
        <p:grpSpPr>
          <a:xfrm>
            <a:off x="565151" y="3267868"/>
            <a:ext cx="8434387" cy="3305607"/>
            <a:chOff x="565151" y="3267868"/>
            <a:chExt cx="8434387" cy="3305607"/>
          </a:xfrm>
        </p:grpSpPr>
        <p:graphicFrame>
          <p:nvGraphicFramePr>
            <p:cNvPr id="16388" name="Obiek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7942875"/>
                </p:ext>
              </p:extLst>
            </p:nvPr>
          </p:nvGraphicFramePr>
          <p:xfrm>
            <a:off x="565151" y="3267868"/>
            <a:ext cx="2357438" cy="277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66" name="Equation" r:id="rId7" imgW="863600" imgH="1016000" progId="Equation.3">
                    <p:embed/>
                  </p:oleObj>
                </mc:Choice>
                <mc:Fallback>
                  <p:oleObj name="Equation" r:id="rId7" imgW="863600" imgH="1016000" progId="Equation.3">
                    <p:embed/>
                    <p:pic>
                      <p:nvPicPr>
                        <p:cNvPr id="0" name="Obiek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151" y="3267868"/>
                          <a:ext cx="2357438" cy="2770187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iek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7269917"/>
                </p:ext>
              </p:extLst>
            </p:nvPr>
          </p:nvGraphicFramePr>
          <p:xfrm>
            <a:off x="3491434" y="5502634"/>
            <a:ext cx="5508104" cy="1070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67" name="Equation" r:id="rId9" imgW="2476440" imgH="482400" progId="Equation.3">
                    <p:embed/>
                  </p:oleObj>
                </mc:Choice>
                <mc:Fallback>
                  <p:oleObj name="Equation" r:id="rId9" imgW="247644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434" y="5502634"/>
                          <a:ext cx="5508104" cy="1070841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7" b="55600"/>
          <a:stretch/>
        </p:blipFill>
        <p:spPr>
          <a:xfrm>
            <a:off x="5292080" y="1557338"/>
            <a:ext cx="3059832" cy="228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323181" y="476672"/>
            <a:ext cx="76311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Exponential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form of </a:t>
            </a: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complex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numbers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Euler’s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formula</a:t>
            </a:r>
            <a:r>
              <a:rPr lang="pl-PL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</a:t>
            </a:r>
          </a:p>
        </p:txBody>
      </p:sp>
      <p:graphicFrame>
        <p:nvGraphicFramePr>
          <p:cNvPr id="17413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94341"/>
              </p:ext>
            </p:extLst>
          </p:nvPr>
        </p:nvGraphicFramePr>
        <p:xfrm>
          <a:off x="180975" y="1628800"/>
          <a:ext cx="4957762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1" name="Equation" r:id="rId3" imgW="1816100" imgH="508000" progId="Equation.3">
                  <p:embed/>
                </p:oleObj>
              </mc:Choice>
              <mc:Fallback>
                <p:oleObj name="Equation" r:id="rId3" imgW="1816100" imgH="5080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628800"/>
                        <a:ext cx="4957762" cy="1385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prstDash val="sys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66898"/>
              </p:ext>
            </p:extLst>
          </p:nvPr>
        </p:nvGraphicFramePr>
        <p:xfrm>
          <a:off x="1835696" y="3933056"/>
          <a:ext cx="4852988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2" name="Equation" r:id="rId5" imgW="1778000" imgH="939800" progId="Equation.3">
                  <p:embed/>
                </p:oleObj>
              </mc:Choice>
              <mc:Fallback>
                <p:oleObj name="Equation" r:id="rId5" imgW="1778000" imgH="9398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933056"/>
                        <a:ext cx="4852988" cy="2563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7" b="55600"/>
          <a:stretch/>
        </p:blipFill>
        <p:spPr>
          <a:xfrm>
            <a:off x="5868144" y="1556792"/>
            <a:ext cx="3059832" cy="228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22"/>
          <p:cNvSpPr>
            <a:spLocks noChangeArrowheads="1"/>
          </p:cNvSpPr>
          <p:nvPr/>
        </p:nvSpPr>
        <p:spPr bwMode="auto">
          <a:xfrm>
            <a:off x="1403648" y="501557"/>
            <a:ext cx="7631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b="1" dirty="0" err="1" smtClean="0">
                <a:solidFill>
                  <a:schemeClr val="tx2"/>
                </a:solidFill>
                <a:latin typeface="+mj-lt"/>
              </a:rPr>
              <a:t>Example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/>
            </a:r>
            <a:br>
              <a:rPr lang="pl-PL" altLang="pl-PL" b="1" dirty="0">
                <a:solidFill>
                  <a:schemeClr val="tx2"/>
                </a:solidFill>
                <a:latin typeface="+mj-lt"/>
              </a:rPr>
            </a:br>
            <a:r>
              <a:rPr lang="pl-PL" altLang="pl-PL" b="1" dirty="0">
                <a:solidFill>
                  <a:schemeClr val="tx2"/>
                </a:solidFill>
                <a:latin typeface="+mj-lt"/>
              </a:rPr>
              <a:t>(proof of </a:t>
            </a: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Euler’s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pl-PL" altLang="pl-PL" b="1" dirty="0" err="1">
                <a:solidFill>
                  <a:schemeClr val="tx2"/>
                </a:solidFill>
                <a:latin typeface="+mj-lt"/>
              </a:rPr>
              <a:t>formula</a:t>
            </a:r>
            <a:r>
              <a:rPr lang="pl-PL" altLang="pl-PL" b="1" dirty="0">
                <a:solidFill>
                  <a:schemeClr val="tx2"/>
                </a:solidFill>
                <a:latin typeface="+mj-lt"/>
              </a:rPr>
              <a:t>)</a:t>
            </a:r>
            <a:r>
              <a:rPr lang="pl-PL" altLang="pl-PL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8435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36765"/>
              </p:ext>
            </p:extLst>
          </p:nvPr>
        </p:nvGraphicFramePr>
        <p:xfrm>
          <a:off x="3052289" y="1544638"/>
          <a:ext cx="38877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7" name="Equation" r:id="rId3" imgW="1777680" imgH="419040" progId="Equation.3">
                  <p:embed/>
                </p:oleObj>
              </mc:Choice>
              <mc:Fallback>
                <p:oleObj name="Equation" r:id="rId3" imgW="1777680" imgH="41904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289" y="1544638"/>
                        <a:ext cx="3887787" cy="914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prstDash val="sys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49274"/>
              </p:ext>
            </p:extLst>
          </p:nvPr>
        </p:nvGraphicFramePr>
        <p:xfrm>
          <a:off x="1503362" y="2655888"/>
          <a:ext cx="6985641" cy="228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8" name="Equation" r:id="rId5" imgW="3454200" imgH="1130040" progId="Equation.3">
                  <p:embed/>
                </p:oleObj>
              </mc:Choice>
              <mc:Fallback>
                <p:oleObj name="Equation" r:id="rId5" imgW="3454200" imgH="1130040" progId="Equation.3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2" y="2655888"/>
                        <a:ext cx="6985641" cy="228528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i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562991"/>
              </p:ext>
            </p:extLst>
          </p:nvPr>
        </p:nvGraphicFramePr>
        <p:xfrm>
          <a:off x="2532382" y="5300663"/>
          <a:ext cx="49276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9" name="Equation" r:id="rId7" imgW="2768400" imgH="457200" progId="Equation.3">
                  <p:embed/>
                </p:oleObj>
              </mc:Choice>
              <mc:Fallback>
                <p:oleObj name="Equation" r:id="rId7" imgW="2768400" imgH="457200" progId="Equation.3">
                  <p:embed/>
                  <p:pic>
                    <p:nvPicPr>
                      <p:cNvPr id="0" name="Obiek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382" y="5300663"/>
                        <a:ext cx="4927600" cy="814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86560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475656" y="347640"/>
            <a:ext cx="7210425" cy="941388"/>
          </a:xfrm>
        </p:spPr>
        <p:txBody>
          <a:bodyPr/>
          <a:lstStyle/>
          <a:p>
            <a:r>
              <a:rPr lang="pl-PL" altLang="pl-PL" dirty="0" err="1" smtClean="0"/>
              <a:t>Algebraic</a:t>
            </a:r>
            <a:r>
              <a:rPr lang="pl-PL" altLang="pl-PL" dirty="0" smtClean="0"/>
              <a:t> form of </a:t>
            </a:r>
            <a:r>
              <a:rPr lang="pl-PL" altLang="pl-PL" dirty="0" err="1" smtClean="0"/>
              <a:t>complex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number</a:t>
            </a:r>
            <a:endParaRPr lang="pl-PL" altLang="pl-PL" dirty="0" smtClean="0"/>
          </a:p>
        </p:txBody>
      </p:sp>
      <p:grpSp>
        <p:nvGrpSpPr>
          <p:cNvPr id="2" name="Grupa 1"/>
          <p:cNvGrpSpPr/>
          <p:nvPr/>
        </p:nvGrpSpPr>
        <p:grpSpPr>
          <a:xfrm>
            <a:off x="539750" y="1828040"/>
            <a:ext cx="6353968" cy="2701097"/>
            <a:chOff x="539750" y="1828040"/>
            <a:chExt cx="6353968" cy="2701097"/>
          </a:xfrm>
        </p:grpSpPr>
        <p:graphicFrame>
          <p:nvGraphicFramePr>
            <p:cNvPr id="3075" name="Obi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28172"/>
                </p:ext>
              </p:extLst>
            </p:nvPr>
          </p:nvGraphicFramePr>
          <p:xfrm>
            <a:off x="565149" y="1828040"/>
            <a:ext cx="3432175" cy="1871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2" name="Equation" r:id="rId3" imgW="1257300" imgH="685800" progId="Equation.3">
                    <p:embed/>
                  </p:oleObj>
                </mc:Choice>
                <mc:Fallback>
                  <p:oleObj name="Equation" r:id="rId3" imgW="1257300" imgH="685800" progId="Equation.3">
                    <p:embed/>
                    <p:pic>
                      <p:nvPicPr>
                        <p:cNvPr id="0" name="Obiek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149" y="1828040"/>
                          <a:ext cx="3432175" cy="1871663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upa 15"/>
            <p:cNvGrpSpPr>
              <a:grpSpLocks/>
            </p:cNvGrpSpPr>
            <p:nvPr/>
          </p:nvGrpSpPr>
          <p:grpSpPr bwMode="auto">
            <a:xfrm>
              <a:off x="3269455" y="2366963"/>
              <a:ext cx="3624263" cy="400050"/>
              <a:chOff x="3953639" y="2488540"/>
              <a:chExt cx="3623256" cy="400930"/>
            </a:xfrm>
          </p:grpSpPr>
          <p:sp>
            <p:nvSpPr>
              <p:cNvPr id="3084" name="pole tekstowe 3"/>
              <p:cNvSpPr txBox="1">
                <a:spLocks noChangeArrowheads="1"/>
              </p:cNvSpPr>
              <p:nvPr/>
            </p:nvSpPr>
            <p:spPr bwMode="auto">
              <a:xfrm>
                <a:off x="5796136" y="2488540"/>
                <a:ext cx="1780759" cy="40093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 type="triangle" w="lg" len="med"/>
                <a:tailEnd type="oval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000">
                    <a:latin typeface="Arial" panose="020B0604020202020204" pitchFamily="34" charset="0"/>
                  </a:rPr>
                  <a:t>imaginary unit</a:t>
                </a:r>
              </a:p>
            </p:txBody>
          </p:sp>
          <p:cxnSp>
            <p:nvCxnSpPr>
              <p:cNvPr id="6" name="Łącznik prosty ze strzałką 5"/>
              <p:cNvCxnSpPr>
                <a:stCxn id="3084" idx="1"/>
              </p:cNvCxnSpPr>
              <p:nvPr/>
            </p:nvCxnSpPr>
            <p:spPr>
              <a:xfrm flipH="1">
                <a:off x="3953639" y="2689005"/>
                <a:ext cx="1842576" cy="154327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triangle" w="lg" len="med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a 16"/>
            <p:cNvGrpSpPr>
              <a:grpSpLocks/>
            </p:cNvGrpSpPr>
            <p:nvPr/>
          </p:nvGrpSpPr>
          <p:grpSpPr bwMode="auto">
            <a:xfrm>
              <a:off x="539750" y="3598862"/>
              <a:ext cx="1123950" cy="930275"/>
              <a:chOff x="539553" y="3599619"/>
              <a:chExt cx="1123887" cy="929783"/>
            </a:xfrm>
          </p:grpSpPr>
          <p:sp>
            <p:nvSpPr>
              <p:cNvPr id="3082" name="pole tekstowe 6"/>
              <p:cNvSpPr txBox="1">
                <a:spLocks noChangeArrowheads="1"/>
              </p:cNvSpPr>
              <p:nvPr/>
            </p:nvSpPr>
            <p:spPr bwMode="auto">
              <a:xfrm>
                <a:off x="539553" y="4129457"/>
                <a:ext cx="1123887" cy="39994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000">
                    <a:latin typeface="Arial" panose="020B0604020202020204" pitchFamily="34" charset="0"/>
                  </a:rPr>
                  <a:t>real part</a:t>
                </a:r>
              </a:p>
            </p:txBody>
          </p:sp>
          <p:cxnSp>
            <p:nvCxnSpPr>
              <p:cNvPr id="12" name="Łącznik prosty ze strzałką 11"/>
              <p:cNvCxnSpPr>
                <a:endCxn id="3082" idx="0"/>
              </p:cNvCxnSpPr>
              <p:nvPr/>
            </p:nvCxnSpPr>
            <p:spPr>
              <a:xfrm flipH="1">
                <a:off x="1101497" y="3599619"/>
                <a:ext cx="536941" cy="529838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a 17"/>
            <p:cNvGrpSpPr>
              <a:grpSpLocks/>
            </p:cNvGrpSpPr>
            <p:nvPr/>
          </p:nvGrpSpPr>
          <p:grpSpPr bwMode="auto">
            <a:xfrm>
              <a:off x="3269455" y="3598863"/>
              <a:ext cx="2360613" cy="839787"/>
              <a:chOff x="3419872" y="3717032"/>
              <a:chExt cx="2360540" cy="839981"/>
            </a:xfrm>
          </p:grpSpPr>
          <p:sp>
            <p:nvSpPr>
              <p:cNvPr id="3080" name="pole tekstowe 7"/>
              <p:cNvSpPr txBox="1">
                <a:spLocks noChangeArrowheads="1"/>
              </p:cNvSpPr>
              <p:nvPr/>
            </p:nvSpPr>
            <p:spPr bwMode="auto">
              <a:xfrm>
                <a:off x="3971911" y="4156904"/>
                <a:ext cx="1808501" cy="400109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000">
                    <a:latin typeface="Arial" panose="020B0604020202020204" pitchFamily="34" charset="0"/>
                  </a:rPr>
                  <a:t>imaginary part</a:t>
                </a:r>
                <a:endParaRPr lang="pl-PL" altLang="pl-PL" sz="2800">
                  <a:latin typeface="Arial" panose="020B0604020202020204" pitchFamily="34" charset="0"/>
                </a:endParaRPr>
              </a:p>
            </p:txBody>
          </p:sp>
          <p:cxnSp>
            <p:nvCxnSpPr>
              <p:cNvPr id="14" name="Łącznik prosty ze strzałką 13"/>
              <p:cNvCxnSpPr>
                <a:endCxn id="3080" idx="0"/>
              </p:cNvCxnSpPr>
              <p:nvPr/>
            </p:nvCxnSpPr>
            <p:spPr>
              <a:xfrm>
                <a:off x="3419872" y="3717032"/>
                <a:ext cx="1455693" cy="439839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84281"/>
              </p:ext>
            </p:extLst>
          </p:nvPr>
        </p:nvGraphicFramePr>
        <p:xfrm>
          <a:off x="1679575" y="5237163"/>
          <a:ext cx="5373688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" name="Equation" r:id="rId5" imgW="1968480" imgH="431640" progId="Equation.3">
                  <p:embed/>
                </p:oleObj>
              </mc:Choice>
              <mc:Fallback>
                <p:oleObj name="Equation" r:id="rId5" imgW="1968480" imgH="431640" progId="Equation.3">
                  <p:embed/>
                  <p:pic>
                    <p:nvPicPr>
                      <p:cNvPr id="0" name="Obi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5237163"/>
                        <a:ext cx="5373688" cy="11763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22"/>
          <p:cNvSpPr>
            <a:spLocks noChangeArrowheads="1"/>
          </p:cNvSpPr>
          <p:nvPr/>
        </p:nvSpPr>
        <p:spPr bwMode="auto">
          <a:xfrm>
            <a:off x="1403648" y="476672"/>
            <a:ext cx="763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b="1" dirty="0">
                <a:latin typeface="+mj-lt"/>
              </a:rPr>
              <a:t>Most </a:t>
            </a:r>
            <a:r>
              <a:rPr lang="en-US" b="1" dirty="0" smtClean="0">
                <a:latin typeface="+mj-lt"/>
              </a:rPr>
              <a:t>Beautiful</a:t>
            </a:r>
            <a:r>
              <a:rPr lang="pl-PL" b="1" dirty="0" smtClean="0">
                <a:latin typeface="+mj-lt"/>
              </a:rPr>
              <a:t/>
            </a:r>
            <a:br>
              <a:rPr lang="pl-PL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Mathematical</a:t>
            </a:r>
            <a:r>
              <a:rPr lang="pl-PL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Formula Ever</a:t>
            </a:r>
            <a:endParaRPr lang="pl-PL" b="1" dirty="0">
              <a:latin typeface="+mj-lt"/>
            </a:endParaRPr>
          </a:p>
        </p:txBody>
      </p:sp>
      <p:graphicFrame>
        <p:nvGraphicFramePr>
          <p:cNvPr id="6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01608"/>
              </p:ext>
            </p:extLst>
          </p:nvPr>
        </p:nvGraphicFramePr>
        <p:xfrm>
          <a:off x="1729344" y="2296050"/>
          <a:ext cx="4226298" cy="99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" name="Equation" r:id="rId3" imgW="1777680" imgH="419040" progId="Equation.3">
                  <p:embed/>
                </p:oleObj>
              </mc:Choice>
              <mc:Fallback>
                <p:oleObj name="Equation" r:id="rId3" imgW="1777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344" y="2296050"/>
                        <a:ext cx="4226298" cy="99623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prstDash val="sys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36089"/>
              </p:ext>
            </p:extLst>
          </p:nvPr>
        </p:nvGraphicFramePr>
        <p:xfrm>
          <a:off x="1757928" y="4005064"/>
          <a:ext cx="5344740" cy="140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" name="Equation" r:id="rId5" imgW="2323800" imgH="609480" progId="Equation.3">
                  <p:embed/>
                </p:oleObj>
              </mc:Choice>
              <mc:Fallback>
                <p:oleObj name="Equation" r:id="rId5" imgW="23238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28" y="4005064"/>
                        <a:ext cx="5344740" cy="140180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32656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22"/>
          <p:cNvSpPr>
            <a:spLocks noChangeArrowheads="1"/>
          </p:cNvSpPr>
          <p:nvPr/>
        </p:nvSpPr>
        <p:spPr bwMode="auto">
          <a:xfrm>
            <a:off x="1477472" y="548680"/>
            <a:ext cx="763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b="1" dirty="0" err="1" smtClean="0">
                <a:latin typeface="+mj-lt"/>
              </a:rPr>
              <a:t>Example</a:t>
            </a:r>
            <a:r>
              <a:rPr lang="pl-PL" b="1" dirty="0" smtClean="0">
                <a:latin typeface="+mj-lt"/>
              </a:rPr>
              <a:t/>
            </a:r>
            <a:br>
              <a:rPr lang="pl-PL" b="1" dirty="0" smtClean="0">
                <a:latin typeface="+mj-lt"/>
              </a:rPr>
            </a:br>
            <a:r>
              <a:rPr lang="pl-PL" b="1" dirty="0" smtClean="0">
                <a:latin typeface="+mj-lt"/>
              </a:rPr>
              <a:t>(</a:t>
            </a:r>
            <a:r>
              <a:rPr lang="pl-PL" b="1" dirty="0" err="1" smtClean="0">
                <a:latin typeface="+mj-lt"/>
              </a:rPr>
              <a:t>two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other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Euler’s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identities</a:t>
            </a:r>
            <a:r>
              <a:rPr lang="pl-PL" b="1" dirty="0" smtClean="0">
                <a:latin typeface="+mj-lt"/>
              </a:rPr>
              <a:t>)</a:t>
            </a:r>
            <a:endParaRPr lang="pl-PL" b="1" dirty="0">
              <a:latin typeface="+mj-lt"/>
            </a:endParaRPr>
          </a:p>
        </p:txBody>
      </p:sp>
      <p:graphicFrame>
        <p:nvGraphicFramePr>
          <p:cNvPr id="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80470"/>
              </p:ext>
            </p:extLst>
          </p:nvPr>
        </p:nvGraphicFramePr>
        <p:xfrm>
          <a:off x="1691680" y="3717032"/>
          <a:ext cx="5229226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" name="Equation" r:id="rId3" imgW="2273040" imgH="990360" progId="Equation.3">
                  <p:embed/>
                </p:oleObj>
              </mc:Choice>
              <mc:Fallback>
                <p:oleObj name="Equation" r:id="rId3" imgW="22730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717032"/>
                        <a:ext cx="5229226" cy="22780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32851"/>
              </p:ext>
            </p:extLst>
          </p:nvPr>
        </p:nvGraphicFramePr>
        <p:xfrm>
          <a:off x="2193144" y="1916832"/>
          <a:ext cx="4226298" cy="996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" name="Equation" r:id="rId5" imgW="1777680" imgH="419040" progId="Equation.3">
                  <p:embed/>
                </p:oleObj>
              </mc:Choice>
              <mc:Fallback>
                <p:oleObj name="Equation" r:id="rId5" imgW="1777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144" y="1916832"/>
                        <a:ext cx="4226298" cy="99623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prstDash val="sys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1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22"/>
          <p:cNvSpPr>
            <a:spLocks noChangeArrowheads="1"/>
          </p:cNvSpPr>
          <p:nvPr/>
        </p:nvSpPr>
        <p:spPr bwMode="auto">
          <a:xfrm>
            <a:off x="1619672" y="548680"/>
            <a:ext cx="763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b="1" dirty="0">
                <a:latin typeface="+mj-lt"/>
              </a:rPr>
              <a:t>d</a:t>
            </a:r>
            <a:r>
              <a:rPr lang="pl-PL" b="1" dirty="0" smtClean="0">
                <a:latin typeface="+mj-lt"/>
              </a:rPr>
              <a:t>e </a:t>
            </a:r>
            <a:r>
              <a:rPr lang="pl-PL" b="1" dirty="0" err="1" smtClean="0">
                <a:latin typeface="+mj-lt"/>
              </a:rPr>
              <a:t>Moivre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formula</a:t>
            </a:r>
            <a:endParaRPr lang="pl-PL" b="1" dirty="0" smtClean="0"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pl-PL" b="1" dirty="0" smtClean="0">
                <a:latin typeface="+mj-lt"/>
              </a:rPr>
              <a:t>(</a:t>
            </a:r>
            <a:r>
              <a:rPr lang="pl-PL" b="1" dirty="0" err="1" smtClean="0">
                <a:latin typeface="+mj-lt"/>
              </a:rPr>
              <a:t>exponentiation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i="1" dirty="0" smtClean="0">
                <a:latin typeface="+mj-lt"/>
              </a:rPr>
              <a:t>n </a:t>
            </a:r>
            <a:r>
              <a:rPr lang="pl-PL" b="1" dirty="0" err="1" smtClean="0">
                <a:latin typeface="+mj-lt"/>
              </a:rPr>
              <a:t>integer</a:t>
            </a:r>
            <a:r>
              <a:rPr lang="pl-PL" b="1" dirty="0" smtClean="0">
                <a:latin typeface="+mj-lt"/>
              </a:rPr>
              <a:t>)</a:t>
            </a:r>
            <a:endParaRPr lang="pl-PL" b="1" dirty="0">
              <a:latin typeface="+mj-lt"/>
            </a:endParaRPr>
          </a:p>
        </p:txBody>
      </p:sp>
      <p:graphicFrame>
        <p:nvGraphicFramePr>
          <p:cNvPr id="4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444720"/>
              </p:ext>
            </p:extLst>
          </p:nvPr>
        </p:nvGraphicFramePr>
        <p:xfrm>
          <a:off x="1620808" y="1772816"/>
          <a:ext cx="357028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9" name="Equation" r:id="rId3" imgW="1307880" imgH="698400" progId="Equation.3">
                  <p:embed/>
                </p:oleObj>
              </mc:Choice>
              <mc:Fallback>
                <p:oleObj name="Equation" r:id="rId3" imgW="13078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08" y="1772816"/>
                        <a:ext cx="3570287" cy="1905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prstDash val="sys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928479"/>
              </p:ext>
            </p:extLst>
          </p:nvPr>
        </p:nvGraphicFramePr>
        <p:xfrm>
          <a:off x="1619672" y="4149080"/>
          <a:ext cx="5754687" cy="204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0" name="Equation" r:id="rId5" imgW="2108160" imgH="749160" progId="Equation.3">
                  <p:embed/>
                </p:oleObj>
              </mc:Choice>
              <mc:Fallback>
                <p:oleObj name="Equation" r:id="rId5" imgW="2108160" imgH="749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149080"/>
                        <a:ext cx="5754687" cy="2043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1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22"/>
          <p:cNvSpPr>
            <a:spLocks noChangeArrowheads="1"/>
          </p:cNvSpPr>
          <p:nvPr/>
        </p:nvSpPr>
        <p:spPr bwMode="auto">
          <a:xfrm>
            <a:off x="1619672" y="548680"/>
            <a:ext cx="763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b="1" dirty="0">
                <a:latin typeface="+mj-lt"/>
              </a:rPr>
              <a:t>d</a:t>
            </a:r>
            <a:r>
              <a:rPr lang="pl-PL" b="1" dirty="0" smtClean="0">
                <a:latin typeface="+mj-lt"/>
              </a:rPr>
              <a:t>e </a:t>
            </a:r>
            <a:r>
              <a:rPr lang="pl-PL" b="1" dirty="0" err="1" smtClean="0">
                <a:latin typeface="+mj-lt"/>
              </a:rPr>
              <a:t>Moivre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formula</a:t>
            </a:r>
            <a:endParaRPr lang="pl-PL" b="1" dirty="0" smtClean="0">
              <a:latin typeface="+mj-lt"/>
            </a:endParaRPr>
          </a:p>
          <a:p>
            <a:pPr>
              <a:spcBef>
                <a:spcPct val="0"/>
              </a:spcBef>
              <a:buNone/>
            </a:pPr>
            <a:r>
              <a:rPr lang="pl-PL" b="1" dirty="0" smtClean="0">
                <a:latin typeface="+mj-lt"/>
              </a:rPr>
              <a:t>(</a:t>
            </a:r>
            <a:r>
              <a:rPr lang="pl-PL" b="1" dirty="0" err="1" smtClean="0">
                <a:latin typeface="+mj-lt"/>
              </a:rPr>
              <a:t>root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extraction</a:t>
            </a:r>
            <a:r>
              <a:rPr lang="pl-PL" b="1" dirty="0" smtClean="0">
                <a:latin typeface="+mj-lt"/>
              </a:rPr>
              <a:t>, </a:t>
            </a:r>
            <a:r>
              <a:rPr lang="pl-PL" b="1" i="1" dirty="0" smtClean="0">
                <a:latin typeface="+mj-lt"/>
              </a:rPr>
              <a:t>n</a:t>
            </a:r>
            <a:r>
              <a:rPr lang="pl-PL" b="1" dirty="0" smtClean="0">
                <a:latin typeface="+mj-lt"/>
              </a:rPr>
              <a:t> </a:t>
            </a:r>
            <a:r>
              <a:rPr lang="pl-PL" b="1" dirty="0" err="1" smtClean="0">
                <a:latin typeface="+mj-lt"/>
              </a:rPr>
              <a:t>integer</a:t>
            </a:r>
            <a:r>
              <a:rPr lang="pl-PL" b="1" dirty="0" smtClean="0">
                <a:latin typeface="+mj-lt"/>
              </a:rPr>
              <a:t>)</a:t>
            </a:r>
            <a:endParaRPr lang="pl-PL" b="1" dirty="0">
              <a:latin typeface="+mj-lt"/>
            </a:endParaRPr>
          </a:p>
        </p:txBody>
      </p:sp>
      <p:graphicFrame>
        <p:nvGraphicFramePr>
          <p:cNvPr id="4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405883"/>
              </p:ext>
            </p:extLst>
          </p:nvPr>
        </p:nvGraphicFramePr>
        <p:xfrm>
          <a:off x="1036608" y="1559850"/>
          <a:ext cx="357028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4" name="Equation" r:id="rId3" imgW="1307880" imgH="698400" progId="Equation.3">
                  <p:embed/>
                </p:oleObj>
              </mc:Choice>
              <mc:Fallback>
                <p:oleObj name="Equation" r:id="rId3" imgW="130788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08" y="1559850"/>
                        <a:ext cx="3570287" cy="1905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prstDash val="sys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701485"/>
              </p:ext>
            </p:extLst>
          </p:nvPr>
        </p:nvGraphicFramePr>
        <p:xfrm>
          <a:off x="1043608" y="3645024"/>
          <a:ext cx="7591425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Equation" r:id="rId5" imgW="2781000" imgH="990360" progId="Equation.3">
                  <p:embed/>
                </p:oleObj>
              </mc:Choice>
              <mc:Fallback>
                <p:oleObj name="Equation" r:id="rId5" imgW="278100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645024"/>
                        <a:ext cx="7591425" cy="27003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rostokąt 22"/>
          <p:cNvSpPr>
            <a:spLocks noChangeArrowheads="1"/>
          </p:cNvSpPr>
          <p:nvPr/>
        </p:nvSpPr>
        <p:spPr bwMode="auto">
          <a:xfrm>
            <a:off x="1527776" y="620688"/>
            <a:ext cx="7631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l-PL" b="1" dirty="0" err="1" smtClean="0">
                <a:latin typeface="+mj-lt"/>
              </a:rPr>
              <a:t>Example</a:t>
            </a:r>
            <a:r>
              <a:rPr lang="pl-PL" altLang="pl-PL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pl-PL" altLang="pl-PL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8885"/>
              </p:ext>
            </p:extLst>
          </p:nvPr>
        </p:nvGraphicFramePr>
        <p:xfrm>
          <a:off x="971600" y="2025408"/>
          <a:ext cx="316865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4" name="Equation" r:id="rId3" imgW="1333440" imgH="406080" progId="Equation.3">
                  <p:embed/>
                </p:oleObj>
              </mc:Choice>
              <mc:Fallback>
                <p:oleObj name="Equation" r:id="rId3" imgW="13334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025408"/>
                        <a:ext cx="3168650" cy="966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62774"/>
              </p:ext>
            </p:extLst>
          </p:nvPr>
        </p:nvGraphicFramePr>
        <p:xfrm>
          <a:off x="6012160" y="2025408"/>
          <a:ext cx="211137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5" name="Equation" r:id="rId5" imgW="888840" imgH="723600" progId="Equation.3">
                  <p:embed/>
                </p:oleObj>
              </mc:Choice>
              <mc:Fallback>
                <p:oleObj name="Equation" r:id="rId5" imgW="88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025408"/>
                        <a:ext cx="2111375" cy="172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926022"/>
              </p:ext>
            </p:extLst>
          </p:nvPr>
        </p:nvGraphicFramePr>
        <p:xfrm>
          <a:off x="971600" y="3730686"/>
          <a:ext cx="2111375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6" name="Equation" r:id="rId7" imgW="888840" imgH="672840" progId="Equation.3">
                  <p:embed/>
                </p:oleObj>
              </mc:Choice>
              <mc:Fallback>
                <p:oleObj name="Equation" r:id="rId7" imgW="88884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30686"/>
                        <a:ext cx="2111375" cy="1601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95551"/>
              </p:ext>
            </p:extLst>
          </p:nvPr>
        </p:nvGraphicFramePr>
        <p:xfrm>
          <a:off x="4359275" y="4449763"/>
          <a:ext cx="2716213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7" name="Equation" r:id="rId9" imgW="1143000" imgH="609480" progId="Equation.3">
                  <p:embed/>
                </p:oleObj>
              </mc:Choice>
              <mc:Fallback>
                <p:oleObj name="Equation" r:id="rId9" imgW="11430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4449763"/>
                        <a:ext cx="2716213" cy="1449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455476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9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331640" y="486154"/>
            <a:ext cx="763111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dirty="0" err="1">
                <a:latin typeface="+mj-lt"/>
              </a:rPr>
              <a:t>Multiplication</a:t>
            </a:r>
            <a:r>
              <a:rPr lang="pl-PL" altLang="pl-PL" sz="2400" b="1" dirty="0">
                <a:latin typeface="+mj-lt"/>
              </a:rPr>
              <a:t> of </a:t>
            </a:r>
            <a:r>
              <a:rPr lang="pl-PL" altLang="pl-PL" sz="2400" b="1" dirty="0" err="1">
                <a:latin typeface="+mj-lt"/>
              </a:rPr>
              <a:t>complex</a:t>
            </a:r>
            <a:r>
              <a:rPr lang="pl-PL" altLang="pl-PL" sz="2400" b="1" dirty="0">
                <a:latin typeface="+mj-lt"/>
              </a:rPr>
              <a:t> </a:t>
            </a:r>
            <a:r>
              <a:rPr lang="pl-PL" altLang="pl-PL" sz="2400" b="1" dirty="0" err="1">
                <a:latin typeface="+mj-lt"/>
              </a:rPr>
              <a:t>numbers</a:t>
            </a:r>
            <a:r>
              <a:rPr lang="pl-PL" altLang="pl-PL" sz="2400" b="1" dirty="0">
                <a:latin typeface="+mj-lt"/>
              </a:rPr>
              <a:t/>
            </a:r>
            <a:br>
              <a:rPr lang="pl-PL" altLang="pl-PL" sz="2400" b="1" dirty="0">
                <a:latin typeface="+mj-lt"/>
              </a:rPr>
            </a:br>
            <a:r>
              <a:rPr lang="pl-PL" altLang="pl-PL" sz="2400" b="1" dirty="0">
                <a:latin typeface="+mj-lt"/>
              </a:rPr>
              <a:t>(</a:t>
            </a:r>
            <a:r>
              <a:rPr lang="pl-PL" altLang="pl-PL" sz="2400" b="1" dirty="0" err="1">
                <a:latin typeface="+mj-lt"/>
              </a:rPr>
              <a:t>vector</a:t>
            </a:r>
            <a:r>
              <a:rPr lang="pl-PL" altLang="pl-PL" sz="2400" b="1" dirty="0">
                <a:latin typeface="+mj-lt"/>
              </a:rPr>
              <a:t> </a:t>
            </a:r>
            <a:r>
              <a:rPr lang="pl-PL" altLang="pl-PL" sz="2400" b="1" dirty="0" err="1">
                <a:latin typeface="+mj-lt"/>
              </a:rPr>
              <a:t>representation</a:t>
            </a:r>
            <a:r>
              <a:rPr lang="pl-PL" altLang="pl-PL" sz="2400" b="1" dirty="0">
                <a:latin typeface="+mj-lt"/>
              </a:rPr>
              <a:t>)</a:t>
            </a:r>
            <a:endParaRPr lang="pl-PL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459" name="Obiekt 18"/>
          <p:cNvGraphicFramePr>
            <a:graphicFrameLocks noChangeAspect="1"/>
          </p:cNvGraphicFramePr>
          <p:nvPr/>
        </p:nvGraphicFramePr>
        <p:xfrm>
          <a:off x="331788" y="1557338"/>
          <a:ext cx="430847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3" imgW="2057400" imgH="762000" progId="Equation.3">
                  <p:embed/>
                </p:oleObj>
              </mc:Choice>
              <mc:Fallback>
                <p:oleObj name="Equation" r:id="rId3" imgW="2057400" imgH="7620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557338"/>
                        <a:ext cx="4308475" cy="1593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0" name="Grupa 60"/>
          <p:cNvGrpSpPr>
            <a:grpSpLocks/>
          </p:cNvGrpSpPr>
          <p:nvPr/>
        </p:nvGrpSpPr>
        <p:grpSpPr bwMode="auto">
          <a:xfrm>
            <a:off x="5220072" y="1528763"/>
            <a:ext cx="3636962" cy="3476625"/>
            <a:chOff x="2195736" y="2564904"/>
            <a:chExt cx="3637352" cy="3477319"/>
          </a:xfrm>
        </p:grpSpPr>
        <p:cxnSp>
          <p:nvCxnSpPr>
            <p:cNvPr id="30" name="Łącznik prosty ze strzałką 29"/>
            <p:cNvCxnSpPr/>
            <p:nvPr/>
          </p:nvCxnSpPr>
          <p:spPr bwMode="auto">
            <a:xfrm flipH="1">
              <a:off x="3492862" y="3114289"/>
              <a:ext cx="0" cy="260402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/>
            <p:cNvCxnSpPr/>
            <p:nvPr/>
          </p:nvCxnSpPr>
          <p:spPr bwMode="auto">
            <a:xfrm>
              <a:off x="2195736" y="5273720"/>
              <a:ext cx="345794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5" name="pole tekstowe 23"/>
            <p:cNvSpPr txBox="1">
              <a:spLocks noChangeArrowheads="1"/>
            </p:cNvSpPr>
            <p:nvPr/>
          </p:nvSpPr>
          <p:spPr bwMode="auto">
            <a:xfrm>
              <a:off x="4827788" y="5518898"/>
              <a:ext cx="1005300" cy="52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>
                  <a:latin typeface="Arial" panose="020B0604020202020204" pitchFamily="34" charset="0"/>
                </a:rPr>
                <a:t>Re{</a:t>
              </a:r>
              <a:r>
                <a:rPr lang="pl-PL" altLang="pl-PL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·</a:t>
              </a:r>
              <a:r>
                <a:rPr lang="pl-PL" altLang="pl-PL" sz="2800">
                  <a:latin typeface="Arial" panose="020B0604020202020204" pitchFamily="34" charset="0"/>
                </a:rPr>
                <a:t>}</a:t>
              </a:r>
            </a:p>
          </p:txBody>
        </p:sp>
        <p:sp>
          <p:nvSpPr>
            <p:cNvPr id="19466" name="pole tekstowe 24"/>
            <p:cNvSpPr txBox="1">
              <a:spLocks noChangeArrowheads="1"/>
            </p:cNvSpPr>
            <p:nvPr/>
          </p:nvSpPr>
          <p:spPr bwMode="auto">
            <a:xfrm>
              <a:off x="2488118" y="2852936"/>
              <a:ext cx="944392" cy="52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>
                  <a:latin typeface="Arial" panose="020B0604020202020204" pitchFamily="34" charset="0"/>
                </a:rPr>
                <a:t>Im{</a:t>
              </a:r>
              <a:r>
                <a:rPr lang="pl-PL" altLang="pl-PL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·</a:t>
              </a:r>
              <a:r>
                <a:rPr lang="pl-PL" altLang="pl-PL" sz="2800">
                  <a:latin typeface="Arial" panose="020B0604020202020204" pitchFamily="34" charset="0"/>
                </a:rPr>
                <a:t>}</a:t>
              </a:r>
            </a:p>
          </p:txBody>
        </p:sp>
        <p:cxnSp>
          <p:nvCxnSpPr>
            <p:cNvPr id="34" name="Łącznik prosty ze strzałką 33"/>
            <p:cNvCxnSpPr/>
            <p:nvPr/>
          </p:nvCxnSpPr>
          <p:spPr bwMode="auto">
            <a:xfrm flipV="1">
              <a:off x="3492862" y="2564904"/>
              <a:ext cx="1109782" cy="27088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Łuk 27"/>
            <p:cNvSpPr/>
            <p:nvPr/>
          </p:nvSpPr>
          <p:spPr>
            <a:xfrm>
              <a:off x="3203906" y="4624302"/>
              <a:ext cx="1152649" cy="1297247"/>
            </a:xfrm>
            <a:prstGeom prst="arc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graphicFrame>
          <p:nvGraphicFramePr>
            <p:cNvPr id="19469" name="Obiekt 5"/>
            <p:cNvGraphicFramePr>
              <a:graphicFrameLocks noChangeAspect="1"/>
            </p:cNvGraphicFramePr>
            <p:nvPr/>
          </p:nvGraphicFramePr>
          <p:xfrm>
            <a:off x="3732340" y="4949916"/>
            <a:ext cx="530070" cy="265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0" name="Equation" r:id="rId5" imgW="355138" imgH="177569" progId="Equation.3">
                    <p:embed/>
                  </p:oleObj>
                </mc:Choice>
                <mc:Fallback>
                  <p:oleObj name="Equation" r:id="rId5" imgW="355138" imgH="177569" progId="Equation.3">
                    <p:embed/>
                    <p:pic>
                      <p:nvPicPr>
                        <p:cNvPr id="0" name="Obi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2340" y="4949916"/>
                          <a:ext cx="530070" cy="265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0" name="Obiekt 43"/>
            <p:cNvGraphicFramePr>
              <a:graphicFrameLocks noChangeAspect="1"/>
            </p:cNvGraphicFramePr>
            <p:nvPr/>
          </p:nvGraphicFramePr>
          <p:xfrm>
            <a:off x="4503725" y="2726861"/>
            <a:ext cx="474613" cy="4128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1" name="Equation" r:id="rId7" imgW="291973" imgH="253890" progId="Equation.3">
                    <p:embed/>
                  </p:oleObj>
                </mc:Choice>
                <mc:Fallback>
                  <p:oleObj name="Equation" r:id="rId7" imgW="291973" imgH="253890" progId="Equation.3">
                    <p:embed/>
                    <p:pic>
                      <p:nvPicPr>
                        <p:cNvPr id="0" name="Obiek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725" y="2726861"/>
                          <a:ext cx="474613" cy="4128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Łącznik prosty ze strzałką 44"/>
            <p:cNvCxnSpPr/>
            <p:nvPr/>
          </p:nvCxnSpPr>
          <p:spPr bwMode="auto">
            <a:xfrm flipV="1">
              <a:off x="3492862" y="4995851"/>
              <a:ext cx="1151061" cy="274693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472" name="Obiekt 47"/>
            <p:cNvGraphicFramePr>
              <a:graphicFrameLocks noChangeAspect="1"/>
            </p:cNvGraphicFramePr>
            <p:nvPr/>
          </p:nvGraphicFramePr>
          <p:xfrm>
            <a:off x="4410137" y="4597919"/>
            <a:ext cx="268288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2" name="Equation" r:id="rId9" imgW="164957" imgH="253780" progId="Equation.3">
                    <p:embed/>
                  </p:oleObj>
                </mc:Choice>
                <mc:Fallback>
                  <p:oleObj name="Equation" r:id="rId9" imgW="164957" imgH="253780" progId="Equation.3">
                    <p:embed/>
                    <p:pic>
                      <p:nvPicPr>
                        <p:cNvPr id="0" name="Obiek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0137" y="4597919"/>
                          <a:ext cx="268288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Łącznik prosty ze strzałką 49"/>
            <p:cNvCxnSpPr/>
            <p:nvPr/>
          </p:nvCxnSpPr>
          <p:spPr bwMode="auto">
            <a:xfrm flipV="1">
              <a:off x="3492862" y="4119376"/>
              <a:ext cx="1082791" cy="1138465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474" name="Obiekt 51"/>
            <p:cNvGraphicFramePr>
              <a:graphicFrameLocks noChangeAspect="1"/>
            </p:cNvGraphicFramePr>
            <p:nvPr/>
          </p:nvGraphicFramePr>
          <p:xfrm>
            <a:off x="4244193" y="3835997"/>
            <a:ext cx="268288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3" name="Equation" r:id="rId11" imgW="164957" imgH="253780" progId="Equation.3">
                    <p:embed/>
                  </p:oleObj>
                </mc:Choice>
                <mc:Fallback>
                  <p:oleObj name="Equation" r:id="rId11" imgW="164957" imgH="253780" progId="Equation.3">
                    <p:embed/>
                    <p:pic>
                      <p:nvPicPr>
                        <p:cNvPr id="0" name="Obiek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4193" y="3835997"/>
                          <a:ext cx="268288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5" name="Obiekt 5"/>
            <p:cNvGraphicFramePr>
              <a:graphicFrameLocks noChangeAspect="1"/>
            </p:cNvGraphicFramePr>
            <p:nvPr/>
          </p:nvGraphicFramePr>
          <p:xfrm>
            <a:off x="4601903" y="4156041"/>
            <a:ext cx="18891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4" name="Equation" r:id="rId13" imgW="126780" imgH="164814" progId="Equation.3">
                    <p:embed/>
                  </p:oleObj>
                </mc:Choice>
                <mc:Fallback>
                  <p:oleObj name="Equation" r:id="rId13" imgW="126780" imgH="164814" progId="Equation.3">
                    <p:embed/>
                    <p:pic>
                      <p:nvPicPr>
                        <p:cNvPr id="0" name="Obi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1903" y="4156041"/>
                          <a:ext cx="188913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76" name="Obiekt 5"/>
            <p:cNvGraphicFramePr>
              <a:graphicFrameLocks noChangeAspect="1"/>
            </p:cNvGraphicFramePr>
            <p:nvPr/>
          </p:nvGraphicFramePr>
          <p:xfrm>
            <a:off x="4694596" y="4929339"/>
            <a:ext cx="2095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75" name="Equation" r:id="rId15" imgW="139579" imgH="164957" progId="Equation.3">
                    <p:embed/>
                  </p:oleObj>
                </mc:Choice>
                <mc:Fallback>
                  <p:oleObj name="Equation" r:id="rId15" imgW="139579" imgH="164957" progId="Equation.3">
                    <p:embed/>
                    <p:pic>
                      <p:nvPicPr>
                        <p:cNvPr id="0" name="Obi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596" y="4929339"/>
                          <a:ext cx="209550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1" name="pole tekstowe 28"/>
          <p:cNvSpPr txBox="1">
            <a:spLocks noChangeArrowheads="1"/>
          </p:cNvSpPr>
          <p:nvPr/>
        </p:nvSpPr>
        <p:spPr bwMode="auto">
          <a:xfrm>
            <a:off x="319088" y="3425825"/>
            <a:ext cx="4116387" cy="101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Multiplication of complex numbers: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multiplication of vector lenghts +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+ adding vector angles</a:t>
            </a:r>
          </a:p>
        </p:txBody>
      </p:sp>
      <p:sp>
        <p:nvSpPr>
          <p:cNvPr id="19462" name="pole tekstowe 28"/>
          <p:cNvSpPr txBox="1">
            <a:spLocks noChangeArrowheads="1"/>
          </p:cNvSpPr>
          <p:nvPr/>
        </p:nvSpPr>
        <p:spPr bwMode="auto">
          <a:xfrm>
            <a:off x="319088" y="5005388"/>
            <a:ext cx="8455025" cy="101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Multiplication</a:t>
            </a:r>
            <a:r>
              <a:rPr lang="pl-PL" altLang="pl-PL" sz="2000" dirty="0">
                <a:latin typeface="Arial" panose="020B0604020202020204" pitchFamily="34" charset="0"/>
              </a:rPr>
              <a:t> of </a:t>
            </a:r>
            <a:r>
              <a:rPr lang="pl-PL" altLang="pl-PL" sz="2000" dirty="0" err="1">
                <a:latin typeface="Arial" panose="020B0604020202020204" pitchFamily="34" charset="0"/>
              </a:rPr>
              <a:t>complex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numbers</a:t>
            </a:r>
            <a:r>
              <a:rPr lang="pl-PL" altLang="pl-PL" sz="2000" dirty="0">
                <a:latin typeface="Arial" panose="020B0604020202020204" pitchFamily="34" charset="0"/>
              </a:rPr>
              <a:t> (</a:t>
            </a:r>
            <a:r>
              <a:rPr lang="pl-PL" altLang="pl-PL" sz="2000" dirty="0" err="1">
                <a:latin typeface="Arial" panose="020B0604020202020204" pitchFamily="34" charset="0"/>
              </a:rPr>
              <a:t>vectors</a:t>
            </a:r>
            <a:r>
              <a:rPr lang="pl-PL" altLang="pl-PL" sz="2000" dirty="0">
                <a:latin typeface="Arial" panose="020B0604020202020204" pitchFamily="34" charset="0"/>
              </a:rPr>
              <a:t>) </a:t>
            </a:r>
            <a:r>
              <a:rPr lang="pl-PL" altLang="pl-PL" sz="2000" dirty="0" err="1">
                <a:latin typeface="Arial" panose="020B0604020202020204" pitchFamily="34" charset="0"/>
              </a:rPr>
              <a:t>yields</a:t>
            </a:r>
            <a:r>
              <a:rPr lang="pl-PL" altLang="pl-PL" sz="2000" dirty="0">
                <a:latin typeface="Arial" panose="020B0604020202020204" pitchFamily="34" charset="0"/>
              </a:rPr>
              <a:t> a </a:t>
            </a:r>
            <a:r>
              <a:rPr lang="pl-PL" altLang="pl-PL" sz="2000" dirty="0" err="1">
                <a:latin typeface="Arial" panose="020B0604020202020204" pitchFamily="34" charset="0"/>
              </a:rPr>
              <a:t>vector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err="1">
                <a:latin typeface="Arial" panose="020B0604020202020204" pitchFamily="34" charset="0"/>
              </a:rPr>
              <a:t>placed</a:t>
            </a:r>
            <a:r>
              <a:rPr lang="pl-PL" altLang="pl-PL" sz="2000" dirty="0">
                <a:latin typeface="Arial" panose="020B0604020202020204" pitchFamily="34" charset="0"/>
              </a:rPr>
              <a:t> on the </a:t>
            </a:r>
            <a:r>
              <a:rPr lang="pl-PL" altLang="pl-PL" sz="2000" dirty="0" err="1">
                <a:latin typeface="Arial" panose="020B0604020202020204" pitchFamily="34" charset="0"/>
              </a:rPr>
              <a:t>plane</a:t>
            </a:r>
            <a:r>
              <a:rPr lang="pl-PL" altLang="pl-PL" sz="2000" dirty="0">
                <a:latin typeface="Arial" panose="020B0604020202020204" pitchFamily="34" charset="0"/>
              </a:rPr>
              <a:t> (Re, Im). </a:t>
            </a:r>
            <a:r>
              <a:rPr lang="pl-PL" altLang="pl-PL" sz="2000" dirty="0" err="1">
                <a:latin typeface="Arial" panose="020B0604020202020204" pitchFamily="34" charset="0"/>
              </a:rPr>
              <a:t>Other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multiplication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rules</a:t>
            </a:r>
            <a:r>
              <a:rPr lang="pl-PL" altLang="pl-PL" sz="2000" dirty="0">
                <a:latin typeface="Arial" panose="020B0604020202020204" pitchFamily="34" charset="0"/>
              </a:rPr>
              <a:t> (</a:t>
            </a:r>
            <a:r>
              <a:rPr lang="pl-PL" altLang="pl-PL" sz="2000" dirty="0" err="1">
                <a:latin typeface="Arial" panose="020B0604020202020204" pitchFamily="34" charset="0"/>
              </a:rPr>
              <a:t>dot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product</a:t>
            </a:r>
            <a:r>
              <a:rPr lang="pl-PL" altLang="pl-PL" sz="2000" dirty="0">
                <a:latin typeface="Arial" panose="020B0604020202020204" pitchFamily="34" charset="0"/>
              </a:rPr>
              <a:t>, </a:t>
            </a:r>
            <a:r>
              <a:rPr lang="pl-PL" altLang="pl-PL" sz="2000" dirty="0" err="1">
                <a:latin typeface="Arial" panose="020B0604020202020204" pitchFamily="34" charset="0"/>
              </a:rPr>
              <a:t>vector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or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mixed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product</a:t>
            </a:r>
            <a:r>
              <a:rPr lang="pl-PL" altLang="pl-PL" sz="2000" dirty="0">
                <a:latin typeface="Arial" panose="020B0604020202020204" pitchFamily="34" charset="0"/>
              </a:rPr>
              <a:t>)) do not </a:t>
            </a:r>
            <a:r>
              <a:rPr lang="pl-PL" altLang="pl-PL" sz="2000" dirty="0" err="1">
                <a:latin typeface="Arial" panose="020B0604020202020204" pitchFamily="34" charset="0"/>
              </a:rPr>
              <a:t>match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this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requirement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475656" y="620688"/>
            <a:ext cx="398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400" b="1" dirty="0" err="1" smtClean="0">
                <a:latin typeface="+mj-lt"/>
              </a:rPr>
              <a:t>Example</a:t>
            </a:r>
            <a:endParaRPr lang="pl-PL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45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139746"/>
              </p:ext>
            </p:extLst>
          </p:nvPr>
        </p:nvGraphicFramePr>
        <p:xfrm>
          <a:off x="2267744" y="2420888"/>
          <a:ext cx="4308475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Equation" r:id="rId3" imgW="2057400" imgH="990360" progId="Equation.3">
                  <p:embed/>
                </p:oleObj>
              </mc:Choice>
              <mc:Fallback>
                <p:oleObj name="Equation" r:id="rId3" imgW="205740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420888"/>
                        <a:ext cx="4308475" cy="20716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9556" y="455476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89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404938" y="184150"/>
            <a:ext cx="76311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dirty="0" err="1">
                <a:solidFill>
                  <a:schemeClr val="tx2"/>
                </a:solidFill>
              </a:rPr>
              <a:t>Amazement</a:t>
            </a:r>
            <a:r>
              <a:rPr lang="pl-PL" altLang="pl-PL" sz="2400" b="1" dirty="0">
                <a:solidFill>
                  <a:schemeClr val="tx2"/>
                </a:solidFill>
              </a:rPr>
              <a:t> #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3</a:t>
            </a:r>
          </a:p>
          <a:p>
            <a:pPr>
              <a:defRPr/>
            </a:pPr>
            <a:r>
              <a:rPr 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pl-PL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hy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>
                <a:solidFill>
                  <a:schemeClr val="tx2"/>
                </a:solidFill>
              </a:rPr>
              <a:t>is</a:t>
            </a:r>
            <a:r>
              <a:rPr lang="pl-PL" altLang="pl-PL" sz="2400" b="1" dirty="0">
                <a:solidFill>
                  <a:schemeClr val="tx2"/>
                </a:solidFill>
              </a:rPr>
              <a:t> the </a:t>
            </a:r>
            <a:r>
              <a:rPr lang="pl-PL" altLang="pl-PL" sz="2400" b="1" dirty="0" err="1">
                <a:solidFill>
                  <a:schemeClr val="tx2"/>
                </a:solidFill>
              </a:rPr>
              <a:t>multiplication</a:t>
            </a:r>
            <a:r>
              <a:rPr lang="pl-PL" altLang="pl-PL" sz="2400" b="1" dirty="0">
                <a:solidFill>
                  <a:schemeClr val="tx2"/>
                </a:solidFill>
              </a:rPr>
              <a:t> of </a:t>
            </a:r>
            <a:r>
              <a:rPr lang="pl-PL" altLang="pl-PL" sz="2400" b="1" dirty="0" err="1">
                <a:solidFill>
                  <a:schemeClr val="tx2"/>
                </a:solidFill>
              </a:rPr>
              <a:t>complex</a:t>
            </a:r>
            <a:r>
              <a:rPr lang="pl-PL" altLang="pl-PL" sz="2400" b="1" dirty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numbers</a:t>
            </a:r>
            <a:r>
              <a:rPr lang="pl-PL" altLang="pl-PL" sz="2400" b="1" dirty="0" smtClean="0">
                <a:solidFill>
                  <a:schemeClr val="tx2"/>
                </a:solidFill>
              </a:rPr>
              <a:t/>
            </a:r>
            <a:br>
              <a:rPr lang="pl-PL" altLang="pl-PL" sz="2400" b="1" dirty="0" smtClean="0">
                <a:solidFill>
                  <a:schemeClr val="tx2"/>
                </a:solidFill>
              </a:rPr>
            </a:br>
            <a:r>
              <a:rPr lang="pl-PL" altLang="pl-PL" sz="2400" b="1" dirty="0" err="1" smtClean="0">
                <a:solidFill>
                  <a:schemeClr val="tx2"/>
                </a:solidFill>
              </a:rPr>
              <a:t>so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>
                <a:solidFill>
                  <a:schemeClr val="tx2"/>
                </a:solidFill>
              </a:rPr>
              <a:t>sophisticated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?)</a:t>
            </a:r>
            <a:endParaRPr lang="pl-PL" altLang="pl-PL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20484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455314"/>
              </p:ext>
            </p:extLst>
          </p:nvPr>
        </p:nvGraphicFramePr>
        <p:xfrm>
          <a:off x="564307" y="2132484"/>
          <a:ext cx="405447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7" name="Equation" r:id="rId3" imgW="2057400" imgH="762000" progId="Equation.3">
                  <p:embed/>
                </p:oleObj>
              </mc:Choice>
              <mc:Fallback>
                <p:oleObj name="Equation" r:id="rId3" imgW="2057400" imgH="7620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07" y="2132484"/>
                        <a:ext cx="4054475" cy="15001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80485"/>
              </p:ext>
            </p:extLst>
          </p:nvPr>
        </p:nvGraphicFramePr>
        <p:xfrm>
          <a:off x="5074394" y="2132484"/>
          <a:ext cx="36337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8" name="Equation" r:id="rId5" imgW="1600200" imgH="660400" progId="Equation.3">
                  <p:embed/>
                </p:oleObj>
              </mc:Choice>
              <mc:Fallback>
                <p:oleObj name="Equation" r:id="rId5" imgW="1600200" imgH="6604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394" y="2132484"/>
                        <a:ext cx="3633788" cy="15001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pole tekstowe 1"/>
          <p:cNvSpPr txBox="1">
            <a:spLocks noChangeArrowheads="1"/>
          </p:cNvSpPr>
          <p:nvPr/>
        </p:nvSpPr>
        <p:spPr bwMode="auto">
          <a:xfrm>
            <a:off x="2786807" y="3962872"/>
            <a:ext cx="3235325" cy="708025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Answer: both multiplication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rules are equivalent.</a:t>
            </a:r>
          </a:p>
        </p:txBody>
      </p:sp>
      <p:cxnSp>
        <p:nvCxnSpPr>
          <p:cNvPr id="4" name="Łącznik łamany 3"/>
          <p:cNvCxnSpPr>
            <a:stCxn id="20486" idx="1"/>
          </p:cNvCxnSpPr>
          <p:nvPr/>
        </p:nvCxnSpPr>
        <p:spPr>
          <a:xfrm rot="10800000">
            <a:off x="2591544" y="3632672"/>
            <a:ext cx="195263" cy="684212"/>
          </a:xfrm>
          <a:prstGeom prst="bentConnector2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łamany 7"/>
          <p:cNvCxnSpPr>
            <a:stCxn id="20486" idx="3"/>
          </p:cNvCxnSpPr>
          <p:nvPr/>
        </p:nvCxnSpPr>
        <p:spPr>
          <a:xfrm flipV="1">
            <a:off x="6022132" y="3632672"/>
            <a:ext cx="868362" cy="684212"/>
          </a:xfrm>
          <a:prstGeom prst="bentConnector3">
            <a:avLst>
              <a:gd name="adj1" fmla="val 100545"/>
            </a:avLst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563563" y="4962525"/>
            <a:ext cx="5353050" cy="1016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Remark</a:t>
            </a:r>
            <a:r>
              <a:rPr lang="pl-PL" altLang="pl-PL" sz="2000" dirty="0">
                <a:latin typeface="Arial" panose="020B0604020202020204" pitchFamily="34" charset="0"/>
              </a:rPr>
              <a:t> - law of </a:t>
            </a:r>
            <a:r>
              <a:rPr lang="pl-PL" altLang="pl-PL" sz="2000" dirty="0" err="1">
                <a:latin typeface="Arial" panose="020B0604020202020204" pitchFamily="34" charset="0"/>
              </a:rPr>
              <a:t>moduli</a:t>
            </a:r>
            <a:r>
              <a:rPr lang="pl-PL" altLang="pl-PL" sz="2000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Modulus</a:t>
            </a:r>
            <a:r>
              <a:rPr lang="pl-PL" altLang="pl-PL" sz="2000" dirty="0">
                <a:latin typeface="Arial" panose="020B0604020202020204" pitchFamily="34" charset="0"/>
              </a:rPr>
              <a:t> of a </a:t>
            </a:r>
            <a:r>
              <a:rPr lang="pl-PL" altLang="pl-PL" sz="2000" dirty="0" err="1">
                <a:latin typeface="Arial" panose="020B0604020202020204" pitchFamily="34" charset="0"/>
              </a:rPr>
              <a:t>product</a:t>
            </a:r>
            <a:r>
              <a:rPr lang="pl-PL" altLang="pl-PL" sz="2000" dirty="0">
                <a:latin typeface="Arial" panose="020B0604020202020204" pitchFamily="34" charset="0"/>
              </a:rPr>
              <a:t> of </a:t>
            </a:r>
            <a:r>
              <a:rPr lang="pl-PL" altLang="pl-PL" sz="2000" dirty="0" err="1">
                <a:latin typeface="Arial" panose="020B0604020202020204" pitchFamily="34" charset="0"/>
              </a:rPr>
              <a:t>two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numbers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is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equal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to a </a:t>
            </a:r>
            <a:r>
              <a:rPr lang="pl-PL" altLang="pl-PL" sz="2000" dirty="0" err="1">
                <a:latin typeface="Arial" panose="020B0604020202020204" pitchFamily="34" charset="0"/>
              </a:rPr>
              <a:t>product</a:t>
            </a:r>
            <a:r>
              <a:rPr lang="pl-PL" altLang="pl-PL" sz="2000" dirty="0">
                <a:latin typeface="Arial" panose="020B0604020202020204" pitchFamily="34" charset="0"/>
              </a:rPr>
              <a:t> of </a:t>
            </a:r>
            <a:r>
              <a:rPr lang="pl-PL" altLang="pl-PL" sz="2000" dirty="0" err="1">
                <a:latin typeface="Arial" panose="020B0604020202020204" pitchFamily="34" charset="0"/>
              </a:rPr>
              <a:t>moduli</a:t>
            </a:r>
            <a:r>
              <a:rPr lang="pl-PL" altLang="pl-PL" sz="2000" dirty="0">
                <a:latin typeface="Arial" panose="020B0604020202020204" pitchFamily="34" charset="0"/>
              </a:rPr>
              <a:t> of </a:t>
            </a:r>
            <a:r>
              <a:rPr lang="pl-PL" altLang="pl-PL" sz="2000" dirty="0" err="1">
                <a:latin typeface="Arial" panose="020B0604020202020204" pitchFamily="34" charset="0"/>
              </a:rPr>
              <a:t>these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numbers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10" name="Obiekt 18"/>
          <p:cNvGraphicFramePr>
            <a:graphicFrameLocks noChangeAspect="1"/>
          </p:cNvGraphicFramePr>
          <p:nvPr/>
        </p:nvGraphicFramePr>
        <p:xfrm>
          <a:off x="6732588" y="5221288"/>
          <a:ext cx="12525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9" name="Equation" r:id="rId7" imgW="634680" imgH="253800" progId="Equation.3">
                  <p:embed/>
                </p:oleObj>
              </mc:Choice>
              <mc:Fallback>
                <p:oleObj name="Equation" r:id="rId7" imgW="634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221288"/>
                        <a:ext cx="1252537" cy="5000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2360" y="1171855"/>
            <a:ext cx="792088" cy="792088"/>
          </a:xfrm>
          <a:prstGeom prst="rect">
            <a:avLst/>
          </a:prstGeom>
          <a:noFill/>
        </p:spPr>
      </p:pic>
      <p:cxnSp>
        <p:nvCxnSpPr>
          <p:cNvPr id="3" name="Łącznik łamany 2"/>
          <p:cNvCxnSpPr>
            <a:stCxn id="9" idx="1"/>
          </p:cNvCxnSpPr>
          <p:nvPr/>
        </p:nvCxnSpPr>
        <p:spPr>
          <a:xfrm rot="10800000" flipH="1">
            <a:off x="563562" y="3632673"/>
            <a:ext cx="841375" cy="1837853"/>
          </a:xfrm>
          <a:prstGeom prst="bentConnector4">
            <a:avLst>
              <a:gd name="adj1" fmla="val -27170"/>
              <a:gd name="adj2" fmla="val 63820"/>
            </a:avLst>
          </a:prstGeom>
          <a:ln w="254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22"/>
          <p:cNvSpPr>
            <a:spLocks noChangeArrowheads="1"/>
          </p:cNvSpPr>
          <p:nvPr/>
        </p:nvSpPr>
        <p:spPr bwMode="auto">
          <a:xfrm>
            <a:off x="1404938" y="184150"/>
            <a:ext cx="7631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400" b="1">
                <a:solidFill>
                  <a:schemeClr val="tx2"/>
                </a:solidFill>
              </a:rPr>
              <a:t>Amazement #3</a:t>
            </a:r>
            <a:br>
              <a:rPr lang="pl-PL" altLang="pl-PL" sz="2400" b="1">
                <a:solidFill>
                  <a:schemeClr val="tx2"/>
                </a:solidFill>
              </a:rPr>
            </a:br>
            <a:r>
              <a:rPr lang="pl-PL" sz="2400" b="1">
                <a:solidFill>
                  <a:schemeClr val="tx2"/>
                </a:solidFill>
              </a:rPr>
              <a:t>(w</a:t>
            </a:r>
            <a:r>
              <a:rPr lang="pl-PL" altLang="pl-PL" sz="2400" b="1">
                <a:solidFill>
                  <a:schemeClr val="tx2"/>
                </a:solidFill>
              </a:rPr>
              <a:t>hy is the multiplication of complex numbers</a:t>
            </a:r>
            <a:br>
              <a:rPr lang="pl-PL" altLang="pl-PL" sz="2400" b="1">
                <a:solidFill>
                  <a:schemeClr val="tx2"/>
                </a:solidFill>
              </a:rPr>
            </a:br>
            <a:r>
              <a:rPr lang="pl-PL" altLang="pl-PL" sz="2400" b="1">
                <a:solidFill>
                  <a:schemeClr val="tx2"/>
                </a:solidFill>
              </a:rPr>
              <a:t>so sophisticated?)</a:t>
            </a:r>
          </a:p>
        </p:txBody>
      </p:sp>
      <p:sp>
        <p:nvSpPr>
          <p:cNvPr id="3" name="pole tekstowe 28"/>
          <p:cNvSpPr txBox="1">
            <a:spLocks noChangeArrowheads="1"/>
          </p:cNvSpPr>
          <p:nvPr/>
        </p:nvSpPr>
        <p:spPr bwMode="auto">
          <a:xfrm>
            <a:off x="2160588" y="1819275"/>
            <a:ext cx="4849812" cy="708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Why complex numbers aren’t multiplied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in the same manner as they are added?</a:t>
            </a:r>
          </a:p>
        </p:txBody>
      </p:sp>
      <p:graphicFrame>
        <p:nvGraphicFramePr>
          <p:cNvPr id="4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52669"/>
              </p:ext>
            </p:extLst>
          </p:nvPr>
        </p:nvGraphicFramePr>
        <p:xfrm>
          <a:off x="6011863" y="2813050"/>
          <a:ext cx="2127250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Equation" r:id="rId3" imgW="1091726" imgH="660113" progId="Equation.3">
                  <p:embed/>
                </p:oleObj>
              </mc:Choice>
              <mc:Fallback>
                <p:oleObj name="Equation" r:id="rId3" imgW="1091726" imgH="6601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813050"/>
                        <a:ext cx="2127250" cy="1287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ole tekstowe 28"/>
          <p:cNvSpPr txBox="1">
            <a:spLocks noChangeArrowheads="1"/>
          </p:cNvSpPr>
          <p:nvPr/>
        </p:nvSpPr>
        <p:spPr bwMode="auto">
          <a:xfrm>
            <a:off x="93720" y="4376738"/>
            <a:ext cx="8983550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9900"/>
                </a:solidFill>
                <a:latin typeface="Arial" panose="020B0604020202020204" pitchFamily="34" charset="0"/>
              </a:rPr>
              <a:t>For the </a:t>
            </a:r>
            <a:r>
              <a:rPr lang="pl-PL" altLang="pl-PL" sz="2000" b="1" dirty="0" smtClean="0">
                <a:solidFill>
                  <a:srgbClr val="FF9900"/>
                </a:solidFill>
                <a:latin typeface="Arial" panose="020B0604020202020204" pitchFamily="34" charset="0"/>
              </a:rPr>
              <a:t>„</a:t>
            </a:r>
            <a:r>
              <a:rPr lang="pl-PL" altLang="pl-PL" sz="2000" b="1" dirty="0" err="1" smtClean="0">
                <a:solidFill>
                  <a:srgbClr val="FF9900"/>
                </a:solidFill>
                <a:latin typeface="Arial" panose="020B0604020202020204" pitchFamily="34" charset="0"/>
              </a:rPr>
              <a:t>yellow</a:t>
            </a:r>
            <a:r>
              <a:rPr lang="pl-PL" altLang="pl-PL" sz="2000" b="1" dirty="0" smtClean="0">
                <a:solidFill>
                  <a:srgbClr val="FF9900"/>
                </a:solidFill>
                <a:latin typeface="Arial" panose="020B0604020202020204" pitchFamily="34" charset="0"/>
              </a:rPr>
              <a:t>” </a:t>
            </a:r>
            <a:r>
              <a:rPr lang="pl-PL" altLang="pl-PL" sz="2000" b="1" dirty="0" err="1">
                <a:solidFill>
                  <a:srgbClr val="FF9900"/>
                </a:solidFill>
                <a:latin typeface="Arial" panose="020B0604020202020204" pitchFamily="34" charset="0"/>
              </a:rPr>
              <a:t>definition</a:t>
            </a:r>
            <a:r>
              <a:rPr lang="pl-PL" altLang="pl-PL" sz="2000" dirty="0">
                <a:solidFill>
                  <a:srgbClr val="FF99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it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is</a:t>
            </a:r>
            <a:r>
              <a:rPr lang="pl-PL" altLang="pl-PL" sz="2000" dirty="0">
                <a:latin typeface="Arial" panose="020B0604020202020204" pitchFamily="34" charset="0"/>
              </a:rPr>
              <a:t> not </a:t>
            </a:r>
            <a:r>
              <a:rPr lang="pl-PL" altLang="pl-PL" sz="2000" dirty="0" err="1">
                <a:latin typeface="Arial" panose="020B0604020202020204" pitchFamily="34" charset="0"/>
              </a:rPr>
              <a:t>possible</a:t>
            </a:r>
            <a:r>
              <a:rPr lang="pl-PL" altLang="pl-PL" sz="2000" dirty="0">
                <a:latin typeface="Arial" panose="020B0604020202020204" pitchFamily="34" charset="0"/>
              </a:rPr>
              <a:t> to </a:t>
            </a:r>
            <a:r>
              <a:rPr lang="pl-PL" altLang="pl-PL" sz="2000" dirty="0" err="1">
                <a:latin typeface="Arial" panose="020B0604020202020204" pitchFamily="34" charset="0"/>
              </a:rPr>
              <a:t>find</a:t>
            </a:r>
            <a:r>
              <a:rPr lang="pl-PL" altLang="pl-PL" sz="2000" dirty="0">
                <a:latin typeface="Arial" panose="020B0604020202020204" pitchFamily="34" charset="0"/>
              </a:rPr>
              <a:t> the </a:t>
            </a:r>
            <a:r>
              <a:rPr lang="pl-PL" altLang="pl-PL" sz="2000" dirty="0" err="1">
                <a:latin typeface="Arial" panose="020B0604020202020204" pitchFamily="34" charset="0"/>
              </a:rPr>
              <a:t>multiplicative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inverse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Obiekt 18"/>
          <p:cNvGraphicFramePr>
            <a:graphicFrameLocks noChangeAspect="1"/>
          </p:cNvGraphicFramePr>
          <p:nvPr/>
        </p:nvGraphicFramePr>
        <p:xfrm>
          <a:off x="323850" y="5124450"/>
          <a:ext cx="24511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Equation" r:id="rId5" imgW="1092200" imgH="457200" progId="Equation.3">
                  <p:embed/>
                </p:oleObj>
              </mc:Choice>
              <mc:Fallback>
                <p:oleObj name="Equation" r:id="rId5" imgW="1092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24450"/>
                        <a:ext cx="2451100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18"/>
          <p:cNvGraphicFramePr>
            <a:graphicFrameLocks noChangeAspect="1"/>
          </p:cNvGraphicFramePr>
          <p:nvPr/>
        </p:nvGraphicFramePr>
        <p:xfrm>
          <a:off x="1258888" y="2813050"/>
          <a:ext cx="2695575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Equation" r:id="rId7" imgW="1384300" imgH="660400" progId="Equation.3">
                  <p:embed/>
                </p:oleObj>
              </mc:Choice>
              <mc:Fallback>
                <p:oleObj name="Equation" r:id="rId7" imgW="1384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813050"/>
                        <a:ext cx="2695575" cy="1287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28"/>
          <p:cNvSpPr txBox="1">
            <a:spLocks noChangeArrowheads="1"/>
          </p:cNvSpPr>
          <p:nvPr/>
        </p:nvSpPr>
        <p:spPr bwMode="auto">
          <a:xfrm>
            <a:off x="3132138" y="5124450"/>
            <a:ext cx="5715000" cy="70788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For </a:t>
            </a:r>
            <a:r>
              <a:rPr lang="pl-PL" altLang="pl-PL" sz="2000" dirty="0" err="1">
                <a:latin typeface="Arial" panose="020B0604020202020204" pitchFamily="34" charset="0"/>
              </a:rPr>
              <a:t>inquirers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only</a:t>
            </a:r>
            <a:r>
              <a:rPr lang="pl-PL" altLang="pl-PL" sz="2000" dirty="0">
                <a:latin typeface="Arial" panose="020B0604020202020204" pitchFamily="34" charset="0"/>
              </a:rPr>
              <a:t>: </a:t>
            </a:r>
            <a:r>
              <a:rPr lang="pl-PL" altLang="pl-PL" sz="2000" dirty="0" err="1">
                <a:latin typeface="Arial" panose="020B0604020202020204" pitchFamily="34" charset="0"/>
              </a:rPr>
              <a:t>multiplicative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inverse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is</a:t>
            </a:r>
            <a:r>
              <a:rPr lang="pl-PL" altLang="pl-PL" sz="2000" dirty="0">
                <a:latin typeface="Arial" panose="020B0604020202020204" pitchFamily="34" charset="0"/>
              </a:rPr>
              <a:t> one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of </a:t>
            </a:r>
            <a:r>
              <a:rPr lang="pl-PL" altLang="pl-PL" sz="2000" dirty="0" err="1">
                <a:latin typeface="Arial" panose="020B0604020202020204" pitchFamily="34" charset="0"/>
              </a:rPr>
              <a:t>conditions</a:t>
            </a:r>
            <a:r>
              <a:rPr lang="pl-PL" altLang="pl-PL" sz="2000" dirty="0">
                <a:latin typeface="Arial" panose="020B0604020202020204" pitchFamily="34" charset="0"/>
              </a:rPr>
              <a:t> to form </a:t>
            </a:r>
            <a:r>
              <a:rPr lang="pl-PL" altLang="pl-PL" sz="2000" dirty="0" smtClean="0">
                <a:latin typeface="Arial" panose="020B0604020202020204" pitchFamily="34" charset="0"/>
              </a:rPr>
              <a:t>a field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of </a:t>
            </a:r>
            <a:r>
              <a:rPr lang="pl-PL" altLang="pl-PL" sz="2000" dirty="0" err="1">
                <a:latin typeface="Arial" panose="020B0604020202020204" pitchFamily="34" charset="0"/>
              </a:rPr>
              <a:t>complex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numbers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865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403648" y="356756"/>
            <a:ext cx="763111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dirty="0" err="1" smtClean="0">
                <a:solidFill>
                  <a:schemeClr val="tx2"/>
                </a:solidFill>
              </a:rPr>
              <a:t>Example</a:t>
            </a:r>
            <a:endParaRPr lang="pl-PL" altLang="pl-PL" sz="24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pl-PL" altLang="pl-PL" sz="2400" b="1" dirty="0" smtClean="0">
                <a:solidFill>
                  <a:schemeClr val="tx2"/>
                </a:solidFill>
              </a:rPr>
              <a:t>(law of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moduli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)</a:t>
            </a:r>
            <a:endParaRPr lang="pl-PL" altLang="pl-PL" sz="2400" b="1" dirty="0">
              <a:solidFill>
                <a:schemeClr val="tx2"/>
              </a:solidFill>
            </a:endParaRPr>
          </a:p>
        </p:txBody>
      </p:sp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1547664" y="1988840"/>
            <a:ext cx="5352747" cy="10156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 smtClean="0">
                <a:latin typeface="Arial" panose="020B0604020202020204" pitchFamily="34" charset="0"/>
              </a:rPr>
              <a:t>Prove</a:t>
            </a:r>
            <a:r>
              <a:rPr lang="pl-PL" altLang="pl-PL" sz="2000" dirty="0" smtClean="0">
                <a:latin typeface="Arial" panose="020B0604020202020204" pitchFamily="34" charset="0"/>
              </a:rPr>
              <a:t> the law of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moduli</a:t>
            </a:r>
            <a:r>
              <a:rPr lang="pl-PL" altLang="pl-PL" sz="20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 smtClean="0">
                <a:latin typeface="Arial" panose="020B0604020202020204" pitchFamily="34" charset="0"/>
              </a:rPr>
              <a:t>Modulus</a:t>
            </a:r>
            <a:r>
              <a:rPr lang="pl-PL" altLang="pl-PL" sz="2000" dirty="0" smtClean="0">
                <a:latin typeface="Arial" panose="020B0604020202020204" pitchFamily="34" charset="0"/>
              </a:rPr>
              <a:t> of a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product</a:t>
            </a:r>
            <a:r>
              <a:rPr lang="pl-PL" altLang="pl-PL" sz="2000" dirty="0" smtClean="0">
                <a:latin typeface="Arial" panose="020B0604020202020204" pitchFamily="34" charset="0"/>
              </a:rPr>
              <a:t> of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two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numbers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equal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to a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product</a:t>
            </a:r>
            <a:r>
              <a:rPr lang="pl-PL" altLang="pl-PL" sz="2000" dirty="0" smtClean="0">
                <a:latin typeface="Arial" panose="020B0604020202020204" pitchFamily="34" charset="0"/>
              </a:rPr>
              <a:t> of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moduli</a:t>
            </a:r>
            <a:r>
              <a:rPr lang="pl-PL" altLang="pl-PL" sz="2000" dirty="0" smtClean="0">
                <a:latin typeface="Arial" panose="020B0604020202020204" pitchFamily="34" charset="0"/>
              </a:rPr>
              <a:t> of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these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numbers</a:t>
            </a:r>
            <a:r>
              <a:rPr lang="pl-PL" altLang="pl-PL" sz="2000" dirty="0" smtClean="0">
                <a:latin typeface="Arial" panose="020B0604020202020204" pitchFamily="34" charset="0"/>
              </a:rPr>
              <a:t>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25558"/>
              </p:ext>
            </p:extLst>
          </p:nvPr>
        </p:nvGraphicFramePr>
        <p:xfrm>
          <a:off x="3597769" y="3362764"/>
          <a:ext cx="12525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" name="Equation" r:id="rId3" imgW="634680" imgH="253800" progId="Equation.3">
                  <p:embed/>
                </p:oleObj>
              </mc:Choice>
              <mc:Fallback>
                <p:oleObj name="Equation" r:id="rId3" imgW="634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769" y="3362764"/>
                        <a:ext cx="1252537" cy="5000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56722"/>
              </p:ext>
            </p:extLst>
          </p:nvPr>
        </p:nvGraphicFramePr>
        <p:xfrm>
          <a:off x="2407143" y="4221088"/>
          <a:ext cx="36337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" name="Equation" r:id="rId5" imgW="1600200" imgH="660400" progId="Equation.3">
                  <p:embed/>
                </p:oleObj>
              </mc:Choice>
              <mc:Fallback>
                <p:oleObj name="Equation" r:id="rId5" imgW="16002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143" y="4221088"/>
                        <a:ext cx="3633788" cy="15001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3671" y="365280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74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1248454" y="227342"/>
            <a:ext cx="7667625" cy="1223963"/>
          </a:xfrm>
        </p:spPr>
        <p:txBody>
          <a:bodyPr/>
          <a:lstStyle/>
          <a:p>
            <a:r>
              <a:rPr lang="pl-PL" altLang="pl-PL" dirty="0" err="1" smtClean="0"/>
              <a:t>Vector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representation</a:t>
            </a:r>
            <a:r>
              <a:rPr lang="pl-PL" altLang="pl-PL" dirty="0" smtClean="0"/>
              <a:t> on a </a:t>
            </a:r>
            <a:r>
              <a:rPr lang="pl-PL" altLang="pl-PL" dirty="0" err="1" smtClean="0"/>
              <a:t>complex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plane</a:t>
            </a:r>
            <a:endParaRPr lang="pl-PL" altLang="pl-PL" dirty="0" smtClean="0"/>
          </a:p>
        </p:txBody>
      </p:sp>
      <p:graphicFrame>
        <p:nvGraphicFramePr>
          <p:cNvPr id="4099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834127"/>
              </p:ext>
            </p:extLst>
          </p:nvPr>
        </p:nvGraphicFramePr>
        <p:xfrm>
          <a:off x="846138" y="1468818"/>
          <a:ext cx="343217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" name="Equation" r:id="rId3" imgW="1257120" imgH="914400" progId="Equation.3">
                  <p:embed/>
                </p:oleObj>
              </mc:Choice>
              <mc:Fallback>
                <p:oleObj name="Equation" r:id="rId3" imgW="1257120" imgH="9144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1468818"/>
                        <a:ext cx="3432175" cy="2495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prstDash val="sysDash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a 1"/>
          <p:cNvGrpSpPr/>
          <p:nvPr/>
        </p:nvGrpSpPr>
        <p:grpSpPr>
          <a:xfrm>
            <a:off x="4607966" y="2924944"/>
            <a:ext cx="4500562" cy="3189288"/>
            <a:chOff x="4643438" y="1526381"/>
            <a:chExt cx="4500562" cy="3189288"/>
          </a:xfrm>
        </p:grpSpPr>
        <p:cxnSp>
          <p:nvCxnSpPr>
            <p:cNvPr id="21" name="Łącznik prosty ze strzałką 20"/>
            <p:cNvCxnSpPr/>
            <p:nvPr/>
          </p:nvCxnSpPr>
          <p:spPr bwMode="auto">
            <a:xfrm flipH="1">
              <a:off x="5940425" y="1788319"/>
              <a:ext cx="0" cy="260350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 bwMode="auto">
            <a:xfrm>
              <a:off x="4643438" y="3947319"/>
              <a:ext cx="34575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7" name="pole tekstowe 23"/>
            <p:cNvSpPr txBox="1">
              <a:spLocks noChangeArrowheads="1"/>
            </p:cNvSpPr>
            <p:nvPr/>
          </p:nvSpPr>
          <p:spPr bwMode="auto">
            <a:xfrm>
              <a:off x="7275490" y="4192432"/>
              <a:ext cx="1005403" cy="52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>
                  <a:latin typeface="Arial" panose="020B0604020202020204" pitchFamily="34" charset="0"/>
                </a:rPr>
                <a:t>Re{</a:t>
              </a:r>
              <a:r>
                <a:rPr lang="pl-PL" altLang="pl-PL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·</a:t>
              </a:r>
              <a:r>
                <a:rPr lang="pl-PL" altLang="pl-PL" sz="2800">
                  <a:latin typeface="Arial" panose="020B0604020202020204" pitchFamily="34" charset="0"/>
                </a:rPr>
                <a:t>}</a:t>
              </a:r>
            </a:p>
          </p:txBody>
        </p:sp>
        <p:sp>
          <p:nvSpPr>
            <p:cNvPr id="4108" name="pole tekstowe 24"/>
            <p:cNvSpPr txBox="1">
              <a:spLocks noChangeArrowheads="1"/>
            </p:cNvSpPr>
            <p:nvPr/>
          </p:nvSpPr>
          <p:spPr bwMode="auto">
            <a:xfrm>
              <a:off x="4935820" y="1526381"/>
              <a:ext cx="944489" cy="52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>
                  <a:latin typeface="Arial" panose="020B0604020202020204" pitchFamily="34" charset="0"/>
                </a:rPr>
                <a:t>Im{</a:t>
              </a:r>
              <a:r>
                <a:rPr lang="pl-PL" altLang="pl-PL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·</a:t>
              </a:r>
              <a:r>
                <a:rPr lang="pl-PL" altLang="pl-PL" sz="2800">
                  <a:latin typeface="Arial" panose="020B0604020202020204" pitchFamily="34" charset="0"/>
                </a:rPr>
                <a:t>}</a:t>
              </a:r>
            </a:p>
          </p:txBody>
        </p:sp>
        <p:cxnSp>
          <p:nvCxnSpPr>
            <p:cNvPr id="27" name="Łącznik prosty ze strzałką 26"/>
            <p:cNvCxnSpPr/>
            <p:nvPr/>
          </p:nvCxnSpPr>
          <p:spPr bwMode="auto">
            <a:xfrm flipV="1">
              <a:off x="5940425" y="2291556"/>
              <a:ext cx="1727200" cy="1655763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0" name="pole tekstowe 27"/>
            <p:cNvSpPr txBox="1">
              <a:spLocks noChangeArrowheads="1"/>
            </p:cNvSpPr>
            <p:nvPr/>
          </p:nvSpPr>
          <p:spPr bwMode="auto">
            <a:xfrm>
              <a:off x="6232626" y="1660289"/>
              <a:ext cx="2911374" cy="52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 i="1" dirty="0">
                  <a:latin typeface="Arial" panose="020B0604020202020204" pitchFamily="34" charset="0"/>
                </a:rPr>
                <a:t>z</a:t>
              </a:r>
              <a:r>
                <a:rPr lang="pl-PL" altLang="pl-PL" sz="2800" dirty="0">
                  <a:latin typeface="Arial" panose="020B0604020202020204" pitchFamily="34" charset="0"/>
                </a:rPr>
                <a:t> = </a:t>
              </a:r>
              <a:r>
                <a:rPr lang="pl-PL" altLang="pl-PL" sz="2800" i="1" dirty="0">
                  <a:latin typeface="Arial" panose="020B0604020202020204" pitchFamily="34" charset="0"/>
                </a:rPr>
                <a:t>a</a:t>
              </a:r>
              <a:r>
                <a:rPr lang="pl-PL" altLang="pl-PL" sz="2800" dirty="0">
                  <a:latin typeface="Arial" panose="020B0604020202020204" pitchFamily="34" charset="0"/>
                </a:rPr>
                <a:t> + </a:t>
              </a:r>
              <a:r>
                <a:rPr lang="pl-PL" altLang="pl-PL" sz="2800" i="1" dirty="0" err="1">
                  <a:latin typeface="Arial" panose="020B0604020202020204" pitchFamily="34" charset="0"/>
                </a:rPr>
                <a:t>ib</a:t>
              </a:r>
              <a:r>
                <a:rPr lang="pl-PL" altLang="pl-PL" sz="2800" i="1" dirty="0">
                  <a:latin typeface="Arial" panose="020B0604020202020204" pitchFamily="34" charset="0"/>
                </a:rPr>
                <a:t> = </a:t>
              </a:r>
              <a:r>
                <a:rPr lang="pl-PL" altLang="pl-PL" sz="2800" dirty="0">
                  <a:latin typeface="Arial" panose="020B0604020202020204" pitchFamily="34" charset="0"/>
                </a:rPr>
                <a:t>(</a:t>
              </a:r>
              <a:r>
                <a:rPr lang="pl-PL" altLang="pl-PL" sz="2800" i="1" dirty="0">
                  <a:latin typeface="Arial" panose="020B0604020202020204" pitchFamily="34" charset="0"/>
                </a:rPr>
                <a:t>a, b</a:t>
              </a:r>
              <a:r>
                <a:rPr lang="pl-PL" altLang="pl-PL" sz="2800" dirty="0">
                  <a:latin typeface="Arial" panose="020B0604020202020204" pitchFamily="34" charset="0"/>
                </a:rPr>
                <a:t>)</a:t>
              </a:r>
            </a:p>
          </p:txBody>
        </p:sp>
        <p:cxnSp>
          <p:nvCxnSpPr>
            <p:cNvPr id="30" name="Łącznik prosty 29"/>
            <p:cNvCxnSpPr/>
            <p:nvPr/>
          </p:nvCxnSpPr>
          <p:spPr bwMode="auto">
            <a:xfrm>
              <a:off x="7667625" y="2291556"/>
              <a:ext cx="0" cy="165576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 bwMode="auto">
            <a:xfrm flipH="1">
              <a:off x="5940425" y="2291556"/>
              <a:ext cx="17272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3" name="pole tekstowe 32"/>
            <p:cNvSpPr txBox="1">
              <a:spLocks noChangeArrowheads="1"/>
            </p:cNvSpPr>
            <p:nvPr/>
          </p:nvSpPr>
          <p:spPr bwMode="auto">
            <a:xfrm>
              <a:off x="5472182" y="2030555"/>
              <a:ext cx="385093" cy="52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 i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4114" name="pole tekstowe 33"/>
            <p:cNvSpPr txBox="1">
              <a:spLocks noChangeArrowheads="1"/>
            </p:cNvSpPr>
            <p:nvPr/>
          </p:nvSpPr>
          <p:spPr bwMode="auto">
            <a:xfrm>
              <a:off x="7668178" y="3438171"/>
              <a:ext cx="385093" cy="52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 i="1">
                  <a:latin typeface="Arial" panose="020B0604020202020204" pitchFamily="34" charset="0"/>
                </a:rPr>
                <a:t>a</a:t>
              </a:r>
            </a:p>
          </p:txBody>
        </p:sp>
        <p:cxnSp>
          <p:nvCxnSpPr>
            <p:cNvPr id="36" name="Łącznik prosty ze strzałką 35"/>
            <p:cNvCxnSpPr/>
            <p:nvPr/>
          </p:nvCxnSpPr>
          <p:spPr bwMode="auto">
            <a:xfrm>
              <a:off x="5940425" y="3947319"/>
              <a:ext cx="7493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Łącznik prosty ze strzałką 37"/>
            <p:cNvCxnSpPr/>
            <p:nvPr/>
          </p:nvCxnSpPr>
          <p:spPr bwMode="auto">
            <a:xfrm flipV="1">
              <a:off x="5940425" y="3228181"/>
              <a:ext cx="0" cy="719138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7" name="pole tekstowe 38"/>
            <p:cNvSpPr txBox="1">
              <a:spLocks noChangeArrowheads="1"/>
            </p:cNvSpPr>
            <p:nvPr/>
          </p:nvSpPr>
          <p:spPr bwMode="auto">
            <a:xfrm>
              <a:off x="6476589" y="3991201"/>
              <a:ext cx="327378" cy="40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>
                  <a:latin typeface="Arial" panose="020B0604020202020204" pitchFamily="34" charset="0"/>
                </a:rPr>
                <a:t>1</a:t>
              </a:r>
              <a:endParaRPr lang="pl-PL" altLang="pl-PL" sz="2800">
                <a:latin typeface="Arial" panose="020B0604020202020204" pitchFamily="34" charset="0"/>
              </a:endParaRPr>
            </a:p>
          </p:txBody>
        </p:sp>
        <p:sp>
          <p:nvSpPr>
            <p:cNvPr id="4118" name="pole tekstowe 39"/>
            <p:cNvSpPr txBox="1">
              <a:spLocks noChangeArrowheads="1"/>
            </p:cNvSpPr>
            <p:nvPr/>
          </p:nvSpPr>
          <p:spPr bwMode="auto">
            <a:xfrm>
              <a:off x="5554663" y="3037967"/>
              <a:ext cx="242374" cy="400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 i="1">
                  <a:latin typeface="Arial" panose="020B0604020202020204" pitchFamily="34" charset="0"/>
                </a:rPr>
                <a:t>i</a:t>
              </a:r>
              <a:endParaRPr lang="pl-PL" altLang="pl-PL" sz="2800" i="1">
                <a:latin typeface="Arial" panose="020B0604020202020204" pitchFamily="34" charset="0"/>
              </a:endParaRPr>
            </a:p>
          </p:txBody>
        </p:sp>
        <p:sp>
          <p:nvSpPr>
            <p:cNvPr id="5" name="Łuk 4"/>
            <p:cNvSpPr/>
            <p:nvPr/>
          </p:nvSpPr>
          <p:spPr>
            <a:xfrm>
              <a:off x="6071238" y="3291355"/>
              <a:ext cx="1152525" cy="1296988"/>
            </a:xfrm>
            <a:prstGeom prst="arc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graphicFrame>
          <p:nvGraphicFramePr>
            <p:cNvPr id="4103" name="Obi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5016959"/>
                </p:ext>
              </p:extLst>
            </p:nvPr>
          </p:nvGraphicFramePr>
          <p:xfrm>
            <a:off x="7007863" y="3202455"/>
            <a:ext cx="430213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" name="Equation" r:id="rId5" imgW="139579" imgH="164957" progId="Equation.3">
                    <p:embed/>
                  </p:oleObj>
                </mc:Choice>
                <mc:Fallback>
                  <p:oleObj name="Equation" r:id="rId5" imgW="139579" imgH="164957" progId="Equation.3">
                    <p:embed/>
                    <p:pic>
                      <p:nvPicPr>
                        <p:cNvPr id="0" name="Obiek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7863" y="3202455"/>
                          <a:ext cx="430213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Prostokąt 3"/>
          <p:cNvSpPr/>
          <p:nvPr/>
        </p:nvSpPr>
        <p:spPr>
          <a:xfrm>
            <a:off x="4499992" y="2780928"/>
            <a:ext cx="4536504" cy="35283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002471"/>
              </p:ext>
            </p:extLst>
          </p:nvPr>
        </p:nvGraphicFramePr>
        <p:xfrm>
          <a:off x="7187496" y="4007628"/>
          <a:ext cx="1876333" cy="634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" name="Równanie" r:id="rId7" imgW="863280" imgH="291960" progId="Equation.3">
                  <p:embed/>
                </p:oleObj>
              </mc:Choice>
              <mc:Fallback>
                <p:oleObj name="Równanie" r:id="rId7" imgW="86328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87496" y="4007628"/>
                        <a:ext cx="1876333" cy="634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6893849" y="2091888"/>
            <a:ext cx="881973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 err="1" smtClean="0">
                <a:latin typeface="Arial" panose="020B0604020202020204" pitchFamily="34" charset="0"/>
              </a:rPr>
              <a:t>vector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cxnSp>
        <p:nvCxnSpPr>
          <p:cNvPr id="25" name="Łącznik prosty ze strzałką 24"/>
          <p:cNvCxnSpPr>
            <a:stCxn id="24" idx="3"/>
          </p:cNvCxnSpPr>
          <p:nvPr/>
        </p:nvCxnSpPr>
        <p:spPr bwMode="auto">
          <a:xfrm>
            <a:off x="7775822" y="2291943"/>
            <a:ext cx="684610" cy="766909"/>
          </a:xfrm>
          <a:prstGeom prst="straightConnector1">
            <a:avLst/>
          </a:prstGeom>
          <a:ln w="2540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>
            <a:off x="1404938" y="184150"/>
            <a:ext cx="76311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2400" b="1" dirty="0" err="1">
                <a:solidFill>
                  <a:schemeClr val="tx2"/>
                </a:solidFill>
              </a:rPr>
              <a:t>Amazement</a:t>
            </a:r>
            <a:r>
              <a:rPr lang="pl-PL" altLang="pl-PL" sz="2400" b="1" dirty="0">
                <a:solidFill>
                  <a:schemeClr val="tx2"/>
                </a:solidFill>
              </a:rPr>
              <a:t> #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4</a:t>
            </a:r>
            <a:br>
              <a:rPr lang="pl-PL" altLang="pl-PL" sz="2400" b="1" dirty="0" smtClean="0">
                <a:solidFill>
                  <a:schemeClr val="tx2"/>
                </a:solidFill>
              </a:rPr>
            </a:br>
            <a:r>
              <a:rPr lang="pl-PL" altLang="pl-PL" sz="2400" b="1" dirty="0" smtClean="0">
                <a:solidFill>
                  <a:schemeClr val="tx2"/>
                </a:solidFill>
              </a:rPr>
              <a:t>(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is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it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possible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to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extend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complex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numbers</a:t>
            </a:r>
            <a:r>
              <a:rPr lang="pl-PL" altLang="pl-PL" sz="2400" b="1" dirty="0" smtClean="0">
                <a:solidFill>
                  <a:schemeClr val="tx2"/>
                </a:solidFill>
              </a:rPr>
              <a:t/>
            </a:r>
            <a:br>
              <a:rPr lang="pl-PL" altLang="pl-PL" sz="2400" b="1" dirty="0" smtClean="0">
                <a:solidFill>
                  <a:schemeClr val="tx2"/>
                </a:solidFill>
              </a:rPr>
            </a:br>
            <a:r>
              <a:rPr lang="pl-PL" altLang="pl-PL" sz="2400" b="1" dirty="0" smtClean="0">
                <a:solidFill>
                  <a:schemeClr val="tx2"/>
                </a:solidFill>
              </a:rPr>
              <a:t>from the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plane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</a:t>
            </a:r>
            <a:r>
              <a:rPr lang="pl-PL" altLang="pl-PL" sz="2400" b="1" baseline="30000" dirty="0" smtClean="0">
                <a:solidFill>
                  <a:schemeClr val="tx2"/>
                </a:solidFill>
              </a:rPr>
              <a:t>2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to the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space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R</a:t>
            </a:r>
            <a:r>
              <a:rPr lang="pl-PL" altLang="pl-PL" sz="2400" b="1" baseline="30000" dirty="0" smtClean="0">
                <a:solidFill>
                  <a:schemeClr val="tx2"/>
                </a:solidFill>
              </a:rPr>
              <a:t>3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?)</a:t>
            </a:r>
            <a:r>
              <a:rPr lang="pl-PL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pl-PL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Łącznik prosty ze strzałką 8"/>
          <p:cNvCxnSpPr/>
          <p:nvPr/>
        </p:nvCxnSpPr>
        <p:spPr bwMode="auto">
          <a:xfrm flipH="1">
            <a:off x="1255713" y="2178050"/>
            <a:ext cx="0" cy="26050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 bwMode="auto">
          <a:xfrm>
            <a:off x="606425" y="4337050"/>
            <a:ext cx="280987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pole tekstowe 23"/>
          <p:cNvSpPr txBox="1">
            <a:spLocks noChangeArrowheads="1"/>
          </p:cNvSpPr>
          <p:nvPr/>
        </p:nvSpPr>
        <p:spPr bwMode="auto">
          <a:xfrm>
            <a:off x="2590609" y="4582937"/>
            <a:ext cx="768196" cy="4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Re{</a:t>
            </a:r>
            <a:r>
              <a:rPr lang="pl-PL" altLang="pl-PL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00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22552" name="pole tekstowe 24"/>
          <p:cNvSpPr txBox="1">
            <a:spLocks noChangeArrowheads="1"/>
          </p:cNvSpPr>
          <p:nvPr/>
        </p:nvSpPr>
        <p:spPr bwMode="auto">
          <a:xfrm>
            <a:off x="250825" y="1916113"/>
            <a:ext cx="723310" cy="4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Im{</a:t>
            </a:r>
            <a:r>
              <a:rPr lang="pl-PL" altLang="pl-PL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000">
                <a:latin typeface="Arial" panose="020B0604020202020204" pitchFamily="34" charset="0"/>
              </a:rPr>
              <a:t>}</a:t>
            </a:r>
            <a:endParaRPr lang="pl-PL" altLang="pl-PL" sz="2800">
              <a:latin typeface="Arial" panose="020B0604020202020204" pitchFamily="34" charset="0"/>
            </a:endParaRPr>
          </a:p>
        </p:txBody>
      </p:sp>
      <p:cxnSp>
        <p:nvCxnSpPr>
          <p:cNvPr id="13" name="Łącznik prosty ze strzałką 12"/>
          <p:cNvCxnSpPr/>
          <p:nvPr/>
        </p:nvCxnSpPr>
        <p:spPr bwMode="auto">
          <a:xfrm flipV="1">
            <a:off x="1255713" y="2681288"/>
            <a:ext cx="1727200" cy="1655762"/>
          </a:xfrm>
          <a:prstGeom prst="straightConnector1">
            <a:avLst/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4" name="pole tekstowe 27"/>
          <p:cNvSpPr txBox="1">
            <a:spLocks noChangeArrowheads="1"/>
          </p:cNvSpPr>
          <p:nvPr/>
        </p:nvSpPr>
        <p:spPr bwMode="auto">
          <a:xfrm>
            <a:off x="1791669" y="2252016"/>
            <a:ext cx="2122799" cy="4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i="1" dirty="0">
                <a:latin typeface="Arial" panose="020B0604020202020204" pitchFamily="34" charset="0"/>
              </a:rPr>
              <a:t>z</a:t>
            </a:r>
            <a:r>
              <a:rPr lang="pl-PL" altLang="pl-PL" sz="2000" dirty="0">
                <a:latin typeface="Arial" panose="020B0604020202020204" pitchFamily="34" charset="0"/>
              </a:rPr>
              <a:t> = (</a:t>
            </a:r>
            <a:r>
              <a:rPr lang="pl-PL" altLang="pl-PL" sz="2000" i="1" dirty="0">
                <a:latin typeface="Arial" panose="020B0604020202020204" pitchFamily="34" charset="0"/>
              </a:rPr>
              <a:t>a, b</a:t>
            </a:r>
            <a:r>
              <a:rPr lang="pl-PL" altLang="pl-PL" sz="2000" dirty="0">
                <a:latin typeface="Arial" panose="020B0604020202020204" pitchFamily="34" charset="0"/>
              </a:rPr>
              <a:t>)</a:t>
            </a:r>
            <a:r>
              <a:rPr lang="pl-PL" altLang="pl-PL" sz="2000" i="1" dirty="0">
                <a:latin typeface="Arial" panose="020B0604020202020204" pitchFamily="34" charset="0"/>
              </a:rPr>
              <a:t> = a</a:t>
            </a:r>
            <a:r>
              <a:rPr lang="pl-PL" altLang="pl-PL" sz="2000" dirty="0">
                <a:latin typeface="Arial" panose="020B0604020202020204" pitchFamily="34" charset="0"/>
              </a:rPr>
              <a:t> + </a:t>
            </a:r>
            <a:r>
              <a:rPr lang="pl-PL" altLang="pl-PL" sz="2000" i="1" dirty="0" err="1">
                <a:latin typeface="Arial" panose="020B0604020202020204" pitchFamily="34" charset="0"/>
              </a:rPr>
              <a:t>ib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cxnSp>
        <p:nvCxnSpPr>
          <p:cNvPr id="15" name="Łącznik prosty 14"/>
          <p:cNvCxnSpPr/>
          <p:nvPr/>
        </p:nvCxnSpPr>
        <p:spPr bwMode="auto">
          <a:xfrm>
            <a:off x="2982913" y="2681288"/>
            <a:ext cx="0" cy="1655762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pole tekstowe 32"/>
          <p:cNvSpPr txBox="1">
            <a:spLocks noChangeArrowheads="1"/>
          </p:cNvSpPr>
          <p:nvPr/>
        </p:nvSpPr>
        <p:spPr bwMode="auto">
          <a:xfrm>
            <a:off x="787213" y="2420433"/>
            <a:ext cx="327350" cy="4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i="1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2558" name="pole tekstowe 33"/>
          <p:cNvSpPr txBox="1">
            <a:spLocks noChangeArrowheads="1"/>
          </p:cNvSpPr>
          <p:nvPr/>
        </p:nvSpPr>
        <p:spPr bwMode="auto">
          <a:xfrm>
            <a:off x="2983315" y="3828457"/>
            <a:ext cx="327350" cy="4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i="1">
                <a:latin typeface="Arial" panose="020B0604020202020204" pitchFamily="34" charset="0"/>
              </a:rPr>
              <a:t>a</a:t>
            </a:r>
          </a:p>
        </p:txBody>
      </p:sp>
      <p:cxnSp>
        <p:nvCxnSpPr>
          <p:cNvPr id="19" name="Łącznik prosty ze strzałką 18"/>
          <p:cNvCxnSpPr/>
          <p:nvPr/>
        </p:nvCxnSpPr>
        <p:spPr bwMode="auto">
          <a:xfrm>
            <a:off x="1255713" y="4337050"/>
            <a:ext cx="7493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 bwMode="auto">
          <a:xfrm flipV="1">
            <a:off x="1255713" y="3617913"/>
            <a:ext cx="0" cy="7191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1" name="pole tekstowe 38"/>
          <p:cNvSpPr txBox="1">
            <a:spLocks noChangeArrowheads="1"/>
          </p:cNvSpPr>
          <p:nvPr/>
        </p:nvSpPr>
        <p:spPr bwMode="auto">
          <a:xfrm>
            <a:off x="1791669" y="4381648"/>
            <a:ext cx="327394" cy="40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1</a:t>
            </a: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22562" name="pole tekstowe 39"/>
          <p:cNvSpPr txBox="1">
            <a:spLocks noChangeArrowheads="1"/>
          </p:cNvSpPr>
          <p:nvPr/>
        </p:nvSpPr>
        <p:spPr bwMode="auto">
          <a:xfrm>
            <a:off x="869698" y="3428137"/>
            <a:ext cx="242386" cy="40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i="1">
                <a:latin typeface="Arial" panose="020B0604020202020204" pitchFamily="34" charset="0"/>
              </a:rPr>
              <a:t>i</a:t>
            </a:r>
            <a:endParaRPr lang="pl-PL" altLang="pl-PL" sz="2800" i="1">
              <a:latin typeface="Arial" panose="020B0604020202020204" pitchFamily="34" charset="0"/>
            </a:endParaRPr>
          </a:p>
        </p:txBody>
      </p:sp>
      <p:sp>
        <p:nvSpPr>
          <p:cNvPr id="22532" name="pole tekstowe 2"/>
          <p:cNvSpPr txBox="1">
            <a:spLocks noChangeArrowheads="1"/>
          </p:cNvSpPr>
          <p:nvPr/>
        </p:nvSpPr>
        <p:spPr bwMode="auto">
          <a:xfrm>
            <a:off x="819150" y="5189538"/>
            <a:ext cx="246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Complex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err="1">
                <a:latin typeface="Arial" panose="020B0604020202020204" pitchFamily="34" charset="0"/>
              </a:rPr>
              <a:t>numbers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(2-tuples) (</a:t>
            </a:r>
            <a:r>
              <a:rPr lang="pl-PL" altLang="pl-PL" sz="2000" dirty="0" err="1">
                <a:latin typeface="Arial" panose="020B0604020202020204" pitchFamily="34" charset="0"/>
              </a:rPr>
              <a:t>plane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b="1" dirty="0">
                <a:latin typeface="Comic Sans MS" panose="030F0702030302020204" pitchFamily="66" charset="0"/>
              </a:rPr>
              <a:t>R</a:t>
            </a:r>
            <a:r>
              <a:rPr lang="pl-PL" altLang="pl-PL" sz="2000" baseline="30000" dirty="0">
                <a:latin typeface="Arial" panose="020B0604020202020204" pitchFamily="34" charset="0"/>
              </a:rPr>
              <a:t>2</a:t>
            </a:r>
            <a:r>
              <a:rPr lang="pl-PL" altLang="pl-PL" sz="2000" dirty="0"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4572000" y="1598613"/>
            <a:ext cx="4445000" cy="4298950"/>
            <a:chOff x="4572000" y="1598613"/>
            <a:chExt cx="4445000" cy="4298950"/>
          </a:xfrm>
        </p:grpSpPr>
        <p:cxnSp>
          <p:nvCxnSpPr>
            <p:cNvPr id="16" name="Łącznik prosty 15"/>
            <p:cNvCxnSpPr/>
            <p:nvPr/>
          </p:nvCxnSpPr>
          <p:spPr bwMode="auto">
            <a:xfrm flipH="1">
              <a:off x="5302250" y="2109788"/>
              <a:ext cx="2051050" cy="635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33" name="Grupa 21513"/>
            <p:cNvGrpSpPr>
              <a:grpSpLocks/>
            </p:cNvGrpSpPr>
            <p:nvPr/>
          </p:nvGrpSpPr>
          <p:grpSpPr bwMode="auto">
            <a:xfrm>
              <a:off x="4572000" y="1905000"/>
              <a:ext cx="3600450" cy="2871788"/>
              <a:chOff x="4572000" y="1772816"/>
              <a:chExt cx="3600400" cy="2872336"/>
            </a:xfrm>
          </p:grpSpPr>
          <p:cxnSp>
            <p:nvCxnSpPr>
              <p:cNvPr id="5" name="Łącznik prosty ze strzałką 4"/>
              <p:cNvCxnSpPr/>
              <p:nvPr/>
            </p:nvCxnSpPr>
            <p:spPr>
              <a:xfrm>
                <a:off x="4572000" y="4229148"/>
                <a:ext cx="3600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Łącznik prosty ze strzałką 6"/>
              <p:cNvCxnSpPr/>
              <p:nvPr/>
            </p:nvCxnSpPr>
            <p:spPr>
              <a:xfrm flipH="1" flipV="1">
                <a:off x="5295890" y="1772816"/>
                <a:ext cx="6350" cy="287233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ze strzałką 24"/>
              <p:cNvCxnSpPr/>
              <p:nvPr/>
            </p:nvCxnSpPr>
            <p:spPr>
              <a:xfrm flipV="1">
                <a:off x="4598988" y="2550839"/>
                <a:ext cx="3338466" cy="209431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ze strzałką 30"/>
              <p:cNvCxnSpPr/>
              <p:nvPr/>
            </p:nvCxnSpPr>
            <p:spPr bwMode="auto">
              <a:xfrm>
                <a:off x="5299065" y="4229148"/>
                <a:ext cx="749290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ze strzałką 31"/>
              <p:cNvCxnSpPr/>
              <p:nvPr/>
            </p:nvCxnSpPr>
            <p:spPr bwMode="auto">
              <a:xfrm flipV="1">
                <a:off x="5299065" y="3468590"/>
                <a:ext cx="0" cy="719275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ze strzałką 32"/>
              <p:cNvCxnSpPr/>
              <p:nvPr/>
            </p:nvCxnSpPr>
            <p:spPr bwMode="auto">
              <a:xfrm flipV="1">
                <a:off x="5343514" y="3803616"/>
                <a:ext cx="596892" cy="40330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2" name="pole tekstowe 38"/>
              <p:cNvSpPr txBox="1">
                <a:spLocks noChangeArrowheads="1"/>
              </p:cNvSpPr>
              <p:nvPr/>
            </p:nvSpPr>
            <p:spPr bwMode="auto">
              <a:xfrm>
                <a:off x="5822259" y="4219637"/>
                <a:ext cx="327378" cy="400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000">
                    <a:latin typeface="Arial" panose="020B0604020202020204" pitchFamily="34" charset="0"/>
                  </a:rPr>
                  <a:t>1</a:t>
                </a:r>
                <a:endParaRPr lang="pl-PL" altLang="pl-PL" sz="2800">
                  <a:latin typeface="Arial" panose="020B0604020202020204" pitchFamily="34" charset="0"/>
                </a:endParaRPr>
              </a:p>
            </p:txBody>
          </p:sp>
          <p:sp>
            <p:nvSpPr>
              <p:cNvPr id="22543" name="pole tekstowe 39"/>
              <p:cNvSpPr txBox="1">
                <a:spLocks noChangeArrowheads="1"/>
              </p:cNvSpPr>
              <p:nvPr/>
            </p:nvSpPr>
            <p:spPr bwMode="auto">
              <a:xfrm>
                <a:off x="6009854" y="3617991"/>
                <a:ext cx="242374" cy="400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000" i="1">
                    <a:latin typeface="Arial" panose="020B0604020202020204" pitchFamily="34" charset="0"/>
                  </a:rPr>
                  <a:t>i</a:t>
                </a:r>
                <a:endParaRPr lang="pl-PL" altLang="pl-PL" sz="2800" i="1">
                  <a:latin typeface="Arial" panose="020B0604020202020204" pitchFamily="34" charset="0"/>
                </a:endParaRPr>
              </a:p>
            </p:txBody>
          </p:sp>
          <p:sp>
            <p:nvSpPr>
              <p:cNvPr id="22544" name="pole tekstowe 39"/>
              <p:cNvSpPr txBox="1">
                <a:spLocks noChangeArrowheads="1"/>
              </p:cNvSpPr>
              <p:nvPr/>
            </p:nvSpPr>
            <p:spPr bwMode="auto">
              <a:xfrm>
                <a:off x="4928195" y="3404206"/>
                <a:ext cx="24237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000" i="1">
                    <a:latin typeface="Arial" panose="020B0604020202020204" pitchFamily="34" charset="0"/>
                  </a:rPr>
                  <a:t>j</a:t>
                </a:r>
                <a:endParaRPr lang="pl-PL" altLang="pl-PL" sz="2800" i="1">
                  <a:latin typeface="Arial" panose="020B0604020202020204" pitchFamily="34" charset="0"/>
                </a:endParaRPr>
              </a:p>
            </p:txBody>
          </p:sp>
          <p:cxnSp>
            <p:nvCxnSpPr>
              <p:cNvPr id="38" name="Łącznik prosty 37"/>
              <p:cNvCxnSpPr/>
              <p:nvPr/>
            </p:nvCxnSpPr>
            <p:spPr bwMode="auto">
              <a:xfrm flipH="1">
                <a:off x="6251552" y="3603553"/>
                <a:ext cx="112869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y 39"/>
              <p:cNvCxnSpPr/>
              <p:nvPr/>
            </p:nvCxnSpPr>
            <p:spPr bwMode="auto">
              <a:xfrm flipH="1">
                <a:off x="6430937" y="3605141"/>
                <a:ext cx="968362" cy="624007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auto">
              <a:xfrm>
                <a:off x="7380249" y="1961765"/>
                <a:ext cx="0" cy="1656078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ze strzałką 46"/>
              <p:cNvCxnSpPr/>
              <p:nvPr/>
            </p:nvCxnSpPr>
            <p:spPr bwMode="auto">
              <a:xfrm flipV="1">
                <a:off x="5295890" y="1961765"/>
                <a:ext cx="2065309" cy="2267383"/>
              </a:xfrm>
              <a:prstGeom prst="straightConnector1">
                <a:avLst/>
              </a:prstGeom>
              <a:ln w="25400">
                <a:solidFill>
                  <a:srgbClr val="00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34" name="pole tekstowe 50"/>
            <p:cNvSpPr txBox="1">
              <a:spLocks noChangeArrowheads="1"/>
            </p:cNvSpPr>
            <p:nvPr/>
          </p:nvSpPr>
          <p:spPr bwMode="auto">
            <a:xfrm>
              <a:off x="5183188" y="5189538"/>
              <a:ext cx="217011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>
                  <a:latin typeface="Arial" panose="020B0604020202020204" pitchFamily="34" charset="0"/>
                </a:rPr>
                <a:t>Triplets (3-tuples)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l-PL" altLang="pl-PL" sz="2000">
                  <a:latin typeface="Arial" panose="020B0604020202020204" pitchFamily="34" charset="0"/>
                </a:rPr>
                <a:t>(space </a:t>
              </a:r>
              <a:r>
                <a:rPr lang="pl-PL" altLang="pl-PL" sz="2000" b="1">
                  <a:latin typeface="Comic Sans MS" panose="030F0702030302020204" pitchFamily="66" charset="0"/>
                </a:rPr>
                <a:t>R</a:t>
              </a:r>
              <a:r>
                <a:rPr lang="pl-PL" altLang="pl-PL" sz="2000" baseline="30000">
                  <a:latin typeface="Arial" panose="020B0604020202020204" pitchFamily="34" charset="0"/>
                </a:rPr>
                <a:t>3</a:t>
              </a:r>
              <a:r>
                <a:rPr lang="pl-PL" altLang="pl-PL" sz="20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2535" name="pole tekstowe 27"/>
            <p:cNvSpPr txBox="1">
              <a:spLocks noChangeArrowheads="1"/>
            </p:cNvSpPr>
            <p:nvPr/>
          </p:nvSpPr>
          <p:spPr bwMode="auto">
            <a:xfrm>
              <a:off x="6149975" y="1598613"/>
              <a:ext cx="2867025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 i="1" dirty="0">
                  <a:latin typeface="Arial" panose="020B0604020202020204" pitchFamily="34" charset="0"/>
                </a:rPr>
                <a:t>z</a:t>
              </a:r>
              <a:r>
                <a:rPr lang="pl-PL" altLang="pl-PL" sz="2000" dirty="0">
                  <a:latin typeface="Arial" panose="020B0604020202020204" pitchFamily="34" charset="0"/>
                </a:rPr>
                <a:t> = (</a:t>
              </a:r>
              <a:r>
                <a:rPr lang="pl-PL" altLang="pl-PL" sz="2000" i="1" dirty="0">
                  <a:latin typeface="Arial" panose="020B0604020202020204" pitchFamily="34" charset="0"/>
                </a:rPr>
                <a:t>a, b, c</a:t>
              </a:r>
              <a:r>
                <a:rPr lang="pl-PL" altLang="pl-PL" sz="2000" dirty="0">
                  <a:latin typeface="Arial" panose="020B0604020202020204" pitchFamily="34" charset="0"/>
                </a:rPr>
                <a:t>)</a:t>
              </a:r>
              <a:r>
                <a:rPr lang="pl-PL" altLang="pl-PL" sz="2000" i="1" dirty="0">
                  <a:latin typeface="Arial" panose="020B0604020202020204" pitchFamily="34" charset="0"/>
                </a:rPr>
                <a:t> = a</a:t>
              </a:r>
              <a:r>
                <a:rPr lang="pl-PL" altLang="pl-PL" sz="2000" dirty="0">
                  <a:latin typeface="Arial" panose="020B0604020202020204" pitchFamily="34" charset="0"/>
                </a:rPr>
                <a:t> + </a:t>
              </a:r>
              <a:r>
                <a:rPr lang="pl-PL" altLang="pl-PL" sz="2000" i="1" dirty="0" err="1">
                  <a:latin typeface="Arial" panose="020B0604020202020204" pitchFamily="34" charset="0"/>
                </a:rPr>
                <a:t>ib</a:t>
              </a:r>
              <a:r>
                <a:rPr lang="pl-PL" altLang="pl-PL" sz="2000" i="1" dirty="0">
                  <a:latin typeface="Arial" panose="020B0604020202020204" pitchFamily="34" charset="0"/>
                </a:rPr>
                <a:t> + </a:t>
              </a:r>
              <a:r>
                <a:rPr lang="pl-PL" altLang="pl-PL" sz="2000" i="1" dirty="0" err="1">
                  <a:latin typeface="Arial" panose="020B0604020202020204" pitchFamily="34" charset="0"/>
                </a:rPr>
                <a:t>jc</a:t>
              </a:r>
              <a:endParaRPr lang="pl-PL" altLang="pl-PL" sz="20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11663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400" b="1" dirty="0" err="1">
                <a:solidFill>
                  <a:schemeClr val="tx2"/>
                </a:solidFill>
              </a:rPr>
              <a:t>Amazement</a:t>
            </a:r>
            <a:r>
              <a:rPr lang="pl-PL" altLang="pl-PL" sz="2400" b="1" dirty="0">
                <a:solidFill>
                  <a:schemeClr val="tx2"/>
                </a:solidFill>
              </a:rPr>
              <a:t> #4</a:t>
            </a:r>
            <a:br>
              <a:rPr lang="pl-PL" altLang="pl-PL" sz="2400" b="1" dirty="0">
                <a:solidFill>
                  <a:schemeClr val="tx2"/>
                </a:solidFill>
              </a:rPr>
            </a:br>
            <a:r>
              <a:rPr lang="pl-PL" altLang="pl-PL" sz="2400" b="1" dirty="0">
                <a:solidFill>
                  <a:schemeClr val="tx2"/>
                </a:solidFill>
              </a:rPr>
              <a:t>(</a:t>
            </a:r>
            <a:r>
              <a:rPr lang="pl-PL" altLang="pl-PL" sz="2400" b="1" dirty="0" err="1">
                <a:solidFill>
                  <a:schemeClr val="tx2"/>
                </a:solidFill>
              </a:rPr>
              <a:t>is</a:t>
            </a:r>
            <a:r>
              <a:rPr lang="pl-PL" altLang="pl-PL" sz="2400" b="1" dirty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>
                <a:solidFill>
                  <a:schemeClr val="tx2"/>
                </a:solidFill>
              </a:rPr>
              <a:t>it</a:t>
            </a:r>
            <a:r>
              <a:rPr lang="pl-PL" altLang="pl-PL" sz="2400" b="1" dirty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>
                <a:solidFill>
                  <a:schemeClr val="tx2"/>
                </a:solidFill>
              </a:rPr>
              <a:t>possible</a:t>
            </a:r>
            <a:r>
              <a:rPr lang="pl-PL" altLang="pl-PL" sz="2400" b="1" dirty="0">
                <a:solidFill>
                  <a:schemeClr val="tx2"/>
                </a:solidFill>
              </a:rPr>
              <a:t> to </a:t>
            </a:r>
            <a:r>
              <a:rPr lang="pl-PL" altLang="pl-PL" sz="2400" b="1" dirty="0" err="1">
                <a:solidFill>
                  <a:schemeClr val="tx2"/>
                </a:solidFill>
              </a:rPr>
              <a:t>extend</a:t>
            </a:r>
            <a:r>
              <a:rPr lang="pl-PL" altLang="pl-PL" sz="2400" b="1" dirty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>
                <a:solidFill>
                  <a:schemeClr val="tx2"/>
                </a:solidFill>
              </a:rPr>
              <a:t>complex</a:t>
            </a:r>
            <a:r>
              <a:rPr lang="pl-PL" altLang="pl-PL" sz="2400" b="1" dirty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>
                <a:solidFill>
                  <a:schemeClr val="tx2"/>
                </a:solidFill>
              </a:rPr>
              <a:t>numbers</a:t>
            </a:r>
            <a:r>
              <a:rPr lang="pl-PL" altLang="pl-PL" sz="2400" b="1" dirty="0">
                <a:solidFill>
                  <a:schemeClr val="tx2"/>
                </a:solidFill>
              </a:rPr>
              <a:t/>
            </a:r>
            <a:br>
              <a:rPr lang="pl-PL" altLang="pl-PL" sz="2400" b="1" dirty="0">
                <a:solidFill>
                  <a:schemeClr val="tx2"/>
                </a:solidFill>
              </a:rPr>
            </a:br>
            <a:r>
              <a:rPr lang="pl-PL" altLang="pl-PL" sz="2400" b="1" dirty="0">
                <a:solidFill>
                  <a:schemeClr val="tx2"/>
                </a:solidFill>
              </a:rPr>
              <a:t>from the </a:t>
            </a:r>
            <a:r>
              <a:rPr lang="pl-PL" altLang="pl-PL" sz="2400" b="1" dirty="0" err="1">
                <a:solidFill>
                  <a:schemeClr val="tx2"/>
                </a:solidFill>
              </a:rPr>
              <a:t>plane</a:t>
            </a:r>
            <a:r>
              <a:rPr lang="pl-PL" altLang="pl-PL" sz="2400" b="1" dirty="0">
                <a:solidFill>
                  <a:schemeClr val="tx2"/>
                </a:solidFill>
              </a:rPr>
              <a:t> </a:t>
            </a:r>
            <a:r>
              <a:rPr lang="pl-PL" altLang="pl-PL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R</a:t>
            </a:r>
            <a:r>
              <a:rPr lang="pl-PL" altLang="pl-PL" sz="2400" b="1" baseline="30000" dirty="0">
                <a:solidFill>
                  <a:schemeClr val="tx2"/>
                </a:solidFill>
              </a:rPr>
              <a:t>2</a:t>
            </a:r>
            <a:r>
              <a:rPr lang="pl-PL" altLang="pl-PL" sz="2400" b="1" dirty="0">
                <a:solidFill>
                  <a:schemeClr val="tx2"/>
                </a:solidFill>
              </a:rPr>
              <a:t> to the </a:t>
            </a:r>
            <a:r>
              <a:rPr lang="pl-PL" altLang="pl-PL" sz="2400" b="1" dirty="0" err="1">
                <a:solidFill>
                  <a:schemeClr val="tx2"/>
                </a:solidFill>
              </a:rPr>
              <a:t>space</a:t>
            </a:r>
            <a:r>
              <a:rPr lang="pl-PL" altLang="pl-PL" sz="2400" b="1" dirty="0">
                <a:solidFill>
                  <a:schemeClr val="tx2"/>
                </a:solidFill>
              </a:rPr>
              <a:t> </a:t>
            </a:r>
            <a:r>
              <a:rPr lang="pl-PL" altLang="pl-PL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R</a:t>
            </a:r>
            <a:r>
              <a:rPr lang="pl-PL" altLang="pl-PL" sz="2400" b="1" baseline="30000" dirty="0">
                <a:solidFill>
                  <a:schemeClr val="tx2"/>
                </a:solidFill>
              </a:rPr>
              <a:t>3</a:t>
            </a:r>
            <a:r>
              <a:rPr lang="pl-PL" altLang="pl-PL" sz="2400" b="1" dirty="0">
                <a:solidFill>
                  <a:schemeClr val="tx2"/>
                </a:solidFill>
              </a:rPr>
              <a:t>?)</a:t>
            </a:r>
            <a:r>
              <a:rPr lang="pl-PL" sz="2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pole tekstowe 27"/>
          <p:cNvSpPr txBox="1">
            <a:spLocks noChangeArrowheads="1"/>
          </p:cNvSpPr>
          <p:nvPr/>
        </p:nvSpPr>
        <p:spPr bwMode="auto">
          <a:xfrm>
            <a:off x="251520" y="1700808"/>
            <a:ext cx="4943982" cy="3170099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 err="1" smtClean="0">
                <a:latin typeface="Arial" panose="020B0604020202020204" pitchFamily="34" charset="0"/>
              </a:rPr>
              <a:t>Multiplication</a:t>
            </a:r>
            <a:r>
              <a:rPr lang="pl-PL" altLang="pl-PL" sz="2000" dirty="0" smtClean="0">
                <a:latin typeface="Arial" panose="020B0604020202020204" pitchFamily="34" charset="0"/>
              </a:rPr>
              <a:t> of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triplets</a:t>
            </a:r>
            <a:r>
              <a:rPr lang="pl-PL" altLang="pl-PL" sz="2000" dirty="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i="1" dirty="0" smtClean="0">
                <a:latin typeface="Arial" panose="020B0604020202020204" pitchFamily="34" charset="0"/>
              </a:rPr>
              <a:t>z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>
                <a:latin typeface="Arial" panose="020B0604020202020204" pitchFamily="34" charset="0"/>
              </a:rPr>
              <a:t>= (</a:t>
            </a:r>
            <a:r>
              <a:rPr lang="pl-PL" altLang="pl-PL" sz="2000" i="1" dirty="0">
                <a:latin typeface="Arial" panose="020B0604020202020204" pitchFamily="34" charset="0"/>
              </a:rPr>
              <a:t>a, b, c</a:t>
            </a:r>
            <a:r>
              <a:rPr lang="pl-PL" altLang="pl-PL" sz="2000" dirty="0">
                <a:latin typeface="Arial" panose="020B0604020202020204" pitchFamily="34" charset="0"/>
              </a:rPr>
              <a:t>)</a:t>
            </a:r>
            <a:r>
              <a:rPr lang="pl-PL" altLang="pl-PL" sz="2000" i="1" dirty="0">
                <a:latin typeface="Arial" panose="020B0604020202020204" pitchFamily="34" charset="0"/>
              </a:rPr>
              <a:t> = a</a:t>
            </a:r>
            <a:r>
              <a:rPr lang="pl-PL" altLang="pl-PL" sz="2000" dirty="0">
                <a:latin typeface="Arial" panose="020B0604020202020204" pitchFamily="34" charset="0"/>
              </a:rPr>
              <a:t> + </a:t>
            </a:r>
            <a:r>
              <a:rPr lang="pl-PL" altLang="pl-PL" sz="2000" i="1" dirty="0" err="1">
                <a:latin typeface="Arial" panose="020B0604020202020204" pitchFamily="34" charset="0"/>
              </a:rPr>
              <a:t>ib</a:t>
            </a:r>
            <a:r>
              <a:rPr lang="pl-PL" altLang="pl-PL" sz="2000" i="1" dirty="0">
                <a:latin typeface="Arial" panose="020B0604020202020204" pitchFamily="34" charset="0"/>
              </a:rPr>
              <a:t> +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jc</a:t>
            </a:r>
            <a:endParaRPr lang="pl-PL" altLang="pl-PL" sz="2000" i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i="1" dirty="0">
                <a:latin typeface="Arial" panose="020B0604020202020204" pitchFamily="34" charset="0"/>
              </a:rPr>
              <a:t>u</a:t>
            </a:r>
            <a:r>
              <a:rPr lang="pl-PL" altLang="pl-PL" sz="2000" dirty="0" smtClean="0">
                <a:latin typeface="Arial" panose="020B0604020202020204" pitchFamily="34" charset="0"/>
              </a:rPr>
              <a:t> = (</a:t>
            </a:r>
            <a:r>
              <a:rPr lang="pl-PL" altLang="pl-PL" sz="2000" i="1" dirty="0" smtClean="0">
                <a:latin typeface="Arial" panose="020B0604020202020204" pitchFamily="34" charset="0"/>
              </a:rPr>
              <a:t>d, e, f</a:t>
            </a:r>
            <a:r>
              <a:rPr lang="pl-PL" altLang="pl-PL" sz="2000" dirty="0" smtClean="0">
                <a:latin typeface="Arial" panose="020B0604020202020204" pitchFamily="34" charset="0"/>
              </a:rPr>
              <a:t>) = </a:t>
            </a:r>
            <a:r>
              <a:rPr lang="pl-PL" altLang="pl-PL" sz="2000" i="1" dirty="0" smtClean="0">
                <a:latin typeface="Arial" panose="020B0604020202020204" pitchFamily="34" charset="0"/>
              </a:rPr>
              <a:t>d +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ie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+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jf</a:t>
            </a:r>
            <a:endParaRPr lang="pl-PL" altLang="pl-PL" sz="2000" i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i="1" dirty="0" err="1">
                <a:latin typeface="Arial" panose="020B0604020202020204" pitchFamily="34" charset="0"/>
              </a:rPr>
              <a:t>z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u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= </a:t>
            </a:r>
            <a:r>
              <a:rPr lang="pl-PL" altLang="pl-PL" sz="2000" dirty="0" smtClean="0">
                <a:latin typeface="Arial" panose="020B0604020202020204" pitchFamily="34" charset="0"/>
              </a:rPr>
              <a:t>(</a:t>
            </a:r>
            <a:r>
              <a:rPr lang="pl-PL" altLang="pl-PL" sz="2000" i="1" dirty="0" smtClean="0">
                <a:latin typeface="Arial" panose="020B0604020202020204" pitchFamily="34" charset="0"/>
              </a:rPr>
              <a:t>a</a:t>
            </a:r>
            <a:r>
              <a:rPr lang="pl-PL" altLang="pl-PL" sz="2000" dirty="0" smtClean="0">
                <a:latin typeface="Arial" panose="020B0604020202020204" pitchFamily="34" charset="0"/>
              </a:rPr>
              <a:t> +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ib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+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jc</a:t>
            </a:r>
            <a:r>
              <a:rPr lang="pl-PL" altLang="pl-PL" sz="2000" dirty="0" smtClean="0">
                <a:latin typeface="Arial" panose="020B0604020202020204" pitchFamily="34" charset="0"/>
              </a:rPr>
              <a:t>)(</a:t>
            </a:r>
            <a:r>
              <a:rPr lang="pl-PL" altLang="pl-PL" sz="2000" i="1" dirty="0" smtClean="0">
                <a:latin typeface="Arial" panose="020B0604020202020204" pitchFamily="34" charset="0"/>
              </a:rPr>
              <a:t>d +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ie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+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jf</a:t>
            </a:r>
            <a:r>
              <a:rPr lang="pl-PL" altLang="pl-PL" sz="2000" dirty="0" smtClean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n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eeds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answering</a:t>
            </a:r>
            <a:r>
              <a:rPr lang="pl-PL" altLang="pl-PL" sz="2000" dirty="0" smtClean="0">
                <a:latin typeface="Arial" panose="020B0604020202020204" pitchFamily="34" charset="0"/>
              </a:rPr>
              <a:t> a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question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how</a:t>
            </a:r>
            <a:r>
              <a:rPr lang="pl-PL" altLang="pl-PL" sz="2000" dirty="0" smtClean="0">
                <a:latin typeface="Arial" panose="020B0604020202020204" pitchFamily="34" charset="0"/>
              </a:rPr>
              <a:t> much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is</a:t>
            </a:r>
            <a:r>
              <a:rPr lang="pl-PL" altLang="pl-PL" sz="2000" dirty="0" smtClean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000" i="1" dirty="0" err="1">
                <a:latin typeface="Arial" panose="020B0604020202020204" pitchFamily="34" charset="0"/>
              </a:rPr>
              <a:t>i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j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= ?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or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ji</a:t>
            </a:r>
            <a:r>
              <a:rPr lang="pl-PL" altLang="pl-PL" sz="2000" dirty="0" smtClean="0">
                <a:latin typeface="Arial" panose="020B0604020202020204" pitchFamily="34" charset="0"/>
              </a:rPr>
              <a:t> = ?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  <p:sp>
        <p:nvSpPr>
          <p:cNvPr id="4" name="pole tekstowe 28"/>
          <p:cNvSpPr txBox="1">
            <a:spLocks noChangeArrowheads="1"/>
          </p:cNvSpPr>
          <p:nvPr/>
        </p:nvSpPr>
        <p:spPr bwMode="auto">
          <a:xfrm>
            <a:off x="251520" y="5221570"/>
            <a:ext cx="8640960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smtClean="0">
                <a:latin typeface="Arial" panose="020B0604020202020204" pitchFamily="34" charset="0"/>
              </a:rPr>
              <a:t>It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appears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that</a:t>
            </a:r>
            <a:r>
              <a:rPr lang="pl-PL" altLang="pl-PL" sz="2000" dirty="0" smtClean="0">
                <a:latin typeface="Arial" panose="020B0604020202020204" pitchFamily="34" charset="0"/>
              </a:rPr>
              <a:t> no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matter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what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you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assume</a:t>
            </a:r>
            <a:r>
              <a:rPr lang="pl-PL" altLang="pl-PL" sz="2000" dirty="0" smtClean="0">
                <a:latin typeface="Arial" panose="020B0604020202020204" pitchFamily="34" charset="0"/>
              </a:rPr>
              <a:t> (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ij</a:t>
            </a:r>
            <a:r>
              <a:rPr lang="pl-PL" altLang="pl-PL" sz="2000" dirty="0" smtClean="0">
                <a:latin typeface="Arial" panose="020B0604020202020204" pitchFamily="34" charset="0"/>
              </a:rPr>
              <a:t> = +1,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ij</a:t>
            </a:r>
            <a:r>
              <a:rPr lang="pl-PL" altLang="pl-PL" sz="2000" dirty="0" smtClean="0">
                <a:latin typeface="Arial" panose="020B0604020202020204" pitchFamily="34" charset="0"/>
              </a:rPr>
              <a:t> = -1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etc</a:t>
            </a:r>
            <a:r>
              <a:rPr lang="pl-PL" altLang="pl-PL" sz="2000" dirty="0" smtClean="0">
                <a:latin typeface="Arial" panose="020B0604020202020204" pitchFamily="34" charset="0"/>
              </a:rPr>
              <a:t>),</a:t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err="1" smtClean="0">
                <a:latin typeface="Arial" panose="020B0604020202020204" pitchFamily="34" charset="0"/>
              </a:rPr>
              <a:t>multiplication</a:t>
            </a:r>
            <a:r>
              <a:rPr lang="pl-PL" altLang="pl-PL" sz="2000" dirty="0" smtClean="0">
                <a:latin typeface="Arial" panose="020B0604020202020204" pitchFamily="34" charset="0"/>
              </a:rPr>
              <a:t> of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triplets</a:t>
            </a:r>
            <a:r>
              <a:rPr lang="pl-PL" altLang="pl-PL" sz="2000" dirty="0" smtClean="0">
                <a:latin typeface="Arial" panose="020B0604020202020204" pitchFamily="34" charset="0"/>
              </a:rPr>
              <a:t> (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performed</a:t>
            </a:r>
            <a:r>
              <a:rPr lang="pl-PL" altLang="pl-PL" sz="2000" dirty="0" smtClean="0">
                <a:latin typeface="Arial" panose="020B0604020202020204" pitchFamily="34" charset="0"/>
              </a:rPr>
              <a:t> in the same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way</a:t>
            </a:r>
            <a:r>
              <a:rPr lang="pl-PL" altLang="pl-PL" sz="2000" dirty="0" smtClean="0">
                <a:latin typeface="Arial" panose="020B0604020202020204" pitchFamily="34" charset="0"/>
              </a:rPr>
              <a:t> as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multiplication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of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complex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numbers</a:t>
            </a:r>
            <a:r>
              <a:rPr lang="pl-PL" altLang="pl-PL" sz="2000" dirty="0" smtClean="0">
                <a:latin typeface="Arial" panose="020B0604020202020204" pitchFamily="34" charset="0"/>
              </a:rPr>
              <a:t>)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does</a:t>
            </a:r>
            <a:r>
              <a:rPr lang="pl-PL" altLang="pl-PL" sz="2000" dirty="0" smtClean="0">
                <a:latin typeface="Arial" panose="020B0604020202020204" pitchFamily="34" charset="0"/>
              </a:rPr>
              <a:t> not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preserve</a:t>
            </a:r>
            <a:r>
              <a:rPr lang="pl-PL" altLang="pl-PL" sz="2000" dirty="0" smtClean="0">
                <a:latin typeface="Arial" panose="020B0604020202020204" pitchFamily="34" charset="0"/>
              </a:rPr>
              <a:t> the law of the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moduli</a:t>
            </a:r>
            <a:r>
              <a:rPr lang="pl-PL" altLang="pl-PL" sz="2000" dirty="0" smtClean="0">
                <a:latin typeface="Arial" panose="020B0604020202020204" pitchFamily="34" charset="0"/>
              </a:rPr>
              <a:t>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44682" y="62356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altLang="pl-PL" sz="2400" b="1" dirty="0" err="1" smtClean="0">
                <a:solidFill>
                  <a:schemeClr val="tx2"/>
                </a:solidFill>
              </a:rPr>
              <a:t>Hamilton’s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</a:t>
            </a:r>
            <a:r>
              <a:rPr lang="pl-PL" altLang="pl-PL" sz="2400" b="1" dirty="0" err="1" smtClean="0">
                <a:solidFill>
                  <a:schemeClr val="tx2"/>
                </a:solidFill>
              </a:rPr>
              <a:t>quaternions</a:t>
            </a:r>
            <a:r>
              <a:rPr lang="pl-PL" altLang="pl-PL" sz="2400" b="1" dirty="0" smtClean="0">
                <a:solidFill>
                  <a:schemeClr val="tx2"/>
                </a:solidFill>
              </a:rPr>
              <a:t> (1843)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5" name="pole tekstowe 28"/>
          <p:cNvSpPr txBox="1">
            <a:spLocks noChangeArrowheads="1"/>
          </p:cNvSpPr>
          <p:nvPr/>
        </p:nvSpPr>
        <p:spPr bwMode="auto">
          <a:xfrm>
            <a:off x="326030" y="1688537"/>
            <a:ext cx="5352246" cy="286232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smtClean="0">
                <a:latin typeface="Arial" panose="020B0604020202020204" pitchFamily="34" charset="0"/>
              </a:rPr>
              <a:t>Hamilton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discovered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quaternions</a:t>
            </a:r>
            <a:r>
              <a:rPr lang="pl-PL" altLang="pl-PL" sz="2000" dirty="0" smtClean="0">
                <a:latin typeface="Arial" panose="020B0604020202020204" pitchFamily="34" charset="0"/>
              </a:rPr>
              <a:t> as </a:t>
            </a:r>
            <a:r>
              <a:rPr lang="pl-PL" altLang="pl-PL" sz="2000" dirty="0" smtClean="0">
                <a:latin typeface="Arial" panose="020B0604020202020204" pitchFamily="34" charset="0"/>
              </a:rPr>
              <a:t>4-tuples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i="1" dirty="0" smtClean="0">
                <a:latin typeface="Arial" panose="020B0604020202020204" pitchFamily="34" charset="0"/>
              </a:rPr>
              <a:t>z</a:t>
            </a:r>
            <a:r>
              <a:rPr lang="pl-PL" altLang="pl-PL" sz="2000" dirty="0" smtClean="0">
                <a:latin typeface="Arial" panose="020B0604020202020204" pitchFamily="34" charset="0"/>
              </a:rPr>
              <a:t> = (</a:t>
            </a:r>
            <a:r>
              <a:rPr lang="pl-PL" altLang="pl-PL" sz="2000" i="1" dirty="0" smtClean="0">
                <a:latin typeface="Arial" panose="020B0604020202020204" pitchFamily="34" charset="0"/>
              </a:rPr>
              <a:t>a</a:t>
            </a:r>
            <a:r>
              <a:rPr lang="pl-PL" altLang="pl-PL" sz="2000" dirty="0" smtClean="0">
                <a:latin typeface="Arial" panose="020B0604020202020204" pitchFamily="34" charset="0"/>
              </a:rPr>
              <a:t>, </a:t>
            </a:r>
            <a:r>
              <a:rPr lang="pl-PL" altLang="pl-PL" sz="2000" i="1" dirty="0" smtClean="0">
                <a:latin typeface="Arial" panose="020B0604020202020204" pitchFamily="34" charset="0"/>
              </a:rPr>
              <a:t>b</a:t>
            </a:r>
            <a:r>
              <a:rPr lang="pl-PL" altLang="pl-PL" sz="2000" dirty="0" smtClean="0">
                <a:latin typeface="Arial" panose="020B0604020202020204" pitchFamily="34" charset="0"/>
              </a:rPr>
              <a:t>, </a:t>
            </a:r>
            <a:r>
              <a:rPr lang="pl-PL" altLang="pl-PL" sz="2000" i="1" dirty="0" smtClean="0">
                <a:latin typeface="Arial" panose="020B0604020202020204" pitchFamily="34" charset="0"/>
              </a:rPr>
              <a:t>c</a:t>
            </a:r>
            <a:r>
              <a:rPr lang="pl-PL" altLang="pl-PL" sz="2000" dirty="0" smtClean="0">
                <a:latin typeface="Arial" panose="020B0604020202020204" pitchFamily="34" charset="0"/>
              </a:rPr>
              <a:t>, </a:t>
            </a:r>
            <a:r>
              <a:rPr lang="pl-PL" altLang="pl-PL" sz="2000" i="1" dirty="0" smtClean="0">
                <a:latin typeface="Arial" panose="020B0604020202020204" pitchFamily="34" charset="0"/>
              </a:rPr>
              <a:t>d</a:t>
            </a:r>
            <a:r>
              <a:rPr lang="pl-PL" altLang="pl-PL" sz="2000" dirty="0" smtClean="0">
                <a:latin typeface="Arial" panose="020B0604020202020204" pitchFamily="34" charset="0"/>
              </a:rPr>
              <a:t>)  = </a:t>
            </a:r>
            <a:r>
              <a:rPr lang="pl-PL" altLang="pl-PL" sz="2000" i="1" dirty="0" smtClean="0">
                <a:latin typeface="Arial" panose="020B0604020202020204" pitchFamily="34" charset="0"/>
              </a:rPr>
              <a:t>a</a:t>
            </a:r>
            <a:r>
              <a:rPr lang="pl-PL" altLang="pl-PL" sz="2000" dirty="0" smtClean="0">
                <a:latin typeface="Arial" panose="020B0604020202020204" pitchFamily="34" charset="0"/>
              </a:rPr>
              <a:t> +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ib</a:t>
            </a:r>
            <a:r>
              <a:rPr lang="pl-PL" altLang="pl-PL" sz="2000" dirty="0" smtClean="0">
                <a:latin typeface="Arial" panose="020B0604020202020204" pitchFamily="34" charset="0"/>
              </a:rPr>
              <a:t> +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jc</a:t>
            </a:r>
            <a:r>
              <a:rPr lang="pl-PL" altLang="pl-PL" sz="2000" dirty="0" smtClean="0">
                <a:latin typeface="Arial" panose="020B0604020202020204" pitchFamily="34" charset="0"/>
              </a:rPr>
              <a:t> +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kd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u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nder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following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rules</a:t>
            </a:r>
            <a:r>
              <a:rPr lang="pl-PL" altLang="pl-PL" sz="2000" dirty="0" smtClean="0">
                <a:latin typeface="Arial" panose="020B0604020202020204" pitchFamily="34" charset="0"/>
              </a:rPr>
              <a:t> for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multyplying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versors</a:t>
            </a:r>
            <a:r>
              <a:rPr lang="pl-PL" altLang="pl-PL" sz="2000" dirty="0" smtClean="0">
                <a:latin typeface="Arial" panose="020B0604020202020204" pitchFamily="34" charset="0"/>
              </a:rPr>
              <a:t>: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i="1" dirty="0" smtClean="0">
                <a:latin typeface="Arial" panose="020B0604020202020204" pitchFamily="34" charset="0"/>
              </a:rPr>
              <a:t>i</a:t>
            </a:r>
            <a:r>
              <a:rPr lang="pl-PL" altLang="pl-PL" sz="2000" baseline="30000" dirty="0" smtClean="0">
                <a:latin typeface="Arial" panose="020B0604020202020204" pitchFamily="34" charset="0"/>
              </a:rPr>
              <a:t>2</a:t>
            </a:r>
            <a:r>
              <a:rPr lang="pl-PL" altLang="pl-PL" sz="2000" dirty="0" smtClean="0">
                <a:latin typeface="Arial" panose="020B0604020202020204" pitchFamily="34" charset="0"/>
              </a:rPr>
              <a:t> = </a:t>
            </a:r>
            <a:r>
              <a:rPr lang="pl-PL" altLang="pl-PL" sz="2000" i="1" dirty="0" smtClean="0">
                <a:latin typeface="Arial" panose="020B0604020202020204" pitchFamily="34" charset="0"/>
              </a:rPr>
              <a:t>j</a:t>
            </a:r>
            <a:r>
              <a:rPr lang="pl-PL" altLang="pl-PL" sz="2000" baseline="30000" dirty="0" smtClean="0">
                <a:latin typeface="Arial" panose="020B0604020202020204" pitchFamily="34" charset="0"/>
              </a:rPr>
              <a:t>2</a:t>
            </a:r>
            <a:r>
              <a:rPr lang="pl-PL" altLang="pl-PL" sz="2000" dirty="0" smtClean="0">
                <a:latin typeface="Arial" panose="020B0604020202020204" pitchFamily="34" charset="0"/>
              </a:rPr>
              <a:t> = </a:t>
            </a:r>
            <a:r>
              <a:rPr lang="pl-PL" altLang="pl-PL" sz="2000" i="1" dirty="0" smtClean="0">
                <a:latin typeface="Arial" panose="020B0604020202020204" pitchFamily="34" charset="0"/>
              </a:rPr>
              <a:t>k</a:t>
            </a:r>
            <a:r>
              <a:rPr lang="pl-PL" altLang="pl-PL" sz="2000" baseline="30000" dirty="0" smtClean="0">
                <a:latin typeface="Arial" panose="020B0604020202020204" pitchFamily="34" charset="0"/>
              </a:rPr>
              <a:t>2</a:t>
            </a:r>
            <a:r>
              <a:rPr lang="pl-PL" altLang="pl-PL" sz="2000" dirty="0" smtClean="0">
                <a:latin typeface="Arial" panose="020B0604020202020204" pitchFamily="34" charset="0"/>
              </a:rPr>
              <a:t> =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i="1" dirty="0" err="1">
                <a:latin typeface="Arial" panose="020B0604020202020204" pitchFamily="34" charset="0"/>
              </a:rPr>
              <a:t>i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j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= k,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jk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= i, ki = j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i="1" dirty="0" err="1" smtClean="0">
                <a:latin typeface="Arial" panose="020B0604020202020204" pitchFamily="34" charset="0"/>
              </a:rPr>
              <a:t>ji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= -k,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kj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= -i, </a:t>
            </a:r>
            <a:r>
              <a:rPr lang="pl-PL" altLang="pl-PL" sz="2000" i="1" dirty="0" err="1" smtClean="0">
                <a:latin typeface="Arial" panose="020B0604020202020204" pitchFamily="34" charset="0"/>
              </a:rPr>
              <a:t>ik</a:t>
            </a:r>
            <a:r>
              <a:rPr lang="pl-PL" altLang="pl-PL" sz="2000" i="1" dirty="0" smtClean="0">
                <a:latin typeface="Arial" panose="020B0604020202020204" pitchFamily="34" charset="0"/>
              </a:rPr>
              <a:t> = -</a:t>
            </a:r>
            <a:r>
              <a:rPr lang="pl-PL" altLang="pl-PL" sz="2000" i="1" dirty="0" smtClean="0">
                <a:latin typeface="Arial" panose="020B0604020202020204" pitchFamily="34" charset="0"/>
              </a:rPr>
              <a:t>j</a:t>
            </a:r>
            <a:endParaRPr lang="pl-PL" altLang="pl-PL" sz="20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 smtClean="0">
                <a:latin typeface="Arial" panose="020B0604020202020204" pitchFamily="34" charset="0"/>
              </a:rPr>
              <a:t>Quaternions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obey</a:t>
            </a:r>
            <a:r>
              <a:rPr lang="pl-PL" altLang="pl-PL" sz="2000" dirty="0" smtClean="0">
                <a:latin typeface="Arial" panose="020B0604020202020204" pitchFamily="34" charset="0"/>
              </a:rPr>
              <a:t> the law of the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moduli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but </a:t>
            </a:r>
            <a:r>
              <a:rPr lang="en-GB" sz="2000" dirty="0" err="1" smtClean="0">
                <a:solidFill>
                  <a:srgbClr val="C00000"/>
                </a:solidFill>
              </a:rPr>
              <a:t>quaternionic</a:t>
            </a:r>
            <a:r>
              <a:rPr lang="en-GB" sz="2000" dirty="0" smtClean="0">
                <a:solidFill>
                  <a:srgbClr val="C00000"/>
                </a:solidFill>
              </a:rPr>
              <a:t> </a:t>
            </a:r>
            <a:r>
              <a:rPr lang="en-GB" sz="2000" dirty="0">
                <a:solidFill>
                  <a:srgbClr val="C00000"/>
                </a:solidFill>
              </a:rPr>
              <a:t>multiplication is </a:t>
            </a:r>
            <a:r>
              <a:rPr lang="en-GB" sz="2000" dirty="0" smtClean="0">
                <a:solidFill>
                  <a:srgbClr val="C00000"/>
                </a:solidFill>
              </a:rPr>
              <a:t>noncommutative</a:t>
            </a:r>
            <a:r>
              <a:rPr lang="pl-PL" sz="2000" dirty="0" smtClean="0">
                <a:solidFill>
                  <a:srgbClr val="C00000"/>
                </a:solidFill>
              </a:rPr>
              <a:t> </a:t>
            </a:r>
            <a:r>
              <a:rPr lang="pl-PL" sz="2000" dirty="0" err="1" smtClean="0">
                <a:solidFill>
                  <a:srgbClr val="C00000"/>
                </a:solidFill>
              </a:rPr>
              <a:t>zv</a:t>
            </a:r>
            <a:r>
              <a:rPr lang="pl-PL" sz="2000" dirty="0" smtClean="0">
                <a:solidFill>
                  <a:srgbClr val="C00000"/>
                </a:solidFill>
              </a:rPr>
              <a:t> </a:t>
            </a:r>
            <a:r>
              <a:rPr lang="pl-PL" sz="2000" dirty="0">
                <a:solidFill>
                  <a:srgbClr val="C00000"/>
                </a:solidFill>
              </a:rPr>
              <a:t>≠ </a:t>
            </a:r>
            <a:r>
              <a:rPr lang="pl-PL" sz="2000" dirty="0" err="1" smtClean="0">
                <a:solidFill>
                  <a:srgbClr val="C00000"/>
                </a:solidFill>
              </a:rPr>
              <a:t>vz</a:t>
            </a:r>
            <a:r>
              <a:rPr lang="pl-PL" sz="2000" dirty="0" smtClean="0">
                <a:solidFill>
                  <a:srgbClr val="C00000"/>
                </a:solidFill>
              </a:rPr>
              <a:t>.</a:t>
            </a:r>
            <a:endParaRPr lang="pl-PL" altLang="pl-PL" sz="2000" dirty="0">
              <a:solidFill>
                <a:srgbClr val="C00000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738101" y="3004140"/>
            <a:ext cx="240589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altLang="pl-PL" sz="2000" i="1" dirty="0"/>
              <a:t>z</a:t>
            </a:r>
            <a:r>
              <a:rPr lang="pl-PL" altLang="pl-PL" sz="2000" dirty="0"/>
              <a:t> </a:t>
            </a:r>
            <a:r>
              <a:rPr lang="pl-PL" altLang="pl-PL" sz="2000" dirty="0" smtClean="0"/>
              <a:t>– </a:t>
            </a:r>
            <a:r>
              <a:rPr lang="pl-PL" altLang="pl-PL" sz="2000" i="1" dirty="0" smtClean="0"/>
              <a:t>a</a:t>
            </a:r>
            <a:r>
              <a:rPr lang="pl-PL" altLang="pl-PL" sz="2000" dirty="0" smtClean="0"/>
              <a:t> = </a:t>
            </a:r>
            <a:r>
              <a:rPr lang="pl-PL" altLang="pl-PL" sz="2000" i="1" dirty="0" err="1" smtClean="0"/>
              <a:t>ib</a:t>
            </a:r>
            <a:r>
              <a:rPr lang="pl-PL" altLang="pl-PL" sz="2000" dirty="0" smtClean="0"/>
              <a:t> </a:t>
            </a:r>
            <a:r>
              <a:rPr lang="pl-PL" altLang="pl-PL" sz="2000" dirty="0"/>
              <a:t>+ </a:t>
            </a:r>
            <a:r>
              <a:rPr lang="pl-PL" altLang="pl-PL" sz="2000" i="1" dirty="0" err="1"/>
              <a:t>jc</a:t>
            </a:r>
            <a:r>
              <a:rPr lang="pl-PL" altLang="pl-PL" sz="2000" dirty="0"/>
              <a:t> + </a:t>
            </a:r>
            <a:r>
              <a:rPr lang="pl-PL" altLang="pl-PL" sz="2000" i="1" dirty="0" err="1"/>
              <a:t>kd</a:t>
            </a:r>
            <a:endParaRPr lang="pl-PL" altLang="pl-PL" sz="2000" i="1" dirty="0"/>
          </a:p>
        </p:txBody>
      </p:sp>
      <p:grpSp>
        <p:nvGrpSpPr>
          <p:cNvPr id="6" name="Grupa 21513"/>
          <p:cNvGrpSpPr>
            <a:grpSpLocks/>
          </p:cNvGrpSpPr>
          <p:nvPr/>
        </p:nvGrpSpPr>
        <p:grpSpPr bwMode="auto">
          <a:xfrm>
            <a:off x="5341126" y="3397692"/>
            <a:ext cx="3600450" cy="2946430"/>
            <a:chOff x="4572000" y="1772816"/>
            <a:chExt cx="3600400" cy="2946992"/>
          </a:xfrm>
          <a:solidFill>
            <a:schemeClr val="bg1"/>
          </a:solidFill>
        </p:grpSpPr>
        <p:cxnSp>
          <p:nvCxnSpPr>
            <p:cNvPr id="7" name="Łącznik prosty ze strzałką 6"/>
            <p:cNvCxnSpPr/>
            <p:nvPr/>
          </p:nvCxnSpPr>
          <p:spPr>
            <a:xfrm>
              <a:off x="4572000" y="4229148"/>
              <a:ext cx="3600400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 flipH="1" flipV="1">
              <a:off x="5295890" y="1772816"/>
              <a:ext cx="6350" cy="2872336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ze strzałką 8"/>
            <p:cNvCxnSpPr/>
            <p:nvPr/>
          </p:nvCxnSpPr>
          <p:spPr>
            <a:xfrm flipV="1">
              <a:off x="4598988" y="2550839"/>
              <a:ext cx="3338466" cy="2094313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ze strzałką 9"/>
            <p:cNvCxnSpPr/>
            <p:nvPr/>
          </p:nvCxnSpPr>
          <p:spPr bwMode="auto">
            <a:xfrm>
              <a:off x="5299065" y="4229148"/>
              <a:ext cx="749290" cy="0"/>
            </a:xfrm>
            <a:prstGeom prst="straightConnector1">
              <a:avLst/>
            </a:prstGeom>
            <a:grpFill/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/>
            <p:cNvCxnSpPr/>
            <p:nvPr/>
          </p:nvCxnSpPr>
          <p:spPr bwMode="auto">
            <a:xfrm flipV="1">
              <a:off x="5299065" y="3468590"/>
              <a:ext cx="0" cy="719275"/>
            </a:xfrm>
            <a:prstGeom prst="straightConnector1">
              <a:avLst/>
            </a:prstGeom>
            <a:grpFill/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 bwMode="auto">
            <a:xfrm flipV="1">
              <a:off x="5343514" y="3803616"/>
              <a:ext cx="596892" cy="403302"/>
            </a:xfrm>
            <a:prstGeom prst="straightConnector1">
              <a:avLst/>
            </a:prstGeom>
            <a:grpFill/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38"/>
            <p:cNvSpPr txBox="1">
              <a:spLocks noChangeArrowheads="1"/>
            </p:cNvSpPr>
            <p:nvPr/>
          </p:nvSpPr>
          <p:spPr bwMode="auto">
            <a:xfrm>
              <a:off x="5877957" y="4319622"/>
              <a:ext cx="242371" cy="4001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 i="1" dirty="0" smtClean="0">
                  <a:latin typeface="Arial" panose="020B0604020202020204" pitchFamily="34" charset="0"/>
                </a:rPr>
                <a:t>i</a:t>
              </a:r>
              <a:endParaRPr lang="pl-PL" altLang="pl-PL" sz="2800" i="1" dirty="0">
                <a:latin typeface="Arial" panose="020B0604020202020204" pitchFamily="34" charset="0"/>
              </a:endParaRPr>
            </a:p>
          </p:txBody>
        </p:sp>
        <p:sp>
          <p:nvSpPr>
            <p:cNvPr id="14" name="pole tekstowe 39"/>
            <p:cNvSpPr txBox="1">
              <a:spLocks noChangeArrowheads="1"/>
            </p:cNvSpPr>
            <p:nvPr/>
          </p:nvSpPr>
          <p:spPr bwMode="auto">
            <a:xfrm>
              <a:off x="6136656" y="3716258"/>
              <a:ext cx="242371" cy="4001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 i="1" dirty="0" smtClean="0">
                  <a:latin typeface="Arial" panose="020B0604020202020204" pitchFamily="34" charset="0"/>
                </a:rPr>
                <a:t>j</a:t>
              </a:r>
              <a:endParaRPr lang="pl-PL" altLang="pl-PL" sz="2800" i="1" dirty="0">
                <a:latin typeface="Arial" panose="020B0604020202020204" pitchFamily="34" charset="0"/>
              </a:endParaRPr>
            </a:p>
          </p:txBody>
        </p:sp>
        <p:sp>
          <p:nvSpPr>
            <p:cNvPr id="15" name="pole tekstowe 39"/>
            <p:cNvSpPr txBox="1">
              <a:spLocks noChangeArrowheads="1"/>
            </p:cNvSpPr>
            <p:nvPr/>
          </p:nvSpPr>
          <p:spPr bwMode="auto">
            <a:xfrm>
              <a:off x="4928195" y="3404206"/>
              <a:ext cx="312902" cy="4001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 i="1" dirty="0" smtClean="0">
                  <a:latin typeface="Arial" panose="020B0604020202020204" pitchFamily="34" charset="0"/>
                </a:rPr>
                <a:t>k</a:t>
              </a:r>
              <a:endParaRPr lang="pl-PL" altLang="pl-PL" sz="2800" i="1" dirty="0">
                <a:latin typeface="Arial" panose="020B0604020202020204" pitchFamily="34" charset="0"/>
              </a:endParaRPr>
            </a:p>
          </p:txBody>
        </p:sp>
        <p:cxnSp>
          <p:nvCxnSpPr>
            <p:cNvPr id="16" name="Łącznik prosty 15"/>
            <p:cNvCxnSpPr/>
            <p:nvPr/>
          </p:nvCxnSpPr>
          <p:spPr bwMode="auto">
            <a:xfrm flipH="1">
              <a:off x="6251552" y="3603553"/>
              <a:ext cx="1128697" cy="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auto">
            <a:xfrm flipH="1">
              <a:off x="6430937" y="3605141"/>
              <a:ext cx="968362" cy="624007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auto">
            <a:xfrm>
              <a:off x="7380249" y="1961765"/>
              <a:ext cx="0" cy="1656078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/>
            <p:nvPr/>
          </p:nvCxnSpPr>
          <p:spPr bwMode="auto">
            <a:xfrm flipV="1">
              <a:off x="5295890" y="1961765"/>
              <a:ext cx="2065309" cy="2267383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Łącznik prosty 19"/>
          <p:cNvCxnSpPr/>
          <p:nvPr/>
        </p:nvCxnSpPr>
        <p:spPr bwMode="auto">
          <a:xfrm flipH="1">
            <a:off x="6072646" y="3586009"/>
            <a:ext cx="2051050" cy="6350"/>
          </a:xfrm>
          <a:prstGeom prst="line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1"/>
          <p:cNvSpPr txBox="1">
            <a:spLocks noChangeArrowheads="1"/>
          </p:cNvSpPr>
          <p:nvPr/>
        </p:nvSpPr>
        <p:spPr bwMode="auto">
          <a:xfrm>
            <a:off x="326030" y="4920273"/>
            <a:ext cx="4572085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 smtClean="0">
                <a:latin typeface="Arial" panose="020B0604020202020204" pitchFamily="34" charset="0"/>
              </a:rPr>
              <a:t>Quaternions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are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used</a:t>
            </a:r>
            <a:r>
              <a:rPr lang="pl-PL" altLang="pl-PL" sz="2000" dirty="0" smtClean="0">
                <a:latin typeface="Arial" panose="020B0604020202020204" pitchFamily="34" charset="0"/>
              </a:rPr>
              <a:t> in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mechanics</a:t>
            </a: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and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computer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graphics</a:t>
            </a:r>
            <a:r>
              <a:rPr lang="pl-PL" altLang="pl-PL" sz="2000" dirty="0" smtClean="0">
                <a:latin typeface="Arial" panose="020B0604020202020204" pitchFamily="34" charset="0"/>
              </a:rPr>
              <a:t> to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easily</a:t>
            </a:r>
            <a:r>
              <a:rPr lang="pl-PL" altLang="pl-PL" sz="2000" dirty="0" smtClean="0">
                <a:latin typeface="Arial" panose="020B0604020202020204" pitchFamily="34" charset="0"/>
              </a:rPr>
              <a:t>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2000" dirty="0" err="1">
                <a:latin typeface="Arial" panose="020B0604020202020204" pitchFamily="34" charset="0"/>
              </a:rPr>
              <a:t>r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igid</a:t>
            </a:r>
            <a:r>
              <a:rPr lang="pl-PL" altLang="pl-PL" sz="2000" dirty="0" smtClean="0">
                <a:latin typeface="Arial" panose="020B0604020202020204" pitchFamily="34" charset="0"/>
              </a:rPr>
              <a:t> body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rotations</a:t>
            </a:r>
            <a:r>
              <a:rPr lang="pl-PL" altLang="pl-PL" sz="2000" dirty="0" smtClean="0">
                <a:latin typeface="Arial" panose="020B0604020202020204" pitchFamily="34" charset="0"/>
              </a:rPr>
              <a:t> in the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space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Comic Sans MS" panose="030F0702030302020204" pitchFamily="66" charset="0"/>
              </a:rPr>
              <a:t>R</a:t>
            </a:r>
            <a:r>
              <a:rPr lang="pl-PL" altLang="pl-PL" sz="2000" baseline="30000" dirty="0" smtClean="0">
                <a:latin typeface="Arial" panose="020B0604020202020204" pitchFamily="34" charset="0"/>
              </a:rPr>
              <a:t>3</a:t>
            </a:r>
            <a:r>
              <a:rPr lang="pl-PL" altLang="pl-PL" sz="2000" dirty="0" smtClean="0">
                <a:latin typeface="Arial" panose="020B0604020202020204" pitchFamily="34" charset="0"/>
              </a:rPr>
              <a:t>.</a:t>
            </a:r>
            <a:endParaRPr lang="pl-PL" altLang="pl-PL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44682" y="62356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err="1" smtClean="0">
                <a:solidFill>
                  <a:schemeClr val="tx2"/>
                </a:solidFill>
              </a:rPr>
              <a:t>Octonions</a:t>
            </a:r>
            <a:endParaRPr lang="pl-PL" sz="2400" b="1" dirty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1556792"/>
            <a:ext cx="8712968" cy="382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2000" dirty="0"/>
              <a:t>Beyond quaternions, there is one more </a:t>
            </a:r>
            <a:r>
              <a:rPr lang="pl-PL" sz="2000" dirty="0" smtClean="0"/>
              <a:t>field with </a:t>
            </a:r>
            <a:r>
              <a:rPr lang="pl-PL" sz="2000" dirty="0" err="1" smtClean="0"/>
              <a:t>multiplicative</a:t>
            </a:r>
            <a:r>
              <a:rPr lang="pl-PL" sz="2000" dirty="0" smtClean="0"/>
              <a:t> </a:t>
            </a:r>
            <a:r>
              <a:rPr lang="pl-PL" sz="2000" dirty="0" err="1" smtClean="0"/>
              <a:t>inversion</a:t>
            </a:r>
            <a:r>
              <a:rPr lang="en-GB" sz="2000" dirty="0" smtClean="0"/>
              <a:t>: </a:t>
            </a:r>
            <a:r>
              <a:rPr lang="en-GB" sz="2000" dirty="0"/>
              <a:t>the </a:t>
            </a:r>
            <a:r>
              <a:rPr lang="en-GB" sz="2000" b="1" dirty="0" err="1">
                <a:solidFill>
                  <a:srgbClr val="006600"/>
                </a:solidFill>
              </a:rPr>
              <a:t>octonions</a:t>
            </a:r>
            <a:r>
              <a:rPr lang="en-GB" sz="2000" dirty="0"/>
              <a:t>. They are constructed using seven imaginary units. In addition to being noncommutative, </a:t>
            </a:r>
            <a:r>
              <a:rPr lang="en-GB" sz="2000" dirty="0" err="1"/>
              <a:t>octonion</a:t>
            </a:r>
            <a:r>
              <a:rPr lang="en-GB" sz="2000" dirty="0"/>
              <a:t> multiplication is also </a:t>
            </a:r>
            <a:r>
              <a:rPr lang="en-GB" sz="2000" dirty="0" err="1"/>
              <a:t>nonassociative</a:t>
            </a:r>
            <a:r>
              <a:rPr lang="en-GB" sz="2000" dirty="0"/>
              <a:t>: in general, </a:t>
            </a:r>
            <a:r>
              <a:rPr lang="en-GB" sz="2000" dirty="0" smtClean="0"/>
              <a:t>(</a:t>
            </a:r>
            <a:r>
              <a:rPr lang="pl-PL" sz="2000" i="1" dirty="0" err="1" smtClean="0"/>
              <a:t>uv</a:t>
            </a:r>
            <a:r>
              <a:rPr lang="en-GB" sz="2000" dirty="0" smtClean="0"/>
              <a:t>)</a:t>
            </a:r>
            <a:r>
              <a:rPr lang="pl-PL" sz="2000" i="1" dirty="0" smtClean="0"/>
              <a:t>z </a:t>
            </a:r>
            <a:r>
              <a:rPr lang="en-GB" sz="2000" dirty="0" smtClean="0"/>
              <a:t>≠</a:t>
            </a:r>
            <a:r>
              <a:rPr lang="pl-PL" sz="2000" dirty="0" smtClean="0"/>
              <a:t> </a:t>
            </a:r>
            <a:r>
              <a:rPr lang="pl-PL" sz="2000" i="1" dirty="0"/>
              <a:t>u</a:t>
            </a:r>
            <a:r>
              <a:rPr lang="en-GB" sz="2000" dirty="0" smtClean="0"/>
              <a:t>(</a:t>
            </a:r>
            <a:r>
              <a:rPr lang="pl-PL" sz="2000" i="1" dirty="0" err="1" smtClean="0"/>
              <a:t>vz</a:t>
            </a:r>
            <a:r>
              <a:rPr lang="en-GB" sz="2000" dirty="0" smtClean="0"/>
              <a:t>)</a:t>
            </a:r>
            <a:r>
              <a:rPr lang="pl-PL" sz="2000" dirty="0" smtClean="0"/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pl-PL" sz="2000" dirty="0" err="1" smtClean="0"/>
              <a:t>There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pl-PL" sz="2000" dirty="0" smtClean="0"/>
              <a:t> </a:t>
            </a:r>
            <a:r>
              <a:rPr lang="pl-PL" sz="2000" dirty="0" err="1" smtClean="0"/>
              <a:t>only</a:t>
            </a:r>
            <a:r>
              <a:rPr lang="pl-PL" sz="2000" dirty="0" smtClean="0"/>
              <a:t> for </a:t>
            </a:r>
            <a:r>
              <a:rPr lang="pl-PL" sz="2000" dirty="0" err="1" smtClean="0"/>
              <a:t>algebraic</a:t>
            </a:r>
            <a:r>
              <a:rPr lang="pl-PL" sz="2000" dirty="0" smtClean="0"/>
              <a:t> </a:t>
            </a:r>
            <a:r>
              <a:rPr lang="pl-PL" sz="2000" dirty="0" err="1" smtClean="0"/>
              <a:t>fields</a:t>
            </a:r>
            <a:r>
              <a:rPr lang="pl-PL" sz="2000" dirty="0" smtClean="0"/>
              <a:t> </a:t>
            </a:r>
            <a:r>
              <a:rPr lang="pl-PL" sz="2000" dirty="0"/>
              <a:t>with </a:t>
            </a:r>
            <a:r>
              <a:rPr lang="pl-PL" sz="2000" dirty="0" err="1"/>
              <a:t>multiplicative</a:t>
            </a:r>
            <a:r>
              <a:rPr lang="pl-PL" sz="2000" dirty="0"/>
              <a:t> </a:t>
            </a:r>
            <a:r>
              <a:rPr lang="pl-PL" sz="2000" dirty="0" err="1" smtClean="0"/>
              <a:t>inversion</a:t>
            </a:r>
            <a:r>
              <a:rPr lang="pl-PL" sz="2000" dirty="0" smtClean="0"/>
              <a:t>: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Tx/>
              <a:buChar char="-"/>
            </a:pPr>
            <a:r>
              <a:rPr lang="pl-PL" sz="2000" b="1" dirty="0" smtClean="0"/>
              <a:t>real </a:t>
            </a:r>
            <a:r>
              <a:rPr lang="pl-PL" sz="2000" b="1" dirty="0" err="1" smtClean="0"/>
              <a:t>numbers</a:t>
            </a:r>
            <a:r>
              <a:rPr lang="pl-PL" sz="2000" b="1" dirty="0" smtClean="0"/>
              <a:t> </a:t>
            </a:r>
            <a:r>
              <a:rPr lang="pl-PL" sz="2000" dirty="0" smtClean="0"/>
              <a:t>– </a:t>
            </a:r>
            <a:r>
              <a:rPr lang="pl-PL" sz="2000" b="1" dirty="0" smtClean="0">
                <a:solidFill>
                  <a:srgbClr val="006600"/>
                </a:solidFill>
              </a:rPr>
              <a:t>order, </a:t>
            </a:r>
            <a:r>
              <a:rPr lang="pl-PL" sz="2000" b="1" dirty="0" err="1" smtClean="0">
                <a:solidFill>
                  <a:srgbClr val="006600"/>
                </a:solidFill>
              </a:rPr>
              <a:t>associativity</a:t>
            </a:r>
            <a:r>
              <a:rPr lang="pl-PL" sz="2000" b="1" dirty="0" smtClean="0">
                <a:solidFill>
                  <a:srgbClr val="006600"/>
                </a:solidFill>
              </a:rPr>
              <a:t>/</a:t>
            </a:r>
            <a:r>
              <a:rPr lang="pl-PL" sz="2000" b="1" dirty="0" err="1" smtClean="0">
                <a:solidFill>
                  <a:srgbClr val="006600"/>
                </a:solidFill>
              </a:rPr>
              <a:t>commutativity</a:t>
            </a:r>
            <a:endParaRPr lang="pl-PL" sz="2000" b="1" dirty="0" smtClean="0">
              <a:solidFill>
                <a:srgbClr val="006600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Tx/>
              <a:buChar char="-"/>
            </a:pPr>
            <a:r>
              <a:rPr lang="pl-PL" sz="2000" b="1" dirty="0" err="1"/>
              <a:t>c</a:t>
            </a:r>
            <a:r>
              <a:rPr lang="pl-PL" sz="2000" b="1" dirty="0" err="1" smtClean="0"/>
              <a:t>omplex</a:t>
            </a:r>
            <a:r>
              <a:rPr lang="pl-PL" sz="2000" b="1" dirty="0" smtClean="0"/>
              <a:t> </a:t>
            </a:r>
            <a:r>
              <a:rPr lang="pl-PL" sz="2000" b="1" dirty="0" err="1" smtClean="0"/>
              <a:t>numbers</a:t>
            </a:r>
            <a:r>
              <a:rPr lang="pl-PL" sz="2000" b="1" dirty="0" smtClean="0"/>
              <a:t> </a:t>
            </a:r>
            <a:r>
              <a:rPr lang="pl-PL" sz="2000" dirty="0" smtClean="0"/>
              <a:t>– </a:t>
            </a:r>
            <a:r>
              <a:rPr lang="pl-PL" sz="2000" b="1" dirty="0" smtClean="0">
                <a:solidFill>
                  <a:srgbClr val="C00000"/>
                </a:solidFill>
              </a:rPr>
              <a:t>order of </a:t>
            </a:r>
            <a:r>
              <a:rPr lang="pl-PL" sz="2000" b="1" dirty="0" err="1" smtClean="0">
                <a:solidFill>
                  <a:srgbClr val="C00000"/>
                </a:solidFill>
              </a:rPr>
              <a:t>numbers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</a:rPr>
              <a:t>is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</a:rPr>
              <a:t>lost</a:t>
            </a:r>
            <a:endParaRPr lang="pl-PL" sz="2000" b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Tx/>
              <a:buChar char="-"/>
            </a:pPr>
            <a:r>
              <a:rPr lang="pl-PL" sz="2000" b="1" dirty="0" err="1"/>
              <a:t>q</a:t>
            </a:r>
            <a:r>
              <a:rPr lang="pl-PL" sz="2000" b="1" dirty="0" err="1" smtClean="0"/>
              <a:t>uaternions</a:t>
            </a:r>
            <a:r>
              <a:rPr lang="pl-PL" sz="2000" dirty="0" smtClean="0"/>
              <a:t> – </a:t>
            </a:r>
            <a:r>
              <a:rPr lang="pl-PL" sz="2000" b="1" dirty="0" err="1" smtClean="0">
                <a:solidFill>
                  <a:srgbClr val="C00000"/>
                </a:solidFill>
              </a:rPr>
              <a:t>commutativity</a:t>
            </a:r>
            <a:r>
              <a:rPr lang="pl-PL" sz="2000" b="1" dirty="0" smtClean="0">
                <a:solidFill>
                  <a:srgbClr val="C00000"/>
                </a:solidFill>
              </a:rPr>
              <a:t> of </a:t>
            </a:r>
            <a:r>
              <a:rPr lang="pl-PL" sz="2000" b="1" dirty="0" err="1" smtClean="0">
                <a:solidFill>
                  <a:srgbClr val="C00000"/>
                </a:solidFill>
              </a:rPr>
              <a:t>multiplication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</a:rPr>
              <a:t>is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</a:rPr>
              <a:t>lost</a:t>
            </a:r>
            <a:endParaRPr lang="pl-PL" sz="2000" b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Tx/>
              <a:buChar char="-"/>
            </a:pPr>
            <a:r>
              <a:rPr lang="pl-PL" sz="2000" b="1" dirty="0" err="1" smtClean="0"/>
              <a:t>octonions</a:t>
            </a:r>
            <a:r>
              <a:rPr lang="pl-PL" sz="2000" b="1" dirty="0" smtClean="0"/>
              <a:t> –</a:t>
            </a:r>
            <a:r>
              <a:rPr lang="pl-PL" sz="2000" dirty="0" smtClean="0"/>
              <a:t> </a:t>
            </a:r>
            <a:r>
              <a:rPr lang="pl-PL" sz="2000" b="1" dirty="0" err="1" smtClean="0">
                <a:solidFill>
                  <a:srgbClr val="C00000"/>
                </a:solidFill>
              </a:rPr>
              <a:t>associativity</a:t>
            </a:r>
            <a:r>
              <a:rPr lang="pl-PL" sz="2000" b="1" dirty="0" smtClean="0">
                <a:solidFill>
                  <a:srgbClr val="C00000"/>
                </a:solidFill>
              </a:rPr>
              <a:t> of </a:t>
            </a:r>
            <a:r>
              <a:rPr lang="pl-PL" sz="2000" b="1" dirty="0" err="1" smtClean="0">
                <a:solidFill>
                  <a:srgbClr val="C00000"/>
                </a:solidFill>
              </a:rPr>
              <a:t>multiplication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</a:rPr>
              <a:t>is</a:t>
            </a:r>
            <a:r>
              <a:rPr lang="pl-PL" sz="2000" b="1" dirty="0" smtClean="0">
                <a:solidFill>
                  <a:srgbClr val="C00000"/>
                </a:solidFill>
              </a:rPr>
              <a:t> </a:t>
            </a:r>
            <a:r>
              <a:rPr lang="pl-PL" sz="2000" b="1" dirty="0" err="1" smtClean="0">
                <a:solidFill>
                  <a:srgbClr val="C00000"/>
                </a:solidFill>
              </a:rPr>
              <a:t>lost</a:t>
            </a:r>
            <a:endParaRPr lang="pl-P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3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69819" y="600037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err="1" smtClean="0">
                <a:solidFill>
                  <a:schemeClr val="tx2"/>
                </a:solidFill>
              </a:rPr>
              <a:t>Phasor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diagrams</a:t>
            </a:r>
            <a:endParaRPr lang="pl-PL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413643"/>
              </p:ext>
            </p:extLst>
          </p:nvPr>
        </p:nvGraphicFramePr>
        <p:xfrm>
          <a:off x="1043608" y="1628800"/>
          <a:ext cx="3219450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" name="Equation" r:id="rId4" imgW="1828800" imgH="914400" progId="Equation.3">
                  <p:embed/>
                </p:oleObj>
              </mc:Choice>
              <mc:Fallback>
                <p:oleObj name="Equation" r:id="rId4" imgW="18288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1628800"/>
                        <a:ext cx="3219450" cy="1608138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128459" cy="3096344"/>
          </a:xfrm>
          <a:prstGeom prst="rect">
            <a:avLst/>
          </a:prstGeom>
        </p:spPr>
      </p:pic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811915"/>
              </p:ext>
            </p:extLst>
          </p:nvPr>
        </p:nvGraphicFramePr>
        <p:xfrm>
          <a:off x="4932040" y="4346484"/>
          <a:ext cx="3903986" cy="80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9" name="Equation" r:id="rId7" imgW="2082600" imgH="431640" progId="Equation.3">
                  <p:embed/>
                </p:oleObj>
              </mc:Choice>
              <mc:Fallback>
                <p:oleObj name="Equation" r:id="rId7" imgW="20826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040" y="4346484"/>
                        <a:ext cx="3903986" cy="80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Łącznik prosty ze strzałką 14"/>
          <p:cNvCxnSpPr/>
          <p:nvPr/>
        </p:nvCxnSpPr>
        <p:spPr bwMode="auto">
          <a:xfrm flipH="1">
            <a:off x="1980555" y="3672004"/>
            <a:ext cx="0" cy="26035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 bwMode="auto">
          <a:xfrm>
            <a:off x="395536" y="4982698"/>
            <a:ext cx="345757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23"/>
          <p:cNvSpPr txBox="1">
            <a:spLocks noChangeArrowheads="1"/>
          </p:cNvSpPr>
          <p:nvPr/>
        </p:nvSpPr>
        <p:spPr bwMode="auto">
          <a:xfrm>
            <a:off x="3448130" y="4425294"/>
            <a:ext cx="1005403" cy="5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Arial" panose="020B0604020202020204" pitchFamily="34" charset="0"/>
              </a:rPr>
              <a:t>Re{</a:t>
            </a:r>
            <a:r>
              <a:rPr lang="pl-PL" alt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800" dirty="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18" name="pole tekstowe 24"/>
          <p:cNvSpPr txBox="1">
            <a:spLocks noChangeArrowheads="1"/>
          </p:cNvSpPr>
          <p:nvPr/>
        </p:nvSpPr>
        <p:spPr bwMode="auto">
          <a:xfrm>
            <a:off x="975950" y="3410066"/>
            <a:ext cx="944489" cy="5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panose="020B0604020202020204" pitchFamily="34" charset="0"/>
              </a:rPr>
              <a:t>Im{</a:t>
            </a:r>
            <a:r>
              <a:rPr lang="pl-PL" altLang="pl-P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800">
                <a:latin typeface="Arial" panose="020B0604020202020204" pitchFamily="34" charset="0"/>
              </a:rPr>
              <a:t>}</a:t>
            </a:r>
          </a:p>
        </p:txBody>
      </p:sp>
      <p:cxnSp>
        <p:nvCxnSpPr>
          <p:cNvPr id="25" name="Łącznik prosty ze strzałką 24"/>
          <p:cNvCxnSpPr/>
          <p:nvPr/>
        </p:nvCxnSpPr>
        <p:spPr bwMode="auto">
          <a:xfrm>
            <a:off x="1980555" y="4983810"/>
            <a:ext cx="7493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 bwMode="auto">
          <a:xfrm flipV="1">
            <a:off x="1980555" y="4246384"/>
            <a:ext cx="0" cy="71913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45890"/>
              </p:ext>
            </p:extLst>
          </p:nvPr>
        </p:nvGraphicFramePr>
        <p:xfrm>
          <a:off x="3449250" y="5343920"/>
          <a:ext cx="1861877" cy="124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" name="Equation" r:id="rId9" imgW="990360" imgH="660240" progId="Equation.3">
                  <p:embed/>
                </p:oleObj>
              </mc:Choice>
              <mc:Fallback>
                <p:oleObj name="Equation" r:id="rId9" imgW="99036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49250" y="5343920"/>
                        <a:ext cx="1861877" cy="1241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90557"/>
              </p:ext>
            </p:extLst>
          </p:nvPr>
        </p:nvGraphicFramePr>
        <p:xfrm>
          <a:off x="2308225" y="5057775"/>
          <a:ext cx="11112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1" name="Equation" r:id="rId11" imgW="787320" imgH="203040" progId="Equation.3">
                  <p:embed/>
                </p:oleObj>
              </mc:Choice>
              <mc:Fallback>
                <p:oleObj name="Equation" r:id="rId11" imgW="787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08225" y="5057775"/>
                        <a:ext cx="111125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i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76615"/>
              </p:ext>
            </p:extLst>
          </p:nvPr>
        </p:nvGraphicFramePr>
        <p:xfrm>
          <a:off x="2119338" y="4108683"/>
          <a:ext cx="679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2" name="Equation" r:id="rId13" imgW="482400" imgH="215640" progId="Equation.3">
                  <p:embed/>
                </p:oleObj>
              </mc:Choice>
              <mc:Fallback>
                <p:oleObj name="Equation" r:id="rId13" imgW="482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9338" y="4108683"/>
                        <a:ext cx="6794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Łącznik prosty ze strzałką 31"/>
          <p:cNvCxnSpPr/>
          <p:nvPr/>
        </p:nvCxnSpPr>
        <p:spPr bwMode="auto">
          <a:xfrm flipH="1">
            <a:off x="1231255" y="4980180"/>
            <a:ext cx="7493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i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36280"/>
              </p:ext>
            </p:extLst>
          </p:nvPr>
        </p:nvGraphicFramePr>
        <p:xfrm>
          <a:off x="1016000" y="4568825"/>
          <a:ext cx="6778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3" name="Equation" r:id="rId15" imgW="482400" imgH="215640" progId="Equation.3">
                  <p:embed/>
                </p:oleObj>
              </mc:Choice>
              <mc:Fallback>
                <p:oleObj name="Equation" r:id="rId15" imgW="4824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16000" y="4568825"/>
                        <a:ext cx="67786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Łącznik prosty ze strzałką 33"/>
          <p:cNvCxnSpPr/>
          <p:nvPr/>
        </p:nvCxnSpPr>
        <p:spPr bwMode="auto">
          <a:xfrm>
            <a:off x="1982958" y="4948531"/>
            <a:ext cx="0" cy="71913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iek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972428"/>
              </p:ext>
            </p:extLst>
          </p:nvPr>
        </p:nvGraphicFramePr>
        <p:xfrm>
          <a:off x="1134369" y="5667669"/>
          <a:ext cx="768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4" name="Equation" r:id="rId17" imgW="545760" imgH="215640" progId="Equation.3">
                  <p:embed/>
                </p:oleObj>
              </mc:Choice>
              <mc:Fallback>
                <p:oleObj name="Equation" r:id="rId17" imgW="5457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34369" y="5667669"/>
                        <a:ext cx="7683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3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71670" y="53658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err="1" smtClean="0">
                <a:solidFill>
                  <a:schemeClr val="tx2"/>
                </a:solidFill>
              </a:rPr>
              <a:t>Phasor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diagrams</a:t>
            </a:r>
            <a:endParaRPr lang="pl-PL" sz="2400" b="1" dirty="0">
              <a:solidFill>
                <a:schemeClr val="tx2"/>
              </a:solidFill>
            </a:endParaRPr>
          </a:p>
        </p:txBody>
      </p:sp>
      <p:cxnSp>
        <p:nvCxnSpPr>
          <p:cNvPr id="20" name="Łącznik prosty ze strzałką 19"/>
          <p:cNvCxnSpPr/>
          <p:nvPr/>
        </p:nvCxnSpPr>
        <p:spPr bwMode="auto">
          <a:xfrm flipH="1">
            <a:off x="6356680" y="3399988"/>
            <a:ext cx="0" cy="26035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 bwMode="auto">
          <a:xfrm>
            <a:off x="5426089" y="4708164"/>
            <a:ext cx="2803147" cy="2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3"/>
          <p:cNvSpPr txBox="1">
            <a:spLocks noChangeArrowheads="1"/>
          </p:cNvSpPr>
          <p:nvPr/>
        </p:nvSpPr>
        <p:spPr bwMode="auto">
          <a:xfrm>
            <a:off x="7824255" y="4153278"/>
            <a:ext cx="1005403" cy="5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Arial" panose="020B0604020202020204" pitchFamily="34" charset="0"/>
              </a:rPr>
              <a:t>Re{</a:t>
            </a:r>
            <a:r>
              <a:rPr lang="pl-PL" alt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800" dirty="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23" name="pole tekstowe 24"/>
          <p:cNvSpPr txBox="1">
            <a:spLocks noChangeArrowheads="1"/>
          </p:cNvSpPr>
          <p:nvPr/>
        </p:nvSpPr>
        <p:spPr bwMode="auto">
          <a:xfrm>
            <a:off x="5352075" y="3138050"/>
            <a:ext cx="944489" cy="5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panose="020B0604020202020204" pitchFamily="34" charset="0"/>
              </a:rPr>
              <a:t>Im{</a:t>
            </a:r>
            <a:r>
              <a:rPr lang="pl-PL" altLang="pl-P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800">
                <a:latin typeface="Arial" panose="020B0604020202020204" pitchFamily="34" charset="0"/>
              </a:rPr>
              <a:t>}</a:t>
            </a:r>
          </a:p>
        </p:txBody>
      </p:sp>
      <p:cxnSp>
        <p:nvCxnSpPr>
          <p:cNvPr id="24" name="Łącznik prosty ze strzałką 23"/>
          <p:cNvCxnSpPr/>
          <p:nvPr/>
        </p:nvCxnSpPr>
        <p:spPr bwMode="auto">
          <a:xfrm>
            <a:off x="6356680" y="4711794"/>
            <a:ext cx="74930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i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59910"/>
              </p:ext>
            </p:extLst>
          </p:nvPr>
        </p:nvGraphicFramePr>
        <p:xfrm>
          <a:off x="7298297" y="5150714"/>
          <a:ext cx="1861877" cy="1241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Equation" r:id="rId4" imgW="990360" imgH="660240" progId="Equation.3">
                  <p:embed/>
                </p:oleObj>
              </mc:Choice>
              <mc:Fallback>
                <p:oleObj name="Equation" r:id="rId4" imgW="990360" imgH="660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98297" y="5150714"/>
                        <a:ext cx="1861877" cy="1241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Łuk 39"/>
          <p:cNvSpPr/>
          <p:nvPr/>
        </p:nvSpPr>
        <p:spPr bwMode="auto">
          <a:xfrm>
            <a:off x="6173164" y="3806135"/>
            <a:ext cx="1152525" cy="1296988"/>
          </a:xfrm>
          <a:prstGeom prst="arc">
            <a:avLst/>
          </a:prstGeom>
          <a:ln w="19050">
            <a:solidFill>
              <a:srgbClr val="C0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41" name="Obi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53235"/>
              </p:ext>
            </p:extLst>
          </p:nvPr>
        </p:nvGraphicFramePr>
        <p:xfrm>
          <a:off x="2011468" y="1504578"/>
          <a:ext cx="4768415" cy="1461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Equation" r:id="rId6" imgW="3047760" imgH="927000" progId="Equation.3">
                  <p:embed/>
                </p:oleObj>
              </mc:Choice>
              <mc:Fallback>
                <p:oleObj name="Equation" r:id="rId6" imgW="3047760" imgH="9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11468" y="1504578"/>
                        <a:ext cx="4768415" cy="1461553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a 12"/>
          <p:cNvGrpSpPr/>
          <p:nvPr/>
        </p:nvGrpSpPr>
        <p:grpSpPr>
          <a:xfrm>
            <a:off x="146819" y="3140968"/>
            <a:ext cx="4248472" cy="3340246"/>
            <a:chOff x="467544" y="3401122"/>
            <a:chExt cx="4248472" cy="3340246"/>
          </a:xfrm>
        </p:grpSpPr>
        <p:grpSp>
          <p:nvGrpSpPr>
            <p:cNvPr id="11" name="Grupa 10"/>
            <p:cNvGrpSpPr/>
            <p:nvPr/>
          </p:nvGrpSpPr>
          <p:grpSpPr>
            <a:xfrm>
              <a:off x="683568" y="3410066"/>
              <a:ext cx="3908164" cy="3242653"/>
              <a:chOff x="683568" y="3410066"/>
              <a:chExt cx="3908164" cy="3242653"/>
            </a:xfrm>
          </p:grpSpPr>
          <p:cxnSp>
            <p:nvCxnSpPr>
              <p:cNvPr id="15" name="Łącznik prosty ze strzałką 14"/>
              <p:cNvCxnSpPr/>
              <p:nvPr/>
            </p:nvCxnSpPr>
            <p:spPr bwMode="auto">
              <a:xfrm flipH="1">
                <a:off x="1980555" y="3672004"/>
                <a:ext cx="0" cy="26035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ze strzałką 15"/>
              <p:cNvCxnSpPr/>
              <p:nvPr/>
            </p:nvCxnSpPr>
            <p:spPr bwMode="auto">
              <a:xfrm>
                <a:off x="683568" y="4980180"/>
                <a:ext cx="3169543" cy="251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pole tekstowe 23"/>
              <p:cNvSpPr txBox="1">
                <a:spLocks noChangeArrowheads="1"/>
              </p:cNvSpPr>
              <p:nvPr/>
            </p:nvSpPr>
            <p:spPr bwMode="auto">
              <a:xfrm>
                <a:off x="3184457" y="4404924"/>
                <a:ext cx="1005403" cy="523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800" dirty="0">
                    <a:latin typeface="Arial" panose="020B0604020202020204" pitchFamily="34" charset="0"/>
                  </a:rPr>
                  <a:t>Re{</a:t>
                </a:r>
                <a:r>
                  <a:rPr lang="pl-PL" altLang="pl-PL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pl-PL" altLang="pl-PL" sz="2800" dirty="0">
                    <a:latin typeface="Arial" panose="020B0604020202020204" pitchFamily="34" charset="0"/>
                  </a:rPr>
                  <a:t>}</a:t>
                </a:r>
              </a:p>
            </p:txBody>
          </p:sp>
          <p:sp>
            <p:nvSpPr>
              <p:cNvPr id="18" name="pole tekstowe 24"/>
              <p:cNvSpPr txBox="1">
                <a:spLocks noChangeArrowheads="1"/>
              </p:cNvSpPr>
              <p:nvPr/>
            </p:nvSpPr>
            <p:spPr bwMode="auto">
              <a:xfrm>
                <a:off x="975950" y="3410066"/>
                <a:ext cx="944489" cy="523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l-PL" altLang="pl-PL" sz="2800">
                    <a:latin typeface="Arial" panose="020B0604020202020204" pitchFamily="34" charset="0"/>
                  </a:rPr>
                  <a:t>Im{</a:t>
                </a:r>
                <a:r>
                  <a:rPr lang="pl-PL" altLang="pl-PL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pl-PL" altLang="pl-PL" sz="2800">
                    <a:latin typeface="Arial" panose="020B0604020202020204" pitchFamily="34" charset="0"/>
                  </a:rPr>
                  <a:t>}</a:t>
                </a:r>
              </a:p>
            </p:txBody>
          </p:sp>
          <p:cxnSp>
            <p:nvCxnSpPr>
              <p:cNvPr id="25" name="Łącznik prosty ze strzałką 24"/>
              <p:cNvCxnSpPr/>
              <p:nvPr/>
            </p:nvCxnSpPr>
            <p:spPr bwMode="auto">
              <a:xfrm>
                <a:off x="1980555" y="4983810"/>
                <a:ext cx="749300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ze strzałką 25"/>
              <p:cNvCxnSpPr/>
              <p:nvPr/>
            </p:nvCxnSpPr>
            <p:spPr bwMode="auto">
              <a:xfrm flipV="1">
                <a:off x="1980555" y="4246384"/>
                <a:ext cx="0" cy="71913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" name="Obiek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544143"/>
                  </p:ext>
                </p:extLst>
              </p:nvPr>
            </p:nvGraphicFramePr>
            <p:xfrm>
              <a:off x="2729855" y="5411468"/>
              <a:ext cx="1861877" cy="12412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1" name="Equation" r:id="rId8" imgW="990360" imgH="660240" progId="Equation.3">
                      <p:embed/>
                    </p:oleObj>
                  </mc:Choice>
                  <mc:Fallback>
                    <p:oleObj name="Equation" r:id="rId8" imgW="990360" imgH="6602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2729855" y="5411468"/>
                            <a:ext cx="1861877" cy="124125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iek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2545285"/>
                  </p:ext>
                </p:extLst>
              </p:nvPr>
            </p:nvGraphicFramePr>
            <p:xfrm>
              <a:off x="2308225" y="5057775"/>
              <a:ext cx="1111250" cy="285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2" name="Equation" r:id="rId10" imgW="787320" imgH="203040" progId="Equation.3">
                      <p:embed/>
                    </p:oleObj>
                  </mc:Choice>
                  <mc:Fallback>
                    <p:oleObj name="Equation" r:id="rId10" imgW="78732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308225" y="5057775"/>
                            <a:ext cx="1111250" cy="2857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iek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9265166"/>
                  </p:ext>
                </p:extLst>
              </p:nvPr>
            </p:nvGraphicFramePr>
            <p:xfrm>
              <a:off x="2119338" y="4108683"/>
              <a:ext cx="67945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3" name="Equation" r:id="rId12" imgW="482400" imgH="215640" progId="Equation.3">
                      <p:embed/>
                    </p:oleObj>
                  </mc:Choice>
                  <mc:Fallback>
                    <p:oleObj name="Equation" r:id="rId12" imgW="48240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2119338" y="4108683"/>
                            <a:ext cx="67945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2" name="Łącznik prosty ze strzałką 31"/>
              <p:cNvCxnSpPr/>
              <p:nvPr/>
            </p:nvCxnSpPr>
            <p:spPr bwMode="auto">
              <a:xfrm flipH="1">
                <a:off x="1231255" y="4980180"/>
                <a:ext cx="749300" cy="0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3" name="Obiek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8473439"/>
                  </p:ext>
                </p:extLst>
              </p:nvPr>
            </p:nvGraphicFramePr>
            <p:xfrm>
              <a:off x="1016000" y="4568825"/>
              <a:ext cx="677863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4" name="Equation" r:id="rId14" imgW="482400" imgH="215640" progId="Equation.3">
                      <p:embed/>
                    </p:oleObj>
                  </mc:Choice>
                  <mc:Fallback>
                    <p:oleObj name="Equation" r:id="rId14" imgW="48240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016000" y="4568825"/>
                            <a:ext cx="677863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4" name="Łącznik prosty ze strzałką 33"/>
              <p:cNvCxnSpPr/>
              <p:nvPr/>
            </p:nvCxnSpPr>
            <p:spPr bwMode="auto">
              <a:xfrm>
                <a:off x="1982958" y="4948531"/>
                <a:ext cx="0" cy="71913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5" name="Obiek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4615362"/>
                  </p:ext>
                </p:extLst>
              </p:nvPr>
            </p:nvGraphicFramePr>
            <p:xfrm>
              <a:off x="1134369" y="5667669"/>
              <a:ext cx="76835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895" name="Equation" r:id="rId16" imgW="545760" imgH="215640" progId="Equation.3">
                      <p:embed/>
                    </p:oleObj>
                  </mc:Choice>
                  <mc:Fallback>
                    <p:oleObj name="Equation" r:id="rId16" imgW="54576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134369" y="5667669"/>
                            <a:ext cx="768350" cy="304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Prostokąt 11"/>
            <p:cNvSpPr/>
            <p:nvPr/>
          </p:nvSpPr>
          <p:spPr>
            <a:xfrm>
              <a:off x="467544" y="3401122"/>
              <a:ext cx="4248472" cy="33402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2" name="Prostokąt 41"/>
          <p:cNvSpPr/>
          <p:nvPr/>
        </p:nvSpPr>
        <p:spPr>
          <a:xfrm>
            <a:off x="5254559" y="3140968"/>
            <a:ext cx="3889441" cy="3340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4573678" y="4409134"/>
            <a:ext cx="576064" cy="652851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00190"/>
              </p:ext>
            </p:extLst>
          </p:nvPr>
        </p:nvGraphicFramePr>
        <p:xfrm>
          <a:off x="6948264" y="3366306"/>
          <a:ext cx="1992879" cy="40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Equation" r:id="rId18" imgW="1054080" imgH="215640" progId="Equation.3">
                  <p:embed/>
                </p:oleObj>
              </mc:Choice>
              <mc:Fallback>
                <p:oleObj name="Equation" r:id="rId18" imgW="10540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48264" y="3366306"/>
                        <a:ext cx="1992879" cy="40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4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631113" y="6611938"/>
            <a:ext cx="15128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hlinkClick r:id="rId3"/>
              </a:rPr>
              <a:t>www.agh.edu.pl</a:t>
            </a:r>
            <a:endParaRPr lang="pl-PL" sz="11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55631" y="21177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err="1" smtClean="0">
                <a:solidFill>
                  <a:schemeClr val="tx2"/>
                </a:solidFill>
              </a:rPr>
              <a:t>Phasor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diagrams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pl-PL" sz="2400" b="1" dirty="0" smtClean="0">
                <a:solidFill>
                  <a:schemeClr val="tx2"/>
                </a:solidFill>
              </a:rPr>
              <a:t>(</a:t>
            </a:r>
            <a:r>
              <a:rPr lang="pl-PL" sz="2400" b="1" dirty="0" err="1" smtClean="0">
                <a:solidFill>
                  <a:schemeClr val="tx2"/>
                </a:solidFill>
              </a:rPr>
              <a:t>amplitude</a:t>
            </a:r>
            <a:r>
              <a:rPr lang="pl-PL" sz="2400" b="1" dirty="0" smtClean="0">
                <a:solidFill>
                  <a:schemeClr val="tx2"/>
                </a:solidFill>
              </a:rPr>
              <a:t> and </a:t>
            </a:r>
            <a:r>
              <a:rPr lang="pl-PL" sz="2400" b="1" dirty="0" err="1" smtClean="0">
                <a:solidFill>
                  <a:schemeClr val="tx2"/>
                </a:solidFill>
              </a:rPr>
              <a:t>phase</a:t>
            </a:r>
            <a:r>
              <a:rPr lang="pl-PL" sz="2400" b="1" dirty="0" smtClean="0">
                <a:solidFill>
                  <a:schemeClr val="tx2"/>
                </a:solidFill>
              </a:rPr>
              <a:t> </a:t>
            </a:r>
            <a:r>
              <a:rPr lang="pl-PL" sz="2400" b="1" dirty="0" err="1" smtClean="0">
                <a:solidFill>
                  <a:schemeClr val="tx2"/>
                </a:solidFill>
              </a:rPr>
              <a:t>changing</a:t>
            </a:r>
            <a:r>
              <a:rPr lang="pl-PL" sz="2400" b="1" dirty="0" smtClean="0">
                <a:solidFill>
                  <a:schemeClr val="tx2"/>
                </a:solidFill>
              </a:rPr>
              <a:t> with </a:t>
            </a:r>
            <a:r>
              <a:rPr lang="pl-PL" sz="2400" b="1" dirty="0" err="1" smtClean="0">
                <a:solidFill>
                  <a:schemeClr val="tx2"/>
                </a:solidFill>
              </a:rPr>
              <a:t>time</a:t>
            </a:r>
            <a:r>
              <a:rPr lang="pl-PL" sz="2400" b="1" dirty="0" smtClean="0">
                <a:solidFill>
                  <a:schemeClr val="tx2"/>
                </a:solidFill>
              </a:rPr>
              <a:t>)</a:t>
            </a:r>
            <a:endParaRPr lang="pl-PL" sz="2400" b="1" dirty="0">
              <a:solidFill>
                <a:schemeClr val="tx2"/>
              </a:solidFill>
            </a:endParaRPr>
          </a:p>
        </p:txBody>
      </p:sp>
      <p:cxnSp>
        <p:nvCxnSpPr>
          <p:cNvPr id="20" name="Łącznik prosty ze strzałką 19"/>
          <p:cNvCxnSpPr/>
          <p:nvPr/>
        </p:nvCxnSpPr>
        <p:spPr bwMode="auto">
          <a:xfrm flipH="1">
            <a:off x="3513881" y="3485096"/>
            <a:ext cx="0" cy="26035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 bwMode="auto">
          <a:xfrm>
            <a:off x="2583290" y="4793272"/>
            <a:ext cx="2803147" cy="25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3"/>
          <p:cNvSpPr txBox="1">
            <a:spLocks noChangeArrowheads="1"/>
          </p:cNvSpPr>
          <p:nvPr/>
        </p:nvSpPr>
        <p:spPr bwMode="auto">
          <a:xfrm>
            <a:off x="4981456" y="4238386"/>
            <a:ext cx="1005403" cy="5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Arial" panose="020B0604020202020204" pitchFamily="34" charset="0"/>
              </a:rPr>
              <a:t>Re{</a:t>
            </a:r>
            <a:r>
              <a:rPr lang="pl-PL" alt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800" dirty="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23" name="pole tekstowe 24"/>
          <p:cNvSpPr txBox="1">
            <a:spLocks noChangeArrowheads="1"/>
          </p:cNvSpPr>
          <p:nvPr/>
        </p:nvSpPr>
        <p:spPr bwMode="auto">
          <a:xfrm>
            <a:off x="2509276" y="3223158"/>
            <a:ext cx="944489" cy="52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panose="020B0604020202020204" pitchFamily="34" charset="0"/>
              </a:rPr>
              <a:t>Im{</a:t>
            </a:r>
            <a:r>
              <a:rPr lang="pl-PL" altLang="pl-P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800">
                <a:latin typeface="Arial" panose="020B0604020202020204" pitchFamily="34" charset="0"/>
              </a:rPr>
              <a:t>}</a:t>
            </a:r>
          </a:p>
        </p:txBody>
      </p:sp>
      <p:cxnSp>
        <p:nvCxnSpPr>
          <p:cNvPr id="24" name="Łącznik prosty ze strzałką 23"/>
          <p:cNvCxnSpPr/>
          <p:nvPr/>
        </p:nvCxnSpPr>
        <p:spPr bwMode="auto">
          <a:xfrm flipV="1">
            <a:off x="3513881" y="3891243"/>
            <a:ext cx="1274143" cy="90565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i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41913"/>
              </p:ext>
            </p:extLst>
          </p:nvPr>
        </p:nvGraphicFramePr>
        <p:xfrm>
          <a:off x="4003159" y="5156837"/>
          <a:ext cx="15509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3" name="Equation" r:id="rId4" imgW="825480" imgH="431640" progId="Equation.3">
                  <p:embed/>
                </p:oleObj>
              </mc:Choice>
              <mc:Fallback>
                <p:oleObj name="Equation" r:id="rId4" imgW="82548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3159" y="5156837"/>
                        <a:ext cx="1550988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Łuk 39"/>
          <p:cNvSpPr/>
          <p:nvPr/>
        </p:nvSpPr>
        <p:spPr bwMode="auto">
          <a:xfrm>
            <a:off x="4221921" y="3470816"/>
            <a:ext cx="1152525" cy="1296988"/>
          </a:xfrm>
          <a:prstGeom prst="arc">
            <a:avLst/>
          </a:prstGeom>
          <a:ln w="19050">
            <a:solidFill>
              <a:srgbClr val="C0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2" name="Prostokąt 41"/>
          <p:cNvSpPr/>
          <p:nvPr/>
        </p:nvSpPr>
        <p:spPr>
          <a:xfrm>
            <a:off x="2411760" y="3226076"/>
            <a:ext cx="3889441" cy="3340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0" name="Obi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291353"/>
              </p:ext>
            </p:extLst>
          </p:nvPr>
        </p:nvGraphicFramePr>
        <p:xfrm>
          <a:off x="146819" y="1540505"/>
          <a:ext cx="8889677" cy="43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4" name="Equation" r:id="rId6" imgW="4711680" imgH="228600" progId="Equation.3">
                  <p:embed/>
                </p:oleObj>
              </mc:Choice>
              <mc:Fallback>
                <p:oleObj name="Equation" r:id="rId6" imgW="47116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819" y="1540505"/>
                        <a:ext cx="8889677" cy="434624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iek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33431"/>
              </p:ext>
            </p:extLst>
          </p:nvPr>
        </p:nvGraphicFramePr>
        <p:xfrm>
          <a:off x="1727807" y="2142477"/>
          <a:ext cx="57277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5" name="Equation" r:id="rId8" imgW="3035160" imgH="457200" progId="Equation.3">
                  <p:embed/>
                </p:oleObj>
              </mc:Choice>
              <mc:Fallback>
                <p:oleObj name="Equation" r:id="rId8" imgW="303516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27807" y="2142477"/>
                        <a:ext cx="5727700" cy="869950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i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76001"/>
              </p:ext>
            </p:extLst>
          </p:nvPr>
        </p:nvGraphicFramePr>
        <p:xfrm>
          <a:off x="5392263" y="3614632"/>
          <a:ext cx="2889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6" name="Equation" r:id="rId10" imgW="152280" imgH="139680" progId="Equation.3">
                  <p:embed/>
                </p:oleObj>
              </mc:Choice>
              <mc:Fallback>
                <p:oleObj name="Equation" r:id="rId10" imgW="15228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2263" y="3614632"/>
                        <a:ext cx="288925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Łuk 37"/>
          <p:cNvSpPr/>
          <p:nvPr/>
        </p:nvSpPr>
        <p:spPr bwMode="auto">
          <a:xfrm>
            <a:off x="3707314" y="4272430"/>
            <a:ext cx="1099778" cy="970473"/>
          </a:xfrm>
          <a:prstGeom prst="arc">
            <a:avLst/>
          </a:prstGeom>
          <a:ln w="25400">
            <a:solidFill>
              <a:srgbClr val="006600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39" name="Obi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312810"/>
              </p:ext>
            </p:extLst>
          </p:nvPr>
        </p:nvGraphicFramePr>
        <p:xfrm>
          <a:off x="4110512" y="3674957"/>
          <a:ext cx="5476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7" name="Equation" r:id="rId12" imgW="291960" imgH="215640" progId="Equation.3">
                  <p:embed/>
                </p:oleObj>
              </mc:Choice>
              <mc:Fallback>
                <p:oleObj name="Equation" r:id="rId12" imgW="2919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10512" y="3674957"/>
                        <a:ext cx="547688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i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154687"/>
              </p:ext>
            </p:extLst>
          </p:nvPr>
        </p:nvGraphicFramePr>
        <p:xfrm>
          <a:off x="4159383" y="4357929"/>
          <a:ext cx="523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8" name="Equation" r:id="rId14" imgW="279360" imgH="215640" progId="Equation.3">
                  <p:embed/>
                </p:oleObj>
              </mc:Choice>
              <mc:Fallback>
                <p:oleObj name="Equation" r:id="rId14" imgW="2793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59383" y="4357929"/>
                        <a:ext cx="523875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6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0"/>
            <a:ext cx="5301842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0"/>
            <a:ext cx="5301842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0"/>
            <a:ext cx="5301842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0"/>
            <a:ext cx="5301842" cy="68580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87624" y="2852936"/>
            <a:ext cx="6480720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81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0"/>
            <a:ext cx="5301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29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0"/>
            <a:ext cx="5301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2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331640" y="576757"/>
            <a:ext cx="4536504" cy="576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pl-PL" altLang="pl-PL" kern="0" dirty="0" err="1" smtClean="0"/>
              <a:t>Example</a:t>
            </a:r>
            <a:endParaRPr lang="pl-PL" altLang="pl-PL" kern="0" dirty="0" smtClean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32291"/>
              </p:ext>
            </p:extLst>
          </p:nvPr>
        </p:nvGraphicFramePr>
        <p:xfrm>
          <a:off x="384267" y="1672149"/>
          <a:ext cx="4226482" cy="1927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90" name="Equation" r:id="rId3" imgW="2171520" imgH="990360" progId="Equation.3">
                  <p:embed/>
                </p:oleObj>
              </mc:Choice>
              <mc:Fallback>
                <p:oleObj name="Equation" r:id="rId3" imgW="2171520" imgH="990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267" y="1672149"/>
                        <a:ext cx="4226482" cy="1927869"/>
                      </a:xfrm>
                      <a:prstGeom prst="rect">
                        <a:avLst/>
                      </a:prstGeom>
                      <a:ln w="254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410185"/>
              </p:ext>
            </p:extLst>
          </p:nvPr>
        </p:nvGraphicFramePr>
        <p:xfrm>
          <a:off x="384267" y="3933056"/>
          <a:ext cx="5170069" cy="21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91" name="Equation" r:id="rId5" imgW="2857320" imgH="1193760" progId="Equation.3">
                  <p:embed/>
                </p:oleObj>
              </mc:Choice>
              <mc:Fallback>
                <p:oleObj name="Equation" r:id="rId5" imgW="2857320" imgH="1193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267" y="3933056"/>
                        <a:ext cx="5170069" cy="2160240"/>
                      </a:xfrm>
                      <a:prstGeom prst="rect">
                        <a:avLst/>
                      </a:prstGeom>
                      <a:ln w="2540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5724128" y="2060848"/>
            <a:ext cx="3275856" cy="2952328"/>
            <a:chOff x="5724128" y="2060848"/>
            <a:chExt cx="3275856" cy="2952328"/>
          </a:xfrm>
        </p:grpSpPr>
        <p:cxnSp>
          <p:nvCxnSpPr>
            <p:cNvPr id="7" name="Łącznik prosty ze strzałką 6"/>
            <p:cNvCxnSpPr/>
            <p:nvPr/>
          </p:nvCxnSpPr>
          <p:spPr bwMode="auto">
            <a:xfrm flipH="1">
              <a:off x="6707307" y="2804912"/>
              <a:ext cx="6677" cy="19596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 bwMode="auto">
            <a:xfrm>
              <a:off x="6012160" y="4320098"/>
              <a:ext cx="285573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ze strzałką 31"/>
            <p:cNvCxnSpPr/>
            <p:nvPr/>
          </p:nvCxnSpPr>
          <p:spPr>
            <a:xfrm>
              <a:off x="6731088" y="4332420"/>
              <a:ext cx="1642515" cy="0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/>
            <p:cNvCxnSpPr/>
            <p:nvPr/>
          </p:nvCxnSpPr>
          <p:spPr>
            <a:xfrm flipH="1" flipV="1">
              <a:off x="7552346" y="2891252"/>
              <a:ext cx="821257" cy="1415961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prosty ze strzałką 35"/>
            <p:cNvCxnSpPr/>
            <p:nvPr/>
          </p:nvCxnSpPr>
          <p:spPr>
            <a:xfrm flipH="1">
              <a:off x="6731088" y="2891252"/>
              <a:ext cx="821258" cy="1415961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iek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459961"/>
                </p:ext>
              </p:extLst>
            </p:nvPr>
          </p:nvGraphicFramePr>
          <p:xfrm>
            <a:off x="7202336" y="4387666"/>
            <a:ext cx="700017" cy="3769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92" name="Equation" r:id="rId7" imgW="330120" imgH="177480" progId="Equation.3">
                    <p:embed/>
                  </p:oleObj>
                </mc:Choice>
                <mc:Fallback>
                  <p:oleObj name="Equation" r:id="rId7" imgW="3301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202336" y="4387666"/>
                          <a:ext cx="700017" cy="3769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iek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264034"/>
                </p:ext>
              </p:extLst>
            </p:nvPr>
          </p:nvGraphicFramePr>
          <p:xfrm>
            <a:off x="8010065" y="3254543"/>
            <a:ext cx="727075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93" name="Equation" r:id="rId9" imgW="342720" imgH="177480" progId="Equation.3">
                    <p:embed/>
                  </p:oleObj>
                </mc:Choice>
                <mc:Fallback>
                  <p:oleObj name="Equation" r:id="rId9" imgW="3427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010065" y="3254543"/>
                          <a:ext cx="727075" cy="377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iek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5909631"/>
                </p:ext>
              </p:extLst>
            </p:nvPr>
          </p:nvGraphicFramePr>
          <p:xfrm>
            <a:off x="7000156" y="3647216"/>
            <a:ext cx="78105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94" name="Equation" r:id="rId11" imgW="368280" imgH="177480" progId="Equation.3">
                    <p:embed/>
                  </p:oleObj>
                </mc:Choice>
                <mc:Fallback>
                  <p:oleObj name="Equation" r:id="rId11" imgW="3682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000156" y="3647216"/>
                          <a:ext cx="781050" cy="377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pole tekstowe 39"/>
            <p:cNvSpPr txBox="1"/>
            <p:nvPr/>
          </p:nvSpPr>
          <p:spPr>
            <a:xfrm>
              <a:off x="5724128" y="2128121"/>
              <a:ext cx="32758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 smtClean="0">
                  <a:solidFill>
                    <a:srgbClr val="006600"/>
                  </a:solidFill>
                </a:rPr>
                <a:t>Equilateral</a:t>
              </a:r>
              <a:r>
                <a:rPr lang="pl-PL" sz="2000" dirty="0" smtClean="0">
                  <a:solidFill>
                    <a:srgbClr val="006600"/>
                  </a:solidFill>
                </a:rPr>
                <a:t> triangle</a:t>
              </a:r>
            </a:p>
            <a:p>
              <a:pPr algn="ctr"/>
              <a:r>
                <a:rPr lang="pl-PL" sz="2000" dirty="0" err="1" smtClean="0">
                  <a:solidFill>
                    <a:srgbClr val="006600"/>
                  </a:solidFill>
                </a:rPr>
                <a:t>side</a:t>
              </a:r>
              <a:r>
                <a:rPr lang="pl-PL" sz="2000" dirty="0" smtClean="0">
                  <a:solidFill>
                    <a:srgbClr val="006600"/>
                  </a:solidFill>
                </a:rPr>
                <a:t> = 1</a:t>
              </a:r>
              <a:endParaRPr lang="pl-PL" sz="2000" dirty="0">
                <a:solidFill>
                  <a:srgbClr val="006600"/>
                </a:solidFill>
              </a:endParaRPr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5724128" y="2060848"/>
              <a:ext cx="3275856" cy="295232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6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468832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14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0"/>
            <a:ext cx="5301842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835696" y="0"/>
            <a:ext cx="5688632" cy="270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990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79" y="0"/>
            <a:ext cx="5301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5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8000" r="22438"/>
          <a:stretch/>
        </p:blipFill>
        <p:spPr>
          <a:xfrm>
            <a:off x="2483768" y="836712"/>
            <a:ext cx="413542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33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1475656" y="394391"/>
            <a:ext cx="7210425" cy="941388"/>
          </a:xfrm>
        </p:spPr>
        <p:txBody>
          <a:bodyPr/>
          <a:lstStyle/>
          <a:p>
            <a:r>
              <a:rPr lang="pl-PL" altLang="pl-PL" dirty="0" err="1" smtClean="0"/>
              <a:t>Conjugation</a:t>
            </a:r>
            <a:r>
              <a:rPr lang="pl-PL" altLang="pl-PL" dirty="0" smtClean="0"/>
              <a:t> of </a:t>
            </a:r>
            <a:r>
              <a:rPr lang="pl-PL" altLang="pl-PL" dirty="0" err="1" smtClean="0"/>
              <a:t>complex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number</a:t>
            </a:r>
            <a:endParaRPr lang="pl-PL" altLang="pl-PL" dirty="0" smtClean="0"/>
          </a:p>
        </p:txBody>
      </p:sp>
      <p:graphicFrame>
        <p:nvGraphicFramePr>
          <p:cNvPr id="5123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556518"/>
              </p:ext>
            </p:extLst>
          </p:nvPr>
        </p:nvGraphicFramePr>
        <p:xfrm>
          <a:off x="306692" y="2024191"/>
          <a:ext cx="32940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" name="Equation" r:id="rId3" imgW="1206360" imgH="457200" progId="Equation.3">
                  <p:embed/>
                </p:oleObj>
              </mc:Choice>
              <mc:Fallback>
                <p:oleObj name="Equation" r:id="rId3" imgW="1206360" imgH="4572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92" y="2024191"/>
                        <a:ext cx="3294063" cy="1247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a 2"/>
          <p:cNvGrpSpPr/>
          <p:nvPr/>
        </p:nvGrpSpPr>
        <p:grpSpPr>
          <a:xfrm>
            <a:off x="4643438" y="1628775"/>
            <a:ext cx="4500562" cy="4603750"/>
            <a:chOff x="4643438" y="1628775"/>
            <a:chExt cx="4500562" cy="4603750"/>
          </a:xfrm>
        </p:grpSpPr>
        <p:sp>
          <p:nvSpPr>
            <p:cNvPr id="5130" name="pole tekstowe 24"/>
            <p:cNvSpPr txBox="1">
              <a:spLocks noChangeArrowheads="1"/>
            </p:cNvSpPr>
            <p:nvPr/>
          </p:nvSpPr>
          <p:spPr bwMode="auto">
            <a:xfrm>
              <a:off x="4935820" y="1628775"/>
              <a:ext cx="9444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>
                  <a:latin typeface="Arial" panose="020B0604020202020204" pitchFamily="34" charset="0"/>
                </a:rPr>
                <a:t>Im{</a:t>
              </a:r>
              <a:r>
                <a:rPr lang="pl-PL" altLang="pl-PL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·</a:t>
              </a:r>
              <a:r>
                <a:rPr lang="pl-PL" altLang="pl-PL" sz="2800">
                  <a:latin typeface="Arial" panose="020B0604020202020204" pitchFamily="34" charset="0"/>
                </a:rPr>
                <a:t>}</a:t>
              </a:r>
            </a:p>
          </p:txBody>
        </p:sp>
        <p:cxnSp>
          <p:nvCxnSpPr>
            <p:cNvPr id="5" name="Łącznik prosty ze strzałką 4"/>
            <p:cNvCxnSpPr/>
            <p:nvPr/>
          </p:nvCxnSpPr>
          <p:spPr bwMode="auto">
            <a:xfrm flipH="1">
              <a:off x="5938838" y="1890713"/>
              <a:ext cx="1587" cy="3897312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y ze strzałką 5"/>
            <p:cNvCxnSpPr/>
            <p:nvPr/>
          </p:nvCxnSpPr>
          <p:spPr bwMode="auto">
            <a:xfrm>
              <a:off x="4643438" y="4049713"/>
              <a:ext cx="34575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9" name="pole tekstowe 23"/>
            <p:cNvSpPr txBox="1">
              <a:spLocks noChangeArrowheads="1"/>
            </p:cNvSpPr>
            <p:nvPr/>
          </p:nvSpPr>
          <p:spPr bwMode="auto">
            <a:xfrm>
              <a:off x="7275490" y="4293521"/>
              <a:ext cx="1005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>
                  <a:latin typeface="Arial" panose="020B0604020202020204" pitchFamily="34" charset="0"/>
                </a:rPr>
                <a:t>Re{</a:t>
              </a:r>
              <a:r>
                <a:rPr lang="pl-PL" altLang="pl-PL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·</a:t>
              </a:r>
              <a:r>
                <a:rPr lang="pl-PL" altLang="pl-PL" sz="2800">
                  <a:latin typeface="Arial" panose="020B0604020202020204" pitchFamily="34" charset="0"/>
                </a:rPr>
                <a:t>}</a:t>
              </a:r>
            </a:p>
          </p:txBody>
        </p:sp>
        <p:cxnSp>
          <p:nvCxnSpPr>
            <p:cNvPr id="9" name="Łącznik prosty ze strzałką 8"/>
            <p:cNvCxnSpPr/>
            <p:nvPr/>
          </p:nvCxnSpPr>
          <p:spPr bwMode="auto">
            <a:xfrm flipV="1">
              <a:off x="5940425" y="2393950"/>
              <a:ext cx="1727200" cy="1655763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2" name="pole tekstowe 27"/>
            <p:cNvSpPr txBox="1">
              <a:spLocks noChangeArrowheads="1"/>
            </p:cNvSpPr>
            <p:nvPr/>
          </p:nvSpPr>
          <p:spPr bwMode="auto">
            <a:xfrm>
              <a:off x="6232626" y="1762617"/>
              <a:ext cx="2911374" cy="523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 i="1">
                  <a:latin typeface="Arial" panose="020B0604020202020204" pitchFamily="34" charset="0"/>
                </a:rPr>
                <a:t>z</a:t>
              </a:r>
              <a:r>
                <a:rPr lang="pl-PL" altLang="pl-PL" sz="2800">
                  <a:latin typeface="Arial" panose="020B0604020202020204" pitchFamily="34" charset="0"/>
                </a:rPr>
                <a:t> = </a:t>
              </a:r>
              <a:r>
                <a:rPr lang="pl-PL" altLang="pl-PL" sz="2800" i="1">
                  <a:latin typeface="Arial" panose="020B0604020202020204" pitchFamily="34" charset="0"/>
                </a:rPr>
                <a:t>a</a:t>
              </a:r>
              <a:r>
                <a:rPr lang="pl-PL" altLang="pl-PL" sz="2800">
                  <a:latin typeface="Arial" panose="020B0604020202020204" pitchFamily="34" charset="0"/>
                </a:rPr>
                <a:t> + </a:t>
              </a:r>
              <a:r>
                <a:rPr lang="pl-PL" altLang="pl-PL" sz="2800" i="1">
                  <a:latin typeface="Arial" panose="020B0604020202020204" pitchFamily="34" charset="0"/>
                </a:rPr>
                <a:t>ib = </a:t>
              </a:r>
              <a:r>
                <a:rPr lang="pl-PL" altLang="pl-PL" sz="2800">
                  <a:latin typeface="Arial" panose="020B0604020202020204" pitchFamily="34" charset="0"/>
                </a:rPr>
                <a:t>(</a:t>
              </a:r>
              <a:r>
                <a:rPr lang="pl-PL" altLang="pl-PL" sz="2800" i="1">
                  <a:latin typeface="Arial" panose="020B0604020202020204" pitchFamily="34" charset="0"/>
                </a:rPr>
                <a:t>a, b</a:t>
              </a:r>
              <a:r>
                <a:rPr lang="pl-PL" altLang="pl-PL" sz="2800">
                  <a:latin typeface="Arial" panose="020B0604020202020204" pitchFamily="34" charset="0"/>
                </a:rPr>
                <a:t>)</a:t>
              </a:r>
            </a:p>
          </p:txBody>
        </p:sp>
        <p:cxnSp>
          <p:nvCxnSpPr>
            <p:cNvPr id="11" name="Łącznik prosty 10"/>
            <p:cNvCxnSpPr/>
            <p:nvPr/>
          </p:nvCxnSpPr>
          <p:spPr bwMode="auto">
            <a:xfrm>
              <a:off x="7667625" y="2393950"/>
              <a:ext cx="0" cy="165576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auto">
            <a:xfrm flipH="1">
              <a:off x="5940425" y="2393950"/>
              <a:ext cx="17272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5" name="pole tekstowe 32"/>
            <p:cNvSpPr txBox="1">
              <a:spLocks noChangeArrowheads="1"/>
            </p:cNvSpPr>
            <p:nvPr/>
          </p:nvSpPr>
          <p:spPr bwMode="auto">
            <a:xfrm>
              <a:off x="5472182" y="2132702"/>
              <a:ext cx="385093" cy="5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 i="1"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136" name="pole tekstowe 33"/>
            <p:cNvSpPr txBox="1">
              <a:spLocks noChangeArrowheads="1"/>
            </p:cNvSpPr>
            <p:nvPr/>
          </p:nvSpPr>
          <p:spPr bwMode="auto">
            <a:xfrm>
              <a:off x="7668178" y="3539629"/>
              <a:ext cx="385093" cy="52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 i="1">
                  <a:latin typeface="Arial" panose="020B0604020202020204" pitchFamily="34" charset="0"/>
                </a:rPr>
                <a:t>a</a:t>
              </a:r>
            </a:p>
          </p:txBody>
        </p:sp>
        <p:cxnSp>
          <p:nvCxnSpPr>
            <p:cNvPr id="15" name="Łącznik prosty ze strzałką 14"/>
            <p:cNvCxnSpPr/>
            <p:nvPr/>
          </p:nvCxnSpPr>
          <p:spPr bwMode="auto">
            <a:xfrm>
              <a:off x="5940425" y="4049713"/>
              <a:ext cx="749300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 bwMode="auto">
            <a:xfrm flipV="1">
              <a:off x="5940425" y="3330575"/>
              <a:ext cx="0" cy="719138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9" name="pole tekstowe 38"/>
            <p:cNvSpPr txBox="1">
              <a:spLocks noChangeArrowheads="1"/>
            </p:cNvSpPr>
            <p:nvPr/>
          </p:nvSpPr>
          <p:spPr bwMode="auto">
            <a:xfrm>
              <a:off x="6476589" y="4092389"/>
              <a:ext cx="327378" cy="40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>
                  <a:latin typeface="Arial" panose="020B0604020202020204" pitchFamily="34" charset="0"/>
                </a:rPr>
                <a:t>1</a:t>
              </a:r>
              <a:endParaRPr lang="pl-PL" altLang="pl-PL" sz="2800">
                <a:latin typeface="Arial" panose="020B0604020202020204" pitchFamily="34" charset="0"/>
              </a:endParaRPr>
            </a:p>
          </p:txBody>
        </p:sp>
        <p:sp>
          <p:nvSpPr>
            <p:cNvPr id="5140" name="pole tekstowe 39"/>
            <p:cNvSpPr txBox="1">
              <a:spLocks noChangeArrowheads="1"/>
            </p:cNvSpPr>
            <p:nvPr/>
          </p:nvSpPr>
          <p:spPr bwMode="auto">
            <a:xfrm>
              <a:off x="5554663" y="3139621"/>
              <a:ext cx="2423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000" i="1">
                  <a:latin typeface="Arial" panose="020B0604020202020204" pitchFamily="34" charset="0"/>
                </a:rPr>
                <a:t>i</a:t>
              </a:r>
              <a:endParaRPr lang="pl-PL" altLang="pl-PL" sz="2800" i="1">
                <a:latin typeface="Arial" panose="020B0604020202020204" pitchFamily="34" charset="0"/>
              </a:endParaRPr>
            </a:p>
          </p:txBody>
        </p:sp>
        <p:cxnSp>
          <p:nvCxnSpPr>
            <p:cNvPr id="23" name="Łącznik prosty ze strzałką 22"/>
            <p:cNvCxnSpPr/>
            <p:nvPr/>
          </p:nvCxnSpPr>
          <p:spPr bwMode="auto">
            <a:xfrm>
              <a:off x="5940425" y="4049713"/>
              <a:ext cx="1727200" cy="1655762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6" name="Prostokąt 23"/>
            <p:cNvSpPr>
              <a:spLocks noChangeArrowheads="1"/>
            </p:cNvSpPr>
            <p:nvPr/>
          </p:nvSpPr>
          <p:spPr bwMode="auto">
            <a:xfrm>
              <a:off x="6081713" y="5708650"/>
              <a:ext cx="3035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2800" i="1" dirty="0">
                  <a:latin typeface="Arial" panose="020B0604020202020204" pitchFamily="34" charset="0"/>
                </a:rPr>
                <a:t>z</a:t>
              </a:r>
              <a:r>
                <a:rPr lang="pl-PL" altLang="pl-PL" sz="2800" i="1" baseline="30000" dirty="0">
                  <a:latin typeface="Arial" panose="020B0604020202020204" pitchFamily="34" charset="0"/>
                </a:rPr>
                <a:t>*</a:t>
              </a:r>
              <a:r>
                <a:rPr lang="pl-PL" altLang="pl-PL" sz="2800" dirty="0">
                  <a:latin typeface="Arial" panose="020B0604020202020204" pitchFamily="34" charset="0"/>
                </a:rPr>
                <a:t> = </a:t>
              </a:r>
              <a:r>
                <a:rPr lang="pl-PL" altLang="pl-PL" sz="2800" i="1" dirty="0">
                  <a:latin typeface="Arial" panose="020B0604020202020204" pitchFamily="34" charset="0"/>
                </a:rPr>
                <a:t>a</a:t>
              </a:r>
              <a:r>
                <a:rPr lang="pl-PL" altLang="pl-PL" sz="2800" dirty="0">
                  <a:latin typeface="Arial" panose="020B0604020202020204" pitchFamily="34" charset="0"/>
                </a:rPr>
                <a:t> - </a:t>
              </a:r>
              <a:r>
                <a:rPr lang="pl-PL" altLang="pl-PL" sz="2800" i="1" dirty="0" err="1">
                  <a:latin typeface="Arial" panose="020B0604020202020204" pitchFamily="34" charset="0"/>
                </a:rPr>
                <a:t>ib</a:t>
              </a:r>
              <a:r>
                <a:rPr lang="pl-PL" altLang="pl-PL" sz="2800" i="1" dirty="0">
                  <a:latin typeface="Arial" panose="020B0604020202020204" pitchFamily="34" charset="0"/>
                </a:rPr>
                <a:t> = </a:t>
              </a:r>
              <a:r>
                <a:rPr lang="pl-PL" altLang="pl-PL" sz="2800" dirty="0">
                  <a:latin typeface="Arial" panose="020B0604020202020204" pitchFamily="34" charset="0"/>
                </a:rPr>
                <a:t>(</a:t>
              </a:r>
              <a:r>
                <a:rPr lang="pl-PL" altLang="pl-PL" sz="2800" i="1" dirty="0">
                  <a:latin typeface="Arial" panose="020B0604020202020204" pitchFamily="34" charset="0"/>
                </a:rPr>
                <a:t>a, -b</a:t>
              </a:r>
              <a:r>
                <a:rPr lang="pl-PL" altLang="pl-PL" sz="2800" dirty="0">
                  <a:latin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21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892364"/>
              </p:ext>
            </p:extLst>
          </p:nvPr>
        </p:nvGraphicFramePr>
        <p:xfrm>
          <a:off x="306692" y="3456781"/>
          <a:ext cx="3121025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1" name="Equation" r:id="rId5" imgW="1143000" imgH="1041120" progId="Equation.3">
                  <p:embed/>
                </p:oleObj>
              </mc:Choice>
              <mc:Fallback>
                <p:oleObj name="Equation" r:id="rId5" imgW="11430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692" y="3456781"/>
                        <a:ext cx="3121025" cy="28416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10425" cy="941388"/>
          </a:xfrm>
        </p:spPr>
        <p:txBody>
          <a:bodyPr/>
          <a:lstStyle/>
          <a:p>
            <a:r>
              <a:rPr lang="pl-PL" altLang="pl-PL" dirty="0" err="1" smtClean="0"/>
              <a:t>Example</a:t>
            </a:r>
            <a:endParaRPr lang="pl-PL" altLang="pl-PL" dirty="0" smtClean="0"/>
          </a:p>
        </p:txBody>
      </p:sp>
      <p:graphicFrame>
        <p:nvGraphicFramePr>
          <p:cNvPr id="5123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64861"/>
              </p:ext>
            </p:extLst>
          </p:nvPr>
        </p:nvGraphicFramePr>
        <p:xfrm>
          <a:off x="1115616" y="1700808"/>
          <a:ext cx="1599977" cy="188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0" name="Equation" r:id="rId3" imgW="774360" imgH="914400" progId="Equation.3">
                  <p:embed/>
                </p:oleObj>
              </mc:Choice>
              <mc:Fallback>
                <p:oleObj name="Equation" r:id="rId3" imgW="7743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700808"/>
                        <a:ext cx="1599977" cy="188826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65129"/>
              </p:ext>
            </p:extLst>
          </p:nvPr>
        </p:nvGraphicFramePr>
        <p:xfrm>
          <a:off x="3949700" y="3933825"/>
          <a:ext cx="4332288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1" name="Równanie" r:id="rId5" imgW="2095200" imgH="990360" progId="Equation.3">
                  <p:embed/>
                </p:oleObj>
              </mc:Choice>
              <mc:Fallback>
                <p:oleObj name="Równanie" r:id="rId5" imgW="209520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3933825"/>
                        <a:ext cx="4332288" cy="2046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2" descr="http://bridportcab.org/wp-content/uploads/2013/09/Work-in-Progre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7884" y="551322"/>
            <a:ext cx="79208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2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1447800" y="417101"/>
            <a:ext cx="7210425" cy="941388"/>
          </a:xfrm>
        </p:spPr>
        <p:txBody>
          <a:bodyPr/>
          <a:lstStyle/>
          <a:p>
            <a:r>
              <a:rPr lang="pl-PL" altLang="pl-PL" dirty="0" err="1" smtClean="0"/>
              <a:t>Summation</a:t>
            </a:r>
            <a:r>
              <a:rPr lang="pl-PL" altLang="pl-PL" dirty="0" smtClean="0"/>
              <a:t> of </a:t>
            </a:r>
            <a:r>
              <a:rPr lang="pl-PL" altLang="pl-PL" dirty="0" err="1" smtClean="0"/>
              <a:t>complex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numbers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/>
              <a:t>(</a:t>
            </a:r>
            <a:r>
              <a:rPr lang="pl-PL" altLang="pl-PL" dirty="0" err="1" smtClean="0"/>
              <a:t>vector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representation</a:t>
            </a:r>
            <a:r>
              <a:rPr lang="pl-PL" altLang="pl-PL" dirty="0" smtClean="0"/>
              <a:t>)</a:t>
            </a:r>
          </a:p>
        </p:txBody>
      </p:sp>
      <p:graphicFrame>
        <p:nvGraphicFramePr>
          <p:cNvPr id="6147" name="Obiekt 18"/>
          <p:cNvGraphicFramePr>
            <a:graphicFrameLocks noChangeAspect="1"/>
          </p:cNvGraphicFramePr>
          <p:nvPr/>
        </p:nvGraphicFramePr>
        <p:xfrm>
          <a:off x="411163" y="1844675"/>
          <a:ext cx="4019550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Equation" r:id="rId3" imgW="1473200" imgH="889000" progId="Equation.3">
                  <p:embed/>
                </p:oleObj>
              </mc:Choice>
              <mc:Fallback>
                <p:oleObj name="Equation" r:id="rId3" imgW="1473200" imgH="8890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844675"/>
                        <a:ext cx="4019550" cy="2427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Łącznik prosty ze strzałką 4"/>
          <p:cNvCxnSpPr/>
          <p:nvPr/>
        </p:nvCxnSpPr>
        <p:spPr bwMode="auto">
          <a:xfrm>
            <a:off x="5940425" y="2898775"/>
            <a:ext cx="0" cy="233045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/>
          <p:cNvCxnSpPr/>
          <p:nvPr/>
        </p:nvCxnSpPr>
        <p:spPr bwMode="auto">
          <a:xfrm>
            <a:off x="4643438" y="5057775"/>
            <a:ext cx="417703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pole tekstowe 23"/>
          <p:cNvSpPr txBox="1">
            <a:spLocks noChangeArrowheads="1"/>
          </p:cNvSpPr>
          <p:nvPr/>
        </p:nvSpPr>
        <p:spPr bwMode="auto">
          <a:xfrm>
            <a:off x="7275513" y="5302250"/>
            <a:ext cx="1004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panose="020B0604020202020204" pitchFamily="34" charset="0"/>
              </a:rPr>
              <a:t>Re{</a:t>
            </a:r>
            <a:r>
              <a:rPr lang="pl-PL" altLang="pl-P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800"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6151" name="pole tekstowe 24"/>
          <p:cNvSpPr txBox="1">
            <a:spLocks noChangeArrowheads="1"/>
          </p:cNvSpPr>
          <p:nvPr/>
        </p:nvSpPr>
        <p:spPr bwMode="auto">
          <a:xfrm>
            <a:off x="4935538" y="2636838"/>
            <a:ext cx="94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>
                <a:latin typeface="Arial" panose="020B0604020202020204" pitchFamily="34" charset="0"/>
              </a:rPr>
              <a:t>Im{</a:t>
            </a:r>
            <a:r>
              <a:rPr lang="pl-PL" altLang="pl-PL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pl-PL" altLang="pl-PL" sz="2800">
                <a:latin typeface="Arial" panose="020B0604020202020204" pitchFamily="34" charset="0"/>
              </a:rPr>
              <a:t>}</a:t>
            </a:r>
          </a:p>
        </p:txBody>
      </p:sp>
      <p:cxnSp>
        <p:nvCxnSpPr>
          <p:cNvPr id="9" name="Łącznik prosty ze strzałką 8"/>
          <p:cNvCxnSpPr/>
          <p:nvPr/>
        </p:nvCxnSpPr>
        <p:spPr bwMode="auto">
          <a:xfrm flipV="1">
            <a:off x="5940425" y="4437063"/>
            <a:ext cx="1335088" cy="620712"/>
          </a:xfrm>
          <a:prstGeom prst="straightConnector1">
            <a:avLst/>
          </a:prstGeom>
          <a:ln w="254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5940425" y="3573463"/>
            <a:ext cx="792163" cy="1484312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 bwMode="auto">
          <a:xfrm flipV="1">
            <a:off x="6732588" y="2952750"/>
            <a:ext cx="1335087" cy="620713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V="1">
            <a:off x="7280275" y="2947988"/>
            <a:ext cx="792163" cy="148590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5940425" y="2947988"/>
            <a:ext cx="2127250" cy="21097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Prostokąt 25"/>
          <p:cNvSpPr>
            <a:spLocks noChangeArrowheads="1"/>
          </p:cNvSpPr>
          <p:nvPr/>
        </p:nvSpPr>
        <p:spPr bwMode="auto">
          <a:xfrm>
            <a:off x="6672673" y="4141788"/>
            <a:ext cx="363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i="1" dirty="0">
                <a:solidFill>
                  <a:srgbClr val="006600"/>
                </a:solidFill>
                <a:latin typeface="Arial" panose="020B0604020202020204" pitchFamily="34" charset="0"/>
              </a:rPr>
              <a:t>z</a:t>
            </a:r>
            <a:endParaRPr lang="pl-PL" altLang="pl-PL" sz="28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6172200" y="3505200"/>
            <a:ext cx="3841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i="1" dirty="0">
                <a:solidFill>
                  <a:schemeClr val="accent6"/>
                </a:solidFill>
              </a:rPr>
              <a:t>u</a:t>
            </a:r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6159" name="Prostokąt 27"/>
          <p:cNvSpPr>
            <a:spLocks noChangeArrowheads="1"/>
          </p:cNvSpPr>
          <p:nvPr/>
        </p:nvSpPr>
        <p:spPr bwMode="auto">
          <a:xfrm>
            <a:off x="7685088" y="2522538"/>
            <a:ext cx="973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i="1">
                <a:latin typeface="Arial" panose="020B0604020202020204" pitchFamily="34" charset="0"/>
              </a:rPr>
              <a:t>z + u</a:t>
            </a:r>
            <a:endParaRPr lang="pl-PL" altLang="pl-PL" sz="2800">
              <a:latin typeface="Arial" panose="020B0604020202020204" pitchFamily="34" charset="0"/>
            </a:endParaRPr>
          </a:p>
        </p:txBody>
      </p:sp>
      <p:sp>
        <p:nvSpPr>
          <p:cNvPr id="6160" name="pole tekstowe 28"/>
          <p:cNvSpPr txBox="1">
            <a:spLocks noChangeArrowheads="1"/>
          </p:cNvSpPr>
          <p:nvPr/>
        </p:nvSpPr>
        <p:spPr bwMode="auto">
          <a:xfrm>
            <a:off x="155575" y="5661025"/>
            <a:ext cx="5857875" cy="400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Summation of complex numbers = adding vectors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7237413" y="4454526"/>
            <a:ext cx="0" cy="60642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8067675" y="2947988"/>
            <a:ext cx="0" cy="210978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595185" y="47376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i="1" dirty="0" smtClean="0"/>
              <a:t>a</a:t>
            </a:r>
            <a:endParaRPr lang="pl-PL" sz="1800" i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7515141" y="475773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i="1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1397000" y="332656"/>
            <a:ext cx="7210425" cy="941388"/>
          </a:xfrm>
        </p:spPr>
        <p:txBody>
          <a:bodyPr/>
          <a:lstStyle/>
          <a:p>
            <a:r>
              <a:rPr lang="pl-PL" altLang="pl-PL" dirty="0" err="1" smtClean="0"/>
              <a:t>Multiplication</a:t>
            </a:r>
            <a:r>
              <a:rPr lang="pl-PL" altLang="pl-PL" dirty="0" smtClean="0"/>
              <a:t> of </a:t>
            </a:r>
            <a:r>
              <a:rPr lang="pl-PL" altLang="pl-PL" dirty="0" err="1" smtClean="0"/>
              <a:t>complex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numbers</a:t>
            </a:r>
            <a:endParaRPr lang="pl-PL" altLang="pl-PL" dirty="0" smtClean="0"/>
          </a:p>
        </p:txBody>
      </p:sp>
      <p:graphicFrame>
        <p:nvGraphicFramePr>
          <p:cNvPr id="7171" name="Obiekt 18"/>
          <p:cNvGraphicFramePr>
            <a:graphicFrameLocks noChangeAspect="1"/>
          </p:cNvGraphicFramePr>
          <p:nvPr/>
        </p:nvGraphicFramePr>
        <p:xfrm>
          <a:off x="2286000" y="1839913"/>
          <a:ext cx="4368800" cy="242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Equation" r:id="rId3" imgW="1600200" imgH="889000" progId="Equation.3">
                  <p:embed/>
                </p:oleObj>
              </mc:Choice>
              <mc:Fallback>
                <p:oleObj name="Equation" r:id="rId3" imgW="1600200" imgH="8890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39913"/>
                        <a:ext cx="4368800" cy="2427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pole tekstowe 28"/>
          <p:cNvSpPr txBox="1">
            <a:spLocks noChangeArrowheads="1"/>
          </p:cNvSpPr>
          <p:nvPr/>
        </p:nvSpPr>
        <p:spPr bwMode="auto">
          <a:xfrm>
            <a:off x="179388" y="4724400"/>
            <a:ext cx="8428037" cy="400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Multiplication of complex numbers = multiplication of polynomials, </a:t>
            </a:r>
            <a:r>
              <a:rPr lang="pl-PL" altLang="pl-PL" sz="2000" i="1">
                <a:latin typeface="Arial" panose="020B0604020202020204" pitchFamily="34" charset="0"/>
              </a:rPr>
              <a:t>i</a:t>
            </a:r>
            <a:r>
              <a:rPr lang="pl-PL" altLang="pl-PL" sz="2000" baseline="30000">
                <a:latin typeface="Arial" panose="020B0604020202020204" pitchFamily="34" charset="0"/>
              </a:rPr>
              <a:t>2</a:t>
            </a:r>
            <a:r>
              <a:rPr lang="pl-PL" altLang="pl-PL" sz="2000">
                <a:latin typeface="Arial" panose="020B0604020202020204" pitchFamily="34" charset="0"/>
              </a:rPr>
              <a:t> = 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475656" y="365918"/>
            <a:ext cx="7210425" cy="941388"/>
          </a:xfrm>
        </p:spPr>
        <p:txBody>
          <a:bodyPr/>
          <a:lstStyle/>
          <a:p>
            <a:r>
              <a:rPr lang="pl-PL" altLang="pl-PL" dirty="0" err="1" smtClean="0"/>
              <a:t>Division</a:t>
            </a:r>
            <a:r>
              <a:rPr lang="pl-PL" altLang="pl-PL" dirty="0" smtClean="0"/>
              <a:t> of </a:t>
            </a:r>
            <a:r>
              <a:rPr lang="pl-PL" altLang="pl-PL" dirty="0" err="1" smtClean="0"/>
              <a:t>complex</a:t>
            </a:r>
            <a:r>
              <a:rPr lang="pl-PL" altLang="pl-PL" dirty="0" smtClean="0"/>
              <a:t> </a:t>
            </a:r>
            <a:r>
              <a:rPr lang="pl-PL" altLang="pl-PL" dirty="0" err="1" smtClean="0"/>
              <a:t>numbers</a:t>
            </a:r>
            <a:endParaRPr lang="pl-PL" altLang="pl-PL" dirty="0" smtClean="0"/>
          </a:p>
        </p:txBody>
      </p:sp>
      <p:graphicFrame>
        <p:nvGraphicFramePr>
          <p:cNvPr id="8195" name="Obiekt 18"/>
          <p:cNvGraphicFramePr>
            <a:graphicFrameLocks noChangeAspect="1"/>
          </p:cNvGraphicFramePr>
          <p:nvPr/>
        </p:nvGraphicFramePr>
        <p:xfrm>
          <a:off x="427038" y="1628775"/>
          <a:ext cx="34686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4" name="Equation" r:id="rId3" imgW="1689100" imgH="876300" progId="Equation.3">
                  <p:embed/>
                </p:oleObj>
              </mc:Choice>
              <mc:Fallback>
                <p:oleObj name="Equation" r:id="rId3" imgW="1689100" imgH="876300" progId="Equation.3">
                  <p:embed/>
                  <p:pic>
                    <p:nvPicPr>
                      <p:cNvPr id="0" name="Obiek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8" y="1628775"/>
                        <a:ext cx="3468687" cy="1800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iekt 1"/>
          <p:cNvGraphicFramePr>
            <a:graphicFrameLocks noChangeAspect="1"/>
          </p:cNvGraphicFramePr>
          <p:nvPr/>
        </p:nvGraphicFramePr>
        <p:xfrm>
          <a:off x="4932363" y="1628775"/>
          <a:ext cx="32908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5" name="Equation" r:id="rId5" imgW="1485900" imgH="812800" progId="Equation.3">
                  <p:embed/>
                </p:oleObj>
              </mc:Choice>
              <mc:Fallback>
                <p:oleObj name="Equation" r:id="rId5" imgW="1485900" imgH="812800" progId="Equation.3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628775"/>
                        <a:ext cx="3290887" cy="1800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pole tekstowe 28"/>
          <p:cNvSpPr txBox="1">
            <a:spLocks noChangeArrowheads="1"/>
          </p:cNvSpPr>
          <p:nvPr/>
        </p:nvSpPr>
        <p:spPr bwMode="auto">
          <a:xfrm>
            <a:off x="323850" y="4221163"/>
            <a:ext cx="7791450" cy="7080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Division of complex numbers = multiplication of complex numbers +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conjugation of a denominator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Niestandardow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852</Words>
  <Application>Microsoft Office PowerPoint</Application>
  <PresentationFormat>Pokaz na ekranie (4:3)</PresentationFormat>
  <Paragraphs>171</Paragraphs>
  <Slides>42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42</vt:i4>
      </vt:variant>
    </vt:vector>
  </HeadingPairs>
  <TitlesOfParts>
    <vt:vector size="50" baseType="lpstr">
      <vt:lpstr>Arial</vt:lpstr>
      <vt:lpstr>Calibri</vt:lpstr>
      <vt:lpstr>Comic Sans MS</vt:lpstr>
      <vt:lpstr>Times New Roman</vt:lpstr>
      <vt:lpstr>Verdana</vt:lpstr>
      <vt:lpstr>Projekt domyślny</vt:lpstr>
      <vt:lpstr>Equation</vt:lpstr>
      <vt:lpstr>Równanie</vt:lpstr>
      <vt:lpstr>Complex numbers</vt:lpstr>
      <vt:lpstr>Algebraic form of complex number</vt:lpstr>
      <vt:lpstr>Vector representation on a complex plane</vt:lpstr>
      <vt:lpstr>Prezentacja programu PowerPoint</vt:lpstr>
      <vt:lpstr>Conjugation of complex number</vt:lpstr>
      <vt:lpstr>Example</vt:lpstr>
      <vt:lpstr>Summation of complex numbers (vector representation)</vt:lpstr>
      <vt:lpstr>Multiplication of complex numbers</vt:lpstr>
      <vt:lpstr>Division of complex numbers</vt:lpstr>
      <vt:lpstr>Example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Maciek</dc:creator>
  <cp:lastModifiedBy>user</cp:lastModifiedBy>
  <cp:revision>315</cp:revision>
  <dcterms:created xsi:type="dcterms:W3CDTF">2007-09-26T12:45:04Z</dcterms:created>
  <dcterms:modified xsi:type="dcterms:W3CDTF">2022-10-10T12:46:18Z</dcterms:modified>
</cp:coreProperties>
</file>