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67" r:id="rId2"/>
    <p:sldId id="289" r:id="rId3"/>
    <p:sldId id="310" r:id="rId4"/>
    <p:sldId id="269" r:id="rId5"/>
    <p:sldId id="311" r:id="rId6"/>
    <p:sldId id="309" r:id="rId7"/>
    <p:sldId id="282" r:id="rId8"/>
    <p:sldId id="283" r:id="rId9"/>
    <p:sldId id="284" r:id="rId10"/>
    <p:sldId id="273" r:id="rId11"/>
    <p:sldId id="312" r:id="rId12"/>
    <p:sldId id="315" r:id="rId13"/>
    <p:sldId id="316" r:id="rId14"/>
    <p:sldId id="304" r:id="rId15"/>
    <p:sldId id="305" r:id="rId16"/>
    <p:sldId id="306" r:id="rId17"/>
    <p:sldId id="307" r:id="rId18"/>
    <p:sldId id="308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6600"/>
    <a:srgbClr val="FF33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020" autoAdjust="0"/>
    <p:restoredTop sz="94660"/>
  </p:normalViewPr>
  <p:slideViewPr>
    <p:cSldViewPr>
      <p:cViewPr varScale="1">
        <p:scale>
          <a:sx n="84" d="100"/>
          <a:sy n="84" d="100"/>
        </p:scale>
        <p:origin x="203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2.wmf"/><Relationship Id="rId2" Type="http://schemas.openxmlformats.org/officeDocument/2006/relationships/image" Target="../media/image28.wmf"/><Relationship Id="rId1" Type="http://schemas.openxmlformats.org/officeDocument/2006/relationships/image" Target="../media/image25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2.wmf"/><Relationship Id="rId2" Type="http://schemas.openxmlformats.org/officeDocument/2006/relationships/image" Target="../media/image28.wmf"/><Relationship Id="rId1" Type="http://schemas.openxmlformats.org/officeDocument/2006/relationships/image" Target="../media/image25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29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28.wmf"/><Relationship Id="rId1" Type="http://schemas.openxmlformats.org/officeDocument/2006/relationships/image" Target="../media/image25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Relationship Id="rId9" Type="http://schemas.openxmlformats.org/officeDocument/2006/relationships/image" Target="../media/image4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51.wmf"/><Relationship Id="rId7" Type="http://schemas.openxmlformats.org/officeDocument/2006/relationships/image" Target="../media/image55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4" Type="http://schemas.openxmlformats.org/officeDocument/2006/relationships/image" Target="../media/image58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6" Type="http://schemas.openxmlformats.org/officeDocument/2006/relationships/image" Target="../media/image77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8.wmf"/><Relationship Id="rId1" Type="http://schemas.openxmlformats.org/officeDocument/2006/relationships/image" Target="../media/image73.wmf"/><Relationship Id="rId4" Type="http://schemas.openxmlformats.org/officeDocument/2006/relationships/image" Target="../media/image77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9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79.wmf"/><Relationship Id="rId1" Type="http://schemas.openxmlformats.org/officeDocument/2006/relationships/image" Target="../media/image80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7.wmf"/><Relationship Id="rId1" Type="http://schemas.openxmlformats.org/officeDocument/2006/relationships/image" Target="../media/image8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99593-F8DD-446A-9041-7A0DF20E4AAC}" type="datetimeFigureOut">
              <a:rPr lang="pl-PL" smtClean="0"/>
              <a:t>03.03.2023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733FA-7FDB-4ADB-BDFF-A09D4CE180B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0965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1E37C6-C9D3-4015-B056-623EDF82DFD7}" type="slidenum">
              <a:rPr lang="pl-PL"/>
              <a:pPr/>
              <a:t>14</a:t>
            </a:fld>
            <a:endParaRPr lang="pl-PL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17786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2EBE4B-4B37-4638-AF36-73472C84CAD6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311701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88F6D3-46C0-4D00-8E09-D3A6C145AE9A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102379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26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53739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643995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807234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32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0905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EC6C609-639F-47D2-BE2B-E9637DDC659E}" type="slidenum">
              <a:rPr lang="pl-PL" sz="1200"/>
              <a:pPr algn="r"/>
              <a:t>15</a:t>
            </a:fld>
            <a:endParaRPr lang="pl-PL" sz="120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069295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C74F15-DF05-4DDF-95D7-B85FADDCC285}" type="slidenum">
              <a:rPr lang="pl-PL"/>
              <a:pPr/>
              <a:t>16</a:t>
            </a:fld>
            <a:endParaRPr lang="pl-PL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94069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FB9A08-CDF2-4286-A7D3-62A8C61331E9}" type="slidenum">
              <a:rPr lang="pl-PL"/>
              <a:pPr/>
              <a:t>17</a:t>
            </a:fld>
            <a:endParaRPr lang="pl-PL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13832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FB9A08-CDF2-4286-A7D3-62A8C61331E9}" type="slidenum">
              <a:rPr lang="pl-PL"/>
              <a:pPr/>
              <a:t>18</a:t>
            </a:fld>
            <a:endParaRPr lang="pl-PL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245727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8AF1D-17B4-41B9-B5F2-14CC834EC3A9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00885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8AF1D-17B4-41B9-B5F2-14CC834EC3A9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208486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8AF1D-17B4-41B9-B5F2-14CC834EC3A9}" type="slidenum">
              <a:rPr lang="pl-PL" smtClean="0"/>
              <a:pPr/>
              <a:t>22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8764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2EBE4B-4B37-4638-AF36-73472C84CAD6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28407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EB95F-1E20-4DE3-9163-EA1FF3857B6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D628A-9EC0-4F42-991A-6F2B142C00C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84988" y="476250"/>
            <a:ext cx="1801812" cy="564991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476375" y="476250"/>
            <a:ext cx="5256213" cy="564991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224CB-EB3A-41C8-8721-186041C9090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51B0E-4B86-4610-AAA6-D6F307B57725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13819-23DC-48A7-97B4-C72DE9DE404B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476375" y="1628775"/>
            <a:ext cx="3529013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57788" y="1628775"/>
            <a:ext cx="3529012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25C77-0750-4660-BF80-507AF57DF05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E9135-E726-44A4-A400-5A0945BD26DE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BE1FB-1029-4A10-8684-B2708C6AC9F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E5D30-F460-4D79-9AD8-E68C76AFC4DD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19B9B-007C-47B7-BA78-0F03FA94280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545DB-B4E1-468D-B883-1B3665245BBB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476250"/>
            <a:ext cx="7210425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1628775"/>
            <a:ext cx="7210425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2FA817D4-141F-48F5-AAD4-46F8C9E4F05E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5.wmf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3.bin"/><Relationship Id="rId11" Type="http://schemas.openxmlformats.org/officeDocument/2006/relationships/oleObject" Target="../embeddings/oleObject26.bin"/><Relationship Id="rId5" Type="http://schemas.openxmlformats.org/officeDocument/2006/relationships/image" Target="../media/image24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6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30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31.bin"/><Relationship Id="rId17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3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29.wmf"/><Relationship Id="rId5" Type="http://schemas.openxmlformats.org/officeDocument/2006/relationships/image" Target="../media/image25.wmf"/><Relationship Id="rId15" Type="http://schemas.openxmlformats.org/officeDocument/2006/relationships/image" Target="../media/image31.wmf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7.bin"/><Relationship Id="rId9" Type="http://schemas.openxmlformats.org/officeDocument/2006/relationships/image" Target="../media/image26.wmf"/><Relationship Id="rId14" Type="http://schemas.openxmlformats.org/officeDocument/2006/relationships/oleObject" Target="../embeddings/oleObject3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33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38.bin"/><Relationship Id="rId17" Type="http://schemas.openxmlformats.org/officeDocument/2006/relationships/image" Target="../media/image32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40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29.wmf"/><Relationship Id="rId5" Type="http://schemas.openxmlformats.org/officeDocument/2006/relationships/image" Target="../media/image25.wmf"/><Relationship Id="rId15" Type="http://schemas.openxmlformats.org/officeDocument/2006/relationships/image" Target="../media/image34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26.wmf"/><Relationship Id="rId14" Type="http://schemas.openxmlformats.org/officeDocument/2006/relationships/oleObject" Target="../embeddings/oleObject39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image" Target="../media/image37.wmf"/><Relationship Id="rId18" Type="http://schemas.openxmlformats.org/officeDocument/2006/relationships/oleObject" Target="../embeddings/oleObject48.bin"/><Relationship Id="rId3" Type="http://schemas.openxmlformats.org/officeDocument/2006/relationships/notesSlide" Target="../notesSlides/notesSlide5.xml"/><Relationship Id="rId21" Type="http://schemas.openxmlformats.org/officeDocument/2006/relationships/image" Target="../media/image41.wmf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45.bin"/><Relationship Id="rId17" Type="http://schemas.openxmlformats.org/officeDocument/2006/relationships/image" Target="../media/image39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47.bin"/><Relationship Id="rId20" Type="http://schemas.openxmlformats.org/officeDocument/2006/relationships/oleObject" Target="../embeddings/oleObject49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2.bin"/><Relationship Id="rId11" Type="http://schemas.openxmlformats.org/officeDocument/2006/relationships/image" Target="../media/image36.wmf"/><Relationship Id="rId5" Type="http://schemas.openxmlformats.org/officeDocument/2006/relationships/image" Target="../media/image25.wmf"/><Relationship Id="rId15" Type="http://schemas.openxmlformats.org/officeDocument/2006/relationships/image" Target="../media/image38.wmf"/><Relationship Id="rId10" Type="http://schemas.openxmlformats.org/officeDocument/2006/relationships/oleObject" Target="../embeddings/oleObject44.bin"/><Relationship Id="rId19" Type="http://schemas.openxmlformats.org/officeDocument/2006/relationships/image" Target="../media/image40.wmf"/><Relationship Id="rId4" Type="http://schemas.openxmlformats.org/officeDocument/2006/relationships/oleObject" Target="../embeddings/oleObject41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46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3.wmf"/><Relationship Id="rId11" Type="http://schemas.openxmlformats.org/officeDocument/2006/relationships/oleObject" Target="../embeddings/oleObject54.bin"/><Relationship Id="rId5" Type="http://schemas.openxmlformats.org/officeDocument/2006/relationships/oleObject" Target="../embeddings/oleObject51.bin"/><Relationship Id="rId10" Type="http://schemas.openxmlformats.org/officeDocument/2006/relationships/image" Target="../media/image45.wmf"/><Relationship Id="rId4" Type="http://schemas.openxmlformats.org/officeDocument/2006/relationships/image" Target="../media/image42.wmf"/><Relationship Id="rId9" Type="http://schemas.openxmlformats.org/officeDocument/2006/relationships/oleObject" Target="../embeddings/oleObject5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46.wmf"/><Relationship Id="rId10" Type="http://schemas.openxmlformats.org/officeDocument/2006/relationships/image" Target="../media/image48.wmf"/><Relationship Id="rId4" Type="http://schemas.openxmlformats.org/officeDocument/2006/relationships/oleObject" Target="../embeddings/oleObject55.bin"/><Relationship Id="rId9" Type="http://schemas.openxmlformats.org/officeDocument/2006/relationships/oleObject" Target="../embeddings/oleObject58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13" Type="http://schemas.openxmlformats.org/officeDocument/2006/relationships/image" Target="../media/image53.wmf"/><Relationship Id="rId18" Type="http://schemas.openxmlformats.org/officeDocument/2006/relationships/oleObject" Target="../embeddings/oleObject66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0.wmf"/><Relationship Id="rId12" Type="http://schemas.openxmlformats.org/officeDocument/2006/relationships/oleObject" Target="../embeddings/oleObject63.bin"/><Relationship Id="rId17" Type="http://schemas.openxmlformats.org/officeDocument/2006/relationships/image" Target="../media/image5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5.bin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0.bin"/><Relationship Id="rId11" Type="http://schemas.openxmlformats.org/officeDocument/2006/relationships/image" Target="../media/image52.wmf"/><Relationship Id="rId5" Type="http://schemas.openxmlformats.org/officeDocument/2006/relationships/image" Target="../media/image49.wmf"/><Relationship Id="rId15" Type="http://schemas.openxmlformats.org/officeDocument/2006/relationships/image" Target="../media/image54.wmf"/><Relationship Id="rId10" Type="http://schemas.openxmlformats.org/officeDocument/2006/relationships/oleObject" Target="../embeddings/oleObject62.bin"/><Relationship Id="rId19" Type="http://schemas.openxmlformats.org/officeDocument/2006/relationships/image" Target="../media/image42.wmf"/><Relationship Id="rId4" Type="http://schemas.openxmlformats.org/officeDocument/2006/relationships/oleObject" Target="../embeddings/oleObject59.bin"/><Relationship Id="rId9" Type="http://schemas.openxmlformats.org/officeDocument/2006/relationships/image" Target="../media/image51.wmf"/><Relationship Id="rId14" Type="http://schemas.openxmlformats.org/officeDocument/2006/relationships/oleObject" Target="../embeddings/oleObject64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8.bin"/><Relationship Id="rId11" Type="http://schemas.openxmlformats.org/officeDocument/2006/relationships/image" Target="../media/image58.wmf"/><Relationship Id="rId5" Type="http://schemas.openxmlformats.org/officeDocument/2006/relationships/image" Target="../media/image56.wmf"/><Relationship Id="rId10" Type="http://schemas.openxmlformats.org/officeDocument/2006/relationships/oleObject" Target="../embeddings/oleObject70.bin"/><Relationship Id="rId4" Type="http://schemas.openxmlformats.org/officeDocument/2006/relationships/oleObject" Target="../embeddings/oleObject67.bin"/><Relationship Id="rId9" Type="http://schemas.openxmlformats.org/officeDocument/2006/relationships/image" Target="../media/image4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2.bin"/><Relationship Id="rId5" Type="http://schemas.openxmlformats.org/officeDocument/2006/relationships/image" Target="../media/image59.wmf"/><Relationship Id="rId4" Type="http://schemas.openxmlformats.org/officeDocument/2006/relationships/oleObject" Target="../embeddings/oleObject7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6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74.bin"/><Relationship Id="rId5" Type="http://schemas.openxmlformats.org/officeDocument/2006/relationships/image" Target="../media/image61.wmf"/><Relationship Id="rId4" Type="http://schemas.openxmlformats.org/officeDocument/2006/relationships/oleObject" Target="../embeddings/oleObject73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oleObject" Target="../embeddings/oleObject80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64.wmf"/><Relationship Id="rId12" Type="http://schemas.openxmlformats.org/officeDocument/2006/relationships/image" Target="../media/image6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8.wmf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76.bin"/><Relationship Id="rId11" Type="http://schemas.openxmlformats.org/officeDocument/2006/relationships/oleObject" Target="../embeddings/oleObject79.bin"/><Relationship Id="rId5" Type="http://schemas.openxmlformats.org/officeDocument/2006/relationships/image" Target="../media/image63.wmf"/><Relationship Id="rId15" Type="http://schemas.openxmlformats.org/officeDocument/2006/relationships/oleObject" Target="../embeddings/oleObject81.bin"/><Relationship Id="rId10" Type="http://schemas.openxmlformats.org/officeDocument/2006/relationships/oleObject" Target="../embeddings/oleObject78.bin"/><Relationship Id="rId4" Type="http://schemas.openxmlformats.org/officeDocument/2006/relationships/oleObject" Target="../embeddings/oleObject75.bin"/><Relationship Id="rId9" Type="http://schemas.openxmlformats.org/officeDocument/2006/relationships/image" Target="../media/image65.wmf"/><Relationship Id="rId14" Type="http://schemas.openxmlformats.org/officeDocument/2006/relationships/image" Target="../media/image67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4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7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83.bin"/><Relationship Id="rId5" Type="http://schemas.openxmlformats.org/officeDocument/2006/relationships/image" Target="../media/image69.wmf"/><Relationship Id="rId4" Type="http://schemas.openxmlformats.org/officeDocument/2006/relationships/oleObject" Target="../embeddings/oleObject82.bin"/><Relationship Id="rId9" Type="http://schemas.openxmlformats.org/officeDocument/2006/relationships/image" Target="../media/image71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7.bin"/><Relationship Id="rId13" Type="http://schemas.openxmlformats.org/officeDocument/2006/relationships/image" Target="../media/image76.wmf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73.wmf"/><Relationship Id="rId12" Type="http://schemas.openxmlformats.org/officeDocument/2006/relationships/oleObject" Target="../embeddings/oleObject8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86.bin"/><Relationship Id="rId11" Type="http://schemas.openxmlformats.org/officeDocument/2006/relationships/image" Target="../media/image75.wmf"/><Relationship Id="rId5" Type="http://schemas.openxmlformats.org/officeDocument/2006/relationships/image" Target="../media/image72.wmf"/><Relationship Id="rId15" Type="http://schemas.openxmlformats.org/officeDocument/2006/relationships/image" Target="../media/image77.wmf"/><Relationship Id="rId10" Type="http://schemas.openxmlformats.org/officeDocument/2006/relationships/oleObject" Target="../embeddings/oleObject88.bin"/><Relationship Id="rId4" Type="http://schemas.openxmlformats.org/officeDocument/2006/relationships/oleObject" Target="../embeddings/oleObject85.bin"/><Relationship Id="rId9" Type="http://schemas.openxmlformats.org/officeDocument/2006/relationships/image" Target="../media/image74.wmf"/><Relationship Id="rId14" Type="http://schemas.openxmlformats.org/officeDocument/2006/relationships/oleObject" Target="../embeddings/oleObject90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3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7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92.bin"/><Relationship Id="rId11" Type="http://schemas.openxmlformats.org/officeDocument/2006/relationships/image" Target="../media/image77.wmf"/><Relationship Id="rId5" Type="http://schemas.openxmlformats.org/officeDocument/2006/relationships/image" Target="../media/image73.wmf"/><Relationship Id="rId10" Type="http://schemas.openxmlformats.org/officeDocument/2006/relationships/oleObject" Target="../embeddings/oleObject94.bin"/><Relationship Id="rId4" Type="http://schemas.openxmlformats.org/officeDocument/2006/relationships/oleObject" Target="../embeddings/oleObject91.bin"/><Relationship Id="rId9" Type="http://schemas.openxmlformats.org/officeDocument/2006/relationships/image" Target="../media/image75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96.bin"/><Relationship Id="rId4" Type="http://schemas.openxmlformats.org/officeDocument/2006/relationships/image" Target="../media/image79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5.wmf"/><Relationship Id="rId9" Type="http://schemas.openxmlformats.org/officeDocument/2006/relationships/oleObject" Target="../embeddings/oleObject4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98.bin"/><Relationship Id="rId4" Type="http://schemas.openxmlformats.org/officeDocument/2006/relationships/image" Target="../media/image76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99.bin"/><Relationship Id="rId7" Type="http://schemas.openxmlformats.org/officeDocument/2006/relationships/oleObject" Target="../embeddings/oleObject10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79.wmf"/><Relationship Id="rId5" Type="http://schemas.openxmlformats.org/officeDocument/2006/relationships/oleObject" Target="../embeddings/oleObject100.bin"/><Relationship Id="rId4" Type="http://schemas.openxmlformats.org/officeDocument/2006/relationships/image" Target="../media/image80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4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7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03.bin"/><Relationship Id="rId5" Type="http://schemas.openxmlformats.org/officeDocument/2006/relationships/image" Target="../media/image82.wmf"/><Relationship Id="rId10" Type="http://schemas.openxmlformats.org/officeDocument/2006/relationships/image" Target="../media/image76.wmf"/><Relationship Id="rId4" Type="http://schemas.openxmlformats.org/officeDocument/2006/relationships/oleObject" Target="../embeddings/oleObject102.bin"/><Relationship Id="rId9" Type="http://schemas.openxmlformats.org/officeDocument/2006/relationships/oleObject" Target="../embeddings/oleObject10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395009" y="107048"/>
            <a:ext cx="7668344" cy="581025"/>
          </a:xfrm>
          <a:prstGeom prst="rect">
            <a:avLst/>
          </a:prstGeom>
        </p:spPr>
        <p:txBody>
          <a:bodyPr/>
          <a:lstStyle/>
          <a:p>
            <a:r>
              <a:rPr lang="pl-PL" sz="3600" b="1" dirty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Kolejkowanie z obsługą 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altLang="pl-PL" sz="3600" b="1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stanowisko </a:t>
            </a:r>
            <a:r>
              <a:rPr lang="pl-PL" altLang="pl-PL" sz="3600" b="1" dirty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obsługi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3644656" y="1334807"/>
            <a:ext cx="1309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i="1" dirty="0">
                <a:solidFill>
                  <a:srgbClr val="C00000"/>
                </a:solidFill>
                <a:latin typeface="Verdana" pitchFamily="34" charset="0"/>
              </a:rPr>
              <a:t>y</a:t>
            </a:r>
            <a:r>
              <a:rPr lang="pl-PL" sz="1800" b="1" dirty="0" smtClean="0">
                <a:solidFill>
                  <a:srgbClr val="C00000"/>
                </a:solidFill>
                <a:latin typeface="Verdana" pitchFamily="34" charset="0"/>
              </a:rPr>
              <a:t> [min]?</a:t>
            </a:r>
            <a:endParaRPr lang="pl-PL" sz="18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3384185" y="3282517"/>
            <a:ext cx="2071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i="1" dirty="0" smtClean="0">
                <a:solidFill>
                  <a:srgbClr val="000000"/>
                </a:solidFill>
                <a:latin typeface="Verdana" pitchFamily="34" charset="0"/>
              </a:rPr>
              <a:t>T</a:t>
            </a:r>
            <a:r>
              <a:rPr lang="pl-PL" sz="1800" b="1" dirty="0" smtClean="0">
                <a:solidFill>
                  <a:srgbClr val="000000"/>
                </a:solidFill>
                <a:latin typeface="Verdana" pitchFamily="34" charset="0"/>
              </a:rPr>
              <a:t> [min/klient]</a:t>
            </a:r>
            <a:endParaRPr lang="pl-PL" sz="18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3384185" y="3601107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/>
              <a:t>czas </a:t>
            </a:r>
            <a:r>
              <a:rPr lang="pl-PL" sz="1800" b="1" dirty="0" err="1" smtClean="0"/>
              <a:t>obsługi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klienta</a:t>
            </a:r>
            <a:endParaRPr lang="pl-PL" sz="1800" b="1" dirty="0"/>
          </a:p>
        </p:txBody>
      </p:sp>
      <p:sp>
        <p:nvSpPr>
          <p:cNvPr id="23" name="pole tekstowe 22"/>
          <p:cNvSpPr txBox="1"/>
          <p:nvPr/>
        </p:nvSpPr>
        <p:spPr>
          <a:xfrm>
            <a:off x="3380353" y="1777183"/>
            <a:ext cx="1774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C00000"/>
                </a:solidFill>
              </a:rPr>
              <a:t>czas czekania</a:t>
            </a:r>
            <a:br>
              <a:rPr lang="pl-PL" sz="1800" b="1" dirty="0" smtClean="0">
                <a:solidFill>
                  <a:srgbClr val="C00000"/>
                </a:solidFill>
              </a:rPr>
            </a:br>
            <a:r>
              <a:rPr lang="pl-PL" sz="1800" b="1" dirty="0" smtClean="0">
                <a:solidFill>
                  <a:srgbClr val="C00000"/>
                </a:solidFill>
              </a:rPr>
              <a:t>+ czas obsługi</a:t>
            </a:r>
            <a:endParaRPr lang="pl-PL" sz="1800" b="1" dirty="0">
              <a:solidFill>
                <a:srgbClr val="C00000"/>
              </a:solidFill>
            </a:endParaRPr>
          </a:p>
        </p:txBody>
      </p:sp>
      <p:sp>
        <p:nvSpPr>
          <p:cNvPr id="3" name="Strzałka w prawo 2"/>
          <p:cNvSpPr/>
          <p:nvPr/>
        </p:nvSpPr>
        <p:spPr>
          <a:xfrm>
            <a:off x="1794924" y="2592897"/>
            <a:ext cx="1483827" cy="648072"/>
          </a:xfrm>
          <a:prstGeom prst="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Strzałka w prawo 26"/>
          <p:cNvSpPr/>
          <p:nvPr/>
        </p:nvSpPr>
        <p:spPr>
          <a:xfrm>
            <a:off x="5655810" y="2588820"/>
            <a:ext cx="1483827" cy="648072"/>
          </a:xfrm>
          <a:prstGeom prst="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 tekstowe 5"/>
          <p:cNvSpPr txBox="1"/>
          <p:nvPr/>
        </p:nvSpPr>
        <p:spPr>
          <a:xfrm>
            <a:off x="3377959" y="2463282"/>
            <a:ext cx="2151551" cy="830997"/>
          </a:xfrm>
          <a:prstGeom prst="rect">
            <a:avLst/>
          </a:prstGeom>
          <a:solidFill>
            <a:srgbClr val="FFFFCC"/>
          </a:solidFill>
          <a:ln w="38100"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pl-PL" sz="2400" b="1" dirty="0">
                <a:solidFill>
                  <a:srgbClr val="006600"/>
                </a:solidFill>
                <a:latin typeface="Verdana" pitchFamily="34" charset="0"/>
              </a:rPr>
              <a:t>s</a:t>
            </a:r>
            <a:r>
              <a:rPr lang="pl-PL" sz="2400" b="1" dirty="0" smtClean="0">
                <a:solidFill>
                  <a:srgbClr val="006600"/>
                </a:solidFill>
                <a:latin typeface="Verdana" pitchFamily="34" charset="0"/>
              </a:rPr>
              <a:t>tanowisko</a:t>
            </a:r>
            <a:br>
              <a:rPr lang="pl-PL" sz="2400" b="1" dirty="0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pl-PL" sz="2400" b="1" dirty="0" smtClean="0">
                <a:solidFill>
                  <a:srgbClr val="006600"/>
                </a:solidFill>
                <a:latin typeface="Verdana" pitchFamily="34" charset="0"/>
              </a:rPr>
              <a:t>obsługi</a:t>
            </a:r>
            <a:endParaRPr lang="pl-PL" sz="2400" b="1" dirty="0">
              <a:solidFill>
                <a:srgbClr val="006600"/>
              </a:solidFill>
              <a:latin typeface="Verdana" pitchFamily="34" charset="0"/>
            </a:endParaRPr>
          </a:p>
        </p:txBody>
      </p:sp>
      <p:sp useBgFill="1">
        <p:nvSpPr>
          <p:cNvPr id="33" name="Prostokąt 32"/>
          <p:cNvSpPr/>
          <p:nvPr/>
        </p:nvSpPr>
        <p:spPr bwMode="auto">
          <a:xfrm>
            <a:off x="7940132" y="3534365"/>
            <a:ext cx="917817" cy="505762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02" y="2831536"/>
            <a:ext cx="406550" cy="414242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96" y="1612793"/>
            <a:ext cx="2213115" cy="941751"/>
          </a:xfrm>
          <a:prstGeom prst="rect">
            <a:avLst/>
          </a:prstGeom>
        </p:spPr>
      </p:pic>
      <p:pic>
        <p:nvPicPr>
          <p:cNvPr id="39" name="Obraz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625" y="1650399"/>
            <a:ext cx="2213115" cy="941751"/>
          </a:xfrm>
          <a:prstGeom prst="rect">
            <a:avLst/>
          </a:prstGeom>
        </p:spPr>
      </p:pic>
      <p:grpSp>
        <p:nvGrpSpPr>
          <p:cNvPr id="57" name="Grupa 56"/>
          <p:cNvGrpSpPr/>
          <p:nvPr/>
        </p:nvGrpSpPr>
        <p:grpSpPr>
          <a:xfrm>
            <a:off x="5419124" y="4098774"/>
            <a:ext cx="3644229" cy="2572123"/>
            <a:chOff x="5163609" y="4100539"/>
            <a:chExt cx="3644229" cy="2572123"/>
          </a:xfrm>
        </p:grpSpPr>
        <p:sp>
          <p:nvSpPr>
            <p:cNvPr id="45" name="Prostokąt 44"/>
            <p:cNvSpPr/>
            <p:nvPr/>
          </p:nvSpPr>
          <p:spPr>
            <a:xfrm>
              <a:off x="5560186" y="5718555"/>
              <a:ext cx="2973892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pl-PL" b="1" i="1" dirty="0" smtClean="0">
                  <a:latin typeface="Verdana" pitchFamily="34" charset="0"/>
                </a:rPr>
                <a:t>U</a:t>
              </a:r>
              <a:r>
                <a:rPr lang="pl-PL" b="1" dirty="0" smtClean="0">
                  <a:latin typeface="Verdana" pitchFamily="34" charset="0"/>
                </a:rPr>
                <a:t>(</a:t>
              </a:r>
              <a:r>
                <a:rPr lang="pl-PL" b="1" i="1" dirty="0" smtClean="0">
                  <a:latin typeface="Verdana" pitchFamily="34" charset="0"/>
                </a:rPr>
                <a:t>i, R</a:t>
              </a:r>
              <a:r>
                <a:rPr lang="pl-PL" b="1" dirty="0" smtClean="0">
                  <a:latin typeface="Verdana" pitchFamily="34" charset="0"/>
                </a:rPr>
                <a:t>)</a:t>
              </a:r>
              <a:r>
                <a:rPr lang="pl-PL" b="1" i="1" dirty="0" smtClean="0">
                  <a:latin typeface="Verdana" pitchFamily="34" charset="0"/>
                </a:rPr>
                <a:t> = R </a:t>
              </a:r>
              <a:r>
                <a:rPr lang="pl-PL" b="1" dirty="0" smtClean="0">
                  <a:latin typeface="Verdana" pitchFamily="34" charset="0"/>
                  <a:sym typeface="Marlett" pitchFamily="2" charset="2"/>
                </a:rPr>
                <a:t>x</a:t>
              </a:r>
              <a:r>
                <a:rPr lang="pl-PL" b="1" i="1" dirty="0" smtClean="0">
                  <a:latin typeface="Verdana" pitchFamily="34" charset="0"/>
                  <a:sym typeface="Marlett" pitchFamily="2" charset="2"/>
                </a:rPr>
                <a:t> i</a:t>
              </a:r>
            </a:p>
            <a:p>
              <a:pPr algn="ctr"/>
              <a:r>
                <a:rPr lang="pl-PL" b="1" dirty="0">
                  <a:latin typeface="Verdana" pitchFamily="34" charset="0"/>
                  <a:sym typeface="Marlett" pitchFamily="2" charset="2"/>
                </a:rPr>
                <a:t>p</a:t>
              </a:r>
              <a:r>
                <a:rPr lang="pl-PL" b="1" dirty="0" smtClean="0">
                  <a:latin typeface="Verdana" pitchFamily="34" charset="0"/>
                  <a:sym typeface="Marlett" pitchFamily="2" charset="2"/>
                </a:rPr>
                <a:t>rawo Ohma</a:t>
              </a:r>
              <a:endParaRPr lang="pl-PL" dirty="0"/>
            </a:p>
          </p:txBody>
        </p:sp>
        <p:sp>
          <p:nvSpPr>
            <p:cNvPr id="52" name="pole tekstowe 51"/>
            <p:cNvSpPr txBox="1"/>
            <p:nvPr/>
          </p:nvSpPr>
          <p:spPr>
            <a:xfrm>
              <a:off x="6385346" y="4854885"/>
              <a:ext cx="1200755" cy="646331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800" b="1" dirty="0" smtClean="0">
                  <a:solidFill>
                    <a:srgbClr val="006600"/>
                  </a:solidFill>
                  <a:latin typeface="Verdana" pitchFamily="34" charset="0"/>
                </a:rPr>
                <a:t/>
              </a:r>
              <a:br>
                <a:rPr lang="pl-PL" sz="1800" b="1" dirty="0" smtClean="0">
                  <a:solidFill>
                    <a:srgbClr val="006600"/>
                  </a:solidFill>
                  <a:latin typeface="Verdana" pitchFamily="34" charset="0"/>
                </a:rPr>
              </a:br>
              <a:endParaRPr lang="pl-PL" sz="1800" b="1" dirty="0">
                <a:solidFill>
                  <a:srgbClr val="006600"/>
                </a:solidFill>
                <a:latin typeface="Verdana" pitchFamily="34" charset="0"/>
              </a:endParaRPr>
            </a:p>
          </p:txBody>
        </p:sp>
        <p:cxnSp>
          <p:nvCxnSpPr>
            <p:cNvPr id="53" name="Łącznik prosty ze strzałką 52"/>
            <p:cNvCxnSpPr/>
            <p:nvPr/>
          </p:nvCxnSpPr>
          <p:spPr bwMode="auto">
            <a:xfrm>
              <a:off x="5163609" y="5270384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4" name="Łącznik prosty ze strzałką 53"/>
            <p:cNvCxnSpPr/>
            <p:nvPr/>
          </p:nvCxnSpPr>
          <p:spPr bwMode="auto">
            <a:xfrm>
              <a:off x="7590750" y="5270384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5" name="Prostokąt 54"/>
            <p:cNvSpPr/>
            <p:nvPr/>
          </p:nvSpPr>
          <p:spPr>
            <a:xfrm>
              <a:off x="5531820" y="4712424"/>
              <a:ext cx="30809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i</a:t>
              </a:r>
              <a:endParaRPr lang="pl-PL" dirty="0"/>
            </a:p>
          </p:txBody>
        </p:sp>
        <p:sp>
          <p:nvSpPr>
            <p:cNvPr id="56" name="Prostokąt 55"/>
            <p:cNvSpPr/>
            <p:nvPr/>
          </p:nvSpPr>
          <p:spPr>
            <a:xfrm>
              <a:off x="7867465" y="4701534"/>
              <a:ext cx="30809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i</a:t>
              </a:r>
              <a:endParaRPr lang="pl-PL" dirty="0"/>
            </a:p>
          </p:txBody>
        </p:sp>
        <p:sp>
          <p:nvSpPr>
            <p:cNvPr id="51" name="Prostokąt 50"/>
            <p:cNvSpPr/>
            <p:nvPr/>
          </p:nvSpPr>
          <p:spPr>
            <a:xfrm>
              <a:off x="6752479" y="4893401"/>
              <a:ext cx="541427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pl-PL" sz="3200" b="1" i="1" dirty="0">
                  <a:solidFill>
                    <a:srgbClr val="000000"/>
                  </a:solidFill>
                  <a:latin typeface="Verdana" pitchFamily="34" charset="0"/>
                </a:rPr>
                <a:t>R</a:t>
              </a:r>
              <a:endParaRPr lang="pl-PL" sz="3200" dirty="0"/>
            </a:p>
          </p:txBody>
        </p:sp>
        <p:cxnSp>
          <p:nvCxnSpPr>
            <p:cNvPr id="48" name="Łącznik prosty ze strzałką 47"/>
            <p:cNvCxnSpPr/>
            <p:nvPr/>
          </p:nvCxnSpPr>
          <p:spPr bwMode="auto">
            <a:xfrm>
              <a:off x="6377179" y="4635958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ysDash"/>
              <a:round/>
              <a:headEnd type="triangle" w="med" len="med"/>
              <a:tailEnd type="none"/>
            </a:ln>
            <a:effectLst/>
          </p:spPr>
        </p:cxnSp>
        <p:sp>
          <p:nvSpPr>
            <p:cNvPr id="49" name="Prostokąt 48"/>
            <p:cNvSpPr/>
            <p:nvPr/>
          </p:nvSpPr>
          <p:spPr>
            <a:xfrm>
              <a:off x="6790871" y="4100539"/>
              <a:ext cx="44114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u</a:t>
              </a:r>
              <a:endParaRPr lang="pl-PL" dirty="0"/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251520" y="4514468"/>
            <a:ext cx="3644229" cy="2085936"/>
            <a:chOff x="369098" y="3874992"/>
            <a:chExt cx="3644229" cy="2085936"/>
          </a:xfrm>
        </p:grpSpPr>
        <p:grpSp>
          <p:nvGrpSpPr>
            <p:cNvPr id="43" name="Grupa 42"/>
            <p:cNvGrpSpPr/>
            <p:nvPr/>
          </p:nvGrpSpPr>
          <p:grpSpPr>
            <a:xfrm>
              <a:off x="369098" y="3874992"/>
              <a:ext cx="3644229" cy="2085936"/>
              <a:chOff x="369098" y="3874992"/>
              <a:chExt cx="3644229" cy="2085936"/>
            </a:xfrm>
          </p:grpSpPr>
          <p:sp>
            <p:nvSpPr>
              <p:cNvPr id="30" name="Prostokąt 29"/>
              <p:cNvSpPr/>
              <p:nvPr/>
            </p:nvSpPr>
            <p:spPr>
              <a:xfrm>
                <a:off x="1162425" y="5437708"/>
                <a:ext cx="280878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i="1" dirty="0">
                    <a:solidFill>
                      <a:srgbClr val="C00000"/>
                    </a:solidFill>
                    <a:latin typeface="Verdana" pitchFamily="34" charset="0"/>
                  </a:rPr>
                  <a:t>y</a:t>
                </a:r>
                <a:r>
                  <a:rPr lang="pl-PL" b="1" i="1" dirty="0" smtClean="0">
                    <a:solidFill>
                      <a:srgbClr val="C00000"/>
                    </a:solidFill>
                    <a:latin typeface="Verdana" pitchFamily="34" charset="0"/>
                  </a:rPr>
                  <a:t> = y</a:t>
                </a:r>
                <a:r>
                  <a:rPr lang="pl-PL" b="1" dirty="0" smtClean="0">
                    <a:solidFill>
                      <a:srgbClr val="C00000"/>
                    </a:solidFill>
                    <a:latin typeface="Verdana" pitchFamily="34" charset="0"/>
                  </a:rPr>
                  <a:t>(</a:t>
                </a:r>
                <a:r>
                  <a:rPr lang="pl-PL" b="1" i="1" dirty="0" smtClean="0">
                    <a:solidFill>
                      <a:srgbClr val="C00000"/>
                    </a:solidFill>
                    <a:latin typeface="Verdana" pitchFamily="34" charset="0"/>
                  </a:rPr>
                  <a:t>x, T</a:t>
                </a:r>
                <a:r>
                  <a:rPr lang="pl-PL" b="1" dirty="0" smtClean="0">
                    <a:solidFill>
                      <a:srgbClr val="C00000"/>
                    </a:solidFill>
                    <a:latin typeface="Verdana" pitchFamily="34" charset="0"/>
                  </a:rPr>
                  <a:t>) ? </a:t>
                </a:r>
                <a:endParaRPr lang="pl-PL" dirty="0">
                  <a:solidFill>
                    <a:srgbClr val="C00000"/>
                  </a:solidFill>
                </a:endParaRPr>
              </a:p>
            </p:txBody>
          </p:sp>
          <p:grpSp>
            <p:nvGrpSpPr>
              <p:cNvPr id="42" name="Grupa 41"/>
              <p:cNvGrpSpPr/>
              <p:nvPr/>
            </p:nvGrpSpPr>
            <p:grpSpPr>
              <a:xfrm>
                <a:off x="369098" y="3874992"/>
                <a:ext cx="3644229" cy="1171433"/>
                <a:chOff x="2505306" y="4523593"/>
                <a:chExt cx="3644229" cy="1171433"/>
              </a:xfrm>
            </p:grpSpPr>
            <p:grpSp>
              <p:nvGrpSpPr>
                <p:cNvPr id="2" name="Grupa 1"/>
                <p:cNvGrpSpPr/>
                <p:nvPr/>
              </p:nvGrpSpPr>
              <p:grpSpPr>
                <a:xfrm>
                  <a:off x="2505306" y="5124588"/>
                  <a:ext cx="3644229" cy="570438"/>
                  <a:chOff x="2602539" y="4899883"/>
                  <a:chExt cx="3644229" cy="570438"/>
                </a:xfrm>
              </p:grpSpPr>
              <p:cxnSp>
                <p:nvCxnSpPr>
                  <p:cNvPr id="25" name="Łącznik prosty ze strzałką 24"/>
                  <p:cNvCxnSpPr/>
                  <p:nvPr/>
                </p:nvCxnSpPr>
                <p:spPr bwMode="auto">
                  <a:xfrm>
                    <a:off x="2602539" y="5468733"/>
                    <a:ext cx="1217088" cy="1588"/>
                  </a:xfrm>
                  <a:prstGeom prst="straightConnector1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cxnSp>
                <p:nvCxnSpPr>
                  <p:cNvPr id="28" name="Łącznik prosty ze strzałką 27"/>
                  <p:cNvCxnSpPr/>
                  <p:nvPr/>
                </p:nvCxnSpPr>
                <p:spPr bwMode="auto">
                  <a:xfrm>
                    <a:off x="5029680" y="5468733"/>
                    <a:ext cx="1217088" cy="1588"/>
                  </a:xfrm>
                  <a:prstGeom prst="straightConnector1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sp>
                <p:nvSpPr>
                  <p:cNvPr id="10" name="Prostokąt 9"/>
                  <p:cNvSpPr/>
                  <p:nvPr/>
                </p:nvSpPr>
                <p:spPr>
                  <a:xfrm>
                    <a:off x="2970750" y="4910773"/>
                    <a:ext cx="425116" cy="52322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b="1" i="1" dirty="0">
                        <a:latin typeface="Verdana" pitchFamily="34" charset="0"/>
                      </a:rPr>
                      <a:t>x</a:t>
                    </a:r>
                    <a:endParaRPr lang="pl-PL" dirty="0"/>
                  </a:p>
                </p:txBody>
              </p:sp>
              <p:sp>
                <p:nvSpPr>
                  <p:cNvPr id="29" name="Prostokąt 28"/>
                  <p:cNvSpPr/>
                  <p:nvPr/>
                </p:nvSpPr>
                <p:spPr>
                  <a:xfrm>
                    <a:off x="5306395" y="4899883"/>
                    <a:ext cx="425116" cy="52322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b="1" i="1" dirty="0">
                        <a:latin typeface="Verdana" pitchFamily="34" charset="0"/>
                      </a:rPr>
                      <a:t>x</a:t>
                    </a:r>
                    <a:endParaRPr lang="pl-PL" dirty="0"/>
                  </a:p>
                </p:txBody>
              </p:sp>
            </p:grpSp>
            <p:cxnSp>
              <p:nvCxnSpPr>
                <p:cNvPr id="40" name="Łącznik prosty ze strzałką 39"/>
                <p:cNvCxnSpPr/>
                <p:nvPr/>
              </p:nvCxnSpPr>
              <p:spPr bwMode="auto">
                <a:xfrm>
                  <a:off x="3718876" y="5059012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C00000"/>
                  </a:solidFill>
                  <a:prstDash val="sysDash"/>
                  <a:round/>
                  <a:headEnd type="triangle" w="med" len="med"/>
                  <a:tailEnd type="none"/>
                </a:ln>
                <a:effectLst/>
              </p:spPr>
            </p:cxnSp>
            <p:sp>
              <p:nvSpPr>
                <p:cNvPr id="41" name="Prostokąt 40"/>
                <p:cNvSpPr/>
                <p:nvPr/>
              </p:nvSpPr>
              <p:spPr>
                <a:xfrm>
                  <a:off x="4132568" y="4523593"/>
                  <a:ext cx="418704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solidFill>
                        <a:srgbClr val="C00000"/>
                      </a:solidFill>
                      <a:latin typeface="Verdana" pitchFamily="34" charset="0"/>
                    </a:rPr>
                    <a:t>y</a:t>
                  </a:r>
                  <a:endParaRPr lang="pl-PL" dirty="0">
                    <a:solidFill>
                      <a:srgbClr val="C00000"/>
                    </a:solidFill>
                  </a:endParaRPr>
                </a:p>
              </p:txBody>
            </p:sp>
          </p:grpSp>
        </p:grpSp>
        <p:sp>
          <p:nvSpPr>
            <p:cNvPr id="37" name="pole tekstowe 36"/>
            <p:cNvSpPr txBox="1"/>
            <p:nvPr/>
          </p:nvSpPr>
          <p:spPr>
            <a:xfrm>
              <a:off x="1590835" y="4706844"/>
              <a:ext cx="1200755" cy="646331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800" b="1" dirty="0" smtClean="0">
                  <a:solidFill>
                    <a:srgbClr val="006600"/>
                  </a:solidFill>
                  <a:latin typeface="Verdana" pitchFamily="34" charset="0"/>
                </a:rPr>
                <a:t/>
              </a:r>
              <a:br>
                <a:rPr lang="pl-PL" sz="1800" b="1" dirty="0" smtClean="0">
                  <a:solidFill>
                    <a:srgbClr val="006600"/>
                  </a:solidFill>
                  <a:latin typeface="Verdana" pitchFamily="34" charset="0"/>
                </a:rPr>
              </a:br>
              <a:endParaRPr lang="pl-PL" sz="1800" b="1" dirty="0">
                <a:solidFill>
                  <a:srgbClr val="006600"/>
                </a:solidFill>
                <a:latin typeface="Verdana" pitchFamily="34" charset="0"/>
              </a:endParaRPr>
            </a:p>
          </p:txBody>
        </p:sp>
        <p:sp>
          <p:nvSpPr>
            <p:cNvPr id="38" name="Prostokąt 37"/>
            <p:cNvSpPr/>
            <p:nvPr/>
          </p:nvSpPr>
          <p:spPr>
            <a:xfrm>
              <a:off x="1613469" y="4841957"/>
              <a:ext cx="11198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pl-PL" sz="2000" b="1" i="1" dirty="0" smtClean="0">
                  <a:solidFill>
                    <a:srgbClr val="000000"/>
                  </a:solidFill>
                  <a:latin typeface="Verdana" pitchFamily="34" charset="0"/>
                </a:rPr>
                <a:t>C=1/T</a:t>
              </a:r>
              <a:endParaRPr lang="pl-PL" sz="2000" dirty="0"/>
            </a:p>
          </p:txBody>
        </p:sp>
      </p:grpSp>
      <p:sp>
        <p:nvSpPr>
          <p:cNvPr id="44" name="pole tekstowe 43"/>
          <p:cNvSpPr txBox="1"/>
          <p:nvPr/>
        </p:nvSpPr>
        <p:spPr>
          <a:xfrm>
            <a:off x="3384185" y="3856723"/>
            <a:ext cx="3015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i="1" dirty="0" smtClean="0">
                <a:solidFill>
                  <a:srgbClr val="000000"/>
                </a:solidFill>
                <a:latin typeface="Verdana" pitchFamily="34" charset="0"/>
              </a:rPr>
              <a:t>C = 1</a:t>
            </a:r>
            <a:r>
              <a:rPr lang="pl-PL" sz="2000" b="1" dirty="0" smtClean="0">
                <a:solidFill>
                  <a:srgbClr val="000000"/>
                </a:solidFill>
                <a:latin typeface="Verdana" pitchFamily="34" charset="0"/>
              </a:rPr>
              <a:t>/</a:t>
            </a:r>
            <a:r>
              <a:rPr lang="pl-PL" sz="2000" b="1" i="1" dirty="0" smtClean="0">
                <a:solidFill>
                  <a:srgbClr val="000000"/>
                </a:solidFill>
                <a:latin typeface="Verdana" pitchFamily="34" charset="0"/>
              </a:rPr>
              <a:t>T</a:t>
            </a:r>
            <a:r>
              <a:rPr lang="pl-PL" sz="1800" b="1" dirty="0" smtClean="0">
                <a:solidFill>
                  <a:srgbClr val="000000"/>
                </a:solidFill>
                <a:latin typeface="Verdana" pitchFamily="34" charset="0"/>
              </a:rPr>
              <a:t> [klient/min]</a:t>
            </a:r>
            <a:endParaRPr lang="pl-PL" sz="1800" b="1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3384185" y="4175313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/>
              <a:t>przepustowość</a:t>
            </a:r>
            <a:endParaRPr lang="pl-PL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558510" y="188640"/>
            <a:ext cx="7884368" cy="581025"/>
          </a:xfrm>
          <a:prstGeom prst="rect">
            <a:avLst/>
          </a:prstGeom>
        </p:spPr>
        <p:txBody>
          <a:bodyPr/>
          <a:lstStyle/>
          <a:p>
            <a:r>
              <a:rPr lang="pl-PL" sz="3600" b="1" dirty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Rozwiązanie dylematu – wniosek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16" name="Picture 2" descr="C:\Bufor\kathmandu\telekomunikac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909756"/>
            <a:ext cx="5500693" cy="4394824"/>
          </a:xfrm>
          <a:prstGeom prst="rect">
            <a:avLst/>
          </a:prstGeom>
          <a:noFill/>
        </p:spPr>
      </p:pic>
      <p:sp>
        <p:nvSpPr>
          <p:cNvPr id="18" name="pole tekstowe 17"/>
          <p:cNvSpPr txBox="1"/>
          <p:nvPr/>
        </p:nvSpPr>
        <p:spPr>
          <a:xfrm>
            <a:off x="3505918" y="2285992"/>
            <a:ext cx="5638082" cy="107721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solidFill>
                  <a:srgbClr val="C00000"/>
                </a:solidFill>
                <a:latin typeface="Comic Sans MS" pitchFamily="66" charset="0"/>
              </a:rPr>
              <a:t>Nie instaluj więcej łączy...</a:t>
            </a:r>
          </a:p>
          <a:p>
            <a:pPr algn="l"/>
            <a:r>
              <a:rPr lang="pl-PL" sz="3200" b="1" dirty="0" smtClean="0">
                <a:solidFill>
                  <a:srgbClr val="006600"/>
                </a:solidFill>
                <a:latin typeface="Comic Sans MS" pitchFamily="66" charset="0"/>
              </a:rPr>
              <a:t>...kup łącze szybsze</a:t>
            </a:r>
            <a:endParaRPr lang="pl-PL" sz="32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95009" y="107048"/>
            <a:ext cx="7668344" cy="581025"/>
          </a:xfrm>
          <a:prstGeom prst="rect">
            <a:avLst/>
          </a:prstGeom>
        </p:spPr>
        <p:txBody>
          <a:bodyPr/>
          <a:lstStyle/>
          <a:p>
            <a:r>
              <a:rPr lang="pl-PL" sz="3600" b="1" dirty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Kolejkowanie z obsługą 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altLang="pl-PL" sz="3600" b="1" dirty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a</a:t>
            </a:r>
            <a:r>
              <a:rPr lang="pl-PL" altLang="pl-PL" sz="3600" b="1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naliza stanu dynamicznego</a:t>
            </a:r>
            <a:endParaRPr lang="pl-PL" altLang="pl-PL" sz="3600" b="1" dirty="0">
              <a:solidFill>
                <a:srgbClr val="008000"/>
              </a:solidFill>
              <a:latin typeface="Verdana" pitchFamily="34" charset="0"/>
              <a:ea typeface="+mj-ea"/>
              <a:cs typeface="+mj-cs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3707904" y="1426687"/>
            <a:ext cx="3644229" cy="1616150"/>
            <a:chOff x="2507781" y="1236006"/>
            <a:chExt cx="3644229" cy="1616150"/>
          </a:xfrm>
        </p:grpSpPr>
        <p:sp>
          <p:nvSpPr>
            <p:cNvPr id="4" name="Prostokąt 3"/>
            <p:cNvSpPr/>
            <p:nvPr/>
          </p:nvSpPr>
          <p:spPr>
            <a:xfrm>
              <a:off x="2849206" y="1236006"/>
              <a:ext cx="296908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C00000"/>
                  </a:solidFill>
                  <a:latin typeface="Verdana" pitchFamily="34" charset="0"/>
                </a:rPr>
                <a:t>z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 = z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(</a:t>
              </a:r>
              <a:r>
                <a:rPr lang="pl-PL" b="1" i="1" dirty="0" err="1" smtClean="0">
                  <a:solidFill>
                    <a:srgbClr val="C00000"/>
                  </a:solidFill>
                  <a:latin typeface="Verdana" pitchFamily="34" charset="0"/>
                </a:rPr>
                <a:t>t</a:t>
              </a:r>
              <a:r>
                <a:rPr lang="pl-PL" b="1" dirty="0" err="1" smtClean="0">
                  <a:solidFill>
                    <a:srgbClr val="C00000"/>
                  </a:solidFill>
                  <a:latin typeface="Verdana" pitchFamily="34" charset="0"/>
                </a:rPr>
                <a:t>;</a:t>
              </a:r>
              <a:r>
                <a:rPr lang="pl-PL" b="1" i="1" dirty="0" err="1" smtClean="0">
                  <a:solidFill>
                    <a:srgbClr val="C00000"/>
                  </a:solidFill>
                  <a:latin typeface="Verdana" pitchFamily="34" charset="0"/>
                </a:rPr>
                <a:t>x,C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) ?</a:t>
              </a:r>
              <a:r>
                <a:rPr lang="pl-PL" b="1" i="1" dirty="0" smtClean="0">
                  <a:latin typeface="Verdana" pitchFamily="34" charset="0"/>
                </a:rPr>
                <a:t> </a:t>
              </a:r>
              <a:endParaRPr lang="pl-PL" dirty="0"/>
            </a:p>
          </p:txBody>
        </p:sp>
        <p:grpSp>
          <p:nvGrpSpPr>
            <p:cNvPr id="5" name="Grupa 4"/>
            <p:cNvGrpSpPr/>
            <p:nvPr/>
          </p:nvGrpSpPr>
          <p:grpSpPr>
            <a:xfrm>
              <a:off x="2507781" y="1878698"/>
              <a:ext cx="3644229" cy="973458"/>
              <a:chOff x="2505306" y="5135478"/>
              <a:chExt cx="3644229" cy="973458"/>
            </a:xfrm>
          </p:grpSpPr>
          <p:grpSp>
            <p:nvGrpSpPr>
              <p:cNvPr id="7" name="Grupa 6"/>
              <p:cNvGrpSpPr/>
              <p:nvPr/>
            </p:nvGrpSpPr>
            <p:grpSpPr>
              <a:xfrm>
                <a:off x="2505306" y="5135478"/>
                <a:ext cx="3644229" cy="973458"/>
                <a:chOff x="2602539" y="4910773"/>
                <a:chExt cx="3644229" cy="973458"/>
              </a:xfrm>
            </p:grpSpPr>
            <p:sp>
              <p:nvSpPr>
                <p:cNvPr id="9" name="pole tekstowe 8"/>
                <p:cNvSpPr txBox="1"/>
                <p:nvPr/>
              </p:nvSpPr>
              <p:spPr>
                <a:xfrm>
                  <a:off x="3824276" y="5053234"/>
                  <a:ext cx="1200755" cy="830997"/>
                </a:xfrm>
                <a:prstGeom prst="rect">
                  <a:avLst/>
                </a:prstGeom>
                <a:solidFill>
                  <a:srgbClr val="FFFFCC"/>
                </a:solidFill>
                <a:ln w="38100">
                  <a:solidFill>
                    <a:srgbClr val="0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  <a:t/>
                  </a:r>
                  <a:b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</a:br>
                  <a:endParaRPr lang="pl-PL" sz="2400" b="1" dirty="0">
                    <a:solidFill>
                      <a:srgbClr val="006600"/>
                    </a:solidFill>
                    <a:latin typeface="Verdana" pitchFamily="34" charset="0"/>
                  </a:endParaRPr>
                </a:p>
              </p:txBody>
            </p:sp>
            <p:cxnSp>
              <p:nvCxnSpPr>
                <p:cNvPr id="10" name="Łącznik prosty ze strzałką 9"/>
                <p:cNvCxnSpPr/>
                <p:nvPr/>
              </p:nvCxnSpPr>
              <p:spPr bwMode="auto">
                <a:xfrm>
                  <a:off x="2602539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11" name="Łącznik prosty ze strzałką 10"/>
                <p:cNvCxnSpPr/>
                <p:nvPr/>
              </p:nvCxnSpPr>
              <p:spPr bwMode="auto">
                <a:xfrm>
                  <a:off x="5029680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12" name="Prostokąt 11"/>
                <p:cNvSpPr/>
                <p:nvPr/>
              </p:nvSpPr>
              <p:spPr>
                <a:xfrm>
                  <a:off x="2970750" y="4910773"/>
                  <a:ext cx="42511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</p:grpSp>
          <p:sp>
            <p:nvSpPr>
              <p:cNvPr id="8" name="Prostokąt 7"/>
              <p:cNvSpPr/>
              <p:nvPr/>
            </p:nvSpPr>
            <p:spPr>
              <a:xfrm>
                <a:off x="4084765" y="5415157"/>
                <a:ext cx="508773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pl-PL" sz="3200" b="1" i="1" dirty="0" smtClean="0">
                    <a:solidFill>
                      <a:srgbClr val="000000"/>
                    </a:solidFill>
                    <a:latin typeface="Verdana" pitchFamily="34" charset="0"/>
                  </a:rPr>
                  <a:t>C</a:t>
                </a:r>
                <a:endParaRPr lang="pl-PL" sz="3200" dirty="0"/>
              </a:p>
            </p:txBody>
          </p:sp>
        </p:grpSp>
        <p:cxnSp>
          <p:nvCxnSpPr>
            <p:cNvPr id="6" name="Łącznik prosty ze strzałką 5"/>
            <p:cNvCxnSpPr/>
            <p:nvPr/>
          </p:nvCxnSpPr>
          <p:spPr bwMode="auto">
            <a:xfrm>
              <a:off x="3749374" y="1900099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6" name="Grupa 35"/>
          <p:cNvGrpSpPr/>
          <p:nvPr/>
        </p:nvGrpSpPr>
        <p:grpSpPr>
          <a:xfrm>
            <a:off x="716643" y="1865430"/>
            <a:ext cx="1792905" cy="1125415"/>
            <a:chOff x="827584" y="2591617"/>
            <a:chExt cx="1792905" cy="1125415"/>
          </a:xfrm>
        </p:grpSpPr>
        <p:cxnSp>
          <p:nvCxnSpPr>
            <p:cNvPr id="15" name="Łącznik prosty ze strzałką 14"/>
            <p:cNvCxnSpPr/>
            <p:nvPr/>
          </p:nvCxnSpPr>
          <p:spPr>
            <a:xfrm>
              <a:off x="827584" y="3388966"/>
              <a:ext cx="1728192" cy="0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ze strzałką 18"/>
            <p:cNvCxnSpPr/>
            <p:nvPr/>
          </p:nvCxnSpPr>
          <p:spPr>
            <a:xfrm flipV="1">
              <a:off x="1547664" y="2677118"/>
              <a:ext cx="0" cy="1039914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Łącznik prosty 24"/>
            <p:cNvCxnSpPr/>
            <p:nvPr/>
          </p:nvCxnSpPr>
          <p:spPr>
            <a:xfrm>
              <a:off x="1187624" y="3388966"/>
              <a:ext cx="36004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Łącznik prosty 26"/>
            <p:cNvCxnSpPr/>
            <p:nvPr/>
          </p:nvCxnSpPr>
          <p:spPr>
            <a:xfrm>
              <a:off x="1547664" y="3068960"/>
              <a:ext cx="0" cy="32000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Łącznik prosty 27"/>
            <p:cNvCxnSpPr/>
            <p:nvPr/>
          </p:nvCxnSpPr>
          <p:spPr>
            <a:xfrm>
              <a:off x="1547664" y="3068960"/>
              <a:ext cx="79208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Łącznik prosty 30"/>
            <p:cNvCxnSpPr/>
            <p:nvPr/>
          </p:nvCxnSpPr>
          <p:spPr>
            <a:xfrm>
              <a:off x="1547664" y="2852936"/>
              <a:ext cx="7196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Prostokąt 31"/>
            <p:cNvSpPr/>
            <p:nvPr/>
          </p:nvSpPr>
          <p:spPr>
            <a:xfrm>
              <a:off x="1595137" y="2591617"/>
              <a:ext cx="29561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pl-PL" sz="1800" b="1" i="1" dirty="0" smtClean="0">
                  <a:solidFill>
                    <a:srgbClr val="000000"/>
                  </a:solidFill>
                  <a:latin typeface="Verdana" pitchFamily="34" charset="0"/>
                </a:rPr>
                <a:t>C</a:t>
              </a:r>
              <a:endParaRPr lang="pl-PL" sz="1800" dirty="0"/>
            </a:p>
          </p:txBody>
        </p:sp>
        <p:sp>
          <p:nvSpPr>
            <p:cNvPr id="34" name="Prostokąt 33"/>
            <p:cNvSpPr/>
            <p:nvPr/>
          </p:nvSpPr>
          <p:spPr>
            <a:xfrm>
              <a:off x="2090813" y="2717849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latin typeface="Verdana" pitchFamily="34" charset="0"/>
                </a:rPr>
                <a:t>x</a:t>
              </a:r>
              <a:endParaRPr lang="pl-PL" sz="1800" dirty="0"/>
            </a:p>
          </p:txBody>
        </p:sp>
        <p:sp>
          <p:nvSpPr>
            <p:cNvPr id="35" name="Prostokąt 34"/>
            <p:cNvSpPr/>
            <p:nvPr/>
          </p:nvSpPr>
          <p:spPr>
            <a:xfrm>
              <a:off x="2330025" y="3062518"/>
              <a:ext cx="290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latin typeface="Verdana" pitchFamily="34" charset="0"/>
                </a:rPr>
                <a:t>t</a:t>
              </a:r>
              <a:endParaRPr lang="pl-PL" sz="1800" dirty="0"/>
            </a:p>
          </p:txBody>
        </p:sp>
      </p:grpSp>
      <p:graphicFrame>
        <p:nvGraphicFramePr>
          <p:cNvPr id="37" name="Obiek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0041184"/>
              </p:ext>
            </p:extLst>
          </p:nvPr>
        </p:nvGraphicFramePr>
        <p:xfrm>
          <a:off x="1076683" y="3400428"/>
          <a:ext cx="7128792" cy="574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34" name="Equation" r:id="rId3" imgW="2679480" imgH="215640" progId="Equation.3">
                  <p:embed/>
                </p:oleObj>
              </mc:Choice>
              <mc:Fallback>
                <p:oleObj name="Equation" r:id="rId3" imgW="26794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6683" y="3400428"/>
                        <a:ext cx="7128792" cy="5743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iek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345918"/>
              </p:ext>
            </p:extLst>
          </p:nvPr>
        </p:nvGraphicFramePr>
        <p:xfrm>
          <a:off x="1669998" y="4031855"/>
          <a:ext cx="5682135" cy="1143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35" name="Equation" r:id="rId5" imgW="2082600" imgH="419040" progId="Equation.3">
                  <p:embed/>
                </p:oleObj>
              </mc:Choice>
              <mc:Fallback>
                <p:oleObj name="Equation" r:id="rId5" imgW="208260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69998" y="4031855"/>
                        <a:ext cx="5682135" cy="11435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" name="Grupa 40"/>
          <p:cNvGrpSpPr/>
          <p:nvPr/>
        </p:nvGrpSpPr>
        <p:grpSpPr>
          <a:xfrm>
            <a:off x="2768276" y="5244231"/>
            <a:ext cx="6039361" cy="1021921"/>
            <a:chOff x="2768276" y="5244231"/>
            <a:chExt cx="6039361" cy="1021921"/>
          </a:xfrm>
        </p:grpSpPr>
        <p:graphicFrame>
          <p:nvGraphicFramePr>
            <p:cNvPr id="39" name="Obiek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187282"/>
                </p:ext>
              </p:extLst>
            </p:nvPr>
          </p:nvGraphicFramePr>
          <p:xfrm>
            <a:off x="2768276" y="5244231"/>
            <a:ext cx="3096344" cy="10219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736" name="Equation" r:id="rId7" imgW="1269720" imgH="419040" progId="Equation.3">
                    <p:embed/>
                  </p:oleObj>
                </mc:Choice>
                <mc:Fallback>
                  <p:oleObj name="Equation" r:id="rId7" imgW="1269720" imgH="419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768276" y="5244231"/>
                          <a:ext cx="3096344" cy="102192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" name="Prostokąt 39"/>
            <p:cNvSpPr/>
            <p:nvPr/>
          </p:nvSpPr>
          <p:spPr>
            <a:xfrm>
              <a:off x="6200833" y="5341282"/>
              <a:ext cx="2606804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olidFill>
                    <a:srgbClr val="006600"/>
                  </a:solidFill>
                  <a:latin typeface="Comic Sans MS" pitchFamily="66" charset="0"/>
                </a:rPr>
                <a:t>o</a:t>
              </a:r>
              <a:r>
                <a:rPr lang="pl-PL" sz="2000" b="1" dirty="0" smtClean="0">
                  <a:solidFill>
                    <a:srgbClr val="006600"/>
                  </a:solidFill>
                  <a:latin typeface="Comic Sans MS" pitchFamily="66" charset="0"/>
                </a:rPr>
                <a:t>pis dynamiki</a:t>
              </a:r>
              <a:br>
                <a:rPr lang="pl-PL" sz="2000" b="1" dirty="0" smtClean="0">
                  <a:solidFill>
                    <a:srgbClr val="006600"/>
                  </a:solidFill>
                  <a:latin typeface="Comic Sans MS" pitchFamily="66" charset="0"/>
                </a:rPr>
              </a:br>
              <a:r>
                <a:rPr lang="pl-PL" sz="2000" b="1" dirty="0" smtClean="0">
                  <a:solidFill>
                    <a:srgbClr val="006600"/>
                  </a:solidFill>
                  <a:latin typeface="Comic Sans MS" pitchFamily="66" charset="0"/>
                </a:rPr>
                <a:t>systemu przez NRR</a:t>
              </a:r>
              <a:endParaRPr lang="pl-PL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0965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95009" y="107048"/>
            <a:ext cx="7668344" cy="581025"/>
          </a:xfrm>
          <a:prstGeom prst="rect">
            <a:avLst/>
          </a:prstGeom>
        </p:spPr>
        <p:txBody>
          <a:bodyPr/>
          <a:lstStyle/>
          <a:p>
            <a:r>
              <a:rPr lang="pl-PL" b="1" dirty="0">
                <a:solidFill>
                  <a:srgbClr val="000000"/>
                </a:solidFill>
                <a:latin typeface="+mn-lt"/>
              </a:rPr>
              <a:t>Kolejkowanie z obsługą 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altLang="pl-PL" b="1" dirty="0" smtClean="0">
                <a:solidFill>
                  <a:srgbClr val="000000"/>
                </a:solidFill>
                <a:latin typeface="+mn-lt"/>
              </a:rPr>
              <a:t>Pr{system zajęty} =?</a:t>
            </a:r>
            <a:endParaRPr lang="pl-PL" altLang="pl-PL" b="1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3707904" y="1426687"/>
            <a:ext cx="3644229" cy="1616150"/>
            <a:chOff x="2507781" y="1236006"/>
            <a:chExt cx="3644229" cy="1616150"/>
          </a:xfrm>
        </p:grpSpPr>
        <p:sp>
          <p:nvSpPr>
            <p:cNvPr id="4" name="Prostokąt 3"/>
            <p:cNvSpPr/>
            <p:nvPr/>
          </p:nvSpPr>
          <p:spPr>
            <a:xfrm>
              <a:off x="2849206" y="1236006"/>
              <a:ext cx="296908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C00000"/>
                  </a:solidFill>
                  <a:latin typeface="Verdana" pitchFamily="34" charset="0"/>
                </a:rPr>
                <a:t>z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 = z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(</a:t>
              </a:r>
              <a:r>
                <a:rPr lang="pl-PL" b="1" i="1" dirty="0" err="1" smtClean="0">
                  <a:solidFill>
                    <a:srgbClr val="C00000"/>
                  </a:solidFill>
                  <a:latin typeface="Verdana" pitchFamily="34" charset="0"/>
                </a:rPr>
                <a:t>t</a:t>
              </a:r>
              <a:r>
                <a:rPr lang="pl-PL" b="1" dirty="0" err="1" smtClean="0">
                  <a:solidFill>
                    <a:srgbClr val="C00000"/>
                  </a:solidFill>
                  <a:latin typeface="Verdana" pitchFamily="34" charset="0"/>
                </a:rPr>
                <a:t>;</a:t>
              </a:r>
              <a:r>
                <a:rPr lang="pl-PL" b="1" i="1" dirty="0" err="1" smtClean="0">
                  <a:solidFill>
                    <a:srgbClr val="C00000"/>
                  </a:solidFill>
                  <a:latin typeface="Verdana" pitchFamily="34" charset="0"/>
                </a:rPr>
                <a:t>x,C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) ?</a:t>
              </a:r>
              <a:r>
                <a:rPr lang="pl-PL" b="1" i="1" dirty="0" smtClean="0">
                  <a:latin typeface="Verdana" pitchFamily="34" charset="0"/>
                </a:rPr>
                <a:t> </a:t>
              </a:r>
              <a:endParaRPr lang="pl-PL" dirty="0"/>
            </a:p>
          </p:txBody>
        </p:sp>
        <p:grpSp>
          <p:nvGrpSpPr>
            <p:cNvPr id="5" name="Grupa 4"/>
            <p:cNvGrpSpPr/>
            <p:nvPr/>
          </p:nvGrpSpPr>
          <p:grpSpPr>
            <a:xfrm>
              <a:off x="2507781" y="1878698"/>
              <a:ext cx="3644229" cy="973458"/>
              <a:chOff x="2505306" y="5135478"/>
              <a:chExt cx="3644229" cy="973458"/>
            </a:xfrm>
          </p:grpSpPr>
          <p:grpSp>
            <p:nvGrpSpPr>
              <p:cNvPr id="7" name="Grupa 6"/>
              <p:cNvGrpSpPr/>
              <p:nvPr/>
            </p:nvGrpSpPr>
            <p:grpSpPr>
              <a:xfrm>
                <a:off x="2505306" y="5135478"/>
                <a:ext cx="3644229" cy="973458"/>
                <a:chOff x="2602539" y="4910773"/>
                <a:chExt cx="3644229" cy="973458"/>
              </a:xfrm>
            </p:grpSpPr>
            <p:sp>
              <p:nvSpPr>
                <p:cNvPr id="9" name="pole tekstowe 8"/>
                <p:cNvSpPr txBox="1"/>
                <p:nvPr/>
              </p:nvSpPr>
              <p:spPr>
                <a:xfrm>
                  <a:off x="3824276" y="5053234"/>
                  <a:ext cx="1200755" cy="830997"/>
                </a:xfrm>
                <a:prstGeom prst="rect">
                  <a:avLst/>
                </a:prstGeom>
                <a:solidFill>
                  <a:srgbClr val="FFFFCC"/>
                </a:solidFill>
                <a:ln w="38100">
                  <a:solidFill>
                    <a:srgbClr val="0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  <a:t/>
                  </a:r>
                  <a:b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</a:br>
                  <a:endParaRPr lang="pl-PL" sz="2400" b="1" dirty="0">
                    <a:solidFill>
                      <a:srgbClr val="006600"/>
                    </a:solidFill>
                    <a:latin typeface="Verdana" pitchFamily="34" charset="0"/>
                  </a:endParaRPr>
                </a:p>
              </p:txBody>
            </p:sp>
            <p:cxnSp>
              <p:nvCxnSpPr>
                <p:cNvPr id="10" name="Łącznik prosty ze strzałką 9"/>
                <p:cNvCxnSpPr/>
                <p:nvPr/>
              </p:nvCxnSpPr>
              <p:spPr bwMode="auto">
                <a:xfrm>
                  <a:off x="2602539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11" name="Łącznik prosty ze strzałką 10"/>
                <p:cNvCxnSpPr/>
                <p:nvPr/>
              </p:nvCxnSpPr>
              <p:spPr bwMode="auto">
                <a:xfrm>
                  <a:off x="5029680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12" name="Prostokąt 11"/>
                <p:cNvSpPr/>
                <p:nvPr/>
              </p:nvSpPr>
              <p:spPr>
                <a:xfrm>
                  <a:off x="2970750" y="4910773"/>
                  <a:ext cx="42511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</p:grpSp>
          <p:sp>
            <p:nvSpPr>
              <p:cNvPr id="8" name="Prostokąt 7"/>
              <p:cNvSpPr/>
              <p:nvPr/>
            </p:nvSpPr>
            <p:spPr>
              <a:xfrm>
                <a:off x="4084765" y="5415157"/>
                <a:ext cx="508773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pl-PL" sz="3200" b="1" i="1" dirty="0" smtClean="0">
                    <a:solidFill>
                      <a:srgbClr val="000000"/>
                    </a:solidFill>
                    <a:latin typeface="Verdana" pitchFamily="34" charset="0"/>
                  </a:rPr>
                  <a:t>C</a:t>
                </a:r>
                <a:endParaRPr lang="pl-PL" sz="3200" dirty="0"/>
              </a:p>
            </p:txBody>
          </p:sp>
        </p:grpSp>
        <p:cxnSp>
          <p:nvCxnSpPr>
            <p:cNvPr id="6" name="Łącznik prosty ze strzałką 5"/>
            <p:cNvCxnSpPr/>
            <p:nvPr/>
          </p:nvCxnSpPr>
          <p:spPr bwMode="auto">
            <a:xfrm>
              <a:off x="3749374" y="1900099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6" name="Grupa 35"/>
          <p:cNvGrpSpPr/>
          <p:nvPr/>
        </p:nvGrpSpPr>
        <p:grpSpPr>
          <a:xfrm>
            <a:off x="716643" y="1865430"/>
            <a:ext cx="1792905" cy="1125415"/>
            <a:chOff x="827584" y="2591617"/>
            <a:chExt cx="1792905" cy="1125415"/>
          </a:xfrm>
        </p:grpSpPr>
        <p:cxnSp>
          <p:nvCxnSpPr>
            <p:cNvPr id="15" name="Łącznik prosty ze strzałką 14"/>
            <p:cNvCxnSpPr/>
            <p:nvPr/>
          </p:nvCxnSpPr>
          <p:spPr>
            <a:xfrm>
              <a:off x="827584" y="3388966"/>
              <a:ext cx="1728192" cy="0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ze strzałką 18"/>
            <p:cNvCxnSpPr/>
            <p:nvPr/>
          </p:nvCxnSpPr>
          <p:spPr>
            <a:xfrm flipV="1">
              <a:off x="1547664" y="2677118"/>
              <a:ext cx="0" cy="1039914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Łącznik prosty 24"/>
            <p:cNvCxnSpPr/>
            <p:nvPr/>
          </p:nvCxnSpPr>
          <p:spPr>
            <a:xfrm>
              <a:off x="1187624" y="3388966"/>
              <a:ext cx="36004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Łącznik prosty 26"/>
            <p:cNvCxnSpPr/>
            <p:nvPr/>
          </p:nvCxnSpPr>
          <p:spPr>
            <a:xfrm>
              <a:off x="1547664" y="3068960"/>
              <a:ext cx="0" cy="32000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Łącznik prosty 27"/>
            <p:cNvCxnSpPr/>
            <p:nvPr/>
          </p:nvCxnSpPr>
          <p:spPr>
            <a:xfrm>
              <a:off x="1547664" y="3068960"/>
              <a:ext cx="79208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Łącznik prosty 30"/>
            <p:cNvCxnSpPr/>
            <p:nvPr/>
          </p:nvCxnSpPr>
          <p:spPr>
            <a:xfrm>
              <a:off x="1547664" y="2852936"/>
              <a:ext cx="7196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Prostokąt 31"/>
            <p:cNvSpPr/>
            <p:nvPr/>
          </p:nvSpPr>
          <p:spPr>
            <a:xfrm>
              <a:off x="1595137" y="2591617"/>
              <a:ext cx="29561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pl-PL" sz="1800" b="1" i="1" dirty="0" smtClean="0">
                  <a:solidFill>
                    <a:srgbClr val="000000"/>
                  </a:solidFill>
                  <a:latin typeface="Verdana" pitchFamily="34" charset="0"/>
                </a:rPr>
                <a:t>C</a:t>
              </a:r>
              <a:endParaRPr lang="pl-PL" sz="1800" dirty="0"/>
            </a:p>
          </p:txBody>
        </p:sp>
        <p:sp>
          <p:nvSpPr>
            <p:cNvPr id="34" name="Prostokąt 33"/>
            <p:cNvSpPr/>
            <p:nvPr/>
          </p:nvSpPr>
          <p:spPr>
            <a:xfrm>
              <a:off x="2090813" y="2717849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latin typeface="Verdana" pitchFamily="34" charset="0"/>
                </a:rPr>
                <a:t>x</a:t>
              </a:r>
              <a:endParaRPr lang="pl-PL" sz="1800" dirty="0"/>
            </a:p>
          </p:txBody>
        </p:sp>
        <p:sp>
          <p:nvSpPr>
            <p:cNvPr id="35" name="Prostokąt 34"/>
            <p:cNvSpPr/>
            <p:nvPr/>
          </p:nvSpPr>
          <p:spPr>
            <a:xfrm>
              <a:off x="2330025" y="3062518"/>
              <a:ext cx="290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latin typeface="Verdana" pitchFamily="34" charset="0"/>
                </a:rPr>
                <a:t>t</a:t>
              </a:r>
              <a:endParaRPr lang="pl-PL" sz="1800" dirty="0"/>
            </a:p>
          </p:txBody>
        </p:sp>
      </p:grpSp>
      <p:grpSp>
        <p:nvGrpSpPr>
          <p:cNvPr id="50" name="Grupa 49"/>
          <p:cNvGrpSpPr/>
          <p:nvPr/>
        </p:nvGrpSpPr>
        <p:grpSpPr>
          <a:xfrm>
            <a:off x="4580627" y="3389659"/>
            <a:ext cx="2856505" cy="2257971"/>
            <a:chOff x="4580627" y="3389659"/>
            <a:chExt cx="2856505" cy="2257971"/>
          </a:xfrm>
        </p:grpSpPr>
        <p:cxnSp>
          <p:nvCxnSpPr>
            <p:cNvPr id="29" name="Łącznik prosty ze strzałką 28"/>
            <p:cNvCxnSpPr/>
            <p:nvPr/>
          </p:nvCxnSpPr>
          <p:spPr bwMode="auto">
            <a:xfrm>
              <a:off x="4580627" y="4078929"/>
              <a:ext cx="2596550" cy="18618"/>
            </a:xfrm>
            <a:prstGeom prst="straightConnector1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33" name="Łącznik prosty ze strzałką 32"/>
            <p:cNvCxnSpPr/>
            <p:nvPr/>
          </p:nvCxnSpPr>
          <p:spPr bwMode="auto">
            <a:xfrm>
              <a:off x="4813895" y="4224463"/>
              <a:ext cx="1964482" cy="15364"/>
            </a:xfrm>
            <a:prstGeom prst="straightConnector1">
              <a:avLst/>
            </a:prstGeom>
            <a:noFill/>
            <a:ln w="2540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42" name="Prostokąt 41"/>
            <p:cNvSpPr/>
            <p:nvPr/>
          </p:nvSpPr>
          <p:spPr>
            <a:xfrm>
              <a:off x="5373720" y="4434151"/>
              <a:ext cx="508773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pl-PL" sz="3200" b="1" i="1" dirty="0" smtClean="0">
                  <a:solidFill>
                    <a:srgbClr val="006600"/>
                  </a:solidFill>
                  <a:latin typeface="Verdana" pitchFamily="34" charset="0"/>
                </a:rPr>
                <a:t>C</a:t>
              </a:r>
              <a:endParaRPr lang="pl-PL" sz="3200" dirty="0">
                <a:solidFill>
                  <a:srgbClr val="006600"/>
                </a:solidFill>
              </a:endParaRPr>
            </a:p>
          </p:txBody>
        </p:sp>
        <p:cxnSp>
          <p:nvCxnSpPr>
            <p:cNvPr id="43" name="Łącznik prosty ze strzałką 42"/>
            <p:cNvCxnSpPr/>
            <p:nvPr/>
          </p:nvCxnSpPr>
          <p:spPr bwMode="auto">
            <a:xfrm>
              <a:off x="5197431" y="3928044"/>
              <a:ext cx="829841" cy="16848"/>
            </a:xfrm>
            <a:prstGeom prst="straightConnector1">
              <a:avLst/>
            </a:prstGeom>
            <a:noFill/>
            <a:ln w="2540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44" name="Prostokąt 43"/>
            <p:cNvSpPr/>
            <p:nvPr/>
          </p:nvSpPr>
          <p:spPr>
            <a:xfrm>
              <a:off x="6129662" y="3389659"/>
              <a:ext cx="4251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C00000"/>
                  </a:solidFill>
                  <a:latin typeface="Verdana" pitchFamily="34" charset="0"/>
                </a:rPr>
                <a:t>x</a:t>
              </a:r>
              <a:endParaRPr lang="pl-PL" dirty="0">
                <a:solidFill>
                  <a:srgbClr val="C00000"/>
                </a:solidFill>
              </a:endParaRPr>
            </a:p>
          </p:txBody>
        </p:sp>
        <p:sp>
          <p:nvSpPr>
            <p:cNvPr id="22" name="Prostokąt 21"/>
            <p:cNvSpPr/>
            <p:nvPr/>
          </p:nvSpPr>
          <p:spPr>
            <a:xfrm>
              <a:off x="4828726" y="5062855"/>
              <a:ext cx="260840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pl-PL" sz="1600" b="1" dirty="0">
                  <a:solidFill>
                    <a:srgbClr val="7030A0"/>
                  </a:solidFill>
                  <a:latin typeface="Comic Sans MS" pitchFamily="66" charset="0"/>
                </a:rPr>
                <a:t>s</a:t>
              </a:r>
              <a:r>
                <a:rPr lang="pl-PL" sz="1600" b="1" dirty="0" smtClean="0">
                  <a:solidFill>
                    <a:srgbClr val="7030A0"/>
                  </a:solidFill>
                  <a:latin typeface="Comic Sans MS" pitchFamily="66" charset="0"/>
                </a:rPr>
                <a:t>ystem zajęty</a:t>
              </a:r>
            </a:p>
            <a:p>
              <a:pPr algn="ctr"/>
              <a:r>
                <a:rPr lang="pl-PL" sz="1600" b="1" dirty="0" smtClean="0">
                  <a:solidFill>
                    <a:srgbClr val="7030A0"/>
                  </a:solidFill>
                  <a:latin typeface="Comic Sans MS" pitchFamily="66" charset="0"/>
                </a:rPr>
                <a:t>Pr{system zajęty = x/C}</a:t>
              </a:r>
              <a:endParaRPr lang="pl-PL" sz="1600" dirty="0">
                <a:solidFill>
                  <a:srgbClr val="7030A0"/>
                </a:solidFill>
              </a:endParaRPr>
            </a:p>
          </p:txBody>
        </p:sp>
        <p:cxnSp>
          <p:nvCxnSpPr>
            <p:cNvPr id="30" name="Łącznik prosty 29"/>
            <p:cNvCxnSpPr/>
            <p:nvPr/>
          </p:nvCxnSpPr>
          <p:spPr>
            <a:xfrm>
              <a:off x="5197431" y="3704773"/>
              <a:ext cx="0" cy="1316701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Łącznik prosty 44"/>
            <p:cNvCxnSpPr/>
            <p:nvPr/>
          </p:nvCxnSpPr>
          <p:spPr>
            <a:xfrm>
              <a:off x="6050522" y="3704773"/>
              <a:ext cx="0" cy="1316701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Łącznik prosty ze strzałką 46"/>
            <p:cNvCxnSpPr/>
            <p:nvPr/>
          </p:nvCxnSpPr>
          <p:spPr>
            <a:xfrm>
              <a:off x="5197431" y="5021474"/>
              <a:ext cx="853091" cy="0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9" name="Obiek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568933"/>
              </p:ext>
            </p:extLst>
          </p:nvPr>
        </p:nvGraphicFramePr>
        <p:xfrm>
          <a:off x="333572" y="3185951"/>
          <a:ext cx="3248025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6" name="Równanie" r:id="rId3" imgW="1638000" imgH="482400" progId="Equation.3">
                  <p:embed/>
                </p:oleObj>
              </mc:Choice>
              <mc:Fallback>
                <p:oleObj name="Równanie" r:id="rId3" imgW="163800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3572" y="3185951"/>
                        <a:ext cx="3248025" cy="957263"/>
                      </a:xfrm>
                      <a:prstGeom prst="rect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iek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703752"/>
              </p:ext>
            </p:extLst>
          </p:nvPr>
        </p:nvGraphicFramePr>
        <p:xfrm>
          <a:off x="357510" y="4339321"/>
          <a:ext cx="3021013" cy="204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7" name="Równanie" r:id="rId5" imgW="1523880" imgH="1028520" progId="Equation.3">
                  <p:embed/>
                </p:oleObj>
              </mc:Choice>
              <mc:Fallback>
                <p:oleObj name="Równanie" r:id="rId5" imgW="1523880" imgH="1028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7510" y="4339321"/>
                        <a:ext cx="3021013" cy="2041525"/>
                      </a:xfrm>
                      <a:prstGeom prst="rect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953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95009" y="107048"/>
            <a:ext cx="7668344" cy="581025"/>
          </a:xfrm>
          <a:prstGeom prst="rect">
            <a:avLst/>
          </a:prstGeom>
        </p:spPr>
        <p:txBody>
          <a:bodyPr/>
          <a:lstStyle/>
          <a:p>
            <a:r>
              <a:rPr lang="pl-PL" b="1" dirty="0">
                <a:solidFill>
                  <a:srgbClr val="000000"/>
                </a:solidFill>
                <a:latin typeface="+mn-lt"/>
              </a:rPr>
              <a:t>Kolejkowanie z obsługą 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altLang="pl-PL" b="1" dirty="0">
                <a:solidFill>
                  <a:srgbClr val="000000"/>
                </a:solidFill>
                <a:latin typeface="+mn-lt"/>
              </a:rPr>
              <a:t>s</a:t>
            </a:r>
            <a:r>
              <a:rPr lang="pl-PL" altLang="pl-PL" b="1" dirty="0" smtClean="0">
                <a:solidFill>
                  <a:srgbClr val="000000"/>
                </a:solidFill>
                <a:latin typeface="+mn-lt"/>
              </a:rPr>
              <a:t>tan dynamiczny </a:t>
            </a:r>
            <a:r>
              <a:rPr lang="pl-PL" altLang="pl-PL" b="1" dirty="0">
                <a:solidFill>
                  <a:srgbClr val="000000"/>
                </a:solidFill>
                <a:latin typeface="+mn-lt"/>
              </a:rPr>
              <a:t>→ stan stacjonarny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3707904" y="1426687"/>
            <a:ext cx="3644229" cy="1616150"/>
            <a:chOff x="2507781" y="1236006"/>
            <a:chExt cx="3644229" cy="1616150"/>
          </a:xfrm>
        </p:grpSpPr>
        <p:sp>
          <p:nvSpPr>
            <p:cNvPr id="4" name="Prostokąt 3"/>
            <p:cNvSpPr/>
            <p:nvPr/>
          </p:nvSpPr>
          <p:spPr>
            <a:xfrm>
              <a:off x="2849206" y="1236006"/>
              <a:ext cx="296908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C00000"/>
                  </a:solidFill>
                  <a:latin typeface="Verdana" pitchFamily="34" charset="0"/>
                </a:rPr>
                <a:t>z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 = z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(</a:t>
              </a:r>
              <a:r>
                <a:rPr lang="pl-PL" b="1" i="1" dirty="0" err="1" smtClean="0">
                  <a:solidFill>
                    <a:srgbClr val="C00000"/>
                  </a:solidFill>
                  <a:latin typeface="Verdana" pitchFamily="34" charset="0"/>
                </a:rPr>
                <a:t>t</a:t>
              </a:r>
              <a:r>
                <a:rPr lang="pl-PL" b="1" dirty="0" err="1" smtClean="0">
                  <a:solidFill>
                    <a:srgbClr val="C00000"/>
                  </a:solidFill>
                  <a:latin typeface="Verdana" pitchFamily="34" charset="0"/>
                </a:rPr>
                <a:t>;</a:t>
              </a:r>
              <a:r>
                <a:rPr lang="pl-PL" b="1" i="1" dirty="0" err="1" smtClean="0">
                  <a:solidFill>
                    <a:srgbClr val="C00000"/>
                  </a:solidFill>
                  <a:latin typeface="Verdana" pitchFamily="34" charset="0"/>
                </a:rPr>
                <a:t>x,C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) ?</a:t>
              </a:r>
              <a:r>
                <a:rPr lang="pl-PL" b="1" i="1" dirty="0" smtClean="0">
                  <a:latin typeface="Verdana" pitchFamily="34" charset="0"/>
                </a:rPr>
                <a:t> </a:t>
              </a:r>
              <a:endParaRPr lang="pl-PL" dirty="0"/>
            </a:p>
          </p:txBody>
        </p:sp>
        <p:grpSp>
          <p:nvGrpSpPr>
            <p:cNvPr id="5" name="Grupa 4"/>
            <p:cNvGrpSpPr/>
            <p:nvPr/>
          </p:nvGrpSpPr>
          <p:grpSpPr>
            <a:xfrm>
              <a:off x="2507781" y="1878698"/>
              <a:ext cx="3644229" cy="973458"/>
              <a:chOff x="2505306" y="5135478"/>
              <a:chExt cx="3644229" cy="973458"/>
            </a:xfrm>
          </p:grpSpPr>
          <p:grpSp>
            <p:nvGrpSpPr>
              <p:cNvPr id="7" name="Grupa 6"/>
              <p:cNvGrpSpPr/>
              <p:nvPr/>
            </p:nvGrpSpPr>
            <p:grpSpPr>
              <a:xfrm>
                <a:off x="2505306" y="5135478"/>
                <a:ext cx="3644229" cy="973458"/>
                <a:chOff x="2602539" y="4910773"/>
                <a:chExt cx="3644229" cy="973458"/>
              </a:xfrm>
            </p:grpSpPr>
            <p:sp>
              <p:nvSpPr>
                <p:cNvPr id="9" name="pole tekstowe 8"/>
                <p:cNvSpPr txBox="1"/>
                <p:nvPr/>
              </p:nvSpPr>
              <p:spPr>
                <a:xfrm>
                  <a:off x="3824276" y="5053234"/>
                  <a:ext cx="1200755" cy="830997"/>
                </a:xfrm>
                <a:prstGeom prst="rect">
                  <a:avLst/>
                </a:prstGeom>
                <a:solidFill>
                  <a:srgbClr val="FFFFCC"/>
                </a:solidFill>
                <a:ln w="38100">
                  <a:solidFill>
                    <a:srgbClr val="0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  <a:t/>
                  </a:r>
                  <a:b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</a:br>
                  <a:endParaRPr lang="pl-PL" sz="2400" b="1" dirty="0">
                    <a:solidFill>
                      <a:srgbClr val="006600"/>
                    </a:solidFill>
                    <a:latin typeface="Verdana" pitchFamily="34" charset="0"/>
                  </a:endParaRPr>
                </a:p>
              </p:txBody>
            </p:sp>
            <p:cxnSp>
              <p:nvCxnSpPr>
                <p:cNvPr id="10" name="Łącznik prosty ze strzałką 9"/>
                <p:cNvCxnSpPr/>
                <p:nvPr/>
              </p:nvCxnSpPr>
              <p:spPr bwMode="auto">
                <a:xfrm>
                  <a:off x="2602539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11" name="Łącznik prosty ze strzałką 10"/>
                <p:cNvCxnSpPr/>
                <p:nvPr/>
              </p:nvCxnSpPr>
              <p:spPr bwMode="auto">
                <a:xfrm>
                  <a:off x="5029680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12" name="Prostokąt 11"/>
                <p:cNvSpPr/>
                <p:nvPr/>
              </p:nvSpPr>
              <p:spPr>
                <a:xfrm>
                  <a:off x="2970750" y="4910773"/>
                  <a:ext cx="42511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</p:grpSp>
          <p:sp>
            <p:nvSpPr>
              <p:cNvPr id="8" name="Prostokąt 7"/>
              <p:cNvSpPr/>
              <p:nvPr/>
            </p:nvSpPr>
            <p:spPr>
              <a:xfrm>
                <a:off x="4084765" y="5415157"/>
                <a:ext cx="508773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pl-PL" sz="3200" b="1" i="1" dirty="0" smtClean="0">
                    <a:solidFill>
                      <a:srgbClr val="000000"/>
                    </a:solidFill>
                    <a:latin typeface="Verdana" pitchFamily="34" charset="0"/>
                  </a:rPr>
                  <a:t>C</a:t>
                </a:r>
                <a:endParaRPr lang="pl-PL" sz="3200" dirty="0"/>
              </a:p>
            </p:txBody>
          </p:sp>
        </p:grpSp>
        <p:cxnSp>
          <p:nvCxnSpPr>
            <p:cNvPr id="6" name="Łącznik prosty ze strzałką 5"/>
            <p:cNvCxnSpPr/>
            <p:nvPr/>
          </p:nvCxnSpPr>
          <p:spPr bwMode="auto">
            <a:xfrm>
              <a:off x="3749374" y="1900099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6" name="Grupa 35"/>
          <p:cNvGrpSpPr/>
          <p:nvPr/>
        </p:nvGrpSpPr>
        <p:grpSpPr>
          <a:xfrm>
            <a:off x="716643" y="1865430"/>
            <a:ext cx="1792905" cy="1125415"/>
            <a:chOff x="827584" y="2591617"/>
            <a:chExt cx="1792905" cy="1125415"/>
          </a:xfrm>
        </p:grpSpPr>
        <p:cxnSp>
          <p:nvCxnSpPr>
            <p:cNvPr id="15" name="Łącznik prosty ze strzałką 14"/>
            <p:cNvCxnSpPr/>
            <p:nvPr/>
          </p:nvCxnSpPr>
          <p:spPr>
            <a:xfrm>
              <a:off x="827584" y="3388966"/>
              <a:ext cx="1728192" cy="0"/>
            </a:xfrm>
            <a:prstGeom prst="straightConnector1">
              <a:avLst/>
            </a:prstGeom>
            <a:ln w="317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Łącznik prosty ze strzałką 18"/>
            <p:cNvCxnSpPr/>
            <p:nvPr/>
          </p:nvCxnSpPr>
          <p:spPr>
            <a:xfrm flipV="1">
              <a:off x="1547664" y="2677118"/>
              <a:ext cx="0" cy="1039914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Łącznik prosty 24"/>
            <p:cNvCxnSpPr/>
            <p:nvPr/>
          </p:nvCxnSpPr>
          <p:spPr>
            <a:xfrm>
              <a:off x="1187624" y="3388966"/>
              <a:ext cx="36004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Łącznik prosty 26"/>
            <p:cNvCxnSpPr/>
            <p:nvPr/>
          </p:nvCxnSpPr>
          <p:spPr>
            <a:xfrm>
              <a:off x="1547664" y="3068960"/>
              <a:ext cx="0" cy="32000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Łącznik prosty 27"/>
            <p:cNvCxnSpPr/>
            <p:nvPr/>
          </p:nvCxnSpPr>
          <p:spPr>
            <a:xfrm>
              <a:off x="1547664" y="3068960"/>
              <a:ext cx="79208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Łącznik prosty 30"/>
            <p:cNvCxnSpPr/>
            <p:nvPr/>
          </p:nvCxnSpPr>
          <p:spPr>
            <a:xfrm>
              <a:off x="1547664" y="2852936"/>
              <a:ext cx="7196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Prostokąt 31"/>
            <p:cNvSpPr/>
            <p:nvPr/>
          </p:nvSpPr>
          <p:spPr>
            <a:xfrm>
              <a:off x="1595137" y="2591617"/>
              <a:ext cx="29561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pl-PL" sz="1800" b="1" i="1" dirty="0" smtClean="0">
                  <a:solidFill>
                    <a:srgbClr val="000000"/>
                  </a:solidFill>
                  <a:latin typeface="Verdana" pitchFamily="34" charset="0"/>
                </a:rPr>
                <a:t>C</a:t>
              </a:r>
              <a:endParaRPr lang="pl-PL" sz="1800" dirty="0"/>
            </a:p>
          </p:txBody>
        </p:sp>
        <p:sp>
          <p:nvSpPr>
            <p:cNvPr id="34" name="Prostokąt 33"/>
            <p:cNvSpPr/>
            <p:nvPr/>
          </p:nvSpPr>
          <p:spPr>
            <a:xfrm>
              <a:off x="2090813" y="2717849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latin typeface="Verdana" pitchFamily="34" charset="0"/>
                </a:rPr>
                <a:t>x</a:t>
              </a:r>
              <a:endParaRPr lang="pl-PL" sz="1800" dirty="0"/>
            </a:p>
          </p:txBody>
        </p:sp>
        <p:sp>
          <p:nvSpPr>
            <p:cNvPr id="35" name="Prostokąt 34"/>
            <p:cNvSpPr/>
            <p:nvPr/>
          </p:nvSpPr>
          <p:spPr>
            <a:xfrm>
              <a:off x="2330025" y="3062518"/>
              <a:ext cx="290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latin typeface="Verdana" pitchFamily="34" charset="0"/>
                </a:rPr>
                <a:t>t</a:t>
              </a:r>
              <a:endParaRPr lang="pl-PL" sz="1800" dirty="0"/>
            </a:p>
          </p:txBody>
        </p:sp>
      </p:grpSp>
      <p:grpSp>
        <p:nvGrpSpPr>
          <p:cNvPr id="13" name="Grupa 12"/>
          <p:cNvGrpSpPr/>
          <p:nvPr/>
        </p:nvGrpSpPr>
        <p:grpSpPr>
          <a:xfrm>
            <a:off x="1779807" y="3239840"/>
            <a:ext cx="5265487" cy="826476"/>
            <a:chOff x="1779807" y="3239840"/>
            <a:chExt cx="5265487" cy="826476"/>
          </a:xfrm>
        </p:grpSpPr>
        <p:graphicFrame>
          <p:nvGraphicFramePr>
            <p:cNvPr id="38" name="Obiek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29310466"/>
                </p:ext>
              </p:extLst>
            </p:nvPr>
          </p:nvGraphicFramePr>
          <p:xfrm>
            <a:off x="1779807" y="3239840"/>
            <a:ext cx="2504161" cy="8264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777" name="Equation" r:id="rId3" imgW="1269720" imgH="419040" progId="Equation.3">
                    <p:embed/>
                  </p:oleObj>
                </mc:Choice>
                <mc:Fallback>
                  <p:oleObj name="Equation" r:id="rId3" imgW="1269720" imgH="419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779807" y="3239840"/>
                          <a:ext cx="2504161" cy="82647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" name="Prostokąt 38"/>
            <p:cNvSpPr/>
            <p:nvPr/>
          </p:nvSpPr>
          <p:spPr>
            <a:xfrm>
              <a:off x="4643675" y="3288653"/>
              <a:ext cx="240161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olidFill>
                    <a:srgbClr val="006600"/>
                  </a:solidFill>
                  <a:latin typeface="Comic Sans MS" pitchFamily="66" charset="0"/>
                </a:rPr>
                <a:t>d</a:t>
              </a:r>
              <a:r>
                <a:rPr lang="pl-PL" sz="2000" b="1" dirty="0" smtClean="0">
                  <a:solidFill>
                    <a:srgbClr val="006600"/>
                  </a:solidFill>
                  <a:latin typeface="Comic Sans MS" pitchFamily="66" charset="0"/>
                </a:rPr>
                <a:t>ynamika systemu</a:t>
              </a:r>
            </a:p>
            <a:p>
              <a:pPr algn="ctr"/>
              <a:r>
                <a:rPr lang="pl-PL" sz="2000" b="1" dirty="0" smtClean="0">
                  <a:solidFill>
                    <a:srgbClr val="006600"/>
                  </a:solidFill>
                  <a:latin typeface="Comic Sans MS" pitchFamily="66" charset="0"/>
                </a:rPr>
                <a:t>NRR</a:t>
              </a:r>
              <a:endParaRPr lang="pl-PL" sz="2000" dirty="0"/>
            </a:p>
          </p:txBody>
        </p:sp>
      </p:grpSp>
      <p:grpSp>
        <p:nvGrpSpPr>
          <p:cNvPr id="16" name="Grupa 15"/>
          <p:cNvGrpSpPr/>
          <p:nvPr/>
        </p:nvGrpSpPr>
        <p:grpSpPr>
          <a:xfrm>
            <a:off x="1724636" y="4414618"/>
            <a:ext cx="5293776" cy="1603375"/>
            <a:chOff x="1724636" y="4414618"/>
            <a:chExt cx="5293776" cy="1603375"/>
          </a:xfrm>
        </p:grpSpPr>
        <p:graphicFrame>
          <p:nvGraphicFramePr>
            <p:cNvPr id="40" name="Obiek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81513592"/>
                </p:ext>
              </p:extLst>
            </p:nvPr>
          </p:nvGraphicFramePr>
          <p:xfrm>
            <a:off x="1724636" y="4414618"/>
            <a:ext cx="2806700" cy="1603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778" name="Równanie" r:id="rId5" imgW="1422360" imgH="812520" progId="Equation.3">
                    <p:embed/>
                  </p:oleObj>
                </mc:Choice>
                <mc:Fallback>
                  <p:oleObj name="Równanie" r:id="rId5" imgW="1422360" imgH="8125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724636" y="4414618"/>
                          <a:ext cx="2806700" cy="16033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Prostokąt 40"/>
            <p:cNvSpPr/>
            <p:nvPr/>
          </p:nvSpPr>
          <p:spPr>
            <a:xfrm>
              <a:off x="4765872" y="5085490"/>
              <a:ext cx="225254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olidFill>
                    <a:srgbClr val="006600"/>
                  </a:solidFill>
                  <a:latin typeface="Comic Sans MS" pitchFamily="66" charset="0"/>
                </a:rPr>
                <a:t>s</a:t>
              </a:r>
              <a:r>
                <a:rPr lang="pl-PL" sz="2000" b="1" dirty="0" smtClean="0">
                  <a:solidFill>
                    <a:srgbClr val="006600"/>
                  </a:solidFill>
                  <a:latin typeface="Comic Sans MS" pitchFamily="66" charset="0"/>
                </a:rPr>
                <a:t>tan stacjonarny</a:t>
              </a:r>
            </a:p>
          </p:txBody>
        </p:sp>
      </p:grpSp>
      <p:sp>
        <p:nvSpPr>
          <p:cNvPr id="14" name="Prostokąt 13"/>
          <p:cNvSpPr/>
          <p:nvPr/>
        </p:nvSpPr>
        <p:spPr>
          <a:xfrm>
            <a:off x="1483745" y="3150848"/>
            <a:ext cx="5941729" cy="9619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6" name="Prostokąt 45"/>
          <p:cNvSpPr/>
          <p:nvPr/>
        </p:nvSpPr>
        <p:spPr>
          <a:xfrm>
            <a:off x="1472707" y="4353920"/>
            <a:ext cx="5941729" cy="1739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558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16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8369865"/>
              </p:ext>
            </p:extLst>
          </p:nvPr>
        </p:nvGraphicFramePr>
        <p:xfrm>
          <a:off x="225368" y="4433735"/>
          <a:ext cx="1544638" cy="94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090" name="Equation" r:id="rId4" imgW="685800" imgH="419040" progId="Equation.3">
                  <p:embed/>
                </p:oleObj>
              </mc:Choice>
              <mc:Fallback>
                <p:oleObj name="Equation" r:id="rId4" imgW="6858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368" y="4433735"/>
                        <a:ext cx="1544638" cy="94456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upa 13"/>
          <p:cNvGrpSpPr/>
          <p:nvPr/>
        </p:nvGrpSpPr>
        <p:grpSpPr>
          <a:xfrm>
            <a:off x="1322078" y="2766400"/>
            <a:ext cx="6843197" cy="2596007"/>
            <a:chOff x="1322078" y="2766400"/>
            <a:chExt cx="6843197" cy="2596007"/>
          </a:xfrm>
        </p:grpSpPr>
        <p:grpSp>
          <p:nvGrpSpPr>
            <p:cNvPr id="11" name="Grupa 10"/>
            <p:cNvGrpSpPr/>
            <p:nvPr/>
          </p:nvGrpSpPr>
          <p:grpSpPr>
            <a:xfrm>
              <a:off x="1322078" y="3010895"/>
              <a:ext cx="6843197" cy="2351512"/>
              <a:chOff x="1440875" y="3342591"/>
              <a:chExt cx="6843197" cy="2351512"/>
            </a:xfrm>
          </p:grpSpPr>
          <p:sp>
            <p:nvSpPr>
              <p:cNvPr id="2" name="pole tekstowe 1"/>
              <p:cNvSpPr txBox="1"/>
              <p:nvPr/>
            </p:nvSpPr>
            <p:spPr>
              <a:xfrm>
                <a:off x="3056359" y="4370664"/>
                <a:ext cx="5227713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b="1" i="1" dirty="0" smtClean="0">
                    <a:solidFill>
                      <a:srgbClr val="000000"/>
                    </a:solidFill>
                  </a:rPr>
                  <a:t>λ</a:t>
                </a:r>
                <a:r>
                  <a:rPr lang="pl-PL" sz="1600" b="1" dirty="0" smtClean="0">
                    <a:solidFill>
                      <a:srgbClr val="000000"/>
                    </a:solidFill>
                  </a:rPr>
                  <a:t> [pakiet/s] 	 – natężenie strumienia pakietów</a:t>
                </a:r>
              </a:p>
              <a:p>
                <a:r>
                  <a:rPr lang="pl-PL" sz="1600" b="1" dirty="0" smtClean="0">
                    <a:solidFill>
                      <a:srgbClr val="C00000"/>
                    </a:solidFill>
                  </a:rPr>
                  <a:t>1/</a:t>
                </a:r>
                <a:r>
                  <a:rPr lang="el-GR" sz="1600" b="1" i="1" dirty="0" smtClean="0">
                    <a:solidFill>
                      <a:srgbClr val="C00000"/>
                    </a:solidFill>
                  </a:rPr>
                  <a:t>λ</a:t>
                </a:r>
                <a:r>
                  <a:rPr lang="pl-PL" sz="1600" b="1" dirty="0" smtClean="0">
                    <a:solidFill>
                      <a:srgbClr val="C00000"/>
                    </a:solidFill>
                  </a:rPr>
                  <a:t> [s/pakiet]    	 </a:t>
                </a:r>
                <a:r>
                  <a:rPr lang="pl-PL" sz="1600" b="1" dirty="0" smtClean="0">
                    <a:solidFill>
                      <a:srgbClr val="000000"/>
                    </a:solidFill>
                  </a:rPr>
                  <a:t>–</a:t>
                </a:r>
                <a:r>
                  <a:rPr lang="pl-PL" sz="16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pl-PL" sz="1600" b="1" dirty="0">
                    <a:solidFill>
                      <a:srgbClr val="C00000"/>
                    </a:solidFill>
                  </a:rPr>
                  <a:t>ś</a:t>
                </a:r>
                <a:r>
                  <a:rPr lang="pl-PL" sz="1600" b="1" dirty="0" smtClean="0">
                    <a:solidFill>
                      <a:srgbClr val="C00000"/>
                    </a:solidFill>
                  </a:rPr>
                  <a:t>redni odstęp czasu między</a:t>
                </a:r>
                <a:br>
                  <a:rPr lang="pl-PL" sz="1600" b="1" dirty="0" smtClean="0">
                    <a:solidFill>
                      <a:srgbClr val="C00000"/>
                    </a:solidFill>
                  </a:rPr>
                </a:br>
                <a:r>
                  <a:rPr lang="pl-PL" sz="1600" b="1" dirty="0" smtClean="0">
                    <a:solidFill>
                      <a:srgbClr val="C00000"/>
                    </a:solidFill>
                  </a:rPr>
                  <a:t>		    pakietami</a:t>
                </a:r>
                <a:endParaRPr lang="pl-PL" sz="1600" b="1" dirty="0">
                  <a:solidFill>
                    <a:srgbClr val="000000"/>
                  </a:solidFill>
                </a:endParaRPr>
              </a:p>
              <a:p>
                <a:r>
                  <a:rPr lang="pl-PL" sz="1600" b="1" i="1" dirty="0" smtClean="0">
                    <a:solidFill>
                      <a:srgbClr val="000000"/>
                    </a:solidFill>
                  </a:rPr>
                  <a:t>µ</a:t>
                </a:r>
                <a:r>
                  <a:rPr lang="pl-PL" sz="1600" b="1" dirty="0" smtClean="0">
                    <a:solidFill>
                      <a:srgbClr val="000000"/>
                    </a:solidFill>
                  </a:rPr>
                  <a:t> [pakiet/s]	 – przepustowość kanału</a:t>
                </a:r>
              </a:p>
              <a:p>
                <a:r>
                  <a:rPr lang="pl-PL" sz="1600" b="1" dirty="0" smtClean="0">
                    <a:solidFill>
                      <a:srgbClr val="000000"/>
                    </a:solidFill>
                  </a:rPr>
                  <a:t>1/</a:t>
                </a:r>
                <a:r>
                  <a:rPr lang="pl-PL" sz="1600" b="1" i="1" dirty="0" smtClean="0">
                    <a:solidFill>
                      <a:srgbClr val="000000"/>
                    </a:solidFill>
                  </a:rPr>
                  <a:t>µ</a:t>
                </a:r>
                <a:r>
                  <a:rPr lang="pl-PL" sz="1600" b="1" dirty="0" smtClean="0">
                    <a:solidFill>
                      <a:srgbClr val="000000"/>
                    </a:solidFill>
                  </a:rPr>
                  <a:t> [s/pakiet]	 – </a:t>
                </a:r>
                <a:r>
                  <a:rPr lang="pl-PL" sz="1600" b="1" dirty="0">
                    <a:solidFill>
                      <a:srgbClr val="000099"/>
                    </a:solidFill>
                  </a:rPr>
                  <a:t>średni czas </a:t>
                </a:r>
                <a:r>
                  <a:rPr lang="pl-PL" sz="1600" b="1" dirty="0" smtClean="0">
                    <a:solidFill>
                      <a:srgbClr val="000099"/>
                    </a:solidFill>
                  </a:rPr>
                  <a:t>transmisji pakietu</a:t>
                </a:r>
                <a:endParaRPr lang="pl-PL" sz="1600" b="1" dirty="0">
                  <a:solidFill>
                    <a:srgbClr val="000099"/>
                  </a:solidFill>
                </a:endParaRPr>
              </a:p>
            </p:txBody>
          </p:sp>
          <p:sp>
            <p:nvSpPr>
              <p:cNvPr id="24" name="Line 7"/>
              <p:cNvSpPr>
                <a:spLocks noChangeShapeType="1"/>
              </p:cNvSpPr>
              <p:nvPr/>
            </p:nvSpPr>
            <p:spPr bwMode="auto">
              <a:xfrm>
                <a:off x="1440875" y="3973056"/>
                <a:ext cx="6457177" cy="158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" name="Rectangle 32"/>
              <p:cNvSpPr>
                <a:spLocks noChangeArrowheads="1"/>
              </p:cNvSpPr>
              <p:nvPr/>
            </p:nvSpPr>
            <p:spPr bwMode="auto">
              <a:xfrm>
                <a:off x="2106122" y="3568667"/>
                <a:ext cx="414389" cy="391703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Rectangle 34"/>
              <p:cNvSpPr>
                <a:spLocks noChangeArrowheads="1"/>
              </p:cNvSpPr>
              <p:nvPr/>
            </p:nvSpPr>
            <p:spPr bwMode="auto">
              <a:xfrm>
                <a:off x="5351381" y="3565495"/>
                <a:ext cx="140105" cy="394875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" name="Rectangle 36"/>
              <p:cNvSpPr>
                <a:spLocks noChangeArrowheads="1"/>
              </p:cNvSpPr>
              <p:nvPr/>
            </p:nvSpPr>
            <p:spPr bwMode="auto">
              <a:xfrm>
                <a:off x="4006598" y="3573424"/>
                <a:ext cx="449642" cy="386946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" name="Rectangle 34"/>
              <p:cNvSpPr>
                <a:spLocks noChangeArrowheads="1"/>
              </p:cNvSpPr>
              <p:nvPr/>
            </p:nvSpPr>
            <p:spPr bwMode="auto">
              <a:xfrm>
                <a:off x="7471955" y="3568679"/>
                <a:ext cx="140105" cy="394875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1" name="Rectangle 34"/>
              <p:cNvSpPr>
                <a:spLocks noChangeArrowheads="1"/>
              </p:cNvSpPr>
              <p:nvPr/>
            </p:nvSpPr>
            <p:spPr bwMode="auto">
              <a:xfrm>
                <a:off x="6886816" y="3568679"/>
                <a:ext cx="140105" cy="394875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Rectangle 32"/>
              <p:cNvSpPr>
                <a:spLocks noChangeArrowheads="1"/>
              </p:cNvSpPr>
              <p:nvPr/>
            </p:nvSpPr>
            <p:spPr bwMode="auto">
              <a:xfrm>
                <a:off x="5836277" y="3568679"/>
                <a:ext cx="834779" cy="391703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cxnSp>
            <p:nvCxnSpPr>
              <p:cNvPr id="4" name="Łącznik prosty ze strzałką 3"/>
              <p:cNvCxnSpPr>
                <a:stCxn id="25" idx="1"/>
                <a:endCxn id="29" idx="1"/>
              </p:cNvCxnSpPr>
              <p:nvPr/>
            </p:nvCxnSpPr>
            <p:spPr bwMode="auto">
              <a:xfrm>
                <a:off x="2106122" y="3764519"/>
                <a:ext cx="1900476" cy="2378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C0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6" name="Łącznik prosty ze strzałką 5"/>
              <p:cNvCxnSpPr>
                <a:stCxn id="32" idx="1"/>
                <a:endCxn id="32" idx="3"/>
              </p:cNvCxnSpPr>
              <p:nvPr/>
            </p:nvCxnSpPr>
            <p:spPr bwMode="auto">
              <a:xfrm>
                <a:off x="5836277" y="3764531"/>
                <a:ext cx="834779" cy="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0099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sp>
            <p:nvSpPr>
              <p:cNvPr id="3" name="Prostokąt 2"/>
              <p:cNvSpPr/>
              <p:nvPr/>
            </p:nvSpPr>
            <p:spPr>
              <a:xfrm>
                <a:off x="2811400" y="3342591"/>
                <a:ext cx="63671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dirty="0" smtClean="0">
                    <a:solidFill>
                      <a:srgbClr val="C00000"/>
                    </a:solidFill>
                  </a:rPr>
                  <a:t>1/</a:t>
                </a:r>
                <a:r>
                  <a:rPr lang="el-GR" b="1" i="1" dirty="0" smtClean="0">
                    <a:solidFill>
                      <a:srgbClr val="C00000"/>
                    </a:solidFill>
                  </a:rPr>
                  <a:t>λ</a:t>
                </a:r>
                <a:r>
                  <a:rPr lang="pl-PL" b="1" dirty="0" smtClean="0">
                    <a:solidFill>
                      <a:srgbClr val="C00000"/>
                    </a:solidFill>
                  </a:rPr>
                  <a:t> </a:t>
                </a:r>
                <a:endParaRPr lang="pl-PL" dirty="0"/>
              </a:p>
            </p:txBody>
          </p:sp>
        </p:grpSp>
        <p:sp>
          <p:nvSpPr>
            <p:cNvPr id="5" name="Prostokąt 4"/>
            <p:cNvSpPr/>
            <p:nvPr/>
          </p:nvSpPr>
          <p:spPr>
            <a:xfrm>
              <a:off x="5861987" y="2766400"/>
              <a:ext cx="67839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1/</a:t>
              </a:r>
              <a:r>
                <a:rPr lang="pl-PL" b="1" i="1" dirty="0" smtClean="0">
                  <a:solidFill>
                    <a:srgbClr val="000000"/>
                  </a:solidFill>
                </a:rPr>
                <a:t>µ</a:t>
              </a:r>
              <a:r>
                <a:rPr lang="pl-PL" b="1" dirty="0" smtClean="0">
                  <a:solidFill>
                    <a:srgbClr val="000000"/>
                  </a:solidFill>
                </a:rPr>
                <a:t> </a:t>
              </a:r>
              <a:endParaRPr lang="pl-PL" dirty="0"/>
            </a:p>
          </p:txBody>
        </p:sp>
      </p:grpSp>
      <p:sp>
        <p:nvSpPr>
          <p:cNvPr id="41" name="Line 13"/>
          <p:cNvSpPr>
            <a:spLocks noChangeShapeType="1"/>
          </p:cNvSpPr>
          <p:nvPr/>
        </p:nvSpPr>
        <p:spPr bwMode="auto">
          <a:xfrm>
            <a:off x="3329316" y="1624198"/>
            <a:ext cx="0" cy="53340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cxnSp>
        <p:nvCxnSpPr>
          <p:cNvPr id="18" name="Łącznik prosty ze strzałką 17"/>
          <p:cNvCxnSpPr/>
          <p:nvPr/>
        </p:nvCxnSpPr>
        <p:spPr>
          <a:xfrm>
            <a:off x="1710228" y="1874051"/>
            <a:ext cx="101069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Łącznik prosty ze strzałką 48"/>
          <p:cNvCxnSpPr/>
          <p:nvPr/>
        </p:nvCxnSpPr>
        <p:spPr>
          <a:xfrm>
            <a:off x="4470788" y="1886195"/>
            <a:ext cx="101069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2"/>
          <p:cNvSpPr txBox="1">
            <a:spLocks noChangeArrowheads="1"/>
          </p:cNvSpPr>
          <p:nvPr/>
        </p:nvSpPr>
        <p:spPr>
          <a:xfrm>
            <a:off x="1322078" y="-100218"/>
            <a:ext cx="7884368" cy="581025"/>
          </a:xfrm>
          <a:prstGeom prst="rect">
            <a:avLst/>
          </a:prstGeom>
        </p:spPr>
        <p:txBody>
          <a:bodyPr/>
          <a:lstStyle/>
          <a:p>
            <a:r>
              <a:rPr lang="pl-PL" sz="3600" b="1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Kanał transmisji pakietów + bufor FIFO</a:t>
            </a:r>
            <a:endParaRPr lang="pl-PL" sz="3600" b="1" dirty="0">
              <a:solidFill>
                <a:srgbClr val="008000"/>
              </a:solidFill>
              <a:latin typeface="Verdana" pitchFamily="34" charset="0"/>
              <a:ea typeface="+mj-ea"/>
              <a:cs typeface="+mj-cs"/>
            </a:endParaRPr>
          </a:p>
        </p:txBody>
      </p:sp>
      <p:grpSp>
        <p:nvGrpSpPr>
          <p:cNvPr id="13" name="Grupa 12"/>
          <p:cNvGrpSpPr/>
          <p:nvPr/>
        </p:nvGrpSpPr>
        <p:grpSpPr>
          <a:xfrm>
            <a:off x="0" y="1028649"/>
            <a:ext cx="8861124" cy="1924472"/>
            <a:chOff x="77620" y="1316593"/>
            <a:chExt cx="8861124" cy="1924472"/>
          </a:xfrm>
        </p:grpSpPr>
        <p:cxnSp>
          <p:nvCxnSpPr>
            <p:cNvPr id="12" name="Łącznik prosty ze strzałką 11"/>
            <p:cNvCxnSpPr/>
            <p:nvPr/>
          </p:nvCxnSpPr>
          <p:spPr bwMode="auto">
            <a:xfrm>
              <a:off x="2404578" y="1576079"/>
              <a:ext cx="1321324" cy="0"/>
            </a:xfrm>
            <a:prstGeom prst="straightConnector1">
              <a:avLst/>
            </a:prstGeom>
            <a:solidFill>
              <a:schemeClr val="accent1"/>
            </a:solidFill>
            <a:ln w="412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42" name="Line 13"/>
            <p:cNvSpPr>
              <a:spLocks noChangeShapeType="1"/>
            </p:cNvSpPr>
            <p:nvPr/>
          </p:nvSpPr>
          <p:spPr bwMode="auto">
            <a:xfrm flipH="1" flipV="1">
              <a:off x="3763624" y="2174139"/>
              <a:ext cx="677126" cy="1111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9" name="Grupa 8"/>
            <p:cNvGrpSpPr/>
            <p:nvPr/>
          </p:nvGrpSpPr>
          <p:grpSpPr>
            <a:xfrm>
              <a:off x="77620" y="1316593"/>
              <a:ext cx="8861124" cy="1924472"/>
              <a:chOff x="77620" y="1316593"/>
              <a:chExt cx="8861124" cy="1924472"/>
            </a:xfrm>
          </p:grpSpPr>
          <p:grpSp>
            <p:nvGrpSpPr>
              <p:cNvPr id="10" name="Grupa 9"/>
              <p:cNvGrpSpPr/>
              <p:nvPr/>
            </p:nvGrpSpPr>
            <p:grpSpPr>
              <a:xfrm>
                <a:off x="149242" y="1485720"/>
                <a:ext cx="5409858" cy="1755345"/>
                <a:chOff x="1374151" y="925414"/>
                <a:chExt cx="5409858" cy="1755345"/>
              </a:xfrm>
            </p:grpSpPr>
            <p:grpSp>
              <p:nvGrpSpPr>
                <p:cNvPr id="8217" name="Group 25"/>
                <p:cNvGrpSpPr>
                  <a:grpSpLocks/>
                </p:cNvGrpSpPr>
                <p:nvPr/>
              </p:nvGrpSpPr>
              <p:grpSpPr bwMode="auto">
                <a:xfrm>
                  <a:off x="2937599" y="925414"/>
                  <a:ext cx="2954338" cy="1430338"/>
                  <a:chOff x="1799" y="2019"/>
                  <a:chExt cx="1861" cy="901"/>
                </a:xfrm>
              </p:grpSpPr>
              <p:sp>
                <p:nvSpPr>
                  <p:cNvPr id="8203" name="Freeform 8"/>
                  <p:cNvSpPr>
                    <a:spLocks/>
                  </p:cNvSpPr>
                  <p:nvPr/>
                </p:nvSpPr>
                <p:spPr bwMode="auto">
                  <a:xfrm>
                    <a:off x="2232" y="2208"/>
                    <a:ext cx="816" cy="480"/>
                  </a:xfrm>
                  <a:custGeom>
                    <a:avLst/>
                    <a:gdLst>
                      <a:gd name="T0" fmla="*/ 0 w 816"/>
                      <a:gd name="T1" fmla="*/ 0 h 480"/>
                      <a:gd name="T2" fmla="*/ 816 w 816"/>
                      <a:gd name="T3" fmla="*/ 0 h 480"/>
                      <a:gd name="T4" fmla="*/ 816 w 816"/>
                      <a:gd name="T5" fmla="*/ 480 h 480"/>
                      <a:gd name="T6" fmla="*/ 0 w 816"/>
                      <a:gd name="T7" fmla="*/ 480 h 4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816"/>
                      <a:gd name="T13" fmla="*/ 0 h 480"/>
                      <a:gd name="T14" fmla="*/ 816 w 816"/>
                      <a:gd name="T15" fmla="*/ 480 h 48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816" h="480">
                        <a:moveTo>
                          <a:pt x="0" y="0"/>
                        </a:moveTo>
                        <a:lnTo>
                          <a:pt x="816" y="0"/>
                        </a:lnTo>
                        <a:lnTo>
                          <a:pt x="816" y="480"/>
                        </a:lnTo>
                        <a:lnTo>
                          <a:pt x="0" y="480"/>
                        </a:lnTo>
                      </a:path>
                    </a:pathLst>
                  </a:custGeom>
                  <a:noFill/>
                  <a:ln w="57150">
                    <a:solidFill>
                      <a:srgbClr val="333399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8204" name="Freeform 9"/>
                  <p:cNvSpPr>
                    <a:spLocks/>
                  </p:cNvSpPr>
                  <p:nvPr/>
                </p:nvSpPr>
                <p:spPr bwMode="auto">
                  <a:xfrm>
                    <a:off x="3048" y="2304"/>
                    <a:ext cx="528" cy="282"/>
                  </a:xfrm>
                  <a:custGeom>
                    <a:avLst/>
                    <a:gdLst>
                      <a:gd name="T0" fmla="*/ 0 w 816"/>
                      <a:gd name="T1" fmla="*/ 0 h 480"/>
                      <a:gd name="T2" fmla="*/ 816 w 816"/>
                      <a:gd name="T3" fmla="*/ 0 h 480"/>
                      <a:gd name="T4" fmla="*/ 816 w 816"/>
                      <a:gd name="T5" fmla="*/ 480 h 480"/>
                      <a:gd name="T6" fmla="*/ 0 w 816"/>
                      <a:gd name="T7" fmla="*/ 480 h 4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816"/>
                      <a:gd name="T13" fmla="*/ 0 h 480"/>
                      <a:gd name="T14" fmla="*/ 816 w 816"/>
                      <a:gd name="T15" fmla="*/ 480 h 48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816" h="480">
                        <a:moveTo>
                          <a:pt x="0" y="0"/>
                        </a:moveTo>
                        <a:lnTo>
                          <a:pt x="816" y="0"/>
                        </a:lnTo>
                        <a:lnTo>
                          <a:pt x="816" y="480"/>
                        </a:lnTo>
                        <a:lnTo>
                          <a:pt x="0" y="480"/>
                        </a:lnTo>
                      </a:path>
                    </a:pathLst>
                  </a:custGeom>
                  <a:no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8205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49" y="2668"/>
                    <a:ext cx="605" cy="2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sz="2000" b="1" dirty="0" smtClean="0">
                        <a:solidFill>
                          <a:srgbClr val="333399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bufor</a:t>
                    </a:r>
                    <a:endParaRPr lang="pl-PL" sz="2000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8206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48" y="2593"/>
                    <a:ext cx="612" cy="2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sz="2000" b="1" dirty="0" smtClean="0">
                        <a:solidFill>
                          <a:srgbClr val="0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kanał</a:t>
                    </a:r>
                    <a:endParaRPr lang="pl-PL" sz="2000" dirty="0">
                      <a:solidFill>
                        <a:srgbClr val="00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8208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2483" y="2288"/>
                    <a:ext cx="0" cy="336"/>
                  </a:xfrm>
                  <a:prstGeom prst="line">
                    <a:avLst/>
                  </a:prstGeom>
                  <a:noFill/>
                  <a:ln w="76200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8209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2651" y="2288"/>
                    <a:ext cx="0" cy="336"/>
                  </a:xfrm>
                  <a:prstGeom prst="line">
                    <a:avLst/>
                  </a:prstGeom>
                  <a:noFill/>
                  <a:ln w="76200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8211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2987" y="2288"/>
                    <a:ext cx="0" cy="336"/>
                  </a:xfrm>
                  <a:prstGeom prst="line">
                    <a:avLst/>
                  </a:prstGeom>
                  <a:noFill/>
                  <a:ln w="76200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graphicFrame>
                <p:nvGraphicFramePr>
                  <p:cNvPr id="8195" name="Object 20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123311765"/>
                      </p:ext>
                    </p:extLst>
                  </p:nvPr>
                </p:nvGraphicFramePr>
                <p:xfrm>
                  <a:off x="1799" y="2075"/>
                  <a:ext cx="293" cy="37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8091" name="Równanie" r:id="rId6" imgW="139680" imgH="177480" progId="Equation.3">
                          <p:embed/>
                        </p:oleObj>
                      </mc:Choice>
                      <mc:Fallback>
                        <p:oleObj name="Równanie" r:id="rId6" imgW="139680" imgH="177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7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799" y="2075"/>
                                <a:ext cx="293" cy="37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8196" name="Object 21"/>
                  <p:cNvGraphicFramePr>
                    <a:graphicFrameLocks noChangeAspect="1"/>
                  </p:cNvGraphicFramePr>
                  <p:nvPr/>
                </p:nvGraphicFramePr>
                <p:xfrm>
                  <a:off x="3277" y="2019"/>
                  <a:ext cx="245" cy="266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8092" name="Equation" r:id="rId8" imgW="152280" imgH="164880" progId="Equation.3">
                          <p:embed/>
                        </p:oleObj>
                      </mc:Choice>
                      <mc:Fallback>
                        <p:oleObj name="Equation" r:id="rId8" imgW="152280" imgH="1648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277" y="2019"/>
                                <a:ext cx="245" cy="266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8218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374151" y="2157539"/>
                  <a:ext cx="1592103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pl-PL" sz="1400" b="1" dirty="0" smtClean="0">
                      <a:latin typeface="Verdana" pitchFamily="34" charset="0"/>
                    </a:rPr>
                    <a:t>Opóźnienie</a:t>
                  </a:r>
                  <a:br>
                    <a:rPr lang="pl-PL" sz="1400" b="1" dirty="0" smtClean="0">
                      <a:latin typeface="Verdana" pitchFamily="34" charset="0"/>
                    </a:rPr>
                  </a:br>
                  <a:r>
                    <a:rPr lang="pl-PL" sz="1400" b="1" dirty="0" smtClean="0">
                      <a:latin typeface="Verdana" pitchFamily="34" charset="0"/>
                    </a:rPr>
                    <a:t>tranzytowe </a:t>
                  </a:r>
                  <a:r>
                    <a:rPr lang="pl-PL" sz="1400" b="1" i="1" dirty="0">
                      <a:latin typeface="Verdana" pitchFamily="34" charset="0"/>
                    </a:rPr>
                    <a:t>W</a:t>
                  </a:r>
                </a:p>
              </p:txBody>
            </p:sp>
            <p:graphicFrame>
              <p:nvGraphicFramePr>
                <p:cNvPr id="22" name="Object 20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6318871" y="1014724"/>
                <a:ext cx="465138" cy="587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8093" name="Równanie" r:id="rId10" imgW="139680" imgH="177480" progId="Equation.3">
                        <p:embed/>
                      </p:oleObj>
                    </mc:Choice>
                    <mc:Fallback>
                      <p:oleObj name="Równanie" r:id="rId10" imgW="139680" imgH="177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318871" y="1014724"/>
                              <a:ext cx="465138" cy="587375"/>
                            </a:xfrm>
                            <a:prstGeom prst="rect">
                              <a:avLst/>
                            </a:prstGeom>
                            <a:noFill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8" name="Łącznik prosty ze strzałką 7"/>
                <p:cNvCxnSpPr/>
                <p:nvPr/>
              </p:nvCxnSpPr>
              <p:spPr bwMode="auto">
                <a:xfrm>
                  <a:off x="3319569" y="2393885"/>
                  <a:ext cx="270030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4445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triangle"/>
                </a:ln>
                <a:effectLst/>
              </p:spPr>
            </p:cxnSp>
          </p:grpSp>
          <p:sp>
            <p:nvSpPr>
              <p:cNvPr id="37" name="Text Box 26"/>
              <p:cNvSpPr txBox="1">
                <a:spLocks noChangeArrowheads="1"/>
              </p:cNvSpPr>
              <p:nvPr/>
            </p:nvSpPr>
            <p:spPr bwMode="auto">
              <a:xfrm>
                <a:off x="77620" y="1316593"/>
                <a:ext cx="1742785" cy="52322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 sz="1400" b="1" dirty="0" smtClean="0">
                    <a:latin typeface="Verdana" pitchFamily="34" charset="0"/>
                  </a:rPr>
                  <a:t>Opóźnienie</a:t>
                </a:r>
                <a:br>
                  <a:rPr lang="pl-PL" sz="1400" b="1" dirty="0" smtClean="0">
                    <a:latin typeface="Verdana" pitchFamily="34" charset="0"/>
                  </a:rPr>
                </a:br>
                <a:r>
                  <a:rPr lang="pl-PL" sz="1400" b="1" dirty="0" smtClean="0">
                    <a:latin typeface="Verdana" pitchFamily="34" charset="0"/>
                  </a:rPr>
                  <a:t>kolejkowania </a:t>
                </a:r>
                <a:r>
                  <a:rPr lang="pl-PL" sz="1400" b="1" i="1" dirty="0">
                    <a:latin typeface="Verdana" pitchFamily="34" charset="0"/>
                  </a:rPr>
                  <a:t>Q</a:t>
                </a:r>
              </a:p>
            </p:txBody>
          </p:sp>
          <p:sp>
            <p:nvSpPr>
              <p:cNvPr id="7" name="Prostokąt 6"/>
              <p:cNvSpPr/>
              <p:nvPr/>
            </p:nvSpPr>
            <p:spPr>
              <a:xfrm>
                <a:off x="6061033" y="1736432"/>
                <a:ext cx="2877711" cy="12003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800" b="1" dirty="0" smtClean="0">
                    <a:solidFill>
                      <a:srgbClr val="000000"/>
                    </a:solidFill>
                  </a:rPr>
                  <a:t>FIFO</a:t>
                </a:r>
                <a:br>
                  <a:rPr lang="pl-PL" sz="1800" b="1" dirty="0" smtClean="0">
                    <a:solidFill>
                      <a:srgbClr val="000000"/>
                    </a:solidFill>
                  </a:rPr>
                </a:br>
                <a:r>
                  <a:rPr lang="pl-PL" sz="1800" b="1" dirty="0" smtClean="0">
                    <a:solidFill>
                      <a:srgbClr val="000000"/>
                    </a:solidFill>
                  </a:rPr>
                  <a:t>First In First Out</a:t>
                </a:r>
              </a:p>
              <a:p>
                <a:r>
                  <a:rPr lang="pl-PL" sz="1800" b="1" dirty="0" smtClean="0">
                    <a:solidFill>
                      <a:srgbClr val="000000"/>
                    </a:solidFill>
                  </a:rPr>
                  <a:t>FCFS</a:t>
                </a:r>
              </a:p>
              <a:p>
                <a:r>
                  <a:rPr lang="pl-PL" sz="1800" b="1" dirty="0" smtClean="0">
                    <a:solidFill>
                      <a:srgbClr val="000000"/>
                    </a:solidFill>
                  </a:rPr>
                  <a:t>First-</a:t>
                </a:r>
                <a:r>
                  <a:rPr lang="pl-PL" sz="1800" b="1" dirty="0" err="1" smtClean="0">
                    <a:solidFill>
                      <a:srgbClr val="000000"/>
                    </a:solidFill>
                  </a:rPr>
                  <a:t>Come</a:t>
                </a:r>
                <a:r>
                  <a:rPr lang="pl-PL" sz="1800" b="1" dirty="0" smtClean="0">
                    <a:solidFill>
                      <a:srgbClr val="000000"/>
                    </a:solidFill>
                  </a:rPr>
                  <a:t> First-</a:t>
                </a:r>
                <a:r>
                  <a:rPr lang="pl-PL" sz="1800" b="1" dirty="0" err="1" smtClean="0">
                    <a:solidFill>
                      <a:srgbClr val="000000"/>
                    </a:solidFill>
                  </a:rPr>
                  <a:t>Served</a:t>
                </a:r>
                <a:r>
                  <a:rPr lang="pl-PL" sz="1800" b="1" dirty="0" smtClean="0">
                    <a:solidFill>
                      <a:srgbClr val="000000"/>
                    </a:solidFill>
                  </a:rPr>
                  <a:t> </a:t>
                </a:r>
                <a:endParaRPr lang="pl-PL" sz="1800" dirty="0"/>
              </a:p>
            </p:txBody>
          </p:sp>
        </p:grpSp>
      </p:grpSp>
      <p:graphicFrame>
        <p:nvGraphicFramePr>
          <p:cNvPr id="4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936034"/>
              </p:ext>
            </p:extLst>
          </p:nvPr>
        </p:nvGraphicFramePr>
        <p:xfrm>
          <a:off x="227637" y="5627105"/>
          <a:ext cx="5575300" cy="97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094" name="Equation" r:id="rId11" imgW="2476440" imgH="431640" progId="Equation.3">
                  <p:embed/>
                </p:oleObj>
              </mc:Choice>
              <mc:Fallback>
                <p:oleObj name="Equation" r:id="rId11" imgW="24764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637" y="5627105"/>
                        <a:ext cx="5575300" cy="97313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398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0" name="Freeform 8"/>
          <p:cNvSpPr>
            <a:spLocks/>
          </p:cNvSpPr>
          <p:nvPr/>
        </p:nvSpPr>
        <p:spPr bwMode="auto">
          <a:xfrm>
            <a:off x="3372213" y="1544432"/>
            <a:ext cx="1295400" cy="762000"/>
          </a:xfrm>
          <a:custGeom>
            <a:avLst/>
            <a:gdLst>
              <a:gd name="T0" fmla="*/ 0 w 816"/>
              <a:gd name="T1" fmla="*/ 0 h 480"/>
              <a:gd name="T2" fmla="*/ 816 w 816"/>
              <a:gd name="T3" fmla="*/ 0 h 480"/>
              <a:gd name="T4" fmla="*/ 816 w 816"/>
              <a:gd name="T5" fmla="*/ 480 h 480"/>
              <a:gd name="T6" fmla="*/ 0 w 816"/>
              <a:gd name="T7" fmla="*/ 480 h 480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480"/>
              <a:gd name="T14" fmla="*/ 816 w 816"/>
              <a:gd name="T15" fmla="*/ 480 h 4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8551" name="Freeform 9"/>
          <p:cNvSpPr>
            <a:spLocks/>
          </p:cNvSpPr>
          <p:nvPr/>
        </p:nvSpPr>
        <p:spPr bwMode="auto">
          <a:xfrm>
            <a:off x="4667613" y="1696832"/>
            <a:ext cx="838200" cy="447675"/>
          </a:xfrm>
          <a:custGeom>
            <a:avLst/>
            <a:gdLst>
              <a:gd name="T0" fmla="*/ 0 w 816"/>
              <a:gd name="T1" fmla="*/ 0 h 480"/>
              <a:gd name="T2" fmla="*/ 816 w 816"/>
              <a:gd name="T3" fmla="*/ 0 h 480"/>
              <a:gd name="T4" fmla="*/ 816 w 816"/>
              <a:gd name="T5" fmla="*/ 480 h 480"/>
              <a:gd name="T6" fmla="*/ 0 w 816"/>
              <a:gd name="T7" fmla="*/ 480 h 480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480"/>
              <a:gd name="T14" fmla="*/ 816 w 816"/>
              <a:gd name="T15" fmla="*/ 480 h 4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8552" name="Text Box 10"/>
          <p:cNvSpPr txBox="1">
            <a:spLocks noChangeArrowheads="1"/>
          </p:cNvSpPr>
          <p:nvPr/>
        </p:nvSpPr>
        <p:spPr bwMode="auto">
          <a:xfrm>
            <a:off x="3524613" y="1011032"/>
            <a:ext cx="920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333399"/>
                </a:solidFill>
              </a:rPr>
              <a:t>bufor</a:t>
            </a:r>
            <a:endParaRPr lang="pl-PL" dirty="0"/>
          </a:p>
        </p:txBody>
      </p:sp>
      <p:sp>
        <p:nvSpPr>
          <p:cNvPr id="108554" name="Line 12"/>
          <p:cNvSpPr>
            <a:spLocks noChangeShapeType="1"/>
          </p:cNvSpPr>
          <p:nvPr/>
        </p:nvSpPr>
        <p:spPr bwMode="auto">
          <a:xfrm>
            <a:off x="3505563" y="1671432"/>
            <a:ext cx="0" cy="533400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8555" name="Line 13"/>
          <p:cNvSpPr>
            <a:spLocks noChangeShapeType="1"/>
          </p:cNvSpPr>
          <p:nvPr/>
        </p:nvSpPr>
        <p:spPr bwMode="auto">
          <a:xfrm>
            <a:off x="3770676" y="1671432"/>
            <a:ext cx="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8556" name="Line 14"/>
          <p:cNvSpPr>
            <a:spLocks noChangeShapeType="1"/>
          </p:cNvSpPr>
          <p:nvPr/>
        </p:nvSpPr>
        <p:spPr bwMode="auto">
          <a:xfrm>
            <a:off x="4037376" y="1671432"/>
            <a:ext cx="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8557" name="Line 15"/>
          <p:cNvSpPr>
            <a:spLocks noChangeShapeType="1"/>
          </p:cNvSpPr>
          <p:nvPr/>
        </p:nvSpPr>
        <p:spPr bwMode="auto">
          <a:xfrm>
            <a:off x="4304076" y="1671432"/>
            <a:ext cx="0" cy="533400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8558" name="Line 16"/>
          <p:cNvSpPr>
            <a:spLocks noChangeShapeType="1"/>
          </p:cNvSpPr>
          <p:nvPr/>
        </p:nvSpPr>
        <p:spPr bwMode="auto">
          <a:xfrm>
            <a:off x="4570776" y="1671432"/>
            <a:ext cx="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8559" name="Line 17"/>
          <p:cNvSpPr>
            <a:spLocks noChangeShapeType="1"/>
          </p:cNvSpPr>
          <p:nvPr/>
        </p:nvSpPr>
        <p:spPr bwMode="auto">
          <a:xfrm rot="5400000">
            <a:off x="5086713" y="1658732"/>
            <a:ext cx="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8560" name="Line 18"/>
          <p:cNvSpPr>
            <a:spLocks noChangeShapeType="1"/>
          </p:cNvSpPr>
          <p:nvPr/>
        </p:nvSpPr>
        <p:spPr bwMode="auto">
          <a:xfrm>
            <a:off x="2267313" y="1773032"/>
            <a:ext cx="1219200" cy="0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8562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722400"/>
              </p:ext>
            </p:extLst>
          </p:nvPr>
        </p:nvGraphicFramePr>
        <p:xfrm>
          <a:off x="2267313" y="1163432"/>
          <a:ext cx="465138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1" name="Równanie" r:id="rId4" imgW="139680" imgH="177480" progId="Equation.3">
                  <p:embed/>
                </p:oleObj>
              </mc:Choice>
              <mc:Fallback>
                <p:oleObj name="Równanie" r:id="rId4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313" y="1163432"/>
                        <a:ext cx="465138" cy="58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564" name="Line 27"/>
          <p:cNvSpPr>
            <a:spLocks noChangeShapeType="1"/>
          </p:cNvSpPr>
          <p:nvPr/>
        </p:nvSpPr>
        <p:spPr bwMode="auto">
          <a:xfrm>
            <a:off x="2267313" y="2077832"/>
            <a:ext cx="1219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8565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585510"/>
              </p:ext>
            </p:extLst>
          </p:nvPr>
        </p:nvGraphicFramePr>
        <p:xfrm>
          <a:off x="2210954" y="2230232"/>
          <a:ext cx="4222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2" name="Równanie" r:id="rId6" imgW="126720" imgH="164880" progId="Equation.3">
                  <p:embed/>
                </p:oleObj>
              </mc:Choice>
              <mc:Fallback>
                <p:oleObj name="Równanie" r:id="rId6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0954" y="2230232"/>
                        <a:ext cx="422275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4717840" y="2100058"/>
            <a:ext cx="920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kanał</a:t>
            </a:r>
            <a:endParaRPr lang="pl-PL" dirty="0">
              <a:solidFill>
                <a:srgbClr val="000000"/>
              </a:solidFill>
            </a:endParaRPr>
          </a:p>
        </p:txBody>
      </p:sp>
      <p:graphicFrame>
        <p:nvGraphicFramePr>
          <p:cNvPr id="26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4215313"/>
              </p:ext>
            </p:extLst>
          </p:nvPr>
        </p:nvGraphicFramePr>
        <p:xfrm>
          <a:off x="5042710" y="1327887"/>
          <a:ext cx="389629" cy="422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3"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2710" y="1327887"/>
                        <a:ext cx="389629" cy="4229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Line 18"/>
          <p:cNvSpPr>
            <a:spLocks noChangeShapeType="1"/>
          </p:cNvSpPr>
          <p:nvPr/>
        </p:nvSpPr>
        <p:spPr bwMode="auto">
          <a:xfrm>
            <a:off x="5494353" y="1901877"/>
            <a:ext cx="12192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" name="Line 27"/>
          <p:cNvSpPr>
            <a:spLocks noChangeShapeType="1"/>
          </p:cNvSpPr>
          <p:nvPr/>
        </p:nvSpPr>
        <p:spPr bwMode="auto">
          <a:xfrm>
            <a:off x="5494353" y="1910534"/>
            <a:ext cx="1219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9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6379052"/>
              </p:ext>
            </p:extLst>
          </p:nvPr>
        </p:nvGraphicFramePr>
        <p:xfrm>
          <a:off x="6259438" y="1226802"/>
          <a:ext cx="1182687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4" name="Równanie" r:id="rId10" imgW="355320" imgH="203040" progId="Equation.3">
                  <p:embed/>
                </p:oleObj>
              </mc:Choice>
              <mc:Fallback>
                <p:oleObj name="Równanie" r:id="rId10" imgW="355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9438" y="1226802"/>
                        <a:ext cx="1182687" cy="671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2"/>
          <p:cNvSpPr txBox="1">
            <a:spLocks noChangeArrowheads="1"/>
          </p:cNvSpPr>
          <p:nvPr/>
        </p:nvSpPr>
        <p:spPr>
          <a:xfrm>
            <a:off x="1115616" y="33219"/>
            <a:ext cx="8176736" cy="581025"/>
          </a:xfrm>
          <a:prstGeom prst="rect">
            <a:avLst/>
          </a:prstGeom>
        </p:spPr>
        <p:txBody>
          <a:bodyPr/>
          <a:lstStyle/>
          <a:p>
            <a:r>
              <a:rPr lang="pl-PL" sz="3600" b="1" dirty="0" err="1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Multipleksacja</a:t>
            </a:r>
            <a:r>
              <a:rPr lang="pl-PL" sz="3600" b="1" dirty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 FIFO 2 strumieni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-17020" y="2863583"/>
            <a:ext cx="4148513" cy="797199"/>
            <a:chOff x="1" y="2655807"/>
            <a:chExt cx="4148513" cy="797199"/>
          </a:xfrm>
        </p:grpSpPr>
        <p:graphicFrame>
          <p:nvGraphicFramePr>
            <p:cNvPr id="32" name="Object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34163186"/>
                </p:ext>
              </p:extLst>
            </p:nvPr>
          </p:nvGraphicFramePr>
          <p:xfrm>
            <a:off x="1" y="2655807"/>
            <a:ext cx="1979712" cy="7971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865" name="Equation" r:id="rId12" imgW="1041120" imgH="419040" progId="Equation.3">
                    <p:embed/>
                  </p:oleObj>
                </mc:Choice>
                <mc:Fallback>
                  <p:oleObj name="Equation" r:id="rId12" imgW="104112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" y="2655807"/>
                          <a:ext cx="1979712" cy="797199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30565501"/>
                </p:ext>
              </p:extLst>
            </p:nvPr>
          </p:nvGraphicFramePr>
          <p:xfrm>
            <a:off x="2242682" y="2655807"/>
            <a:ext cx="1905832" cy="7763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866" name="Equation" r:id="rId14" imgW="1028520" imgH="419040" progId="Equation.3">
                    <p:embed/>
                  </p:oleObj>
                </mc:Choice>
                <mc:Fallback>
                  <p:oleObj name="Equation" r:id="rId14" imgW="102852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42682" y="2655807"/>
                          <a:ext cx="1905832" cy="776398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5" name="Text Box 26"/>
          <p:cNvSpPr txBox="1">
            <a:spLocks noChangeArrowheads="1"/>
          </p:cNvSpPr>
          <p:nvPr/>
        </p:nvSpPr>
        <p:spPr bwMode="auto">
          <a:xfrm>
            <a:off x="4375294" y="2831248"/>
            <a:ext cx="473238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pl-PL" sz="1800" b="1" dirty="0" err="1" smtClean="0">
                <a:latin typeface="Verdana" pitchFamily="34" charset="0"/>
              </a:rPr>
              <a:t>Multipleksacja</a:t>
            </a:r>
            <a:r>
              <a:rPr lang="pl-PL" sz="1800" b="1" dirty="0" smtClean="0">
                <a:latin typeface="Verdana" pitchFamily="34" charset="0"/>
              </a:rPr>
              <a:t> strumieni powoduje</a:t>
            </a:r>
            <a:br>
              <a:rPr lang="pl-PL" sz="1800" b="1" dirty="0" smtClean="0">
                <a:latin typeface="Verdana" pitchFamily="34" charset="0"/>
              </a:rPr>
            </a:br>
            <a:r>
              <a:rPr lang="pl-PL" sz="1800" b="1" dirty="0" smtClean="0">
                <a:latin typeface="Verdana" pitchFamily="34" charset="0"/>
              </a:rPr>
              <a:t>ograniczenie</a:t>
            </a:r>
            <a:r>
              <a:rPr lang="pl-PL" sz="1800" b="1" dirty="0">
                <a:latin typeface="Verdana" pitchFamily="34" charset="0"/>
              </a:rPr>
              <a:t> </a:t>
            </a:r>
            <a:r>
              <a:rPr lang="pl-PL" sz="1800" b="1" dirty="0" smtClean="0">
                <a:latin typeface="Verdana" pitchFamily="34" charset="0"/>
              </a:rPr>
              <a:t>dostępnej </a:t>
            </a:r>
            <a:r>
              <a:rPr lang="pl-PL" sz="1800" b="1" dirty="0" err="1" smtClean="0">
                <a:latin typeface="Verdana" pitchFamily="34" charset="0"/>
              </a:rPr>
              <a:t>przepusto</a:t>
            </a:r>
            <a:r>
              <a:rPr lang="pl-PL" sz="1800" b="1" dirty="0" smtClean="0">
                <a:latin typeface="Verdana" pitchFamily="34" charset="0"/>
              </a:rPr>
              <a:t>-</a:t>
            </a:r>
            <a:br>
              <a:rPr lang="pl-PL" sz="1800" b="1" dirty="0" smtClean="0">
                <a:latin typeface="Verdana" pitchFamily="34" charset="0"/>
              </a:rPr>
            </a:br>
            <a:r>
              <a:rPr lang="pl-PL" sz="1800" b="1" dirty="0" err="1" smtClean="0">
                <a:latin typeface="Verdana" pitchFamily="34" charset="0"/>
              </a:rPr>
              <a:t>wości</a:t>
            </a:r>
            <a:r>
              <a:rPr lang="pl-PL" sz="1800" b="1" dirty="0">
                <a:latin typeface="Verdana" pitchFamily="34" charset="0"/>
              </a:rPr>
              <a:t> </a:t>
            </a:r>
            <a:r>
              <a:rPr lang="pl-PL" sz="1800" b="1" dirty="0" smtClean="0">
                <a:latin typeface="Verdana" pitchFamily="34" charset="0"/>
              </a:rPr>
              <a:t>dla każdego z nich.</a:t>
            </a:r>
            <a:endParaRPr lang="pl-PL" sz="1800" b="1" i="1" dirty="0">
              <a:latin typeface="Verdana" pitchFamily="34" charset="0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08261" y="3837717"/>
            <a:ext cx="8829050" cy="1754326"/>
            <a:chOff x="225282" y="3629941"/>
            <a:chExt cx="8829050" cy="1754326"/>
          </a:xfrm>
        </p:grpSpPr>
        <p:sp>
          <p:nvSpPr>
            <p:cNvPr id="2" name="Prostokąt 1"/>
            <p:cNvSpPr/>
            <p:nvPr/>
          </p:nvSpPr>
          <p:spPr>
            <a:xfrm>
              <a:off x="4482332" y="3629941"/>
              <a:ext cx="4572000" cy="17543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pl-PL" sz="1800" b="1" dirty="0">
                  <a:latin typeface="+mj-lt"/>
                </a:rPr>
                <a:t>Bez względu na </a:t>
              </a:r>
              <a:r>
                <a:rPr lang="pl-PL" sz="1800" b="1" dirty="0" smtClean="0">
                  <a:latin typeface="+mj-lt"/>
                </a:rPr>
                <a:t>to, </a:t>
              </a:r>
              <a:r>
                <a:rPr lang="pl-PL" sz="1800" b="1" dirty="0">
                  <a:latin typeface="+mj-lt"/>
                </a:rPr>
                <a:t>jak agresywny (zachłanny) jest strumień</a:t>
              </a:r>
              <a:br>
                <a:rPr lang="pl-PL" sz="1800" b="1" dirty="0">
                  <a:latin typeface="+mj-lt"/>
                </a:rPr>
              </a:br>
              <a:r>
                <a:rPr lang="pl-PL" sz="1800" b="1" dirty="0">
                  <a:latin typeface="+mj-lt"/>
                </a:rPr>
                <a:t>pakietów (co można wyrazić przez współczynniki </a:t>
              </a:r>
              <a:r>
                <a:rPr lang="pl-PL" sz="1800" b="1" dirty="0">
                  <a:latin typeface="+mj-lt"/>
                  <a:sym typeface="Symbol" pitchFamily="18" charset="2"/>
                </a:rPr>
                <a:t>/, / &lt; 1)</a:t>
              </a:r>
              <a:r>
                <a:rPr lang="pl-PL" sz="1800" b="1" dirty="0">
                  <a:latin typeface="+mj-lt"/>
                </a:rPr>
                <a:t>,</a:t>
              </a:r>
            </a:p>
            <a:p>
              <a:r>
                <a:rPr lang="pl-PL" sz="1800" b="1" dirty="0">
                  <a:latin typeface="+mj-lt"/>
                </a:rPr>
                <a:t>opóźnienia tranzytowe są identyczne.</a:t>
              </a:r>
            </a:p>
          </p:txBody>
        </p:sp>
        <p:graphicFrame>
          <p:nvGraphicFramePr>
            <p:cNvPr id="30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87388493"/>
                </p:ext>
              </p:extLst>
            </p:nvPr>
          </p:nvGraphicFramePr>
          <p:xfrm>
            <a:off x="225282" y="3850706"/>
            <a:ext cx="3852863" cy="971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867" name="Equation" r:id="rId16" imgW="1663560" imgH="419040" progId="Equation.3">
                    <p:embed/>
                  </p:oleObj>
                </mc:Choice>
                <mc:Fallback>
                  <p:oleObj name="Equation" r:id="rId16" imgW="166356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282" y="3850706"/>
                          <a:ext cx="3852863" cy="971550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6" name="Prostokąt 35"/>
          <p:cNvSpPr/>
          <p:nvPr/>
        </p:nvSpPr>
        <p:spPr>
          <a:xfrm>
            <a:off x="666015" y="5575422"/>
            <a:ext cx="83259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>
                <a:sym typeface="Symbol" pitchFamily="18" charset="2"/>
              </a:rPr>
              <a:t>Algorytm FIFO nie zapewnia sprawiedliwego dostępu do kanału – strumienie agresywne nie są karane.</a:t>
            </a:r>
            <a:endParaRPr lang="pl-PL" sz="2400" b="1" dirty="0">
              <a:sym typeface="Symbol" pitchFamily="18" charset="2"/>
            </a:endParaRPr>
          </a:p>
        </p:txBody>
      </p:sp>
      <p:sp>
        <p:nvSpPr>
          <p:cNvPr id="34" name="Line 18"/>
          <p:cNvSpPr>
            <a:spLocks noChangeShapeType="1"/>
          </p:cNvSpPr>
          <p:nvPr/>
        </p:nvSpPr>
        <p:spPr bwMode="auto">
          <a:xfrm>
            <a:off x="5492097" y="2016872"/>
            <a:ext cx="1219200" cy="0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715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407984" y="33219"/>
            <a:ext cx="7884368" cy="581025"/>
          </a:xfrm>
          <a:prstGeom prst="rect">
            <a:avLst/>
          </a:prstGeom>
        </p:spPr>
        <p:txBody>
          <a:bodyPr/>
          <a:lstStyle/>
          <a:p>
            <a:r>
              <a:rPr lang="pl-PL" b="1" dirty="0" err="1" smtClean="0">
                <a:solidFill>
                  <a:srgbClr val="000000"/>
                </a:solidFill>
                <a:latin typeface="+mn-lt"/>
              </a:rPr>
              <a:t>Multipleksacja</a:t>
            </a:r>
            <a:r>
              <a:rPr lang="pl-PL" b="1" dirty="0" smtClean="0">
                <a:solidFill>
                  <a:srgbClr val="000000"/>
                </a:solidFill>
                <a:latin typeface="+mn-lt"/>
              </a:rPr>
              <a:t> FIFO </a:t>
            </a:r>
            <a:r>
              <a:rPr lang="pl-PL" b="1" dirty="0">
                <a:solidFill>
                  <a:srgbClr val="000000"/>
                </a:solidFill>
                <a:latin typeface="+mn-lt"/>
              </a:rPr>
              <a:t>2 strumieni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3506566" y="1876817"/>
            <a:ext cx="1295400" cy="762000"/>
          </a:xfrm>
          <a:custGeom>
            <a:avLst/>
            <a:gdLst>
              <a:gd name="T0" fmla="*/ 0 w 816"/>
              <a:gd name="T1" fmla="*/ 0 h 480"/>
              <a:gd name="T2" fmla="*/ 816 w 816"/>
              <a:gd name="T3" fmla="*/ 0 h 480"/>
              <a:gd name="T4" fmla="*/ 816 w 816"/>
              <a:gd name="T5" fmla="*/ 480 h 480"/>
              <a:gd name="T6" fmla="*/ 0 w 816"/>
              <a:gd name="T7" fmla="*/ 480 h 480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480"/>
              <a:gd name="T14" fmla="*/ 816 w 816"/>
              <a:gd name="T15" fmla="*/ 480 h 4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3658966" y="1343417"/>
            <a:ext cx="920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333399"/>
                </a:solidFill>
              </a:rPr>
              <a:t>bufor</a:t>
            </a:r>
            <a:endParaRPr lang="pl-PL" dirty="0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>
            <a:off x="3905029" y="2003817"/>
            <a:ext cx="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>
            <a:off x="4171729" y="2003817"/>
            <a:ext cx="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4438429" y="2003817"/>
            <a:ext cx="0" cy="533400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>
            <a:off x="4705129" y="2003817"/>
            <a:ext cx="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 rot="5400000">
            <a:off x="5221066" y="1991117"/>
            <a:ext cx="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>
            <a:off x="2401666" y="2105417"/>
            <a:ext cx="1219200" cy="0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2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335995"/>
              </p:ext>
            </p:extLst>
          </p:nvPr>
        </p:nvGraphicFramePr>
        <p:xfrm>
          <a:off x="2332473" y="1433797"/>
          <a:ext cx="465138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368" name="Równanie" r:id="rId4" imgW="139680" imgH="177480" progId="Equation.3">
                  <p:embed/>
                </p:oleObj>
              </mc:Choice>
              <mc:Fallback>
                <p:oleObj name="Równanie" r:id="rId4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2473" y="1433797"/>
                        <a:ext cx="465138" cy="58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Line 27"/>
          <p:cNvSpPr>
            <a:spLocks noChangeShapeType="1"/>
          </p:cNvSpPr>
          <p:nvPr/>
        </p:nvSpPr>
        <p:spPr bwMode="auto">
          <a:xfrm>
            <a:off x="2401666" y="2410217"/>
            <a:ext cx="1219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4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952875"/>
              </p:ext>
            </p:extLst>
          </p:nvPr>
        </p:nvGraphicFramePr>
        <p:xfrm>
          <a:off x="2345307" y="2562617"/>
          <a:ext cx="4222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369" name="Równanie" r:id="rId6" imgW="126720" imgH="164880" progId="Equation.3">
                  <p:embed/>
                </p:oleObj>
              </mc:Choice>
              <mc:Fallback>
                <p:oleObj name="Równanie" r:id="rId6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5307" y="2562617"/>
                        <a:ext cx="422275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4852193" y="2432443"/>
            <a:ext cx="920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kanał</a:t>
            </a:r>
            <a:endParaRPr lang="pl-PL" dirty="0">
              <a:solidFill>
                <a:srgbClr val="000000"/>
              </a:solidFill>
            </a:endParaRPr>
          </a:p>
        </p:txBody>
      </p:sp>
      <p:graphicFrame>
        <p:nvGraphicFramePr>
          <p:cNvPr id="26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425587"/>
              </p:ext>
            </p:extLst>
          </p:nvPr>
        </p:nvGraphicFramePr>
        <p:xfrm>
          <a:off x="5177063" y="1660272"/>
          <a:ext cx="389629" cy="422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370"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7063" y="1660272"/>
                        <a:ext cx="389629" cy="4229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Line 18"/>
          <p:cNvSpPr>
            <a:spLocks noChangeShapeType="1"/>
          </p:cNvSpPr>
          <p:nvPr/>
        </p:nvSpPr>
        <p:spPr bwMode="auto">
          <a:xfrm>
            <a:off x="5628706" y="2234262"/>
            <a:ext cx="12192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" name="Line 27"/>
          <p:cNvSpPr>
            <a:spLocks noChangeShapeType="1"/>
          </p:cNvSpPr>
          <p:nvPr/>
        </p:nvSpPr>
        <p:spPr bwMode="auto">
          <a:xfrm>
            <a:off x="5628706" y="2195360"/>
            <a:ext cx="1219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9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7821430"/>
              </p:ext>
            </p:extLst>
          </p:nvPr>
        </p:nvGraphicFramePr>
        <p:xfrm>
          <a:off x="6324598" y="1497167"/>
          <a:ext cx="1182687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371" name="Równanie" r:id="rId10" imgW="355320" imgH="203040" progId="Equation.3">
                  <p:embed/>
                </p:oleObj>
              </mc:Choice>
              <mc:Fallback>
                <p:oleObj name="Równanie" r:id="rId10" imgW="355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598" y="1497167"/>
                        <a:ext cx="1182687" cy="671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Freeform 9"/>
          <p:cNvSpPr>
            <a:spLocks/>
          </p:cNvSpPr>
          <p:nvPr/>
        </p:nvSpPr>
        <p:spPr bwMode="auto">
          <a:xfrm>
            <a:off x="4801966" y="2029217"/>
            <a:ext cx="838200" cy="447675"/>
          </a:xfrm>
          <a:custGeom>
            <a:avLst/>
            <a:gdLst>
              <a:gd name="T0" fmla="*/ 0 w 816"/>
              <a:gd name="T1" fmla="*/ 0 h 480"/>
              <a:gd name="T2" fmla="*/ 816 w 816"/>
              <a:gd name="T3" fmla="*/ 0 h 480"/>
              <a:gd name="T4" fmla="*/ 816 w 816"/>
              <a:gd name="T5" fmla="*/ 480 h 480"/>
              <a:gd name="T6" fmla="*/ 0 w 816"/>
              <a:gd name="T7" fmla="*/ 480 h 480"/>
              <a:gd name="T8" fmla="*/ 0 60000 65536"/>
              <a:gd name="T9" fmla="*/ 0 60000 65536"/>
              <a:gd name="T10" fmla="*/ 0 60000 65536"/>
              <a:gd name="T11" fmla="*/ 0 60000 65536"/>
              <a:gd name="T12" fmla="*/ 0 w 816"/>
              <a:gd name="T13" fmla="*/ 0 h 480"/>
              <a:gd name="T14" fmla="*/ 816 w 816"/>
              <a:gd name="T15" fmla="*/ 480 h 4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upa 1"/>
          <p:cNvGrpSpPr/>
          <p:nvPr/>
        </p:nvGrpSpPr>
        <p:grpSpPr>
          <a:xfrm>
            <a:off x="2323878" y="4293217"/>
            <a:ext cx="5794375" cy="1221851"/>
            <a:chOff x="1807941" y="3628611"/>
            <a:chExt cx="5794375" cy="1221851"/>
          </a:xfrm>
        </p:grpSpPr>
        <p:graphicFrame>
          <p:nvGraphicFramePr>
            <p:cNvPr id="12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20606808"/>
                </p:ext>
              </p:extLst>
            </p:nvPr>
          </p:nvGraphicFramePr>
          <p:xfrm>
            <a:off x="1807941" y="4291662"/>
            <a:ext cx="5794375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372" name="Equation" r:id="rId12" imgW="2501640" imgH="241200" progId="Equation.3">
                    <p:embed/>
                  </p:oleObj>
                </mc:Choice>
                <mc:Fallback>
                  <p:oleObj name="Equation" r:id="rId12" imgW="25016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7941" y="4291662"/>
                          <a:ext cx="5794375" cy="558800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Prostokąt 30"/>
            <p:cNvSpPr/>
            <p:nvPr/>
          </p:nvSpPr>
          <p:spPr>
            <a:xfrm>
              <a:off x="2434112" y="3628611"/>
              <a:ext cx="389048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2400" b="1" dirty="0" smtClean="0">
                  <a:sym typeface="Symbol" pitchFamily="18" charset="2"/>
                </a:rPr>
                <a:t>Opóźnienie kolejkowania</a:t>
              </a:r>
              <a:endParaRPr lang="pl-PL" sz="2400" b="1" dirty="0">
                <a:sym typeface="Symbol" pitchFamily="18" charset="2"/>
              </a:endParaRPr>
            </a:p>
          </p:txBody>
        </p:sp>
      </p:grpSp>
      <p:graphicFrame>
        <p:nvGraphicFramePr>
          <p:cNvPr id="32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3323001"/>
              </p:ext>
            </p:extLst>
          </p:nvPr>
        </p:nvGraphicFramePr>
        <p:xfrm>
          <a:off x="3441478" y="5756607"/>
          <a:ext cx="3559175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373" name="Equation" r:id="rId14" imgW="1536480" imgH="241200" progId="Equation.3">
                  <p:embed/>
                </p:oleObj>
              </mc:Choice>
              <mc:Fallback>
                <p:oleObj name="Equation" r:id="rId14" imgW="1536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1478" y="5756607"/>
                        <a:ext cx="3559175" cy="5588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7015752"/>
              </p:ext>
            </p:extLst>
          </p:nvPr>
        </p:nvGraphicFramePr>
        <p:xfrm>
          <a:off x="3294634" y="3184489"/>
          <a:ext cx="3852863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374" name="Equation" r:id="rId16" imgW="1663560" imgH="419040" progId="Equation.3">
                  <p:embed/>
                </p:oleObj>
              </mc:Choice>
              <mc:Fallback>
                <p:oleObj name="Equation" r:id="rId16" imgW="16635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4634" y="3184489"/>
                        <a:ext cx="3852863" cy="97155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Line 18"/>
          <p:cNvSpPr>
            <a:spLocks noChangeShapeType="1"/>
          </p:cNvSpPr>
          <p:nvPr/>
        </p:nvSpPr>
        <p:spPr bwMode="auto">
          <a:xfrm>
            <a:off x="5635594" y="2305088"/>
            <a:ext cx="1219200" cy="0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0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 Box 82"/>
          <p:cNvSpPr txBox="1">
            <a:spLocks noChangeArrowheads="1"/>
          </p:cNvSpPr>
          <p:nvPr/>
        </p:nvSpPr>
        <p:spPr bwMode="auto">
          <a:xfrm>
            <a:off x="4488446" y="547689"/>
            <a:ext cx="184731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60" name="Rectangle 61"/>
          <p:cNvSpPr>
            <a:spLocks noChangeArrowheads="1"/>
          </p:cNvSpPr>
          <p:nvPr/>
        </p:nvSpPr>
        <p:spPr bwMode="auto">
          <a:xfrm>
            <a:off x="5841431" y="4089400"/>
            <a:ext cx="1115515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6" name="Line 6"/>
          <p:cNvSpPr>
            <a:spLocks noChangeShapeType="1"/>
          </p:cNvSpPr>
          <p:nvPr/>
        </p:nvSpPr>
        <p:spPr bwMode="auto">
          <a:xfrm>
            <a:off x="891240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8" name="Line 7"/>
          <p:cNvSpPr>
            <a:spLocks noChangeShapeType="1"/>
          </p:cNvSpPr>
          <p:nvPr/>
        </p:nvSpPr>
        <p:spPr bwMode="auto">
          <a:xfrm>
            <a:off x="879513" y="6281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9" name="Line 8"/>
          <p:cNvSpPr>
            <a:spLocks noChangeShapeType="1"/>
          </p:cNvSpPr>
          <p:nvPr/>
        </p:nvSpPr>
        <p:spPr bwMode="auto">
          <a:xfrm>
            <a:off x="6956946" y="4397375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0" name="Rectangle 9"/>
          <p:cNvSpPr>
            <a:spLocks noChangeArrowheads="1"/>
          </p:cNvSpPr>
          <p:nvPr/>
        </p:nvSpPr>
        <p:spPr bwMode="auto">
          <a:xfrm>
            <a:off x="891240" y="2306638"/>
            <a:ext cx="211083" cy="304800"/>
          </a:xfrm>
          <a:prstGeom prst="rect">
            <a:avLst/>
          </a:prstGeom>
          <a:solidFill>
            <a:srgbClr val="0066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1" name="Rectangle 10"/>
          <p:cNvSpPr>
            <a:spLocks noChangeArrowheads="1"/>
          </p:cNvSpPr>
          <p:nvPr/>
        </p:nvSpPr>
        <p:spPr bwMode="auto">
          <a:xfrm>
            <a:off x="1243045" y="2306638"/>
            <a:ext cx="211083" cy="304800"/>
          </a:xfrm>
          <a:prstGeom prst="rect">
            <a:avLst/>
          </a:prstGeom>
          <a:solidFill>
            <a:srgbClr val="0066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3" name="Rectangle 12"/>
          <p:cNvSpPr>
            <a:spLocks noChangeArrowheads="1"/>
          </p:cNvSpPr>
          <p:nvPr/>
        </p:nvSpPr>
        <p:spPr bwMode="auto">
          <a:xfrm>
            <a:off x="7157961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4" name="Rectangle 13"/>
          <p:cNvSpPr>
            <a:spLocks noChangeArrowheads="1"/>
          </p:cNvSpPr>
          <p:nvPr/>
        </p:nvSpPr>
        <p:spPr bwMode="auto">
          <a:xfrm>
            <a:off x="1442401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5" name="Rectangle 14"/>
          <p:cNvSpPr>
            <a:spLocks noChangeArrowheads="1"/>
          </p:cNvSpPr>
          <p:nvPr/>
        </p:nvSpPr>
        <p:spPr bwMode="auto">
          <a:xfrm>
            <a:off x="1665211" y="2306638"/>
            <a:ext cx="211083" cy="304800"/>
          </a:xfrm>
          <a:prstGeom prst="rect">
            <a:avLst/>
          </a:prstGeom>
          <a:solidFill>
            <a:srgbClr val="0066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6" name="Rectangle 15"/>
          <p:cNvSpPr>
            <a:spLocks noChangeArrowheads="1"/>
          </p:cNvSpPr>
          <p:nvPr/>
        </p:nvSpPr>
        <p:spPr bwMode="auto">
          <a:xfrm>
            <a:off x="2650265" y="2306638"/>
            <a:ext cx="211083" cy="304800"/>
          </a:xfrm>
          <a:prstGeom prst="rect">
            <a:avLst/>
          </a:prstGeom>
          <a:solidFill>
            <a:srgbClr val="0066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7" name="Rectangle 16"/>
          <p:cNvSpPr>
            <a:spLocks noChangeArrowheads="1"/>
          </p:cNvSpPr>
          <p:nvPr/>
        </p:nvSpPr>
        <p:spPr bwMode="auto">
          <a:xfrm>
            <a:off x="7841049" y="3959225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8" name="Rectangle 17"/>
          <p:cNvSpPr>
            <a:spLocks noChangeArrowheads="1"/>
          </p:cNvSpPr>
          <p:nvPr/>
        </p:nvSpPr>
        <p:spPr bwMode="auto">
          <a:xfrm>
            <a:off x="8944644" y="3959225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9" name="Rectangle 18"/>
          <p:cNvSpPr>
            <a:spLocks noChangeArrowheads="1"/>
          </p:cNvSpPr>
          <p:nvPr/>
        </p:nvSpPr>
        <p:spPr bwMode="auto">
          <a:xfrm>
            <a:off x="1864567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0" name="Rectangle 19"/>
          <p:cNvSpPr>
            <a:spLocks noChangeArrowheads="1"/>
          </p:cNvSpPr>
          <p:nvPr/>
        </p:nvSpPr>
        <p:spPr bwMode="auto">
          <a:xfrm>
            <a:off x="2146011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1" name="Rectangle 20"/>
          <p:cNvSpPr>
            <a:spLocks noChangeArrowheads="1"/>
          </p:cNvSpPr>
          <p:nvPr/>
        </p:nvSpPr>
        <p:spPr bwMode="auto">
          <a:xfrm>
            <a:off x="2427455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2" name="Rectangle 21"/>
          <p:cNvSpPr>
            <a:spLocks noChangeArrowheads="1"/>
          </p:cNvSpPr>
          <p:nvPr/>
        </p:nvSpPr>
        <p:spPr bwMode="auto">
          <a:xfrm>
            <a:off x="7499506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3" name="Rectangle 22"/>
          <p:cNvSpPr>
            <a:spLocks noChangeArrowheads="1"/>
          </p:cNvSpPr>
          <p:nvPr/>
        </p:nvSpPr>
        <p:spPr bwMode="auto">
          <a:xfrm>
            <a:off x="8182594" y="3959225"/>
            <a:ext cx="211083" cy="304800"/>
          </a:xfrm>
          <a:prstGeom prst="rect">
            <a:avLst/>
          </a:prstGeom>
          <a:solidFill>
            <a:srgbClr val="0080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4" name="Rectangle 23"/>
          <p:cNvSpPr>
            <a:spLocks noChangeArrowheads="1"/>
          </p:cNvSpPr>
          <p:nvPr/>
        </p:nvSpPr>
        <p:spPr bwMode="auto">
          <a:xfrm>
            <a:off x="8524138" y="3959225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5" name="Rectangle 24"/>
          <p:cNvSpPr>
            <a:spLocks noChangeArrowheads="1"/>
          </p:cNvSpPr>
          <p:nvPr/>
        </p:nvSpPr>
        <p:spPr bwMode="auto">
          <a:xfrm>
            <a:off x="8865682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7" name="Freeform 26"/>
          <p:cNvSpPr>
            <a:spLocks/>
          </p:cNvSpPr>
          <p:nvPr/>
        </p:nvSpPr>
        <p:spPr bwMode="auto">
          <a:xfrm>
            <a:off x="3195563" y="2286001"/>
            <a:ext cx="1074472" cy="8239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8" name="Line 27"/>
          <p:cNvSpPr>
            <a:spLocks noChangeShapeType="1"/>
          </p:cNvSpPr>
          <p:nvPr/>
        </p:nvSpPr>
        <p:spPr bwMode="auto">
          <a:xfrm>
            <a:off x="3306170" y="2423320"/>
            <a:ext cx="0" cy="576739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9" name="Line 28"/>
          <p:cNvSpPr>
            <a:spLocks noChangeShapeType="1"/>
          </p:cNvSpPr>
          <p:nvPr/>
        </p:nvSpPr>
        <p:spPr bwMode="auto">
          <a:xfrm>
            <a:off x="3526068" y="2423320"/>
            <a:ext cx="0" cy="576739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0" name="Line 29"/>
          <p:cNvSpPr>
            <a:spLocks noChangeShapeType="1"/>
          </p:cNvSpPr>
          <p:nvPr/>
        </p:nvSpPr>
        <p:spPr bwMode="auto">
          <a:xfrm>
            <a:off x="3747283" y="2423320"/>
            <a:ext cx="0" cy="576739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1" name="Line 30"/>
          <p:cNvSpPr>
            <a:spLocks noChangeShapeType="1"/>
          </p:cNvSpPr>
          <p:nvPr/>
        </p:nvSpPr>
        <p:spPr bwMode="auto">
          <a:xfrm>
            <a:off x="3968498" y="2423320"/>
            <a:ext cx="0" cy="576739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2" name="Line 31"/>
          <p:cNvSpPr>
            <a:spLocks noChangeShapeType="1"/>
          </p:cNvSpPr>
          <p:nvPr/>
        </p:nvSpPr>
        <p:spPr bwMode="auto">
          <a:xfrm>
            <a:off x="4189713" y="2423320"/>
            <a:ext cx="0" cy="576739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43" name="Group 79"/>
          <p:cNvGrpSpPr>
            <a:grpSpLocks/>
          </p:cNvGrpSpPr>
          <p:nvPr/>
        </p:nvGrpSpPr>
        <p:grpSpPr bwMode="auto">
          <a:xfrm>
            <a:off x="3195563" y="3505200"/>
            <a:ext cx="1074472" cy="823913"/>
            <a:chOff x="2180" y="2208"/>
            <a:chExt cx="733" cy="519"/>
          </a:xfrm>
        </p:grpSpPr>
        <p:sp>
          <p:nvSpPr>
            <p:cNvPr id="144" name="Freeform 33"/>
            <p:cNvSpPr>
              <a:spLocks/>
            </p:cNvSpPr>
            <p:nvPr/>
          </p:nvSpPr>
          <p:spPr bwMode="auto">
            <a:xfrm>
              <a:off x="2180" y="220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5" name="Line 34"/>
            <p:cNvSpPr>
              <a:spLocks noChangeShapeType="1"/>
            </p:cNvSpPr>
            <p:nvPr/>
          </p:nvSpPr>
          <p:spPr bwMode="auto">
            <a:xfrm>
              <a:off x="225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6" name="Line 35"/>
            <p:cNvSpPr>
              <a:spLocks noChangeShapeType="1"/>
            </p:cNvSpPr>
            <p:nvPr/>
          </p:nvSpPr>
          <p:spPr bwMode="auto">
            <a:xfrm>
              <a:off x="240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7" name="Line 36"/>
            <p:cNvSpPr>
              <a:spLocks noChangeShapeType="1"/>
            </p:cNvSpPr>
            <p:nvPr/>
          </p:nvSpPr>
          <p:spPr bwMode="auto">
            <a:xfrm>
              <a:off x="2556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" name="Line 37"/>
            <p:cNvSpPr>
              <a:spLocks noChangeShapeType="1"/>
            </p:cNvSpPr>
            <p:nvPr/>
          </p:nvSpPr>
          <p:spPr bwMode="auto">
            <a:xfrm>
              <a:off x="2707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9" name="Line 38"/>
            <p:cNvSpPr>
              <a:spLocks noChangeShapeType="1"/>
            </p:cNvSpPr>
            <p:nvPr/>
          </p:nvSpPr>
          <p:spPr bwMode="auto">
            <a:xfrm>
              <a:off x="2858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50" name="Group 80"/>
          <p:cNvGrpSpPr>
            <a:grpSpLocks/>
          </p:cNvGrpSpPr>
          <p:nvPr/>
        </p:nvGrpSpPr>
        <p:grpSpPr bwMode="auto">
          <a:xfrm>
            <a:off x="3195563" y="5791201"/>
            <a:ext cx="1074472" cy="823913"/>
            <a:chOff x="2180" y="3648"/>
            <a:chExt cx="733" cy="519"/>
          </a:xfrm>
        </p:grpSpPr>
        <p:sp>
          <p:nvSpPr>
            <p:cNvPr id="151" name="Freeform 40"/>
            <p:cNvSpPr>
              <a:spLocks/>
            </p:cNvSpPr>
            <p:nvPr/>
          </p:nvSpPr>
          <p:spPr bwMode="auto">
            <a:xfrm>
              <a:off x="2180" y="364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" name="Line 41"/>
            <p:cNvSpPr>
              <a:spLocks noChangeShapeType="1"/>
            </p:cNvSpPr>
            <p:nvPr/>
          </p:nvSpPr>
          <p:spPr bwMode="auto">
            <a:xfrm>
              <a:off x="225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" name="Line 42"/>
            <p:cNvSpPr>
              <a:spLocks noChangeShapeType="1"/>
            </p:cNvSpPr>
            <p:nvPr/>
          </p:nvSpPr>
          <p:spPr bwMode="auto">
            <a:xfrm>
              <a:off x="240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" name="Line 43"/>
            <p:cNvSpPr>
              <a:spLocks noChangeShapeType="1"/>
            </p:cNvSpPr>
            <p:nvPr/>
          </p:nvSpPr>
          <p:spPr bwMode="auto">
            <a:xfrm>
              <a:off x="2556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" name="Line 44"/>
            <p:cNvSpPr>
              <a:spLocks noChangeShapeType="1"/>
            </p:cNvSpPr>
            <p:nvPr/>
          </p:nvSpPr>
          <p:spPr bwMode="auto">
            <a:xfrm>
              <a:off x="2707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6" name="Line 45"/>
            <p:cNvSpPr>
              <a:spLocks noChangeShapeType="1"/>
            </p:cNvSpPr>
            <p:nvPr/>
          </p:nvSpPr>
          <p:spPr bwMode="auto">
            <a:xfrm>
              <a:off x="2858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7" name="Line 53"/>
          <p:cNvSpPr>
            <a:spLocks noChangeShapeType="1"/>
          </p:cNvSpPr>
          <p:nvPr/>
        </p:nvSpPr>
        <p:spPr bwMode="auto">
          <a:xfrm>
            <a:off x="879513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" name="Rectangle 54"/>
          <p:cNvSpPr>
            <a:spLocks noChangeArrowheads="1"/>
          </p:cNvSpPr>
          <p:nvPr/>
        </p:nvSpPr>
        <p:spPr bwMode="auto">
          <a:xfrm>
            <a:off x="144240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9" name="Rectangle 55"/>
          <p:cNvSpPr>
            <a:spLocks noChangeArrowheads="1"/>
          </p:cNvSpPr>
          <p:nvPr/>
        </p:nvSpPr>
        <p:spPr bwMode="auto">
          <a:xfrm>
            <a:off x="1864567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" name="Rectangle 56"/>
          <p:cNvSpPr>
            <a:spLocks noChangeArrowheads="1"/>
          </p:cNvSpPr>
          <p:nvPr/>
        </p:nvSpPr>
        <p:spPr bwMode="auto">
          <a:xfrm>
            <a:off x="214601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1" name="Rectangle 57"/>
          <p:cNvSpPr>
            <a:spLocks noChangeArrowheads="1"/>
          </p:cNvSpPr>
          <p:nvPr/>
        </p:nvSpPr>
        <p:spPr bwMode="auto">
          <a:xfrm>
            <a:off x="2427455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2" name="Oval 58"/>
          <p:cNvSpPr>
            <a:spLocks noChangeArrowheads="1"/>
          </p:cNvSpPr>
          <p:nvPr/>
        </p:nvSpPr>
        <p:spPr bwMode="auto">
          <a:xfrm>
            <a:off x="3535641" y="4529138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" name="Oval 59"/>
          <p:cNvSpPr>
            <a:spLocks noChangeArrowheads="1"/>
          </p:cNvSpPr>
          <p:nvPr/>
        </p:nvSpPr>
        <p:spPr bwMode="auto">
          <a:xfrm>
            <a:off x="3525380" y="5334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4" name="Oval 60"/>
          <p:cNvSpPr>
            <a:spLocks noChangeArrowheads="1"/>
          </p:cNvSpPr>
          <p:nvPr/>
        </p:nvSpPr>
        <p:spPr bwMode="auto">
          <a:xfrm>
            <a:off x="3535641" y="4953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8" name="Text Box 72"/>
          <p:cNvSpPr txBox="1">
            <a:spLocks noChangeArrowheads="1"/>
          </p:cNvSpPr>
          <p:nvPr/>
        </p:nvSpPr>
        <p:spPr bwMode="auto">
          <a:xfrm>
            <a:off x="4799035" y="691049"/>
            <a:ext cx="4429418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 smtClean="0">
                <a:solidFill>
                  <a:srgbClr val="000000"/>
                </a:solidFill>
              </a:rPr>
              <a:t>oddzielne kolejki dla strumieni</a:t>
            </a:r>
            <a:endParaRPr lang="pl-PL" sz="1800" b="1" dirty="0">
              <a:solidFill>
                <a:srgbClr val="0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800" b="1" dirty="0" smtClean="0">
                <a:solidFill>
                  <a:srgbClr val="000000"/>
                </a:solidFill>
              </a:rPr>
              <a:t>cykliczne przeglądanie kolejek (RR)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800" b="1" dirty="0" smtClean="0">
                <a:solidFill>
                  <a:srgbClr val="000000"/>
                </a:solidFill>
              </a:rPr>
              <a:t>z kolejki pobierany jest tylko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jeden pakiet (FIFO)</a:t>
            </a:r>
            <a:endParaRPr lang="pl-PL" sz="1800" b="1" dirty="0">
              <a:solidFill>
                <a:srgbClr val="0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800" b="1" dirty="0" smtClean="0">
                <a:solidFill>
                  <a:srgbClr val="000099"/>
                </a:solidFill>
              </a:rPr>
              <a:t>agresywne strumienie są samo-</a:t>
            </a:r>
            <a:br>
              <a:rPr lang="pl-PL" sz="1800" b="1" dirty="0" smtClean="0">
                <a:solidFill>
                  <a:srgbClr val="000099"/>
                </a:solidFill>
              </a:rPr>
            </a:br>
            <a:r>
              <a:rPr lang="pl-PL" sz="1800" b="1" dirty="0" smtClean="0">
                <a:solidFill>
                  <a:srgbClr val="000099"/>
                </a:solidFill>
              </a:rPr>
              <a:t>istnie karane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 smtClean="0">
                <a:solidFill>
                  <a:srgbClr val="FF0000"/>
                </a:solidFill>
              </a:rPr>
              <a:t>niesprawiedliwy podział</a:t>
            </a:r>
            <a:br>
              <a:rPr lang="pl-PL" sz="1800" b="1" dirty="0" smtClean="0">
                <a:solidFill>
                  <a:srgbClr val="FF0000"/>
                </a:solidFill>
              </a:rPr>
            </a:br>
            <a:r>
              <a:rPr lang="pl-PL" sz="1800" b="1" dirty="0" smtClean="0">
                <a:solidFill>
                  <a:srgbClr val="FF0000"/>
                </a:solidFill>
              </a:rPr>
              <a:t>przepustowości</a:t>
            </a:r>
            <a:endParaRPr lang="pl-PL" sz="1800" dirty="0">
              <a:solidFill>
                <a:srgbClr val="FF0000"/>
              </a:solidFill>
            </a:endParaRPr>
          </a:p>
        </p:txBody>
      </p:sp>
      <p:sp>
        <p:nvSpPr>
          <p:cNvPr id="2" name="Elipsa 1"/>
          <p:cNvSpPr/>
          <p:nvPr/>
        </p:nvSpPr>
        <p:spPr bwMode="auto">
          <a:xfrm>
            <a:off x="4523019" y="3213169"/>
            <a:ext cx="978943" cy="2412861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Prostokąt 2"/>
          <p:cNvSpPr/>
          <p:nvPr/>
        </p:nvSpPr>
        <p:spPr bwMode="auto">
          <a:xfrm>
            <a:off x="5202070" y="3643313"/>
            <a:ext cx="405045" cy="16906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65" name="Line 62"/>
          <p:cNvSpPr>
            <a:spLocks noChangeShapeType="1"/>
          </p:cNvSpPr>
          <p:nvPr/>
        </p:nvSpPr>
        <p:spPr bwMode="auto">
          <a:xfrm>
            <a:off x="4270034" y="2697163"/>
            <a:ext cx="1571396" cy="15224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6" name="Line 63"/>
          <p:cNvSpPr>
            <a:spLocks noChangeShapeType="1"/>
          </p:cNvSpPr>
          <p:nvPr/>
        </p:nvSpPr>
        <p:spPr bwMode="auto">
          <a:xfrm>
            <a:off x="4270035" y="3948113"/>
            <a:ext cx="1572861" cy="44926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7" name="Line 64"/>
          <p:cNvSpPr>
            <a:spLocks noChangeShapeType="1"/>
          </p:cNvSpPr>
          <p:nvPr/>
        </p:nvSpPr>
        <p:spPr bwMode="auto">
          <a:xfrm flipV="1">
            <a:off x="4270034" y="4529138"/>
            <a:ext cx="1571396" cy="17526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1243045" y="28076"/>
            <a:ext cx="73614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>
                <a:solidFill>
                  <a:srgbClr val="008000"/>
                </a:solidFill>
                <a:latin typeface="Verdana" pitchFamily="34" charset="0"/>
              </a:rPr>
              <a:t>Multipleksacja</a:t>
            </a:r>
            <a:r>
              <a:rPr lang="pl-PL" b="1" dirty="0">
                <a:solidFill>
                  <a:srgbClr val="008000"/>
                </a:solidFill>
                <a:latin typeface="Verdana" pitchFamily="34" charset="0"/>
              </a:rPr>
              <a:t> RR + </a:t>
            </a:r>
            <a:r>
              <a:rPr lang="pl-PL" b="1" dirty="0" smtClean="0">
                <a:solidFill>
                  <a:srgbClr val="008000"/>
                </a:solidFill>
                <a:latin typeface="Verdana" pitchFamily="34" charset="0"/>
              </a:rPr>
              <a:t>FIFO strumieni</a:t>
            </a:r>
            <a:endParaRPr lang="pl-PL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58" name="Line 31"/>
          <p:cNvSpPr>
            <a:spLocks noChangeShapeType="1"/>
          </p:cNvSpPr>
          <p:nvPr/>
        </p:nvSpPr>
        <p:spPr bwMode="auto">
          <a:xfrm flipH="1" flipV="1">
            <a:off x="6008778" y="4419599"/>
            <a:ext cx="780820" cy="3661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32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Line 62"/>
          <p:cNvSpPr>
            <a:spLocks noChangeShapeType="1"/>
          </p:cNvSpPr>
          <p:nvPr/>
        </p:nvSpPr>
        <p:spPr bwMode="auto">
          <a:xfrm>
            <a:off x="4270035" y="2697162"/>
            <a:ext cx="1482111" cy="434919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2" name="Line 63"/>
          <p:cNvSpPr>
            <a:spLocks noChangeShapeType="1"/>
          </p:cNvSpPr>
          <p:nvPr/>
        </p:nvSpPr>
        <p:spPr bwMode="auto">
          <a:xfrm flipV="1">
            <a:off x="4270035" y="3360372"/>
            <a:ext cx="1482111" cy="63536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5753614" y="2947621"/>
            <a:ext cx="1115515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3" name="Line 6"/>
          <p:cNvSpPr>
            <a:spLocks noChangeShapeType="1"/>
          </p:cNvSpPr>
          <p:nvPr/>
        </p:nvSpPr>
        <p:spPr bwMode="auto">
          <a:xfrm>
            <a:off x="891240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5" name="Line 8"/>
          <p:cNvSpPr>
            <a:spLocks noChangeShapeType="1"/>
          </p:cNvSpPr>
          <p:nvPr/>
        </p:nvSpPr>
        <p:spPr bwMode="auto">
          <a:xfrm>
            <a:off x="6832877" y="3281790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9" name="Rectangle 12"/>
          <p:cNvSpPr>
            <a:spLocks noChangeArrowheads="1"/>
          </p:cNvSpPr>
          <p:nvPr/>
        </p:nvSpPr>
        <p:spPr bwMode="auto">
          <a:xfrm>
            <a:off x="7007227" y="285637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4" name="Rectangle 17"/>
          <p:cNvSpPr>
            <a:spLocks noChangeArrowheads="1"/>
          </p:cNvSpPr>
          <p:nvPr/>
        </p:nvSpPr>
        <p:spPr bwMode="auto">
          <a:xfrm>
            <a:off x="8765810" y="2827281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8" name="Rectangle 21"/>
          <p:cNvSpPr>
            <a:spLocks noChangeArrowheads="1"/>
          </p:cNvSpPr>
          <p:nvPr/>
        </p:nvSpPr>
        <p:spPr bwMode="auto">
          <a:xfrm>
            <a:off x="7348772" y="285637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" name="Rectangle 23"/>
          <p:cNvSpPr>
            <a:spLocks noChangeArrowheads="1"/>
          </p:cNvSpPr>
          <p:nvPr/>
        </p:nvSpPr>
        <p:spPr bwMode="auto">
          <a:xfrm>
            <a:off x="8282387" y="285637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1" name="Rectangle 24"/>
          <p:cNvSpPr>
            <a:spLocks noChangeArrowheads="1"/>
          </p:cNvSpPr>
          <p:nvPr/>
        </p:nvSpPr>
        <p:spPr bwMode="auto">
          <a:xfrm>
            <a:off x="8623931" y="285637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195563" y="2286001"/>
            <a:ext cx="1074472" cy="823913"/>
            <a:chOff x="2448" y="2928"/>
            <a:chExt cx="816" cy="480"/>
          </a:xfrm>
        </p:grpSpPr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4" name="Line 27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" name="Line 28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6" name="Line 29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7" name="Line 30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8" name="Line 31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79"/>
          <p:cNvGrpSpPr>
            <a:grpSpLocks/>
          </p:cNvGrpSpPr>
          <p:nvPr/>
        </p:nvGrpSpPr>
        <p:grpSpPr bwMode="auto">
          <a:xfrm>
            <a:off x="3195563" y="3505200"/>
            <a:ext cx="1074472" cy="823913"/>
            <a:chOff x="2180" y="2208"/>
            <a:chExt cx="733" cy="519"/>
          </a:xfrm>
        </p:grpSpPr>
        <p:sp>
          <p:nvSpPr>
            <p:cNvPr id="90" name="Freeform 33"/>
            <p:cNvSpPr>
              <a:spLocks/>
            </p:cNvSpPr>
            <p:nvPr/>
          </p:nvSpPr>
          <p:spPr bwMode="auto">
            <a:xfrm>
              <a:off x="2180" y="220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1" name="Line 34"/>
            <p:cNvSpPr>
              <a:spLocks noChangeShapeType="1"/>
            </p:cNvSpPr>
            <p:nvPr/>
          </p:nvSpPr>
          <p:spPr bwMode="auto">
            <a:xfrm>
              <a:off x="2255" y="2295"/>
              <a:ext cx="0" cy="363"/>
            </a:xfrm>
            <a:prstGeom prst="line">
              <a:avLst/>
            </a:prstGeom>
            <a:noFill/>
            <a:ln w="76200">
              <a:solidFill>
                <a:srgbClr val="FF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" name="Line 35"/>
            <p:cNvSpPr>
              <a:spLocks noChangeShapeType="1"/>
            </p:cNvSpPr>
            <p:nvPr/>
          </p:nvSpPr>
          <p:spPr bwMode="auto">
            <a:xfrm>
              <a:off x="2405" y="2295"/>
              <a:ext cx="0" cy="363"/>
            </a:xfrm>
            <a:prstGeom prst="line">
              <a:avLst/>
            </a:prstGeom>
            <a:noFill/>
            <a:ln w="76200">
              <a:solidFill>
                <a:srgbClr val="FF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" name="Line 36"/>
            <p:cNvSpPr>
              <a:spLocks noChangeShapeType="1"/>
            </p:cNvSpPr>
            <p:nvPr/>
          </p:nvSpPr>
          <p:spPr bwMode="auto">
            <a:xfrm>
              <a:off x="2556" y="2295"/>
              <a:ext cx="0" cy="363"/>
            </a:xfrm>
            <a:prstGeom prst="line">
              <a:avLst/>
            </a:prstGeom>
            <a:noFill/>
            <a:ln w="76200">
              <a:solidFill>
                <a:srgbClr val="FF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4" name="Line 37"/>
            <p:cNvSpPr>
              <a:spLocks noChangeShapeType="1"/>
            </p:cNvSpPr>
            <p:nvPr/>
          </p:nvSpPr>
          <p:spPr bwMode="auto">
            <a:xfrm>
              <a:off x="2707" y="2295"/>
              <a:ext cx="0" cy="363"/>
            </a:xfrm>
            <a:prstGeom prst="line">
              <a:avLst/>
            </a:prstGeom>
            <a:noFill/>
            <a:ln w="76200">
              <a:solidFill>
                <a:srgbClr val="FF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5" name="Line 38"/>
            <p:cNvSpPr>
              <a:spLocks noChangeShapeType="1"/>
            </p:cNvSpPr>
            <p:nvPr/>
          </p:nvSpPr>
          <p:spPr bwMode="auto">
            <a:xfrm>
              <a:off x="2858" y="2295"/>
              <a:ext cx="0" cy="363"/>
            </a:xfrm>
            <a:prstGeom prst="line">
              <a:avLst/>
            </a:prstGeom>
            <a:noFill/>
            <a:ln w="76200">
              <a:solidFill>
                <a:srgbClr val="FF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03" name="Line 53"/>
          <p:cNvSpPr>
            <a:spLocks noChangeShapeType="1"/>
          </p:cNvSpPr>
          <p:nvPr/>
        </p:nvSpPr>
        <p:spPr bwMode="auto">
          <a:xfrm>
            <a:off x="879513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4" name="Rectangle 54"/>
          <p:cNvSpPr>
            <a:spLocks noChangeArrowheads="1"/>
          </p:cNvSpPr>
          <p:nvPr/>
        </p:nvSpPr>
        <p:spPr bwMode="auto">
          <a:xfrm>
            <a:off x="144240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5" name="Rectangle 55"/>
          <p:cNvSpPr>
            <a:spLocks noChangeArrowheads="1"/>
          </p:cNvSpPr>
          <p:nvPr/>
        </p:nvSpPr>
        <p:spPr bwMode="auto">
          <a:xfrm>
            <a:off x="1864567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6" name="Rectangle 56"/>
          <p:cNvSpPr>
            <a:spLocks noChangeArrowheads="1"/>
          </p:cNvSpPr>
          <p:nvPr/>
        </p:nvSpPr>
        <p:spPr bwMode="auto">
          <a:xfrm>
            <a:off x="214601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7" name="Rectangle 57"/>
          <p:cNvSpPr>
            <a:spLocks noChangeArrowheads="1"/>
          </p:cNvSpPr>
          <p:nvPr/>
        </p:nvSpPr>
        <p:spPr bwMode="auto">
          <a:xfrm>
            <a:off x="2427455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7" name="Text Box 82"/>
          <p:cNvSpPr txBox="1">
            <a:spLocks noChangeArrowheads="1"/>
          </p:cNvSpPr>
          <p:nvPr/>
        </p:nvSpPr>
        <p:spPr bwMode="auto">
          <a:xfrm>
            <a:off x="4488446" y="547689"/>
            <a:ext cx="184731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60" name="Rectangle 17"/>
          <p:cNvSpPr>
            <a:spLocks noChangeArrowheads="1"/>
          </p:cNvSpPr>
          <p:nvPr/>
        </p:nvSpPr>
        <p:spPr bwMode="auto">
          <a:xfrm>
            <a:off x="7499518" y="2827281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82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2503566"/>
              </p:ext>
            </p:extLst>
          </p:nvPr>
        </p:nvGraphicFramePr>
        <p:xfrm>
          <a:off x="748717" y="1925006"/>
          <a:ext cx="465138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23" name="Równanie" r:id="rId4" imgW="139680" imgH="177480" progId="Equation.3">
                  <p:embed/>
                </p:oleObj>
              </mc:Choice>
              <mc:Fallback>
                <p:oleObj name="Równanie" r:id="rId4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717" y="1925006"/>
                        <a:ext cx="465138" cy="58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28"/>
          <p:cNvGraphicFramePr>
            <a:graphicFrameLocks noChangeAspect="1"/>
          </p:cNvGraphicFramePr>
          <p:nvPr/>
        </p:nvGraphicFramePr>
        <p:xfrm>
          <a:off x="791580" y="3248980"/>
          <a:ext cx="4222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24" name="Równanie" r:id="rId6" imgW="126720" imgH="164880" progId="Equation.3">
                  <p:embed/>
                </p:oleObj>
              </mc:Choice>
              <mc:Fallback>
                <p:oleObj name="Równanie" r:id="rId6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580" y="3248980"/>
                        <a:ext cx="422275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56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0207951"/>
              </p:ext>
            </p:extLst>
          </p:nvPr>
        </p:nvGraphicFramePr>
        <p:xfrm>
          <a:off x="6035643" y="2423320"/>
          <a:ext cx="5080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25" name="Równanie" r:id="rId8" imgW="152280" imgH="164880" progId="Equation.3">
                  <p:embed/>
                </p:oleObj>
              </mc:Choice>
              <mc:Fallback>
                <p:oleObj name="Równanie" r:id="rId8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5643" y="2423320"/>
                        <a:ext cx="508000" cy="5461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upa 6"/>
          <p:cNvGrpSpPr/>
          <p:nvPr/>
        </p:nvGrpSpPr>
        <p:grpSpPr>
          <a:xfrm>
            <a:off x="109228" y="4707553"/>
            <a:ext cx="3095719" cy="1651183"/>
            <a:chOff x="109228" y="4707553"/>
            <a:chExt cx="3095719" cy="1651183"/>
          </a:xfrm>
        </p:grpSpPr>
        <p:graphicFrame>
          <p:nvGraphicFramePr>
            <p:cNvPr id="96" name="Obiekt 9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75920514"/>
                </p:ext>
              </p:extLst>
            </p:nvPr>
          </p:nvGraphicFramePr>
          <p:xfrm>
            <a:off x="442248" y="5458624"/>
            <a:ext cx="2211388" cy="900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026" name="Equation" r:id="rId10" imgW="1091880" imgH="444240" progId="Equation.3">
                    <p:embed/>
                  </p:oleObj>
                </mc:Choice>
                <mc:Fallback>
                  <p:oleObj name="Equation" r:id="rId10" imgW="1091880" imgH="444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248" y="5458624"/>
                          <a:ext cx="2211388" cy="9001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8" name="Text Box 77"/>
            <p:cNvSpPr txBox="1">
              <a:spLocks noChangeArrowheads="1"/>
            </p:cNvSpPr>
            <p:nvPr/>
          </p:nvSpPr>
          <p:spPr bwMode="auto">
            <a:xfrm>
              <a:off x="109228" y="4707553"/>
              <a:ext cx="3095719" cy="707886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/>
              <a:r>
                <a:rPr lang="pl-PL" sz="2000" b="1" dirty="0" smtClean="0">
                  <a:solidFill>
                    <a:srgbClr val="CC3300"/>
                  </a:solidFill>
                </a:rPr>
                <a:t>Stosunek czasów</a:t>
              </a:r>
              <a:br>
                <a:rPr lang="pl-PL" sz="2000" b="1" dirty="0" smtClean="0">
                  <a:solidFill>
                    <a:srgbClr val="CC3300"/>
                  </a:solidFill>
                </a:rPr>
              </a:br>
              <a:r>
                <a:rPr lang="pl-PL" sz="2000" b="1" dirty="0" smtClean="0">
                  <a:solidFill>
                    <a:srgbClr val="CC3300"/>
                  </a:solidFill>
                </a:rPr>
                <a:t>kolejkowania</a:t>
              </a:r>
              <a:r>
                <a:rPr lang="pl-PL" sz="2000" b="1" dirty="0">
                  <a:solidFill>
                    <a:srgbClr val="CC3300"/>
                  </a:solidFill>
                </a:rPr>
                <a:t> </a:t>
              </a:r>
              <a:r>
                <a:rPr lang="pl-PL" sz="2000" b="1" dirty="0" smtClean="0">
                  <a:solidFill>
                    <a:srgbClr val="CC3300"/>
                  </a:solidFill>
                </a:rPr>
                <a:t>RR + FIFO</a:t>
              </a:r>
              <a:endParaRPr lang="pl-PL" sz="1800" b="1" dirty="0">
                <a:solidFill>
                  <a:schemeClr val="folHlink"/>
                </a:solidFill>
              </a:endParaRPr>
            </a:p>
          </p:txBody>
        </p:sp>
      </p:grpSp>
      <p:graphicFrame>
        <p:nvGraphicFramePr>
          <p:cNvPr id="228358" name="Object 6"/>
          <p:cNvGraphicFramePr>
            <a:graphicFrameLocks noChangeAspect="1"/>
          </p:cNvGraphicFramePr>
          <p:nvPr>
            <p:extLst/>
          </p:nvPr>
        </p:nvGraphicFramePr>
        <p:xfrm>
          <a:off x="3509963" y="1628775"/>
          <a:ext cx="54927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27" name="Equation" r:id="rId12" imgW="203040" imgH="228600" progId="Equation.3">
                  <p:embed/>
                </p:oleObj>
              </mc:Choice>
              <mc:Fallback>
                <p:oleObj name="Equation" r:id="rId12" imgW="203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9963" y="1628775"/>
                        <a:ext cx="549275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59" name="Object 7"/>
          <p:cNvGraphicFramePr>
            <a:graphicFrameLocks noChangeAspect="1"/>
          </p:cNvGraphicFramePr>
          <p:nvPr>
            <p:extLst/>
          </p:nvPr>
        </p:nvGraphicFramePr>
        <p:xfrm>
          <a:off x="3509963" y="4356100"/>
          <a:ext cx="549275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28" name="Equation" r:id="rId14" imgW="203040" imgH="241200" progId="Equation.3">
                  <p:embed/>
                </p:oleObj>
              </mc:Choice>
              <mc:Fallback>
                <p:oleObj name="Equation" r:id="rId14" imgW="2030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9963" y="4356100"/>
                        <a:ext cx="549275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4001919" y="4710894"/>
            <a:ext cx="4585154" cy="1529569"/>
            <a:chOff x="4001919" y="4710894"/>
            <a:chExt cx="4585154" cy="1529569"/>
          </a:xfrm>
        </p:grpSpPr>
        <p:graphicFrame>
          <p:nvGraphicFramePr>
            <p:cNvPr id="119" name="Obiekt 1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5824260"/>
                </p:ext>
              </p:extLst>
            </p:nvPr>
          </p:nvGraphicFramePr>
          <p:xfrm>
            <a:off x="4054475" y="5119688"/>
            <a:ext cx="1081088" cy="1120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029" name="Równanie" r:id="rId16" imgW="647640" imgH="672840" progId="Equation.3">
                    <p:embed/>
                  </p:oleObj>
                </mc:Choice>
                <mc:Fallback>
                  <p:oleObj name="Równanie" r:id="rId16" imgW="647640" imgH="6728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4475" y="5119688"/>
                          <a:ext cx="1081088" cy="1120775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8361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7582352"/>
                </p:ext>
              </p:extLst>
            </p:nvPr>
          </p:nvGraphicFramePr>
          <p:xfrm>
            <a:off x="5705837" y="5119688"/>
            <a:ext cx="1101725" cy="1120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030" name="Equation" r:id="rId18" imgW="660240" imgH="672840" progId="Equation.3">
                    <p:embed/>
                  </p:oleObj>
                </mc:Choice>
                <mc:Fallback>
                  <p:oleObj name="Equation" r:id="rId18" imgW="660240" imgH="6728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05837" y="5119688"/>
                          <a:ext cx="1101725" cy="1120775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4642662"/>
                </p:ext>
              </p:extLst>
            </p:nvPr>
          </p:nvGraphicFramePr>
          <p:xfrm>
            <a:off x="7485348" y="5119688"/>
            <a:ext cx="1101725" cy="1120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031" name="Equation" r:id="rId20" imgW="660240" imgH="672840" progId="Equation.3">
                    <p:embed/>
                  </p:oleObj>
                </mc:Choice>
                <mc:Fallback>
                  <p:oleObj name="Equation" r:id="rId20" imgW="660240" imgH="6728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85348" y="5119688"/>
                          <a:ext cx="1101725" cy="1120775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Prostokąt 3"/>
            <p:cNvSpPr/>
            <p:nvPr/>
          </p:nvSpPr>
          <p:spPr>
            <a:xfrm>
              <a:off x="4001919" y="4710894"/>
              <a:ext cx="1200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ym typeface="Symbol" pitchFamily="18" charset="2"/>
                </a:rPr>
                <a:t>FIFO=RR</a:t>
              </a:r>
              <a:endParaRPr lang="pl-PL" dirty="0"/>
            </a:p>
          </p:txBody>
        </p:sp>
        <p:sp>
          <p:nvSpPr>
            <p:cNvPr id="52" name="Prostokąt 51"/>
            <p:cNvSpPr/>
            <p:nvPr/>
          </p:nvSpPr>
          <p:spPr>
            <a:xfrm>
              <a:off x="6015763" y="4710894"/>
              <a:ext cx="5180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ym typeface="Symbol" pitchFamily="18" charset="2"/>
                </a:rPr>
                <a:t>RR</a:t>
              </a:r>
              <a:endParaRPr lang="pl-PL" dirty="0"/>
            </a:p>
          </p:txBody>
        </p:sp>
        <p:sp>
          <p:nvSpPr>
            <p:cNvPr id="53" name="Prostokąt 52"/>
            <p:cNvSpPr/>
            <p:nvPr/>
          </p:nvSpPr>
          <p:spPr>
            <a:xfrm>
              <a:off x="7688167" y="4710894"/>
              <a:ext cx="7360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ym typeface="Symbol" pitchFamily="18" charset="2"/>
                </a:rPr>
                <a:t>FIFO</a:t>
              </a:r>
              <a:endParaRPr lang="pl-PL" dirty="0"/>
            </a:p>
          </p:txBody>
        </p:sp>
      </p:grpSp>
      <p:sp>
        <p:nvSpPr>
          <p:cNvPr id="5" name="Prostokąt 4"/>
          <p:cNvSpPr/>
          <p:nvPr/>
        </p:nvSpPr>
        <p:spPr>
          <a:xfrm>
            <a:off x="1404660" y="125046"/>
            <a:ext cx="73611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>
                <a:solidFill>
                  <a:srgbClr val="000000"/>
                </a:solidFill>
                <a:latin typeface="+mn-lt"/>
              </a:rPr>
              <a:t>Multipleksacja</a:t>
            </a:r>
            <a:r>
              <a:rPr lang="pl-PL" b="1" dirty="0">
                <a:solidFill>
                  <a:srgbClr val="000000"/>
                </a:solidFill>
                <a:latin typeface="+mn-lt"/>
              </a:rPr>
              <a:t> RR + FIFO s</a:t>
            </a:r>
            <a:r>
              <a:rPr lang="pl-PL" b="1" dirty="0" smtClean="0">
                <a:solidFill>
                  <a:srgbClr val="000000"/>
                </a:solidFill>
                <a:latin typeface="+mn-lt"/>
              </a:rPr>
              <a:t>trumieni</a:t>
            </a:r>
            <a:endParaRPr lang="pl-PL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1456661" y="2211389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5" name="Rectangle 18"/>
          <p:cNvSpPr>
            <a:spLocks noChangeArrowheads="1"/>
          </p:cNvSpPr>
          <p:nvPr/>
        </p:nvSpPr>
        <p:spPr bwMode="auto">
          <a:xfrm>
            <a:off x="1878827" y="2211389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7" name="Rectangle 20"/>
          <p:cNvSpPr>
            <a:spLocks noChangeArrowheads="1"/>
          </p:cNvSpPr>
          <p:nvPr/>
        </p:nvSpPr>
        <p:spPr bwMode="auto">
          <a:xfrm>
            <a:off x="2441715" y="2211389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9" name="Line 42"/>
          <p:cNvSpPr>
            <a:spLocks noChangeShapeType="1"/>
          </p:cNvSpPr>
          <p:nvPr/>
        </p:nvSpPr>
        <p:spPr bwMode="auto">
          <a:xfrm>
            <a:off x="3372282" y="2409030"/>
            <a:ext cx="0" cy="576263"/>
          </a:xfrm>
          <a:prstGeom prst="line">
            <a:avLst/>
          </a:prstGeom>
          <a:noFill/>
          <a:ln w="7620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1" name="Line 43"/>
          <p:cNvSpPr>
            <a:spLocks noChangeShapeType="1"/>
          </p:cNvSpPr>
          <p:nvPr/>
        </p:nvSpPr>
        <p:spPr bwMode="auto">
          <a:xfrm>
            <a:off x="3593627" y="2409030"/>
            <a:ext cx="0" cy="576263"/>
          </a:xfrm>
          <a:prstGeom prst="line">
            <a:avLst/>
          </a:prstGeom>
          <a:noFill/>
          <a:ln w="7620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4" name="Line 44"/>
          <p:cNvSpPr>
            <a:spLocks noChangeShapeType="1"/>
          </p:cNvSpPr>
          <p:nvPr/>
        </p:nvSpPr>
        <p:spPr bwMode="auto">
          <a:xfrm>
            <a:off x="3814971" y="2409030"/>
            <a:ext cx="0" cy="576263"/>
          </a:xfrm>
          <a:prstGeom prst="line">
            <a:avLst/>
          </a:prstGeom>
          <a:noFill/>
          <a:ln w="7620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0" name="Line 45"/>
          <p:cNvSpPr>
            <a:spLocks noChangeShapeType="1"/>
          </p:cNvSpPr>
          <p:nvPr/>
        </p:nvSpPr>
        <p:spPr bwMode="auto">
          <a:xfrm>
            <a:off x="4036315" y="2409030"/>
            <a:ext cx="0" cy="576263"/>
          </a:xfrm>
          <a:prstGeom prst="line">
            <a:avLst/>
          </a:prstGeom>
          <a:noFill/>
          <a:ln w="7620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3" name="Rectangle 23"/>
          <p:cNvSpPr>
            <a:spLocks noChangeArrowheads="1"/>
          </p:cNvSpPr>
          <p:nvPr/>
        </p:nvSpPr>
        <p:spPr bwMode="auto">
          <a:xfrm>
            <a:off x="7685013" y="285637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" name="Rectangle 24"/>
          <p:cNvSpPr>
            <a:spLocks noChangeArrowheads="1"/>
          </p:cNvSpPr>
          <p:nvPr/>
        </p:nvSpPr>
        <p:spPr bwMode="auto">
          <a:xfrm>
            <a:off x="7999401" y="285205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6" name="Line 45"/>
          <p:cNvSpPr>
            <a:spLocks noChangeShapeType="1"/>
          </p:cNvSpPr>
          <p:nvPr/>
        </p:nvSpPr>
        <p:spPr bwMode="auto">
          <a:xfrm flipH="1">
            <a:off x="6015763" y="3313301"/>
            <a:ext cx="580070" cy="0"/>
          </a:xfrm>
          <a:prstGeom prst="line">
            <a:avLst/>
          </a:prstGeom>
          <a:noFill/>
          <a:ln w="7620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497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1028"/>
          <p:cNvSpPr txBox="1">
            <a:spLocks noChangeArrowheads="1"/>
          </p:cNvSpPr>
          <p:nvPr/>
        </p:nvSpPr>
        <p:spPr bwMode="auto">
          <a:xfrm>
            <a:off x="1367136" y="974924"/>
            <a:ext cx="7776864" cy="1323439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/>
              <a:t>t</a:t>
            </a:r>
            <a:r>
              <a:rPr lang="pl-PL" sz="2000" b="1" dirty="0" smtClean="0"/>
              <a:t>o funkcja przypisująca zdarzeniom losowym liczby (wartości zmiennej losowej), a więc jej wartości mają </a:t>
            </a:r>
            <a:r>
              <a:rPr lang="pl-PL" sz="2000" b="1" smtClean="0"/>
              <a:t>charakter losowy.</a:t>
            </a:r>
            <a:endParaRPr lang="pl-PL" sz="2000" b="1" dirty="0"/>
          </a:p>
          <a:p>
            <a:r>
              <a:rPr lang="pl-PL" sz="2000" b="1" dirty="0" smtClean="0"/>
              <a:t>Zmienne losowe opisywane </a:t>
            </a:r>
            <a:r>
              <a:rPr lang="pl-PL" sz="2000" b="1" dirty="0"/>
              <a:t>są przez dystrybuantę (</a:t>
            </a:r>
            <a:r>
              <a:rPr lang="pl-PL" sz="2000" b="1" dirty="0" smtClean="0"/>
              <a:t>funkcję</a:t>
            </a:r>
            <a:r>
              <a:rPr lang="pl-PL" sz="2000" b="1" dirty="0">
                <a:solidFill>
                  <a:srgbClr val="FF0000"/>
                </a:solidFill>
              </a:rPr>
              <a:t> </a:t>
            </a:r>
            <a:r>
              <a:rPr lang="pl-PL" sz="2000" b="1" dirty="0" smtClean="0"/>
              <a:t>gęstości </a:t>
            </a:r>
            <a:r>
              <a:rPr lang="pl-PL" sz="2000" b="1" dirty="0"/>
              <a:t>prawdopodobieństwa</a:t>
            </a:r>
            <a:r>
              <a:rPr lang="pl-PL" sz="2000" b="1" dirty="0" smtClean="0"/>
              <a:t>).</a:t>
            </a:r>
            <a:endParaRPr lang="pl-PL" sz="2000" b="1" dirty="0"/>
          </a:p>
        </p:txBody>
      </p:sp>
      <p:graphicFrame>
        <p:nvGraphicFramePr>
          <p:cNvPr id="26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005796"/>
              </p:ext>
            </p:extLst>
          </p:nvPr>
        </p:nvGraphicFramePr>
        <p:xfrm>
          <a:off x="5765261" y="2671603"/>
          <a:ext cx="3355975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864" name="Equation" r:id="rId3" imgW="1054080" imgH="215640" progId="Equation.3">
                  <p:embed/>
                </p:oleObj>
              </mc:Choice>
              <mc:Fallback>
                <p:oleObj name="Equation" r:id="rId3" imgW="1054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5261" y="2671603"/>
                        <a:ext cx="3355975" cy="6873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68"/>
          <p:cNvSpPr>
            <a:spLocks noChangeArrowheads="1"/>
          </p:cNvSpPr>
          <p:nvPr/>
        </p:nvSpPr>
        <p:spPr bwMode="auto">
          <a:xfrm>
            <a:off x="-22764" y="2722301"/>
            <a:ext cx="5840060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1800" b="1" dirty="0" smtClean="0"/>
              <a:t>Dystrybuanta zmiennej losowej</a:t>
            </a:r>
            <a:br>
              <a:rPr kumimoji="1" lang="pl-PL" sz="1800" b="1" dirty="0" smtClean="0"/>
            </a:br>
            <a:r>
              <a:rPr kumimoji="1" lang="pl-PL" sz="1800" b="1" dirty="0" smtClean="0"/>
              <a:t>(</a:t>
            </a:r>
            <a:r>
              <a:rPr kumimoji="1" lang="pl-PL" sz="1800" b="1" i="1" dirty="0" err="1" smtClean="0"/>
              <a:t>cpdf</a:t>
            </a:r>
            <a:r>
              <a:rPr kumimoji="1" lang="pl-PL" sz="1800" b="1" i="1" dirty="0" smtClean="0"/>
              <a:t> – </a:t>
            </a:r>
            <a:r>
              <a:rPr kumimoji="1" lang="pl-PL" sz="1800" b="1" i="1" dirty="0" err="1" smtClean="0"/>
              <a:t>cumulative</a:t>
            </a:r>
            <a:r>
              <a:rPr kumimoji="1" lang="pl-PL" sz="1800" b="1" i="1" dirty="0" smtClean="0"/>
              <a:t> </a:t>
            </a:r>
            <a:r>
              <a:rPr kumimoji="1" lang="pl-PL" sz="1800" b="1" i="1" dirty="0" err="1" smtClean="0"/>
              <a:t>probability</a:t>
            </a:r>
            <a:r>
              <a:rPr kumimoji="1" lang="pl-PL" sz="1800" b="1" i="1" dirty="0" smtClean="0"/>
              <a:t> </a:t>
            </a:r>
            <a:r>
              <a:rPr kumimoji="1" lang="pl-PL" sz="1800" b="1" i="1" dirty="0" err="1" smtClean="0"/>
              <a:t>distribution</a:t>
            </a:r>
            <a:r>
              <a:rPr kumimoji="1" lang="pl-PL" sz="1800" b="1" i="1" dirty="0" smtClean="0"/>
              <a:t> </a:t>
            </a:r>
            <a:r>
              <a:rPr kumimoji="1" lang="pl-PL" sz="1800" b="1" i="1" dirty="0" err="1" smtClean="0"/>
              <a:t>function</a:t>
            </a:r>
            <a:r>
              <a:rPr kumimoji="1" lang="pl-PL" sz="1800" b="1" dirty="0" smtClean="0"/>
              <a:t>)</a:t>
            </a:r>
            <a:endParaRPr kumimoji="1" lang="pl-PL" sz="1800" b="1" dirty="0"/>
          </a:p>
        </p:txBody>
      </p:sp>
      <p:grpSp>
        <p:nvGrpSpPr>
          <p:cNvPr id="3" name="Grupa 2"/>
          <p:cNvGrpSpPr/>
          <p:nvPr/>
        </p:nvGrpSpPr>
        <p:grpSpPr>
          <a:xfrm>
            <a:off x="0" y="3429000"/>
            <a:ext cx="5070619" cy="3016712"/>
            <a:chOff x="363240" y="3499398"/>
            <a:chExt cx="5070619" cy="3016712"/>
          </a:xfrm>
        </p:grpSpPr>
        <p:sp>
          <p:nvSpPr>
            <p:cNvPr id="29" name="Rectangle 68"/>
            <p:cNvSpPr>
              <a:spLocks noChangeArrowheads="1"/>
            </p:cNvSpPr>
            <p:nvPr/>
          </p:nvSpPr>
          <p:spPr bwMode="auto">
            <a:xfrm>
              <a:off x="363240" y="3499398"/>
              <a:ext cx="5070619" cy="6463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sz="1800" b="1" dirty="0"/>
                <a:t>Funkcja gęstości prawdopodobieństwa (</a:t>
              </a:r>
              <a:r>
                <a:rPr kumimoji="1" lang="pl-PL" sz="1800" b="1" dirty="0" err="1"/>
                <a:t>fgp</a:t>
              </a:r>
              <a:r>
                <a:rPr kumimoji="1" lang="pl-PL" sz="1800" b="1" dirty="0"/>
                <a:t>)</a:t>
              </a:r>
              <a:br>
                <a:rPr kumimoji="1" lang="pl-PL" sz="1800" b="1" dirty="0"/>
              </a:br>
              <a:r>
                <a:rPr kumimoji="1" lang="pl-PL" sz="1800" b="1" dirty="0"/>
                <a:t>(pdf – </a:t>
              </a:r>
              <a:r>
                <a:rPr kumimoji="1" lang="pl-PL" sz="1800" b="1" dirty="0" err="1"/>
                <a:t>probability</a:t>
              </a:r>
              <a:r>
                <a:rPr kumimoji="1" lang="pl-PL" sz="1800" b="1" dirty="0"/>
                <a:t> </a:t>
              </a:r>
              <a:r>
                <a:rPr kumimoji="1" lang="pl-PL" sz="1800" b="1" dirty="0" err="1"/>
                <a:t>density</a:t>
              </a:r>
              <a:r>
                <a:rPr kumimoji="1" lang="pl-PL" sz="1800" b="1" dirty="0"/>
                <a:t> </a:t>
              </a:r>
              <a:r>
                <a:rPr kumimoji="1" lang="pl-PL" sz="1800" b="1" dirty="0" err="1"/>
                <a:t>function</a:t>
              </a:r>
              <a:r>
                <a:rPr kumimoji="1" lang="pl-PL" sz="1800" b="1" dirty="0"/>
                <a:t>)</a:t>
              </a:r>
            </a:p>
          </p:txBody>
        </p:sp>
        <p:graphicFrame>
          <p:nvGraphicFramePr>
            <p:cNvPr id="30" name="Object 60"/>
            <p:cNvGraphicFramePr>
              <a:graphicFrameLocks noChangeAspect="1"/>
            </p:cNvGraphicFramePr>
            <p:nvPr>
              <p:extLst/>
            </p:nvPr>
          </p:nvGraphicFramePr>
          <p:xfrm>
            <a:off x="539188" y="4502180"/>
            <a:ext cx="3355975" cy="687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865" name="Equation" r:id="rId5" imgW="1054080" imgH="215640" progId="Equation.3">
                    <p:embed/>
                  </p:oleObj>
                </mc:Choice>
                <mc:Fallback>
                  <p:oleObj name="Equation" r:id="rId5" imgW="10540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188" y="4502180"/>
                          <a:ext cx="3355975" cy="687388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60"/>
            <p:cNvGraphicFramePr>
              <a:graphicFrameLocks noChangeAspect="1"/>
            </p:cNvGraphicFramePr>
            <p:nvPr>
              <p:extLst/>
            </p:nvPr>
          </p:nvGraphicFramePr>
          <p:xfrm>
            <a:off x="539188" y="5465185"/>
            <a:ext cx="3559175" cy="1050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866" name="Equation" r:id="rId7" imgW="1117440" imgH="330120" progId="Equation.3">
                    <p:embed/>
                  </p:oleObj>
                </mc:Choice>
                <mc:Fallback>
                  <p:oleObj name="Equation" r:id="rId7" imgW="111744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188" y="5465185"/>
                          <a:ext cx="3559175" cy="1050925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upa 3"/>
          <p:cNvGrpSpPr/>
          <p:nvPr/>
        </p:nvGrpSpPr>
        <p:grpSpPr>
          <a:xfrm>
            <a:off x="4243795" y="4008073"/>
            <a:ext cx="4158843" cy="2575290"/>
            <a:chOff x="4243795" y="4008073"/>
            <a:chExt cx="4158843" cy="2575290"/>
          </a:xfrm>
        </p:grpSpPr>
        <p:grpSp>
          <p:nvGrpSpPr>
            <p:cNvPr id="14" name="Group 27"/>
            <p:cNvGrpSpPr>
              <a:grpSpLocks/>
            </p:cNvGrpSpPr>
            <p:nvPr/>
          </p:nvGrpSpPr>
          <p:grpSpPr bwMode="auto">
            <a:xfrm>
              <a:off x="4243795" y="4008073"/>
              <a:ext cx="4114800" cy="1889706"/>
              <a:chOff x="1104" y="1112"/>
              <a:chExt cx="3744" cy="1720"/>
            </a:xfrm>
          </p:grpSpPr>
          <p:sp>
            <p:nvSpPr>
              <p:cNvPr id="15" name="Line 28"/>
              <p:cNvSpPr>
                <a:spLocks noChangeShapeType="1"/>
              </p:cNvSpPr>
              <p:nvPr/>
            </p:nvSpPr>
            <p:spPr bwMode="auto">
              <a:xfrm>
                <a:off x="1104" y="2832"/>
                <a:ext cx="37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" name="Freeform 29"/>
              <p:cNvSpPr>
                <a:spLocks/>
              </p:cNvSpPr>
              <p:nvPr/>
            </p:nvSpPr>
            <p:spPr bwMode="auto">
              <a:xfrm>
                <a:off x="1296" y="1112"/>
                <a:ext cx="3450" cy="1640"/>
              </a:xfrm>
              <a:custGeom>
                <a:avLst/>
                <a:gdLst>
                  <a:gd name="T0" fmla="*/ 0 w 3450"/>
                  <a:gd name="T1" fmla="*/ 1624 h 1640"/>
                  <a:gd name="T2" fmla="*/ 864 w 3450"/>
                  <a:gd name="T3" fmla="*/ 1384 h 1640"/>
                  <a:gd name="T4" fmla="*/ 1344 w 3450"/>
                  <a:gd name="T5" fmla="*/ 88 h 1640"/>
                  <a:gd name="T6" fmla="*/ 2016 w 3450"/>
                  <a:gd name="T7" fmla="*/ 856 h 1640"/>
                  <a:gd name="T8" fmla="*/ 2388 w 3450"/>
                  <a:gd name="T9" fmla="*/ 478 h 1640"/>
                  <a:gd name="T10" fmla="*/ 2784 w 3450"/>
                  <a:gd name="T11" fmla="*/ 1240 h 1640"/>
                  <a:gd name="T12" fmla="*/ 3072 w 3450"/>
                  <a:gd name="T13" fmla="*/ 1480 h 1640"/>
                  <a:gd name="T14" fmla="*/ 3450 w 3450"/>
                  <a:gd name="T15" fmla="*/ 1576 h 16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50"/>
                  <a:gd name="T25" fmla="*/ 0 h 1640"/>
                  <a:gd name="T26" fmla="*/ 3450 w 3450"/>
                  <a:gd name="T27" fmla="*/ 1640 h 16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50" h="1640">
                    <a:moveTo>
                      <a:pt x="0" y="1624"/>
                    </a:moveTo>
                    <a:cubicBezTo>
                      <a:pt x="320" y="1632"/>
                      <a:pt x="640" y="1640"/>
                      <a:pt x="864" y="1384"/>
                    </a:cubicBezTo>
                    <a:cubicBezTo>
                      <a:pt x="1088" y="1128"/>
                      <a:pt x="1152" y="176"/>
                      <a:pt x="1344" y="88"/>
                    </a:cubicBezTo>
                    <a:cubicBezTo>
                      <a:pt x="1536" y="0"/>
                      <a:pt x="1842" y="791"/>
                      <a:pt x="2016" y="856"/>
                    </a:cubicBezTo>
                    <a:cubicBezTo>
                      <a:pt x="2190" y="921"/>
                      <a:pt x="2260" y="414"/>
                      <a:pt x="2388" y="478"/>
                    </a:cubicBezTo>
                    <a:cubicBezTo>
                      <a:pt x="2516" y="542"/>
                      <a:pt x="2670" y="1073"/>
                      <a:pt x="2784" y="1240"/>
                    </a:cubicBezTo>
                    <a:cubicBezTo>
                      <a:pt x="2898" y="1407"/>
                      <a:pt x="2961" y="1424"/>
                      <a:pt x="3072" y="1480"/>
                    </a:cubicBezTo>
                    <a:cubicBezTo>
                      <a:pt x="3183" y="1536"/>
                      <a:pt x="3371" y="1556"/>
                      <a:pt x="3450" y="1576"/>
                    </a:cubicBezTo>
                  </a:path>
                </a:pathLst>
              </a:custGeom>
              <a:noFill/>
              <a:ln w="38100" cmpd="sng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7" name="Line 30"/>
            <p:cNvSpPr>
              <a:spLocks noChangeShapeType="1"/>
            </p:cNvSpPr>
            <p:nvPr/>
          </p:nvSpPr>
          <p:spPr bwMode="auto">
            <a:xfrm flipH="1">
              <a:off x="7368763" y="4209927"/>
              <a:ext cx="21889" cy="1707165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" name="Text Box 32"/>
            <p:cNvSpPr txBox="1">
              <a:spLocks noChangeArrowheads="1"/>
            </p:cNvSpPr>
            <p:nvPr/>
          </p:nvSpPr>
          <p:spPr bwMode="auto">
            <a:xfrm>
              <a:off x="7390653" y="5456627"/>
              <a:ext cx="3433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pl-PL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20" name="Object 0"/>
            <p:cNvGraphicFramePr>
              <a:graphicFrameLocks noChangeAspect="1"/>
            </p:cNvGraphicFramePr>
            <p:nvPr>
              <p:extLst/>
            </p:nvPr>
          </p:nvGraphicFramePr>
          <p:xfrm>
            <a:off x="4668838" y="6024563"/>
            <a:ext cx="373380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867" name="Equation" r:id="rId9" imgW="2209680" imgH="330120" progId="Equation.3">
                    <p:embed/>
                  </p:oleObj>
                </mc:Choice>
                <mc:Fallback>
                  <p:oleObj name="Equation" r:id="rId9" imgW="220968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68838" y="6024563"/>
                          <a:ext cx="3733800" cy="558800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25" name="Łącznik prosty 24"/>
          <p:cNvCxnSpPr/>
          <p:nvPr/>
        </p:nvCxnSpPr>
        <p:spPr bwMode="auto">
          <a:xfrm>
            <a:off x="4152198" y="5897809"/>
            <a:ext cx="322612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Łącznik prosty 26"/>
          <p:cNvCxnSpPr/>
          <p:nvPr/>
        </p:nvCxnSpPr>
        <p:spPr bwMode="auto">
          <a:xfrm>
            <a:off x="4134477" y="5901353"/>
            <a:ext cx="322612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1" name="Object 60"/>
          <p:cNvGraphicFramePr>
            <a:graphicFrameLocks noChangeAspect="1"/>
          </p:cNvGraphicFramePr>
          <p:nvPr>
            <p:extLst/>
          </p:nvPr>
        </p:nvGraphicFramePr>
        <p:xfrm>
          <a:off x="4525660" y="5056761"/>
          <a:ext cx="1824991" cy="373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868" name="Equation" r:id="rId11" imgW="1054080" imgH="215640" progId="Equation.3">
                  <p:embed/>
                </p:oleObj>
              </mc:Choice>
              <mc:Fallback>
                <p:oleObj name="Equation" r:id="rId11" imgW="1054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5660" y="5056761"/>
                        <a:ext cx="1824991" cy="373804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1558510" y="188640"/>
            <a:ext cx="7884368" cy="581025"/>
          </a:xfrm>
          <a:prstGeom prst="rect">
            <a:avLst/>
          </a:prstGeom>
        </p:spPr>
        <p:txBody>
          <a:bodyPr/>
          <a:lstStyle/>
          <a:p>
            <a:r>
              <a:rPr lang="pl-PL" sz="3600" b="1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Zmienna losowa</a:t>
            </a:r>
            <a:endParaRPr lang="pl-PL" sz="3600" b="1" dirty="0">
              <a:solidFill>
                <a:srgbClr val="008000"/>
              </a:solidFill>
              <a:latin typeface="Verdana" pitchFamily="34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5385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2"/>
          <p:cNvSpPr txBox="1">
            <a:spLocks noChangeArrowheads="1"/>
          </p:cNvSpPr>
          <p:nvPr/>
        </p:nvSpPr>
        <p:spPr>
          <a:xfrm>
            <a:off x="1187624" y="115564"/>
            <a:ext cx="7933241" cy="581025"/>
          </a:xfrm>
          <a:prstGeom prst="rect">
            <a:avLst/>
          </a:prstGeom>
        </p:spPr>
        <p:txBody>
          <a:bodyPr/>
          <a:lstStyle/>
          <a:p>
            <a:r>
              <a:rPr lang="pl-PL" b="1" dirty="0">
                <a:solidFill>
                  <a:srgbClr val="000000"/>
                </a:solidFill>
                <a:latin typeface="+mn-lt"/>
              </a:rPr>
              <a:t>Czas tracony w </a:t>
            </a:r>
            <a:r>
              <a:rPr lang="pl-PL" b="1" dirty="0" smtClean="0">
                <a:solidFill>
                  <a:srgbClr val="000000"/>
                </a:solidFill>
                <a:latin typeface="+mn-lt"/>
              </a:rPr>
              <a:t>systemie obsługi – </a:t>
            </a:r>
            <a:r>
              <a:rPr lang="pl-PL" sz="2400" b="1" dirty="0" smtClean="0">
                <a:solidFill>
                  <a:srgbClr val="000000"/>
                </a:solidFill>
                <a:latin typeface="+mn-lt"/>
              </a:rPr>
              <a:t>analogia „ciecz” – ważne spostrzeżenia</a:t>
            </a:r>
            <a:endParaRPr lang="pl-PL" b="1" dirty="0">
              <a:solidFill>
                <a:srgbClr val="C00000"/>
              </a:solidFill>
              <a:latin typeface="+mn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6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66" name="Grupa 65"/>
          <p:cNvGrpSpPr/>
          <p:nvPr/>
        </p:nvGrpSpPr>
        <p:grpSpPr>
          <a:xfrm>
            <a:off x="181656" y="2752904"/>
            <a:ext cx="2436332" cy="1907483"/>
            <a:chOff x="3331239" y="4348993"/>
            <a:chExt cx="2436332" cy="1907483"/>
          </a:xfrm>
        </p:grpSpPr>
        <p:sp>
          <p:nvSpPr>
            <p:cNvPr id="73" name="Prostokąt 72"/>
            <p:cNvSpPr/>
            <p:nvPr/>
          </p:nvSpPr>
          <p:spPr>
            <a:xfrm>
              <a:off x="4186391" y="4348993"/>
              <a:ext cx="1581180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4" name="Prostokąt 73"/>
            <p:cNvSpPr/>
            <p:nvPr/>
          </p:nvSpPr>
          <p:spPr>
            <a:xfrm>
              <a:off x="3331239" y="5733256"/>
              <a:ext cx="1465705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5" name="Prostokąt 74"/>
            <p:cNvSpPr/>
            <p:nvPr/>
          </p:nvSpPr>
          <p:spPr>
            <a:xfrm>
              <a:off x="4083442" y="5377283"/>
              <a:ext cx="57606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5196489" y="1410679"/>
            <a:ext cx="3644229" cy="1614246"/>
            <a:chOff x="4139952" y="845300"/>
            <a:chExt cx="3644229" cy="1614246"/>
          </a:xfrm>
        </p:grpSpPr>
        <p:sp>
          <p:nvSpPr>
            <p:cNvPr id="30" name="Prostokąt 29"/>
            <p:cNvSpPr/>
            <p:nvPr/>
          </p:nvSpPr>
          <p:spPr>
            <a:xfrm>
              <a:off x="4932376" y="845300"/>
              <a:ext cx="231024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C00000"/>
                  </a:solidFill>
                  <a:latin typeface="Verdana" pitchFamily="34" charset="0"/>
                </a:rPr>
                <a:t>y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 = y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(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x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) ?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 </a:t>
              </a:r>
              <a:endParaRPr lang="pl-PL" dirty="0">
                <a:solidFill>
                  <a:srgbClr val="C00000"/>
                </a:solidFill>
              </a:endParaRPr>
            </a:p>
          </p:txBody>
        </p:sp>
        <p:grpSp>
          <p:nvGrpSpPr>
            <p:cNvPr id="32" name="Grupa 31"/>
            <p:cNvGrpSpPr/>
            <p:nvPr/>
          </p:nvGrpSpPr>
          <p:grpSpPr>
            <a:xfrm>
              <a:off x="4139952" y="1475198"/>
              <a:ext cx="3644229" cy="984348"/>
              <a:chOff x="2505306" y="5124588"/>
              <a:chExt cx="3644229" cy="984348"/>
            </a:xfrm>
          </p:grpSpPr>
          <p:grpSp>
            <p:nvGrpSpPr>
              <p:cNvPr id="35" name="Grupa 34"/>
              <p:cNvGrpSpPr/>
              <p:nvPr/>
            </p:nvGrpSpPr>
            <p:grpSpPr>
              <a:xfrm>
                <a:off x="2505306" y="5124588"/>
                <a:ext cx="3644229" cy="984348"/>
                <a:chOff x="2602539" y="4899883"/>
                <a:chExt cx="3644229" cy="984348"/>
              </a:xfrm>
            </p:grpSpPr>
            <p:sp>
              <p:nvSpPr>
                <p:cNvPr id="38" name="pole tekstowe 37"/>
                <p:cNvSpPr txBox="1"/>
                <p:nvPr/>
              </p:nvSpPr>
              <p:spPr>
                <a:xfrm>
                  <a:off x="3824276" y="5053234"/>
                  <a:ext cx="1200755" cy="830997"/>
                </a:xfrm>
                <a:prstGeom prst="rect">
                  <a:avLst/>
                </a:prstGeom>
                <a:solidFill>
                  <a:srgbClr val="FFFFCC"/>
                </a:solidFill>
                <a:ln w="38100">
                  <a:solidFill>
                    <a:srgbClr val="0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  <a:t/>
                  </a:r>
                  <a:b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</a:br>
                  <a:endParaRPr lang="pl-PL" sz="2400" b="1" dirty="0">
                    <a:solidFill>
                      <a:srgbClr val="006600"/>
                    </a:solidFill>
                    <a:latin typeface="Verdana" pitchFamily="34" charset="0"/>
                  </a:endParaRPr>
                </a:p>
              </p:txBody>
            </p:sp>
            <p:cxnSp>
              <p:nvCxnSpPr>
                <p:cNvPr id="39" name="Łącznik prosty ze strzałką 38"/>
                <p:cNvCxnSpPr/>
                <p:nvPr/>
              </p:nvCxnSpPr>
              <p:spPr bwMode="auto">
                <a:xfrm>
                  <a:off x="2602539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40" name="Łącznik prosty ze strzałką 39"/>
                <p:cNvCxnSpPr/>
                <p:nvPr/>
              </p:nvCxnSpPr>
              <p:spPr bwMode="auto">
                <a:xfrm>
                  <a:off x="5029680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41" name="Prostokąt 40"/>
                <p:cNvSpPr/>
                <p:nvPr/>
              </p:nvSpPr>
              <p:spPr>
                <a:xfrm>
                  <a:off x="2970750" y="4910773"/>
                  <a:ext cx="42511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  <p:sp>
              <p:nvSpPr>
                <p:cNvPr id="42" name="Prostokąt 41"/>
                <p:cNvSpPr/>
                <p:nvPr/>
              </p:nvSpPr>
              <p:spPr>
                <a:xfrm>
                  <a:off x="5306395" y="4899883"/>
                  <a:ext cx="42511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</p:grpSp>
          <p:sp>
            <p:nvSpPr>
              <p:cNvPr id="37" name="Prostokąt 36"/>
              <p:cNvSpPr/>
              <p:nvPr/>
            </p:nvSpPr>
            <p:spPr>
              <a:xfrm>
                <a:off x="3766048" y="5502709"/>
                <a:ext cx="108553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pl-PL" sz="1800" b="1" i="1" dirty="0" smtClean="0">
                    <a:solidFill>
                      <a:srgbClr val="000000"/>
                    </a:solidFill>
                    <a:latin typeface="Verdana" pitchFamily="34" charset="0"/>
                  </a:rPr>
                  <a:t>C=1/T</a:t>
                </a:r>
                <a:endParaRPr lang="pl-PL" sz="1800" dirty="0"/>
              </a:p>
            </p:txBody>
          </p:sp>
        </p:grpSp>
        <p:cxnSp>
          <p:nvCxnSpPr>
            <p:cNvPr id="33" name="Łącznik prosty ze strzałką 32"/>
            <p:cNvCxnSpPr/>
            <p:nvPr/>
          </p:nvCxnSpPr>
          <p:spPr bwMode="auto">
            <a:xfrm>
              <a:off x="5293711" y="1497823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ysDash"/>
              <a:round/>
              <a:headEnd type="triangle" w="med" len="med"/>
              <a:tailEnd type="none"/>
            </a:ln>
            <a:effectLst/>
          </p:spPr>
        </p:cxnSp>
      </p:grpSp>
      <p:grpSp>
        <p:nvGrpSpPr>
          <p:cNvPr id="2" name="Grupa 1"/>
          <p:cNvGrpSpPr/>
          <p:nvPr/>
        </p:nvGrpSpPr>
        <p:grpSpPr>
          <a:xfrm>
            <a:off x="486226" y="1452135"/>
            <a:ext cx="2799734" cy="1690879"/>
            <a:chOff x="-69625" y="2106031"/>
            <a:chExt cx="7397128" cy="4467442"/>
          </a:xfrm>
        </p:grpSpPr>
        <p:grpSp>
          <p:nvGrpSpPr>
            <p:cNvPr id="82" name="Grupa 81"/>
            <p:cNvGrpSpPr/>
            <p:nvPr/>
          </p:nvGrpSpPr>
          <p:grpSpPr>
            <a:xfrm>
              <a:off x="-69625" y="2106031"/>
              <a:ext cx="7397128" cy="4467442"/>
              <a:chOff x="66481" y="2106031"/>
              <a:chExt cx="7397128" cy="4467442"/>
            </a:xfrm>
          </p:grpSpPr>
          <p:grpSp>
            <p:nvGrpSpPr>
              <p:cNvPr id="83" name="Grupa 82"/>
              <p:cNvGrpSpPr/>
              <p:nvPr/>
            </p:nvGrpSpPr>
            <p:grpSpPr>
              <a:xfrm>
                <a:off x="66481" y="2106031"/>
                <a:ext cx="5977341" cy="4442579"/>
                <a:chOff x="-3234141" y="934093"/>
                <a:chExt cx="5977341" cy="4442579"/>
              </a:xfrm>
            </p:grpSpPr>
            <p:pic>
              <p:nvPicPr>
                <p:cNvPr id="93" name="Obraz 92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234141" y="934093"/>
                  <a:ext cx="5715000" cy="4286250"/>
                </a:xfrm>
                <a:prstGeom prst="rect">
                  <a:avLst/>
                </a:prstGeom>
              </p:spPr>
            </p:pic>
            <p:sp>
              <p:nvSpPr>
                <p:cNvPr id="94" name="Dowolny kształt 93"/>
                <p:cNvSpPr/>
                <p:nvPr/>
              </p:nvSpPr>
              <p:spPr>
                <a:xfrm>
                  <a:off x="-146304" y="3364992"/>
                  <a:ext cx="2889504" cy="2011680"/>
                </a:xfrm>
                <a:custGeom>
                  <a:avLst/>
                  <a:gdLst>
                    <a:gd name="connsiteX0" fmla="*/ 1490472 w 2889504"/>
                    <a:gd name="connsiteY0" fmla="*/ 73152 h 2011680"/>
                    <a:gd name="connsiteX1" fmla="*/ 1490472 w 2889504"/>
                    <a:gd name="connsiteY1" fmla="*/ 73152 h 2011680"/>
                    <a:gd name="connsiteX2" fmla="*/ 1234440 w 2889504"/>
                    <a:gd name="connsiteY2" fmla="*/ 164592 h 2011680"/>
                    <a:gd name="connsiteX3" fmla="*/ 1179576 w 2889504"/>
                    <a:gd name="connsiteY3" fmla="*/ 210312 h 2011680"/>
                    <a:gd name="connsiteX4" fmla="*/ 1143000 w 2889504"/>
                    <a:gd name="connsiteY4" fmla="*/ 228600 h 2011680"/>
                    <a:gd name="connsiteX5" fmla="*/ 1124712 w 2889504"/>
                    <a:gd name="connsiteY5" fmla="*/ 256032 h 2011680"/>
                    <a:gd name="connsiteX6" fmla="*/ 1097280 w 2889504"/>
                    <a:gd name="connsiteY6" fmla="*/ 274320 h 2011680"/>
                    <a:gd name="connsiteX7" fmla="*/ 1078992 w 2889504"/>
                    <a:gd name="connsiteY7" fmla="*/ 329184 h 2011680"/>
                    <a:gd name="connsiteX8" fmla="*/ 1069848 w 2889504"/>
                    <a:gd name="connsiteY8" fmla="*/ 356616 h 2011680"/>
                    <a:gd name="connsiteX9" fmla="*/ 1060704 w 2889504"/>
                    <a:gd name="connsiteY9" fmla="*/ 384048 h 2011680"/>
                    <a:gd name="connsiteX10" fmla="*/ 1051560 w 2889504"/>
                    <a:gd name="connsiteY10" fmla="*/ 438912 h 2011680"/>
                    <a:gd name="connsiteX11" fmla="*/ 1033272 w 2889504"/>
                    <a:gd name="connsiteY11" fmla="*/ 576072 h 2011680"/>
                    <a:gd name="connsiteX12" fmla="*/ 987552 w 2889504"/>
                    <a:gd name="connsiteY12" fmla="*/ 658368 h 2011680"/>
                    <a:gd name="connsiteX13" fmla="*/ 987552 w 2889504"/>
                    <a:gd name="connsiteY13" fmla="*/ 658368 h 2011680"/>
                    <a:gd name="connsiteX14" fmla="*/ 950976 w 2889504"/>
                    <a:gd name="connsiteY14" fmla="*/ 713232 h 2011680"/>
                    <a:gd name="connsiteX15" fmla="*/ 914400 w 2889504"/>
                    <a:gd name="connsiteY15" fmla="*/ 786384 h 2011680"/>
                    <a:gd name="connsiteX16" fmla="*/ 905256 w 2889504"/>
                    <a:gd name="connsiteY16" fmla="*/ 813816 h 2011680"/>
                    <a:gd name="connsiteX17" fmla="*/ 868680 w 2889504"/>
                    <a:gd name="connsiteY17" fmla="*/ 868680 h 2011680"/>
                    <a:gd name="connsiteX18" fmla="*/ 795528 w 2889504"/>
                    <a:gd name="connsiteY18" fmla="*/ 950976 h 2011680"/>
                    <a:gd name="connsiteX19" fmla="*/ 768096 w 2889504"/>
                    <a:gd name="connsiteY19" fmla="*/ 969264 h 2011680"/>
                    <a:gd name="connsiteX20" fmla="*/ 704088 w 2889504"/>
                    <a:gd name="connsiteY20" fmla="*/ 1005840 h 2011680"/>
                    <a:gd name="connsiteX21" fmla="*/ 630936 w 2889504"/>
                    <a:gd name="connsiteY21" fmla="*/ 1042416 h 2011680"/>
                    <a:gd name="connsiteX22" fmla="*/ 539496 w 2889504"/>
                    <a:gd name="connsiteY22" fmla="*/ 1078992 h 2011680"/>
                    <a:gd name="connsiteX23" fmla="*/ 448056 w 2889504"/>
                    <a:gd name="connsiteY23" fmla="*/ 1106424 h 2011680"/>
                    <a:gd name="connsiteX24" fmla="*/ 393192 w 2889504"/>
                    <a:gd name="connsiteY24" fmla="*/ 1133856 h 2011680"/>
                    <a:gd name="connsiteX25" fmla="*/ 356616 w 2889504"/>
                    <a:gd name="connsiteY25" fmla="*/ 1152144 h 2011680"/>
                    <a:gd name="connsiteX26" fmla="*/ 310896 w 2889504"/>
                    <a:gd name="connsiteY26" fmla="*/ 1161288 h 2011680"/>
                    <a:gd name="connsiteX27" fmla="*/ 256032 w 2889504"/>
                    <a:gd name="connsiteY27" fmla="*/ 1188720 h 2011680"/>
                    <a:gd name="connsiteX28" fmla="*/ 228600 w 2889504"/>
                    <a:gd name="connsiteY28" fmla="*/ 1207008 h 2011680"/>
                    <a:gd name="connsiteX29" fmla="*/ 146304 w 2889504"/>
                    <a:gd name="connsiteY29" fmla="*/ 1225296 h 2011680"/>
                    <a:gd name="connsiteX30" fmla="*/ 118872 w 2889504"/>
                    <a:gd name="connsiteY30" fmla="*/ 1243584 h 2011680"/>
                    <a:gd name="connsiteX31" fmla="*/ 64008 w 2889504"/>
                    <a:gd name="connsiteY31" fmla="*/ 1298448 h 2011680"/>
                    <a:gd name="connsiteX32" fmla="*/ 18288 w 2889504"/>
                    <a:gd name="connsiteY32" fmla="*/ 1362456 h 2011680"/>
                    <a:gd name="connsiteX33" fmla="*/ 9144 w 2889504"/>
                    <a:gd name="connsiteY33" fmla="*/ 1399032 h 2011680"/>
                    <a:gd name="connsiteX34" fmla="*/ 0 w 2889504"/>
                    <a:gd name="connsiteY34" fmla="*/ 1426464 h 2011680"/>
                    <a:gd name="connsiteX35" fmla="*/ 9144 w 2889504"/>
                    <a:gd name="connsiteY35" fmla="*/ 1499616 h 2011680"/>
                    <a:gd name="connsiteX36" fmla="*/ 27432 w 2889504"/>
                    <a:gd name="connsiteY36" fmla="*/ 1563624 h 2011680"/>
                    <a:gd name="connsiteX37" fmla="*/ 54864 w 2889504"/>
                    <a:gd name="connsiteY37" fmla="*/ 1572768 h 2011680"/>
                    <a:gd name="connsiteX38" fmla="*/ 73152 w 2889504"/>
                    <a:gd name="connsiteY38" fmla="*/ 1600200 h 2011680"/>
                    <a:gd name="connsiteX39" fmla="*/ 109728 w 2889504"/>
                    <a:gd name="connsiteY39" fmla="*/ 1618488 h 2011680"/>
                    <a:gd name="connsiteX40" fmla="*/ 137160 w 2889504"/>
                    <a:gd name="connsiteY40" fmla="*/ 1636776 h 2011680"/>
                    <a:gd name="connsiteX41" fmla="*/ 201168 w 2889504"/>
                    <a:gd name="connsiteY41" fmla="*/ 1673352 h 2011680"/>
                    <a:gd name="connsiteX42" fmla="*/ 219456 w 2889504"/>
                    <a:gd name="connsiteY42" fmla="*/ 1700784 h 2011680"/>
                    <a:gd name="connsiteX43" fmla="*/ 329184 w 2889504"/>
                    <a:gd name="connsiteY43" fmla="*/ 1773936 h 2011680"/>
                    <a:gd name="connsiteX44" fmla="*/ 356616 w 2889504"/>
                    <a:gd name="connsiteY44" fmla="*/ 1792224 h 2011680"/>
                    <a:gd name="connsiteX45" fmla="*/ 411480 w 2889504"/>
                    <a:gd name="connsiteY45" fmla="*/ 1810512 h 2011680"/>
                    <a:gd name="connsiteX46" fmla="*/ 475488 w 2889504"/>
                    <a:gd name="connsiteY46" fmla="*/ 1837944 h 2011680"/>
                    <a:gd name="connsiteX47" fmla="*/ 502920 w 2889504"/>
                    <a:gd name="connsiteY47" fmla="*/ 1865376 h 2011680"/>
                    <a:gd name="connsiteX48" fmla="*/ 557784 w 2889504"/>
                    <a:gd name="connsiteY48" fmla="*/ 1901952 h 2011680"/>
                    <a:gd name="connsiteX49" fmla="*/ 594360 w 2889504"/>
                    <a:gd name="connsiteY49" fmla="*/ 1956816 h 2011680"/>
                    <a:gd name="connsiteX50" fmla="*/ 667512 w 2889504"/>
                    <a:gd name="connsiteY50" fmla="*/ 1984248 h 2011680"/>
                    <a:gd name="connsiteX51" fmla="*/ 722376 w 2889504"/>
                    <a:gd name="connsiteY51" fmla="*/ 2002536 h 2011680"/>
                    <a:gd name="connsiteX52" fmla="*/ 804672 w 2889504"/>
                    <a:gd name="connsiteY52" fmla="*/ 2011680 h 2011680"/>
                    <a:gd name="connsiteX53" fmla="*/ 941832 w 2889504"/>
                    <a:gd name="connsiteY53" fmla="*/ 2002536 h 2011680"/>
                    <a:gd name="connsiteX54" fmla="*/ 969264 w 2889504"/>
                    <a:gd name="connsiteY54" fmla="*/ 1993392 h 2011680"/>
                    <a:gd name="connsiteX55" fmla="*/ 1490472 w 2889504"/>
                    <a:gd name="connsiteY55" fmla="*/ 1984248 h 2011680"/>
                    <a:gd name="connsiteX56" fmla="*/ 1581912 w 2889504"/>
                    <a:gd name="connsiteY56" fmla="*/ 1911096 h 2011680"/>
                    <a:gd name="connsiteX57" fmla="*/ 1609344 w 2889504"/>
                    <a:gd name="connsiteY57" fmla="*/ 1892808 h 2011680"/>
                    <a:gd name="connsiteX58" fmla="*/ 1645920 w 2889504"/>
                    <a:gd name="connsiteY58" fmla="*/ 1856232 h 2011680"/>
                    <a:gd name="connsiteX59" fmla="*/ 1682496 w 2889504"/>
                    <a:gd name="connsiteY59" fmla="*/ 1837944 h 2011680"/>
                    <a:gd name="connsiteX60" fmla="*/ 1801368 w 2889504"/>
                    <a:gd name="connsiteY60" fmla="*/ 1755648 h 2011680"/>
                    <a:gd name="connsiteX61" fmla="*/ 1847088 w 2889504"/>
                    <a:gd name="connsiteY61" fmla="*/ 1737360 h 2011680"/>
                    <a:gd name="connsiteX62" fmla="*/ 1938528 w 2889504"/>
                    <a:gd name="connsiteY62" fmla="*/ 1691640 h 2011680"/>
                    <a:gd name="connsiteX63" fmla="*/ 1993392 w 2889504"/>
                    <a:gd name="connsiteY63" fmla="*/ 1664208 h 2011680"/>
                    <a:gd name="connsiteX64" fmla="*/ 2020824 w 2889504"/>
                    <a:gd name="connsiteY64" fmla="*/ 1600200 h 2011680"/>
                    <a:gd name="connsiteX65" fmla="*/ 2029968 w 2889504"/>
                    <a:gd name="connsiteY65" fmla="*/ 1572768 h 2011680"/>
                    <a:gd name="connsiteX66" fmla="*/ 2103120 w 2889504"/>
                    <a:gd name="connsiteY66" fmla="*/ 1508760 h 2011680"/>
                    <a:gd name="connsiteX67" fmla="*/ 2148840 w 2889504"/>
                    <a:gd name="connsiteY67" fmla="*/ 1499616 h 2011680"/>
                    <a:gd name="connsiteX68" fmla="*/ 2203704 w 2889504"/>
                    <a:gd name="connsiteY68" fmla="*/ 1463040 h 2011680"/>
                    <a:gd name="connsiteX69" fmla="*/ 2249424 w 2889504"/>
                    <a:gd name="connsiteY69" fmla="*/ 1426464 h 2011680"/>
                    <a:gd name="connsiteX70" fmla="*/ 2395728 w 2889504"/>
                    <a:gd name="connsiteY70" fmla="*/ 1353312 h 2011680"/>
                    <a:gd name="connsiteX71" fmla="*/ 2432304 w 2889504"/>
                    <a:gd name="connsiteY71" fmla="*/ 1335024 h 2011680"/>
                    <a:gd name="connsiteX72" fmla="*/ 2478024 w 2889504"/>
                    <a:gd name="connsiteY72" fmla="*/ 1316736 h 2011680"/>
                    <a:gd name="connsiteX73" fmla="*/ 2578608 w 2889504"/>
                    <a:gd name="connsiteY73" fmla="*/ 1261872 h 2011680"/>
                    <a:gd name="connsiteX74" fmla="*/ 2660904 w 2889504"/>
                    <a:gd name="connsiteY74" fmla="*/ 1197864 h 2011680"/>
                    <a:gd name="connsiteX75" fmla="*/ 2688336 w 2889504"/>
                    <a:gd name="connsiteY75" fmla="*/ 1179576 h 2011680"/>
                    <a:gd name="connsiteX76" fmla="*/ 2743200 w 2889504"/>
                    <a:gd name="connsiteY76" fmla="*/ 1106424 h 2011680"/>
                    <a:gd name="connsiteX77" fmla="*/ 2779776 w 2889504"/>
                    <a:gd name="connsiteY77" fmla="*/ 1069848 h 2011680"/>
                    <a:gd name="connsiteX78" fmla="*/ 2807208 w 2889504"/>
                    <a:gd name="connsiteY78" fmla="*/ 987552 h 2011680"/>
                    <a:gd name="connsiteX79" fmla="*/ 2816352 w 2889504"/>
                    <a:gd name="connsiteY79" fmla="*/ 960120 h 2011680"/>
                    <a:gd name="connsiteX80" fmla="*/ 2825496 w 2889504"/>
                    <a:gd name="connsiteY80" fmla="*/ 923544 h 2011680"/>
                    <a:gd name="connsiteX81" fmla="*/ 2852928 w 2889504"/>
                    <a:gd name="connsiteY81" fmla="*/ 877824 h 2011680"/>
                    <a:gd name="connsiteX82" fmla="*/ 2871216 w 2889504"/>
                    <a:gd name="connsiteY82" fmla="*/ 832104 h 2011680"/>
                    <a:gd name="connsiteX83" fmla="*/ 2889504 w 2889504"/>
                    <a:gd name="connsiteY83" fmla="*/ 758952 h 2011680"/>
                    <a:gd name="connsiteX84" fmla="*/ 2880360 w 2889504"/>
                    <a:gd name="connsiteY84" fmla="*/ 283464 h 2011680"/>
                    <a:gd name="connsiteX85" fmla="*/ 2871216 w 2889504"/>
                    <a:gd name="connsiteY85" fmla="*/ 210312 h 2011680"/>
                    <a:gd name="connsiteX86" fmla="*/ 2843784 w 2889504"/>
                    <a:gd name="connsiteY86" fmla="*/ 182880 h 2011680"/>
                    <a:gd name="connsiteX87" fmla="*/ 2715768 w 2889504"/>
                    <a:gd name="connsiteY87" fmla="*/ 109728 h 2011680"/>
                    <a:gd name="connsiteX88" fmla="*/ 2688336 w 2889504"/>
                    <a:gd name="connsiteY88" fmla="*/ 91440 h 2011680"/>
                    <a:gd name="connsiteX89" fmla="*/ 2624328 w 2889504"/>
                    <a:gd name="connsiteY89" fmla="*/ 73152 h 2011680"/>
                    <a:gd name="connsiteX90" fmla="*/ 2496312 w 2889504"/>
                    <a:gd name="connsiteY90" fmla="*/ 45720 h 2011680"/>
                    <a:gd name="connsiteX91" fmla="*/ 2459736 w 2889504"/>
                    <a:gd name="connsiteY91" fmla="*/ 36576 h 2011680"/>
                    <a:gd name="connsiteX92" fmla="*/ 2286000 w 2889504"/>
                    <a:gd name="connsiteY92" fmla="*/ 9144 h 2011680"/>
                    <a:gd name="connsiteX93" fmla="*/ 2157984 w 2889504"/>
                    <a:gd name="connsiteY93" fmla="*/ 0 h 2011680"/>
                    <a:gd name="connsiteX94" fmla="*/ 1929384 w 2889504"/>
                    <a:gd name="connsiteY94" fmla="*/ 9144 h 2011680"/>
                    <a:gd name="connsiteX95" fmla="*/ 1883664 w 2889504"/>
                    <a:gd name="connsiteY95" fmla="*/ 27432 h 2011680"/>
                    <a:gd name="connsiteX96" fmla="*/ 1847088 w 2889504"/>
                    <a:gd name="connsiteY96" fmla="*/ 36576 h 2011680"/>
                    <a:gd name="connsiteX97" fmla="*/ 1819656 w 2889504"/>
                    <a:gd name="connsiteY97" fmla="*/ 45720 h 2011680"/>
                    <a:gd name="connsiteX98" fmla="*/ 1783080 w 2889504"/>
                    <a:gd name="connsiteY98" fmla="*/ 54864 h 2011680"/>
                    <a:gd name="connsiteX99" fmla="*/ 1709928 w 2889504"/>
                    <a:gd name="connsiteY99" fmla="*/ 82296 h 2011680"/>
                    <a:gd name="connsiteX100" fmla="*/ 1682496 w 2889504"/>
                    <a:gd name="connsiteY100" fmla="*/ 91440 h 2011680"/>
                    <a:gd name="connsiteX101" fmla="*/ 1490472 w 2889504"/>
                    <a:gd name="connsiteY101" fmla="*/ 73152 h 2011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</a:cxnLst>
                  <a:rect l="l" t="t" r="r" b="b"/>
                  <a:pathLst>
                    <a:path w="2889504" h="2011680">
                      <a:moveTo>
                        <a:pt x="1490472" y="73152"/>
                      </a:moveTo>
                      <a:lnTo>
                        <a:pt x="1490472" y="73152"/>
                      </a:lnTo>
                      <a:cubicBezTo>
                        <a:pt x="1405128" y="103632"/>
                        <a:pt x="1318953" y="131877"/>
                        <a:pt x="1234440" y="164592"/>
                      </a:cubicBezTo>
                      <a:cubicBezTo>
                        <a:pt x="1202757" y="176856"/>
                        <a:pt x="1207120" y="190638"/>
                        <a:pt x="1179576" y="210312"/>
                      </a:cubicBezTo>
                      <a:cubicBezTo>
                        <a:pt x="1168484" y="218235"/>
                        <a:pt x="1155192" y="222504"/>
                        <a:pt x="1143000" y="228600"/>
                      </a:cubicBezTo>
                      <a:cubicBezTo>
                        <a:pt x="1136904" y="237744"/>
                        <a:pt x="1132483" y="248261"/>
                        <a:pt x="1124712" y="256032"/>
                      </a:cubicBezTo>
                      <a:cubicBezTo>
                        <a:pt x="1116941" y="263803"/>
                        <a:pt x="1103105" y="265001"/>
                        <a:pt x="1097280" y="274320"/>
                      </a:cubicBezTo>
                      <a:cubicBezTo>
                        <a:pt x="1087063" y="290667"/>
                        <a:pt x="1085088" y="310896"/>
                        <a:pt x="1078992" y="329184"/>
                      </a:cubicBezTo>
                      <a:lnTo>
                        <a:pt x="1069848" y="356616"/>
                      </a:lnTo>
                      <a:cubicBezTo>
                        <a:pt x="1066800" y="365760"/>
                        <a:pt x="1062289" y="374541"/>
                        <a:pt x="1060704" y="384048"/>
                      </a:cubicBezTo>
                      <a:cubicBezTo>
                        <a:pt x="1057656" y="402336"/>
                        <a:pt x="1053860" y="420515"/>
                        <a:pt x="1051560" y="438912"/>
                      </a:cubicBezTo>
                      <a:cubicBezTo>
                        <a:pt x="1042990" y="507472"/>
                        <a:pt x="1047348" y="519770"/>
                        <a:pt x="1033272" y="576072"/>
                      </a:cubicBezTo>
                      <a:cubicBezTo>
                        <a:pt x="1023615" y="614699"/>
                        <a:pt x="1014794" y="617505"/>
                        <a:pt x="987552" y="658368"/>
                      </a:cubicBezTo>
                      <a:lnTo>
                        <a:pt x="987552" y="658368"/>
                      </a:lnTo>
                      <a:cubicBezTo>
                        <a:pt x="974319" y="698068"/>
                        <a:pt x="985224" y="678984"/>
                        <a:pt x="950976" y="713232"/>
                      </a:cubicBezTo>
                      <a:cubicBezTo>
                        <a:pt x="932795" y="785955"/>
                        <a:pt x="955849" y="713849"/>
                        <a:pt x="914400" y="786384"/>
                      </a:cubicBezTo>
                      <a:cubicBezTo>
                        <a:pt x="909618" y="794753"/>
                        <a:pt x="909937" y="805390"/>
                        <a:pt x="905256" y="813816"/>
                      </a:cubicBezTo>
                      <a:cubicBezTo>
                        <a:pt x="894582" y="833029"/>
                        <a:pt x="880872" y="850392"/>
                        <a:pt x="868680" y="868680"/>
                      </a:cubicBezTo>
                      <a:cubicBezTo>
                        <a:pt x="846692" y="901663"/>
                        <a:pt x="833109" y="925922"/>
                        <a:pt x="795528" y="950976"/>
                      </a:cubicBezTo>
                      <a:cubicBezTo>
                        <a:pt x="786384" y="957072"/>
                        <a:pt x="776539" y="962229"/>
                        <a:pt x="768096" y="969264"/>
                      </a:cubicBezTo>
                      <a:cubicBezTo>
                        <a:pt x="721401" y="1008177"/>
                        <a:pt x="763294" y="991039"/>
                        <a:pt x="704088" y="1005840"/>
                      </a:cubicBezTo>
                      <a:cubicBezTo>
                        <a:pt x="655948" y="1053980"/>
                        <a:pt x="701017" y="1019056"/>
                        <a:pt x="630936" y="1042416"/>
                      </a:cubicBezTo>
                      <a:cubicBezTo>
                        <a:pt x="517420" y="1080255"/>
                        <a:pt x="691717" y="1040937"/>
                        <a:pt x="539496" y="1078992"/>
                      </a:cubicBezTo>
                      <a:cubicBezTo>
                        <a:pt x="519050" y="1084104"/>
                        <a:pt x="461413" y="1097519"/>
                        <a:pt x="448056" y="1106424"/>
                      </a:cubicBezTo>
                      <a:cubicBezTo>
                        <a:pt x="395338" y="1141569"/>
                        <a:pt x="446193" y="1111141"/>
                        <a:pt x="393192" y="1133856"/>
                      </a:cubicBezTo>
                      <a:cubicBezTo>
                        <a:pt x="380663" y="1139226"/>
                        <a:pt x="369548" y="1147833"/>
                        <a:pt x="356616" y="1152144"/>
                      </a:cubicBezTo>
                      <a:cubicBezTo>
                        <a:pt x="341872" y="1157059"/>
                        <a:pt x="326136" y="1158240"/>
                        <a:pt x="310896" y="1161288"/>
                      </a:cubicBezTo>
                      <a:cubicBezTo>
                        <a:pt x="232280" y="1213699"/>
                        <a:pt x="331748" y="1150862"/>
                        <a:pt x="256032" y="1188720"/>
                      </a:cubicBezTo>
                      <a:cubicBezTo>
                        <a:pt x="246202" y="1193635"/>
                        <a:pt x="239026" y="1203533"/>
                        <a:pt x="228600" y="1207008"/>
                      </a:cubicBezTo>
                      <a:cubicBezTo>
                        <a:pt x="186456" y="1221056"/>
                        <a:pt x="179769" y="1208563"/>
                        <a:pt x="146304" y="1225296"/>
                      </a:cubicBezTo>
                      <a:cubicBezTo>
                        <a:pt x="136474" y="1230211"/>
                        <a:pt x="127086" y="1236283"/>
                        <a:pt x="118872" y="1243584"/>
                      </a:cubicBezTo>
                      <a:cubicBezTo>
                        <a:pt x="99542" y="1260767"/>
                        <a:pt x="78354" y="1276929"/>
                        <a:pt x="64008" y="1298448"/>
                      </a:cubicBezTo>
                      <a:cubicBezTo>
                        <a:pt x="37266" y="1338560"/>
                        <a:pt x="52314" y="1317088"/>
                        <a:pt x="18288" y="1362456"/>
                      </a:cubicBezTo>
                      <a:cubicBezTo>
                        <a:pt x="15240" y="1374648"/>
                        <a:pt x="12596" y="1386948"/>
                        <a:pt x="9144" y="1399032"/>
                      </a:cubicBezTo>
                      <a:cubicBezTo>
                        <a:pt x="6496" y="1408300"/>
                        <a:pt x="0" y="1416825"/>
                        <a:pt x="0" y="1426464"/>
                      </a:cubicBezTo>
                      <a:cubicBezTo>
                        <a:pt x="0" y="1451038"/>
                        <a:pt x="5104" y="1475377"/>
                        <a:pt x="9144" y="1499616"/>
                      </a:cubicBezTo>
                      <a:cubicBezTo>
                        <a:pt x="9191" y="1499901"/>
                        <a:pt x="23084" y="1559276"/>
                        <a:pt x="27432" y="1563624"/>
                      </a:cubicBezTo>
                      <a:cubicBezTo>
                        <a:pt x="34248" y="1570440"/>
                        <a:pt x="45720" y="1569720"/>
                        <a:pt x="54864" y="1572768"/>
                      </a:cubicBezTo>
                      <a:cubicBezTo>
                        <a:pt x="60960" y="1581912"/>
                        <a:pt x="64709" y="1593165"/>
                        <a:pt x="73152" y="1600200"/>
                      </a:cubicBezTo>
                      <a:cubicBezTo>
                        <a:pt x="83624" y="1608926"/>
                        <a:pt x="97893" y="1611725"/>
                        <a:pt x="109728" y="1618488"/>
                      </a:cubicBezTo>
                      <a:cubicBezTo>
                        <a:pt x="119270" y="1623940"/>
                        <a:pt x="128717" y="1629741"/>
                        <a:pt x="137160" y="1636776"/>
                      </a:cubicBezTo>
                      <a:cubicBezTo>
                        <a:pt x="183855" y="1675689"/>
                        <a:pt x="141962" y="1658551"/>
                        <a:pt x="201168" y="1673352"/>
                      </a:cubicBezTo>
                      <a:cubicBezTo>
                        <a:pt x="207264" y="1682496"/>
                        <a:pt x="211685" y="1693013"/>
                        <a:pt x="219456" y="1700784"/>
                      </a:cubicBezTo>
                      <a:cubicBezTo>
                        <a:pt x="240053" y="1721381"/>
                        <a:pt x="316660" y="1765587"/>
                        <a:pt x="329184" y="1773936"/>
                      </a:cubicBezTo>
                      <a:cubicBezTo>
                        <a:pt x="338328" y="1780032"/>
                        <a:pt x="346573" y="1787761"/>
                        <a:pt x="356616" y="1792224"/>
                      </a:cubicBezTo>
                      <a:cubicBezTo>
                        <a:pt x="374232" y="1800053"/>
                        <a:pt x="394238" y="1801891"/>
                        <a:pt x="411480" y="1810512"/>
                      </a:cubicBezTo>
                      <a:cubicBezTo>
                        <a:pt x="456677" y="1833111"/>
                        <a:pt x="435124" y="1824489"/>
                        <a:pt x="475488" y="1837944"/>
                      </a:cubicBezTo>
                      <a:cubicBezTo>
                        <a:pt x="484632" y="1847088"/>
                        <a:pt x="492712" y="1857437"/>
                        <a:pt x="502920" y="1865376"/>
                      </a:cubicBezTo>
                      <a:cubicBezTo>
                        <a:pt x="520270" y="1878870"/>
                        <a:pt x="557784" y="1901952"/>
                        <a:pt x="557784" y="1901952"/>
                      </a:cubicBezTo>
                      <a:cubicBezTo>
                        <a:pt x="569976" y="1920240"/>
                        <a:pt x="574701" y="1946986"/>
                        <a:pt x="594360" y="1956816"/>
                      </a:cubicBezTo>
                      <a:cubicBezTo>
                        <a:pt x="655680" y="1987476"/>
                        <a:pt x="605262" y="1965573"/>
                        <a:pt x="667512" y="1984248"/>
                      </a:cubicBezTo>
                      <a:cubicBezTo>
                        <a:pt x="685976" y="1989787"/>
                        <a:pt x="703217" y="2000407"/>
                        <a:pt x="722376" y="2002536"/>
                      </a:cubicBezTo>
                      <a:lnTo>
                        <a:pt x="804672" y="2011680"/>
                      </a:lnTo>
                      <a:cubicBezTo>
                        <a:pt x="850392" y="2008632"/>
                        <a:pt x="896291" y="2007596"/>
                        <a:pt x="941832" y="2002536"/>
                      </a:cubicBezTo>
                      <a:cubicBezTo>
                        <a:pt x="951412" y="2001472"/>
                        <a:pt x="959631" y="1993713"/>
                        <a:pt x="969264" y="1993392"/>
                      </a:cubicBezTo>
                      <a:cubicBezTo>
                        <a:pt x="1142930" y="1987603"/>
                        <a:pt x="1316736" y="1987296"/>
                        <a:pt x="1490472" y="1984248"/>
                      </a:cubicBezTo>
                      <a:cubicBezTo>
                        <a:pt x="1569153" y="1958021"/>
                        <a:pt x="1440265" y="2005527"/>
                        <a:pt x="1581912" y="1911096"/>
                      </a:cubicBezTo>
                      <a:cubicBezTo>
                        <a:pt x="1591056" y="1905000"/>
                        <a:pt x="1601000" y="1899960"/>
                        <a:pt x="1609344" y="1892808"/>
                      </a:cubicBezTo>
                      <a:cubicBezTo>
                        <a:pt x="1622435" y="1881587"/>
                        <a:pt x="1632126" y="1866577"/>
                        <a:pt x="1645920" y="1856232"/>
                      </a:cubicBezTo>
                      <a:cubicBezTo>
                        <a:pt x="1656825" y="1848053"/>
                        <a:pt x="1671289" y="1845703"/>
                        <a:pt x="1682496" y="1837944"/>
                      </a:cubicBezTo>
                      <a:cubicBezTo>
                        <a:pt x="1768976" y="1778073"/>
                        <a:pt x="1736287" y="1784573"/>
                        <a:pt x="1801368" y="1755648"/>
                      </a:cubicBezTo>
                      <a:cubicBezTo>
                        <a:pt x="1816367" y="1748982"/>
                        <a:pt x="1832214" y="1744301"/>
                        <a:pt x="1847088" y="1737360"/>
                      </a:cubicBezTo>
                      <a:cubicBezTo>
                        <a:pt x="1877969" y="1722949"/>
                        <a:pt x="1906199" y="1702416"/>
                        <a:pt x="1938528" y="1691640"/>
                      </a:cubicBezTo>
                      <a:cubicBezTo>
                        <a:pt x="1976386" y="1679021"/>
                        <a:pt x="1957940" y="1687843"/>
                        <a:pt x="1993392" y="1664208"/>
                      </a:cubicBezTo>
                      <a:cubicBezTo>
                        <a:pt x="2012423" y="1588086"/>
                        <a:pt x="1989250" y="1663348"/>
                        <a:pt x="2020824" y="1600200"/>
                      </a:cubicBezTo>
                      <a:cubicBezTo>
                        <a:pt x="2025135" y="1591579"/>
                        <a:pt x="2024366" y="1580611"/>
                        <a:pt x="2029968" y="1572768"/>
                      </a:cubicBezTo>
                      <a:cubicBezTo>
                        <a:pt x="2039276" y="1559737"/>
                        <a:pt x="2086377" y="1516201"/>
                        <a:pt x="2103120" y="1508760"/>
                      </a:cubicBezTo>
                      <a:cubicBezTo>
                        <a:pt x="2117322" y="1502448"/>
                        <a:pt x="2133600" y="1502664"/>
                        <a:pt x="2148840" y="1499616"/>
                      </a:cubicBezTo>
                      <a:cubicBezTo>
                        <a:pt x="2167128" y="1487424"/>
                        <a:pt x="2186541" y="1476770"/>
                        <a:pt x="2203704" y="1463040"/>
                      </a:cubicBezTo>
                      <a:cubicBezTo>
                        <a:pt x="2218944" y="1450848"/>
                        <a:pt x="2232602" y="1436359"/>
                        <a:pt x="2249424" y="1426464"/>
                      </a:cubicBezTo>
                      <a:lnTo>
                        <a:pt x="2395728" y="1353312"/>
                      </a:lnTo>
                      <a:cubicBezTo>
                        <a:pt x="2407920" y="1347216"/>
                        <a:pt x="2419648" y="1340086"/>
                        <a:pt x="2432304" y="1335024"/>
                      </a:cubicBezTo>
                      <a:cubicBezTo>
                        <a:pt x="2447544" y="1328928"/>
                        <a:pt x="2463121" y="1323614"/>
                        <a:pt x="2478024" y="1316736"/>
                      </a:cubicBezTo>
                      <a:cubicBezTo>
                        <a:pt x="2514026" y="1300120"/>
                        <a:pt x="2547430" y="1285255"/>
                        <a:pt x="2578608" y="1261872"/>
                      </a:cubicBezTo>
                      <a:cubicBezTo>
                        <a:pt x="2606410" y="1241020"/>
                        <a:pt x="2631988" y="1217141"/>
                        <a:pt x="2660904" y="1197864"/>
                      </a:cubicBezTo>
                      <a:cubicBezTo>
                        <a:pt x="2670048" y="1191768"/>
                        <a:pt x="2680565" y="1187347"/>
                        <a:pt x="2688336" y="1179576"/>
                      </a:cubicBezTo>
                      <a:cubicBezTo>
                        <a:pt x="2770023" y="1097889"/>
                        <a:pt x="2692550" y="1165515"/>
                        <a:pt x="2743200" y="1106424"/>
                      </a:cubicBezTo>
                      <a:cubicBezTo>
                        <a:pt x="2754421" y="1093333"/>
                        <a:pt x="2767584" y="1082040"/>
                        <a:pt x="2779776" y="1069848"/>
                      </a:cubicBezTo>
                      <a:lnTo>
                        <a:pt x="2807208" y="987552"/>
                      </a:lnTo>
                      <a:cubicBezTo>
                        <a:pt x="2810256" y="978408"/>
                        <a:pt x="2814014" y="969471"/>
                        <a:pt x="2816352" y="960120"/>
                      </a:cubicBezTo>
                      <a:cubicBezTo>
                        <a:pt x="2819400" y="947928"/>
                        <a:pt x="2820392" y="935028"/>
                        <a:pt x="2825496" y="923544"/>
                      </a:cubicBezTo>
                      <a:cubicBezTo>
                        <a:pt x="2832714" y="907303"/>
                        <a:pt x="2844980" y="893720"/>
                        <a:pt x="2852928" y="877824"/>
                      </a:cubicBezTo>
                      <a:cubicBezTo>
                        <a:pt x="2860269" y="863143"/>
                        <a:pt x="2866389" y="847792"/>
                        <a:pt x="2871216" y="832104"/>
                      </a:cubicBezTo>
                      <a:cubicBezTo>
                        <a:pt x="2878608" y="808081"/>
                        <a:pt x="2889504" y="758952"/>
                        <a:pt x="2889504" y="758952"/>
                      </a:cubicBezTo>
                      <a:cubicBezTo>
                        <a:pt x="2886456" y="600456"/>
                        <a:pt x="2885641" y="441901"/>
                        <a:pt x="2880360" y="283464"/>
                      </a:cubicBezTo>
                      <a:cubicBezTo>
                        <a:pt x="2879541" y="258904"/>
                        <a:pt x="2879614" y="233406"/>
                        <a:pt x="2871216" y="210312"/>
                      </a:cubicBezTo>
                      <a:cubicBezTo>
                        <a:pt x="2866797" y="198159"/>
                        <a:pt x="2854242" y="190486"/>
                        <a:pt x="2843784" y="182880"/>
                      </a:cubicBezTo>
                      <a:cubicBezTo>
                        <a:pt x="2770524" y="129600"/>
                        <a:pt x="2784099" y="147690"/>
                        <a:pt x="2715768" y="109728"/>
                      </a:cubicBezTo>
                      <a:cubicBezTo>
                        <a:pt x="2706161" y="104391"/>
                        <a:pt x="2698166" y="96355"/>
                        <a:pt x="2688336" y="91440"/>
                      </a:cubicBezTo>
                      <a:cubicBezTo>
                        <a:pt x="2672971" y="83757"/>
                        <a:pt x="2638977" y="77547"/>
                        <a:pt x="2624328" y="73152"/>
                      </a:cubicBezTo>
                      <a:cubicBezTo>
                        <a:pt x="2503985" y="37049"/>
                        <a:pt x="2642344" y="70059"/>
                        <a:pt x="2496312" y="45720"/>
                      </a:cubicBezTo>
                      <a:cubicBezTo>
                        <a:pt x="2483916" y="43654"/>
                        <a:pt x="2472088" y="38892"/>
                        <a:pt x="2459736" y="36576"/>
                      </a:cubicBezTo>
                      <a:cubicBezTo>
                        <a:pt x="2447760" y="34331"/>
                        <a:pt x="2317542" y="12148"/>
                        <a:pt x="2286000" y="9144"/>
                      </a:cubicBezTo>
                      <a:cubicBezTo>
                        <a:pt x="2243412" y="5088"/>
                        <a:pt x="2200656" y="3048"/>
                        <a:pt x="2157984" y="0"/>
                      </a:cubicBezTo>
                      <a:cubicBezTo>
                        <a:pt x="2081784" y="3048"/>
                        <a:pt x="2005266" y="1556"/>
                        <a:pt x="1929384" y="9144"/>
                      </a:cubicBezTo>
                      <a:cubicBezTo>
                        <a:pt x="1913051" y="10777"/>
                        <a:pt x="1899236" y="22241"/>
                        <a:pt x="1883664" y="27432"/>
                      </a:cubicBezTo>
                      <a:cubicBezTo>
                        <a:pt x="1871742" y="31406"/>
                        <a:pt x="1859172" y="33124"/>
                        <a:pt x="1847088" y="36576"/>
                      </a:cubicBezTo>
                      <a:cubicBezTo>
                        <a:pt x="1837820" y="39224"/>
                        <a:pt x="1828924" y="43072"/>
                        <a:pt x="1819656" y="45720"/>
                      </a:cubicBezTo>
                      <a:cubicBezTo>
                        <a:pt x="1807572" y="49172"/>
                        <a:pt x="1794847" y="50451"/>
                        <a:pt x="1783080" y="54864"/>
                      </a:cubicBezTo>
                      <a:cubicBezTo>
                        <a:pt x="1646714" y="106001"/>
                        <a:pt x="1841367" y="44742"/>
                        <a:pt x="1709928" y="82296"/>
                      </a:cubicBezTo>
                      <a:cubicBezTo>
                        <a:pt x="1700660" y="84944"/>
                        <a:pt x="1692126" y="91021"/>
                        <a:pt x="1682496" y="91440"/>
                      </a:cubicBezTo>
                      <a:cubicBezTo>
                        <a:pt x="1621594" y="94088"/>
                        <a:pt x="1522476" y="76200"/>
                        <a:pt x="1490472" y="731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grpSp>
            <p:nvGrpSpPr>
              <p:cNvPr id="84" name="Grupa 83"/>
              <p:cNvGrpSpPr/>
              <p:nvPr/>
            </p:nvGrpSpPr>
            <p:grpSpPr>
              <a:xfrm>
                <a:off x="1806018" y="2677385"/>
                <a:ext cx="5657591" cy="3896088"/>
                <a:chOff x="1806018" y="2677385"/>
                <a:chExt cx="5657591" cy="3896088"/>
              </a:xfrm>
            </p:grpSpPr>
            <p:sp>
              <p:nvSpPr>
                <p:cNvPr id="87" name="Prostokąt 86"/>
                <p:cNvSpPr/>
                <p:nvPr/>
              </p:nvSpPr>
              <p:spPr>
                <a:xfrm>
                  <a:off x="1806018" y="3147813"/>
                  <a:ext cx="425116" cy="52321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  <p:sp>
              <p:nvSpPr>
                <p:cNvPr id="90" name="Prostokąt 89"/>
                <p:cNvSpPr/>
                <p:nvPr/>
              </p:nvSpPr>
              <p:spPr>
                <a:xfrm>
                  <a:off x="2315810" y="6050254"/>
                  <a:ext cx="425116" cy="52321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  <p:sp>
              <p:nvSpPr>
                <p:cNvPr id="91" name="Strzałka zakrzywiona w lewo 90"/>
                <p:cNvSpPr/>
                <p:nvPr/>
              </p:nvSpPr>
              <p:spPr>
                <a:xfrm>
                  <a:off x="4475556" y="4239457"/>
                  <a:ext cx="612351" cy="1499104"/>
                </a:xfrm>
                <a:prstGeom prst="curvedLeftArrow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" name="Prostokąt 91"/>
                <p:cNvSpPr/>
                <p:nvPr/>
              </p:nvSpPr>
              <p:spPr>
                <a:xfrm>
                  <a:off x="3789567" y="2677385"/>
                  <a:ext cx="3674042" cy="94634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 smtClean="0">
                      <a:latin typeface="Verdana" pitchFamily="34" charset="0"/>
                    </a:rPr>
                    <a:t>y</a:t>
                  </a:r>
                  <a:r>
                    <a:rPr lang="pl-PL" b="1" dirty="0" smtClean="0">
                      <a:latin typeface="Verdana" pitchFamily="34" charset="0"/>
                    </a:rPr>
                    <a:t>(</a:t>
                  </a:r>
                  <a:r>
                    <a:rPr lang="pl-PL" b="1" i="1" dirty="0" smtClean="0">
                      <a:latin typeface="Verdana" pitchFamily="34" charset="0"/>
                    </a:rPr>
                    <a:t>x, C</a:t>
                  </a:r>
                  <a:r>
                    <a:rPr lang="pl-PL" b="1" dirty="0" smtClean="0">
                      <a:latin typeface="Verdana" pitchFamily="34" charset="0"/>
                    </a:rPr>
                    <a:t>) ?</a:t>
                  </a:r>
                  <a:r>
                    <a:rPr lang="pl-PL" b="1" i="1" dirty="0" smtClean="0">
                      <a:latin typeface="Verdana" pitchFamily="34" charset="0"/>
                    </a:rPr>
                    <a:t> </a:t>
                  </a:r>
                  <a:endParaRPr lang="pl-PL" dirty="0"/>
                </a:p>
              </p:txBody>
            </p:sp>
          </p:grpSp>
        </p:grpSp>
        <p:sp>
          <p:nvSpPr>
            <p:cNvPr id="31" name="Prostokąt 30"/>
            <p:cNvSpPr/>
            <p:nvPr/>
          </p:nvSpPr>
          <p:spPr>
            <a:xfrm>
              <a:off x="2846415" y="5165790"/>
              <a:ext cx="54142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3200" b="1" i="1" dirty="0">
                  <a:solidFill>
                    <a:srgbClr val="000000"/>
                  </a:solidFill>
                  <a:latin typeface="Verdana" pitchFamily="34" charset="0"/>
                </a:rPr>
                <a:t>C</a:t>
              </a:r>
              <a:endParaRPr lang="pl-PL" sz="3200" dirty="0"/>
            </a:p>
          </p:txBody>
        </p:sp>
      </p:grpSp>
      <p:sp>
        <p:nvSpPr>
          <p:cNvPr id="29" name="Prostokąt 28"/>
          <p:cNvSpPr/>
          <p:nvPr/>
        </p:nvSpPr>
        <p:spPr>
          <a:xfrm>
            <a:off x="54403" y="3401621"/>
            <a:ext cx="90895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b="1" dirty="0" smtClean="0">
                <a:latin typeface="Verdana" pitchFamily="34" charset="0"/>
              </a:rPr>
              <a:t>1. Zauważmy, że jeżeli </a:t>
            </a:r>
            <a:r>
              <a:rPr lang="pl-PL" sz="1400" b="1" i="1" dirty="0" smtClean="0">
                <a:latin typeface="Verdana" pitchFamily="34" charset="0"/>
              </a:rPr>
              <a:t>x</a:t>
            </a:r>
            <a:r>
              <a:rPr lang="pl-PL" sz="1400" b="1" dirty="0" smtClean="0">
                <a:latin typeface="Verdana" pitchFamily="34" charset="0"/>
              </a:rPr>
              <a:t> &lt; </a:t>
            </a:r>
            <a:r>
              <a:rPr lang="pl-PL" sz="1400" b="1" i="1" dirty="0" smtClean="0">
                <a:latin typeface="Verdana" pitchFamily="34" charset="0"/>
              </a:rPr>
              <a:t>C</a:t>
            </a:r>
            <a:r>
              <a:rPr lang="pl-PL" sz="1400" b="1" dirty="0" smtClean="0">
                <a:latin typeface="Verdana" pitchFamily="34" charset="0"/>
              </a:rPr>
              <a:t>, to ciecz się nie </a:t>
            </a:r>
            <a:r>
              <a:rPr lang="pl-PL" sz="1400" b="1" dirty="0">
                <a:latin typeface="Verdana" pitchFamily="34" charset="0"/>
              </a:rPr>
              <a:t>zbiera. </a:t>
            </a:r>
            <a:r>
              <a:rPr lang="pl-PL" sz="1400" b="1" dirty="0">
                <a:solidFill>
                  <a:srgbClr val="FF0000"/>
                </a:solidFill>
                <a:latin typeface="Verdana" pitchFamily="34" charset="0"/>
              </a:rPr>
              <a:t>Wniosek:</a:t>
            </a:r>
            <a:r>
              <a:rPr lang="pl-PL" sz="1400" b="1" dirty="0">
                <a:latin typeface="Verdana" pitchFamily="34" charset="0"/>
              </a:rPr>
              <a:t> jesteśmy skazani na stosowanie zmiennych losowych jako modeli procesu napływu </a:t>
            </a:r>
            <a:r>
              <a:rPr lang="pl-PL" sz="1400" b="1" dirty="0" smtClean="0">
                <a:latin typeface="Verdana" pitchFamily="34" charset="0"/>
              </a:rPr>
              <a:t>zdarzeń i </a:t>
            </a:r>
            <a:r>
              <a:rPr lang="pl-PL" sz="1400" b="1" dirty="0">
                <a:latin typeface="Verdana" pitchFamily="34" charset="0"/>
              </a:rPr>
              <a:t>ich czasów obsługi</a:t>
            </a:r>
            <a:r>
              <a:rPr lang="pl-PL" sz="1400" b="1" dirty="0" smtClean="0">
                <a:latin typeface="Verdana" pitchFamily="34" charset="0"/>
              </a:rPr>
              <a:t>.</a:t>
            </a:r>
          </a:p>
        </p:txBody>
      </p:sp>
      <p:sp>
        <p:nvSpPr>
          <p:cNvPr id="4" name="Prostokąt 3"/>
          <p:cNvSpPr/>
          <p:nvPr/>
        </p:nvSpPr>
        <p:spPr>
          <a:xfrm>
            <a:off x="54403" y="4154596"/>
            <a:ext cx="85891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b="1" dirty="0">
                <a:latin typeface="Verdana" pitchFamily="34" charset="0"/>
              </a:rPr>
              <a:t>2. Zauważmy, że chwilowe natężenie strumienia wyjściowego przyjmuje 2 wartości - albo 0 (lejek pusty), albo </a:t>
            </a:r>
            <a:r>
              <a:rPr lang="pl-PL" sz="1400" b="1" i="1" dirty="0">
                <a:latin typeface="Verdana" pitchFamily="34" charset="0"/>
              </a:rPr>
              <a:t>C</a:t>
            </a:r>
            <a:r>
              <a:rPr lang="pl-PL" sz="1400" b="1" dirty="0">
                <a:latin typeface="Verdana" pitchFamily="34" charset="0"/>
              </a:rPr>
              <a:t> (lejek wypełniony). </a:t>
            </a:r>
            <a:r>
              <a:rPr lang="pl-PL" sz="1400" b="1" dirty="0">
                <a:solidFill>
                  <a:srgbClr val="FF0000"/>
                </a:solidFill>
                <a:latin typeface="Verdana" pitchFamily="34" charset="0"/>
              </a:rPr>
              <a:t>Wniosek:</a:t>
            </a:r>
            <a:r>
              <a:rPr lang="pl-PL" sz="1400" b="1" dirty="0">
                <a:latin typeface="Verdana" pitchFamily="34" charset="0"/>
              </a:rPr>
              <a:t> w stanie stacjonarnym (w dłuższym horyzoncie czasu) natężenie strumienia wyjściowego uśrednia się do wartości natężenia strumienia wejściowego </a:t>
            </a:r>
            <a:r>
              <a:rPr lang="pl-PL" sz="1400" b="1" i="1" dirty="0" smtClean="0">
                <a:latin typeface="Verdana" pitchFamily="34" charset="0"/>
              </a:rPr>
              <a:t>x.</a:t>
            </a:r>
          </a:p>
          <a:p>
            <a:endParaRPr lang="pl-PL" sz="1400" b="1" i="1" dirty="0" smtClean="0">
              <a:latin typeface="Verdana" pitchFamily="34" charset="0"/>
            </a:endParaRPr>
          </a:p>
          <a:p>
            <a:pPr algn="ctr"/>
            <a:r>
              <a:rPr lang="pl-PL" sz="1400" b="1" dirty="0" smtClean="0">
                <a:solidFill>
                  <a:srgbClr val="7030A0"/>
                </a:solidFill>
                <a:latin typeface="Verdana" pitchFamily="34" charset="0"/>
              </a:rPr>
              <a:t>natężenie </a:t>
            </a:r>
            <a:r>
              <a:rPr lang="pl-PL" sz="1400" b="1" dirty="0">
                <a:solidFill>
                  <a:srgbClr val="7030A0"/>
                </a:solidFill>
                <a:latin typeface="Verdana" pitchFamily="34" charset="0"/>
              </a:rPr>
              <a:t>strumienia </a:t>
            </a:r>
            <a:r>
              <a:rPr lang="pl-PL" sz="1400" b="1" dirty="0" smtClean="0">
                <a:solidFill>
                  <a:srgbClr val="7030A0"/>
                </a:solidFill>
                <a:latin typeface="Verdana" pitchFamily="34" charset="0"/>
              </a:rPr>
              <a:t>wejściowego </a:t>
            </a:r>
            <a:r>
              <a:rPr lang="pl-PL" sz="1400" b="1" i="1" dirty="0" smtClean="0">
                <a:solidFill>
                  <a:srgbClr val="7030A0"/>
                </a:solidFill>
                <a:latin typeface="Verdana" pitchFamily="34" charset="0"/>
              </a:rPr>
              <a:t>x</a:t>
            </a:r>
            <a:r>
              <a:rPr lang="pl-PL" sz="1400" b="1" dirty="0" smtClean="0">
                <a:solidFill>
                  <a:srgbClr val="7030A0"/>
                </a:solidFill>
                <a:latin typeface="Verdana" pitchFamily="34" charset="0"/>
              </a:rPr>
              <a:t> = </a:t>
            </a:r>
          </a:p>
          <a:p>
            <a:pPr algn="ctr"/>
            <a:r>
              <a:rPr lang="pl-PL" sz="1400" b="1" dirty="0" smtClean="0">
                <a:solidFill>
                  <a:srgbClr val="7030A0"/>
                </a:solidFill>
                <a:latin typeface="Verdana" pitchFamily="34" charset="0"/>
              </a:rPr>
              <a:t>= 0 x Pr{system pusty} + C x Pr{system zajęty} =</a:t>
            </a:r>
          </a:p>
          <a:p>
            <a:pPr algn="ctr"/>
            <a:r>
              <a:rPr lang="pl-PL" sz="1400" b="1" dirty="0" smtClean="0">
                <a:solidFill>
                  <a:srgbClr val="7030A0"/>
                </a:solidFill>
                <a:latin typeface="Verdana" pitchFamily="34" charset="0"/>
              </a:rPr>
              <a:t>= </a:t>
            </a:r>
            <a:r>
              <a:rPr lang="pl-PL" sz="1400" b="1" dirty="0">
                <a:solidFill>
                  <a:srgbClr val="7030A0"/>
                </a:solidFill>
                <a:latin typeface="Verdana" pitchFamily="34" charset="0"/>
              </a:rPr>
              <a:t>natężenie strumienia </a:t>
            </a:r>
            <a:r>
              <a:rPr lang="pl-PL" sz="1400" b="1" dirty="0" smtClean="0">
                <a:solidFill>
                  <a:srgbClr val="7030A0"/>
                </a:solidFill>
                <a:latin typeface="Verdana" pitchFamily="34" charset="0"/>
              </a:rPr>
              <a:t>wyjściowego </a:t>
            </a:r>
            <a:r>
              <a:rPr lang="pl-PL" sz="1400" b="1" i="1" dirty="0" smtClean="0">
                <a:solidFill>
                  <a:srgbClr val="7030A0"/>
                </a:solidFill>
                <a:latin typeface="Verdana" pitchFamily="34" charset="0"/>
              </a:rPr>
              <a:t>x</a:t>
            </a:r>
          </a:p>
          <a:p>
            <a:pPr algn="ctr"/>
            <a:endParaRPr lang="pl-PL" sz="1400" b="1" dirty="0">
              <a:latin typeface="Verdana" pitchFamily="34" charset="0"/>
            </a:endParaRPr>
          </a:p>
          <a:p>
            <a:pPr algn="ctr"/>
            <a:r>
              <a:rPr lang="pl-PL" sz="1400" b="1" dirty="0">
                <a:solidFill>
                  <a:srgbClr val="FF0000"/>
                </a:solidFill>
                <a:latin typeface="Verdana" pitchFamily="34" charset="0"/>
              </a:rPr>
              <a:t>z</a:t>
            </a:r>
            <a:r>
              <a:rPr lang="pl-PL" sz="1400" b="1" dirty="0" smtClean="0">
                <a:solidFill>
                  <a:srgbClr val="FF0000"/>
                </a:solidFill>
                <a:latin typeface="Verdana" pitchFamily="34" charset="0"/>
              </a:rPr>
              <a:t>asada ciągłości strumienia</a:t>
            </a:r>
            <a:endParaRPr lang="pl-PL" sz="14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83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27"/>
          <p:cNvGrpSpPr>
            <a:grpSpLocks/>
          </p:cNvGrpSpPr>
          <p:nvPr/>
        </p:nvGrpSpPr>
        <p:grpSpPr bwMode="auto">
          <a:xfrm>
            <a:off x="1115616" y="1441197"/>
            <a:ext cx="4114800" cy="1889706"/>
            <a:chOff x="1104" y="1112"/>
            <a:chExt cx="3744" cy="1720"/>
          </a:xfrm>
        </p:grpSpPr>
        <p:sp>
          <p:nvSpPr>
            <p:cNvPr id="19" name="Line 28"/>
            <p:cNvSpPr>
              <a:spLocks noChangeShapeType="1"/>
            </p:cNvSpPr>
            <p:nvPr/>
          </p:nvSpPr>
          <p:spPr bwMode="auto">
            <a:xfrm>
              <a:off x="1104" y="2832"/>
              <a:ext cx="37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1296" y="1112"/>
              <a:ext cx="3450" cy="1640"/>
            </a:xfrm>
            <a:custGeom>
              <a:avLst/>
              <a:gdLst>
                <a:gd name="T0" fmla="*/ 0 w 3450"/>
                <a:gd name="T1" fmla="*/ 1624 h 1640"/>
                <a:gd name="T2" fmla="*/ 864 w 3450"/>
                <a:gd name="T3" fmla="*/ 1384 h 1640"/>
                <a:gd name="T4" fmla="*/ 1344 w 3450"/>
                <a:gd name="T5" fmla="*/ 88 h 1640"/>
                <a:gd name="T6" fmla="*/ 2016 w 3450"/>
                <a:gd name="T7" fmla="*/ 856 h 1640"/>
                <a:gd name="T8" fmla="*/ 2388 w 3450"/>
                <a:gd name="T9" fmla="*/ 478 h 1640"/>
                <a:gd name="T10" fmla="*/ 2784 w 3450"/>
                <a:gd name="T11" fmla="*/ 1240 h 1640"/>
                <a:gd name="T12" fmla="*/ 3072 w 3450"/>
                <a:gd name="T13" fmla="*/ 1480 h 1640"/>
                <a:gd name="T14" fmla="*/ 3450 w 3450"/>
                <a:gd name="T15" fmla="*/ 1576 h 16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50"/>
                <a:gd name="T25" fmla="*/ 0 h 1640"/>
                <a:gd name="T26" fmla="*/ 3450 w 3450"/>
                <a:gd name="T27" fmla="*/ 1640 h 16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50" h="1640">
                  <a:moveTo>
                    <a:pt x="0" y="1624"/>
                  </a:moveTo>
                  <a:cubicBezTo>
                    <a:pt x="320" y="1632"/>
                    <a:pt x="640" y="1640"/>
                    <a:pt x="864" y="1384"/>
                  </a:cubicBezTo>
                  <a:cubicBezTo>
                    <a:pt x="1088" y="1128"/>
                    <a:pt x="1152" y="176"/>
                    <a:pt x="1344" y="88"/>
                  </a:cubicBezTo>
                  <a:cubicBezTo>
                    <a:pt x="1536" y="0"/>
                    <a:pt x="1842" y="791"/>
                    <a:pt x="2016" y="856"/>
                  </a:cubicBezTo>
                  <a:cubicBezTo>
                    <a:pt x="2190" y="921"/>
                    <a:pt x="2260" y="414"/>
                    <a:pt x="2388" y="478"/>
                  </a:cubicBezTo>
                  <a:cubicBezTo>
                    <a:pt x="2516" y="542"/>
                    <a:pt x="2670" y="1073"/>
                    <a:pt x="2784" y="1240"/>
                  </a:cubicBezTo>
                  <a:cubicBezTo>
                    <a:pt x="2898" y="1407"/>
                    <a:pt x="2961" y="1424"/>
                    <a:pt x="3072" y="1480"/>
                  </a:cubicBezTo>
                  <a:cubicBezTo>
                    <a:pt x="3183" y="1536"/>
                    <a:pt x="3371" y="1556"/>
                    <a:pt x="3450" y="1576"/>
                  </a:cubicBezTo>
                </a:path>
              </a:pathLst>
            </a:custGeom>
            <a:noFill/>
            <a:ln w="38100" cmpd="sng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7" name="Line 30"/>
          <p:cNvSpPr>
            <a:spLocks noChangeShapeType="1"/>
          </p:cNvSpPr>
          <p:nvPr/>
        </p:nvSpPr>
        <p:spPr bwMode="auto">
          <a:xfrm>
            <a:off x="2803356" y="1216631"/>
            <a:ext cx="0" cy="2162175"/>
          </a:xfrm>
          <a:prstGeom prst="line">
            <a:avLst/>
          </a:prstGeom>
          <a:noFill/>
          <a:ln w="28575">
            <a:solidFill>
              <a:srgbClr val="33CC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2" name="Text Box 32"/>
          <p:cNvSpPr txBox="1">
            <a:spLocks noChangeArrowheads="1"/>
          </p:cNvSpPr>
          <p:nvPr/>
        </p:nvSpPr>
        <p:spPr bwMode="auto">
          <a:xfrm>
            <a:off x="5230416" y="2965197"/>
            <a:ext cx="3433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graphicFrame>
        <p:nvGraphicFramePr>
          <p:cNvPr id="21" name="Obiekt 20"/>
          <p:cNvGraphicFramePr>
            <a:graphicFrameLocks noChangeAspect="1"/>
          </p:cNvGraphicFramePr>
          <p:nvPr>
            <p:extLst/>
          </p:nvPr>
        </p:nvGraphicFramePr>
        <p:xfrm>
          <a:off x="1455172" y="2208327"/>
          <a:ext cx="741164" cy="484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22" name="Równanie" r:id="rId4" imgW="330120" imgH="215640" progId="Equation.3">
                  <p:embed/>
                </p:oleObj>
              </mc:Choice>
              <mc:Fallback>
                <p:oleObj name="Równanie" r:id="rId4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5172" y="2208327"/>
                        <a:ext cx="741164" cy="4846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Line 30"/>
          <p:cNvSpPr>
            <a:spLocks noChangeShapeType="1"/>
          </p:cNvSpPr>
          <p:nvPr/>
        </p:nvSpPr>
        <p:spPr bwMode="auto">
          <a:xfrm>
            <a:off x="3902437" y="1216631"/>
            <a:ext cx="0" cy="2162175"/>
          </a:xfrm>
          <a:prstGeom prst="line">
            <a:avLst/>
          </a:prstGeom>
          <a:noFill/>
          <a:ln w="28575">
            <a:solidFill>
              <a:srgbClr val="33CC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4" name="Text Box 32"/>
          <p:cNvSpPr txBox="1">
            <a:spLocks noChangeArrowheads="1"/>
          </p:cNvSpPr>
          <p:nvPr/>
        </p:nvSpPr>
        <p:spPr bwMode="auto">
          <a:xfrm>
            <a:off x="2400438" y="2775441"/>
            <a:ext cx="4764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pl-PL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pl-PL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32"/>
          <p:cNvSpPr txBox="1">
            <a:spLocks noChangeArrowheads="1"/>
          </p:cNvSpPr>
          <p:nvPr/>
        </p:nvSpPr>
        <p:spPr bwMode="auto">
          <a:xfrm>
            <a:off x="3940664" y="2768636"/>
            <a:ext cx="463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pl-PL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pl-PL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4569" name="Object 0"/>
          <p:cNvGraphicFramePr>
            <a:graphicFrameLocks noChangeAspect="1"/>
          </p:cNvGraphicFramePr>
          <p:nvPr>
            <p:extLst/>
          </p:nvPr>
        </p:nvGraphicFramePr>
        <p:xfrm>
          <a:off x="1171575" y="3457575"/>
          <a:ext cx="4524375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23" name="Equation" r:id="rId6" imgW="2679480" imgH="355320" progId="Equation.3">
                  <p:embed/>
                </p:oleObj>
              </mc:Choice>
              <mc:Fallback>
                <p:oleObj name="Equation" r:id="rId6" imgW="267948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1575" y="3457575"/>
                        <a:ext cx="4524375" cy="601663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1085866" y="-18256"/>
            <a:ext cx="80648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tabLst>
                <a:tab pos="2867025" algn="l"/>
              </a:tabLst>
            </a:pPr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Funkcja gęstości prawdopodobieństwa</a:t>
            </a:r>
            <a:b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zmiennej losowej (</a:t>
            </a:r>
            <a:r>
              <a:rPr kumimoji="1" lang="pl-PL" b="1" dirty="0" err="1" smtClean="0">
                <a:solidFill>
                  <a:srgbClr val="008000"/>
                </a:solidFill>
                <a:latin typeface="Verdana" pitchFamily="34" charset="0"/>
              </a:rPr>
              <a:t>fgp</a:t>
            </a:r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  <a:endParaRPr kumimoji="1" lang="pl-PL" b="1" dirty="0">
              <a:solidFill>
                <a:srgbClr val="008000"/>
              </a:solidFill>
              <a:latin typeface="Verdana" pitchFamily="34" charset="0"/>
            </a:endParaRPr>
          </a:p>
        </p:txBody>
      </p:sp>
      <p:cxnSp>
        <p:nvCxnSpPr>
          <p:cNvPr id="5" name="Łącznik prosty 4"/>
          <p:cNvCxnSpPr/>
          <p:nvPr/>
        </p:nvCxnSpPr>
        <p:spPr bwMode="auto">
          <a:xfrm flipV="1">
            <a:off x="2807873" y="3327991"/>
            <a:ext cx="1041113" cy="39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9" name="Grupa 28"/>
          <p:cNvGrpSpPr/>
          <p:nvPr/>
        </p:nvGrpSpPr>
        <p:grpSpPr>
          <a:xfrm>
            <a:off x="1475656" y="4626890"/>
            <a:ext cx="7052482" cy="1954793"/>
            <a:chOff x="1475656" y="4626890"/>
            <a:chExt cx="7052482" cy="1954793"/>
          </a:xfrm>
        </p:grpSpPr>
        <p:grpSp>
          <p:nvGrpSpPr>
            <p:cNvPr id="30" name="Group 27"/>
            <p:cNvGrpSpPr>
              <a:grpSpLocks/>
            </p:cNvGrpSpPr>
            <p:nvPr/>
          </p:nvGrpSpPr>
          <p:grpSpPr bwMode="auto">
            <a:xfrm>
              <a:off x="1475656" y="4626890"/>
              <a:ext cx="4114800" cy="1889706"/>
              <a:chOff x="1104" y="1112"/>
              <a:chExt cx="3744" cy="1720"/>
            </a:xfrm>
          </p:grpSpPr>
          <p:sp>
            <p:nvSpPr>
              <p:cNvPr id="57" name="Line 28"/>
              <p:cNvSpPr>
                <a:spLocks noChangeShapeType="1"/>
              </p:cNvSpPr>
              <p:nvPr/>
            </p:nvSpPr>
            <p:spPr bwMode="auto">
              <a:xfrm>
                <a:off x="1104" y="2832"/>
                <a:ext cx="37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8" name="Freeform 29"/>
              <p:cNvSpPr>
                <a:spLocks/>
              </p:cNvSpPr>
              <p:nvPr/>
            </p:nvSpPr>
            <p:spPr bwMode="auto">
              <a:xfrm>
                <a:off x="1296" y="1112"/>
                <a:ext cx="3450" cy="1640"/>
              </a:xfrm>
              <a:custGeom>
                <a:avLst/>
                <a:gdLst>
                  <a:gd name="T0" fmla="*/ 0 w 3450"/>
                  <a:gd name="T1" fmla="*/ 1624 h 1640"/>
                  <a:gd name="T2" fmla="*/ 864 w 3450"/>
                  <a:gd name="T3" fmla="*/ 1384 h 1640"/>
                  <a:gd name="T4" fmla="*/ 1344 w 3450"/>
                  <a:gd name="T5" fmla="*/ 88 h 1640"/>
                  <a:gd name="T6" fmla="*/ 2016 w 3450"/>
                  <a:gd name="T7" fmla="*/ 856 h 1640"/>
                  <a:gd name="T8" fmla="*/ 2388 w 3450"/>
                  <a:gd name="T9" fmla="*/ 478 h 1640"/>
                  <a:gd name="T10" fmla="*/ 2784 w 3450"/>
                  <a:gd name="T11" fmla="*/ 1240 h 1640"/>
                  <a:gd name="T12" fmla="*/ 3072 w 3450"/>
                  <a:gd name="T13" fmla="*/ 1480 h 1640"/>
                  <a:gd name="T14" fmla="*/ 3450 w 3450"/>
                  <a:gd name="T15" fmla="*/ 1576 h 16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50"/>
                  <a:gd name="T25" fmla="*/ 0 h 1640"/>
                  <a:gd name="T26" fmla="*/ 3450 w 3450"/>
                  <a:gd name="T27" fmla="*/ 1640 h 16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50" h="1640">
                    <a:moveTo>
                      <a:pt x="0" y="1624"/>
                    </a:moveTo>
                    <a:cubicBezTo>
                      <a:pt x="320" y="1632"/>
                      <a:pt x="640" y="1640"/>
                      <a:pt x="864" y="1384"/>
                    </a:cubicBezTo>
                    <a:cubicBezTo>
                      <a:pt x="1088" y="1128"/>
                      <a:pt x="1152" y="176"/>
                      <a:pt x="1344" y="88"/>
                    </a:cubicBezTo>
                    <a:cubicBezTo>
                      <a:pt x="1536" y="0"/>
                      <a:pt x="1842" y="791"/>
                      <a:pt x="2016" y="856"/>
                    </a:cubicBezTo>
                    <a:cubicBezTo>
                      <a:pt x="2190" y="921"/>
                      <a:pt x="2260" y="414"/>
                      <a:pt x="2388" y="478"/>
                    </a:cubicBezTo>
                    <a:cubicBezTo>
                      <a:pt x="2516" y="542"/>
                      <a:pt x="2670" y="1073"/>
                      <a:pt x="2784" y="1240"/>
                    </a:cubicBezTo>
                    <a:cubicBezTo>
                      <a:pt x="2898" y="1407"/>
                      <a:pt x="2961" y="1424"/>
                      <a:pt x="3072" y="1480"/>
                    </a:cubicBezTo>
                    <a:cubicBezTo>
                      <a:pt x="3183" y="1536"/>
                      <a:pt x="3371" y="1556"/>
                      <a:pt x="3450" y="1576"/>
                    </a:cubicBezTo>
                  </a:path>
                </a:pathLst>
              </a:custGeom>
              <a:noFill/>
              <a:ln w="38100" cmpd="sng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31" name="Obiekt 30"/>
            <p:cNvGraphicFramePr>
              <a:graphicFrameLocks noChangeAspect="1"/>
            </p:cNvGraphicFramePr>
            <p:nvPr>
              <p:extLst/>
            </p:nvPr>
          </p:nvGraphicFramePr>
          <p:xfrm>
            <a:off x="1864321" y="5124291"/>
            <a:ext cx="741164" cy="4846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724" name="Równanie" r:id="rId8" imgW="330120" imgH="215640" progId="Equation.3">
                    <p:embed/>
                  </p:oleObj>
                </mc:Choice>
                <mc:Fallback>
                  <p:oleObj name="Równanie" r:id="rId8" imgW="3301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4321" y="5124291"/>
                          <a:ext cx="741164" cy="48460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H="1">
              <a:off x="3347864" y="4793181"/>
              <a:ext cx="21889" cy="1707165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" name="Text Box 32"/>
            <p:cNvSpPr txBox="1">
              <a:spLocks noChangeArrowheads="1"/>
            </p:cNvSpPr>
            <p:nvPr/>
          </p:nvSpPr>
          <p:spPr bwMode="auto">
            <a:xfrm>
              <a:off x="3031199" y="6058463"/>
              <a:ext cx="3433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pl-PL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Line 30"/>
            <p:cNvSpPr>
              <a:spLocks noChangeShapeType="1"/>
            </p:cNvSpPr>
            <p:nvPr/>
          </p:nvSpPr>
          <p:spPr bwMode="auto">
            <a:xfrm flipH="1">
              <a:off x="3582512" y="5115048"/>
              <a:ext cx="2624" cy="1408611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Text Box 32"/>
            <p:cNvSpPr txBox="1">
              <a:spLocks noChangeArrowheads="1"/>
            </p:cNvSpPr>
            <p:nvPr/>
          </p:nvSpPr>
          <p:spPr bwMode="auto">
            <a:xfrm>
              <a:off x="3586426" y="6058463"/>
              <a:ext cx="114807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 + ∆x</a:t>
              </a:r>
              <a:endParaRPr lang="pl-PL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6" name="Łącznik prosty 35"/>
            <p:cNvCxnSpPr/>
            <p:nvPr/>
          </p:nvCxnSpPr>
          <p:spPr bwMode="auto">
            <a:xfrm flipV="1">
              <a:off x="3383145" y="5123757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Łącznik prosty 36"/>
            <p:cNvCxnSpPr/>
            <p:nvPr/>
          </p:nvCxnSpPr>
          <p:spPr bwMode="auto">
            <a:xfrm flipV="1">
              <a:off x="3383145" y="5331531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Łącznik prosty 37"/>
            <p:cNvCxnSpPr/>
            <p:nvPr/>
          </p:nvCxnSpPr>
          <p:spPr bwMode="auto">
            <a:xfrm flipV="1">
              <a:off x="3383145" y="5539305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Łącznik prosty 38"/>
            <p:cNvCxnSpPr/>
            <p:nvPr/>
          </p:nvCxnSpPr>
          <p:spPr bwMode="auto">
            <a:xfrm flipV="1">
              <a:off x="3383145" y="5954853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Łącznik prosty 39"/>
            <p:cNvCxnSpPr/>
            <p:nvPr/>
          </p:nvCxnSpPr>
          <p:spPr bwMode="auto">
            <a:xfrm flipV="1">
              <a:off x="3383145" y="5747079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Łącznik prosty 40"/>
            <p:cNvCxnSpPr/>
            <p:nvPr/>
          </p:nvCxnSpPr>
          <p:spPr bwMode="auto">
            <a:xfrm flipV="1">
              <a:off x="3383145" y="5227644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Łącznik prosty 41"/>
            <p:cNvCxnSpPr/>
            <p:nvPr/>
          </p:nvCxnSpPr>
          <p:spPr bwMode="auto">
            <a:xfrm flipV="1">
              <a:off x="3383145" y="6370398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Łącznik prosty 45"/>
            <p:cNvCxnSpPr/>
            <p:nvPr/>
          </p:nvCxnSpPr>
          <p:spPr bwMode="auto">
            <a:xfrm flipV="1">
              <a:off x="3383145" y="6162627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Łącznik prosty 46"/>
            <p:cNvCxnSpPr/>
            <p:nvPr/>
          </p:nvCxnSpPr>
          <p:spPr bwMode="auto">
            <a:xfrm flipV="1">
              <a:off x="3383145" y="5435418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Łącznik prosty 49"/>
            <p:cNvCxnSpPr/>
            <p:nvPr/>
          </p:nvCxnSpPr>
          <p:spPr bwMode="auto">
            <a:xfrm flipV="1">
              <a:off x="3383145" y="6058740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Łącznik prosty 51"/>
            <p:cNvCxnSpPr/>
            <p:nvPr/>
          </p:nvCxnSpPr>
          <p:spPr bwMode="auto">
            <a:xfrm flipV="1">
              <a:off x="3383145" y="6266514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Łącznik prosty 53"/>
            <p:cNvCxnSpPr/>
            <p:nvPr/>
          </p:nvCxnSpPr>
          <p:spPr bwMode="auto">
            <a:xfrm flipV="1">
              <a:off x="3383145" y="5850966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Łącznik prosty 54"/>
            <p:cNvCxnSpPr/>
            <p:nvPr/>
          </p:nvCxnSpPr>
          <p:spPr bwMode="auto">
            <a:xfrm flipV="1">
              <a:off x="3383145" y="5643192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56" name="Obiekt 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1404904"/>
                </p:ext>
              </p:extLst>
            </p:nvPr>
          </p:nvGraphicFramePr>
          <p:xfrm>
            <a:off x="5386476" y="5255842"/>
            <a:ext cx="3141662" cy="774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725" name="Equation" r:id="rId9" imgW="1752480" imgH="431640" progId="Equation.3">
                    <p:embed/>
                  </p:oleObj>
                </mc:Choice>
                <mc:Fallback>
                  <p:oleObj name="Equation" r:id="rId9" imgW="175248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386476" y="5255842"/>
                          <a:ext cx="3141662" cy="7747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Prostokąt 1"/>
          <p:cNvSpPr/>
          <p:nvPr/>
        </p:nvSpPr>
        <p:spPr>
          <a:xfrm>
            <a:off x="4950126" y="1376366"/>
            <a:ext cx="40143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b="1" dirty="0"/>
              <a:t>Kształt </a:t>
            </a:r>
            <a:r>
              <a:rPr lang="pl-PL" sz="1800" b="1" dirty="0" err="1"/>
              <a:t>fgp</a:t>
            </a:r>
            <a:r>
              <a:rPr lang="pl-PL" sz="1800" b="1" dirty="0"/>
              <a:t> wskazuje na:</a:t>
            </a:r>
            <a:br>
              <a:rPr lang="pl-PL" sz="1800" b="1" dirty="0"/>
            </a:br>
            <a:r>
              <a:rPr lang="pl-PL" sz="1800" b="1" dirty="0"/>
              <a:t>- preferowane wartości zmiennej losowej,</a:t>
            </a:r>
          </a:p>
          <a:p>
            <a:r>
              <a:rPr lang="pl-PL" sz="1800" b="1" dirty="0"/>
              <a:t>- rozrzut wartości zmiennej losowej wokół</a:t>
            </a:r>
            <a:br>
              <a:rPr lang="pl-PL" sz="1800" b="1" dirty="0"/>
            </a:br>
            <a:r>
              <a:rPr lang="pl-PL" sz="1800" b="1" dirty="0"/>
              <a:t>wartości preferowanych</a:t>
            </a:r>
          </a:p>
        </p:txBody>
      </p:sp>
      <p:sp>
        <p:nvSpPr>
          <p:cNvPr id="3" name="Prostokąt 2"/>
          <p:cNvSpPr/>
          <p:nvPr/>
        </p:nvSpPr>
        <p:spPr>
          <a:xfrm>
            <a:off x="4712341" y="42160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1800" b="1" dirty="0"/>
              <a:t>Prawdopodobieństwo (przedziałowe)</a:t>
            </a:r>
            <a:br>
              <a:rPr lang="pl-PL" sz="1800" b="1" dirty="0"/>
            </a:br>
            <a:r>
              <a:rPr lang="pl-PL" sz="1800" b="1" dirty="0"/>
              <a:t>przyjęcia przez zmienną losową</a:t>
            </a:r>
          </a:p>
          <a:p>
            <a:r>
              <a:rPr lang="pl-PL" sz="1800" b="1" dirty="0"/>
              <a:t>ustalonej wartości</a:t>
            </a:r>
          </a:p>
        </p:txBody>
      </p:sp>
    </p:spTree>
    <p:extLst>
      <p:ext uri="{BB962C8B-B14F-4D97-AF65-F5344CB8AC3E}">
        <p14:creationId xmlns:p14="http://schemas.microsoft.com/office/powerpoint/2010/main" val="338669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Łącznik prosty ze strzałką 10"/>
          <p:cNvCxnSpPr/>
          <p:nvPr/>
        </p:nvCxnSpPr>
        <p:spPr bwMode="auto">
          <a:xfrm>
            <a:off x="1331640" y="2852936"/>
            <a:ext cx="7272808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14" name="Obiekt 13"/>
          <p:cNvGraphicFramePr>
            <a:graphicFrameLocks noChangeAspect="1"/>
          </p:cNvGraphicFramePr>
          <p:nvPr/>
        </p:nvGraphicFramePr>
        <p:xfrm>
          <a:off x="7020272" y="2348880"/>
          <a:ext cx="915406" cy="376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914" name="Równanie" r:id="rId4" imgW="431640" imgH="177480" progId="Equation.3">
                  <p:embed/>
                </p:oleObj>
              </mc:Choice>
              <mc:Fallback>
                <p:oleObj name="Równanie" r:id="rId4" imgW="4316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2348880"/>
                        <a:ext cx="915406" cy="3769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1043608" y="2420888"/>
            <a:ext cx="7863855" cy="3846959"/>
            <a:chOff x="1043608" y="2420888"/>
            <a:chExt cx="7863855" cy="3846959"/>
          </a:xfrm>
        </p:grpSpPr>
        <p:graphicFrame>
          <p:nvGraphicFramePr>
            <p:cNvPr id="17411" name="Object 1"/>
            <p:cNvGraphicFramePr>
              <a:graphicFrameLocks noChangeAspect="1"/>
            </p:cNvGraphicFramePr>
            <p:nvPr>
              <p:extLst/>
            </p:nvPr>
          </p:nvGraphicFramePr>
          <p:xfrm>
            <a:off x="1396886" y="5401072"/>
            <a:ext cx="6327775" cy="866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915" name="Equation" r:id="rId6" imgW="2882880" imgH="393480" progId="Equation.3">
                    <p:embed/>
                  </p:oleObj>
                </mc:Choice>
                <mc:Fallback>
                  <p:oleObj name="Equation" r:id="rId6" imgW="28828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96886" y="5401072"/>
                          <a:ext cx="6327775" cy="866775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" name="Object 5"/>
            <p:cNvGraphicFramePr>
              <a:graphicFrameLocks noChangeAspect="1"/>
            </p:cNvGraphicFramePr>
            <p:nvPr>
              <p:extLst/>
            </p:nvPr>
          </p:nvGraphicFramePr>
          <p:xfrm>
            <a:off x="8550275" y="2941638"/>
            <a:ext cx="357188" cy="327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916" name="Equation" r:id="rId8" imgW="152280" imgH="139680" progId="Equation.3">
                    <p:embed/>
                  </p:oleObj>
                </mc:Choice>
                <mc:Fallback>
                  <p:oleObj name="Equation" r:id="rId8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50275" y="2941638"/>
                          <a:ext cx="357188" cy="3270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Elipsa 11"/>
            <p:cNvSpPr/>
            <p:nvPr/>
          </p:nvSpPr>
          <p:spPr bwMode="auto">
            <a:xfrm>
              <a:off x="5148064" y="2780928"/>
              <a:ext cx="144016" cy="144016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Elipsa 12"/>
            <p:cNvSpPr/>
            <p:nvPr/>
          </p:nvSpPr>
          <p:spPr bwMode="auto">
            <a:xfrm>
              <a:off x="7380312" y="2780928"/>
              <a:ext cx="144016" cy="144016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3" name="Object 7"/>
            <p:cNvGraphicFramePr>
              <a:graphicFrameLocks noChangeAspect="1"/>
            </p:cNvGraphicFramePr>
            <p:nvPr>
              <p:extLst/>
            </p:nvPr>
          </p:nvGraphicFramePr>
          <p:xfrm>
            <a:off x="5076056" y="2420888"/>
            <a:ext cx="269875" cy="296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917" name="Równanie" r:id="rId10" imgW="126720" imgH="139680" progId="Equation.3">
                    <p:embed/>
                  </p:oleObj>
                </mc:Choice>
                <mc:Fallback>
                  <p:oleObj name="Równanie" r:id="rId10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056" y="2420888"/>
                          <a:ext cx="269875" cy="2968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6" name="Object 8"/>
            <p:cNvGraphicFramePr>
              <a:graphicFrameLocks noChangeAspect="1"/>
            </p:cNvGraphicFramePr>
            <p:nvPr>
              <p:extLst/>
            </p:nvPr>
          </p:nvGraphicFramePr>
          <p:xfrm>
            <a:off x="2984500" y="3644900"/>
            <a:ext cx="931863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918" name="Equation" r:id="rId12" imgW="622080" imgH="393480" progId="Equation.3">
                    <p:embed/>
                  </p:oleObj>
                </mc:Choice>
                <mc:Fallback>
                  <p:oleObj name="Equation" r:id="rId12" imgW="6220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4500" y="3644900"/>
                          <a:ext cx="931863" cy="590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7" name="Object 9"/>
            <p:cNvGraphicFramePr>
              <a:graphicFrameLocks noChangeAspect="1"/>
            </p:cNvGraphicFramePr>
            <p:nvPr>
              <p:extLst/>
            </p:nvPr>
          </p:nvGraphicFramePr>
          <p:xfrm>
            <a:off x="5507038" y="3644900"/>
            <a:ext cx="1733550" cy="32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919" name="Equation" r:id="rId14" imgW="1155600" imgH="215640" progId="Equation.3">
                    <p:embed/>
                  </p:oleObj>
                </mc:Choice>
                <mc:Fallback>
                  <p:oleObj name="Equation" r:id="rId14" imgW="11556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07038" y="3644900"/>
                          <a:ext cx="1733550" cy="323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Nawias klamrowy otwierający 18"/>
            <p:cNvSpPr/>
            <p:nvPr/>
          </p:nvSpPr>
          <p:spPr bwMode="auto">
            <a:xfrm rot="16200000">
              <a:off x="6120172" y="2168860"/>
              <a:ext cx="504056" cy="2304256"/>
            </a:xfrm>
            <a:prstGeom prst="leftBrace">
              <a:avLst/>
            </a:prstGeom>
            <a:noFill/>
            <a:ln w="190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Nawias klamrowy otwierający 19"/>
            <p:cNvSpPr/>
            <p:nvPr/>
          </p:nvSpPr>
          <p:spPr bwMode="auto">
            <a:xfrm rot="16200000">
              <a:off x="4175956" y="1376772"/>
              <a:ext cx="504056" cy="6048672"/>
            </a:xfrm>
            <a:prstGeom prst="leftBrace">
              <a:avLst/>
            </a:prstGeom>
            <a:noFill/>
            <a:ln w="190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17418" name="Object 10"/>
            <p:cNvGraphicFramePr>
              <a:graphicFrameLocks noChangeAspect="1"/>
            </p:cNvGraphicFramePr>
            <p:nvPr>
              <p:extLst/>
            </p:nvPr>
          </p:nvGraphicFramePr>
          <p:xfrm>
            <a:off x="3778250" y="4724400"/>
            <a:ext cx="1390650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920" name="Equation" r:id="rId16" imgW="927000" imgH="393480" progId="Equation.3">
                    <p:embed/>
                  </p:oleObj>
                </mc:Choice>
                <mc:Fallback>
                  <p:oleObj name="Equation" r:id="rId16" imgW="9270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8250" y="4724400"/>
                          <a:ext cx="1390650" cy="590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upa 3"/>
            <p:cNvGrpSpPr/>
            <p:nvPr/>
          </p:nvGrpSpPr>
          <p:grpSpPr>
            <a:xfrm>
              <a:off x="1043608" y="3068960"/>
              <a:ext cx="4176464" cy="504056"/>
              <a:chOff x="1043608" y="3068960"/>
              <a:chExt cx="4176464" cy="504056"/>
            </a:xfrm>
          </p:grpSpPr>
          <p:sp>
            <p:nvSpPr>
              <p:cNvPr id="16" name="Nawias klamrowy otwierający 15"/>
              <p:cNvSpPr/>
              <p:nvPr/>
            </p:nvSpPr>
            <p:spPr bwMode="auto">
              <a:xfrm rot="16200000">
                <a:off x="3059832" y="1412776"/>
                <a:ext cx="504056" cy="3816424"/>
              </a:xfrm>
              <a:prstGeom prst="leftBrace">
                <a:avLst/>
              </a:prstGeom>
              <a:noFill/>
              <a:ln w="254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1" name="Prostokąt 20"/>
              <p:cNvSpPr/>
              <p:nvPr/>
            </p:nvSpPr>
            <p:spPr bwMode="auto">
              <a:xfrm>
                <a:off x="1043608" y="3068960"/>
                <a:ext cx="1152128" cy="43204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25" name="Prostokąt 24"/>
            <p:cNvSpPr/>
            <p:nvPr/>
          </p:nvSpPr>
          <p:spPr bwMode="auto">
            <a:xfrm>
              <a:off x="1115616" y="4869160"/>
              <a:ext cx="1512168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7" name="Łącznik prosty 26"/>
            <p:cNvCxnSpPr/>
            <p:nvPr/>
          </p:nvCxnSpPr>
          <p:spPr bwMode="auto">
            <a:xfrm>
              <a:off x="1332265" y="3323272"/>
              <a:ext cx="864096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Prostokąt 27"/>
            <p:cNvSpPr/>
            <p:nvPr/>
          </p:nvSpPr>
          <p:spPr bwMode="auto">
            <a:xfrm>
              <a:off x="1115616" y="4149080"/>
              <a:ext cx="1152128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9" name="Łącznik prosty 28"/>
            <p:cNvCxnSpPr/>
            <p:nvPr/>
          </p:nvCxnSpPr>
          <p:spPr bwMode="auto">
            <a:xfrm>
              <a:off x="1446659" y="4404345"/>
              <a:ext cx="864096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755576" y="0"/>
            <a:ext cx="849694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tabLst>
                <a:tab pos="2867025" algn="l"/>
              </a:tabLst>
            </a:pPr>
            <a:r>
              <a:rPr kumimoji="1" lang="pl-PL" sz="3000" b="1" dirty="0" smtClean="0">
                <a:solidFill>
                  <a:srgbClr val="008000"/>
                </a:solidFill>
                <a:latin typeface="Verdana" pitchFamily="34" charset="0"/>
              </a:rPr>
              <a:t>Związek dystrybuanty i </a:t>
            </a:r>
            <a:r>
              <a:rPr kumimoji="1" lang="pl-PL" sz="3000" b="1" dirty="0" err="1" smtClean="0">
                <a:solidFill>
                  <a:srgbClr val="008000"/>
                </a:solidFill>
                <a:latin typeface="Verdana" pitchFamily="34" charset="0"/>
              </a:rPr>
              <a:t>fgp</a:t>
            </a:r>
            <a:endParaRPr kumimoji="1" lang="pl-PL" sz="30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30" name="Object 60"/>
          <p:cNvGraphicFramePr>
            <a:graphicFrameLocks noChangeAspect="1"/>
          </p:cNvGraphicFramePr>
          <p:nvPr>
            <p:extLst/>
          </p:nvPr>
        </p:nvGraphicFramePr>
        <p:xfrm>
          <a:off x="946162" y="1798324"/>
          <a:ext cx="3355975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921" name="Equation" r:id="rId18" imgW="1054080" imgH="215640" progId="Equation.3">
                  <p:embed/>
                </p:oleObj>
              </mc:Choice>
              <mc:Fallback>
                <p:oleObj name="Equation" r:id="rId18" imgW="1054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6162" y="1798324"/>
                        <a:ext cx="3355975" cy="6873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68"/>
          <p:cNvSpPr>
            <a:spLocks noChangeArrowheads="1"/>
          </p:cNvSpPr>
          <p:nvPr/>
        </p:nvSpPr>
        <p:spPr bwMode="auto">
          <a:xfrm>
            <a:off x="824444" y="1159353"/>
            <a:ext cx="43236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smtClean="0"/>
              <a:t>Dystrybuanta zmiennej losowej</a:t>
            </a:r>
            <a:endParaRPr kumimoji="1" lang="pl-PL" b="1" dirty="0"/>
          </a:p>
        </p:txBody>
      </p:sp>
    </p:spTree>
    <p:extLst>
      <p:ext uri="{BB962C8B-B14F-4D97-AF65-F5344CB8AC3E}">
        <p14:creationId xmlns:p14="http://schemas.microsoft.com/office/powerpoint/2010/main" val="34657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ChangeArrowheads="1"/>
          </p:cNvSpPr>
          <p:nvPr/>
        </p:nvSpPr>
        <p:spPr bwMode="auto">
          <a:xfrm>
            <a:off x="755576" y="0"/>
            <a:ext cx="849694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tabLst>
                <a:tab pos="2867025" algn="l"/>
              </a:tabLst>
            </a:pPr>
            <a:r>
              <a:rPr kumimoji="1" lang="pl-PL" sz="3000" b="1" dirty="0">
                <a:solidFill>
                  <a:srgbClr val="008000"/>
                </a:solidFill>
                <a:latin typeface="Verdana" pitchFamily="34" charset="0"/>
              </a:rPr>
              <a:t>Związek dystrybuanty i </a:t>
            </a:r>
            <a:r>
              <a:rPr kumimoji="1" lang="pl-PL" sz="3000" b="1" dirty="0" err="1">
                <a:solidFill>
                  <a:srgbClr val="008000"/>
                </a:solidFill>
                <a:latin typeface="Verdana" pitchFamily="34" charset="0"/>
              </a:rPr>
              <a:t>fgp</a:t>
            </a:r>
            <a:endParaRPr kumimoji="1" lang="pl-PL" sz="30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17411" name="Object 1"/>
          <p:cNvGraphicFramePr>
            <a:graphicFrameLocks noChangeAspect="1"/>
          </p:cNvGraphicFramePr>
          <p:nvPr>
            <p:extLst/>
          </p:nvPr>
        </p:nvGraphicFramePr>
        <p:xfrm>
          <a:off x="962736" y="1031583"/>
          <a:ext cx="6327775" cy="133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770" name="Equation" r:id="rId4" imgW="2882880" imgH="609480" progId="Equation.3">
                  <p:embed/>
                </p:oleObj>
              </mc:Choice>
              <mc:Fallback>
                <p:oleObj name="Equation" r:id="rId4" imgW="288288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2736" y="1031583"/>
                        <a:ext cx="6327775" cy="1339850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457889"/>
              </p:ext>
            </p:extLst>
          </p:nvPr>
        </p:nvGraphicFramePr>
        <p:xfrm>
          <a:off x="947872" y="3408720"/>
          <a:ext cx="7648575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771" name="Equation" r:id="rId6" imgW="3746160" imgH="634680" progId="Equation.3">
                  <p:embed/>
                </p:oleObj>
              </mc:Choice>
              <mc:Fallback>
                <p:oleObj name="Equation" r:id="rId6" imgW="374616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7872" y="3408720"/>
                        <a:ext cx="7648575" cy="12969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8"/>
          <p:cNvSpPr>
            <a:spLocks noChangeArrowheads="1"/>
          </p:cNvSpPr>
          <p:nvPr/>
        </p:nvSpPr>
        <p:spPr bwMode="auto">
          <a:xfrm>
            <a:off x="962736" y="2509104"/>
            <a:ext cx="689804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smtClean="0"/>
              <a:t>Funkcja gęstości prawdopodobieństwa</a:t>
            </a:r>
            <a:br>
              <a:rPr kumimoji="1" lang="pl-PL" b="1" dirty="0" smtClean="0"/>
            </a:br>
            <a:r>
              <a:rPr kumimoji="1" lang="pl-PL" b="1" dirty="0" smtClean="0"/>
              <a:t>zmiennej losowej (</a:t>
            </a:r>
            <a:r>
              <a:rPr kumimoji="1" lang="pl-PL" b="1" dirty="0" err="1" smtClean="0"/>
              <a:t>fgp</a:t>
            </a:r>
            <a:r>
              <a:rPr kumimoji="1" lang="pl-PL" b="1" dirty="0" smtClean="0"/>
              <a:t>)</a:t>
            </a:r>
            <a:endParaRPr kumimoji="1" lang="pl-PL" b="1" dirty="0"/>
          </a:p>
        </p:txBody>
      </p:sp>
      <p:grpSp>
        <p:nvGrpSpPr>
          <p:cNvPr id="3" name="Grupa 2"/>
          <p:cNvGrpSpPr/>
          <p:nvPr/>
        </p:nvGrpSpPr>
        <p:grpSpPr>
          <a:xfrm>
            <a:off x="1475656" y="4626890"/>
            <a:ext cx="6480721" cy="1896769"/>
            <a:chOff x="1475656" y="4626890"/>
            <a:chExt cx="6480721" cy="1896769"/>
          </a:xfrm>
        </p:grpSpPr>
        <p:grpSp>
          <p:nvGrpSpPr>
            <p:cNvPr id="9" name="Group 27"/>
            <p:cNvGrpSpPr>
              <a:grpSpLocks/>
            </p:cNvGrpSpPr>
            <p:nvPr/>
          </p:nvGrpSpPr>
          <p:grpSpPr bwMode="auto">
            <a:xfrm>
              <a:off x="1475656" y="4626890"/>
              <a:ext cx="4114800" cy="1889706"/>
              <a:chOff x="1104" y="1112"/>
              <a:chExt cx="3744" cy="1720"/>
            </a:xfrm>
          </p:grpSpPr>
          <p:sp>
            <p:nvSpPr>
              <p:cNvPr id="10" name="Line 28"/>
              <p:cNvSpPr>
                <a:spLocks noChangeShapeType="1"/>
              </p:cNvSpPr>
              <p:nvPr/>
            </p:nvSpPr>
            <p:spPr bwMode="auto">
              <a:xfrm>
                <a:off x="1104" y="2832"/>
                <a:ext cx="37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" name="Freeform 29"/>
              <p:cNvSpPr>
                <a:spLocks/>
              </p:cNvSpPr>
              <p:nvPr/>
            </p:nvSpPr>
            <p:spPr bwMode="auto">
              <a:xfrm>
                <a:off x="1296" y="1112"/>
                <a:ext cx="3450" cy="1640"/>
              </a:xfrm>
              <a:custGeom>
                <a:avLst/>
                <a:gdLst>
                  <a:gd name="T0" fmla="*/ 0 w 3450"/>
                  <a:gd name="T1" fmla="*/ 1624 h 1640"/>
                  <a:gd name="T2" fmla="*/ 864 w 3450"/>
                  <a:gd name="T3" fmla="*/ 1384 h 1640"/>
                  <a:gd name="T4" fmla="*/ 1344 w 3450"/>
                  <a:gd name="T5" fmla="*/ 88 h 1640"/>
                  <a:gd name="T6" fmla="*/ 2016 w 3450"/>
                  <a:gd name="T7" fmla="*/ 856 h 1640"/>
                  <a:gd name="T8" fmla="*/ 2388 w 3450"/>
                  <a:gd name="T9" fmla="*/ 478 h 1640"/>
                  <a:gd name="T10" fmla="*/ 2784 w 3450"/>
                  <a:gd name="T11" fmla="*/ 1240 h 1640"/>
                  <a:gd name="T12" fmla="*/ 3072 w 3450"/>
                  <a:gd name="T13" fmla="*/ 1480 h 1640"/>
                  <a:gd name="T14" fmla="*/ 3450 w 3450"/>
                  <a:gd name="T15" fmla="*/ 1576 h 16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50"/>
                  <a:gd name="T25" fmla="*/ 0 h 1640"/>
                  <a:gd name="T26" fmla="*/ 3450 w 3450"/>
                  <a:gd name="T27" fmla="*/ 1640 h 16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50" h="1640">
                    <a:moveTo>
                      <a:pt x="0" y="1624"/>
                    </a:moveTo>
                    <a:cubicBezTo>
                      <a:pt x="320" y="1632"/>
                      <a:pt x="640" y="1640"/>
                      <a:pt x="864" y="1384"/>
                    </a:cubicBezTo>
                    <a:cubicBezTo>
                      <a:pt x="1088" y="1128"/>
                      <a:pt x="1152" y="176"/>
                      <a:pt x="1344" y="88"/>
                    </a:cubicBezTo>
                    <a:cubicBezTo>
                      <a:pt x="1536" y="0"/>
                      <a:pt x="1842" y="791"/>
                      <a:pt x="2016" y="856"/>
                    </a:cubicBezTo>
                    <a:cubicBezTo>
                      <a:pt x="2190" y="921"/>
                      <a:pt x="2260" y="414"/>
                      <a:pt x="2388" y="478"/>
                    </a:cubicBezTo>
                    <a:cubicBezTo>
                      <a:pt x="2516" y="542"/>
                      <a:pt x="2670" y="1073"/>
                      <a:pt x="2784" y="1240"/>
                    </a:cubicBezTo>
                    <a:cubicBezTo>
                      <a:pt x="2898" y="1407"/>
                      <a:pt x="2961" y="1424"/>
                      <a:pt x="3072" y="1480"/>
                    </a:cubicBezTo>
                    <a:cubicBezTo>
                      <a:pt x="3183" y="1536"/>
                      <a:pt x="3371" y="1556"/>
                      <a:pt x="3450" y="1576"/>
                    </a:cubicBezTo>
                  </a:path>
                </a:pathLst>
              </a:custGeom>
              <a:noFill/>
              <a:ln w="38100" cmpd="sng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12" name="Obiekt 11"/>
            <p:cNvGraphicFramePr>
              <a:graphicFrameLocks noChangeAspect="1"/>
            </p:cNvGraphicFramePr>
            <p:nvPr>
              <p:extLst/>
            </p:nvPr>
          </p:nvGraphicFramePr>
          <p:xfrm>
            <a:off x="1864321" y="5124291"/>
            <a:ext cx="741164" cy="4846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772" name="Równanie" r:id="rId8" imgW="330120" imgH="215640" progId="Equation.3">
                    <p:embed/>
                  </p:oleObj>
                </mc:Choice>
                <mc:Fallback>
                  <p:oleObj name="Równanie" r:id="rId8" imgW="3301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4321" y="5124291"/>
                          <a:ext cx="741164" cy="48460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Line 30"/>
            <p:cNvSpPr>
              <a:spLocks noChangeShapeType="1"/>
            </p:cNvSpPr>
            <p:nvPr/>
          </p:nvSpPr>
          <p:spPr bwMode="auto">
            <a:xfrm flipH="1">
              <a:off x="3347864" y="4793181"/>
              <a:ext cx="21889" cy="1707165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Text Box 32"/>
            <p:cNvSpPr txBox="1">
              <a:spLocks noChangeArrowheads="1"/>
            </p:cNvSpPr>
            <p:nvPr/>
          </p:nvSpPr>
          <p:spPr bwMode="auto">
            <a:xfrm>
              <a:off x="3031199" y="6058463"/>
              <a:ext cx="33855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 smtClean="0"/>
                <a:t>x</a:t>
              </a:r>
              <a:endParaRPr lang="pl-PL" b="1" baseline="-25000" dirty="0"/>
            </a:p>
          </p:txBody>
        </p:sp>
        <p:sp>
          <p:nvSpPr>
            <p:cNvPr id="15" name="Line 30"/>
            <p:cNvSpPr>
              <a:spLocks noChangeShapeType="1"/>
            </p:cNvSpPr>
            <p:nvPr/>
          </p:nvSpPr>
          <p:spPr bwMode="auto">
            <a:xfrm flipH="1">
              <a:off x="3582512" y="5115048"/>
              <a:ext cx="2624" cy="1408611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Text Box 32"/>
            <p:cNvSpPr txBox="1">
              <a:spLocks noChangeArrowheads="1"/>
            </p:cNvSpPr>
            <p:nvPr/>
          </p:nvSpPr>
          <p:spPr bwMode="auto">
            <a:xfrm>
              <a:off x="3586426" y="6058463"/>
              <a:ext cx="100860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 smtClean="0"/>
                <a:t>x + ∆x</a:t>
              </a:r>
              <a:endParaRPr lang="pl-PL" b="1" baseline="-25000" dirty="0"/>
            </a:p>
          </p:txBody>
        </p:sp>
        <p:cxnSp>
          <p:nvCxnSpPr>
            <p:cNvPr id="4" name="Łącznik prosty 3"/>
            <p:cNvCxnSpPr/>
            <p:nvPr/>
          </p:nvCxnSpPr>
          <p:spPr bwMode="auto">
            <a:xfrm flipV="1">
              <a:off x="3383145" y="5123757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Łącznik prosty 17"/>
            <p:cNvCxnSpPr/>
            <p:nvPr/>
          </p:nvCxnSpPr>
          <p:spPr bwMode="auto">
            <a:xfrm flipV="1">
              <a:off x="3383145" y="5331531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Łącznik prosty 18"/>
            <p:cNvCxnSpPr/>
            <p:nvPr/>
          </p:nvCxnSpPr>
          <p:spPr bwMode="auto">
            <a:xfrm flipV="1">
              <a:off x="3383145" y="5539305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Łącznik prosty 19"/>
            <p:cNvCxnSpPr/>
            <p:nvPr/>
          </p:nvCxnSpPr>
          <p:spPr bwMode="auto">
            <a:xfrm flipV="1">
              <a:off x="3383145" y="5954853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Łącznik prosty 20"/>
            <p:cNvCxnSpPr/>
            <p:nvPr/>
          </p:nvCxnSpPr>
          <p:spPr bwMode="auto">
            <a:xfrm flipV="1">
              <a:off x="3383145" y="5747079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Łącznik prosty 21"/>
            <p:cNvCxnSpPr/>
            <p:nvPr/>
          </p:nvCxnSpPr>
          <p:spPr bwMode="auto">
            <a:xfrm flipV="1">
              <a:off x="3383145" y="5227644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Łącznik prosty 22"/>
            <p:cNvCxnSpPr/>
            <p:nvPr/>
          </p:nvCxnSpPr>
          <p:spPr bwMode="auto">
            <a:xfrm flipV="1">
              <a:off x="3383145" y="6370398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Łącznik prosty 23"/>
            <p:cNvCxnSpPr/>
            <p:nvPr/>
          </p:nvCxnSpPr>
          <p:spPr bwMode="auto">
            <a:xfrm flipV="1">
              <a:off x="3383145" y="6162627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Łącznik prosty 24"/>
            <p:cNvCxnSpPr/>
            <p:nvPr/>
          </p:nvCxnSpPr>
          <p:spPr bwMode="auto">
            <a:xfrm flipV="1">
              <a:off x="3383145" y="5435418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Łącznik prosty 25"/>
            <p:cNvCxnSpPr/>
            <p:nvPr/>
          </p:nvCxnSpPr>
          <p:spPr bwMode="auto">
            <a:xfrm flipV="1">
              <a:off x="3383145" y="6058740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Łącznik prosty 26"/>
            <p:cNvCxnSpPr/>
            <p:nvPr/>
          </p:nvCxnSpPr>
          <p:spPr bwMode="auto">
            <a:xfrm flipV="1">
              <a:off x="3383145" y="6266514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Łącznik prosty 27"/>
            <p:cNvCxnSpPr/>
            <p:nvPr/>
          </p:nvCxnSpPr>
          <p:spPr bwMode="auto">
            <a:xfrm flipV="1">
              <a:off x="3383145" y="5850966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Łącznik prosty 28"/>
            <p:cNvCxnSpPr/>
            <p:nvPr/>
          </p:nvCxnSpPr>
          <p:spPr bwMode="auto">
            <a:xfrm flipV="1">
              <a:off x="3383145" y="5643192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5" name="Obiekt 4"/>
            <p:cNvGraphicFramePr>
              <a:graphicFrameLocks noChangeAspect="1"/>
            </p:cNvGraphicFramePr>
            <p:nvPr>
              <p:extLst/>
            </p:nvPr>
          </p:nvGraphicFramePr>
          <p:xfrm>
            <a:off x="4814813" y="5280657"/>
            <a:ext cx="3141564" cy="3870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773" name="Equation" r:id="rId10" imgW="1752480" imgH="215640" progId="Equation.3">
                    <p:embed/>
                  </p:oleObj>
                </mc:Choice>
                <mc:Fallback>
                  <p:oleObj name="Equation" r:id="rId10" imgW="17524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4814813" y="5280657"/>
                          <a:ext cx="3141564" cy="38700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4876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3"/>
          <p:cNvSpPr>
            <a:spLocks noChangeArrowheads="1"/>
          </p:cNvSpPr>
          <p:nvPr/>
        </p:nvSpPr>
        <p:spPr bwMode="auto">
          <a:xfrm>
            <a:off x="1115616" y="11663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b="1" dirty="0">
                <a:solidFill>
                  <a:srgbClr val="008000"/>
                </a:solidFill>
                <a:latin typeface="Verdana" pitchFamily="34" charset="0"/>
              </a:rPr>
              <a:t>Momenty zmiennej losowej</a:t>
            </a:r>
          </a:p>
        </p:txBody>
      </p:sp>
      <p:sp>
        <p:nvSpPr>
          <p:cNvPr id="18440" name="Text Box 4"/>
          <p:cNvSpPr txBox="1">
            <a:spLocks noChangeArrowheads="1"/>
          </p:cNvSpPr>
          <p:nvPr/>
        </p:nvSpPr>
        <p:spPr bwMode="auto">
          <a:xfrm>
            <a:off x="1115616" y="1879848"/>
            <a:ext cx="42305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Wartość średnia (oczekiwana):</a:t>
            </a:r>
            <a:endParaRPr lang="pl-PL" b="1" dirty="0"/>
          </a:p>
        </p:txBody>
      </p:sp>
      <p:graphicFrame>
        <p:nvGraphicFramePr>
          <p:cNvPr id="1843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1267038"/>
              </p:ext>
            </p:extLst>
          </p:nvPr>
        </p:nvGraphicFramePr>
        <p:xfrm>
          <a:off x="1115616" y="2413099"/>
          <a:ext cx="35560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62" name="Equation" r:id="rId4" imgW="1422360" imgH="330120" progId="Equation.3">
                  <p:embed/>
                </p:oleObj>
              </mc:Choice>
              <mc:Fallback>
                <p:oleObj name="Equation" r:id="rId4" imgW="142236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413099"/>
                        <a:ext cx="3556000" cy="8255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5368168"/>
              </p:ext>
            </p:extLst>
          </p:nvPr>
        </p:nvGraphicFramePr>
        <p:xfrm>
          <a:off x="1115616" y="3861048"/>
          <a:ext cx="40957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63" name="Równanie" r:id="rId6" imgW="1638000" imgH="330120" progId="Equation.3">
                  <p:embed/>
                </p:oleObj>
              </mc:Choice>
              <mc:Fallback>
                <p:oleObj name="Równanie" r:id="rId6" imgW="16380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861048"/>
                        <a:ext cx="4095750" cy="825500"/>
                      </a:xfrm>
                      <a:prstGeom prst="rect">
                        <a:avLst/>
                      </a:prstGeom>
                      <a:solidFill>
                        <a:srgbClr val="66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3" name="Text Box 12"/>
          <p:cNvSpPr txBox="1">
            <a:spLocks noChangeArrowheads="1"/>
          </p:cNvSpPr>
          <p:nvPr/>
        </p:nvSpPr>
        <p:spPr bwMode="auto">
          <a:xfrm>
            <a:off x="1115616" y="3327648"/>
            <a:ext cx="40702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Wartość średniokwadratowa: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144898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3"/>
          <p:cNvSpPr>
            <a:spLocks noChangeArrowheads="1"/>
          </p:cNvSpPr>
          <p:nvPr/>
        </p:nvSpPr>
        <p:spPr bwMode="auto">
          <a:xfrm>
            <a:off x="1115616" y="26064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000" b="1" dirty="0">
                <a:solidFill>
                  <a:srgbClr val="008000"/>
                </a:solidFill>
                <a:latin typeface="Verdana" pitchFamily="34" charset="0"/>
              </a:rPr>
              <a:t>Momenty zmiennej losowej</a:t>
            </a:r>
          </a:p>
        </p:txBody>
      </p:sp>
      <p:sp>
        <p:nvSpPr>
          <p:cNvPr id="18441" name="Text Box 8"/>
          <p:cNvSpPr txBox="1">
            <a:spLocks noChangeArrowheads="1"/>
          </p:cNvSpPr>
          <p:nvPr/>
        </p:nvSpPr>
        <p:spPr bwMode="auto">
          <a:xfrm>
            <a:off x="1259632" y="1819672"/>
            <a:ext cx="39956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Wariancja zmiennej losowej:</a:t>
            </a:r>
            <a:endParaRPr lang="pl-PL" b="1" dirty="0"/>
          </a:p>
        </p:txBody>
      </p:sp>
      <p:graphicFrame>
        <p:nvGraphicFramePr>
          <p:cNvPr id="18436" name="Object 9"/>
          <p:cNvGraphicFramePr>
            <a:graphicFrameLocks noChangeAspect="1"/>
          </p:cNvGraphicFramePr>
          <p:nvPr>
            <p:extLst/>
          </p:nvPr>
        </p:nvGraphicFramePr>
        <p:xfrm>
          <a:off x="1259632" y="2276475"/>
          <a:ext cx="73660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86" name="Równanie" r:id="rId4" imgW="2946240" imgH="330120" progId="Equation.3">
                  <p:embed/>
                </p:oleObj>
              </mc:Choice>
              <mc:Fallback>
                <p:oleObj name="Równanie" r:id="rId4" imgW="294624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276475"/>
                        <a:ext cx="7366000" cy="825500"/>
                      </a:xfrm>
                      <a:prstGeom prst="rect">
                        <a:avLst/>
                      </a:prstGeom>
                      <a:solidFill>
                        <a:srgbClr val="CC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259632" y="3343672"/>
            <a:ext cx="35445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Odchylenie standardowe:</a:t>
            </a:r>
            <a:endParaRPr lang="pl-PL" b="1" dirty="0"/>
          </a:p>
        </p:txBody>
      </p:sp>
      <p:graphicFrame>
        <p:nvGraphicFramePr>
          <p:cNvPr id="18437" name="Object 11"/>
          <p:cNvGraphicFramePr>
            <a:graphicFrameLocks noChangeAspect="1"/>
          </p:cNvGraphicFramePr>
          <p:nvPr>
            <p:extLst/>
          </p:nvPr>
        </p:nvGraphicFramePr>
        <p:xfrm>
          <a:off x="1259632" y="3800872"/>
          <a:ext cx="2508250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87" name="Równanie" r:id="rId6" imgW="1002960" imgH="317160" progId="Equation.3">
                  <p:embed/>
                </p:oleObj>
              </mc:Choice>
              <mc:Fallback>
                <p:oleObj name="Równanie" r:id="rId6" imgW="1002960" imgH="317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800872"/>
                        <a:ext cx="2508250" cy="793750"/>
                      </a:xfrm>
                      <a:prstGeom prst="rect">
                        <a:avLst/>
                      </a:prstGeom>
                      <a:solidFill>
                        <a:srgbClr val="CC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657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6" name="Text Box 22"/>
          <p:cNvSpPr txBox="1">
            <a:spLocks noChangeArrowheads="1"/>
          </p:cNvSpPr>
          <p:nvPr/>
        </p:nvSpPr>
        <p:spPr bwMode="auto">
          <a:xfrm>
            <a:off x="971600" y="2971800"/>
            <a:ext cx="7200800" cy="646331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/>
              <a:t>Odchylenie standardowe (współczynnik zmienności) jest miarą rozproszenia zmiennej losowej wokół jej wartości średniej.</a:t>
            </a:r>
            <a:endParaRPr lang="pl-PL" sz="1800" b="1" dirty="0"/>
          </a:p>
        </p:txBody>
      </p:sp>
      <p:grpSp>
        <p:nvGrpSpPr>
          <p:cNvPr id="19467" name="Group 25"/>
          <p:cNvGrpSpPr>
            <a:grpSpLocks/>
          </p:cNvGrpSpPr>
          <p:nvPr/>
        </p:nvGrpSpPr>
        <p:grpSpPr bwMode="auto">
          <a:xfrm>
            <a:off x="1043608" y="836712"/>
            <a:ext cx="4457700" cy="2162175"/>
            <a:chOff x="1104" y="432"/>
            <a:chExt cx="2808" cy="1362"/>
          </a:xfrm>
        </p:grpSpPr>
        <p:grpSp>
          <p:nvGrpSpPr>
            <p:cNvPr id="19476" name="Group 26"/>
            <p:cNvGrpSpPr>
              <a:grpSpLocks/>
            </p:cNvGrpSpPr>
            <p:nvPr/>
          </p:nvGrpSpPr>
          <p:grpSpPr bwMode="auto">
            <a:xfrm>
              <a:off x="1104" y="432"/>
              <a:ext cx="2592" cy="1362"/>
              <a:chOff x="1104" y="432"/>
              <a:chExt cx="3744" cy="1968"/>
            </a:xfrm>
          </p:grpSpPr>
          <p:grpSp>
            <p:nvGrpSpPr>
              <p:cNvPr id="19478" name="Group 27"/>
              <p:cNvGrpSpPr>
                <a:grpSpLocks/>
              </p:cNvGrpSpPr>
              <p:nvPr/>
            </p:nvGrpSpPr>
            <p:grpSpPr bwMode="auto">
              <a:xfrm>
                <a:off x="1104" y="432"/>
                <a:ext cx="3744" cy="1720"/>
                <a:chOff x="1104" y="1112"/>
                <a:chExt cx="3744" cy="1720"/>
              </a:xfrm>
            </p:grpSpPr>
            <p:sp>
              <p:nvSpPr>
                <p:cNvPr id="19481" name="Line 28"/>
                <p:cNvSpPr>
                  <a:spLocks noChangeShapeType="1"/>
                </p:cNvSpPr>
                <p:nvPr/>
              </p:nvSpPr>
              <p:spPr bwMode="auto">
                <a:xfrm>
                  <a:off x="1104" y="2832"/>
                  <a:ext cx="374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9482" name="Freeform 29"/>
                <p:cNvSpPr>
                  <a:spLocks/>
                </p:cNvSpPr>
                <p:nvPr/>
              </p:nvSpPr>
              <p:spPr bwMode="auto">
                <a:xfrm>
                  <a:off x="1296" y="1112"/>
                  <a:ext cx="3450" cy="1640"/>
                </a:xfrm>
                <a:custGeom>
                  <a:avLst/>
                  <a:gdLst>
                    <a:gd name="T0" fmla="*/ 0 w 3450"/>
                    <a:gd name="T1" fmla="*/ 1624 h 1640"/>
                    <a:gd name="T2" fmla="*/ 864 w 3450"/>
                    <a:gd name="T3" fmla="*/ 1384 h 1640"/>
                    <a:gd name="T4" fmla="*/ 1344 w 3450"/>
                    <a:gd name="T5" fmla="*/ 88 h 1640"/>
                    <a:gd name="T6" fmla="*/ 2016 w 3450"/>
                    <a:gd name="T7" fmla="*/ 856 h 1640"/>
                    <a:gd name="T8" fmla="*/ 2388 w 3450"/>
                    <a:gd name="T9" fmla="*/ 478 h 1640"/>
                    <a:gd name="T10" fmla="*/ 2784 w 3450"/>
                    <a:gd name="T11" fmla="*/ 1240 h 1640"/>
                    <a:gd name="T12" fmla="*/ 3072 w 3450"/>
                    <a:gd name="T13" fmla="*/ 1480 h 1640"/>
                    <a:gd name="T14" fmla="*/ 3450 w 3450"/>
                    <a:gd name="T15" fmla="*/ 1576 h 164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450"/>
                    <a:gd name="T25" fmla="*/ 0 h 1640"/>
                    <a:gd name="T26" fmla="*/ 3450 w 3450"/>
                    <a:gd name="T27" fmla="*/ 1640 h 164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450" h="1640">
                      <a:moveTo>
                        <a:pt x="0" y="1624"/>
                      </a:moveTo>
                      <a:cubicBezTo>
                        <a:pt x="320" y="1632"/>
                        <a:pt x="640" y="1640"/>
                        <a:pt x="864" y="1384"/>
                      </a:cubicBezTo>
                      <a:cubicBezTo>
                        <a:pt x="1088" y="1128"/>
                        <a:pt x="1152" y="176"/>
                        <a:pt x="1344" y="88"/>
                      </a:cubicBezTo>
                      <a:cubicBezTo>
                        <a:pt x="1536" y="0"/>
                        <a:pt x="1842" y="791"/>
                        <a:pt x="2016" y="856"/>
                      </a:cubicBezTo>
                      <a:cubicBezTo>
                        <a:pt x="2190" y="921"/>
                        <a:pt x="2260" y="414"/>
                        <a:pt x="2388" y="478"/>
                      </a:cubicBezTo>
                      <a:cubicBezTo>
                        <a:pt x="2516" y="542"/>
                        <a:pt x="2670" y="1073"/>
                        <a:pt x="2784" y="1240"/>
                      </a:cubicBezTo>
                      <a:cubicBezTo>
                        <a:pt x="2898" y="1407"/>
                        <a:pt x="2961" y="1424"/>
                        <a:pt x="3072" y="1480"/>
                      </a:cubicBezTo>
                      <a:cubicBezTo>
                        <a:pt x="3183" y="1536"/>
                        <a:pt x="3371" y="1556"/>
                        <a:pt x="3450" y="1576"/>
                      </a:cubicBezTo>
                    </a:path>
                  </a:pathLst>
                </a:custGeom>
                <a:noFill/>
                <a:ln w="38100" cmpd="sng">
                  <a:solidFill>
                    <a:srgbClr val="CC00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19479" name="Line 30"/>
              <p:cNvSpPr>
                <a:spLocks noChangeShapeType="1"/>
              </p:cNvSpPr>
              <p:nvPr/>
            </p:nvSpPr>
            <p:spPr bwMode="auto">
              <a:xfrm>
                <a:off x="3024" y="432"/>
                <a:ext cx="0" cy="1968"/>
              </a:xfrm>
              <a:prstGeom prst="line">
                <a:avLst/>
              </a:prstGeom>
              <a:noFill/>
              <a:ln w="28575">
                <a:solidFill>
                  <a:srgbClr val="33CC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480" name="Line 31"/>
              <p:cNvSpPr>
                <a:spLocks noChangeShapeType="1"/>
              </p:cNvSpPr>
              <p:nvPr/>
            </p:nvSpPr>
            <p:spPr bwMode="auto">
              <a:xfrm>
                <a:off x="1440" y="1488"/>
                <a:ext cx="3120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9477" name="Text Box 32"/>
            <p:cNvSpPr txBox="1">
              <a:spLocks noChangeArrowheads="1"/>
            </p:cNvSpPr>
            <p:nvPr/>
          </p:nvSpPr>
          <p:spPr bwMode="auto">
            <a:xfrm>
              <a:off x="3696" y="1392"/>
              <a:ext cx="21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  <p:graphicFrame>
          <p:nvGraphicFramePr>
            <p:cNvPr id="19462" name="Object 33"/>
            <p:cNvGraphicFramePr>
              <a:graphicFrameLocks noChangeAspect="1"/>
            </p:cNvGraphicFramePr>
            <p:nvPr/>
          </p:nvGraphicFramePr>
          <p:xfrm>
            <a:off x="2496" y="1344"/>
            <a:ext cx="240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844" name="Równanie" r:id="rId4" imgW="164880" imgH="164880" progId="Equation.3">
                    <p:embed/>
                  </p:oleObj>
                </mc:Choice>
                <mc:Fallback>
                  <p:oleObj name="Równanie" r:id="rId4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1344"/>
                          <a:ext cx="240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3" name="Object 34"/>
            <p:cNvGraphicFramePr>
              <a:graphicFrameLocks noChangeAspect="1"/>
            </p:cNvGraphicFramePr>
            <p:nvPr/>
          </p:nvGraphicFramePr>
          <p:xfrm>
            <a:off x="3120" y="816"/>
            <a:ext cx="576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845" name="Równanie" r:id="rId6" imgW="457200" imgH="215640" progId="Equation.3">
                    <p:embed/>
                  </p:oleObj>
                </mc:Choice>
                <mc:Fallback>
                  <p:oleObj name="Równanie" r:id="rId6" imgW="4572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816"/>
                          <a:ext cx="576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4" name="Object 35"/>
            <p:cNvGraphicFramePr>
              <a:graphicFrameLocks noChangeAspect="1"/>
            </p:cNvGraphicFramePr>
            <p:nvPr/>
          </p:nvGraphicFramePr>
          <p:xfrm>
            <a:off x="1344" y="816"/>
            <a:ext cx="576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846" name="Równanie" r:id="rId8" imgW="457200" imgH="215640" progId="Equation.3">
                    <p:embed/>
                  </p:oleObj>
                </mc:Choice>
                <mc:Fallback>
                  <p:oleObj name="Równanie" r:id="rId8" imgW="4572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816"/>
                          <a:ext cx="576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468" name="Group 38"/>
          <p:cNvGrpSpPr>
            <a:grpSpLocks/>
          </p:cNvGrpSpPr>
          <p:nvPr/>
        </p:nvGrpSpPr>
        <p:grpSpPr bwMode="auto">
          <a:xfrm>
            <a:off x="1447800" y="3962400"/>
            <a:ext cx="3162300" cy="2238375"/>
            <a:chOff x="1008" y="2208"/>
            <a:chExt cx="1992" cy="1410"/>
          </a:xfrm>
        </p:grpSpPr>
        <p:sp>
          <p:nvSpPr>
            <p:cNvPr id="19471" name="Line 12"/>
            <p:cNvSpPr>
              <a:spLocks noChangeShapeType="1"/>
            </p:cNvSpPr>
            <p:nvPr/>
          </p:nvSpPr>
          <p:spPr bwMode="auto">
            <a:xfrm flipV="1">
              <a:off x="1008" y="3540"/>
              <a:ext cx="1992" cy="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2" name="Line 15"/>
            <p:cNvSpPr>
              <a:spLocks noChangeShapeType="1"/>
            </p:cNvSpPr>
            <p:nvPr/>
          </p:nvSpPr>
          <p:spPr bwMode="auto">
            <a:xfrm>
              <a:off x="1824" y="2256"/>
              <a:ext cx="0" cy="1362"/>
            </a:xfrm>
            <a:prstGeom prst="line">
              <a:avLst/>
            </a:prstGeom>
            <a:noFill/>
            <a:ln w="28575">
              <a:solidFill>
                <a:srgbClr val="33CC3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3" name="Line 16"/>
            <p:cNvSpPr>
              <a:spLocks noChangeShapeType="1"/>
            </p:cNvSpPr>
            <p:nvPr/>
          </p:nvSpPr>
          <p:spPr bwMode="auto">
            <a:xfrm>
              <a:off x="1200" y="3024"/>
              <a:ext cx="1200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4" name="Text Box 17"/>
            <p:cNvSpPr txBox="1">
              <a:spLocks noChangeArrowheads="1"/>
            </p:cNvSpPr>
            <p:nvPr/>
          </p:nvSpPr>
          <p:spPr bwMode="auto">
            <a:xfrm>
              <a:off x="2784" y="3168"/>
              <a:ext cx="21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  <p:graphicFrame>
          <p:nvGraphicFramePr>
            <p:cNvPr id="19459" name="Object 18"/>
            <p:cNvGraphicFramePr>
              <a:graphicFrameLocks noChangeAspect="1"/>
            </p:cNvGraphicFramePr>
            <p:nvPr/>
          </p:nvGraphicFramePr>
          <p:xfrm>
            <a:off x="1872" y="3312"/>
            <a:ext cx="192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847" name="Równanie" r:id="rId10" imgW="164880" imgH="164880" progId="Equation.3">
                    <p:embed/>
                  </p:oleObj>
                </mc:Choice>
                <mc:Fallback>
                  <p:oleObj name="Równanie" r:id="rId10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2" y="3312"/>
                          <a:ext cx="192" cy="1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0" name="Object 20"/>
            <p:cNvGraphicFramePr>
              <a:graphicFrameLocks noChangeAspect="1"/>
            </p:cNvGraphicFramePr>
            <p:nvPr/>
          </p:nvGraphicFramePr>
          <p:xfrm>
            <a:off x="2064" y="2736"/>
            <a:ext cx="480" cy="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848" name="Równanie" r:id="rId11" imgW="457200" imgH="215640" progId="Equation.3">
                    <p:embed/>
                  </p:oleObj>
                </mc:Choice>
                <mc:Fallback>
                  <p:oleObj name="Równanie" r:id="rId11" imgW="4572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4" y="2736"/>
                          <a:ext cx="480" cy="22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1" name="Object 21"/>
            <p:cNvGraphicFramePr>
              <a:graphicFrameLocks noChangeAspect="1"/>
            </p:cNvGraphicFramePr>
            <p:nvPr/>
          </p:nvGraphicFramePr>
          <p:xfrm>
            <a:off x="1104" y="2736"/>
            <a:ext cx="480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849" name="Równanie" r:id="rId13" imgW="457200" imgH="215640" progId="Equation.3">
                    <p:embed/>
                  </p:oleObj>
                </mc:Choice>
                <mc:Fallback>
                  <p:oleObj name="Równanie" r:id="rId13" imgW="4572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4" y="2736"/>
                          <a:ext cx="480" cy="2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99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5" name="Freeform 37"/>
            <p:cNvSpPr>
              <a:spLocks/>
            </p:cNvSpPr>
            <p:nvPr/>
          </p:nvSpPr>
          <p:spPr bwMode="auto">
            <a:xfrm>
              <a:off x="1152" y="2208"/>
              <a:ext cx="1530" cy="1336"/>
            </a:xfrm>
            <a:custGeom>
              <a:avLst/>
              <a:gdLst>
                <a:gd name="T0" fmla="*/ 0 w 1530"/>
                <a:gd name="T1" fmla="*/ 1248 h 1336"/>
                <a:gd name="T2" fmla="*/ 336 w 1530"/>
                <a:gd name="T3" fmla="*/ 1152 h 1336"/>
                <a:gd name="T4" fmla="*/ 624 w 1530"/>
                <a:gd name="T5" fmla="*/ 144 h 1336"/>
                <a:gd name="T6" fmla="*/ 768 w 1530"/>
                <a:gd name="T7" fmla="*/ 288 h 1336"/>
                <a:gd name="T8" fmla="*/ 936 w 1530"/>
                <a:gd name="T9" fmla="*/ 1086 h 1336"/>
                <a:gd name="T10" fmla="*/ 1530 w 1530"/>
                <a:gd name="T11" fmla="*/ 1278 h 13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30"/>
                <a:gd name="T19" fmla="*/ 0 h 1336"/>
                <a:gd name="T20" fmla="*/ 1530 w 1530"/>
                <a:gd name="T21" fmla="*/ 1336 h 13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30" h="1336">
                  <a:moveTo>
                    <a:pt x="0" y="1248"/>
                  </a:moveTo>
                  <a:cubicBezTo>
                    <a:pt x="116" y="1292"/>
                    <a:pt x="232" y="1336"/>
                    <a:pt x="336" y="1152"/>
                  </a:cubicBezTo>
                  <a:cubicBezTo>
                    <a:pt x="440" y="968"/>
                    <a:pt x="552" y="288"/>
                    <a:pt x="624" y="144"/>
                  </a:cubicBezTo>
                  <a:cubicBezTo>
                    <a:pt x="696" y="0"/>
                    <a:pt x="716" y="131"/>
                    <a:pt x="768" y="288"/>
                  </a:cubicBezTo>
                  <a:cubicBezTo>
                    <a:pt x="820" y="445"/>
                    <a:pt x="809" y="921"/>
                    <a:pt x="936" y="1086"/>
                  </a:cubicBezTo>
                  <a:cubicBezTo>
                    <a:pt x="1063" y="1251"/>
                    <a:pt x="1406" y="1238"/>
                    <a:pt x="1530" y="1278"/>
                  </a:cubicBezTo>
                </a:path>
              </a:pathLst>
            </a:custGeom>
            <a:noFill/>
            <a:ln w="38100" cmpd="sng">
              <a:solidFill>
                <a:srgbClr val="D60093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9469" name="Text Box 39"/>
          <p:cNvSpPr txBox="1">
            <a:spLocks noChangeArrowheads="1"/>
          </p:cNvSpPr>
          <p:nvPr/>
        </p:nvSpPr>
        <p:spPr bwMode="auto">
          <a:xfrm>
            <a:off x="4619625" y="4869160"/>
            <a:ext cx="4524375" cy="923330"/>
          </a:xfrm>
          <a:prstGeom prst="rect">
            <a:avLst/>
          </a:prstGeom>
          <a:solidFill>
            <a:srgbClr val="FF99CC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800" b="1" dirty="0" smtClean="0"/>
              <a:t>Im mniejszy współczynnik zmienności, tym bardziej zmienna losowa przypomina wartość stałą (</a:t>
            </a:r>
            <a:r>
              <a:rPr lang="pl-PL" sz="1800" b="1" i="1" dirty="0" smtClean="0"/>
              <a:t>c</a:t>
            </a:r>
            <a:r>
              <a:rPr lang="pl-PL" sz="1800" b="1" baseline="-25000" dirty="0" smtClean="0">
                <a:latin typeface="Verdana" pitchFamily="34" charset="0"/>
              </a:rPr>
              <a:t>x</a:t>
            </a:r>
            <a:r>
              <a:rPr lang="pl-PL" sz="1800" dirty="0" smtClean="0"/>
              <a:t> </a:t>
            </a:r>
            <a:r>
              <a:rPr lang="pl-PL" sz="1800" dirty="0"/>
              <a:t>= 0).</a:t>
            </a:r>
          </a:p>
        </p:txBody>
      </p:sp>
      <p:graphicFrame>
        <p:nvGraphicFramePr>
          <p:cNvPr id="19458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576398"/>
              </p:ext>
            </p:extLst>
          </p:nvPr>
        </p:nvGraphicFramePr>
        <p:xfrm>
          <a:off x="6248653" y="1368765"/>
          <a:ext cx="1981200" cy="113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50" name="Equation" r:id="rId15" imgW="711000" imgH="406080" progId="Equation.3">
                  <p:embed/>
                </p:oleObj>
              </mc:Choice>
              <mc:Fallback>
                <p:oleObj name="Equation" r:id="rId15" imgW="71100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653" y="1368765"/>
                        <a:ext cx="1981200" cy="1131887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0" name="Rectangle 41"/>
          <p:cNvSpPr>
            <a:spLocks noChangeArrowheads="1"/>
          </p:cNvSpPr>
          <p:nvPr/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Momenty zmiennej losowej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81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143000" y="-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Rozkład normalny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20482" name="Object 0"/>
          <p:cNvGraphicFramePr>
            <a:graphicFrameLocks noChangeAspect="1"/>
          </p:cNvGraphicFramePr>
          <p:nvPr/>
        </p:nvGraphicFramePr>
        <p:xfrm>
          <a:off x="1187624" y="476672"/>
          <a:ext cx="5586413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00" name="Równanie" r:id="rId4" imgW="2755800" imgH="419040" progId="Equation.3">
                  <p:embed/>
                </p:oleObj>
              </mc:Choice>
              <mc:Fallback>
                <p:oleObj name="Równanie" r:id="rId4" imgW="27558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76672"/>
                        <a:ext cx="5586413" cy="849313"/>
                      </a:xfrm>
                      <a:prstGeom prst="rect">
                        <a:avLst/>
                      </a:prstGeom>
                      <a:solidFill>
                        <a:srgbClr val="66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1"/>
          <p:cNvGraphicFramePr>
            <a:graphicFrameLocks noChangeAspect="1"/>
          </p:cNvGraphicFramePr>
          <p:nvPr/>
        </p:nvGraphicFramePr>
        <p:xfrm>
          <a:off x="1187624" y="1412776"/>
          <a:ext cx="4170363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01" name="Równanie" r:id="rId6" imgW="2057400" imgH="419040" progId="Equation.3">
                  <p:embed/>
                </p:oleObj>
              </mc:Choice>
              <mc:Fallback>
                <p:oleObj name="Równanie" r:id="rId6" imgW="20574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412776"/>
                        <a:ext cx="4170363" cy="849313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5" name="Grupa 74"/>
          <p:cNvGrpSpPr/>
          <p:nvPr/>
        </p:nvGrpSpPr>
        <p:grpSpPr>
          <a:xfrm>
            <a:off x="6019800" y="1484784"/>
            <a:ext cx="3124201" cy="2914710"/>
            <a:chOff x="6019800" y="1484784"/>
            <a:chExt cx="3124201" cy="2914710"/>
          </a:xfrm>
        </p:grpSpPr>
        <p:sp>
          <p:nvSpPr>
            <p:cNvPr id="20488" name="Rectangle 31"/>
            <p:cNvSpPr>
              <a:spLocks noChangeArrowheads="1"/>
            </p:cNvSpPr>
            <p:nvPr/>
          </p:nvSpPr>
          <p:spPr bwMode="auto">
            <a:xfrm>
              <a:off x="6019800" y="1484784"/>
              <a:ext cx="3122613" cy="2466975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9" name="Rectangle 32"/>
            <p:cNvSpPr>
              <a:spLocks noChangeArrowheads="1"/>
            </p:cNvSpPr>
            <p:nvPr/>
          </p:nvSpPr>
          <p:spPr bwMode="auto">
            <a:xfrm>
              <a:off x="6019800" y="1484784"/>
              <a:ext cx="3122613" cy="2466975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0" name="Line 33"/>
            <p:cNvSpPr>
              <a:spLocks noChangeShapeType="1"/>
            </p:cNvSpPr>
            <p:nvPr/>
          </p:nvSpPr>
          <p:spPr bwMode="auto">
            <a:xfrm>
              <a:off x="6019800" y="1484784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1" name="Line 34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2" name="Line 35"/>
            <p:cNvSpPr>
              <a:spLocks noChangeShapeType="1"/>
            </p:cNvSpPr>
            <p:nvPr/>
          </p:nvSpPr>
          <p:spPr bwMode="auto">
            <a:xfrm flipV="1">
              <a:off x="9142413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3" name="Line 36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4" name="Line 37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5" name="Line 38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6" name="Line 39"/>
            <p:cNvSpPr>
              <a:spLocks noChangeShapeType="1"/>
            </p:cNvSpPr>
            <p:nvPr/>
          </p:nvSpPr>
          <p:spPr bwMode="auto">
            <a:xfrm flipV="1">
              <a:off x="6019800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7" name="Line 40"/>
            <p:cNvSpPr>
              <a:spLocks noChangeShapeType="1"/>
            </p:cNvSpPr>
            <p:nvPr/>
          </p:nvSpPr>
          <p:spPr bwMode="auto">
            <a:xfrm>
              <a:off x="6019800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8" name="Line 42"/>
            <p:cNvSpPr>
              <a:spLocks noChangeShapeType="1"/>
            </p:cNvSpPr>
            <p:nvPr/>
          </p:nvSpPr>
          <p:spPr bwMode="auto">
            <a:xfrm flipV="1">
              <a:off x="632936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9" name="Line 43"/>
            <p:cNvSpPr>
              <a:spLocks noChangeShapeType="1"/>
            </p:cNvSpPr>
            <p:nvPr/>
          </p:nvSpPr>
          <p:spPr bwMode="auto">
            <a:xfrm>
              <a:off x="632936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0" name="Line 45"/>
            <p:cNvSpPr>
              <a:spLocks noChangeShapeType="1"/>
            </p:cNvSpPr>
            <p:nvPr/>
          </p:nvSpPr>
          <p:spPr bwMode="auto">
            <a:xfrm flipV="1">
              <a:off x="6643688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1" name="Line 46"/>
            <p:cNvSpPr>
              <a:spLocks noChangeShapeType="1"/>
            </p:cNvSpPr>
            <p:nvPr/>
          </p:nvSpPr>
          <p:spPr bwMode="auto">
            <a:xfrm>
              <a:off x="6643688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2" name="Line 48"/>
            <p:cNvSpPr>
              <a:spLocks noChangeShapeType="1"/>
            </p:cNvSpPr>
            <p:nvPr/>
          </p:nvSpPr>
          <p:spPr bwMode="auto">
            <a:xfrm flipV="1">
              <a:off x="6954838" y="3921597"/>
              <a:ext cx="0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3" name="Line 49"/>
            <p:cNvSpPr>
              <a:spLocks noChangeShapeType="1"/>
            </p:cNvSpPr>
            <p:nvPr/>
          </p:nvSpPr>
          <p:spPr bwMode="auto">
            <a:xfrm>
              <a:off x="6954838" y="1484784"/>
              <a:ext cx="0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4" name="Line 51"/>
            <p:cNvSpPr>
              <a:spLocks noChangeShapeType="1"/>
            </p:cNvSpPr>
            <p:nvPr/>
          </p:nvSpPr>
          <p:spPr bwMode="auto">
            <a:xfrm flipV="1">
              <a:off x="726916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5" name="Line 52"/>
            <p:cNvSpPr>
              <a:spLocks noChangeShapeType="1"/>
            </p:cNvSpPr>
            <p:nvPr/>
          </p:nvSpPr>
          <p:spPr bwMode="auto">
            <a:xfrm>
              <a:off x="726916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6" name="Line 54"/>
            <p:cNvSpPr>
              <a:spLocks noChangeShapeType="1"/>
            </p:cNvSpPr>
            <p:nvPr/>
          </p:nvSpPr>
          <p:spPr bwMode="auto">
            <a:xfrm flipV="1">
              <a:off x="7578725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7" name="Line 55"/>
            <p:cNvSpPr>
              <a:spLocks noChangeShapeType="1"/>
            </p:cNvSpPr>
            <p:nvPr/>
          </p:nvSpPr>
          <p:spPr bwMode="auto">
            <a:xfrm>
              <a:off x="7578725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8" name="Line 57"/>
            <p:cNvSpPr>
              <a:spLocks noChangeShapeType="1"/>
            </p:cNvSpPr>
            <p:nvPr/>
          </p:nvSpPr>
          <p:spPr bwMode="auto">
            <a:xfrm flipV="1">
              <a:off x="7893050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9" name="Line 58"/>
            <p:cNvSpPr>
              <a:spLocks noChangeShapeType="1"/>
            </p:cNvSpPr>
            <p:nvPr/>
          </p:nvSpPr>
          <p:spPr bwMode="auto">
            <a:xfrm>
              <a:off x="7893050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0" name="Line 60"/>
            <p:cNvSpPr>
              <a:spLocks noChangeShapeType="1"/>
            </p:cNvSpPr>
            <p:nvPr/>
          </p:nvSpPr>
          <p:spPr bwMode="auto">
            <a:xfrm flipV="1">
              <a:off x="8204200" y="3921597"/>
              <a:ext cx="0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1" name="Line 61"/>
            <p:cNvSpPr>
              <a:spLocks noChangeShapeType="1"/>
            </p:cNvSpPr>
            <p:nvPr/>
          </p:nvSpPr>
          <p:spPr bwMode="auto">
            <a:xfrm>
              <a:off x="8204200" y="1484784"/>
              <a:ext cx="0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2" name="Line 63"/>
            <p:cNvSpPr>
              <a:spLocks noChangeShapeType="1"/>
            </p:cNvSpPr>
            <p:nvPr/>
          </p:nvSpPr>
          <p:spPr bwMode="auto">
            <a:xfrm flipV="1">
              <a:off x="8518525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3" name="Line 64"/>
            <p:cNvSpPr>
              <a:spLocks noChangeShapeType="1"/>
            </p:cNvSpPr>
            <p:nvPr/>
          </p:nvSpPr>
          <p:spPr bwMode="auto">
            <a:xfrm>
              <a:off x="8518525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4" name="Line 66"/>
            <p:cNvSpPr>
              <a:spLocks noChangeShapeType="1"/>
            </p:cNvSpPr>
            <p:nvPr/>
          </p:nvSpPr>
          <p:spPr bwMode="auto">
            <a:xfrm flipV="1">
              <a:off x="8828088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5" name="Line 67"/>
            <p:cNvSpPr>
              <a:spLocks noChangeShapeType="1"/>
            </p:cNvSpPr>
            <p:nvPr/>
          </p:nvSpPr>
          <p:spPr bwMode="auto">
            <a:xfrm>
              <a:off x="8828088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6" name="Line 69"/>
            <p:cNvSpPr>
              <a:spLocks noChangeShapeType="1"/>
            </p:cNvSpPr>
            <p:nvPr/>
          </p:nvSpPr>
          <p:spPr bwMode="auto">
            <a:xfrm flipV="1">
              <a:off x="914241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7" name="Line 70"/>
            <p:cNvSpPr>
              <a:spLocks noChangeShapeType="1"/>
            </p:cNvSpPr>
            <p:nvPr/>
          </p:nvSpPr>
          <p:spPr bwMode="auto">
            <a:xfrm>
              <a:off x="914241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8" name="Line 72"/>
            <p:cNvSpPr>
              <a:spLocks noChangeShapeType="1"/>
            </p:cNvSpPr>
            <p:nvPr/>
          </p:nvSpPr>
          <p:spPr bwMode="auto">
            <a:xfrm>
              <a:off x="6019800" y="3951759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9" name="Line 73"/>
            <p:cNvSpPr>
              <a:spLocks noChangeShapeType="1"/>
            </p:cNvSpPr>
            <p:nvPr/>
          </p:nvSpPr>
          <p:spPr bwMode="auto">
            <a:xfrm flipH="1">
              <a:off x="9112250" y="3951759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0" name="Line 75"/>
            <p:cNvSpPr>
              <a:spLocks noChangeShapeType="1"/>
            </p:cNvSpPr>
            <p:nvPr/>
          </p:nvSpPr>
          <p:spPr bwMode="auto">
            <a:xfrm>
              <a:off x="6019800" y="3642197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1" name="Line 76"/>
            <p:cNvSpPr>
              <a:spLocks noChangeShapeType="1"/>
            </p:cNvSpPr>
            <p:nvPr/>
          </p:nvSpPr>
          <p:spPr bwMode="auto">
            <a:xfrm flipH="1">
              <a:off x="9112250" y="3642197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2" name="Line 78"/>
            <p:cNvSpPr>
              <a:spLocks noChangeShapeType="1"/>
            </p:cNvSpPr>
            <p:nvPr/>
          </p:nvSpPr>
          <p:spPr bwMode="auto">
            <a:xfrm>
              <a:off x="6019800" y="3332634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3" name="Line 79"/>
            <p:cNvSpPr>
              <a:spLocks noChangeShapeType="1"/>
            </p:cNvSpPr>
            <p:nvPr/>
          </p:nvSpPr>
          <p:spPr bwMode="auto">
            <a:xfrm flipH="1">
              <a:off x="9112250" y="3332634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4" name="Line 81"/>
            <p:cNvSpPr>
              <a:spLocks noChangeShapeType="1"/>
            </p:cNvSpPr>
            <p:nvPr/>
          </p:nvSpPr>
          <p:spPr bwMode="auto">
            <a:xfrm>
              <a:off x="6019800" y="3023072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5" name="Line 82"/>
            <p:cNvSpPr>
              <a:spLocks noChangeShapeType="1"/>
            </p:cNvSpPr>
            <p:nvPr/>
          </p:nvSpPr>
          <p:spPr bwMode="auto">
            <a:xfrm flipH="1">
              <a:off x="9112250" y="3023072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6" name="Line 84"/>
            <p:cNvSpPr>
              <a:spLocks noChangeShapeType="1"/>
            </p:cNvSpPr>
            <p:nvPr/>
          </p:nvSpPr>
          <p:spPr bwMode="auto">
            <a:xfrm>
              <a:off x="6019800" y="2718272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7" name="Line 85"/>
            <p:cNvSpPr>
              <a:spLocks noChangeShapeType="1"/>
            </p:cNvSpPr>
            <p:nvPr/>
          </p:nvSpPr>
          <p:spPr bwMode="auto">
            <a:xfrm flipH="1">
              <a:off x="9112250" y="2718272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8" name="Line 87"/>
            <p:cNvSpPr>
              <a:spLocks noChangeShapeType="1"/>
            </p:cNvSpPr>
            <p:nvPr/>
          </p:nvSpPr>
          <p:spPr bwMode="auto">
            <a:xfrm>
              <a:off x="6019800" y="2408709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9" name="Line 88"/>
            <p:cNvSpPr>
              <a:spLocks noChangeShapeType="1"/>
            </p:cNvSpPr>
            <p:nvPr/>
          </p:nvSpPr>
          <p:spPr bwMode="auto">
            <a:xfrm flipH="1">
              <a:off x="9112250" y="2408709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0" name="Line 90"/>
            <p:cNvSpPr>
              <a:spLocks noChangeShapeType="1"/>
            </p:cNvSpPr>
            <p:nvPr/>
          </p:nvSpPr>
          <p:spPr bwMode="auto">
            <a:xfrm>
              <a:off x="6019800" y="2099147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1" name="Line 91"/>
            <p:cNvSpPr>
              <a:spLocks noChangeShapeType="1"/>
            </p:cNvSpPr>
            <p:nvPr/>
          </p:nvSpPr>
          <p:spPr bwMode="auto">
            <a:xfrm flipH="1">
              <a:off x="9112250" y="2099147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2" name="Line 93"/>
            <p:cNvSpPr>
              <a:spLocks noChangeShapeType="1"/>
            </p:cNvSpPr>
            <p:nvPr/>
          </p:nvSpPr>
          <p:spPr bwMode="auto">
            <a:xfrm>
              <a:off x="6019800" y="1789584"/>
              <a:ext cx="2698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3" name="Line 94"/>
            <p:cNvSpPr>
              <a:spLocks noChangeShapeType="1"/>
            </p:cNvSpPr>
            <p:nvPr/>
          </p:nvSpPr>
          <p:spPr bwMode="auto">
            <a:xfrm flipH="1">
              <a:off x="9112250" y="1789584"/>
              <a:ext cx="301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4" name="Line 96"/>
            <p:cNvSpPr>
              <a:spLocks noChangeShapeType="1"/>
            </p:cNvSpPr>
            <p:nvPr/>
          </p:nvSpPr>
          <p:spPr bwMode="auto">
            <a:xfrm>
              <a:off x="6019800" y="1484784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5" name="Line 97"/>
            <p:cNvSpPr>
              <a:spLocks noChangeShapeType="1"/>
            </p:cNvSpPr>
            <p:nvPr/>
          </p:nvSpPr>
          <p:spPr bwMode="auto">
            <a:xfrm flipH="1">
              <a:off x="9112250" y="1484784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6" name="Line 99"/>
            <p:cNvSpPr>
              <a:spLocks noChangeShapeType="1"/>
            </p:cNvSpPr>
            <p:nvPr/>
          </p:nvSpPr>
          <p:spPr bwMode="auto">
            <a:xfrm>
              <a:off x="6019800" y="1484784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7" name="Line 100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8" name="Line 101"/>
            <p:cNvSpPr>
              <a:spLocks noChangeShapeType="1"/>
            </p:cNvSpPr>
            <p:nvPr/>
          </p:nvSpPr>
          <p:spPr bwMode="auto">
            <a:xfrm flipV="1">
              <a:off x="9142413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9" name="Line 102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0" name="Freeform 103"/>
            <p:cNvSpPr>
              <a:spLocks/>
            </p:cNvSpPr>
            <p:nvPr/>
          </p:nvSpPr>
          <p:spPr bwMode="auto">
            <a:xfrm>
              <a:off x="6019800" y="3910484"/>
              <a:ext cx="666750" cy="36513"/>
            </a:xfrm>
            <a:custGeom>
              <a:avLst/>
              <a:gdLst>
                <a:gd name="T0" fmla="*/ 4 w 762"/>
                <a:gd name="T1" fmla="*/ 13 h 42"/>
                <a:gd name="T2" fmla="*/ 9 w 762"/>
                <a:gd name="T3" fmla="*/ 13 h 42"/>
                <a:gd name="T4" fmla="*/ 14 w 762"/>
                <a:gd name="T5" fmla="*/ 13 h 42"/>
                <a:gd name="T6" fmla="*/ 20 w 762"/>
                <a:gd name="T7" fmla="*/ 13 h 42"/>
                <a:gd name="T8" fmla="*/ 25 w 762"/>
                <a:gd name="T9" fmla="*/ 13 h 42"/>
                <a:gd name="T10" fmla="*/ 31 w 762"/>
                <a:gd name="T11" fmla="*/ 13 h 42"/>
                <a:gd name="T12" fmla="*/ 36 w 762"/>
                <a:gd name="T13" fmla="*/ 13 h 42"/>
                <a:gd name="T14" fmla="*/ 42 w 762"/>
                <a:gd name="T15" fmla="*/ 13 h 42"/>
                <a:gd name="T16" fmla="*/ 47 w 762"/>
                <a:gd name="T17" fmla="*/ 13 h 42"/>
                <a:gd name="T18" fmla="*/ 53 w 762"/>
                <a:gd name="T19" fmla="*/ 13 h 42"/>
                <a:gd name="T20" fmla="*/ 58 w 762"/>
                <a:gd name="T21" fmla="*/ 13 h 42"/>
                <a:gd name="T22" fmla="*/ 64 w 762"/>
                <a:gd name="T23" fmla="*/ 13 h 42"/>
                <a:gd name="T24" fmla="*/ 69 w 762"/>
                <a:gd name="T25" fmla="*/ 13 h 42"/>
                <a:gd name="T26" fmla="*/ 75 w 762"/>
                <a:gd name="T27" fmla="*/ 13 h 42"/>
                <a:gd name="T28" fmla="*/ 80 w 762"/>
                <a:gd name="T29" fmla="*/ 13 h 42"/>
                <a:gd name="T30" fmla="*/ 85 w 762"/>
                <a:gd name="T31" fmla="*/ 13 h 42"/>
                <a:gd name="T32" fmla="*/ 91 w 762"/>
                <a:gd name="T33" fmla="*/ 13 h 42"/>
                <a:gd name="T34" fmla="*/ 96 w 762"/>
                <a:gd name="T35" fmla="*/ 13 h 42"/>
                <a:gd name="T36" fmla="*/ 102 w 762"/>
                <a:gd name="T37" fmla="*/ 13 h 42"/>
                <a:gd name="T38" fmla="*/ 107 w 762"/>
                <a:gd name="T39" fmla="*/ 13 h 42"/>
                <a:gd name="T40" fmla="*/ 113 w 762"/>
                <a:gd name="T41" fmla="*/ 13 h 42"/>
                <a:gd name="T42" fmla="*/ 119 w 762"/>
                <a:gd name="T43" fmla="*/ 13 h 42"/>
                <a:gd name="T44" fmla="*/ 124 w 762"/>
                <a:gd name="T45" fmla="*/ 13 h 42"/>
                <a:gd name="T46" fmla="*/ 130 w 762"/>
                <a:gd name="T47" fmla="*/ 13 h 42"/>
                <a:gd name="T48" fmla="*/ 135 w 762"/>
                <a:gd name="T49" fmla="*/ 13 h 42"/>
                <a:gd name="T50" fmla="*/ 141 w 762"/>
                <a:gd name="T51" fmla="*/ 13 h 42"/>
                <a:gd name="T52" fmla="*/ 146 w 762"/>
                <a:gd name="T53" fmla="*/ 13 h 42"/>
                <a:gd name="T54" fmla="*/ 151 w 762"/>
                <a:gd name="T55" fmla="*/ 13 h 42"/>
                <a:gd name="T56" fmla="*/ 157 w 762"/>
                <a:gd name="T57" fmla="*/ 13 h 42"/>
                <a:gd name="T58" fmla="*/ 162 w 762"/>
                <a:gd name="T59" fmla="*/ 11 h 42"/>
                <a:gd name="T60" fmla="*/ 168 w 762"/>
                <a:gd name="T61" fmla="*/ 11 h 42"/>
                <a:gd name="T62" fmla="*/ 173 w 762"/>
                <a:gd name="T63" fmla="*/ 11 h 42"/>
                <a:gd name="T64" fmla="*/ 179 w 762"/>
                <a:gd name="T65" fmla="*/ 11 h 42"/>
                <a:gd name="T66" fmla="*/ 184 w 762"/>
                <a:gd name="T67" fmla="*/ 9 h 42"/>
                <a:gd name="T68" fmla="*/ 190 w 762"/>
                <a:gd name="T69" fmla="*/ 9 h 42"/>
                <a:gd name="T70" fmla="*/ 195 w 762"/>
                <a:gd name="T71" fmla="*/ 9 h 42"/>
                <a:gd name="T72" fmla="*/ 201 w 762"/>
                <a:gd name="T73" fmla="*/ 7 h 42"/>
                <a:gd name="T74" fmla="*/ 206 w 762"/>
                <a:gd name="T75" fmla="*/ 7 h 42"/>
                <a:gd name="T76" fmla="*/ 212 w 762"/>
                <a:gd name="T77" fmla="*/ 5 h 42"/>
                <a:gd name="T78" fmla="*/ 217 w 762"/>
                <a:gd name="T79" fmla="*/ 4 h 42"/>
                <a:gd name="T80" fmla="*/ 222 w 762"/>
                <a:gd name="T81" fmla="*/ 2 h 42"/>
                <a:gd name="T82" fmla="*/ 228 w 762"/>
                <a:gd name="T83" fmla="*/ 0 h 4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42"/>
                <a:gd name="T128" fmla="*/ 762 w 762"/>
                <a:gd name="T129" fmla="*/ 42 h 4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42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72" y="42"/>
                  </a:lnTo>
                  <a:lnTo>
                    <a:pt x="78" y="42"/>
                  </a:lnTo>
                  <a:lnTo>
                    <a:pt x="84" y="42"/>
                  </a:lnTo>
                  <a:lnTo>
                    <a:pt x="90" y="42"/>
                  </a:lnTo>
                  <a:lnTo>
                    <a:pt x="96" y="42"/>
                  </a:lnTo>
                  <a:lnTo>
                    <a:pt x="102" y="42"/>
                  </a:lnTo>
                  <a:lnTo>
                    <a:pt x="108" y="42"/>
                  </a:lnTo>
                  <a:lnTo>
                    <a:pt x="114" y="42"/>
                  </a:lnTo>
                  <a:lnTo>
                    <a:pt x="120" y="42"/>
                  </a:lnTo>
                  <a:lnTo>
                    <a:pt x="126" y="42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2"/>
                  </a:lnTo>
                  <a:lnTo>
                    <a:pt x="186" y="42"/>
                  </a:lnTo>
                  <a:lnTo>
                    <a:pt x="192" y="42"/>
                  </a:lnTo>
                  <a:lnTo>
                    <a:pt x="198" y="42"/>
                  </a:lnTo>
                  <a:lnTo>
                    <a:pt x="204" y="42"/>
                  </a:lnTo>
                  <a:lnTo>
                    <a:pt x="210" y="42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34" y="42"/>
                  </a:lnTo>
                  <a:lnTo>
                    <a:pt x="240" y="42"/>
                  </a:lnTo>
                  <a:lnTo>
                    <a:pt x="246" y="42"/>
                  </a:lnTo>
                  <a:lnTo>
                    <a:pt x="252" y="42"/>
                  </a:lnTo>
                  <a:lnTo>
                    <a:pt x="258" y="42"/>
                  </a:lnTo>
                  <a:lnTo>
                    <a:pt x="264" y="42"/>
                  </a:lnTo>
                  <a:lnTo>
                    <a:pt x="270" y="42"/>
                  </a:lnTo>
                  <a:lnTo>
                    <a:pt x="276" y="42"/>
                  </a:lnTo>
                  <a:lnTo>
                    <a:pt x="282" y="42"/>
                  </a:lnTo>
                  <a:lnTo>
                    <a:pt x="288" y="42"/>
                  </a:lnTo>
                  <a:lnTo>
                    <a:pt x="294" y="42"/>
                  </a:lnTo>
                  <a:lnTo>
                    <a:pt x="300" y="42"/>
                  </a:lnTo>
                  <a:lnTo>
                    <a:pt x="306" y="42"/>
                  </a:lnTo>
                  <a:lnTo>
                    <a:pt x="312" y="42"/>
                  </a:lnTo>
                  <a:lnTo>
                    <a:pt x="318" y="42"/>
                  </a:lnTo>
                  <a:lnTo>
                    <a:pt x="324" y="42"/>
                  </a:lnTo>
                  <a:lnTo>
                    <a:pt x="330" y="42"/>
                  </a:lnTo>
                  <a:lnTo>
                    <a:pt x="336" y="42"/>
                  </a:lnTo>
                  <a:lnTo>
                    <a:pt x="342" y="42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6" y="42"/>
                  </a:lnTo>
                  <a:lnTo>
                    <a:pt x="372" y="42"/>
                  </a:lnTo>
                  <a:lnTo>
                    <a:pt x="378" y="42"/>
                  </a:lnTo>
                  <a:lnTo>
                    <a:pt x="384" y="42"/>
                  </a:lnTo>
                  <a:lnTo>
                    <a:pt x="390" y="42"/>
                  </a:lnTo>
                  <a:lnTo>
                    <a:pt x="396" y="42"/>
                  </a:lnTo>
                  <a:lnTo>
                    <a:pt x="402" y="42"/>
                  </a:lnTo>
                  <a:lnTo>
                    <a:pt x="408" y="42"/>
                  </a:lnTo>
                  <a:lnTo>
                    <a:pt x="414" y="42"/>
                  </a:lnTo>
                  <a:lnTo>
                    <a:pt x="420" y="42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42"/>
                  </a:lnTo>
                  <a:lnTo>
                    <a:pt x="444" y="42"/>
                  </a:lnTo>
                  <a:lnTo>
                    <a:pt x="450" y="42"/>
                  </a:lnTo>
                  <a:lnTo>
                    <a:pt x="456" y="42"/>
                  </a:lnTo>
                  <a:lnTo>
                    <a:pt x="462" y="42"/>
                  </a:lnTo>
                  <a:lnTo>
                    <a:pt x="468" y="42"/>
                  </a:lnTo>
                  <a:lnTo>
                    <a:pt x="474" y="42"/>
                  </a:lnTo>
                  <a:lnTo>
                    <a:pt x="480" y="42"/>
                  </a:lnTo>
                  <a:lnTo>
                    <a:pt x="486" y="42"/>
                  </a:lnTo>
                  <a:lnTo>
                    <a:pt x="492" y="42"/>
                  </a:lnTo>
                  <a:lnTo>
                    <a:pt x="498" y="42"/>
                  </a:lnTo>
                  <a:lnTo>
                    <a:pt x="504" y="42"/>
                  </a:lnTo>
                  <a:lnTo>
                    <a:pt x="510" y="42"/>
                  </a:lnTo>
                  <a:lnTo>
                    <a:pt x="516" y="42"/>
                  </a:lnTo>
                  <a:lnTo>
                    <a:pt x="522" y="42"/>
                  </a:lnTo>
                  <a:lnTo>
                    <a:pt x="528" y="42"/>
                  </a:lnTo>
                  <a:lnTo>
                    <a:pt x="534" y="36"/>
                  </a:lnTo>
                  <a:lnTo>
                    <a:pt x="540" y="36"/>
                  </a:lnTo>
                  <a:lnTo>
                    <a:pt x="546" y="36"/>
                  </a:lnTo>
                  <a:lnTo>
                    <a:pt x="552" y="36"/>
                  </a:lnTo>
                  <a:lnTo>
                    <a:pt x="558" y="36"/>
                  </a:lnTo>
                  <a:lnTo>
                    <a:pt x="564" y="36"/>
                  </a:lnTo>
                  <a:lnTo>
                    <a:pt x="570" y="36"/>
                  </a:lnTo>
                  <a:lnTo>
                    <a:pt x="576" y="36"/>
                  </a:lnTo>
                  <a:lnTo>
                    <a:pt x="582" y="36"/>
                  </a:lnTo>
                  <a:lnTo>
                    <a:pt x="588" y="36"/>
                  </a:lnTo>
                  <a:lnTo>
                    <a:pt x="594" y="36"/>
                  </a:lnTo>
                  <a:lnTo>
                    <a:pt x="600" y="36"/>
                  </a:lnTo>
                  <a:lnTo>
                    <a:pt x="606" y="30"/>
                  </a:lnTo>
                  <a:lnTo>
                    <a:pt x="612" y="30"/>
                  </a:lnTo>
                  <a:lnTo>
                    <a:pt x="618" y="30"/>
                  </a:lnTo>
                  <a:lnTo>
                    <a:pt x="624" y="30"/>
                  </a:lnTo>
                  <a:lnTo>
                    <a:pt x="630" y="30"/>
                  </a:lnTo>
                  <a:lnTo>
                    <a:pt x="636" y="30"/>
                  </a:lnTo>
                  <a:lnTo>
                    <a:pt x="642" y="30"/>
                  </a:lnTo>
                  <a:lnTo>
                    <a:pt x="648" y="24"/>
                  </a:lnTo>
                  <a:lnTo>
                    <a:pt x="654" y="24"/>
                  </a:lnTo>
                  <a:lnTo>
                    <a:pt x="660" y="24"/>
                  </a:lnTo>
                  <a:lnTo>
                    <a:pt x="666" y="24"/>
                  </a:lnTo>
                  <a:lnTo>
                    <a:pt x="672" y="24"/>
                  </a:lnTo>
                  <a:lnTo>
                    <a:pt x="678" y="24"/>
                  </a:lnTo>
                  <a:lnTo>
                    <a:pt x="684" y="18"/>
                  </a:lnTo>
                  <a:lnTo>
                    <a:pt x="690" y="18"/>
                  </a:lnTo>
                  <a:lnTo>
                    <a:pt x="696" y="18"/>
                  </a:lnTo>
                  <a:lnTo>
                    <a:pt x="702" y="18"/>
                  </a:lnTo>
                  <a:lnTo>
                    <a:pt x="708" y="12"/>
                  </a:lnTo>
                  <a:lnTo>
                    <a:pt x="714" y="12"/>
                  </a:lnTo>
                  <a:lnTo>
                    <a:pt x="720" y="12"/>
                  </a:lnTo>
                  <a:lnTo>
                    <a:pt x="726" y="12"/>
                  </a:lnTo>
                  <a:lnTo>
                    <a:pt x="732" y="6"/>
                  </a:lnTo>
                  <a:lnTo>
                    <a:pt x="738" y="6"/>
                  </a:lnTo>
                  <a:lnTo>
                    <a:pt x="744" y="6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2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1" name="Freeform 104"/>
            <p:cNvSpPr>
              <a:spLocks/>
            </p:cNvSpPr>
            <p:nvPr/>
          </p:nvSpPr>
          <p:spPr bwMode="auto">
            <a:xfrm>
              <a:off x="6686550" y="2959572"/>
              <a:ext cx="473075" cy="950913"/>
            </a:xfrm>
            <a:custGeom>
              <a:avLst/>
              <a:gdLst>
                <a:gd name="T0" fmla="*/ 4 w 540"/>
                <a:gd name="T1" fmla="*/ 329 h 1086"/>
                <a:gd name="T2" fmla="*/ 9 w 540"/>
                <a:gd name="T3" fmla="*/ 325 h 1086"/>
                <a:gd name="T4" fmla="*/ 14 w 540"/>
                <a:gd name="T5" fmla="*/ 323 h 1086"/>
                <a:gd name="T6" fmla="*/ 20 w 540"/>
                <a:gd name="T7" fmla="*/ 319 h 1086"/>
                <a:gd name="T8" fmla="*/ 25 w 540"/>
                <a:gd name="T9" fmla="*/ 316 h 1086"/>
                <a:gd name="T10" fmla="*/ 31 w 540"/>
                <a:gd name="T11" fmla="*/ 312 h 1086"/>
                <a:gd name="T12" fmla="*/ 36 w 540"/>
                <a:gd name="T13" fmla="*/ 308 h 1086"/>
                <a:gd name="T14" fmla="*/ 42 w 540"/>
                <a:gd name="T15" fmla="*/ 303 h 1086"/>
                <a:gd name="T16" fmla="*/ 47 w 540"/>
                <a:gd name="T17" fmla="*/ 297 h 1086"/>
                <a:gd name="T18" fmla="*/ 53 w 540"/>
                <a:gd name="T19" fmla="*/ 292 h 1086"/>
                <a:gd name="T20" fmla="*/ 58 w 540"/>
                <a:gd name="T21" fmla="*/ 287 h 1086"/>
                <a:gd name="T22" fmla="*/ 64 w 540"/>
                <a:gd name="T23" fmla="*/ 281 h 1086"/>
                <a:gd name="T24" fmla="*/ 66 w 540"/>
                <a:gd name="T25" fmla="*/ 276 h 1086"/>
                <a:gd name="T26" fmla="*/ 71 w 540"/>
                <a:gd name="T27" fmla="*/ 270 h 1086"/>
                <a:gd name="T28" fmla="*/ 73 w 540"/>
                <a:gd name="T29" fmla="*/ 265 h 1086"/>
                <a:gd name="T30" fmla="*/ 77 w 540"/>
                <a:gd name="T31" fmla="*/ 259 h 1086"/>
                <a:gd name="T32" fmla="*/ 81 w 540"/>
                <a:gd name="T33" fmla="*/ 254 h 1086"/>
                <a:gd name="T34" fmla="*/ 84 w 540"/>
                <a:gd name="T35" fmla="*/ 248 h 1086"/>
                <a:gd name="T36" fmla="*/ 88 w 540"/>
                <a:gd name="T37" fmla="*/ 241 h 1086"/>
                <a:gd name="T38" fmla="*/ 89 w 540"/>
                <a:gd name="T39" fmla="*/ 236 h 1086"/>
                <a:gd name="T40" fmla="*/ 93 w 540"/>
                <a:gd name="T41" fmla="*/ 228 h 1086"/>
                <a:gd name="T42" fmla="*/ 97 w 540"/>
                <a:gd name="T43" fmla="*/ 221 h 1086"/>
                <a:gd name="T44" fmla="*/ 100 w 540"/>
                <a:gd name="T45" fmla="*/ 213 h 1086"/>
                <a:gd name="T46" fmla="*/ 104 w 540"/>
                <a:gd name="T47" fmla="*/ 206 h 1086"/>
                <a:gd name="T48" fmla="*/ 106 w 540"/>
                <a:gd name="T49" fmla="*/ 197 h 1086"/>
                <a:gd name="T50" fmla="*/ 110 w 540"/>
                <a:gd name="T51" fmla="*/ 190 h 1086"/>
                <a:gd name="T52" fmla="*/ 113 w 540"/>
                <a:gd name="T53" fmla="*/ 181 h 1086"/>
                <a:gd name="T54" fmla="*/ 117 w 540"/>
                <a:gd name="T55" fmla="*/ 172 h 1086"/>
                <a:gd name="T56" fmla="*/ 119 w 540"/>
                <a:gd name="T57" fmla="*/ 163 h 1086"/>
                <a:gd name="T58" fmla="*/ 123 w 540"/>
                <a:gd name="T59" fmla="*/ 152 h 1086"/>
                <a:gd name="T60" fmla="*/ 126 w 540"/>
                <a:gd name="T61" fmla="*/ 142 h 1086"/>
                <a:gd name="T62" fmla="*/ 130 w 540"/>
                <a:gd name="T63" fmla="*/ 131 h 1086"/>
                <a:gd name="T64" fmla="*/ 134 w 540"/>
                <a:gd name="T65" fmla="*/ 120 h 1086"/>
                <a:gd name="T66" fmla="*/ 135 w 540"/>
                <a:gd name="T67" fmla="*/ 110 h 1086"/>
                <a:gd name="T68" fmla="*/ 139 w 540"/>
                <a:gd name="T69" fmla="*/ 99 h 1086"/>
                <a:gd name="T70" fmla="*/ 142 w 540"/>
                <a:gd name="T71" fmla="*/ 86 h 1086"/>
                <a:gd name="T72" fmla="*/ 146 w 540"/>
                <a:gd name="T73" fmla="*/ 73 h 1086"/>
                <a:gd name="T74" fmla="*/ 150 w 540"/>
                <a:gd name="T75" fmla="*/ 62 h 1086"/>
                <a:gd name="T76" fmla="*/ 152 w 540"/>
                <a:gd name="T77" fmla="*/ 49 h 1086"/>
                <a:gd name="T78" fmla="*/ 155 w 540"/>
                <a:gd name="T79" fmla="*/ 35 h 1086"/>
                <a:gd name="T80" fmla="*/ 159 w 540"/>
                <a:gd name="T81" fmla="*/ 22 h 1086"/>
                <a:gd name="T82" fmla="*/ 163 w 540"/>
                <a:gd name="T83" fmla="*/ 9 h 108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0"/>
                <a:gd name="T127" fmla="*/ 0 h 1086"/>
                <a:gd name="T128" fmla="*/ 540 w 540"/>
                <a:gd name="T129" fmla="*/ 1086 h 108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0" h="1086">
                  <a:moveTo>
                    <a:pt x="0" y="1086"/>
                  </a:moveTo>
                  <a:lnTo>
                    <a:pt x="6" y="1080"/>
                  </a:lnTo>
                  <a:lnTo>
                    <a:pt x="12" y="1080"/>
                  </a:lnTo>
                  <a:lnTo>
                    <a:pt x="18" y="1074"/>
                  </a:lnTo>
                  <a:lnTo>
                    <a:pt x="24" y="1074"/>
                  </a:lnTo>
                  <a:lnTo>
                    <a:pt x="30" y="1068"/>
                  </a:lnTo>
                  <a:lnTo>
                    <a:pt x="36" y="1068"/>
                  </a:lnTo>
                  <a:lnTo>
                    <a:pt x="42" y="1062"/>
                  </a:lnTo>
                  <a:lnTo>
                    <a:pt x="48" y="1062"/>
                  </a:lnTo>
                  <a:lnTo>
                    <a:pt x="54" y="1056"/>
                  </a:lnTo>
                  <a:lnTo>
                    <a:pt x="60" y="1056"/>
                  </a:lnTo>
                  <a:lnTo>
                    <a:pt x="66" y="1050"/>
                  </a:lnTo>
                  <a:lnTo>
                    <a:pt x="72" y="1044"/>
                  </a:lnTo>
                  <a:lnTo>
                    <a:pt x="78" y="1044"/>
                  </a:lnTo>
                  <a:lnTo>
                    <a:pt x="84" y="1038"/>
                  </a:lnTo>
                  <a:lnTo>
                    <a:pt x="90" y="1032"/>
                  </a:lnTo>
                  <a:lnTo>
                    <a:pt x="96" y="1032"/>
                  </a:lnTo>
                  <a:lnTo>
                    <a:pt x="102" y="1026"/>
                  </a:lnTo>
                  <a:lnTo>
                    <a:pt x="108" y="1020"/>
                  </a:lnTo>
                  <a:lnTo>
                    <a:pt x="114" y="1020"/>
                  </a:lnTo>
                  <a:lnTo>
                    <a:pt x="120" y="1014"/>
                  </a:lnTo>
                  <a:lnTo>
                    <a:pt x="126" y="1008"/>
                  </a:lnTo>
                  <a:lnTo>
                    <a:pt x="132" y="1002"/>
                  </a:lnTo>
                  <a:lnTo>
                    <a:pt x="138" y="996"/>
                  </a:lnTo>
                  <a:lnTo>
                    <a:pt x="144" y="990"/>
                  </a:lnTo>
                  <a:lnTo>
                    <a:pt x="150" y="990"/>
                  </a:lnTo>
                  <a:lnTo>
                    <a:pt x="156" y="978"/>
                  </a:lnTo>
                  <a:lnTo>
                    <a:pt x="162" y="972"/>
                  </a:lnTo>
                  <a:lnTo>
                    <a:pt x="168" y="966"/>
                  </a:lnTo>
                  <a:lnTo>
                    <a:pt x="174" y="960"/>
                  </a:lnTo>
                  <a:lnTo>
                    <a:pt x="180" y="954"/>
                  </a:lnTo>
                  <a:lnTo>
                    <a:pt x="186" y="948"/>
                  </a:lnTo>
                  <a:lnTo>
                    <a:pt x="192" y="942"/>
                  </a:lnTo>
                  <a:lnTo>
                    <a:pt x="198" y="936"/>
                  </a:lnTo>
                  <a:lnTo>
                    <a:pt x="198" y="930"/>
                  </a:lnTo>
                  <a:lnTo>
                    <a:pt x="210" y="924"/>
                  </a:lnTo>
                  <a:lnTo>
                    <a:pt x="210" y="918"/>
                  </a:lnTo>
                  <a:lnTo>
                    <a:pt x="216" y="912"/>
                  </a:lnTo>
                  <a:lnTo>
                    <a:pt x="216" y="906"/>
                  </a:lnTo>
                  <a:lnTo>
                    <a:pt x="222" y="900"/>
                  </a:lnTo>
                  <a:lnTo>
                    <a:pt x="222" y="894"/>
                  </a:lnTo>
                  <a:lnTo>
                    <a:pt x="234" y="888"/>
                  </a:lnTo>
                  <a:lnTo>
                    <a:pt x="234" y="882"/>
                  </a:lnTo>
                  <a:lnTo>
                    <a:pt x="240" y="876"/>
                  </a:lnTo>
                  <a:lnTo>
                    <a:pt x="240" y="870"/>
                  </a:lnTo>
                  <a:lnTo>
                    <a:pt x="246" y="864"/>
                  </a:lnTo>
                  <a:lnTo>
                    <a:pt x="252" y="858"/>
                  </a:lnTo>
                  <a:lnTo>
                    <a:pt x="252" y="852"/>
                  </a:lnTo>
                  <a:lnTo>
                    <a:pt x="258" y="846"/>
                  </a:lnTo>
                  <a:lnTo>
                    <a:pt x="258" y="840"/>
                  </a:lnTo>
                  <a:lnTo>
                    <a:pt x="264" y="834"/>
                  </a:lnTo>
                  <a:lnTo>
                    <a:pt x="270" y="828"/>
                  </a:lnTo>
                  <a:lnTo>
                    <a:pt x="270" y="822"/>
                  </a:lnTo>
                  <a:lnTo>
                    <a:pt x="276" y="816"/>
                  </a:lnTo>
                  <a:lnTo>
                    <a:pt x="276" y="804"/>
                  </a:lnTo>
                  <a:lnTo>
                    <a:pt x="282" y="798"/>
                  </a:lnTo>
                  <a:lnTo>
                    <a:pt x="288" y="792"/>
                  </a:lnTo>
                  <a:lnTo>
                    <a:pt x="288" y="786"/>
                  </a:lnTo>
                  <a:lnTo>
                    <a:pt x="294" y="780"/>
                  </a:lnTo>
                  <a:lnTo>
                    <a:pt x="294" y="774"/>
                  </a:lnTo>
                  <a:lnTo>
                    <a:pt x="300" y="762"/>
                  </a:lnTo>
                  <a:lnTo>
                    <a:pt x="306" y="756"/>
                  </a:lnTo>
                  <a:lnTo>
                    <a:pt x="306" y="750"/>
                  </a:lnTo>
                  <a:lnTo>
                    <a:pt x="312" y="744"/>
                  </a:lnTo>
                  <a:lnTo>
                    <a:pt x="312" y="732"/>
                  </a:lnTo>
                  <a:lnTo>
                    <a:pt x="318" y="726"/>
                  </a:lnTo>
                  <a:lnTo>
                    <a:pt x="324" y="720"/>
                  </a:lnTo>
                  <a:lnTo>
                    <a:pt x="324" y="708"/>
                  </a:lnTo>
                  <a:lnTo>
                    <a:pt x="330" y="702"/>
                  </a:lnTo>
                  <a:lnTo>
                    <a:pt x="330" y="690"/>
                  </a:lnTo>
                  <a:lnTo>
                    <a:pt x="336" y="684"/>
                  </a:lnTo>
                  <a:lnTo>
                    <a:pt x="342" y="678"/>
                  </a:lnTo>
                  <a:lnTo>
                    <a:pt x="342" y="666"/>
                  </a:lnTo>
                  <a:lnTo>
                    <a:pt x="348" y="660"/>
                  </a:lnTo>
                  <a:lnTo>
                    <a:pt x="348" y="648"/>
                  </a:lnTo>
                  <a:lnTo>
                    <a:pt x="354" y="642"/>
                  </a:lnTo>
                  <a:lnTo>
                    <a:pt x="360" y="630"/>
                  </a:lnTo>
                  <a:lnTo>
                    <a:pt x="360" y="624"/>
                  </a:lnTo>
                  <a:lnTo>
                    <a:pt x="366" y="612"/>
                  </a:lnTo>
                  <a:lnTo>
                    <a:pt x="366" y="600"/>
                  </a:lnTo>
                  <a:lnTo>
                    <a:pt x="372" y="594"/>
                  </a:lnTo>
                  <a:lnTo>
                    <a:pt x="372" y="582"/>
                  </a:lnTo>
                  <a:lnTo>
                    <a:pt x="378" y="570"/>
                  </a:lnTo>
                  <a:lnTo>
                    <a:pt x="384" y="564"/>
                  </a:lnTo>
                  <a:lnTo>
                    <a:pt x="384" y="552"/>
                  </a:lnTo>
                  <a:lnTo>
                    <a:pt x="390" y="540"/>
                  </a:lnTo>
                  <a:lnTo>
                    <a:pt x="390" y="534"/>
                  </a:lnTo>
                  <a:lnTo>
                    <a:pt x="396" y="522"/>
                  </a:lnTo>
                  <a:lnTo>
                    <a:pt x="402" y="510"/>
                  </a:lnTo>
                  <a:lnTo>
                    <a:pt x="402" y="498"/>
                  </a:lnTo>
                  <a:lnTo>
                    <a:pt x="408" y="486"/>
                  </a:lnTo>
                  <a:lnTo>
                    <a:pt x="408" y="480"/>
                  </a:lnTo>
                  <a:lnTo>
                    <a:pt x="414" y="468"/>
                  </a:lnTo>
                  <a:lnTo>
                    <a:pt x="420" y="456"/>
                  </a:lnTo>
                  <a:lnTo>
                    <a:pt x="420" y="444"/>
                  </a:lnTo>
                  <a:lnTo>
                    <a:pt x="426" y="432"/>
                  </a:lnTo>
                  <a:lnTo>
                    <a:pt x="426" y="420"/>
                  </a:lnTo>
                  <a:lnTo>
                    <a:pt x="432" y="408"/>
                  </a:lnTo>
                  <a:lnTo>
                    <a:pt x="438" y="396"/>
                  </a:lnTo>
                  <a:lnTo>
                    <a:pt x="438" y="384"/>
                  </a:lnTo>
                  <a:lnTo>
                    <a:pt x="444" y="372"/>
                  </a:lnTo>
                  <a:lnTo>
                    <a:pt x="444" y="360"/>
                  </a:lnTo>
                  <a:lnTo>
                    <a:pt x="450" y="348"/>
                  </a:lnTo>
                  <a:lnTo>
                    <a:pt x="456" y="336"/>
                  </a:lnTo>
                  <a:lnTo>
                    <a:pt x="456" y="324"/>
                  </a:lnTo>
                  <a:lnTo>
                    <a:pt x="462" y="306"/>
                  </a:lnTo>
                  <a:lnTo>
                    <a:pt x="462" y="294"/>
                  </a:lnTo>
                  <a:lnTo>
                    <a:pt x="468" y="282"/>
                  </a:lnTo>
                  <a:lnTo>
                    <a:pt x="474" y="270"/>
                  </a:lnTo>
                  <a:lnTo>
                    <a:pt x="474" y="258"/>
                  </a:lnTo>
                  <a:lnTo>
                    <a:pt x="480" y="240"/>
                  </a:lnTo>
                  <a:lnTo>
                    <a:pt x="480" y="228"/>
                  </a:lnTo>
                  <a:lnTo>
                    <a:pt x="486" y="216"/>
                  </a:lnTo>
                  <a:lnTo>
                    <a:pt x="492" y="204"/>
                  </a:lnTo>
                  <a:lnTo>
                    <a:pt x="492" y="186"/>
                  </a:lnTo>
                  <a:lnTo>
                    <a:pt x="498" y="174"/>
                  </a:lnTo>
                  <a:lnTo>
                    <a:pt x="498" y="162"/>
                  </a:lnTo>
                  <a:lnTo>
                    <a:pt x="504" y="144"/>
                  </a:lnTo>
                  <a:lnTo>
                    <a:pt x="510" y="132"/>
                  </a:lnTo>
                  <a:lnTo>
                    <a:pt x="510" y="114"/>
                  </a:lnTo>
                  <a:lnTo>
                    <a:pt x="516" y="102"/>
                  </a:lnTo>
                  <a:lnTo>
                    <a:pt x="516" y="90"/>
                  </a:lnTo>
                  <a:lnTo>
                    <a:pt x="522" y="72"/>
                  </a:lnTo>
                  <a:lnTo>
                    <a:pt x="528" y="60"/>
                  </a:lnTo>
                  <a:lnTo>
                    <a:pt x="528" y="42"/>
                  </a:lnTo>
                  <a:lnTo>
                    <a:pt x="534" y="30"/>
                  </a:lnTo>
                  <a:lnTo>
                    <a:pt x="534" y="12"/>
                  </a:lnTo>
                  <a:lnTo>
                    <a:pt x="54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2" name="Freeform 105"/>
            <p:cNvSpPr>
              <a:spLocks/>
            </p:cNvSpPr>
            <p:nvPr/>
          </p:nvSpPr>
          <p:spPr bwMode="auto">
            <a:xfrm>
              <a:off x="7159625" y="1495897"/>
              <a:ext cx="419100" cy="1463675"/>
            </a:xfrm>
            <a:custGeom>
              <a:avLst/>
              <a:gdLst>
                <a:gd name="T0" fmla="*/ 2 w 480"/>
                <a:gd name="T1" fmla="*/ 497 h 1674"/>
                <a:gd name="T2" fmla="*/ 6 w 480"/>
                <a:gd name="T3" fmla="*/ 484 h 1674"/>
                <a:gd name="T4" fmla="*/ 9 w 480"/>
                <a:gd name="T5" fmla="*/ 470 h 1674"/>
                <a:gd name="T6" fmla="*/ 11 w 480"/>
                <a:gd name="T7" fmla="*/ 455 h 1674"/>
                <a:gd name="T8" fmla="*/ 14 w 480"/>
                <a:gd name="T9" fmla="*/ 441 h 1674"/>
                <a:gd name="T10" fmla="*/ 18 w 480"/>
                <a:gd name="T11" fmla="*/ 424 h 1674"/>
                <a:gd name="T12" fmla="*/ 22 w 480"/>
                <a:gd name="T13" fmla="*/ 410 h 1674"/>
                <a:gd name="T14" fmla="*/ 25 w 480"/>
                <a:gd name="T15" fmla="*/ 395 h 1674"/>
                <a:gd name="T16" fmla="*/ 28 w 480"/>
                <a:gd name="T17" fmla="*/ 378 h 1674"/>
                <a:gd name="T18" fmla="*/ 31 w 480"/>
                <a:gd name="T19" fmla="*/ 364 h 1674"/>
                <a:gd name="T20" fmla="*/ 35 w 480"/>
                <a:gd name="T21" fmla="*/ 348 h 1674"/>
                <a:gd name="T22" fmla="*/ 38 w 480"/>
                <a:gd name="T23" fmla="*/ 333 h 1674"/>
                <a:gd name="T24" fmla="*/ 42 w 480"/>
                <a:gd name="T25" fmla="*/ 317 h 1674"/>
                <a:gd name="T26" fmla="*/ 43 w 480"/>
                <a:gd name="T27" fmla="*/ 302 h 1674"/>
                <a:gd name="T28" fmla="*/ 47 w 480"/>
                <a:gd name="T29" fmla="*/ 286 h 1674"/>
                <a:gd name="T30" fmla="*/ 51 w 480"/>
                <a:gd name="T31" fmla="*/ 271 h 1674"/>
                <a:gd name="T32" fmla="*/ 54 w 480"/>
                <a:gd name="T33" fmla="*/ 257 h 1674"/>
                <a:gd name="T34" fmla="*/ 56 w 480"/>
                <a:gd name="T35" fmla="*/ 240 h 1674"/>
                <a:gd name="T36" fmla="*/ 60 w 480"/>
                <a:gd name="T37" fmla="*/ 226 h 1674"/>
                <a:gd name="T38" fmla="*/ 64 w 480"/>
                <a:gd name="T39" fmla="*/ 211 h 1674"/>
                <a:gd name="T40" fmla="*/ 67 w 480"/>
                <a:gd name="T41" fmla="*/ 197 h 1674"/>
                <a:gd name="T42" fmla="*/ 71 w 480"/>
                <a:gd name="T43" fmla="*/ 182 h 1674"/>
                <a:gd name="T44" fmla="*/ 73 w 480"/>
                <a:gd name="T45" fmla="*/ 169 h 1674"/>
                <a:gd name="T46" fmla="*/ 76 w 480"/>
                <a:gd name="T47" fmla="*/ 155 h 1674"/>
                <a:gd name="T48" fmla="*/ 80 w 480"/>
                <a:gd name="T49" fmla="*/ 142 h 1674"/>
                <a:gd name="T50" fmla="*/ 84 w 480"/>
                <a:gd name="T51" fmla="*/ 129 h 1674"/>
                <a:gd name="T52" fmla="*/ 87 w 480"/>
                <a:gd name="T53" fmla="*/ 118 h 1674"/>
                <a:gd name="T54" fmla="*/ 89 w 480"/>
                <a:gd name="T55" fmla="*/ 106 h 1674"/>
                <a:gd name="T56" fmla="*/ 92 w 480"/>
                <a:gd name="T57" fmla="*/ 95 h 1674"/>
                <a:gd name="T58" fmla="*/ 96 w 480"/>
                <a:gd name="T59" fmla="*/ 84 h 1674"/>
                <a:gd name="T60" fmla="*/ 100 w 480"/>
                <a:gd name="T61" fmla="*/ 73 h 1674"/>
                <a:gd name="T62" fmla="*/ 102 w 480"/>
                <a:gd name="T63" fmla="*/ 64 h 1674"/>
                <a:gd name="T64" fmla="*/ 105 w 480"/>
                <a:gd name="T65" fmla="*/ 55 h 1674"/>
                <a:gd name="T66" fmla="*/ 109 w 480"/>
                <a:gd name="T67" fmla="*/ 47 h 1674"/>
                <a:gd name="T68" fmla="*/ 113 w 480"/>
                <a:gd name="T69" fmla="*/ 38 h 1674"/>
                <a:gd name="T70" fmla="*/ 116 w 480"/>
                <a:gd name="T71" fmla="*/ 31 h 1674"/>
                <a:gd name="T72" fmla="*/ 118 w 480"/>
                <a:gd name="T73" fmla="*/ 25 h 1674"/>
                <a:gd name="T74" fmla="*/ 122 w 480"/>
                <a:gd name="T75" fmla="*/ 20 h 1674"/>
                <a:gd name="T76" fmla="*/ 125 w 480"/>
                <a:gd name="T77" fmla="*/ 14 h 1674"/>
                <a:gd name="T78" fmla="*/ 131 w 480"/>
                <a:gd name="T79" fmla="*/ 7 h 1674"/>
                <a:gd name="T80" fmla="*/ 136 w 480"/>
                <a:gd name="T81" fmla="*/ 4 h 1674"/>
                <a:gd name="T82" fmla="*/ 141 w 480"/>
                <a:gd name="T83" fmla="*/ 0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1674"/>
                  </a:moveTo>
                  <a:lnTo>
                    <a:pt x="0" y="1656"/>
                  </a:lnTo>
                  <a:lnTo>
                    <a:pt x="6" y="1638"/>
                  </a:lnTo>
                  <a:lnTo>
                    <a:pt x="12" y="1626"/>
                  </a:lnTo>
                  <a:lnTo>
                    <a:pt x="12" y="1608"/>
                  </a:lnTo>
                  <a:lnTo>
                    <a:pt x="18" y="1596"/>
                  </a:lnTo>
                  <a:lnTo>
                    <a:pt x="18" y="1578"/>
                  </a:lnTo>
                  <a:lnTo>
                    <a:pt x="24" y="1560"/>
                  </a:lnTo>
                  <a:lnTo>
                    <a:pt x="30" y="1548"/>
                  </a:lnTo>
                  <a:lnTo>
                    <a:pt x="30" y="1530"/>
                  </a:lnTo>
                  <a:lnTo>
                    <a:pt x="36" y="1512"/>
                  </a:lnTo>
                  <a:lnTo>
                    <a:pt x="36" y="1500"/>
                  </a:lnTo>
                  <a:lnTo>
                    <a:pt x="42" y="1482"/>
                  </a:lnTo>
                  <a:lnTo>
                    <a:pt x="48" y="1464"/>
                  </a:lnTo>
                  <a:lnTo>
                    <a:pt x="48" y="1452"/>
                  </a:lnTo>
                  <a:lnTo>
                    <a:pt x="54" y="1434"/>
                  </a:lnTo>
                  <a:lnTo>
                    <a:pt x="54" y="1416"/>
                  </a:lnTo>
                  <a:lnTo>
                    <a:pt x="60" y="1398"/>
                  </a:lnTo>
                  <a:lnTo>
                    <a:pt x="66" y="1386"/>
                  </a:lnTo>
                  <a:lnTo>
                    <a:pt x="66" y="1368"/>
                  </a:lnTo>
                  <a:lnTo>
                    <a:pt x="72" y="1350"/>
                  </a:lnTo>
                  <a:lnTo>
                    <a:pt x="72" y="1332"/>
                  </a:lnTo>
                  <a:lnTo>
                    <a:pt x="78" y="1320"/>
                  </a:lnTo>
                  <a:lnTo>
                    <a:pt x="84" y="1302"/>
                  </a:lnTo>
                  <a:lnTo>
                    <a:pt x="84" y="1284"/>
                  </a:lnTo>
                  <a:lnTo>
                    <a:pt x="90" y="1266"/>
                  </a:lnTo>
                  <a:lnTo>
                    <a:pt x="90" y="1248"/>
                  </a:lnTo>
                  <a:lnTo>
                    <a:pt x="96" y="1230"/>
                  </a:lnTo>
                  <a:lnTo>
                    <a:pt x="102" y="1218"/>
                  </a:lnTo>
                  <a:lnTo>
                    <a:pt x="102" y="1200"/>
                  </a:lnTo>
                  <a:lnTo>
                    <a:pt x="108" y="1182"/>
                  </a:lnTo>
                  <a:lnTo>
                    <a:pt x="108" y="1164"/>
                  </a:lnTo>
                  <a:lnTo>
                    <a:pt x="114" y="1146"/>
                  </a:lnTo>
                  <a:lnTo>
                    <a:pt x="120" y="1128"/>
                  </a:lnTo>
                  <a:lnTo>
                    <a:pt x="120" y="1116"/>
                  </a:lnTo>
                  <a:lnTo>
                    <a:pt x="126" y="1098"/>
                  </a:lnTo>
                  <a:lnTo>
                    <a:pt x="126" y="1080"/>
                  </a:lnTo>
                  <a:lnTo>
                    <a:pt x="132" y="1062"/>
                  </a:lnTo>
                  <a:lnTo>
                    <a:pt x="138" y="1044"/>
                  </a:lnTo>
                  <a:lnTo>
                    <a:pt x="138" y="1026"/>
                  </a:lnTo>
                  <a:lnTo>
                    <a:pt x="144" y="1014"/>
                  </a:lnTo>
                  <a:lnTo>
                    <a:pt x="144" y="996"/>
                  </a:lnTo>
                  <a:lnTo>
                    <a:pt x="150" y="978"/>
                  </a:lnTo>
                  <a:lnTo>
                    <a:pt x="156" y="960"/>
                  </a:lnTo>
                  <a:lnTo>
                    <a:pt x="156" y="942"/>
                  </a:lnTo>
                  <a:lnTo>
                    <a:pt x="162" y="930"/>
                  </a:lnTo>
                  <a:lnTo>
                    <a:pt x="162" y="912"/>
                  </a:lnTo>
                  <a:lnTo>
                    <a:pt x="168" y="894"/>
                  </a:lnTo>
                  <a:lnTo>
                    <a:pt x="168" y="876"/>
                  </a:lnTo>
                  <a:lnTo>
                    <a:pt x="174" y="858"/>
                  </a:lnTo>
                  <a:lnTo>
                    <a:pt x="180" y="846"/>
                  </a:lnTo>
                  <a:lnTo>
                    <a:pt x="180" y="828"/>
                  </a:lnTo>
                  <a:lnTo>
                    <a:pt x="186" y="810"/>
                  </a:lnTo>
                  <a:lnTo>
                    <a:pt x="186" y="792"/>
                  </a:lnTo>
                  <a:lnTo>
                    <a:pt x="192" y="780"/>
                  </a:lnTo>
                  <a:lnTo>
                    <a:pt x="198" y="762"/>
                  </a:lnTo>
                  <a:lnTo>
                    <a:pt x="198" y="744"/>
                  </a:lnTo>
                  <a:lnTo>
                    <a:pt x="204" y="726"/>
                  </a:lnTo>
                  <a:lnTo>
                    <a:pt x="204" y="714"/>
                  </a:lnTo>
                  <a:lnTo>
                    <a:pt x="210" y="696"/>
                  </a:lnTo>
                  <a:lnTo>
                    <a:pt x="216" y="678"/>
                  </a:lnTo>
                  <a:lnTo>
                    <a:pt x="216" y="666"/>
                  </a:lnTo>
                  <a:lnTo>
                    <a:pt x="222" y="648"/>
                  </a:lnTo>
                  <a:lnTo>
                    <a:pt x="222" y="636"/>
                  </a:lnTo>
                  <a:lnTo>
                    <a:pt x="228" y="618"/>
                  </a:lnTo>
                  <a:lnTo>
                    <a:pt x="234" y="600"/>
                  </a:lnTo>
                  <a:lnTo>
                    <a:pt x="234" y="588"/>
                  </a:lnTo>
                  <a:lnTo>
                    <a:pt x="240" y="570"/>
                  </a:lnTo>
                  <a:lnTo>
                    <a:pt x="240" y="558"/>
                  </a:lnTo>
                  <a:lnTo>
                    <a:pt x="246" y="540"/>
                  </a:lnTo>
                  <a:lnTo>
                    <a:pt x="252" y="528"/>
                  </a:lnTo>
                  <a:lnTo>
                    <a:pt x="252" y="510"/>
                  </a:lnTo>
                  <a:lnTo>
                    <a:pt x="258" y="498"/>
                  </a:lnTo>
                  <a:lnTo>
                    <a:pt x="258" y="486"/>
                  </a:lnTo>
                  <a:lnTo>
                    <a:pt x="264" y="468"/>
                  </a:lnTo>
                  <a:lnTo>
                    <a:pt x="270" y="456"/>
                  </a:lnTo>
                  <a:lnTo>
                    <a:pt x="270" y="444"/>
                  </a:lnTo>
                  <a:lnTo>
                    <a:pt x="276" y="426"/>
                  </a:lnTo>
                  <a:lnTo>
                    <a:pt x="276" y="414"/>
                  </a:lnTo>
                  <a:lnTo>
                    <a:pt x="282" y="402"/>
                  </a:lnTo>
                  <a:lnTo>
                    <a:pt x="288" y="390"/>
                  </a:lnTo>
                  <a:lnTo>
                    <a:pt x="288" y="372"/>
                  </a:lnTo>
                  <a:lnTo>
                    <a:pt x="294" y="360"/>
                  </a:lnTo>
                  <a:lnTo>
                    <a:pt x="294" y="348"/>
                  </a:lnTo>
                  <a:lnTo>
                    <a:pt x="300" y="336"/>
                  </a:lnTo>
                  <a:lnTo>
                    <a:pt x="306" y="324"/>
                  </a:lnTo>
                  <a:lnTo>
                    <a:pt x="306" y="312"/>
                  </a:lnTo>
                  <a:lnTo>
                    <a:pt x="312" y="300"/>
                  </a:lnTo>
                  <a:lnTo>
                    <a:pt x="312" y="288"/>
                  </a:lnTo>
                  <a:lnTo>
                    <a:pt x="318" y="276"/>
                  </a:lnTo>
                  <a:lnTo>
                    <a:pt x="318" y="264"/>
                  </a:lnTo>
                  <a:lnTo>
                    <a:pt x="324" y="252"/>
                  </a:lnTo>
                  <a:lnTo>
                    <a:pt x="330" y="240"/>
                  </a:lnTo>
                  <a:lnTo>
                    <a:pt x="330" y="234"/>
                  </a:lnTo>
                  <a:lnTo>
                    <a:pt x="336" y="222"/>
                  </a:lnTo>
                  <a:lnTo>
                    <a:pt x="336" y="210"/>
                  </a:lnTo>
                  <a:lnTo>
                    <a:pt x="342" y="198"/>
                  </a:lnTo>
                  <a:lnTo>
                    <a:pt x="348" y="192"/>
                  </a:lnTo>
                  <a:lnTo>
                    <a:pt x="348" y="180"/>
                  </a:lnTo>
                  <a:lnTo>
                    <a:pt x="354" y="174"/>
                  </a:lnTo>
                  <a:lnTo>
                    <a:pt x="354" y="162"/>
                  </a:lnTo>
                  <a:lnTo>
                    <a:pt x="360" y="156"/>
                  </a:lnTo>
                  <a:lnTo>
                    <a:pt x="366" y="144"/>
                  </a:lnTo>
                  <a:lnTo>
                    <a:pt x="366" y="138"/>
                  </a:lnTo>
                  <a:lnTo>
                    <a:pt x="372" y="126"/>
                  </a:lnTo>
                  <a:lnTo>
                    <a:pt x="372" y="120"/>
                  </a:lnTo>
                  <a:lnTo>
                    <a:pt x="378" y="114"/>
                  </a:lnTo>
                  <a:lnTo>
                    <a:pt x="384" y="102"/>
                  </a:lnTo>
                  <a:lnTo>
                    <a:pt x="384" y="96"/>
                  </a:lnTo>
                  <a:lnTo>
                    <a:pt x="390" y="90"/>
                  </a:lnTo>
                  <a:lnTo>
                    <a:pt x="390" y="84"/>
                  </a:lnTo>
                  <a:lnTo>
                    <a:pt x="396" y="78"/>
                  </a:lnTo>
                  <a:lnTo>
                    <a:pt x="402" y="72"/>
                  </a:lnTo>
                  <a:lnTo>
                    <a:pt x="402" y="66"/>
                  </a:lnTo>
                  <a:lnTo>
                    <a:pt x="408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6" y="36"/>
                  </a:lnTo>
                  <a:lnTo>
                    <a:pt x="426" y="30"/>
                  </a:lnTo>
                  <a:lnTo>
                    <a:pt x="432" y="24"/>
                  </a:lnTo>
                  <a:lnTo>
                    <a:pt x="438" y="18"/>
                  </a:lnTo>
                  <a:lnTo>
                    <a:pt x="444" y="12"/>
                  </a:lnTo>
                  <a:lnTo>
                    <a:pt x="450" y="12"/>
                  </a:lnTo>
                  <a:lnTo>
                    <a:pt x="456" y="6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3" name="Freeform 106"/>
            <p:cNvSpPr>
              <a:spLocks/>
            </p:cNvSpPr>
            <p:nvPr/>
          </p:nvSpPr>
          <p:spPr bwMode="auto">
            <a:xfrm>
              <a:off x="7578725" y="1495897"/>
              <a:ext cx="420688" cy="1463675"/>
            </a:xfrm>
            <a:custGeom>
              <a:avLst/>
              <a:gdLst>
                <a:gd name="T0" fmla="*/ 4 w 480"/>
                <a:gd name="T1" fmla="*/ 0 h 1674"/>
                <a:gd name="T2" fmla="*/ 9 w 480"/>
                <a:gd name="T3" fmla="*/ 4 h 1674"/>
                <a:gd name="T4" fmla="*/ 15 w 480"/>
                <a:gd name="T5" fmla="*/ 7 h 1674"/>
                <a:gd name="T6" fmla="*/ 20 w 480"/>
                <a:gd name="T7" fmla="*/ 14 h 1674"/>
                <a:gd name="T8" fmla="*/ 24 w 480"/>
                <a:gd name="T9" fmla="*/ 20 h 1674"/>
                <a:gd name="T10" fmla="*/ 28 w 480"/>
                <a:gd name="T11" fmla="*/ 25 h 1674"/>
                <a:gd name="T12" fmla="*/ 29 w 480"/>
                <a:gd name="T13" fmla="*/ 31 h 1674"/>
                <a:gd name="T14" fmla="*/ 33 w 480"/>
                <a:gd name="T15" fmla="*/ 38 h 1674"/>
                <a:gd name="T16" fmla="*/ 36 w 480"/>
                <a:gd name="T17" fmla="*/ 47 h 1674"/>
                <a:gd name="T18" fmla="*/ 40 w 480"/>
                <a:gd name="T19" fmla="*/ 55 h 1674"/>
                <a:gd name="T20" fmla="*/ 44 w 480"/>
                <a:gd name="T21" fmla="*/ 64 h 1674"/>
                <a:gd name="T22" fmla="*/ 46 w 480"/>
                <a:gd name="T23" fmla="*/ 73 h 1674"/>
                <a:gd name="T24" fmla="*/ 49 w 480"/>
                <a:gd name="T25" fmla="*/ 84 h 1674"/>
                <a:gd name="T26" fmla="*/ 53 w 480"/>
                <a:gd name="T27" fmla="*/ 95 h 1674"/>
                <a:gd name="T28" fmla="*/ 57 w 480"/>
                <a:gd name="T29" fmla="*/ 106 h 1674"/>
                <a:gd name="T30" fmla="*/ 59 w 480"/>
                <a:gd name="T31" fmla="*/ 118 h 1674"/>
                <a:gd name="T32" fmla="*/ 62 w 480"/>
                <a:gd name="T33" fmla="*/ 129 h 1674"/>
                <a:gd name="T34" fmla="*/ 66 w 480"/>
                <a:gd name="T35" fmla="*/ 142 h 1674"/>
                <a:gd name="T36" fmla="*/ 70 w 480"/>
                <a:gd name="T37" fmla="*/ 155 h 1674"/>
                <a:gd name="T38" fmla="*/ 73 w 480"/>
                <a:gd name="T39" fmla="*/ 169 h 1674"/>
                <a:gd name="T40" fmla="*/ 75 w 480"/>
                <a:gd name="T41" fmla="*/ 182 h 1674"/>
                <a:gd name="T42" fmla="*/ 78 w 480"/>
                <a:gd name="T43" fmla="*/ 197 h 1674"/>
                <a:gd name="T44" fmla="*/ 82 w 480"/>
                <a:gd name="T45" fmla="*/ 211 h 1674"/>
                <a:gd name="T46" fmla="*/ 86 w 480"/>
                <a:gd name="T47" fmla="*/ 226 h 1674"/>
                <a:gd name="T48" fmla="*/ 89 w 480"/>
                <a:gd name="T49" fmla="*/ 240 h 1674"/>
                <a:gd name="T50" fmla="*/ 92 w 480"/>
                <a:gd name="T51" fmla="*/ 257 h 1674"/>
                <a:gd name="T52" fmla="*/ 95 w 480"/>
                <a:gd name="T53" fmla="*/ 271 h 1674"/>
                <a:gd name="T54" fmla="*/ 99 w 480"/>
                <a:gd name="T55" fmla="*/ 286 h 1674"/>
                <a:gd name="T56" fmla="*/ 103 w 480"/>
                <a:gd name="T57" fmla="*/ 302 h 1674"/>
                <a:gd name="T58" fmla="*/ 104 w 480"/>
                <a:gd name="T59" fmla="*/ 317 h 1674"/>
                <a:gd name="T60" fmla="*/ 108 w 480"/>
                <a:gd name="T61" fmla="*/ 333 h 1674"/>
                <a:gd name="T62" fmla="*/ 112 w 480"/>
                <a:gd name="T63" fmla="*/ 348 h 1674"/>
                <a:gd name="T64" fmla="*/ 115 w 480"/>
                <a:gd name="T65" fmla="*/ 364 h 1674"/>
                <a:gd name="T66" fmla="*/ 119 w 480"/>
                <a:gd name="T67" fmla="*/ 378 h 1674"/>
                <a:gd name="T68" fmla="*/ 121 w 480"/>
                <a:gd name="T69" fmla="*/ 395 h 1674"/>
                <a:gd name="T70" fmla="*/ 124 w 480"/>
                <a:gd name="T71" fmla="*/ 410 h 1674"/>
                <a:gd name="T72" fmla="*/ 128 w 480"/>
                <a:gd name="T73" fmla="*/ 424 h 1674"/>
                <a:gd name="T74" fmla="*/ 132 w 480"/>
                <a:gd name="T75" fmla="*/ 441 h 1674"/>
                <a:gd name="T76" fmla="*/ 135 w 480"/>
                <a:gd name="T77" fmla="*/ 455 h 1674"/>
                <a:gd name="T78" fmla="*/ 137 w 480"/>
                <a:gd name="T79" fmla="*/ 470 h 1674"/>
                <a:gd name="T80" fmla="*/ 141 w 480"/>
                <a:gd name="T81" fmla="*/ 484 h 1674"/>
                <a:gd name="T82" fmla="*/ 145 w 480"/>
                <a:gd name="T83" fmla="*/ 497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36"/>
                  </a:lnTo>
                  <a:lnTo>
                    <a:pt x="60" y="42"/>
                  </a:lnTo>
                  <a:lnTo>
                    <a:pt x="66" y="48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78" y="66"/>
                  </a:lnTo>
                  <a:lnTo>
                    <a:pt x="78" y="72"/>
                  </a:lnTo>
                  <a:lnTo>
                    <a:pt x="84" y="78"/>
                  </a:lnTo>
                  <a:lnTo>
                    <a:pt x="90" y="84"/>
                  </a:lnTo>
                  <a:lnTo>
                    <a:pt x="90" y="90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102" y="114"/>
                  </a:lnTo>
                  <a:lnTo>
                    <a:pt x="108" y="120"/>
                  </a:lnTo>
                  <a:lnTo>
                    <a:pt x="108" y="126"/>
                  </a:lnTo>
                  <a:lnTo>
                    <a:pt x="114" y="138"/>
                  </a:lnTo>
                  <a:lnTo>
                    <a:pt x="114" y="144"/>
                  </a:lnTo>
                  <a:lnTo>
                    <a:pt x="120" y="156"/>
                  </a:lnTo>
                  <a:lnTo>
                    <a:pt x="126" y="162"/>
                  </a:lnTo>
                  <a:lnTo>
                    <a:pt x="126" y="174"/>
                  </a:lnTo>
                  <a:lnTo>
                    <a:pt x="132" y="180"/>
                  </a:lnTo>
                  <a:lnTo>
                    <a:pt x="132" y="192"/>
                  </a:lnTo>
                  <a:lnTo>
                    <a:pt x="138" y="198"/>
                  </a:lnTo>
                  <a:lnTo>
                    <a:pt x="144" y="210"/>
                  </a:lnTo>
                  <a:lnTo>
                    <a:pt x="144" y="222"/>
                  </a:lnTo>
                  <a:lnTo>
                    <a:pt x="150" y="234"/>
                  </a:lnTo>
                  <a:lnTo>
                    <a:pt x="150" y="240"/>
                  </a:lnTo>
                  <a:lnTo>
                    <a:pt x="156" y="252"/>
                  </a:lnTo>
                  <a:lnTo>
                    <a:pt x="162" y="264"/>
                  </a:lnTo>
                  <a:lnTo>
                    <a:pt x="162" y="276"/>
                  </a:lnTo>
                  <a:lnTo>
                    <a:pt x="168" y="288"/>
                  </a:lnTo>
                  <a:lnTo>
                    <a:pt x="168" y="300"/>
                  </a:lnTo>
                  <a:lnTo>
                    <a:pt x="174" y="312"/>
                  </a:lnTo>
                  <a:lnTo>
                    <a:pt x="174" y="324"/>
                  </a:lnTo>
                  <a:lnTo>
                    <a:pt x="180" y="336"/>
                  </a:lnTo>
                  <a:lnTo>
                    <a:pt x="186" y="348"/>
                  </a:lnTo>
                  <a:lnTo>
                    <a:pt x="186" y="360"/>
                  </a:lnTo>
                  <a:lnTo>
                    <a:pt x="192" y="372"/>
                  </a:lnTo>
                  <a:lnTo>
                    <a:pt x="192" y="390"/>
                  </a:lnTo>
                  <a:lnTo>
                    <a:pt x="198" y="402"/>
                  </a:lnTo>
                  <a:lnTo>
                    <a:pt x="204" y="414"/>
                  </a:lnTo>
                  <a:lnTo>
                    <a:pt x="204" y="426"/>
                  </a:lnTo>
                  <a:lnTo>
                    <a:pt x="210" y="444"/>
                  </a:lnTo>
                  <a:lnTo>
                    <a:pt x="210" y="456"/>
                  </a:lnTo>
                  <a:lnTo>
                    <a:pt x="216" y="468"/>
                  </a:lnTo>
                  <a:lnTo>
                    <a:pt x="222" y="486"/>
                  </a:lnTo>
                  <a:lnTo>
                    <a:pt x="222" y="498"/>
                  </a:lnTo>
                  <a:lnTo>
                    <a:pt x="228" y="510"/>
                  </a:lnTo>
                  <a:lnTo>
                    <a:pt x="228" y="528"/>
                  </a:lnTo>
                  <a:lnTo>
                    <a:pt x="234" y="540"/>
                  </a:lnTo>
                  <a:lnTo>
                    <a:pt x="240" y="558"/>
                  </a:lnTo>
                  <a:lnTo>
                    <a:pt x="240" y="570"/>
                  </a:lnTo>
                  <a:lnTo>
                    <a:pt x="246" y="588"/>
                  </a:lnTo>
                  <a:lnTo>
                    <a:pt x="246" y="600"/>
                  </a:lnTo>
                  <a:lnTo>
                    <a:pt x="252" y="618"/>
                  </a:lnTo>
                  <a:lnTo>
                    <a:pt x="258" y="636"/>
                  </a:lnTo>
                  <a:lnTo>
                    <a:pt x="258" y="648"/>
                  </a:lnTo>
                  <a:lnTo>
                    <a:pt x="264" y="666"/>
                  </a:lnTo>
                  <a:lnTo>
                    <a:pt x="264" y="678"/>
                  </a:lnTo>
                  <a:lnTo>
                    <a:pt x="270" y="696"/>
                  </a:lnTo>
                  <a:lnTo>
                    <a:pt x="276" y="714"/>
                  </a:lnTo>
                  <a:lnTo>
                    <a:pt x="276" y="726"/>
                  </a:lnTo>
                  <a:lnTo>
                    <a:pt x="282" y="744"/>
                  </a:lnTo>
                  <a:lnTo>
                    <a:pt x="282" y="762"/>
                  </a:lnTo>
                  <a:lnTo>
                    <a:pt x="288" y="780"/>
                  </a:lnTo>
                  <a:lnTo>
                    <a:pt x="294" y="792"/>
                  </a:lnTo>
                  <a:lnTo>
                    <a:pt x="294" y="810"/>
                  </a:lnTo>
                  <a:lnTo>
                    <a:pt x="300" y="828"/>
                  </a:lnTo>
                  <a:lnTo>
                    <a:pt x="300" y="846"/>
                  </a:lnTo>
                  <a:lnTo>
                    <a:pt x="306" y="858"/>
                  </a:lnTo>
                  <a:lnTo>
                    <a:pt x="312" y="876"/>
                  </a:lnTo>
                  <a:lnTo>
                    <a:pt x="312" y="894"/>
                  </a:lnTo>
                  <a:lnTo>
                    <a:pt x="318" y="912"/>
                  </a:lnTo>
                  <a:lnTo>
                    <a:pt x="318" y="930"/>
                  </a:lnTo>
                  <a:lnTo>
                    <a:pt x="324" y="942"/>
                  </a:lnTo>
                  <a:lnTo>
                    <a:pt x="324" y="960"/>
                  </a:lnTo>
                  <a:lnTo>
                    <a:pt x="330" y="978"/>
                  </a:lnTo>
                  <a:lnTo>
                    <a:pt x="336" y="996"/>
                  </a:lnTo>
                  <a:lnTo>
                    <a:pt x="336" y="1014"/>
                  </a:lnTo>
                  <a:lnTo>
                    <a:pt x="342" y="1026"/>
                  </a:lnTo>
                  <a:lnTo>
                    <a:pt x="342" y="1044"/>
                  </a:lnTo>
                  <a:lnTo>
                    <a:pt x="348" y="1062"/>
                  </a:lnTo>
                  <a:lnTo>
                    <a:pt x="354" y="1080"/>
                  </a:lnTo>
                  <a:lnTo>
                    <a:pt x="354" y="1098"/>
                  </a:lnTo>
                  <a:lnTo>
                    <a:pt x="360" y="1116"/>
                  </a:lnTo>
                  <a:lnTo>
                    <a:pt x="360" y="1128"/>
                  </a:lnTo>
                  <a:lnTo>
                    <a:pt x="366" y="1146"/>
                  </a:lnTo>
                  <a:lnTo>
                    <a:pt x="372" y="1164"/>
                  </a:lnTo>
                  <a:lnTo>
                    <a:pt x="372" y="1182"/>
                  </a:lnTo>
                  <a:lnTo>
                    <a:pt x="378" y="1200"/>
                  </a:lnTo>
                  <a:lnTo>
                    <a:pt x="378" y="1218"/>
                  </a:lnTo>
                  <a:lnTo>
                    <a:pt x="384" y="1230"/>
                  </a:lnTo>
                  <a:lnTo>
                    <a:pt x="390" y="1248"/>
                  </a:lnTo>
                  <a:lnTo>
                    <a:pt x="390" y="1266"/>
                  </a:lnTo>
                  <a:lnTo>
                    <a:pt x="396" y="1284"/>
                  </a:lnTo>
                  <a:lnTo>
                    <a:pt x="396" y="1302"/>
                  </a:lnTo>
                  <a:lnTo>
                    <a:pt x="402" y="1320"/>
                  </a:lnTo>
                  <a:lnTo>
                    <a:pt x="408" y="1332"/>
                  </a:lnTo>
                  <a:lnTo>
                    <a:pt x="408" y="1350"/>
                  </a:lnTo>
                  <a:lnTo>
                    <a:pt x="414" y="1368"/>
                  </a:lnTo>
                  <a:lnTo>
                    <a:pt x="414" y="1386"/>
                  </a:lnTo>
                  <a:lnTo>
                    <a:pt x="420" y="1398"/>
                  </a:lnTo>
                  <a:lnTo>
                    <a:pt x="426" y="1416"/>
                  </a:lnTo>
                  <a:lnTo>
                    <a:pt x="426" y="1434"/>
                  </a:lnTo>
                  <a:lnTo>
                    <a:pt x="432" y="1452"/>
                  </a:lnTo>
                  <a:lnTo>
                    <a:pt x="432" y="1464"/>
                  </a:lnTo>
                  <a:lnTo>
                    <a:pt x="438" y="1482"/>
                  </a:lnTo>
                  <a:lnTo>
                    <a:pt x="444" y="1500"/>
                  </a:lnTo>
                  <a:lnTo>
                    <a:pt x="444" y="1512"/>
                  </a:lnTo>
                  <a:lnTo>
                    <a:pt x="450" y="1530"/>
                  </a:lnTo>
                  <a:lnTo>
                    <a:pt x="450" y="1548"/>
                  </a:lnTo>
                  <a:lnTo>
                    <a:pt x="456" y="1560"/>
                  </a:lnTo>
                  <a:lnTo>
                    <a:pt x="462" y="1578"/>
                  </a:lnTo>
                  <a:lnTo>
                    <a:pt x="462" y="1596"/>
                  </a:lnTo>
                  <a:lnTo>
                    <a:pt x="468" y="1608"/>
                  </a:lnTo>
                  <a:lnTo>
                    <a:pt x="468" y="1626"/>
                  </a:lnTo>
                  <a:lnTo>
                    <a:pt x="474" y="1638"/>
                  </a:lnTo>
                  <a:lnTo>
                    <a:pt x="480" y="1656"/>
                  </a:lnTo>
                  <a:lnTo>
                    <a:pt x="480" y="16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4" name="Freeform 107"/>
            <p:cNvSpPr>
              <a:spLocks/>
            </p:cNvSpPr>
            <p:nvPr/>
          </p:nvSpPr>
          <p:spPr bwMode="auto">
            <a:xfrm>
              <a:off x="7999413" y="2959572"/>
              <a:ext cx="455613" cy="939800"/>
            </a:xfrm>
            <a:custGeom>
              <a:avLst/>
              <a:gdLst>
                <a:gd name="T0" fmla="*/ 2 w 522"/>
                <a:gd name="T1" fmla="*/ 9 h 1074"/>
                <a:gd name="T2" fmla="*/ 5 w 522"/>
                <a:gd name="T3" fmla="*/ 22 h 1074"/>
                <a:gd name="T4" fmla="*/ 9 w 522"/>
                <a:gd name="T5" fmla="*/ 35 h 1074"/>
                <a:gd name="T6" fmla="*/ 13 w 522"/>
                <a:gd name="T7" fmla="*/ 49 h 1074"/>
                <a:gd name="T8" fmla="*/ 14 w 522"/>
                <a:gd name="T9" fmla="*/ 62 h 1074"/>
                <a:gd name="T10" fmla="*/ 18 w 522"/>
                <a:gd name="T11" fmla="*/ 73 h 1074"/>
                <a:gd name="T12" fmla="*/ 22 w 522"/>
                <a:gd name="T13" fmla="*/ 85 h 1074"/>
                <a:gd name="T14" fmla="*/ 25 w 522"/>
                <a:gd name="T15" fmla="*/ 99 h 1074"/>
                <a:gd name="T16" fmla="*/ 29 w 522"/>
                <a:gd name="T17" fmla="*/ 109 h 1074"/>
                <a:gd name="T18" fmla="*/ 31 w 522"/>
                <a:gd name="T19" fmla="*/ 120 h 1074"/>
                <a:gd name="T20" fmla="*/ 35 w 522"/>
                <a:gd name="T21" fmla="*/ 131 h 1074"/>
                <a:gd name="T22" fmla="*/ 38 w 522"/>
                <a:gd name="T23" fmla="*/ 142 h 1074"/>
                <a:gd name="T24" fmla="*/ 42 w 522"/>
                <a:gd name="T25" fmla="*/ 152 h 1074"/>
                <a:gd name="T26" fmla="*/ 45 w 522"/>
                <a:gd name="T27" fmla="*/ 162 h 1074"/>
                <a:gd name="T28" fmla="*/ 47 w 522"/>
                <a:gd name="T29" fmla="*/ 171 h 1074"/>
                <a:gd name="T30" fmla="*/ 51 w 522"/>
                <a:gd name="T31" fmla="*/ 180 h 1074"/>
                <a:gd name="T32" fmla="*/ 54 w 522"/>
                <a:gd name="T33" fmla="*/ 190 h 1074"/>
                <a:gd name="T34" fmla="*/ 58 w 522"/>
                <a:gd name="T35" fmla="*/ 197 h 1074"/>
                <a:gd name="T36" fmla="*/ 60 w 522"/>
                <a:gd name="T37" fmla="*/ 206 h 1074"/>
                <a:gd name="T38" fmla="*/ 63 w 522"/>
                <a:gd name="T39" fmla="*/ 213 h 1074"/>
                <a:gd name="T40" fmla="*/ 67 w 522"/>
                <a:gd name="T41" fmla="*/ 220 h 1074"/>
                <a:gd name="T42" fmla="*/ 71 w 522"/>
                <a:gd name="T43" fmla="*/ 228 h 1074"/>
                <a:gd name="T44" fmla="*/ 74 w 522"/>
                <a:gd name="T45" fmla="*/ 235 h 1074"/>
                <a:gd name="T46" fmla="*/ 76 w 522"/>
                <a:gd name="T47" fmla="*/ 241 h 1074"/>
                <a:gd name="T48" fmla="*/ 80 w 522"/>
                <a:gd name="T49" fmla="*/ 248 h 1074"/>
                <a:gd name="T50" fmla="*/ 84 w 522"/>
                <a:gd name="T51" fmla="*/ 254 h 1074"/>
                <a:gd name="T52" fmla="*/ 87 w 522"/>
                <a:gd name="T53" fmla="*/ 259 h 1074"/>
                <a:gd name="T54" fmla="*/ 91 w 522"/>
                <a:gd name="T55" fmla="*/ 265 h 1074"/>
                <a:gd name="T56" fmla="*/ 92 w 522"/>
                <a:gd name="T57" fmla="*/ 270 h 1074"/>
                <a:gd name="T58" fmla="*/ 96 w 522"/>
                <a:gd name="T59" fmla="*/ 273 h 1074"/>
                <a:gd name="T60" fmla="*/ 102 w 522"/>
                <a:gd name="T61" fmla="*/ 281 h 1074"/>
                <a:gd name="T62" fmla="*/ 103 w 522"/>
                <a:gd name="T63" fmla="*/ 283 h 1074"/>
                <a:gd name="T64" fmla="*/ 107 w 522"/>
                <a:gd name="T65" fmla="*/ 288 h 1074"/>
                <a:gd name="T66" fmla="*/ 111 w 522"/>
                <a:gd name="T67" fmla="*/ 293 h 1074"/>
                <a:gd name="T68" fmla="*/ 116 w 522"/>
                <a:gd name="T69" fmla="*/ 299 h 1074"/>
                <a:gd name="T70" fmla="*/ 122 w 522"/>
                <a:gd name="T71" fmla="*/ 304 h 1074"/>
                <a:gd name="T72" fmla="*/ 127 w 522"/>
                <a:gd name="T73" fmla="*/ 308 h 1074"/>
                <a:gd name="T74" fmla="*/ 133 w 522"/>
                <a:gd name="T75" fmla="*/ 314 h 1074"/>
                <a:gd name="T76" fmla="*/ 138 w 522"/>
                <a:gd name="T77" fmla="*/ 317 h 1074"/>
                <a:gd name="T78" fmla="*/ 144 w 522"/>
                <a:gd name="T79" fmla="*/ 321 h 1074"/>
                <a:gd name="T80" fmla="*/ 149 w 522"/>
                <a:gd name="T81" fmla="*/ 322 h 1074"/>
                <a:gd name="T82" fmla="*/ 154 w 522"/>
                <a:gd name="T83" fmla="*/ 326 h 10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2"/>
                <a:gd name="T127" fmla="*/ 0 h 1074"/>
                <a:gd name="T128" fmla="*/ 522 w 522"/>
                <a:gd name="T129" fmla="*/ 1074 h 10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2" h="1074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60"/>
                  </a:lnTo>
                  <a:lnTo>
                    <a:pt x="18" y="72"/>
                  </a:lnTo>
                  <a:lnTo>
                    <a:pt x="24" y="90"/>
                  </a:lnTo>
                  <a:lnTo>
                    <a:pt x="24" y="102"/>
                  </a:lnTo>
                  <a:lnTo>
                    <a:pt x="30" y="114"/>
                  </a:lnTo>
                  <a:lnTo>
                    <a:pt x="30" y="132"/>
                  </a:lnTo>
                  <a:lnTo>
                    <a:pt x="36" y="144"/>
                  </a:lnTo>
                  <a:lnTo>
                    <a:pt x="42" y="162"/>
                  </a:lnTo>
                  <a:lnTo>
                    <a:pt x="42" y="174"/>
                  </a:lnTo>
                  <a:lnTo>
                    <a:pt x="48" y="186"/>
                  </a:lnTo>
                  <a:lnTo>
                    <a:pt x="48" y="204"/>
                  </a:lnTo>
                  <a:lnTo>
                    <a:pt x="54" y="216"/>
                  </a:lnTo>
                  <a:lnTo>
                    <a:pt x="60" y="228"/>
                  </a:lnTo>
                  <a:lnTo>
                    <a:pt x="60" y="240"/>
                  </a:lnTo>
                  <a:lnTo>
                    <a:pt x="66" y="258"/>
                  </a:lnTo>
                  <a:lnTo>
                    <a:pt x="66" y="270"/>
                  </a:lnTo>
                  <a:lnTo>
                    <a:pt x="72" y="282"/>
                  </a:lnTo>
                  <a:lnTo>
                    <a:pt x="78" y="294"/>
                  </a:lnTo>
                  <a:lnTo>
                    <a:pt x="78" y="306"/>
                  </a:lnTo>
                  <a:lnTo>
                    <a:pt x="84" y="324"/>
                  </a:lnTo>
                  <a:lnTo>
                    <a:pt x="84" y="336"/>
                  </a:lnTo>
                  <a:lnTo>
                    <a:pt x="90" y="348"/>
                  </a:lnTo>
                  <a:lnTo>
                    <a:pt x="96" y="360"/>
                  </a:lnTo>
                  <a:lnTo>
                    <a:pt x="96" y="372"/>
                  </a:lnTo>
                  <a:lnTo>
                    <a:pt x="102" y="384"/>
                  </a:lnTo>
                  <a:lnTo>
                    <a:pt x="102" y="396"/>
                  </a:lnTo>
                  <a:lnTo>
                    <a:pt x="108" y="408"/>
                  </a:lnTo>
                  <a:lnTo>
                    <a:pt x="114" y="420"/>
                  </a:lnTo>
                  <a:lnTo>
                    <a:pt x="114" y="432"/>
                  </a:lnTo>
                  <a:lnTo>
                    <a:pt x="120" y="444"/>
                  </a:lnTo>
                  <a:lnTo>
                    <a:pt x="120" y="456"/>
                  </a:lnTo>
                  <a:lnTo>
                    <a:pt x="126" y="468"/>
                  </a:lnTo>
                  <a:lnTo>
                    <a:pt x="132" y="480"/>
                  </a:lnTo>
                  <a:lnTo>
                    <a:pt x="132" y="486"/>
                  </a:lnTo>
                  <a:lnTo>
                    <a:pt x="138" y="498"/>
                  </a:lnTo>
                  <a:lnTo>
                    <a:pt x="138" y="510"/>
                  </a:lnTo>
                  <a:lnTo>
                    <a:pt x="144" y="522"/>
                  </a:lnTo>
                  <a:lnTo>
                    <a:pt x="150" y="534"/>
                  </a:lnTo>
                  <a:lnTo>
                    <a:pt x="150" y="540"/>
                  </a:lnTo>
                  <a:lnTo>
                    <a:pt x="156" y="552"/>
                  </a:lnTo>
                  <a:lnTo>
                    <a:pt x="156" y="564"/>
                  </a:lnTo>
                  <a:lnTo>
                    <a:pt x="162" y="570"/>
                  </a:lnTo>
                  <a:lnTo>
                    <a:pt x="168" y="582"/>
                  </a:lnTo>
                  <a:lnTo>
                    <a:pt x="168" y="594"/>
                  </a:lnTo>
                  <a:lnTo>
                    <a:pt x="174" y="600"/>
                  </a:lnTo>
                  <a:lnTo>
                    <a:pt x="174" y="612"/>
                  </a:lnTo>
                  <a:lnTo>
                    <a:pt x="180" y="624"/>
                  </a:lnTo>
                  <a:lnTo>
                    <a:pt x="180" y="630"/>
                  </a:lnTo>
                  <a:lnTo>
                    <a:pt x="186" y="642"/>
                  </a:lnTo>
                  <a:lnTo>
                    <a:pt x="192" y="648"/>
                  </a:lnTo>
                  <a:lnTo>
                    <a:pt x="192" y="660"/>
                  </a:lnTo>
                  <a:lnTo>
                    <a:pt x="198" y="666"/>
                  </a:lnTo>
                  <a:lnTo>
                    <a:pt x="198" y="678"/>
                  </a:lnTo>
                  <a:lnTo>
                    <a:pt x="204" y="684"/>
                  </a:lnTo>
                  <a:lnTo>
                    <a:pt x="210" y="690"/>
                  </a:lnTo>
                  <a:lnTo>
                    <a:pt x="210" y="702"/>
                  </a:lnTo>
                  <a:lnTo>
                    <a:pt x="216" y="708"/>
                  </a:lnTo>
                  <a:lnTo>
                    <a:pt x="216" y="720"/>
                  </a:lnTo>
                  <a:lnTo>
                    <a:pt x="222" y="726"/>
                  </a:lnTo>
                  <a:lnTo>
                    <a:pt x="228" y="732"/>
                  </a:lnTo>
                  <a:lnTo>
                    <a:pt x="228" y="744"/>
                  </a:lnTo>
                  <a:lnTo>
                    <a:pt x="234" y="750"/>
                  </a:lnTo>
                  <a:lnTo>
                    <a:pt x="234" y="756"/>
                  </a:lnTo>
                  <a:lnTo>
                    <a:pt x="240" y="762"/>
                  </a:lnTo>
                  <a:lnTo>
                    <a:pt x="246" y="774"/>
                  </a:lnTo>
                  <a:lnTo>
                    <a:pt x="246" y="780"/>
                  </a:lnTo>
                  <a:lnTo>
                    <a:pt x="252" y="786"/>
                  </a:lnTo>
                  <a:lnTo>
                    <a:pt x="252" y="792"/>
                  </a:lnTo>
                  <a:lnTo>
                    <a:pt x="258" y="798"/>
                  </a:lnTo>
                  <a:lnTo>
                    <a:pt x="264" y="804"/>
                  </a:lnTo>
                  <a:lnTo>
                    <a:pt x="264" y="816"/>
                  </a:lnTo>
                  <a:lnTo>
                    <a:pt x="270" y="822"/>
                  </a:lnTo>
                  <a:lnTo>
                    <a:pt x="270" y="828"/>
                  </a:lnTo>
                  <a:lnTo>
                    <a:pt x="276" y="834"/>
                  </a:lnTo>
                  <a:lnTo>
                    <a:pt x="282" y="840"/>
                  </a:lnTo>
                  <a:lnTo>
                    <a:pt x="282" y="846"/>
                  </a:lnTo>
                  <a:lnTo>
                    <a:pt x="288" y="852"/>
                  </a:lnTo>
                  <a:lnTo>
                    <a:pt x="288" y="858"/>
                  </a:lnTo>
                  <a:lnTo>
                    <a:pt x="294" y="864"/>
                  </a:lnTo>
                  <a:lnTo>
                    <a:pt x="300" y="870"/>
                  </a:lnTo>
                  <a:lnTo>
                    <a:pt x="300" y="876"/>
                  </a:lnTo>
                  <a:lnTo>
                    <a:pt x="312" y="888"/>
                  </a:lnTo>
                  <a:lnTo>
                    <a:pt x="306" y="888"/>
                  </a:lnTo>
                  <a:lnTo>
                    <a:pt x="312" y="888"/>
                  </a:lnTo>
                  <a:lnTo>
                    <a:pt x="318" y="894"/>
                  </a:lnTo>
                  <a:lnTo>
                    <a:pt x="318" y="900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36" y="924"/>
                  </a:lnTo>
                  <a:lnTo>
                    <a:pt x="330" y="924"/>
                  </a:lnTo>
                  <a:lnTo>
                    <a:pt x="336" y="924"/>
                  </a:lnTo>
                  <a:lnTo>
                    <a:pt x="342" y="930"/>
                  </a:lnTo>
                  <a:lnTo>
                    <a:pt x="342" y="936"/>
                  </a:lnTo>
                  <a:lnTo>
                    <a:pt x="348" y="942"/>
                  </a:lnTo>
                  <a:lnTo>
                    <a:pt x="354" y="948"/>
                  </a:lnTo>
                  <a:lnTo>
                    <a:pt x="360" y="954"/>
                  </a:lnTo>
                  <a:lnTo>
                    <a:pt x="372" y="966"/>
                  </a:lnTo>
                  <a:lnTo>
                    <a:pt x="366" y="966"/>
                  </a:lnTo>
                  <a:lnTo>
                    <a:pt x="372" y="966"/>
                  </a:lnTo>
                  <a:lnTo>
                    <a:pt x="384" y="978"/>
                  </a:lnTo>
                  <a:lnTo>
                    <a:pt x="384" y="984"/>
                  </a:lnTo>
                  <a:lnTo>
                    <a:pt x="390" y="990"/>
                  </a:lnTo>
                  <a:lnTo>
                    <a:pt x="396" y="996"/>
                  </a:lnTo>
                  <a:lnTo>
                    <a:pt x="402" y="1002"/>
                  </a:lnTo>
                  <a:lnTo>
                    <a:pt x="408" y="1002"/>
                  </a:lnTo>
                  <a:lnTo>
                    <a:pt x="414" y="1008"/>
                  </a:lnTo>
                  <a:lnTo>
                    <a:pt x="420" y="1014"/>
                  </a:lnTo>
                  <a:lnTo>
                    <a:pt x="426" y="1020"/>
                  </a:lnTo>
                  <a:lnTo>
                    <a:pt x="432" y="1026"/>
                  </a:lnTo>
                  <a:lnTo>
                    <a:pt x="438" y="1032"/>
                  </a:lnTo>
                  <a:lnTo>
                    <a:pt x="444" y="1032"/>
                  </a:lnTo>
                  <a:lnTo>
                    <a:pt x="450" y="1038"/>
                  </a:lnTo>
                  <a:lnTo>
                    <a:pt x="456" y="1044"/>
                  </a:lnTo>
                  <a:lnTo>
                    <a:pt x="462" y="1044"/>
                  </a:lnTo>
                  <a:lnTo>
                    <a:pt x="468" y="1050"/>
                  </a:lnTo>
                  <a:lnTo>
                    <a:pt x="474" y="1056"/>
                  </a:lnTo>
                  <a:lnTo>
                    <a:pt x="480" y="1056"/>
                  </a:lnTo>
                  <a:lnTo>
                    <a:pt x="486" y="1062"/>
                  </a:lnTo>
                  <a:lnTo>
                    <a:pt x="492" y="1062"/>
                  </a:lnTo>
                  <a:lnTo>
                    <a:pt x="498" y="1068"/>
                  </a:lnTo>
                  <a:lnTo>
                    <a:pt x="504" y="1068"/>
                  </a:lnTo>
                  <a:lnTo>
                    <a:pt x="510" y="1074"/>
                  </a:lnTo>
                  <a:lnTo>
                    <a:pt x="516" y="1074"/>
                  </a:lnTo>
                  <a:lnTo>
                    <a:pt x="522" y="10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5" name="Freeform 108"/>
            <p:cNvSpPr>
              <a:spLocks/>
            </p:cNvSpPr>
            <p:nvPr/>
          </p:nvSpPr>
          <p:spPr bwMode="auto">
            <a:xfrm>
              <a:off x="8455025" y="3899372"/>
              <a:ext cx="666750" cy="47625"/>
            </a:xfrm>
            <a:custGeom>
              <a:avLst/>
              <a:gdLst>
                <a:gd name="T0" fmla="*/ 4 w 762"/>
                <a:gd name="T1" fmla="*/ 2 h 54"/>
                <a:gd name="T2" fmla="*/ 9 w 762"/>
                <a:gd name="T3" fmla="*/ 4 h 54"/>
                <a:gd name="T4" fmla="*/ 14 w 762"/>
                <a:gd name="T5" fmla="*/ 6 h 54"/>
                <a:gd name="T6" fmla="*/ 20 w 762"/>
                <a:gd name="T7" fmla="*/ 7 h 54"/>
                <a:gd name="T8" fmla="*/ 25 w 762"/>
                <a:gd name="T9" fmla="*/ 9 h 54"/>
                <a:gd name="T10" fmla="*/ 31 w 762"/>
                <a:gd name="T11" fmla="*/ 11 h 54"/>
                <a:gd name="T12" fmla="*/ 36 w 762"/>
                <a:gd name="T13" fmla="*/ 11 h 54"/>
                <a:gd name="T14" fmla="*/ 42 w 762"/>
                <a:gd name="T15" fmla="*/ 13 h 54"/>
                <a:gd name="T16" fmla="*/ 47 w 762"/>
                <a:gd name="T17" fmla="*/ 13 h 54"/>
                <a:gd name="T18" fmla="*/ 53 w 762"/>
                <a:gd name="T19" fmla="*/ 13 h 54"/>
                <a:gd name="T20" fmla="*/ 58 w 762"/>
                <a:gd name="T21" fmla="*/ 15 h 54"/>
                <a:gd name="T22" fmla="*/ 64 w 762"/>
                <a:gd name="T23" fmla="*/ 15 h 54"/>
                <a:gd name="T24" fmla="*/ 69 w 762"/>
                <a:gd name="T25" fmla="*/ 15 h 54"/>
                <a:gd name="T26" fmla="*/ 75 w 762"/>
                <a:gd name="T27" fmla="*/ 15 h 54"/>
                <a:gd name="T28" fmla="*/ 80 w 762"/>
                <a:gd name="T29" fmla="*/ 17 h 54"/>
                <a:gd name="T30" fmla="*/ 85 w 762"/>
                <a:gd name="T31" fmla="*/ 17 h 54"/>
                <a:gd name="T32" fmla="*/ 91 w 762"/>
                <a:gd name="T33" fmla="*/ 17 h 54"/>
                <a:gd name="T34" fmla="*/ 96 w 762"/>
                <a:gd name="T35" fmla="*/ 17 h 54"/>
                <a:gd name="T36" fmla="*/ 102 w 762"/>
                <a:gd name="T37" fmla="*/ 17 h 54"/>
                <a:gd name="T38" fmla="*/ 107 w 762"/>
                <a:gd name="T39" fmla="*/ 17 h 54"/>
                <a:gd name="T40" fmla="*/ 113 w 762"/>
                <a:gd name="T41" fmla="*/ 17 h 54"/>
                <a:gd name="T42" fmla="*/ 119 w 762"/>
                <a:gd name="T43" fmla="*/ 17 h 54"/>
                <a:gd name="T44" fmla="*/ 124 w 762"/>
                <a:gd name="T45" fmla="*/ 17 h 54"/>
                <a:gd name="T46" fmla="*/ 130 w 762"/>
                <a:gd name="T47" fmla="*/ 17 h 54"/>
                <a:gd name="T48" fmla="*/ 135 w 762"/>
                <a:gd name="T49" fmla="*/ 17 h 54"/>
                <a:gd name="T50" fmla="*/ 141 w 762"/>
                <a:gd name="T51" fmla="*/ 17 h 54"/>
                <a:gd name="T52" fmla="*/ 146 w 762"/>
                <a:gd name="T53" fmla="*/ 17 h 54"/>
                <a:gd name="T54" fmla="*/ 151 w 762"/>
                <a:gd name="T55" fmla="*/ 17 h 54"/>
                <a:gd name="T56" fmla="*/ 157 w 762"/>
                <a:gd name="T57" fmla="*/ 17 h 54"/>
                <a:gd name="T58" fmla="*/ 162 w 762"/>
                <a:gd name="T59" fmla="*/ 17 h 54"/>
                <a:gd name="T60" fmla="*/ 168 w 762"/>
                <a:gd name="T61" fmla="*/ 17 h 54"/>
                <a:gd name="T62" fmla="*/ 173 w 762"/>
                <a:gd name="T63" fmla="*/ 17 h 54"/>
                <a:gd name="T64" fmla="*/ 179 w 762"/>
                <a:gd name="T65" fmla="*/ 17 h 54"/>
                <a:gd name="T66" fmla="*/ 184 w 762"/>
                <a:gd name="T67" fmla="*/ 17 h 54"/>
                <a:gd name="T68" fmla="*/ 190 w 762"/>
                <a:gd name="T69" fmla="*/ 17 h 54"/>
                <a:gd name="T70" fmla="*/ 195 w 762"/>
                <a:gd name="T71" fmla="*/ 17 h 54"/>
                <a:gd name="T72" fmla="*/ 201 w 762"/>
                <a:gd name="T73" fmla="*/ 17 h 54"/>
                <a:gd name="T74" fmla="*/ 206 w 762"/>
                <a:gd name="T75" fmla="*/ 17 h 54"/>
                <a:gd name="T76" fmla="*/ 212 w 762"/>
                <a:gd name="T77" fmla="*/ 17 h 54"/>
                <a:gd name="T78" fmla="*/ 217 w 762"/>
                <a:gd name="T79" fmla="*/ 17 h 54"/>
                <a:gd name="T80" fmla="*/ 222 w 762"/>
                <a:gd name="T81" fmla="*/ 17 h 54"/>
                <a:gd name="T82" fmla="*/ 228 w 762"/>
                <a:gd name="T83" fmla="*/ 17 h 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54"/>
                <a:gd name="T128" fmla="*/ 762 w 762"/>
                <a:gd name="T129" fmla="*/ 54 h 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54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0"/>
                  </a:lnTo>
                  <a:lnTo>
                    <a:pt x="96" y="30"/>
                  </a:lnTo>
                  <a:lnTo>
                    <a:pt x="102" y="36"/>
                  </a:lnTo>
                  <a:lnTo>
                    <a:pt x="108" y="36"/>
                  </a:lnTo>
                  <a:lnTo>
                    <a:pt x="114" y="36"/>
                  </a:lnTo>
                  <a:lnTo>
                    <a:pt x="120" y="36"/>
                  </a:lnTo>
                  <a:lnTo>
                    <a:pt x="126" y="36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48"/>
                  </a:lnTo>
                  <a:lnTo>
                    <a:pt x="198" y="48"/>
                  </a:lnTo>
                  <a:lnTo>
                    <a:pt x="204" y="48"/>
                  </a:lnTo>
                  <a:lnTo>
                    <a:pt x="210" y="48"/>
                  </a:lnTo>
                  <a:lnTo>
                    <a:pt x="216" y="48"/>
                  </a:lnTo>
                  <a:lnTo>
                    <a:pt x="222" y="48"/>
                  </a:lnTo>
                  <a:lnTo>
                    <a:pt x="228" y="48"/>
                  </a:lnTo>
                  <a:lnTo>
                    <a:pt x="234" y="48"/>
                  </a:lnTo>
                  <a:lnTo>
                    <a:pt x="240" y="48"/>
                  </a:lnTo>
                  <a:lnTo>
                    <a:pt x="246" y="48"/>
                  </a:lnTo>
                  <a:lnTo>
                    <a:pt x="252" y="54"/>
                  </a:lnTo>
                  <a:lnTo>
                    <a:pt x="258" y="54"/>
                  </a:lnTo>
                  <a:lnTo>
                    <a:pt x="264" y="54"/>
                  </a:lnTo>
                  <a:lnTo>
                    <a:pt x="270" y="54"/>
                  </a:lnTo>
                  <a:lnTo>
                    <a:pt x="276" y="54"/>
                  </a:lnTo>
                  <a:lnTo>
                    <a:pt x="282" y="54"/>
                  </a:lnTo>
                  <a:lnTo>
                    <a:pt x="288" y="54"/>
                  </a:lnTo>
                  <a:lnTo>
                    <a:pt x="294" y="54"/>
                  </a:lnTo>
                  <a:lnTo>
                    <a:pt x="300" y="54"/>
                  </a:lnTo>
                  <a:lnTo>
                    <a:pt x="306" y="54"/>
                  </a:lnTo>
                  <a:lnTo>
                    <a:pt x="312" y="54"/>
                  </a:lnTo>
                  <a:lnTo>
                    <a:pt x="318" y="54"/>
                  </a:lnTo>
                  <a:lnTo>
                    <a:pt x="324" y="54"/>
                  </a:lnTo>
                  <a:lnTo>
                    <a:pt x="330" y="54"/>
                  </a:lnTo>
                  <a:lnTo>
                    <a:pt x="336" y="54"/>
                  </a:lnTo>
                  <a:lnTo>
                    <a:pt x="342" y="54"/>
                  </a:lnTo>
                  <a:lnTo>
                    <a:pt x="348" y="54"/>
                  </a:lnTo>
                  <a:lnTo>
                    <a:pt x="354" y="54"/>
                  </a:lnTo>
                  <a:lnTo>
                    <a:pt x="360" y="54"/>
                  </a:lnTo>
                  <a:lnTo>
                    <a:pt x="366" y="54"/>
                  </a:lnTo>
                  <a:lnTo>
                    <a:pt x="372" y="54"/>
                  </a:lnTo>
                  <a:lnTo>
                    <a:pt x="378" y="54"/>
                  </a:lnTo>
                  <a:lnTo>
                    <a:pt x="384" y="54"/>
                  </a:lnTo>
                  <a:lnTo>
                    <a:pt x="390" y="54"/>
                  </a:lnTo>
                  <a:lnTo>
                    <a:pt x="396" y="54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54"/>
                  </a:lnTo>
                  <a:lnTo>
                    <a:pt x="420" y="54"/>
                  </a:lnTo>
                  <a:lnTo>
                    <a:pt x="426" y="54"/>
                  </a:lnTo>
                  <a:lnTo>
                    <a:pt x="432" y="54"/>
                  </a:lnTo>
                  <a:lnTo>
                    <a:pt x="438" y="54"/>
                  </a:lnTo>
                  <a:lnTo>
                    <a:pt x="444" y="54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62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54"/>
                  </a:lnTo>
                  <a:lnTo>
                    <a:pt x="486" y="54"/>
                  </a:lnTo>
                  <a:lnTo>
                    <a:pt x="492" y="54"/>
                  </a:lnTo>
                  <a:lnTo>
                    <a:pt x="498" y="54"/>
                  </a:lnTo>
                  <a:lnTo>
                    <a:pt x="504" y="54"/>
                  </a:lnTo>
                  <a:lnTo>
                    <a:pt x="510" y="54"/>
                  </a:lnTo>
                  <a:lnTo>
                    <a:pt x="516" y="54"/>
                  </a:lnTo>
                  <a:lnTo>
                    <a:pt x="522" y="54"/>
                  </a:lnTo>
                  <a:lnTo>
                    <a:pt x="528" y="54"/>
                  </a:lnTo>
                  <a:lnTo>
                    <a:pt x="534" y="54"/>
                  </a:lnTo>
                  <a:lnTo>
                    <a:pt x="540" y="54"/>
                  </a:lnTo>
                  <a:lnTo>
                    <a:pt x="546" y="54"/>
                  </a:lnTo>
                  <a:lnTo>
                    <a:pt x="552" y="54"/>
                  </a:lnTo>
                  <a:lnTo>
                    <a:pt x="558" y="54"/>
                  </a:lnTo>
                  <a:lnTo>
                    <a:pt x="564" y="54"/>
                  </a:lnTo>
                  <a:lnTo>
                    <a:pt x="570" y="54"/>
                  </a:lnTo>
                  <a:lnTo>
                    <a:pt x="576" y="54"/>
                  </a:lnTo>
                  <a:lnTo>
                    <a:pt x="582" y="54"/>
                  </a:lnTo>
                  <a:lnTo>
                    <a:pt x="588" y="54"/>
                  </a:lnTo>
                  <a:lnTo>
                    <a:pt x="594" y="54"/>
                  </a:lnTo>
                  <a:lnTo>
                    <a:pt x="600" y="54"/>
                  </a:lnTo>
                  <a:lnTo>
                    <a:pt x="606" y="54"/>
                  </a:lnTo>
                  <a:lnTo>
                    <a:pt x="612" y="54"/>
                  </a:lnTo>
                  <a:lnTo>
                    <a:pt x="618" y="54"/>
                  </a:lnTo>
                  <a:lnTo>
                    <a:pt x="624" y="54"/>
                  </a:lnTo>
                  <a:lnTo>
                    <a:pt x="630" y="54"/>
                  </a:lnTo>
                  <a:lnTo>
                    <a:pt x="636" y="54"/>
                  </a:lnTo>
                  <a:lnTo>
                    <a:pt x="642" y="54"/>
                  </a:lnTo>
                  <a:lnTo>
                    <a:pt x="648" y="54"/>
                  </a:lnTo>
                  <a:lnTo>
                    <a:pt x="654" y="54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54"/>
                  </a:lnTo>
                  <a:lnTo>
                    <a:pt x="678" y="54"/>
                  </a:lnTo>
                  <a:lnTo>
                    <a:pt x="684" y="54"/>
                  </a:lnTo>
                  <a:lnTo>
                    <a:pt x="690" y="54"/>
                  </a:lnTo>
                  <a:lnTo>
                    <a:pt x="696" y="54"/>
                  </a:lnTo>
                  <a:lnTo>
                    <a:pt x="702" y="54"/>
                  </a:lnTo>
                  <a:lnTo>
                    <a:pt x="708" y="54"/>
                  </a:lnTo>
                  <a:lnTo>
                    <a:pt x="714" y="54"/>
                  </a:lnTo>
                  <a:lnTo>
                    <a:pt x="720" y="54"/>
                  </a:lnTo>
                  <a:lnTo>
                    <a:pt x="726" y="54"/>
                  </a:lnTo>
                  <a:lnTo>
                    <a:pt x="732" y="54"/>
                  </a:lnTo>
                  <a:lnTo>
                    <a:pt x="738" y="54"/>
                  </a:lnTo>
                  <a:lnTo>
                    <a:pt x="744" y="54"/>
                  </a:lnTo>
                  <a:lnTo>
                    <a:pt x="750" y="54"/>
                  </a:lnTo>
                  <a:lnTo>
                    <a:pt x="756" y="54"/>
                  </a:lnTo>
                  <a:lnTo>
                    <a:pt x="762" y="5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6" name="Freeform 109"/>
            <p:cNvSpPr>
              <a:spLocks/>
            </p:cNvSpPr>
            <p:nvPr/>
          </p:nvSpPr>
          <p:spPr bwMode="auto">
            <a:xfrm>
              <a:off x="9121775" y="3946997"/>
              <a:ext cx="20638" cy="1588"/>
            </a:xfrm>
            <a:custGeom>
              <a:avLst/>
              <a:gdLst>
                <a:gd name="T0" fmla="*/ 0 w 24"/>
                <a:gd name="T1" fmla="*/ 0 h 1"/>
                <a:gd name="T2" fmla="*/ 2 w 24"/>
                <a:gd name="T3" fmla="*/ 0 h 1"/>
                <a:gd name="T4" fmla="*/ 4 w 24"/>
                <a:gd name="T5" fmla="*/ 0 h 1"/>
                <a:gd name="T6" fmla="*/ 5 w 24"/>
                <a:gd name="T7" fmla="*/ 0 h 1"/>
                <a:gd name="T8" fmla="*/ 7 w 24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"/>
                <a:gd name="T17" fmla="*/ 24 w 24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7" name="Text Box 111"/>
            <p:cNvSpPr txBox="1">
              <a:spLocks noChangeArrowheads="1"/>
            </p:cNvSpPr>
            <p:nvPr/>
          </p:nvSpPr>
          <p:spPr bwMode="auto">
            <a:xfrm>
              <a:off x="7467600" y="3923184"/>
              <a:ext cx="298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/>
                <a:t>0</a:t>
              </a:r>
            </a:p>
          </p:txBody>
        </p:sp>
        <p:sp>
          <p:nvSpPr>
            <p:cNvPr id="20548" name="Text Box 112"/>
            <p:cNvSpPr txBox="1">
              <a:spLocks noChangeArrowheads="1"/>
            </p:cNvSpPr>
            <p:nvPr/>
          </p:nvSpPr>
          <p:spPr bwMode="auto">
            <a:xfrm>
              <a:off x="7620000" y="3542184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ym typeface="Symbol" pitchFamily="18" charset="2"/>
                </a:rPr>
                <a:t>+1</a:t>
              </a:r>
              <a:endParaRPr lang="pl-PL" sz="2000" b="1" dirty="0"/>
            </a:p>
          </p:txBody>
        </p:sp>
        <p:sp>
          <p:nvSpPr>
            <p:cNvPr id="20549" name="Text Box 113"/>
            <p:cNvSpPr txBox="1">
              <a:spLocks noChangeArrowheads="1"/>
            </p:cNvSpPr>
            <p:nvPr/>
          </p:nvSpPr>
          <p:spPr bwMode="auto">
            <a:xfrm>
              <a:off x="7924800" y="3999384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+</a:t>
              </a:r>
              <a:r>
                <a:rPr lang="pl-PL" sz="2000" b="1" dirty="0" smtClean="0">
                  <a:sym typeface="Symbol" pitchFamily="18" charset="2"/>
                </a:rPr>
                <a:t>2</a:t>
              </a:r>
              <a:endParaRPr lang="pl-PL" sz="2000" b="1" dirty="0"/>
            </a:p>
          </p:txBody>
        </p:sp>
        <p:sp>
          <p:nvSpPr>
            <p:cNvPr id="20550" name="Text Box 115"/>
            <p:cNvSpPr txBox="1">
              <a:spLocks noChangeArrowheads="1"/>
            </p:cNvSpPr>
            <p:nvPr/>
          </p:nvSpPr>
          <p:spPr bwMode="auto">
            <a:xfrm>
              <a:off x="7010400" y="3542184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ym typeface="Symbol" pitchFamily="18" charset="2"/>
                </a:rPr>
                <a:t>-1</a:t>
              </a:r>
              <a:endParaRPr lang="pl-PL" sz="2000" b="1" dirty="0"/>
            </a:p>
          </p:txBody>
        </p:sp>
        <p:sp>
          <p:nvSpPr>
            <p:cNvPr id="20551" name="Text Box 116"/>
            <p:cNvSpPr txBox="1">
              <a:spLocks noChangeArrowheads="1"/>
            </p:cNvSpPr>
            <p:nvPr/>
          </p:nvSpPr>
          <p:spPr bwMode="auto">
            <a:xfrm>
              <a:off x="8305800" y="3465984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+</a:t>
              </a:r>
              <a:r>
                <a:rPr lang="pl-PL" sz="2000" b="1" dirty="0" smtClean="0">
                  <a:sym typeface="Symbol" pitchFamily="18" charset="2"/>
                </a:rPr>
                <a:t>3</a:t>
              </a:r>
              <a:endParaRPr lang="pl-PL" sz="2000" b="1" dirty="0"/>
            </a:p>
          </p:txBody>
        </p:sp>
        <p:sp>
          <p:nvSpPr>
            <p:cNvPr id="20552" name="Text Box 117"/>
            <p:cNvSpPr txBox="1">
              <a:spLocks noChangeArrowheads="1"/>
            </p:cNvSpPr>
            <p:nvPr/>
          </p:nvSpPr>
          <p:spPr bwMode="auto">
            <a:xfrm>
              <a:off x="6705600" y="3999384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-</a:t>
              </a:r>
              <a:r>
                <a:rPr lang="pl-PL" sz="2000" b="1" dirty="0" smtClean="0">
                  <a:sym typeface="Symbol" pitchFamily="18" charset="2"/>
                </a:rPr>
                <a:t>2</a:t>
              </a:r>
              <a:endParaRPr lang="pl-PL" sz="2000" b="1" dirty="0"/>
            </a:p>
          </p:txBody>
        </p:sp>
        <p:sp>
          <p:nvSpPr>
            <p:cNvPr id="20553" name="Text Box 118"/>
            <p:cNvSpPr txBox="1">
              <a:spLocks noChangeArrowheads="1"/>
            </p:cNvSpPr>
            <p:nvPr/>
          </p:nvSpPr>
          <p:spPr bwMode="auto">
            <a:xfrm>
              <a:off x="6096000" y="3542184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-</a:t>
              </a:r>
              <a:r>
                <a:rPr lang="pl-PL" sz="2000" b="1" dirty="0" smtClean="0">
                  <a:sym typeface="Symbol" pitchFamily="18" charset="2"/>
                </a:rPr>
                <a:t>3</a:t>
              </a:r>
              <a:endParaRPr lang="pl-PL" sz="2000" b="1" dirty="0"/>
            </a:p>
          </p:txBody>
        </p:sp>
      </p:grpSp>
      <p:graphicFrame>
        <p:nvGraphicFramePr>
          <p:cNvPr id="20484" name="Object 2"/>
          <p:cNvGraphicFramePr>
            <a:graphicFrameLocks noChangeAspect="1"/>
          </p:cNvGraphicFramePr>
          <p:nvPr/>
        </p:nvGraphicFramePr>
        <p:xfrm>
          <a:off x="1295400" y="2420938"/>
          <a:ext cx="3135313" cy="216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02" name="Równanie" r:id="rId8" imgW="1473120" imgH="1015920" progId="Equation.3">
                  <p:embed/>
                </p:oleObj>
              </mc:Choice>
              <mc:Fallback>
                <p:oleObj name="Równanie" r:id="rId8" imgW="147312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420938"/>
                        <a:ext cx="3135313" cy="2163762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Text Box 22"/>
          <p:cNvSpPr txBox="1">
            <a:spLocks noChangeArrowheads="1"/>
          </p:cNvSpPr>
          <p:nvPr/>
        </p:nvSpPr>
        <p:spPr bwMode="auto">
          <a:xfrm>
            <a:off x="1187624" y="5013176"/>
            <a:ext cx="7319632" cy="1015663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Zastosowania:</a:t>
            </a:r>
            <a:r>
              <a:rPr lang="pl-PL" sz="2000" b="1" dirty="0" smtClean="0"/>
              <a:t> modelowanie AWGN (</a:t>
            </a:r>
            <a:r>
              <a:rPr lang="pl-PL" sz="2000" b="1" dirty="0" err="1" smtClean="0"/>
              <a:t>Additive</a:t>
            </a:r>
            <a:r>
              <a:rPr lang="pl-PL" sz="2000" b="1" dirty="0" smtClean="0"/>
              <a:t> White</a:t>
            </a:r>
            <a:br>
              <a:rPr lang="pl-PL" sz="2000" b="1" dirty="0" smtClean="0"/>
            </a:br>
            <a:r>
              <a:rPr lang="pl-PL" sz="2000" b="1" dirty="0" err="1" smtClean="0"/>
              <a:t>Gaussian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Noise</a:t>
            </a:r>
            <a:r>
              <a:rPr lang="pl-PL" sz="2000" b="1" dirty="0" smtClean="0"/>
              <a:t>) zakłócającego transmisję w analogowych</a:t>
            </a:r>
            <a:br>
              <a:rPr lang="pl-PL" sz="2000" b="1" dirty="0" smtClean="0"/>
            </a:br>
            <a:r>
              <a:rPr lang="pl-PL" sz="2000" b="1" dirty="0" smtClean="0"/>
              <a:t>i cyfrowych łączach transmisyjnych.</a:t>
            </a:r>
            <a:endParaRPr lang="pl-PL" sz="2000" b="1" dirty="0"/>
          </a:p>
        </p:txBody>
      </p:sp>
      <p:sp>
        <p:nvSpPr>
          <p:cNvPr id="2" name="pole tekstowe 1"/>
          <p:cNvSpPr txBox="1"/>
          <p:nvPr/>
        </p:nvSpPr>
        <p:spPr>
          <a:xfrm>
            <a:off x="8818893" y="3480629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pl-PL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22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143000" y="-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Rozkład wykładniczy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75" name="Line 3"/>
          <p:cNvSpPr>
            <a:spLocks noChangeShapeType="1"/>
          </p:cNvSpPr>
          <p:nvPr/>
        </p:nvSpPr>
        <p:spPr bwMode="auto">
          <a:xfrm>
            <a:off x="2221210" y="1370112"/>
            <a:ext cx="619601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6" name="Rectangle 4"/>
          <p:cNvSpPr>
            <a:spLocks noChangeArrowheads="1"/>
          </p:cNvSpPr>
          <p:nvPr/>
        </p:nvSpPr>
        <p:spPr bwMode="auto">
          <a:xfrm>
            <a:off x="8281987" y="1319436"/>
            <a:ext cx="8210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000099"/>
                </a:solidFill>
              </a:rPr>
              <a:t>czas</a:t>
            </a:r>
            <a:endParaRPr lang="pl-PL" sz="2800" b="1" dirty="0">
              <a:solidFill>
                <a:srgbClr val="000099"/>
              </a:solidFill>
            </a:endParaRPr>
          </a:p>
        </p:txBody>
      </p:sp>
      <p:sp>
        <p:nvSpPr>
          <p:cNvPr id="77" name="Line 5"/>
          <p:cNvSpPr>
            <a:spLocks noChangeShapeType="1"/>
          </p:cNvSpPr>
          <p:nvPr/>
        </p:nvSpPr>
        <p:spPr bwMode="auto">
          <a:xfrm>
            <a:off x="3997623" y="1065312"/>
            <a:ext cx="2895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9" name="Oval 7"/>
          <p:cNvSpPr>
            <a:spLocks noChangeArrowheads="1"/>
          </p:cNvSpPr>
          <p:nvPr/>
        </p:nvSpPr>
        <p:spPr bwMode="auto">
          <a:xfrm>
            <a:off x="3997623" y="1292325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80" name="Oval 8"/>
          <p:cNvSpPr>
            <a:spLocks noChangeArrowheads="1"/>
          </p:cNvSpPr>
          <p:nvPr/>
        </p:nvSpPr>
        <p:spPr bwMode="auto">
          <a:xfrm>
            <a:off x="6817023" y="1292325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81" name="Object 0"/>
          <p:cNvGraphicFramePr>
            <a:graphicFrameLocks noChangeAspect="1"/>
          </p:cNvGraphicFramePr>
          <p:nvPr/>
        </p:nvGraphicFramePr>
        <p:xfrm>
          <a:off x="4050010" y="1598712"/>
          <a:ext cx="2974975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12" name="Equation" r:id="rId4" imgW="774360" imgH="228600" progId="Equation.3">
                  <p:embed/>
                </p:oleObj>
              </mc:Choice>
              <mc:Fallback>
                <p:oleObj name="Equation" r:id="rId4" imgW="774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0010" y="1598712"/>
                        <a:ext cx="2974975" cy="879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" name="Line 15"/>
          <p:cNvSpPr>
            <a:spLocks noChangeShapeType="1"/>
          </p:cNvSpPr>
          <p:nvPr/>
        </p:nvSpPr>
        <p:spPr bwMode="auto">
          <a:xfrm>
            <a:off x="1419523" y="1511400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" name="Rectangle 18"/>
          <p:cNvSpPr>
            <a:spLocks noChangeArrowheads="1"/>
          </p:cNvSpPr>
          <p:nvPr/>
        </p:nvSpPr>
        <p:spPr bwMode="auto">
          <a:xfrm>
            <a:off x="22783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91" name="Rectangle 19"/>
          <p:cNvSpPr>
            <a:spLocks noChangeArrowheads="1"/>
          </p:cNvSpPr>
          <p:nvPr/>
        </p:nvSpPr>
        <p:spPr bwMode="auto">
          <a:xfrm>
            <a:off x="322133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92" name="Rectangle 20"/>
          <p:cNvSpPr>
            <a:spLocks noChangeArrowheads="1"/>
          </p:cNvSpPr>
          <p:nvPr/>
        </p:nvSpPr>
        <p:spPr bwMode="auto">
          <a:xfrm>
            <a:off x="416431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pl-PL" sz="3200" b="1"/>
          </a:p>
        </p:txBody>
      </p:sp>
      <p:sp>
        <p:nvSpPr>
          <p:cNvPr id="93" name="Rectangle 21"/>
          <p:cNvSpPr>
            <a:spLocks noChangeArrowheads="1"/>
          </p:cNvSpPr>
          <p:nvPr/>
        </p:nvSpPr>
        <p:spPr bwMode="auto">
          <a:xfrm>
            <a:off x="510728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pl-PL" sz="3200" b="1"/>
          </a:p>
        </p:txBody>
      </p:sp>
      <p:sp>
        <p:nvSpPr>
          <p:cNvPr id="94" name="Rectangle 22"/>
          <p:cNvSpPr>
            <a:spLocks noChangeArrowheads="1"/>
          </p:cNvSpPr>
          <p:nvPr/>
        </p:nvSpPr>
        <p:spPr bwMode="auto">
          <a:xfrm>
            <a:off x="60502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5</a:t>
            </a:r>
            <a:endParaRPr lang="pl-PL" sz="3200" b="1"/>
          </a:p>
        </p:txBody>
      </p:sp>
      <p:sp>
        <p:nvSpPr>
          <p:cNvPr id="95" name="Rectangle 23"/>
          <p:cNvSpPr>
            <a:spLocks noChangeArrowheads="1"/>
          </p:cNvSpPr>
          <p:nvPr/>
        </p:nvSpPr>
        <p:spPr bwMode="auto">
          <a:xfrm>
            <a:off x="70027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6</a:t>
            </a:r>
            <a:endParaRPr lang="pl-PL" sz="3200" b="1"/>
          </a:p>
        </p:txBody>
      </p:sp>
      <p:sp>
        <p:nvSpPr>
          <p:cNvPr id="96" name="Rectangle 24"/>
          <p:cNvSpPr>
            <a:spLocks noChangeArrowheads="1"/>
          </p:cNvSpPr>
          <p:nvPr/>
        </p:nvSpPr>
        <p:spPr bwMode="auto">
          <a:xfrm>
            <a:off x="1259185" y="526425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 sz="3200" b="1"/>
          </a:p>
        </p:txBody>
      </p:sp>
      <p:sp>
        <p:nvSpPr>
          <p:cNvPr id="97" name="Rectangle 25"/>
          <p:cNvSpPr>
            <a:spLocks noChangeArrowheads="1"/>
          </p:cNvSpPr>
          <p:nvPr/>
        </p:nvSpPr>
        <p:spPr bwMode="auto">
          <a:xfrm>
            <a:off x="1154410" y="45117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0.5</a:t>
            </a:r>
            <a:endParaRPr lang="pl-PL" sz="3200" b="1"/>
          </a:p>
        </p:txBody>
      </p:sp>
      <p:sp>
        <p:nvSpPr>
          <p:cNvPr id="98" name="Rectangle 26"/>
          <p:cNvSpPr>
            <a:spLocks noChangeArrowheads="1"/>
          </p:cNvSpPr>
          <p:nvPr/>
        </p:nvSpPr>
        <p:spPr bwMode="auto">
          <a:xfrm>
            <a:off x="1259185" y="37688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99" name="Rectangle 27"/>
          <p:cNvSpPr>
            <a:spLocks noChangeArrowheads="1"/>
          </p:cNvSpPr>
          <p:nvPr/>
        </p:nvSpPr>
        <p:spPr bwMode="auto">
          <a:xfrm>
            <a:off x="1154410" y="30258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1.5</a:t>
            </a:r>
            <a:endParaRPr lang="pl-PL" sz="3200" b="1"/>
          </a:p>
        </p:txBody>
      </p:sp>
      <p:sp>
        <p:nvSpPr>
          <p:cNvPr id="100" name="Rectangle 28"/>
          <p:cNvSpPr>
            <a:spLocks noChangeArrowheads="1"/>
          </p:cNvSpPr>
          <p:nvPr/>
        </p:nvSpPr>
        <p:spPr bwMode="auto">
          <a:xfrm>
            <a:off x="1259185" y="227340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101" name="Rectangle 29"/>
          <p:cNvSpPr>
            <a:spLocks noChangeArrowheads="1"/>
          </p:cNvSpPr>
          <p:nvPr/>
        </p:nvSpPr>
        <p:spPr bwMode="auto">
          <a:xfrm>
            <a:off x="1154410" y="1530450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2.5</a:t>
            </a:r>
            <a:endParaRPr lang="pl-PL" sz="3200" b="1"/>
          </a:p>
        </p:txBody>
      </p:sp>
      <p:sp>
        <p:nvSpPr>
          <p:cNvPr id="102" name="Line 30"/>
          <p:cNvSpPr>
            <a:spLocks noChangeShapeType="1"/>
          </p:cNvSpPr>
          <p:nvPr/>
        </p:nvSpPr>
        <p:spPr bwMode="auto">
          <a:xfrm>
            <a:off x="1403648" y="5313462"/>
            <a:ext cx="56673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3" name="Line 31"/>
          <p:cNvSpPr>
            <a:spLocks noChangeShapeType="1"/>
          </p:cNvSpPr>
          <p:nvPr/>
        </p:nvSpPr>
        <p:spPr bwMode="auto">
          <a:xfrm flipV="1">
            <a:off x="1403648" y="836712"/>
            <a:ext cx="1587" cy="4476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4" name="Freeform 32"/>
          <p:cNvSpPr>
            <a:spLocks/>
          </p:cNvSpPr>
          <p:nvPr/>
        </p:nvSpPr>
        <p:spPr bwMode="auto">
          <a:xfrm>
            <a:off x="1403648" y="3818037"/>
            <a:ext cx="5667375" cy="1485900"/>
          </a:xfrm>
          <a:custGeom>
            <a:avLst/>
            <a:gdLst>
              <a:gd name="T0" fmla="*/ 2147483647 w 3570"/>
              <a:gd name="T1" fmla="*/ 2147483647 h 936"/>
              <a:gd name="T2" fmla="*/ 2147483647 w 3570"/>
              <a:gd name="T3" fmla="*/ 2147483647 h 936"/>
              <a:gd name="T4" fmla="*/ 2147483647 w 3570"/>
              <a:gd name="T5" fmla="*/ 2147483647 h 936"/>
              <a:gd name="T6" fmla="*/ 2147483647 w 3570"/>
              <a:gd name="T7" fmla="*/ 2147483647 h 936"/>
              <a:gd name="T8" fmla="*/ 2147483647 w 3570"/>
              <a:gd name="T9" fmla="*/ 2147483647 h 936"/>
              <a:gd name="T10" fmla="*/ 2147483647 w 3570"/>
              <a:gd name="T11" fmla="*/ 2147483647 h 936"/>
              <a:gd name="T12" fmla="*/ 2147483647 w 3570"/>
              <a:gd name="T13" fmla="*/ 2147483647 h 936"/>
              <a:gd name="T14" fmla="*/ 2147483647 w 3570"/>
              <a:gd name="T15" fmla="*/ 2147483647 h 936"/>
              <a:gd name="T16" fmla="*/ 2147483647 w 3570"/>
              <a:gd name="T17" fmla="*/ 2147483647 h 936"/>
              <a:gd name="T18" fmla="*/ 2147483647 w 3570"/>
              <a:gd name="T19" fmla="*/ 2147483647 h 936"/>
              <a:gd name="T20" fmla="*/ 2147483647 w 3570"/>
              <a:gd name="T21" fmla="*/ 2147483647 h 936"/>
              <a:gd name="T22" fmla="*/ 2147483647 w 3570"/>
              <a:gd name="T23" fmla="*/ 2147483647 h 936"/>
              <a:gd name="T24" fmla="*/ 2147483647 w 3570"/>
              <a:gd name="T25" fmla="*/ 2147483647 h 936"/>
              <a:gd name="T26" fmla="*/ 2147483647 w 3570"/>
              <a:gd name="T27" fmla="*/ 2147483647 h 936"/>
              <a:gd name="T28" fmla="*/ 2147483647 w 3570"/>
              <a:gd name="T29" fmla="*/ 2147483647 h 936"/>
              <a:gd name="T30" fmla="*/ 2147483647 w 3570"/>
              <a:gd name="T31" fmla="*/ 2147483647 h 936"/>
              <a:gd name="T32" fmla="*/ 2147483647 w 3570"/>
              <a:gd name="T33" fmla="*/ 2147483647 h 936"/>
              <a:gd name="T34" fmla="*/ 2147483647 w 3570"/>
              <a:gd name="T35" fmla="*/ 2147483647 h 936"/>
              <a:gd name="T36" fmla="*/ 2147483647 w 3570"/>
              <a:gd name="T37" fmla="*/ 2147483647 h 936"/>
              <a:gd name="T38" fmla="*/ 2147483647 w 3570"/>
              <a:gd name="T39" fmla="*/ 2147483647 h 936"/>
              <a:gd name="T40" fmla="*/ 2147483647 w 3570"/>
              <a:gd name="T41" fmla="*/ 2147483647 h 936"/>
              <a:gd name="T42" fmla="*/ 2147483647 w 3570"/>
              <a:gd name="T43" fmla="*/ 2147483647 h 936"/>
              <a:gd name="T44" fmla="*/ 2147483647 w 3570"/>
              <a:gd name="T45" fmla="*/ 2147483647 h 936"/>
              <a:gd name="T46" fmla="*/ 2147483647 w 3570"/>
              <a:gd name="T47" fmla="*/ 2147483647 h 936"/>
              <a:gd name="T48" fmla="*/ 2147483647 w 3570"/>
              <a:gd name="T49" fmla="*/ 2147483647 h 936"/>
              <a:gd name="T50" fmla="*/ 2147483647 w 3570"/>
              <a:gd name="T51" fmla="*/ 2147483647 h 936"/>
              <a:gd name="T52" fmla="*/ 2147483647 w 3570"/>
              <a:gd name="T53" fmla="*/ 2147483647 h 936"/>
              <a:gd name="T54" fmla="*/ 2147483647 w 3570"/>
              <a:gd name="T55" fmla="*/ 2147483647 h 936"/>
              <a:gd name="T56" fmla="*/ 2147483647 w 3570"/>
              <a:gd name="T57" fmla="*/ 2147483647 h 936"/>
              <a:gd name="T58" fmla="*/ 2147483647 w 3570"/>
              <a:gd name="T59" fmla="*/ 2147483647 h 936"/>
              <a:gd name="T60" fmla="*/ 2147483647 w 3570"/>
              <a:gd name="T61" fmla="*/ 2147483647 h 936"/>
              <a:gd name="T62" fmla="*/ 2147483647 w 3570"/>
              <a:gd name="T63" fmla="*/ 2147483647 h 936"/>
              <a:gd name="T64" fmla="*/ 2147483647 w 3570"/>
              <a:gd name="T65" fmla="*/ 2147483647 h 936"/>
              <a:gd name="T66" fmla="*/ 2147483647 w 3570"/>
              <a:gd name="T67" fmla="*/ 2147483647 h 936"/>
              <a:gd name="T68" fmla="*/ 2147483647 w 3570"/>
              <a:gd name="T69" fmla="*/ 2147483647 h 936"/>
              <a:gd name="T70" fmla="*/ 2147483647 w 3570"/>
              <a:gd name="T71" fmla="*/ 2147483647 h 936"/>
              <a:gd name="T72" fmla="*/ 2147483647 w 3570"/>
              <a:gd name="T73" fmla="*/ 2147483647 h 936"/>
              <a:gd name="T74" fmla="*/ 2147483647 w 3570"/>
              <a:gd name="T75" fmla="*/ 2147483647 h 936"/>
              <a:gd name="T76" fmla="*/ 2147483647 w 3570"/>
              <a:gd name="T77" fmla="*/ 2147483647 h 936"/>
              <a:gd name="T78" fmla="*/ 2147483647 w 3570"/>
              <a:gd name="T79" fmla="*/ 2147483647 h 936"/>
              <a:gd name="T80" fmla="*/ 2147483647 w 3570"/>
              <a:gd name="T81" fmla="*/ 2147483647 h 936"/>
              <a:gd name="T82" fmla="*/ 2147483647 w 3570"/>
              <a:gd name="T83" fmla="*/ 2147483647 h 936"/>
              <a:gd name="T84" fmla="*/ 2147483647 w 3570"/>
              <a:gd name="T85" fmla="*/ 2147483647 h 936"/>
              <a:gd name="T86" fmla="*/ 2147483647 w 3570"/>
              <a:gd name="T87" fmla="*/ 2147483647 h 936"/>
              <a:gd name="T88" fmla="*/ 2147483647 w 3570"/>
              <a:gd name="T89" fmla="*/ 2147483647 h 936"/>
              <a:gd name="T90" fmla="*/ 2147483647 w 3570"/>
              <a:gd name="T91" fmla="*/ 2147483647 h 936"/>
              <a:gd name="T92" fmla="*/ 2147483647 w 3570"/>
              <a:gd name="T93" fmla="*/ 2147483647 h 936"/>
              <a:gd name="T94" fmla="*/ 2147483647 w 3570"/>
              <a:gd name="T95" fmla="*/ 2147483647 h 936"/>
              <a:gd name="T96" fmla="*/ 2147483647 w 3570"/>
              <a:gd name="T97" fmla="*/ 2147483647 h 936"/>
              <a:gd name="T98" fmla="*/ 2147483647 w 3570"/>
              <a:gd name="T99" fmla="*/ 2147483647 h 9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936"/>
              <a:gd name="T152" fmla="*/ 3570 w 3570"/>
              <a:gd name="T153" fmla="*/ 936 h 9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936">
                <a:moveTo>
                  <a:pt x="0" y="0"/>
                </a:moveTo>
                <a:lnTo>
                  <a:pt x="36" y="54"/>
                </a:lnTo>
                <a:lnTo>
                  <a:pt x="72" y="108"/>
                </a:lnTo>
                <a:lnTo>
                  <a:pt x="108" y="156"/>
                </a:lnTo>
                <a:lnTo>
                  <a:pt x="144" y="204"/>
                </a:lnTo>
                <a:lnTo>
                  <a:pt x="180" y="246"/>
                </a:lnTo>
                <a:lnTo>
                  <a:pt x="216" y="288"/>
                </a:lnTo>
                <a:lnTo>
                  <a:pt x="252" y="324"/>
                </a:lnTo>
                <a:lnTo>
                  <a:pt x="288" y="360"/>
                </a:lnTo>
                <a:lnTo>
                  <a:pt x="324" y="396"/>
                </a:lnTo>
                <a:lnTo>
                  <a:pt x="360" y="426"/>
                </a:lnTo>
                <a:lnTo>
                  <a:pt x="396" y="456"/>
                </a:lnTo>
                <a:lnTo>
                  <a:pt x="432" y="486"/>
                </a:lnTo>
                <a:lnTo>
                  <a:pt x="468" y="510"/>
                </a:lnTo>
                <a:lnTo>
                  <a:pt x="504" y="534"/>
                </a:lnTo>
                <a:lnTo>
                  <a:pt x="540" y="558"/>
                </a:lnTo>
                <a:lnTo>
                  <a:pt x="576" y="582"/>
                </a:lnTo>
                <a:lnTo>
                  <a:pt x="612" y="606"/>
                </a:lnTo>
                <a:lnTo>
                  <a:pt x="648" y="624"/>
                </a:lnTo>
                <a:lnTo>
                  <a:pt x="684" y="642"/>
                </a:lnTo>
                <a:lnTo>
                  <a:pt x="720" y="660"/>
                </a:lnTo>
                <a:lnTo>
                  <a:pt x="756" y="678"/>
                </a:lnTo>
                <a:lnTo>
                  <a:pt x="792" y="690"/>
                </a:lnTo>
                <a:lnTo>
                  <a:pt x="828" y="708"/>
                </a:lnTo>
                <a:lnTo>
                  <a:pt x="864" y="720"/>
                </a:lnTo>
                <a:lnTo>
                  <a:pt x="900" y="732"/>
                </a:lnTo>
                <a:lnTo>
                  <a:pt x="936" y="744"/>
                </a:lnTo>
                <a:lnTo>
                  <a:pt x="972" y="756"/>
                </a:lnTo>
                <a:lnTo>
                  <a:pt x="1008" y="768"/>
                </a:lnTo>
                <a:lnTo>
                  <a:pt x="1044" y="774"/>
                </a:lnTo>
                <a:lnTo>
                  <a:pt x="1080" y="786"/>
                </a:lnTo>
                <a:lnTo>
                  <a:pt x="1116" y="798"/>
                </a:lnTo>
                <a:lnTo>
                  <a:pt x="1152" y="804"/>
                </a:lnTo>
                <a:lnTo>
                  <a:pt x="1188" y="810"/>
                </a:lnTo>
                <a:lnTo>
                  <a:pt x="1224" y="822"/>
                </a:lnTo>
                <a:lnTo>
                  <a:pt x="1260" y="828"/>
                </a:lnTo>
                <a:lnTo>
                  <a:pt x="1296" y="834"/>
                </a:lnTo>
                <a:lnTo>
                  <a:pt x="1332" y="840"/>
                </a:lnTo>
                <a:lnTo>
                  <a:pt x="1368" y="846"/>
                </a:lnTo>
                <a:lnTo>
                  <a:pt x="1404" y="852"/>
                </a:lnTo>
                <a:lnTo>
                  <a:pt x="1440" y="858"/>
                </a:lnTo>
                <a:lnTo>
                  <a:pt x="1476" y="858"/>
                </a:lnTo>
                <a:lnTo>
                  <a:pt x="1512" y="864"/>
                </a:lnTo>
                <a:lnTo>
                  <a:pt x="1548" y="870"/>
                </a:lnTo>
                <a:lnTo>
                  <a:pt x="1584" y="876"/>
                </a:lnTo>
                <a:lnTo>
                  <a:pt x="1620" y="876"/>
                </a:lnTo>
                <a:lnTo>
                  <a:pt x="1656" y="882"/>
                </a:lnTo>
                <a:lnTo>
                  <a:pt x="1692" y="882"/>
                </a:lnTo>
                <a:lnTo>
                  <a:pt x="1728" y="888"/>
                </a:lnTo>
                <a:lnTo>
                  <a:pt x="1764" y="888"/>
                </a:lnTo>
                <a:lnTo>
                  <a:pt x="1800" y="894"/>
                </a:lnTo>
                <a:lnTo>
                  <a:pt x="1836" y="894"/>
                </a:lnTo>
                <a:lnTo>
                  <a:pt x="1872" y="900"/>
                </a:lnTo>
                <a:lnTo>
                  <a:pt x="1908" y="900"/>
                </a:lnTo>
                <a:lnTo>
                  <a:pt x="1944" y="906"/>
                </a:lnTo>
                <a:lnTo>
                  <a:pt x="1980" y="906"/>
                </a:lnTo>
                <a:lnTo>
                  <a:pt x="2016" y="906"/>
                </a:lnTo>
                <a:lnTo>
                  <a:pt x="2052" y="912"/>
                </a:lnTo>
                <a:lnTo>
                  <a:pt x="2088" y="912"/>
                </a:lnTo>
                <a:lnTo>
                  <a:pt x="2124" y="912"/>
                </a:lnTo>
                <a:lnTo>
                  <a:pt x="2160" y="912"/>
                </a:lnTo>
                <a:lnTo>
                  <a:pt x="2196" y="918"/>
                </a:lnTo>
                <a:lnTo>
                  <a:pt x="2232" y="918"/>
                </a:lnTo>
                <a:lnTo>
                  <a:pt x="2268" y="918"/>
                </a:lnTo>
                <a:lnTo>
                  <a:pt x="2304" y="918"/>
                </a:lnTo>
                <a:lnTo>
                  <a:pt x="2340" y="918"/>
                </a:lnTo>
                <a:lnTo>
                  <a:pt x="2376" y="924"/>
                </a:lnTo>
                <a:lnTo>
                  <a:pt x="2412" y="924"/>
                </a:lnTo>
                <a:lnTo>
                  <a:pt x="2448" y="924"/>
                </a:lnTo>
                <a:lnTo>
                  <a:pt x="2484" y="924"/>
                </a:lnTo>
                <a:lnTo>
                  <a:pt x="2520" y="924"/>
                </a:lnTo>
                <a:lnTo>
                  <a:pt x="2556" y="924"/>
                </a:lnTo>
                <a:lnTo>
                  <a:pt x="2592" y="930"/>
                </a:lnTo>
                <a:lnTo>
                  <a:pt x="2628" y="930"/>
                </a:lnTo>
                <a:lnTo>
                  <a:pt x="2664" y="930"/>
                </a:lnTo>
                <a:lnTo>
                  <a:pt x="2700" y="930"/>
                </a:lnTo>
                <a:lnTo>
                  <a:pt x="2736" y="930"/>
                </a:lnTo>
                <a:lnTo>
                  <a:pt x="2772" y="930"/>
                </a:lnTo>
                <a:lnTo>
                  <a:pt x="2808" y="930"/>
                </a:lnTo>
                <a:lnTo>
                  <a:pt x="2844" y="930"/>
                </a:lnTo>
                <a:lnTo>
                  <a:pt x="2880" y="930"/>
                </a:lnTo>
                <a:lnTo>
                  <a:pt x="2916" y="930"/>
                </a:lnTo>
                <a:lnTo>
                  <a:pt x="2952" y="930"/>
                </a:lnTo>
                <a:lnTo>
                  <a:pt x="2988" y="930"/>
                </a:lnTo>
                <a:lnTo>
                  <a:pt x="3024" y="936"/>
                </a:lnTo>
                <a:lnTo>
                  <a:pt x="3060" y="936"/>
                </a:lnTo>
                <a:lnTo>
                  <a:pt x="3096" y="936"/>
                </a:lnTo>
                <a:lnTo>
                  <a:pt x="3132" y="936"/>
                </a:lnTo>
                <a:lnTo>
                  <a:pt x="3168" y="936"/>
                </a:lnTo>
                <a:lnTo>
                  <a:pt x="3204" y="936"/>
                </a:lnTo>
                <a:lnTo>
                  <a:pt x="3240" y="936"/>
                </a:lnTo>
                <a:lnTo>
                  <a:pt x="3276" y="936"/>
                </a:lnTo>
                <a:lnTo>
                  <a:pt x="3312" y="936"/>
                </a:lnTo>
                <a:lnTo>
                  <a:pt x="3348" y="936"/>
                </a:lnTo>
                <a:lnTo>
                  <a:pt x="3384" y="936"/>
                </a:lnTo>
                <a:lnTo>
                  <a:pt x="3420" y="936"/>
                </a:lnTo>
                <a:lnTo>
                  <a:pt x="3456" y="936"/>
                </a:lnTo>
                <a:lnTo>
                  <a:pt x="3492" y="936"/>
                </a:lnTo>
                <a:lnTo>
                  <a:pt x="3528" y="936"/>
                </a:lnTo>
                <a:lnTo>
                  <a:pt x="3570" y="936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5" name="Freeform 33"/>
          <p:cNvSpPr>
            <a:spLocks/>
          </p:cNvSpPr>
          <p:nvPr/>
        </p:nvSpPr>
        <p:spPr bwMode="auto">
          <a:xfrm>
            <a:off x="1403648" y="2322612"/>
            <a:ext cx="5667375" cy="2981325"/>
          </a:xfrm>
          <a:custGeom>
            <a:avLst/>
            <a:gdLst>
              <a:gd name="T0" fmla="*/ 2147483647 w 3570"/>
              <a:gd name="T1" fmla="*/ 2147483647 h 1878"/>
              <a:gd name="T2" fmla="*/ 2147483647 w 3570"/>
              <a:gd name="T3" fmla="*/ 2147483647 h 1878"/>
              <a:gd name="T4" fmla="*/ 2147483647 w 3570"/>
              <a:gd name="T5" fmla="*/ 2147483647 h 1878"/>
              <a:gd name="T6" fmla="*/ 2147483647 w 3570"/>
              <a:gd name="T7" fmla="*/ 2147483647 h 1878"/>
              <a:gd name="T8" fmla="*/ 2147483647 w 3570"/>
              <a:gd name="T9" fmla="*/ 2147483647 h 1878"/>
              <a:gd name="T10" fmla="*/ 2147483647 w 3570"/>
              <a:gd name="T11" fmla="*/ 2147483647 h 1878"/>
              <a:gd name="T12" fmla="*/ 2147483647 w 3570"/>
              <a:gd name="T13" fmla="*/ 2147483647 h 1878"/>
              <a:gd name="T14" fmla="*/ 2147483647 w 3570"/>
              <a:gd name="T15" fmla="*/ 2147483647 h 1878"/>
              <a:gd name="T16" fmla="*/ 2147483647 w 3570"/>
              <a:gd name="T17" fmla="*/ 2147483647 h 1878"/>
              <a:gd name="T18" fmla="*/ 2147483647 w 3570"/>
              <a:gd name="T19" fmla="*/ 2147483647 h 1878"/>
              <a:gd name="T20" fmla="*/ 2147483647 w 3570"/>
              <a:gd name="T21" fmla="*/ 2147483647 h 1878"/>
              <a:gd name="T22" fmla="*/ 2147483647 w 3570"/>
              <a:gd name="T23" fmla="*/ 2147483647 h 1878"/>
              <a:gd name="T24" fmla="*/ 2147483647 w 3570"/>
              <a:gd name="T25" fmla="*/ 2147483647 h 1878"/>
              <a:gd name="T26" fmla="*/ 2147483647 w 3570"/>
              <a:gd name="T27" fmla="*/ 2147483647 h 1878"/>
              <a:gd name="T28" fmla="*/ 2147483647 w 3570"/>
              <a:gd name="T29" fmla="*/ 2147483647 h 1878"/>
              <a:gd name="T30" fmla="*/ 2147483647 w 3570"/>
              <a:gd name="T31" fmla="*/ 2147483647 h 1878"/>
              <a:gd name="T32" fmla="*/ 2147483647 w 3570"/>
              <a:gd name="T33" fmla="*/ 2147483647 h 1878"/>
              <a:gd name="T34" fmla="*/ 2147483647 w 3570"/>
              <a:gd name="T35" fmla="*/ 2147483647 h 1878"/>
              <a:gd name="T36" fmla="*/ 2147483647 w 3570"/>
              <a:gd name="T37" fmla="*/ 2147483647 h 1878"/>
              <a:gd name="T38" fmla="*/ 2147483647 w 3570"/>
              <a:gd name="T39" fmla="*/ 2147483647 h 1878"/>
              <a:gd name="T40" fmla="*/ 2147483647 w 3570"/>
              <a:gd name="T41" fmla="*/ 2147483647 h 1878"/>
              <a:gd name="T42" fmla="*/ 2147483647 w 3570"/>
              <a:gd name="T43" fmla="*/ 2147483647 h 1878"/>
              <a:gd name="T44" fmla="*/ 2147483647 w 3570"/>
              <a:gd name="T45" fmla="*/ 2147483647 h 1878"/>
              <a:gd name="T46" fmla="*/ 2147483647 w 3570"/>
              <a:gd name="T47" fmla="*/ 2147483647 h 1878"/>
              <a:gd name="T48" fmla="*/ 2147483647 w 3570"/>
              <a:gd name="T49" fmla="*/ 2147483647 h 1878"/>
              <a:gd name="T50" fmla="*/ 2147483647 w 3570"/>
              <a:gd name="T51" fmla="*/ 2147483647 h 1878"/>
              <a:gd name="T52" fmla="*/ 2147483647 w 3570"/>
              <a:gd name="T53" fmla="*/ 2147483647 h 1878"/>
              <a:gd name="T54" fmla="*/ 2147483647 w 3570"/>
              <a:gd name="T55" fmla="*/ 2147483647 h 1878"/>
              <a:gd name="T56" fmla="*/ 2147483647 w 3570"/>
              <a:gd name="T57" fmla="*/ 2147483647 h 1878"/>
              <a:gd name="T58" fmla="*/ 2147483647 w 3570"/>
              <a:gd name="T59" fmla="*/ 2147483647 h 1878"/>
              <a:gd name="T60" fmla="*/ 2147483647 w 3570"/>
              <a:gd name="T61" fmla="*/ 2147483647 h 1878"/>
              <a:gd name="T62" fmla="*/ 2147483647 w 3570"/>
              <a:gd name="T63" fmla="*/ 2147483647 h 1878"/>
              <a:gd name="T64" fmla="*/ 2147483647 w 3570"/>
              <a:gd name="T65" fmla="*/ 2147483647 h 1878"/>
              <a:gd name="T66" fmla="*/ 2147483647 w 3570"/>
              <a:gd name="T67" fmla="*/ 2147483647 h 1878"/>
              <a:gd name="T68" fmla="*/ 2147483647 w 3570"/>
              <a:gd name="T69" fmla="*/ 2147483647 h 1878"/>
              <a:gd name="T70" fmla="*/ 2147483647 w 3570"/>
              <a:gd name="T71" fmla="*/ 2147483647 h 1878"/>
              <a:gd name="T72" fmla="*/ 2147483647 w 3570"/>
              <a:gd name="T73" fmla="*/ 2147483647 h 1878"/>
              <a:gd name="T74" fmla="*/ 2147483647 w 3570"/>
              <a:gd name="T75" fmla="*/ 2147483647 h 1878"/>
              <a:gd name="T76" fmla="*/ 2147483647 w 3570"/>
              <a:gd name="T77" fmla="*/ 2147483647 h 1878"/>
              <a:gd name="T78" fmla="*/ 2147483647 w 3570"/>
              <a:gd name="T79" fmla="*/ 2147483647 h 1878"/>
              <a:gd name="T80" fmla="*/ 2147483647 w 3570"/>
              <a:gd name="T81" fmla="*/ 2147483647 h 1878"/>
              <a:gd name="T82" fmla="*/ 2147483647 w 3570"/>
              <a:gd name="T83" fmla="*/ 2147483647 h 1878"/>
              <a:gd name="T84" fmla="*/ 2147483647 w 3570"/>
              <a:gd name="T85" fmla="*/ 2147483647 h 1878"/>
              <a:gd name="T86" fmla="*/ 2147483647 w 3570"/>
              <a:gd name="T87" fmla="*/ 2147483647 h 1878"/>
              <a:gd name="T88" fmla="*/ 2147483647 w 3570"/>
              <a:gd name="T89" fmla="*/ 2147483647 h 1878"/>
              <a:gd name="T90" fmla="*/ 2147483647 w 3570"/>
              <a:gd name="T91" fmla="*/ 2147483647 h 1878"/>
              <a:gd name="T92" fmla="*/ 2147483647 w 3570"/>
              <a:gd name="T93" fmla="*/ 2147483647 h 1878"/>
              <a:gd name="T94" fmla="*/ 2147483647 w 3570"/>
              <a:gd name="T95" fmla="*/ 2147483647 h 1878"/>
              <a:gd name="T96" fmla="*/ 2147483647 w 3570"/>
              <a:gd name="T97" fmla="*/ 2147483647 h 1878"/>
              <a:gd name="T98" fmla="*/ 2147483647 w 3570"/>
              <a:gd name="T99" fmla="*/ 2147483647 h 187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1878"/>
              <a:gd name="T152" fmla="*/ 3570 w 3570"/>
              <a:gd name="T153" fmla="*/ 1878 h 187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1878">
                <a:moveTo>
                  <a:pt x="0" y="0"/>
                </a:moveTo>
                <a:lnTo>
                  <a:pt x="36" y="216"/>
                </a:lnTo>
                <a:lnTo>
                  <a:pt x="72" y="408"/>
                </a:lnTo>
                <a:lnTo>
                  <a:pt x="108" y="576"/>
                </a:lnTo>
                <a:lnTo>
                  <a:pt x="144" y="726"/>
                </a:lnTo>
                <a:lnTo>
                  <a:pt x="180" y="858"/>
                </a:lnTo>
                <a:lnTo>
                  <a:pt x="216" y="972"/>
                </a:lnTo>
                <a:lnTo>
                  <a:pt x="252" y="1074"/>
                </a:lnTo>
                <a:lnTo>
                  <a:pt x="288" y="1170"/>
                </a:lnTo>
                <a:lnTo>
                  <a:pt x="324" y="1248"/>
                </a:lnTo>
                <a:lnTo>
                  <a:pt x="360" y="1320"/>
                </a:lnTo>
                <a:lnTo>
                  <a:pt x="396" y="1386"/>
                </a:lnTo>
                <a:lnTo>
                  <a:pt x="432" y="1440"/>
                </a:lnTo>
                <a:lnTo>
                  <a:pt x="468" y="1494"/>
                </a:lnTo>
                <a:lnTo>
                  <a:pt x="504" y="1536"/>
                </a:lnTo>
                <a:lnTo>
                  <a:pt x="540" y="1578"/>
                </a:lnTo>
                <a:lnTo>
                  <a:pt x="576" y="1608"/>
                </a:lnTo>
                <a:lnTo>
                  <a:pt x="612" y="1644"/>
                </a:lnTo>
                <a:lnTo>
                  <a:pt x="648" y="1668"/>
                </a:lnTo>
                <a:lnTo>
                  <a:pt x="684" y="1692"/>
                </a:lnTo>
                <a:lnTo>
                  <a:pt x="720" y="1716"/>
                </a:lnTo>
                <a:lnTo>
                  <a:pt x="756" y="1734"/>
                </a:lnTo>
                <a:lnTo>
                  <a:pt x="792" y="1752"/>
                </a:lnTo>
                <a:lnTo>
                  <a:pt x="828" y="1764"/>
                </a:lnTo>
                <a:lnTo>
                  <a:pt x="864" y="1776"/>
                </a:lnTo>
                <a:lnTo>
                  <a:pt x="900" y="1788"/>
                </a:lnTo>
                <a:lnTo>
                  <a:pt x="936" y="1800"/>
                </a:lnTo>
                <a:lnTo>
                  <a:pt x="972" y="1812"/>
                </a:lnTo>
                <a:lnTo>
                  <a:pt x="1008" y="1818"/>
                </a:lnTo>
                <a:lnTo>
                  <a:pt x="1044" y="1824"/>
                </a:lnTo>
                <a:lnTo>
                  <a:pt x="1080" y="1830"/>
                </a:lnTo>
                <a:lnTo>
                  <a:pt x="1116" y="1836"/>
                </a:lnTo>
                <a:lnTo>
                  <a:pt x="1152" y="1842"/>
                </a:lnTo>
                <a:lnTo>
                  <a:pt x="1188" y="1848"/>
                </a:lnTo>
                <a:lnTo>
                  <a:pt x="1224" y="1848"/>
                </a:lnTo>
                <a:lnTo>
                  <a:pt x="1260" y="1854"/>
                </a:lnTo>
                <a:lnTo>
                  <a:pt x="1296" y="1860"/>
                </a:lnTo>
                <a:lnTo>
                  <a:pt x="1332" y="1860"/>
                </a:lnTo>
                <a:lnTo>
                  <a:pt x="1368" y="1860"/>
                </a:lnTo>
                <a:lnTo>
                  <a:pt x="1404" y="1866"/>
                </a:lnTo>
                <a:lnTo>
                  <a:pt x="1440" y="1866"/>
                </a:lnTo>
                <a:lnTo>
                  <a:pt x="1476" y="1866"/>
                </a:lnTo>
                <a:lnTo>
                  <a:pt x="1512" y="1872"/>
                </a:lnTo>
                <a:lnTo>
                  <a:pt x="1548" y="1872"/>
                </a:lnTo>
                <a:lnTo>
                  <a:pt x="1584" y="1872"/>
                </a:lnTo>
                <a:lnTo>
                  <a:pt x="1620" y="1872"/>
                </a:lnTo>
                <a:lnTo>
                  <a:pt x="1656" y="1872"/>
                </a:lnTo>
                <a:lnTo>
                  <a:pt x="1692" y="1872"/>
                </a:lnTo>
                <a:lnTo>
                  <a:pt x="1728" y="1878"/>
                </a:lnTo>
                <a:lnTo>
                  <a:pt x="1764" y="1878"/>
                </a:lnTo>
                <a:lnTo>
                  <a:pt x="1800" y="1878"/>
                </a:lnTo>
                <a:lnTo>
                  <a:pt x="1836" y="1878"/>
                </a:lnTo>
                <a:lnTo>
                  <a:pt x="1872" y="1878"/>
                </a:lnTo>
                <a:lnTo>
                  <a:pt x="1908" y="1878"/>
                </a:lnTo>
                <a:lnTo>
                  <a:pt x="1944" y="1878"/>
                </a:lnTo>
                <a:lnTo>
                  <a:pt x="1980" y="1878"/>
                </a:lnTo>
                <a:lnTo>
                  <a:pt x="2016" y="1878"/>
                </a:lnTo>
                <a:lnTo>
                  <a:pt x="2052" y="1878"/>
                </a:lnTo>
                <a:lnTo>
                  <a:pt x="2088" y="1878"/>
                </a:lnTo>
                <a:lnTo>
                  <a:pt x="2124" y="1878"/>
                </a:lnTo>
                <a:lnTo>
                  <a:pt x="2160" y="1878"/>
                </a:lnTo>
                <a:lnTo>
                  <a:pt x="2196" y="1878"/>
                </a:lnTo>
                <a:lnTo>
                  <a:pt x="2232" y="1878"/>
                </a:lnTo>
                <a:lnTo>
                  <a:pt x="2268" y="1878"/>
                </a:lnTo>
                <a:lnTo>
                  <a:pt x="2304" y="1878"/>
                </a:lnTo>
                <a:lnTo>
                  <a:pt x="2340" y="1878"/>
                </a:lnTo>
                <a:lnTo>
                  <a:pt x="2376" y="1878"/>
                </a:lnTo>
                <a:lnTo>
                  <a:pt x="2412" y="1878"/>
                </a:lnTo>
                <a:lnTo>
                  <a:pt x="2448" y="1878"/>
                </a:lnTo>
                <a:lnTo>
                  <a:pt x="2484" y="1878"/>
                </a:lnTo>
                <a:lnTo>
                  <a:pt x="2520" y="1878"/>
                </a:lnTo>
                <a:lnTo>
                  <a:pt x="2556" y="1878"/>
                </a:lnTo>
                <a:lnTo>
                  <a:pt x="2592" y="1878"/>
                </a:lnTo>
                <a:lnTo>
                  <a:pt x="2628" y="1878"/>
                </a:lnTo>
                <a:lnTo>
                  <a:pt x="2664" y="1878"/>
                </a:lnTo>
                <a:lnTo>
                  <a:pt x="2700" y="1878"/>
                </a:lnTo>
                <a:lnTo>
                  <a:pt x="2736" y="1878"/>
                </a:lnTo>
                <a:lnTo>
                  <a:pt x="2772" y="1878"/>
                </a:lnTo>
                <a:lnTo>
                  <a:pt x="2808" y="1878"/>
                </a:lnTo>
                <a:lnTo>
                  <a:pt x="2844" y="1878"/>
                </a:lnTo>
                <a:lnTo>
                  <a:pt x="2880" y="1878"/>
                </a:lnTo>
                <a:lnTo>
                  <a:pt x="2916" y="1878"/>
                </a:lnTo>
                <a:lnTo>
                  <a:pt x="2952" y="1878"/>
                </a:lnTo>
                <a:lnTo>
                  <a:pt x="2988" y="1878"/>
                </a:lnTo>
                <a:lnTo>
                  <a:pt x="3024" y="1878"/>
                </a:lnTo>
                <a:lnTo>
                  <a:pt x="3060" y="1878"/>
                </a:lnTo>
                <a:lnTo>
                  <a:pt x="3096" y="1878"/>
                </a:lnTo>
                <a:lnTo>
                  <a:pt x="3132" y="1878"/>
                </a:lnTo>
                <a:lnTo>
                  <a:pt x="3168" y="1878"/>
                </a:lnTo>
                <a:lnTo>
                  <a:pt x="3204" y="1878"/>
                </a:lnTo>
                <a:lnTo>
                  <a:pt x="3240" y="1878"/>
                </a:lnTo>
                <a:lnTo>
                  <a:pt x="3276" y="1878"/>
                </a:lnTo>
                <a:lnTo>
                  <a:pt x="3312" y="1878"/>
                </a:lnTo>
                <a:lnTo>
                  <a:pt x="3348" y="1878"/>
                </a:lnTo>
                <a:lnTo>
                  <a:pt x="3384" y="1878"/>
                </a:lnTo>
                <a:lnTo>
                  <a:pt x="3420" y="1878"/>
                </a:lnTo>
                <a:lnTo>
                  <a:pt x="3456" y="1878"/>
                </a:lnTo>
                <a:lnTo>
                  <a:pt x="3492" y="1878"/>
                </a:lnTo>
                <a:lnTo>
                  <a:pt x="3528" y="1878"/>
                </a:lnTo>
                <a:lnTo>
                  <a:pt x="3570" y="1878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6" name="Freeform 34"/>
          <p:cNvSpPr>
            <a:spLocks/>
          </p:cNvSpPr>
          <p:nvPr/>
        </p:nvSpPr>
        <p:spPr bwMode="auto">
          <a:xfrm>
            <a:off x="1403648" y="836712"/>
            <a:ext cx="5667375" cy="4467225"/>
          </a:xfrm>
          <a:custGeom>
            <a:avLst/>
            <a:gdLst>
              <a:gd name="T0" fmla="*/ 2147483647 w 3570"/>
              <a:gd name="T1" fmla="*/ 2147483647 h 2814"/>
              <a:gd name="T2" fmla="*/ 2147483647 w 3570"/>
              <a:gd name="T3" fmla="*/ 2147483647 h 2814"/>
              <a:gd name="T4" fmla="*/ 2147483647 w 3570"/>
              <a:gd name="T5" fmla="*/ 2147483647 h 2814"/>
              <a:gd name="T6" fmla="*/ 2147483647 w 3570"/>
              <a:gd name="T7" fmla="*/ 2147483647 h 2814"/>
              <a:gd name="T8" fmla="*/ 2147483647 w 3570"/>
              <a:gd name="T9" fmla="*/ 2147483647 h 2814"/>
              <a:gd name="T10" fmla="*/ 2147483647 w 3570"/>
              <a:gd name="T11" fmla="*/ 2147483647 h 2814"/>
              <a:gd name="T12" fmla="*/ 2147483647 w 3570"/>
              <a:gd name="T13" fmla="*/ 2147483647 h 2814"/>
              <a:gd name="T14" fmla="*/ 2147483647 w 3570"/>
              <a:gd name="T15" fmla="*/ 2147483647 h 2814"/>
              <a:gd name="T16" fmla="*/ 2147483647 w 3570"/>
              <a:gd name="T17" fmla="*/ 2147483647 h 2814"/>
              <a:gd name="T18" fmla="*/ 2147483647 w 3570"/>
              <a:gd name="T19" fmla="*/ 2147483647 h 2814"/>
              <a:gd name="T20" fmla="*/ 2147483647 w 3570"/>
              <a:gd name="T21" fmla="*/ 2147483647 h 2814"/>
              <a:gd name="T22" fmla="*/ 2147483647 w 3570"/>
              <a:gd name="T23" fmla="*/ 2147483647 h 2814"/>
              <a:gd name="T24" fmla="*/ 2147483647 w 3570"/>
              <a:gd name="T25" fmla="*/ 2147483647 h 2814"/>
              <a:gd name="T26" fmla="*/ 2147483647 w 3570"/>
              <a:gd name="T27" fmla="*/ 2147483647 h 2814"/>
              <a:gd name="T28" fmla="*/ 2147483647 w 3570"/>
              <a:gd name="T29" fmla="*/ 2147483647 h 2814"/>
              <a:gd name="T30" fmla="*/ 2147483647 w 3570"/>
              <a:gd name="T31" fmla="*/ 2147483647 h 2814"/>
              <a:gd name="T32" fmla="*/ 2147483647 w 3570"/>
              <a:gd name="T33" fmla="*/ 2147483647 h 2814"/>
              <a:gd name="T34" fmla="*/ 2147483647 w 3570"/>
              <a:gd name="T35" fmla="*/ 2147483647 h 2814"/>
              <a:gd name="T36" fmla="*/ 2147483647 w 3570"/>
              <a:gd name="T37" fmla="*/ 2147483647 h 2814"/>
              <a:gd name="T38" fmla="*/ 2147483647 w 3570"/>
              <a:gd name="T39" fmla="*/ 2147483647 h 2814"/>
              <a:gd name="T40" fmla="*/ 2147483647 w 3570"/>
              <a:gd name="T41" fmla="*/ 2147483647 h 2814"/>
              <a:gd name="T42" fmla="*/ 2147483647 w 3570"/>
              <a:gd name="T43" fmla="*/ 2147483647 h 2814"/>
              <a:gd name="T44" fmla="*/ 2147483647 w 3570"/>
              <a:gd name="T45" fmla="*/ 2147483647 h 2814"/>
              <a:gd name="T46" fmla="*/ 2147483647 w 3570"/>
              <a:gd name="T47" fmla="*/ 2147483647 h 2814"/>
              <a:gd name="T48" fmla="*/ 2147483647 w 3570"/>
              <a:gd name="T49" fmla="*/ 2147483647 h 2814"/>
              <a:gd name="T50" fmla="*/ 2147483647 w 3570"/>
              <a:gd name="T51" fmla="*/ 2147483647 h 2814"/>
              <a:gd name="T52" fmla="*/ 2147483647 w 3570"/>
              <a:gd name="T53" fmla="*/ 2147483647 h 2814"/>
              <a:gd name="T54" fmla="*/ 2147483647 w 3570"/>
              <a:gd name="T55" fmla="*/ 2147483647 h 2814"/>
              <a:gd name="T56" fmla="*/ 2147483647 w 3570"/>
              <a:gd name="T57" fmla="*/ 2147483647 h 2814"/>
              <a:gd name="T58" fmla="*/ 2147483647 w 3570"/>
              <a:gd name="T59" fmla="*/ 2147483647 h 2814"/>
              <a:gd name="T60" fmla="*/ 2147483647 w 3570"/>
              <a:gd name="T61" fmla="*/ 2147483647 h 2814"/>
              <a:gd name="T62" fmla="*/ 2147483647 w 3570"/>
              <a:gd name="T63" fmla="*/ 2147483647 h 2814"/>
              <a:gd name="T64" fmla="*/ 2147483647 w 3570"/>
              <a:gd name="T65" fmla="*/ 2147483647 h 2814"/>
              <a:gd name="T66" fmla="*/ 2147483647 w 3570"/>
              <a:gd name="T67" fmla="*/ 2147483647 h 2814"/>
              <a:gd name="T68" fmla="*/ 2147483647 w 3570"/>
              <a:gd name="T69" fmla="*/ 2147483647 h 2814"/>
              <a:gd name="T70" fmla="*/ 2147483647 w 3570"/>
              <a:gd name="T71" fmla="*/ 2147483647 h 2814"/>
              <a:gd name="T72" fmla="*/ 2147483647 w 3570"/>
              <a:gd name="T73" fmla="*/ 2147483647 h 2814"/>
              <a:gd name="T74" fmla="*/ 2147483647 w 3570"/>
              <a:gd name="T75" fmla="*/ 2147483647 h 2814"/>
              <a:gd name="T76" fmla="*/ 2147483647 w 3570"/>
              <a:gd name="T77" fmla="*/ 2147483647 h 2814"/>
              <a:gd name="T78" fmla="*/ 2147483647 w 3570"/>
              <a:gd name="T79" fmla="*/ 2147483647 h 2814"/>
              <a:gd name="T80" fmla="*/ 2147483647 w 3570"/>
              <a:gd name="T81" fmla="*/ 2147483647 h 2814"/>
              <a:gd name="T82" fmla="*/ 2147483647 w 3570"/>
              <a:gd name="T83" fmla="*/ 2147483647 h 2814"/>
              <a:gd name="T84" fmla="*/ 2147483647 w 3570"/>
              <a:gd name="T85" fmla="*/ 2147483647 h 2814"/>
              <a:gd name="T86" fmla="*/ 2147483647 w 3570"/>
              <a:gd name="T87" fmla="*/ 2147483647 h 2814"/>
              <a:gd name="T88" fmla="*/ 2147483647 w 3570"/>
              <a:gd name="T89" fmla="*/ 2147483647 h 2814"/>
              <a:gd name="T90" fmla="*/ 2147483647 w 3570"/>
              <a:gd name="T91" fmla="*/ 2147483647 h 2814"/>
              <a:gd name="T92" fmla="*/ 2147483647 w 3570"/>
              <a:gd name="T93" fmla="*/ 2147483647 h 2814"/>
              <a:gd name="T94" fmla="*/ 2147483647 w 3570"/>
              <a:gd name="T95" fmla="*/ 2147483647 h 2814"/>
              <a:gd name="T96" fmla="*/ 2147483647 w 3570"/>
              <a:gd name="T97" fmla="*/ 2147483647 h 2814"/>
              <a:gd name="T98" fmla="*/ 2147483647 w 3570"/>
              <a:gd name="T99" fmla="*/ 2147483647 h 281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2814"/>
              <a:gd name="T152" fmla="*/ 3570 w 3570"/>
              <a:gd name="T153" fmla="*/ 2814 h 281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2814">
                <a:moveTo>
                  <a:pt x="0" y="0"/>
                </a:moveTo>
                <a:lnTo>
                  <a:pt x="36" y="468"/>
                </a:lnTo>
                <a:lnTo>
                  <a:pt x="72" y="858"/>
                </a:lnTo>
                <a:lnTo>
                  <a:pt x="108" y="1182"/>
                </a:lnTo>
                <a:lnTo>
                  <a:pt x="144" y="1452"/>
                </a:lnTo>
                <a:lnTo>
                  <a:pt x="180" y="1680"/>
                </a:lnTo>
                <a:lnTo>
                  <a:pt x="216" y="1872"/>
                </a:lnTo>
                <a:lnTo>
                  <a:pt x="252" y="2028"/>
                </a:lnTo>
                <a:lnTo>
                  <a:pt x="288" y="2160"/>
                </a:lnTo>
                <a:lnTo>
                  <a:pt x="324" y="2268"/>
                </a:lnTo>
                <a:lnTo>
                  <a:pt x="360" y="2358"/>
                </a:lnTo>
                <a:lnTo>
                  <a:pt x="396" y="2436"/>
                </a:lnTo>
                <a:lnTo>
                  <a:pt x="432" y="2496"/>
                </a:lnTo>
                <a:lnTo>
                  <a:pt x="468" y="2550"/>
                </a:lnTo>
                <a:lnTo>
                  <a:pt x="504" y="2598"/>
                </a:lnTo>
                <a:lnTo>
                  <a:pt x="540" y="2634"/>
                </a:lnTo>
                <a:lnTo>
                  <a:pt x="576" y="2664"/>
                </a:lnTo>
                <a:lnTo>
                  <a:pt x="612" y="2688"/>
                </a:lnTo>
                <a:lnTo>
                  <a:pt x="648" y="2712"/>
                </a:lnTo>
                <a:lnTo>
                  <a:pt x="684" y="2730"/>
                </a:lnTo>
                <a:lnTo>
                  <a:pt x="720" y="2742"/>
                </a:lnTo>
                <a:lnTo>
                  <a:pt x="756" y="2754"/>
                </a:lnTo>
                <a:lnTo>
                  <a:pt x="792" y="2766"/>
                </a:lnTo>
                <a:lnTo>
                  <a:pt x="828" y="2772"/>
                </a:lnTo>
                <a:lnTo>
                  <a:pt x="864" y="2784"/>
                </a:lnTo>
                <a:lnTo>
                  <a:pt x="900" y="2790"/>
                </a:lnTo>
                <a:lnTo>
                  <a:pt x="936" y="2790"/>
                </a:lnTo>
                <a:lnTo>
                  <a:pt x="972" y="2796"/>
                </a:lnTo>
                <a:lnTo>
                  <a:pt x="1008" y="2802"/>
                </a:lnTo>
                <a:lnTo>
                  <a:pt x="1044" y="2802"/>
                </a:lnTo>
                <a:lnTo>
                  <a:pt x="1080" y="2802"/>
                </a:lnTo>
                <a:lnTo>
                  <a:pt x="1116" y="2808"/>
                </a:lnTo>
                <a:lnTo>
                  <a:pt x="1152" y="2808"/>
                </a:lnTo>
                <a:lnTo>
                  <a:pt x="1188" y="2808"/>
                </a:lnTo>
                <a:lnTo>
                  <a:pt x="1224" y="2814"/>
                </a:lnTo>
                <a:lnTo>
                  <a:pt x="1260" y="2814"/>
                </a:lnTo>
                <a:lnTo>
                  <a:pt x="1296" y="2814"/>
                </a:lnTo>
                <a:lnTo>
                  <a:pt x="1332" y="2814"/>
                </a:lnTo>
                <a:lnTo>
                  <a:pt x="1368" y="2814"/>
                </a:lnTo>
                <a:lnTo>
                  <a:pt x="1404" y="2814"/>
                </a:lnTo>
                <a:lnTo>
                  <a:pt x="1440" y="2814"/>
                </a:lnTo>
                <a:lnTo>
                  <a:pt x="1476" y="2814"/>
                </a:lnTo>
                <a:lnTo>
                  <a:pt x="1512" y="2814"/>
                </a:lnTo>
                <a:lnTo>
                  <a:pt x="1548" y="2814"/>
                </a:lnTo>
                <a:lnTo>
                  <a:pt x="1584" y="2814"/>
                </a:lnTo>
                <a:lnTo>
                  <a:pt x="1620" y="2814"/>
                </a:lnTo>
                <a:lnTo>
                  <a:pt x="1656" y="2814"/>
                </a:lnTo>
                <a:lnTo>
                  <a:pt x="1692" y="2814"/>
                </a:lnTo>
                <a:lnTo>
                  <a:pt x="1728" y="2814"/>
                </a:lnTo>
                <a:lnTo>
                  <a:pt x="1764" y="2814"/>
                </a:lnTo>
                <a:lnTo>
                  <a:pt x="1800" y="2814"/>
                </a:lnTo>
                <a:lnTo>
                  <a:pt x="1836" y="2814"/>
                </a:lnTo>
                <a:lnTo>
                  <a:pt x="1872" y="2814"/>
                </a:lnTo>
                <a:lnTo>
                  <a:pt x="1908" y="2814"/>
                </a:lnTo>
                <a:lnTo>
                  <a:pt x="1944" y="2814"/>
                </a:lnTo>
                <a:lnTo>
                  <a:pt x="1980" y="2814"/>
                </a:lnTo>
                <a:lnTo>
                  <a:pt x="2016" y="2814"/>
                </a:lnTo>
                <a:lnTo>
                  <a:pt x="2052" y="2814"/>
                </a:lnTo>
                <a:lnTo>
                  <a:pt x="2088" y="2814"/>
                </a:lnTo>
                <a:lnTo>
                  <a:pt x="2124" y="2814"/>
                </a:lnTo>
                <a:lnTo>
                  <a:pt x="2160" y="2814"/>
                </a:lnTo>
                <a:lnTo>
                  <a:pt x="2196" y="2814"/>
                </a:lnTo>
                <a:lnTo>
                  <a:pt x="2232" y="2814"/>
                </a:lnTo>
                <a:lnTo>
                  <a:pt x="2268" y="2814"/>
                </a:lnTo>
                <a:lnTo>
                  <a:pt x="2304" y="2814"/>
                </a:lnTo>
                <a:lnTo>
                  <a:pt x="2340" y="2814"/>
                </a:lnTo>
                <a:lnTo>
                  <a:pt x="2376" y="2814"/>
                </a:lnTo>
                <a:lnTo>
                  <a:pt x="2412" y="2814"/>
                </a:lnTo>
                <a:lnTo>
                  <a:pt x="2448" y="2814"/>
                </a:lnTo>
                <a:lnTo>
                  <a:pt x="2484" y="2814"/>
                </a:lnTo>
                <a:lnTo>
                  <a:pt x="2520" y="2814"/>
                </a:lnTo>
                <a:lnTo>
                  <a:pt x="2556" y="2814"/>
                </a:lnTo>
                <a:lnTo>
                  <a:pt x="2592" y="2814"/>
                </a:lnTo>
                <a:lnTo>
                  <a:pt x="2628" y="2814"/>
                </a:lnTo>
                <a:lnTo>
                  <a:pt x="2664" y="2814"/>
                </a:lnTo>
                <a:lnTo>
                  <a:pt x="2700" y="2814"/>
                </a:lnTo>
                <a:lnTo>
                  <a:pt x="2736" y="2814"/>
                </a:lnTo>
                <a:lnTo>
                  <a:pt x="2772" y="2814"/>
                </a:lnTo>
                <a:lnTo>
                  <a:pt x="2808" y="2814"/>
                </a:lnTo>
                <a:lnTo>
                  <a:pt x="2844" y="2814"/>
                </a:lnTo>
                <a:lnTo>
                  <a:pt x="2880" y="2814"/>
                </a:lnTo>
                <a:lnTo>
                  <a:pt x="2916" y="2814"/>
                </a:lnTo>
                <a:lnTo>
                  <a:pt x="2952" y="2814"/>
                </a:lnTo>
                <a:lnTo>
                  <a:pt x="2988" y="2814"/>
                </a:lnTo>
                <a:lnTo>
                  <a:pt x="3024" y="2814"/>
                </a:lnTo>
                <a:lnTo>
                  <a:pt x="3060" y="2814"/>
                </a:lnTo>
                <a:lnTo>
                  <a:pt x="3096" y="2814"/>
                </a:lnTo>
                <a:lnTo>
                  <a:pt x="3132" y="2814"/>
                </a:lnTo>
                <a:lnTo>
                  <a:pt x="3168" y="2814"/>
                </a:lnTo>
                <a:lnTo>
                  <a:pt x="3204" y="2814"/>
                </a:lnTo>
                <a:lnTo>
                  <a:pt x="3240" y="2814"/>
                </a:lnTo>
                <a:lnTo>
                  <a:pt x="3276" y="2814"/>
                </a:lnTo>
                <a:lnTo>
                  <a:pt x="3312" y="2814"/>
                </a:lnTo>
                <a:lnTo>
                  <a:pt x="3348" y="2814"/>
                </a:lnTo>
                <a:lnTo>
                  <a:pt x="3384" y="2814"/>
                </a:lnTo>
                <a:lnTo>
                  <a:pt x="3420" y="2814"/>
                </a:lnTo>
                <a:lnTo>
                  <a:pt x="3456" y="2814"/>
                </a:lnTo>
                <a:lnTo>
                  <a:pt x="3492" y="2814"/>
                </a:lnTo>
                <a:lnTo>
                  <a:pt x="3528" y="2814"/>
                </a:lnTo>
                <a:lnTo>
                  <a:pt x="3570" y="281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" name="Text Box 35"/>
          <p:cNvSpPr txBox="1">
            <a:spLocks noChangeArrowheads="1"/>
          </p:cNvSpPr>
          <p:nvPr/>
        </p:nvSpPr>
        <p:spPr bwMode="auto">
          <a:xfrm>
            <a:off x="6548735" y="4484787"/>
            <a:ext cx="347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τ</a:t>
            </a:r>
            <a:endParaRPr lang="pl-PL" i="1" dirty="0"/>
          </a:p>
        </p:txBody>
      </p:sp>
      <p:grpSp>
        <p:nvGrpSpPr>
          <p:cNvPr id="109" name="Group 37"/>
          <p:cNvGrpSpPr>
            <a:grpSpLocks/>
          </p:cNvGrpSpPr>
          <p:nvPr/>
        </p:nvGrpSpPr>
        <p:grpSpPr bwMode="auto">
          <a:xfrm>
            <a:off x="3592810" y="2970312"/>
            <a:ext cx="1573213" cy="1524000"/>
            <a:chOff x="2544" y="2544"/>
            <a:chExt cx="991" cy="960"/>
          </a:xfrm>
        </p:grpSpPr>
        <p:sp>
          <p:nvSpPr>
            <p:cNvPr id="110" name="Line 38"/>
            <p:cNvSpPr>
              <a:spLocks noChangeShapeType="1"/>
            </p:cNvSpPr>
            <p:nvPr/>
          </p:nvSpPr>
          <p:spPr bwMode="auto">
            <a:xfrm>
              <a:off x="2544" y="2688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1" name="Line 39"/>
            <p:cNvSpPr>
              <a:spLocks noChangeShapeType="1"/>
            </p:cNvSpPr>
            <p:nvPr/>
          </p:nvSpPr>
          <p:spPr bwMode="auto">
            <a:xfrm>
              <a:off x="2544" y="3056"/>
              <a:ext cx="336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" name="Line 40"/>
            <p:cNvSpPr>
              <a:spLocks noChangeShapeType="1"/>
            </p:cNvSpPr>
            <p:nvPr/>
          </p:nvSpPr>
          <p:spPr bwMode="auto">
            <a:xfrm>
              <a:off x="2544" y="3360"/>
              <a:ext cx="336" cy="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3" name="Text Box 41"/>
            <p:cNvSpPr txBox="1">
              <a:spLocks noChangeArrowheads="1"/>
            </p:cNvSpPr>
            <p:nvPr/>
          </p:nvSpPr>
          <p:spPr bwMode="auto">
            <a:xfrm>
              <a:off x="3024" y="3216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 </a:t>
              </a:r>
              <a:r>
                <a:rPr lang="pl-PL" b="1" dirty="0">
                  <a:solidFill>
                    <a:srgbClr val="000000"/>
                  </a:solidFill>
                </a:rPr>
                <a:t>= 1</a:t>
              </a:r>
              <a:endParaRPr lang="pl-PL" dirty="0"/>
            </a:p>
          </p:txBody>
        </p:sp>
        <p:sp>
          <p:nvSpPr>
            <p:cNvPr id="114" name="Text Box 42"/>
            <p:cNvSpPr txBox="1">
              <a:spLocks noChangeArrowheads="1"/>
            </p:cNvSpPr>
            <p:nvPr/>
          </p:nvSpPr>
          <p:spPr bwMode="auto">
            <a:xfrm>
              <a:off x="3024" y="2880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</a:t>
              </a:r>
              <a:r>
                <a:rPr lang="pl-PL" b="1" dirty="0">
                  <a:solidFill>
                    <a:srgbClr val="000000"/>
                  </a:solidFill>
                </a:rPr>
                <a:t> = 2</a:t>
              </a:r>
              <a:endParaRPr lang="pl-PL" dirty="0"/>
            </a:p>
          </p:txBody>
        </p:sp>
        <p:sp>
          <p:nvSpPr>
            <p:cNvPr id="115" name="Text Box 43"/>
            <p:cNvSpPr txBox="1">
              <a:spLocks noChangeArrowheads="1"/>
            </p:cNvSpPr>
            <p:nvPr/>
          </p:nvSpPr>
          <p:spPr bwMode="auto">
            <a:xfrm>
              <a:off x="3024" y="2544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</a:t>
              </a:r>
              <a:r>
                <a:rPr lang="pl-PL" b="1" dirty="0">
                  <a:solidFill>
                    <a:srgbClr val="000000"/>
                  </a:solidFill>
                </a:rPr>
                <a:t> = 3</a:t>
              </a:r>
              <a:endParaRPr lang="pl-PL" dirty="0"/>
            </a:p>
          </p:txBody>
        </p:sp>
      </p:grpSp>
      <p:graphicFrame>
        <p:nvGraphicFramePr>
          <p:cNvPr id="116" name="Object 18"/>
          <p:cNvGraphicFramePr>
            <a:graphicFrameLocks noChangeAspect="1"/>
          </p:cNvGraphicFramePr>
          <p:nvPr>
            <p:extLst/>
          </p:nvPr>
        </p:nvGraphicFramePr>
        <p:xfrm>
          <a:off x="2716213" y="1519238"/>
          <a:ext cx="5353050" cy="96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13" name="Equation" r:id="rId6" imgW="2197080" imgH="393480" progId="Equation.3">
                  <p:embed/>
                </p:oleObj>
              </mc:Choice>
              <mc:Fallback>
                <p:oleObj name="Equation" r:id="rId6" imgW="2197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6213" y="1519238"/>
                        <a:ext cx="5353050" cy="96043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" name="Object 1024"/>
          <p:cNvGraphicFramePr>
            <a:graphicFrameLocks noChangeAspect="1"/>
          </p:cNvGraphicFramePr>
          <p:nvPr>
            <p:extLst/>
          </p:nvPr>
        </p:nvGraphicFramePr>
        <p:xfrm>
          <a:off x="6646490" y="2855767"/>
          <a:ext cx="13335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14" name="Equation" r:id="rId8" imgW="482400" imgH="215640" progId="Equation.3">
                  <p:embed/>
                </p:oleObj>
              </mc:Choice>
              <mc:Fallback>
                <p:oleObj name="Equation" r:id="rId8" imgW="4824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490" y="2855767"/>
                        <a:ext cx="1333500" cy="596900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Text Box 22"/>
          <p:cNvSpPr txBox="1">
            <a:spLocks noChangeArrowheads="1"/>
          </p:cNvSpPr>
          <p:nvPr/>
        </p:nvSpPr>
        <p:spPr bwMode="auto">
          <a:xfrm>
            <a:off x="1403648" y="5733256"/>
            <a:ext cx="6635150" cy="707886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Zastosowanie:</a:t>
            </a:r>
            <a:r>
              <a:rPr lang="pl-PL" sz="2000" b="1" dirty="0" smtClean="0"/>
              <a:t> czas trwania sesji oraz odstępy czasu</a:t>
            </a:r>
            <a:br>
              <a:rPr lang="pl-PL" sz="2000" b="1" dirty="0" smtClean="0"/>
            </a:br>
            <a:r>
              <a:rPr lang="pl-PL" sz="2000" b="1" dirty="0" smtClean="0"/>
              <a:t>pomiędzy kolejnymi sesjami (zdarzeniami)</a:t>
            </a:r>
            <a:endParaRPr lang="pl-PL" b="1" dirty="0"/>
          </a:p>
        </p:txBody>
      </p:sp>
      <p:graphicFrame>
        <p:nvGraphicFramePr>
          <p:cNvPr id="41" name="Object 1"/>
          <p:cNvGraphicFramePr>
            <a:graphicFrameLocks noChangeAspect="1"/>
          </p:cNvGraphicFramePr>
          <p:nvPr>
            <p:extLst/>
          </p:nvPr>
        </p:nvGraphicFramePr>
        <p:xfrm>
          <a:off x="6893223" y="3706119"/>
          <a:ext cx="979487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15" name="Równanie" r:id="rId10" imgW="368280" imgH="228600" progId="Equation.3">
                  <p:embed/>
                </p:oleObj>
              </mc:Choice>
              <mc:Fallback>
                <p:oleObj name="Równanie" r:id="rId10" imgW="368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3223" y="3706119"/>
                        <a:ext cx="979487" cy="604837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6413840"/>
              </p:ext>
            </p:extLst>
          </p:nvPr>
        </p:nvGraphicFramePr>
        <p:xfrm>
          <a:off x="1459997" y="595760"/>
          <a:ext cx="818363" cy="55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16" name="Equation" r:id="rId12" imgW="317160" imgH="215640" progId="Equation.3">
                  <p:embed/>
                </p:oleObj>
              </mc:Choice>
              <mc:Fallback>
                <p:oleObj name="Equation" r:id="rId12" imgW="3171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459997" y="595760"/>
                        <a:ext cx="818363" cy="556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6115035"/>
              </p:ext>
            </p:extLst>
          </p:nvPr>
        </p:nvGraphicFramePr>
        <p:xfrm>
          <a:off x="5364088" y="624309"/>
          <a:ext cx="452390" cy="497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17" name="Equation" r:id="rId14" imgW="126720" imgH="139680" progId="Equation.3">
                  <p:embed/>
                </p:oleObj>
              </mc:Choice>
              <mc:Fallback>
                <p:oleObj name="Equation" r:id="rId14" imgW="1267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364088" y="624309"/>
                        <a:ext cx="452390" cy="497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Oval 7"/>
          <p:cNvSpPr>
            <a:spLocks noChangeArrowheads="1"/>
          </p:cNvSpPr>
          <p:nvPr/>
        </p:nvSpPr>
        <p:spPr bwMode="auto">
          <a:xfrm>
            <a:off x="3510347" y="1291278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4" name="Oval 7"/>
          <p:cNvSpPr>
            <a:spLocks noChangeArrowheads="1"/>
          </p:cNvSpPr>
          <p:nvPr/>
        </p:nvSpPr>
        <p:spPr bwMode="auto">
          <a:xfrm>
            <a:off x="7528683" y="1298675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5" name="Oval 7"/>
          <p:cNvSpPr>
            <a:spLocks noChangeArrowheads="1"/>
          </p:cNvSpPr>
          <p:nvPr/>
        </p:nvSpPr>
        <p:spPr bwMode="auto">
          <a:xfrm>
            <a:off x="2672124" y="1280483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962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142999" y="-304800"/>
            <a:ext cx="799656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Rozkład wykładniczy - </a:t>
            </a:r>
            <a:r>
              <a:rPr kumimoji="1" lang="pl-PL" sz="3200" b="1" dirty="0" smtClean="0">
                <a:solidFill>
                  <a:srgbClr val="FF0000"/>
                </a:solidFill>
                <a:latin typeface="Verdana" pitchFamily="34" charset="0"/>
              </a:rPr>
              <a:t>parametry</a:t>
            </a:r>
            <a:endParaRPr kumimoji="1" lang="pl-PL" sz="32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43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761047"/>
              </p:ext>
            </p:extLst>
          </p:nvPr>
        </p:nvGraphicFramePr>
        <p:xfrm>
          <a:off x="2014106" y="2680420"/>
          <a:ext cx="5353050" cy="96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58" name="Equation" r:id="rId4" imgW="2197080" imgH="393480" progId="Equation.3">
                  <p:embed/>
                </p:oleObj>
              </mc:Choice>
              <mc:Fallback>
                <p:oleObj name="Equation" r:id="rId4" imgW="2197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4106" y="2680420"/>
                        <a:ext cx="5353050" cy="96043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6195324"/>
              </p:ext>
            </p:extLst>
          </p:nvPr>
        </p:nvGraphicFramePr>
        <p:xfrm>
          <a:off x="2757314" y="3849463"/>
          <a:ext cx="13335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59" name="Równanie" r:id="rId6" imgW="482400" imgH="215640" progId="Equation.3">
                  <p:embed/>
                </p:oleObj>
              </mc:Choice>
              <mc:Fallback>
                <p:oleObj name="Równanie" r:id="rId6" imgW="4824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7314" y="3849463"/>
                        <a:ext cx="1333500" cy="596900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0972448"/>
              </p:ext>
            </p:extLst>
          </p:nvPr>
        </p:nvGraphicFramePr>
        <p:xfrm>
          <a:off x="5060776" y="3824531"/>
          <a:ext cx="979487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60" name="Równanie" r:id="rId8" imgW="368280" imgH="228600" progId="Equation.3">
                  <p:embed/>
                </p:oleObj>
              </mc:Choice>
              <mc:Fallback>
                <p:oleObj name="Równanie" r:id="rId8" imgW="368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0776" y="3824531"/>
                        <a:ext cx="979487" cy="604837"/>
                      </a:xfrm>
                      <a:prstGeom prst="rect">
                        <a:avLst/>
                      </a:prstGeom>
                      <a:solidFill>
                        <a:srgbClr val="99CCFF">
                          <a:alpha val="30588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Line 3"/>
          <p:cNvSpPr>
            <a:spLocks noChangeShapeType="1"/>
          </p:cNvSpPr>
          <p:nvPr/>
        </p:nvSpPr>
        <p:spPr bwMode="auto">
          <a:xfrm>
            <a:off x="1571451" y="2365648"/>
            <a:ext cx="619601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7632228" y="2314972"/>
            <a:ext cx="8210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000099"/>
                </a:solidFill>
              </a:rPr>
              <a:t>czas</a:t>
            </a:r>
            <a:endParaRPr lang="pl-PL" sz="2800" b="1" dirty="0">
              <a:solidFill>
                <a:srgbClr val="000099"/>
              </a:solidFill>
            </a:endParaRPr>
          </a:p>
        </p:txBody>
      </p:sp>
      <p:sp>
        <p:nvSpPr>
          <p:cNvPr id="48" name="Line 5"/>
          <p:cNvSpPr>
            <a:spLocks noChangeShapeType="1"/>
          </p:cNvSpPr>
          <p:nvPr/>
        </p:nvSpPr>
        <p:spPr bwMode="auto">
          <a:xfrm>
            <a:off x="3347864" y="2060848"/>
            <a:ext cx="2895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0" name="Oval 7"/>
          <p:cNvSpPr>
            <a:spLocks noChangeArrowheads="1"/>
          </p:cNvSpPr>
          <p:nvPr/>
        </p:nvSpPr>
        <p:spPr bwMode="auto">
          <a:xfrm>
            <a:off x="3347864" y="2287861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1" name="Oval 8"/>
          <p:cNvSpPr>
            <a:spLocks noChangeArrowheads="1"/>
          </p:cNvSpPr>
          <p:nvPr/>
        </p:nvSpPr>
        <p:spPr bwMode="auto">
          <a:xfrm>
            <a:off x="6167264" y="2287861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2" name="Oval 7"/>
          <p:cNvSpPr>
            <a:spLocks noChangeArrowheads="1"/>
          </p:cNvSpPr>
          <p:nvPr/>
        </p:nvSpPr>
        <p:spPr bwMode="auto">
          <a:xfrm>
            <a:off x="2491839" y="2287861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3" name="Oval 7"/>
          <p:cNvSpPr>
            <a:spLocks noChangeArrowheads="1"/>
          </p:cNvSpPr>
          <p:nvPr/>
        </p:nvSpPr>
        <p:spPr bwMode="auto">
          <a:xfrm>
            <a:off x="6510175" y="2295258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4" name="Oval 7"/>
          <p:cNvSpPr>
            <a:spLocks noChangeArrowheads="1"/>
          </p:cNvSpPr>
          <p:nvPr/>
        </p:nvSpPr>
        <p:spPr bwMode="auto">
          <a:xfrm>
            <a:off x="1653616" y="2277066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5" name="Obi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6774110"/>
              </p:ext>
            </p:extLst>
          </p:nvPr>
        </p:nvGraphicFramePr>
        <p:xfrm>
          <a:off x="4598082" y="1461819"/>
          <a:ext cx="452390" cy="497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61" name="Equation" r:id="rId10" imgW="126720" imgH="139680" progId="Equation.3">
                  <p:embed/>
                </p:oleObj>
              </mc:Choice>
              <mc:Fallback>
                <p:oleObj name="Equation" r:id="rId10" imgW="1267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98082" y="1461819"/>
                        <a:ext cx="452390" cy="497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563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15616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Rozkład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Erlanga</a:t>
            </a:r>
            <a:endParaRPr kumimoji="1"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1018456" y="2248775"/>
            <a:ext cx="7808913" cy="828675"/>
            <a:chOff x="816" y="1225"/>
            <a:chExt cx="4919" cy="522"/>
          </a:xfrm>
        </p:grpSpPr>
        <p:sp>
          <p:nvSpPr>
            <p:cNvPr id="4" name="Line 4"/>
            <p:cNvSpPr>
              <a:spLocks noChangeShapeType="1"/>
            </p:cNvSpPr>
            <p:nvPr/>
          </p:nvSpPr>
          <p:spPr bwMode="auto">
            <a:xfrm flipV="1">
              <a:off x="816" y="1487"/>
              <a:ext cx="412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2674" y="122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4522" y="122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213" y="123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1876" y="1495"/>
              <a:ext cx="801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3334" y="1492"/>
              <a:ext cx="343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3702" y="1492"/>
              <a:ext cx="36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4094" y="1495"/>
              <a:ext cx="425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5188" y="1489"/>
              <a:ext cx="54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1445" y="1317"/>
              <a:ext cx="233" cy="374"/>
              <a:chOff x="1445" y="1317"/>
              <a:chExt cx="233" cy="374"/>
            </a:xfrm>
          </p:grpSpPr>
          <p:sp>
            <p:nvSpPr>
              <p:cNvPr id="14" name="Rectangle 17"/>
              <p:cNvSpPr>
                <a:spLocks noChangeArrowheads="1"/>
              </p:cNvSpPr>
              <p:nvPr/>
            </p:nvSpPr>
            <p:spPr bwMode="auto">
              <a:xfrm>
                <a:off x="1445" y="1317"/>
                <a:ext cx="233" cy="298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3100" i="1">
                    <a:solidFill>
                      <a:srgbClr val="000000"/>
                    </a:solidFill>
                  </a:rPr>
                  <a:t>r</a:t>
                </a:r>
                <a:r>
                  <a:rPr lang="pl-PL" sz="3100">
                    <a:solidFill>
                      <a:srgbClr val="000000"/>
                    </a:solidFill>
                    <a:latin typeface="Symbol" pitchFamily="18" charset="2"/>
                  </a:rPr>
                  <a:t>l</a:t>
                </a:r>
                <a:endParaRPr lang="pl-PL"/>
              </a:p>
            </p:txBody>
          </p:sp>
          <p:sp>
            <p:nvSpPr>
              <p:cNvPr id="15" name="Rectangle 18"/>
              <p:cNvSpPr>
                <a:spLocks noChangeArrowheads="1"/>
              </p:cNvSpPr>
              <p:nvPr/>
            </p:nvSpPr>
            <p:spPr bwMode="auto">
              <a:xfrm>
                <a:off x="1593" y="1461"/>
                <a:ext cx="0" cy="23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pl-PL"/>
              </a:p>
            </p:txBody>
          </p:sp>
        </p:grpSp>
      </p:grpSp>
      <p:grpSp>
        <p:nvGrpSpPr>
          <p:cNvPr id="16" name="Group 23"/>
          <p:cNvGrpSpPr>
            <a:grpSpLocks/>
          </p:cNvGrpSpPr>
          <p:nvPr/>
        </p:nvGrpSpPr>
        <p:grpSpPr bwMode="auto">
          <a:xfrm>
            <a:off x="7266856" y="2437687"/>
            <a:ext cx="369888" cy="593725"/>
            <a:chOff x="1445" y="1317"/>
            <a:chExt cx="233" cy="374"/>
          </a:xfrm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1445" y="1317"/>
              <a:ext cx="233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3100" i="1">
                  <a:solidFill>
                    <a:srgbClr val="000000"/>
                  </a:solidFill>
                </a:rPr>
                <a:t>r</a:t>
              </a:r>
              <a:r>
                <a:rPr lang="pl-PL" sz="3100">
                  <a:solidFill>
                    <a:srgbClr val="000000"/>
                  </a:solidFill>
                  <a:latin typeface="Symbol" pitchFamily="18" charset="2"/>
                </a:rPr>
                <a:t>l</a:t>
              </a:r>
              <a:endParaRPr lang="pl-PL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1593" y="1461"/>
              <a:ext cx="0" cy="23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/>
            </a:p>
          </p:txBody>
        </p:sp>
      </p:grpSp>
      <p:grpSp>
        <p:nvGrpSpPr>
          <p:cNvPr id="19" name="Group 26"/>
          <p:cNvGrpSpPr>
            <a:grpSpLocks/>
          </p:cNvGrpSpPr>
          <p:nvPr/>
        </p:nvGrpSpPr>
        <p:grpSpPr bwMode="auto">
          <a:xfrm>
            <a:off x="4295056" y="2437687"/>
            <a:ext cx="369888" cy="593725"/>
            <a:chOff x="1445" y="1317"/>
            <a:chExt cx="233" cy="374"/>
          </a:xfrm>
        </p:grpSpPr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1445" y="1317"/>
              <a:ext cx="233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3100" i="1">
                  <a:solidFill>
                    <a:srgbClr val="000000"/>
                  </a:solidFill>
                </a:rPr>
                <a:t>r</a:t>
              </a:r>
              <a:r>
                <a:rPr lang="pl-PL" sz="3100">
                  <a:solidFill>
                    <a:srgbClr val="000000"/>
                  </a:solidFill>
                  <a:latin typeface="Symbol" pitchFamily="18" charset="2"/>
                </a:rPr>
                <a:t>l</a:t>
              </a:r>
              <a:endParaRPr lang="pl-PL"/>
            </a:p>
          </p:txBody>
        </p:sp>
        <p:sp>
          <p:nvSpPr>
            <p:cNvPr id="21" name="Rectangle 28"/>
            <p:cNvSpPr>
              <a:spLocks noChangeArrowheads="1"/>
            </p:cNvSpPr>
            <p:nvPr/>
          </p:nvSpPr>
          <p:spPr bwMode="auto">
            <a:xfrm>
              <a:off x="1593" y="1461"/>
              <a:ext cx="0" cy="23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/>
            </a:p>
          </p:txBody>
        </p:sp>
      </p:grpSp>
      <p:sp>
        <p:nvSpPr>
          <p:cNvPr id="24" name="AutoShape 32"/>
          <p:cNvSpPr>
            <a:spLocks/>
          </p:cNvSpPr>
          <p:nvPr/>
        </p:nvSpPr>
        <p:spPr bwMode="auto">
          <a:xfrm rot="5400000">
            <a:off x="4389532" y="-1380345"/>
            <a:ext cx="685800" cy="6553200"/>
          </a:xfrm>
          <a:prstGeom prst="leftBrace">
            <a:avLst>
              <a:gd name="adj1" fmla="val 79630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Text Box 33"/>
          <p:cNvSpPr txBox="1">
            <a:spLocks noChangeArrowheads="1"/>
          </p:cNvSpPr>
          <p:nvPr/>
        </p:nvSpPr>
        <p:spPr bwMode="auto">
          <a:xfrm>
            <a:off x="1793166" y="1024342"/>
            <a:ext cx="58785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3333CC"/>
                </a:solidFill>
              </a:rPr>
              <a:t>Niezależne, wykładnicze zmienne losowe (#</a:t>
            </a:r>
            <a:r>
              <a:rPr lang="pl-PL" i="1" dirty="0" smtClean="0">
                <a:solidFill>
                  <a:srgbClr val="3333CC"/>
                </a:solidFill>
              </a:rPr>
              <a:t>r</a:t>
            </a:r>
            <a:r>
              <a:rPr lang="pl-PL" dirty="0" smtClean="0">
                <a:solidFill>
                  <a:srgbClr val="3333CC"/>
                </a:solidFill>
              </a:rPr>
              <a:t>)</a:t>
            </a:r>
            <a:endParaRPr lang="pl-PL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2755182" y="2145299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latin typeface="Arial Black" panose="020B0A04020102020204" pitchFamily="34" charset="0"/>
              </a:rPr>
              <a:t>+</a:t>
            </a:r>
            <a:endParaRPr lang="pl-PL" b="1" dirty="0">
              <a:latin typeface="Arial Black" panose="020B0A04020102020204" pitchFamily="34" charset="0"/>
            </a:endParaRPr>
          </a:p>
        </p:txBody>
      </p:sp>
      <p:sp>
        <p:nvSpPr>
          <p:cNvPr id="28" name="pole tekstowe 27"/>
          <p:cNvSpPr txBox="1"/>
          <p:nvPr/>
        </p:nvSpPr>
        <p:spPr>
          <a:xfrm>
            <a:off x="5067562" y="2145299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latin typeface="Arial Black" panose="020B0A04020102020204" pitchFamily="34" charset="0"/>
              </a:rPr>
              <a:t>+</a:t>
            </a:r>
            <a:endParaRPr lang="pl-PL" b="1" dirty="0">
              <a:latin typeface="Arial Black" panose="020B0A04020102020204" pitchFamily="34" charset="0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8009032" y="2145299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latin typeface="Arial Black" panose="020B0A04020102020204" pitchFamily="34" charset="0"/>
              </a:rPr>
              <a:t>+</a:t>
            </a:r>
            <a:endParaRPr lang="pl-PL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32" name="Obiekt 31"/>
          <p:cNvGraphicFramePr>
            <a:graphicFrameLocks noChangeAspect="1"/>
          </p:cNvGraphicFramePr>
          <p:nvPr>
            <p:extLst/>
          </p:nvPr>
        </p:nvGraphicFramePr>
        <p:xfrm>
          <a:off x="3070217" y="4334431"/>
          <a:ext cx="3891127" cy="12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50" name="Equation" r:id="rId3" imgW="1409400" imgH="457200" progId="Equation.3">
                  <p:embed/>
                </p:oleObj>
              </mc:Choice>
              <mc:Fallback>
                <p:oleObj name="Equation" r:id="rId3" imgW="14094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70217" y="4334431"/>
                        <a:ext cx="3891127" cy="1261987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Line 5"/>
          <p:cNvSpPr>
            <a:spLocks noChangeShapeType="1"/>
          </p:cNvSpPr>
          <p:nvPr/>
        </p:nvSpPr>
        <p:spPr bwMode="auto">
          <a:xfrm>
            <a:off x="1725216" y="3661490"/>
            <a:ext cx="637517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0" name="Obiek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5380082"/>
              </p:ext>
            </p:extLst>
          </p:nvPr>
        </p:nvGraphicFramePr>
        <p:xfrm>
          <a:off x="4483424" y="3169597"/>
          <a:ext cx="452390" cy="497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51" name="Equation" r:id="rId5" imgW="126720" imgH="139680" progId="Equation.3">
                  <p:embed/>
                </p:oleObj>
              </mc:Choice>
              <mc:Fallback>
                <p:oleObj name="Equation" r:id="rId5" imgW="1267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83424" y="3169597"/>
                        <a:ext cx="452390" cy="497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553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2"/>
          <p:cNvSpPr txBox="1">
            <a:spLocks noChangeArrowheads="1"/>
          </p:cNvSpPr>
          <p:nvPr/>
        </p:nvSpPr>
        <p:spPr>
          <a:xfrm>
            <a:off x="1187624" y="115564"/>
            <a:ext cx="7933241" cy="581025"/>
          </a:xfrm>
          <a:prstGeom prst="rect">
            <a:avLst/>
          </a:prstGeom>
        </p:spPr>
        <p:txBody>
          <a:bodyPr/>
          <a:lstStyle/>
          <a:p>
            <a:r>
              <a:rPr lang="pl-PL" b="1" dirty="0">
                <a:solidFill>
                  <a:srgbClr val="000000"/>
                </a:solidFill>
                <a:latin typeface="+mn-lt"/>
              </a:rPr>
              <a:t>Czas tracony w </a:t>
            </a:r>
            <a:r>
              <a:rPr lang="pl-PL" b="1" dirty="0" smtClean="0">
                <a:solidFill>
                  <a:srgbClr val="000000"/>
                </a:solidFill>
                <a:latin typeface="+mn-lt"/>
              </a:rPr>
              <a:t>systemie obsługi</a:t>
            </a:r>
            <a:endParaRPr lang="pl-PL" b="1" dirty="0">
              <a:solidFill>
                <a:srgbClr val="C00000"/>
              </a:solidFill>
              <a:latin typeface="+mn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6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7167757"/>
              </p:ext>
            </p:extLst>
          </p:nvPr>
        </p:nvGraphicFramePr>
        <p:xfrm>
          <a:off x="6006813" y="4043352"/>
          <a:ext cx="2746709" cy="2194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03" name="Równanie" r:id="rId3" imgW="1384200" imgH="1104840" progId="Equation.3">
                  <p:embed/>
                </p:oleObj>
              </mc:Choice>
              <mc:Fallback>
                <p:oleObj name="Równanie" r:id="rId3" imgW="1384200" imgH="11048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06813" y="4043352"/>
                        <a:ext cx="2746709" cy="2194051"/>
                      </a:xfrm>
                      <a:prstGeom prst="rect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Prostokąt 29"/>
          <p:cNvSpPr/>
          <p:nvPr/>
        </p:nvSpPr>
        <p:spPr>
          <a:xfrm>
            <a:off x="3582806" y="571439"/>
            <a:ext cx="23102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i="1" dirty="0">
                <a:solidFill>
                  <a:srgbClr val="C00000"/>
                </a:solidFill>
                <a:latin typeface="Verdana" pitchFamily="34" charset="0"/>
              </a:rPr>
              <a:t>y</a:t>
            </a:r>
            <a:r>
              <a:rPr lang="pl-PL" b="1" i="1" dirty="0" smtClean="0">
                <a:solidFill>
                  <a:srgbClr val="C00000"/>
                </a:solidFill>
                <a:latin typeface="Verdana" pitchFamily="34" charset="0"/>
              </a:rPr>
              <a:t> = y</a:t>
            </a:r>
            <a:r>
              <a:rPr lang="pl-PL" b="1" dirty="0" smtClean="0">
                <a:solidFill>
                  <a:srgbClr val="C00000"/>
                </a:solidFill>
                <a:latin typeface="Verdana" pitchFamily="34" charset="0"/>
              </a:rPr>
              <a:t>(</a:t>
            </a:r>
            <a:r>
              <a:rPr lang="pl-PL" b="1" i="1" dirty="0" smtClean="0">
                <a:solidFill>
                  <a:srgbClr val="C00000"/>
                </a:solidFill>
                <a:latin typeface="Verdana" pitchFamily="34" charset="0"/>
              </a:rPr>
              <a:t>x</a:t>
            </a:r>
            <a:r>
              <a:rPr lang="pl-PL" b="1" dirty="0" smtClean="0">
                <a:solidFill>
                  <a:srgbClr val="C00000"/>
                </a:solidFill>
                <a:latin typeface="Verdana" pitchFamily="34" charset="0"/>
              </a:rPr>
              <a:t>) ?</a:t>
            </a:r>
            <a:r>
              <a:rPr lang="pl-PL" b="1" i="1" dirty="0" smtClean="0">
                <a:solidFill>
                  <a:srgbClr val="C00000"/>
                </a:solidFill>
                <a:latin typeface="Verdana" pitchFamily="34" charset="0"/>
              </a:rPr>
              <a:t> </a:t>
            </a:r>
            <a:endParaRPr lang="pl-PL" dirty="0">
              <a:solidFill>
                <a:srgbClr val="C00000"/>
              </a:solidFill>
            </a:endParaRPr>
          </a:p>
        </p:txBody>
      </p:sp>
      <p:grpSp>
        <p:nvGrpSpPr>
          <p:cNvPr id="32" name="Grupa 31"/>
          <p:cNvGrpSpPr/>
          <p:nvPr/>
        </p:nvGrpSpPr>
        <p:grpSpPr>
          <a:xfrm>
            <a:off x="2915816" y="1327700"/>
            <a:ext cx="3644229" cy="984348"/>
            <a:chOff x="2505306" y="5124588"/>
            <a:chExt cx="3644229" cy="984348"/>
          </a:xfrm>
        </p:grpSpPr>
        <p:grpSp>
          <p:nvGrpSpPr>
            <p:cNvPr id="35" name="Grupa 34"/>
            <p:cNvGrpSpPr/>
            <p:nvPr/>
          </p:nvGrpSpPr>
          <p:grpSpPr>
            <a:xfrm>
              <a:off x="2505306" y="5124588"/>
              <a:ext cx="3644229" cy="984348"/>
              <a:chOff x="2602539" y="4899883"/>
              <a:chExt cx="3644229" cy="984348"/>
            </a:xfrm>
          </p:grpSpPr>
          <p:sp>
            <p:nvSpPr>
              <p:cNvPr id="38" name="pole tekstowe 37"/>
              <p:cNvSpPr txBox="1"/>
              <p:nvPr/>
            </p:nvSpPr>
            <p:spPr>
              <a:xfrm>
                <a:off x="3824276" y="5053234"/>
                <a:ext cx="1200755" cy="830997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2400" b="1" dirty="0" smtClean="0">
                    <a:solidFill>
                      <a:srgbClr val="006600"/>
                    </a:solidFill>
                    <a:latin typeface="Verdana" pitchFamily="34" charset="0"/>
                  </a:rPr>
                  <a:t/>
                </a:r>
                <a:br>
                  <a:rPr lang="pl-PL" sz="2400" b="1" dirty="0" smtClean="0">
                    <a:solidFill>
                      <a:srgbClr val="006600"/>
                    </a:solidFill>
                    <a:latin typeface="Verdana" pitchFamily="34" charset="0"/>
                  </a:rPr>
                </a:br>
                <a:endParaRPr lang="pl-PL" sz="2400" b="1" dirty="0">
                  <a:solidFill>
                    <a:srgbClr val="006600"/>
                  </a:solidFill>
                  <a:latin typeface="Verdana" pitchFamily="34" charset="0"/>
                </a:endParaRPr>
              </a:p>
            </p:txBody>
          </p:sp>
          <p:cxnSp>
            <p:nvCxnSpPr>
              <p:cNvPr id="39" name="Łącznik prosty ze strzałką 38"/>
              <p:cNvCxnSpPr/>
              <p:nvPr/>
            </p:nvCxnSpPr>
            <p:spPr bwMode="auto">
              <a:xfrm>
                <a:off x="2602539" y="5468733"/>
                <a:ext cx="1217088" cy="158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0" name="Łącznik prosty ze strzałką 39"/>
              <p:cNvCxnSpPr/>
              <p:nvPr/>
            </p:nvCxnSpPr>
            <p:spPr bwMode="auto">
              <a:xfrm>
                <a:off x="5029680" y="5468733"/>
                <a:ext cx="1217088" cy="158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41" name="Prostokąt 40"/>
              <p:cNvSpPr/>
              <p:nvPr/>
            </p:nvSpPr>
            <p:spPr>
              <a:xfrm>
                <a:off x="2970750" y="4910773"/>
                <a:ext cx="42511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i="1" dirty="0">
                    <a:solidFill>
                      <a:srgbClr val="006600"/>
                    </a:solidFill>
                    <a:latin typeface="Verdana" pitchFamily="34" charset="0"/>
                  </a:rPr>
                  <a:t>x</a:t>
                </a:r>
                <a:endParaRPr lang="pl-PL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42" name="Prostokąt 41"/>
              <p:cNvSpPr/>
              <p:nvPr/>
            </p:nvSpPr>
            <p:spPr>
              <a:xfrm>
                <a:off x="5306395" y="4899883"/>
                <a:ext cx="42511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i="1" dirty="0">
                    <a:solidFill>
                      <a:srgbClr val="C00000"/>
                    </a:solidFill>
                    <a:latin typeface="Verdana" pitchFamily="34" charset="0"/>
                  </a:rPr>
                  <a:t>x</a:t>
                </a:r>
                <a:endParaRPr lang="pl-PL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37" name="Prostokąt 36"/>
            <p:cNvSpPr/>
            <p:nvPr/>
          </p:nvSpPr>
          <p:spPr>
            <a:xfrm>
              <a:off x="4102581" y="5401049"/>
              <a:ext cx="541427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pl-PL" sz="3200" b="1" i="1" dirty="0" smtClean="0">
                  <a:solidFill>
                    <a:srgbClr val="000000"/>
                  </a:solidFill>
                  <a:latin typeface="Verdana" pitchFamily="34" charset="0"/>
                </a:rPr>
                <a:t>T</a:t>
              </a:r>
              <a:endParaRPr lang="pl-PL" sz="3200" dirty="0"/>
            </a:p>
          </p:txBody>
        </p:sp>
      </p:grpSp>
      <p:cxnSp>
        <p:nvCxnSpPr>
          <p:cNvPr id="33" name="Łącznik prosty ze strzałką 32"/>
          <p:cNvCxnSpPr/>
          <p:nvPr/>
        </p:nvCxnSpPr>
        <p:spPr bwMode="auto">
          <a:xfrm>
            <a:off x="4157409" y="1267808"/>
            <a:ext cx="1217088" cy="1588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ysDash"/>
            <a:round/>
            <a:headEnd type="triangle" w="med" len="med"/>
            <a:tailEnd type="none"/>
          </a:ln>
          <a:effectLst/>
        </p:spPr>
      </p:cxnSp>
      <p:sp>
        <p:nvSpPr>
          <p:cNvPr id="3" name="Prostokąt 2"/>
          <p:cNvSpPr/>
          <p:nvPr/>
        </p:nvSpPr>
        <p:spPr>
          <a:xfrm>
            <a:off x="285444" y="2409676"/>
            <a:ext cx="8502649" cy="58477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l-PL" sz="1600" b="1" dirty="0" smtClean="0">
                <a:latin typeface="Verdana" pitchFamily="34" charset="0"/>
                <a:sym typeface="Marlett" pitchFamily="2" charset="2"/>
              </a:rPr>
              <a:t>Zasada ciągłości strumienia w stanie stacjonarnym:</a:t>
            </a:r>
          </a:p>
          <a:p>
            <a:pPr algn="just"/>
            <a:r>
              <a:rPr lang="pl-PL" sz="1600" b="1" dirty="0" smtClean="0">
                <a:solidFill>
                  <a:srgbClr val="006600"/>
                </a:solidFill>
                <a:latin typeface="Verdana" pitchFamily="34" charset="0"/>
                <a:sym typeface="Marlett" pitchFamily="2" charset="2"/>
              </a:rPr>
              <a:t>natężenie strumienia wejściowego </a:t>
            </a:r>
            <a:r>
              <a:rPr lang="pl-PL" sz="1600" b="1" dirty="0" smtClean="0">
                <a:latin typeface="Verdana" pitchFamily="34" charset="0"/>
                <a:sym typeface="Marlett" pitchFamily="2" charset="2"/>
              </a:rPr>
              <a:t>= </a:t>
            </a:r>
            <a:r>
              <a:rPr lang="pl-PL" sz="1600" b="1" dirty="0" smtClean="0">
                <a:solidFill>
                  <a:srgbClr val="C00000"/>
                </a:solidFill>
                <a:latin typeface="Verdana" pitchFamily="34" charset="0"/>
                <a:sym typeface="Marlett" pitchFamily="2" charset="2"/>
              </a:rPr>
              <a:t>natężenie strumienia wyjściowego</a:t>
            </a:r>
            <a:endParaRPr lang="pl-PL" sz="1800" b="1" dirty="0" smtClean="0">
              <a:solidFill>
                <a:srgbClr val="C00000"/>
              </a:solidFill>
              <a:latin typeface="Verdana" pitchFamily="34" charset="0"/>
              <a:sym typeface="Marlett" pitchFamily="2" charset="2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85444" y="3210915"/>
            <a:ext cx="8502649" cy="58477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pl-PL" sz="1600" b="1" dirty="0">
                <a:solidFill>
                  <a:srgbClr val="006600"/>
                </a:solidFill>
                <a:latin typeface="Verdana" pitchFamily="34" charset="0"/>
                <a:sym typeface="Marlett" pitchFamily="2" charset="2"/>
              </a:rPr>
              <a:t>#zdarzeń na wejściu systemu </a:t>
            </a:r>
            <a:r>
              <a:rPr lang="pl-PL" sz="1600" b="1" dirty="0" smtClean="0">
                <a:solidFill>
                  <a:srgbClr val="006600"/>
                </a:solidFill>
                <a:latin typeface="Verdana" pitchFamily="34" charset="0"/>
                <a:sym typeface="Marlett" pitchFamily="2" charset="2"/>
              </a:rPr>
              <a:t>        </a:t>
            </a:r>
            <a:r>
              <a:rPr lang="pl-PL" sz="1600" b="1" dirty="0" smtClean="0">
                <a:latin typeface="Verdana" pitchFamily="34" charset="0"/>
                <a:sym typeface="Marlett" pitchFamily="2" charset="2"/>
              </a:rPr>
              <a:t>= </a:t>
            </a:r>
            <a:r>
              <a:rPr lang="pl-PL" sz="1600" b="1" dirty="0">
                <a:solidFill>
                  <a:srgbClr val="C00000"/>
                </a:solidFill>
                <a:latin typeface="Verdana" pitchFamily="34" charset="0"/>
                <a:sym typeface="Marlett" pitchFamily="2" charset="2"/>
              </a:rPr>
              <a:t>#zdarzeń na wyjściu systemu</a:t>
            </a:r>
          </a:p>
          <a:p>
            <a:pPr algn="just"/>
            <a:r>
              <a:rPr lang="pl-PL" sz="1600" b="1" dirty="0">
                <a:solidFill>
                  <a:srgbClr val="006600"/>
                </a:solidFill>
                <a:latin typeface="Verdana" pitchFamily="34" charset="0"/>
                <a:sym typeface="Marlett" pitchFamily="2" charset="2"/>
              </a:rPr>
              <a:t>w pewnym czasie</a:t>
            </a:r>
            <a:r>
              <a:rPr lang="pl-PL" sz="1600" b="1" dirty="0">
                <a:latin typeface="Verdana" pitchFamily="34" charset="0"/>
                <a:sym typeface="Marlett" pitchFamily="2" charset="2"/>
              </a:rPr>
              <a:t>		 </a:t>
            </a:r>
            <a:r>
              <a:rPr lang="pl-PL" sz="1600" b="1" dirty="0" smtClean="0">
                <a:latin typeface="Verdana" pitchFamily="34" charset="0"/>
                <a:sym typeface="Marlett" pitchFamily="2" charset="2"/>
              </a:rPr>
              <a:t>        </a:t>
            </a:r>
            <a:r>
              <a:rPr lang="pl-PL" sz="1600" b="1" dirty="0" smtClean="0">
                <a:solidFill>
                  <a:srgbClr val="C00000"/>
                </a:solidFill>
                <a:latin typeface="Verdana" pitchFamily="34" charset="0"/>
                <a:sym typeface="Marlett" pitchFamily="2" charset="2"/>
              </a:rPr>
              <a:t>w </a:t>
            </a:r>
            <a:r>
              <a:rPr lang="pl-PL" sz="1600" b="1" dirty="0">
                <a:solidFill>
                  <a:srgbClr val="C00000"/>
                </a:solidFill>
                <a:latin typeface="Verdana" pitchFamily="34" charset="0"/>
                <a:sym typeface="Marlett" pitchFamily="2" charset="2"/>
              </a:rPr>
              <a:t>tym samym czasie</a:t>
            </a:r>
            <a:endParaRPr lang="pl-PL" sz="1600" dirty="0">
              <a:solidFill>
                <a:srgbClr val="C00000"/>
              </a:solidFill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198595" y="4049946"/>
            <a:ext cx="2672526" cy="2563383"/>
            <a:chOff x="162127" y="4043352"/>
            <a:chExt cx="2672526" cy="2563383"/>
          </a:xfrm>
        </p:grpSpPr>
        <p:grpSp>
          <p:nvGrpSpPr>
            <p:cNvPr id="10" name="Grupa 9"/>
            <p:cNvGrpSpPr/>
            <p:nvPr/>
          </p:nvGrpSpPr>
          <p:grpSpPr>
            <a:xfrm>
              <a:off x="162127" y="4043352"/>
              <a:ext cx="2672526" cy="2563383"/>
              <a:chOff x="162127" y="4043352"/>
              <a:chExt cx="2672526" cy="2563383"/>
            </a:xfrm>
          </p:grpSpPr>
          <p:cxnSp>
            <p:nvCxnSpPr>
              <p:cNvPr id="82" name="Łącznik prosty ze strzałką 81"/>
              <p:cNvCxnSpPr/>
              <p:nvPr/>
            </p:nvCxnSpPr>
            <p:spPr>
              <a:xfrm flipH="1">
                <a:off x="479566" y="4203825"/>
                <a:ext cx="25193" cy="1670840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Łącznik prosty ze strzałką 82"/>
              <p:cNvCxnSpPr/>
              <p:nvPr/>
            </p:nvCxnSpPr>
            <p:spPr>
              <a:xfrm>
                <a:off x="792791" y="4203825"/>
                <a:ext cx="0" cy="648072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Łącznik prosty ze strzałką 83"/>
              <p:cNvCxnSpPr/>
              <p:nvPr/>
            </p:nvCxnSpPr>
            <p:spPr>
              <a:xfrm>
                <a:off x="1348607" y="4203825"/>
                <a:ext cx="0" cy="648072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Łącznik prosty ze strzałką 84"/>
              <p:cNvCxnSpPr/>
              <p:nvPr/>
            </p:nvCxnSpPr>
            <p:spPr>
              <a:xfrm>
                <a:off x="1872911" y="4203825"/>
                <a:ext cx="0" cy="648072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Nawias klamrowy otwierający 85"/>
              <p:cNvSpPr/>
              <p:nvPr/>
            </p:nvSpPr>
            <p:spPr>
              <a:xfrm rot="16200000">
                <a:off x="1258286" y="4238752"/>
                <a:ext cx="487861" cy="2045300"/>
              </a:xfrm>
              <a:prstGeom prst="leftBrace">
                <a:avLst/>
              </a:prstGeom>
              <a:ln w="28575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7" name="Prostokąt 86"/>
              <p:cNvSpPr/>
              <p:nvPr/>
            </p:nvSpPr>
            <p:spPr>
              <a:xfrm>
                <a:off x="162127" y="5868071"/>
                <a:ext cx="2672526" cy="7386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 sz="1400" b="1" i="1" dirty="0" smtClean="0">
                    <a:solidFill>
                      <a:srgbClr val="006600"/>
                    </a:solidFill>
                    <a:latin typeface="Verdana" pitchFamily="34" charset="0"/>
                  </a:rPr>
                  <a:t>y</a:t>
                </a:r>
              </a:p>
              <a:p>
                <a:r>
                  <a:rPr lang="pl-PL" sz="1400" b="1" dirty="0" smtClean="0">
                    <a:solidFill>
                      <a:srgbClr val="006600"/>
                    </a:solidFill>
                    <a:latin typeface="Verdana" pitchFamily="34" charset="0"/>
                  </a:rPr>
                  <a:t>1 + </a:t>
                </a:r>
                <a:r>
                  <a:rPr lang="pl-PL" sz="1400" b="1" i="1" dirty="0" err="1" smtClean="0">
                    <a:solidFill>
                      <a:srgbClr val="006600"/>
                    </a:solidFill>
                    <a:latin typeface="Verdana" pitchFamily="34" charset="0"/>
                  </a:rPr>
                  <a:t>xy</a:t>
                </a:r>
                <a:r>
                  <a:rPr lang="pl-PL" sz="1400" b="1" i="1" dirty="0" smtClean="0">
                    <a:solidFill>
                      <a:srgbClr val="006600"/>
                    </a:solidFill>
                    <a:latin typeface="Verdana" pitchFamily="34" charset="0"/>
                  </a:rPr>
                  <a:t> - </a:t>
                </a:r>
                <a:r>
                  <a:rPr lang="pl-PL" sz="1400" b="1" dirty="0" smtClean="0">
                    <a:solidFill>
                      <a:srgbClr val="006600"/>
                    </a:solidFill>
                    <a:latin typeface="Verdana" pitchFamily="34" charset="0"/>
                  </a:rPr>
                  <a:t># liczba nowych</a:t>
                </a:r>
                <a:br>
                  <a:rPr lang="pl-PL" sz="1400" b="1" dirty="0" smtClean="0">
                    <a:solidFill>
                      <a:srgbClr val="006600"/>
                    </a:solidFill>
                    <a:latin typeface="Verdana" pitchFamily="34" charset="0"/>
                  </a:rPr>
                </a:br>
                <a:r>
                  <a:rPr lang="pl-PL" sz="1400" b="1" dirty="0" smtClean="0">
                    <a:solidFill>
                      <a:srgbClr val="006600"/>
                    </a:solidFill>
                    <a:latin typeface="Verdana" pitchFamily="34" charset="0"/>
                  </a:rPr>
                  <a:t>zdarzeń</a:t>
                </a:r>
                <a:r>
                  <a:rPr lang="pl-PL" sz="1400" b="1" dirty="0">
                    <a:solidFill>
                      <a:srgbClr val="006600"/>
                    </a:solidFill>
                    <a:latin typeface="Verdana" pitchFamily="34" charset="0"/>
                  </a:rPr>
                  <a:t> </a:t>
                </a:r>
                <a:r>
                  <a:rPr lang="pl-PL" sz="1400" b="1" dirty="0" smtClean="0">
                    <a:solidFill>
                      <a:srgbClr val="006600"/>
                    </a:solidFill>
                    <a:latin typeface="Verdana" pitchFamily="34" charset="0"/>
                  </a:rPr>
                  <a:t>w czasie </a:t>
                </a:r>
                <a:r>
                  <a:rPr lang="pl-PL" sz="1400" b="1" i="1" dirty="0">
                    <a:solidFill>
                      <a:srgbClr val="006600"/>
                    </a:solidFill>
                    <a:latin typeface="Verdana" pitchFamily="34" charset="0"/>
                  </a:rPr>
                  <a:t>y</a:t>
                </a:r>
                <a:endParaRPr lang="pl-PL" sz="1400" i="1" dirty="0">
                  <a:solidFill>
                    <a:srgbClr val="006600"/>
                  </a:solidFill>
                </a:endParaRPr>
              </a:p>
            </p:txBody>
          </p:sp>
          <p:cxnSp>
            <p:nvCxnSpPr>
              <p:cNvPr id="88" name="Łącznik prosty ze strzałką 87"/>
              <p:cNvCxnSpPr/>
              <p:nvPr/>
            </p:nvCxnSpPr>
            <p:spPr>
              <a:xfrm>
                <a:off x="2550060" y="4203825"/>
                <a:ext cx="0" cy="648072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Łącznik prosty ze strzałką 88"/>
              <p:cNvCxnSpPr/>
              <p:nvPr/>
            </p:nvCxnSpPr>
            <p:spPr>
              <a:xfrm flipV="1">
                <a:off x="504759" y="4847325"/>
                <a:ext cx="2241690" cy="914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Łącznik prosty ze strzałką 89"/>
              <p:cNvCxnSpPr/>
              <p:nvPr/>
            </p:nvCxnSpPr>
            <p:spPr>
              <a:xfrm>
                <a:off x="792791" y="4541401"/>
                <a:ext cx="550105" cy="134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Łącznik prosty ze strzałką 90"/>
              <p:cNvCxnSpPr/>
              <p:nvPr/>
            </p:nvCxnSpPr>
            <p:spPr>
              <a:xfrm>
                <a:off x="1342896" y="4536829"/>
                <a:ext cx="550105" cy="134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Łącznik prosty ze strzałką 91"/>
              <p:cNvCxnSpPr/>
              <p:nvPr/>
            </p:nvCxnSpPr>
            <p:spPr>
              <a:xfrm>
                <a:off x="1891823" y="4533597"/>
                <a:ext cx="658237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Łącznik prosty ze strzałką 92"/>
              <p:cNvCxnSpPr/>
              <p:nvPr/>
            </p:nvCxnSpPr>
            <p:spPr>
              <a:xfrm>
                <a:off x="505791" y="4546708"/>
                <a:ext cx="305612" cy="134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94" name="Obiekt 9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70563979"/>
                  </p:ext>
                </p:extLst>
              </p:nvPr>
            </p:nvGraphicFramePr>
            <p:xfrm>
              <a:off x="563347" y="4043352"/>
              <a:ext cx="190500" cy="393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804" name="Equation" r:id="rId5" imgW="190440" imgH="393480" progId="Equation.3">
                      <p:embed/>
                    </p:oleObj>
                  </mc:Choice>
                  <mc:Fallback>
                    <p:oleObj name="Equation" r:id="rId5" imgW="190440" imgH="3934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563347" y="4043352"/>
                            <a:ext cx="190500" cy="3937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5" name="Obiekt 9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54815524"/>
                  </p:ext>
                </p:extLst>
              </p:nvPr>
            </p:nvGraphicFramePr>
            <p:xfrm>
              <a:off x="952453" y="4043352"/>
              <a:ext cx="190500" cy="393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805" name="Equation" r:id="rId7" imgW="190440" imgH="393480" progId="Equation.3">
                      <p:embed/>
                    </p:oleObj>
                  </mc:Choice>
                  <mc:Fallback>
                    <p:oleObj name="Equation" r:id="rId7" imgW="190440" imgH="3934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952453" y="4043352"/>
                            <a:ext cx="190500" cy="3937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6" name="Obiekt 9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6802193"/>
                  </p:ext>
                </p:extLst>
              </p:nvPr>
            </p:nvGraphicFramePr>
            <p:xfrm>
              <a:off x="1498390" y="4043352"/>
              <a:ext cx="190500" cy="393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806" name="Equation" r:id="rId9" imgW="190440" imgH="393480" progId="Equation.3">
                      <p:embed/>
                    </p:oleObj>
                  </mc:Choice>
                  <mc:Fallback>
                    <p:oleObj name="Equation" r:id="rId9" imgW="190440" imgH="3934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1498390" y="4043352"/>
                            <a:ext cx="190500" cy="3937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7" name="Obiekt 9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70723867"/>
                  </p:ext>
                </p:extLst>
              </p:nvPr>
            </p:nvGraphicFramePr>
            <p:xfrm>
              <a:off x="2127823" y="4043352"/>
              <a:ext cx="190500" cy="393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807" name="Equation" r:id="rId10" imgW="190440" imgH="393480" progId="Equation.3">
                      <p:embed/>
                    </p:oleObj>
                  </mc:Choice>
                  <mc:Fallback>
                    <p:oleObj name="Equation" r:id="rId10" imgW="190440" imgH="3934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2127823" y="4043352"/>
                            <a:ext cx="190500" cy="3937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" name="pole tekstowe 5"/>
            <p:cNvSpPr txBox="1"/>
            <p:nvPr/>
          </p:nvSpPr>
          <p:spPr>
            <a:xfrm>
              <a:off x="470086" y="5480096"/>
              <a:ext cx="18101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b="1" dirty="0" smtClean="0">
                  <a:solidFill>
                    <a:srgbClr val="003300"/>
                  </a:solidFill>
                </a:rPr>
                <a:t>Zdarzenie dopiero</a:t>
              </a:r>
              <a:br>
                <a:rPr lang="pl-PL" sz="1200" b="1" dirty="0" smtClean="0">
                  <a:solidFill>
                    <a:srgbClr val="003300"/>
                  </a:solidFill>
                </a:rPr>
              </a:br>
              <a:r>
                <a:rPr lang="pl-PL" sz="1200" b="1" dirty="0" smtClean="0">
                  <a:solidFill>
                    <a:srgbClr val="003300"/>
                  </a:solidFill>
                </a:rPr>
                <a:t>co weszło </a:t>
              </a:r>
              <a:r>
                <a:rPr lang="pl-PL" sz="1200" b="1" smtClean="0">
                  <a:solidFill>
                    <a:srgbClr val="003300"/>
                  </a:solidFill>
                </a:rPr>
                <a:t>do systemu</a:t>
              </a:r>
              <a:endParaRPr lang="pl-PL" sz="1200" b="1" dirty="0">
                <a:solidFill>
                  <a:srgbClr val="003300"/>
                </a:solidFill>
              </a:endParaRPr>
            </a:p>
          </p:txBody>
        </p:sp>
      </p:grpSp>
      <p:grpSp>
        <p:nvGrpSpPr>
          <p:cNvPr id="8" name="Grupa 7"/>
          <p:cNvGrpSpPr/>
          <p:nvPr/>
        </p:nvGrpSpPr>
        <p:grpSpPr>
          <a:xfrm>
            <a:off x="2987824" y="4134731"/>
            <a:ext cx="2534668" cy="2478598"/>
            <a:chOff x="2987824" y="4134731"/>
            <a:chExt cx="2534668" cy="2478598"/>
          </a:xfrm>
        </p:grpSpPr>
        <p:grpSp>
          <p:nvGrpSpPr>
            <p:cNvPr id="2" name="Grupa 1"/>
            <p:cNvGrpSpPr/>
            <p:nvPr/>
          </p:nvGrpSpPr>
          <p:grpSpPr>
            <a:xfrm>
              <a:off x="2987824" y="4134731"/>
              <a:ext cx="2534668" cy="2478598"/>
              <a:chOff x="2987824" y="4134731"/>
              <a:chExt cx="2534668" cy="2478598"/>
            </a:xfrm>
          </p:grpSpPr>
          <p:grpSp>
            <p:nvGrpSpPr>
              <p:cNvPr id="50" name="Grupa 49"/>
              <p:cNvGrpSpPr/>
              <p:nvPr/>
            </p:nvGrpSpPr>
            <p:grpSpPr>
              <a:xfrm>
                <a:off x="2987824" y="4134731"/>
                <a:ext cx="2534668" cy="2478598"/>
                <a:chOff x="168854" y="4165645"/>
                <a:chExt cx="2534668" cy="2478598"/>
              </a:xfrm>
            </p:grpSpPr>
            <p:cxnSp>
              <p:nvCxnSpPr>
                <p:cNvPr id="51" name="Łącznik prosty ze strzałką 50"/>
                <p:cNvCxnSpPr/>
                <p:nvPr/>
              </p:nvCxnSpPr>
              <p:spPr>
                <a:xfrm flipV="1">
                  <a:off x="461832" y="4869160"/>
                  <a:ext cx="2241690" cy="9144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Łącznik prosty ze strzałką 54"/>
                <p:cNvCxnSpPr/>
                <p:nvPr/>
              </p:nvCxnSpPr>
              <p:spPr>
                <a:xfrm flipV="1">
                  <a:off x="2404832" y="4221088"/>
                  <a:ext cx="0" cy="648072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Łącznik prosty ze strzałką 55"/>
                <p:cNvCxnSpPr/>
                <p:nvPr/>
              </p:nvCxnSpPr>
              <p:spPr>
                <a:xfrm flipV="1">
                  <a:off x="461832" y="4221088"/>
                  <a:ext cx="5712" cy="1684491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Łącznik prosty ze strzałką 56"/>
                <p:cNvCxnSpPr/>
                <p:nvPr/>
              </p:nvCxnSpPr>
              <p:spPr>
                <a:xfrm flipV="1">
                  <a:off x="951866" y="4221088"/>
                  <a:ext cx="0" cy="648072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Łącznik prosty ze strzałką 57"/>
                <p:cNvCxnSpPr/>
                <p:nvPr/>
              </p:nvCxnSpPr>
              <p:spPr>
                <a:xfrm flipV="1">
                  <a:off x="1436188" y="4221088"/>
                  <a:ext cx="0" cy="648072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Łącznik prosty ze strzałką 58"/>
                <p:cNvCxnSpPr/>
                <p:nvPr/>
              </p:nvCxnSpPr>
              <p:spPr>
                <a:xfrm flipV="1">
                  <a:off x="1920510" y="4221088"/>
                  <a:ext cx="0" cy="648072"/>
                </a:xfrm>
                <a:prstGeom prst="straightConnector1">
                  <a:avLst/>
                </a:prstGeom>
                <a:ln w="2540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Nawias klamrowy otwierający 59"/>
                <p:cNvSpPr/>
                <p:nvPr/>
              </p:nvSpPr>
              <p:spPr>
                <a:xfrm rot="16200000">
                  <a:off x="1199702" y="4332260"/>
                  <a:ext cx="487861" cy="1952176"/>
                </a:xfrm>
                <a:prstGeom prst="leftBrac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  <p:sp>
              <p:nvSpPr>
                <p:cNvPr id="61" name="Prostokąt 60"/>
                <p:cNvSpPr/>
                <p:nvPr/>
              </p:nvSpPr>
              <p:spPr>
                <a:xfrm>
                  <a:off x="168854" y="5905579"/>
                  <a:ext cx="2534668" cy="73866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pl-PL" sz="1400" b="1" i="1" dirty="0" smtClean="0">
                      <a:solidFill>
                        <a:srgbClr val="C00000"/>
                      </a:solidFill>
                      <a:latin typeface="Verdana" pitchFamily="34" charset="0"/>
                    </a:rPr>
                    <a:t>y</a:t>
                  </a:r>
                </a:p>
                <a:p>
                  <a:r>
                    <a:rPr lang="pl-PL" sz="1400" b="1" i="1" dirty="0" smtClean="0">
                      <a:solidFill>
                        <a:srgbClr val="C00000"/>
                      </a:solidFill>
                      <a:latin typeface="Verdana" pitchFamily="34" charset="0"/>
                    </a:rPr>
                    <a:t>y</a:t>
                  </a:r>
                  <a:r>
                    <a:rPr lang="pl-PL" sz="1400" b="1" dirty="0" smtClean="0">
                      <a:solidFill>
                        <a:srgbClr val="C00000"/>
                      </a:solidFill>
                      <a:latin typeface="Verdana" pitchFamily="34" charset="0"/>
                    </a:rPr>
                    <a:t>/</a:t>
                  </a:r>
                  <a:r>
                    <a:rPr lang="pl-PL" sz="1400" b="1" i="1" dirty="0">
                      <a:solidFill>
                        <a:srgbClr val="C00000"/>
                      </a:solidFill>
                      <a:latin typeface="Verdana" pitchFamily="34" charset="0"/>
                    </a:rPr>
                    <a:t>T</a:t>
                  </a:r>
                  <a:r>
                    <a:rPr lang="pl-PL" sz="1400" b="1" dirty="0" smtClean="0">
                      <a:solidFill>
                        <a:srgbClr val="C00000"/>
                      </a:solidFill>
                      <a:latin typeface="Verdana" pitchFamily="34" charset="0"/>
                    </a:rPr>
                    <a:t> - # liczba zdarzeń</a:t>
                  </a:r>
                  <a:br>
                    <a:rPr lang="pl-PL" sz="1400" b="1" dirty="0" smtClean="0">
                      <a:solidFill>
                        <a:srgbClr val="C00000"/>
                      </a:solidFill>
                      <a:latin typeface="Verdana" pitchFamily="34" charset="0"/>
                    </a:rPr>
                  </a:br>
                  <a:r>
                    <a:rPr lang="pl-PL" sz="1400" b="1" dirty="0" smtClean="0">
                      <a:solidFill>
                        <a:srgbClr val="C00000"/>
                      </a:solidFill>
                      <a:latin typeface="Verdana" pitchFamily="34" charset="0"/>
                    </a:rPr>
                    <a:t>obsłużonych w czasie </a:t>
                  </a:r>
                  <a:r>
                    <a:rPr lang="pl-PL" sz="1400" b="1" i="1" dirty="0">
                      <a:solidFill>
                        <a:srgbClr val="C00000"/>
                      </a:solidFill>
                      <a:latin typeface="Verdana" pitchFamily="34" charset="0"/>
                    </a:rPr>
                    <a:t>y</a:t>
                  </a:r>
                  <a:endParaRPr lang="pl-PL" sz="1400" i="1" dirty="0">
                    <a:solidFill>
                      <a:srgbClr val="C00000"/>
                    </a:solidFill>
                  </a:endParaRPr>
                </a:p>
              </p:txBody>
            </p:sp>
            <p:cxnSp>
              <p:nvCxnSpPr>
                <p:cNvPr id="62" name="Łącznik prosty ze strzałką 61"/>
                <p:cNvCxnSpPr/>
                <p:nvPr/>
              </p:nvCxnSpPr>
              <p:spPr>
                <a:xfrm>
                  <a:off x="951866" y="4581128"/>
                  <a:ext cx="484322" cy="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" name="Prostokąt 62"/>
                <p:cNvSpPr/>
                <p:nvPr/>
              </p:nvSpPr>
              <p:spPr>
                <a:xfrm>
                  <a:off x="1050905" y="4165645"/>
                  <a:ext cx="31715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r>
                    <a:rPr lang="pl-PL" sz="1800" b="1" i="1" dirty="0" smtClean="0">
                      <a:solidFill>
                        <a:srgbClr val="000000"/>
                      </a:solidFill>
                      <a:latin typeface="Verdana" pitchFamily="34" charset="0"/>
                    </a:rPr>
                    <a:t>T</a:t>
                  </a:r>
                  <a:endParaRPr lang="pl-PL" sz="1800" dirty="0"/>
                </a:p>
              </p:txBody>
            </p:sp>
          </p:grpSp>
          <p:cxnSp>
            <p:nvCxnSpPr>
              <p:cNvPr id="70" name="Łącznik prosty ze strzałką 69"/>
              <p:cNvCxnSpPr/>
              <p:nvPr/>
            </p:nvCxnSpPr>
            <p:spPr>
              <a:xfrm>
                <a:off x="3280802" y="4550214"/>
                <a:ext cx="484322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Prostokąt 70"/>
              <p:cNvSpPr/>
              <p:nvPr/>
            </p:nvSpPr>
            <p:spPr>
              <a:xfrm>
                <a:off x="3379841" y="4134731"/>
                <a:ext cx="31715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pl-PL" sz="1800" b="1" i="1" dirty="0" smtClean="0">
                    <a:solidFill>
                      <a:srgbClr val="000000"/>
                    </a:solidFill>
                    <a:latin typeface="Verdana" pitchFamily="34" charset="0"/>
                  </a:rPr>
                  <a:t>T</a:t>
                </a:r>
                <a:endParaRPr lang="pl-PL" sz="1800" dirty="0"/>
              </a:p>
            </p:txBody>
          </p:sp>
        </p:grpSp>
        <p:sp>
          <p:nvSpPr>
            <p:cNvPr id="52" name="pole tekstowe 51"/>
            <p:cNvSpPr txBox="1"/>
            <p:nvPr/>
          </p:nvSpPr>
          <p:spPr>
            <a:xfrm>
              <a:off x="3272478" y="5486689"/>
              <a:ext cx="16979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b="1" dirty="0" smtClean="0">
                  <a:solidFill>
                    <a:srgbClr val="C00000"/>
                  </a:solidFill>
                </a:rPr>
                <a:t>Zdarzenie dopiero</a:t>
              </a:r>
              <a:br>
                <a:rPr lang="pl-PL" sz="1200" b="1" dirty="0" smtClean="0">
                  <a:solidFill>
                    <a:srgbClr val="C00000"/>
                  </a:solidFill>
                </a:rPr>
              </a:br>
              <a:r>
                <a:rPr lang="pl-PL" sz="1200" b="1" dirty="0" smtClean="0">
                  <a:solidFill>
                    <a:srgbClr val="C00000"/>
                  </a:solidFill>
                </a:rPr>
                <a:t>co wyszło z systemu</a:t>
              </a:r>
              <a:endParaRPr lang="pl-PL" sz="12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401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9"/>
          <p:cNvSpPr>
            <a:spLocks noChangeArrowheads="1"/>
          </p:cNvSpPr>
          <p:nvPr/>
        </p:nvSpPr>
        <p:spPr bwMode="auto">
          <a:xfrm>
            <a:off x="3432175" y="4244975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sp>
        <p:nvSpPr>
          <p:cNvPr id="4" name="Rectangle 105"/>
          <p:cNvSpPr>
            <a:spLocks noChangeArrowheads="1"/>
          </p:cNvSpPr>
          <p:nvPr/>
        </p:nvSpPr>
        <p:spPr bwMode="auto">
          <a:xfrm>
            <a:off x="3476625" y="3614738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grpSp>
        <p:nvGrpSpPr>
          <p:cNvPr id="5" name="Group 119"/>
          <p:cNvGrpSpPr>
            <a:grpSpLocks/>
          </p:cNvGrpSpPr>
          <p:nvPr/>
        </p:nvGrpSpPr>
        <p:grpSpPr bwMode="auto">
          <a:xfrm>
            <a:off x="1547664" y="1196752"/>
            <a:ext cx="6261100" cy="4370388"/>
            <a:chOff x="1056" y="1248"/>
            <a:chExt cx="3944" cy="2753"/>
          </a:xfrm>
        </p:grpSpPr>
        <p:sp>
          <p:nvSpPr>
            <p:cNvPr id="6" name="Rectangle 27"/>
            <p:cNvSpPr>
              <a:spLocks noChangeArrowheads="1"/>
            </p:cNvSpPr>
            <p:nvPr/>
          </p:nvSpPr>
          <p:spPr bwMode="auto">
            <a:xfrm>
              <a:off x="1344" y="1299"/>
              <a:ext cx="3613" cy="2519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Line 28"/>
            <p:cNvSpPr>
              <a:spLocks noChangeShapeType="1"/>
            </p:cNvSpPr>
            <p:nvPr/>
          </p:nvSpPr>
          <p:spPr bwMode="auto">
            <a:xfrm>
              <a:off x="1344" y="1299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29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30"/>
            <p:cNvSpPr>
              <a:spLocks noChangeShapeType="1"/>
            </p:cNvSpPr>
            <p:nvPr/>
          </p:nvSpPr>
          <p:spPr bwMode="auto">
            <a:xfrm flipV="1">
              <a:off x="4957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31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32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33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34"/>
            <p:cNvSpPr>
              <a:spLocks noChangeShapeType="1"/>
            </p:cNvSpPr>
            <p:nvPr/>
          </p:nvSpPr>
          <p:spPr bwMode="auto">
            <a:xfrm flipV="1">
              <a:off x="1344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35"/>
            <p:cNvSpPr>
              <a:spLocks noChangeShapeType="1"/>
            </p:cNvSpPr>
            <p:nvPr/>
          </p:nvSpPr>
          <p:spPr bwMode="auto">
            <a:xfrm>
              <a:off x="1344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Line 37"/>
            <p:cNvSpPr>
              <a:spLocks noChangeShapeType="1"/>
            </p:cNvSpPr>
            <p:nvPr/>
          </p:nvSpPr>
          <p:spPr bwMode="auto">
            <a:xfrm flipV="1">
              <a:off x="1948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Line 38"/>
            <p:cNvSpPr>
              <a:spLocks noChangeShapeType="1"/>
            </p:cNvSpPr>
            <p:nvPr/>
          </p:nvSpPr>
          <p:spPr bwMode="auto">
            <a:xfrm>
              <a:off x="1948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Rectangle 39"/>
            <p:cNvSpPr>
              <a:spLocks noChangeArrowheads="1"/>
            </p:cNvSpPr>
            <p:nvPr/>
          </p:nvSpPr>
          <p:spPr bwMode="auto">
            <a:xfrm>
              <a:off x="1884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0.5</a:t>
              </a:r>
              <a:endParaRPr lang="pl-PL" sz="3200" b="1"/>
            </a:p>
          </p:txBody>
        </p:sp>
        <p:sp>
          <p:nvSpPr>
            <p:cNvPr id="18" name="Line 40"/>
            <p:cNvSpPr>
              <a:spLocks noChangeShapeType="1"/>
            </p:cNvSpPr>
            <p:nvPr/>
          </p:nvSpPr>
          <p:spPr bwMode="auto">
            <a:xfrm flipV="1">
              <a:off x="2546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41"/>
            <p:cNvSpPr>
              <a:spLocks noChangeShapeType="1"/>
            </p:cNvSpPr>
            <p:nvPr/>
          </p:nvSpPr>
          <p:spPr bwMode="auto">
            <a:xfrm>
              <a:off x="2546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Rectangle 42"/>
            <p:cNvSpPr>
              <a:spLocks noChangeArrowheads="1"/>
            </p:cNvSpPr>
            <p:nvPr/>
          </p:nvSpPr>
          <p:spPr bwMode="auto">
            <a:xfrm>
              <a:off x="2524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</a:t>
              </a:r>
              <a:endParaRPr lang="pl-PL" sz="3200" b="1"/>
            </a:p>
          </p:txBody>
        </p:sp>
        <p:sp>
          <p:nvSpPr>
            <p:cNvPr id="21" name="Line 43"/>
            <p:cNvSpPr>
              <a:spLocks noChangeShapeType="1"/>
            </p:cNvSpPr>
            <p:nvPr/>
          </p:nvSpPr>
          <p:spPr bwMode="auto">
            <a:xfrm flipV="1">
              <a:off x="3150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44"/>
            <p:cNvSpPr>
              <a:spLocks noChangeShapeType="1"/>
            </p:cNvSpPr>
            <p:nvPr/>
          </p:nvSpPr>
          <p:spPr bwMode="auto">
            <a:xfrm>
              <a:off x="3150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Rectangle 45"/>
            <p:cNvSpPr>
              <a:spLocks noChangeArrowheads="1"/>
            </p:cNvSpPr>
            <p:nvPr/>
          </p:nvSpPr>
          <p:spPr bwMode="auto">
            <a:xfrm>
              <a:off x="3086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1.5</a:t>
              </a:r>
              <a:endParaRPr lang="pl-PL" sz="3200" b="1"/>
            </a:p>
          </p:txBody>
        </p:sp>
        <p:sp>
          <p:nvSpPr>
            <p:cNvPr id="24" name="Line 46"/>
            <p:cNvSpPr>
              <a:spLocks noChangeShapeType="1"/>
            </p:cNvSpPr>
            <p:nvPr/>
          </p:nvSpPr>
          <p:spPr bwMode="auto">
            <a:xfrm flipV="1">
              <a:off x="3755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Line 47"/>
            <p:cNvSpPr>
              <a:spLocks noChangeShapeType="1"/>
            </p:cNvSpPr>
            <p:nvPr/>
          </p:nvSpPr>
          <p:spPr bwMode="auto">
            <a:xfrm>
              <a:off x="3755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Rectangle 48"/>
            <p:cNvSpPr>
              <a:spLocks noChangeArrowheads="1"/>
            </p:cNvSpPr>
            <p:nvPr/>
          </p:nvSpPr>
          <p:spPr bwMode="auto">
            <a:xfrm>
              <a:off x="3733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</a:t>
              </a:r>
              <a:endParaRPr lang="pl-PL" sz="3200" b="1"/>
            </a:p>
          </p:txBody>
        </p:sp>
        <p:sp>
          <p:nvSpPr>
            <p:cNvPr id="27" name="Line 49"/>
            <p:cNvSpPr>
              <a:spLocks noChangeShapeType="1"/>
            </p:cNvSpPr>
            <p:nvPr/>
          </p:nvSpPr>
          <p:spPr bwMode="auto">
            <a:xfrm flipV="1">
              <a:off x="4352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50"/>
            <p:cNvSpPr>
              <a:spLocks noChangeShapeType="1"/>
            </p:cNvSpPr>
            <p:nvPr/>
          </p:nvSpPr>
          <p:spPr bwMode="auto">
            <a:xfrm>
              <a:off x="4352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Rectangle 51"/>
            <p:cNvSpPr>
              <a:spLocks noChangeArrowheads="1"/>
            </p:cNvSpPr>
            <p:nvPr/>
          </p:nvSpPr>
          <p:spPr bwMode="auto">
            <a:xfrm>
              <a:off x="4288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2.5</a:t>
              </a:r>
              <a:endParaRPr lang="pl-PL" sz="3200" b="1"/>
            </a:p>
          </p:txBody>
        </p:sp>
        <p:sp>
          <p:nvSpPr>
            <p:cNvPr id="30" name="Line 52"/>
            <p:cNvSpPr>
              <a:spLocks noChangeShapeType="1"/>
            </p:cNvSpPr>
            <p:nvPr/>
          </p:nvSpPr>
          <p:spPr bwMode="auto">
            <a:xfrm flipV="1">
              <a:off x="4957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>
              <a:off x="4957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Rectangle 54"/>
            <p:cNvSpPr>
              <a:spLocks noChangeArrowheads="1"/>
            </p:cNvSpPr>
            <p:nvPr/>
          </p:nvSpPr>
          <p:spPr bwMode="auto">
            <a:xfrm>
              <a:off x="4936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3</a:t>
              </a:r>
              <a:endParaRPr lang="pl-PL" sz="3200" b="1"/>
            </a:p>
          </p:txBody>
        </p:sp>
        <p:sp>
          <p:nvSpPr>
            <p:cNvPr id="33" name="Line 55"/>
            <p:cNvSpPr>
              <a:spLocks noChangeShapeType="1"/>
            </p:cNvSpPr>
            <p:nvPr/>
          </p:nvSpPr>
          <p:spPr bwMode="auto">
            <a:xfrm>
              <a:off x="1344" y="3818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>
              <a:off x="4921" y="3818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Rectangle 57"/>
            <p:cNvSpPr>
              <a:spLocks noChangeArrowheads="1"/>
            </p:cNvSpPr>
            <p:nvPr/>
          </p:nvSpPr>
          <p:spPr bwMode="auto">
            <a:xfrm>
              <a:off x="1134" y="3768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</a:t>
              </a:r>
              <a:endParaRPr lang="pl-PL" sz="3200" b="1"/>
            </a:p>
          </p:txBody>
        </p:sp>
        <p:sp>
          <p:nvSpPr>
            <p:cNvPr id="36" name="Line 58"/>
            <p:cNvSpPr>
              <a:spLocks noChangeShapeType="1"/>
            </p:cNvSpPr>
            <p:nvPr/>
          </p:nvSpPr>
          <p:spPr bwMode="auto">
            <a:xfrm>
              <a:off x="1344" y="3570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>
              <a:off x="4921" y="3570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Rectangle 60"/>
            <p:cNvSpPr>
              <a:spLocks noChangeArrowheads="1"/>
            </p:cNvSpPr>
            <p:nvPr/>
          </p:nvSpPr>
          <p:spPr bwMode="auto">
            <a:xfrm>
              <a:off x="1056" y="3519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0.2</a:t>
              </a:r>
              <a:endParaRPr lang="pl-PL" sz="3200" b="1"/>
            </a:p>
          </p:txBody>
        </p:sp>
        <p:sp>
          <p:nvSpPr>
            <p:cNvPr id="39" name="Line 61"/>
            <p:cNvSpPr>
              <a:spLocks noChangeShapeType="1"/>
            </p:cNvSpPr>
            <p:nvPr/>
          </p:nvSpPr>
          <p:spPr bwMode="auto">
            <a:xfrm>
              <a:off x="1344" y="3314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>
              <a:off x="4921" y="3314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Rectangle 63"/>
            <p:cNvSpPr>
              <a:spLocks noChangeArrowheads="1"/>
            </p:cNvSpPr>
            <p:nvPr/>
          </p:nvSpPr>
          <p:spPr bwMode="auto">
            <a:xfrm>
              <a:off x="1056" y="3264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0.4</a:t>
              </a:r>
              <a:endParaRPr lang="pl-PL" sz="3200" b="1"/>
            </a:p>
          </p:txBody>
        </p:sp>
        <p:sp>
          <p:nvSpPr>
            <p:cNvPr id="42" name="Line 64"/>
            <p:cNvSpPr>
              <a:spLocks noChangeShapeType="1"/>
            </p:cNvSpPr>
            <p:nvPr/>
          </p:nvSpPr>
          <p:spPr bwMode="auto">
            <a:xfrm>
              <a:off x="1344" y="3066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 flipH="1">
              <a:off x="4921" y="3066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Rectangle 66"/>
            <p:cNvSpPr>
              <a:spLocks noChangeArrowheads="1"/>
            </p:cNvSpPr>
            <p:nvPr/>
          </p:nvSpPr>
          <p:spPr bwMode="auto">
            <a:xfrm>
              <a:off x="1056" y="3015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0.6</a:t>
              </a:r>
              <a:endParaRPr lang="pl-PL" sz="3200" b="1"/>
            </a:p>
          </p:txBody>
        </p:sp>
        <p:sp>
          <p:nvSpPr>
            <p:cNvPr id="45" name="Line 67"/>
            <p:cNvSpPr>
              <a:spLocks noChangeShapeType="1"/>
            </p:cNvSpPr>
            <p:nvPr/>
          </p:nvSpPr>
          <p:spPr bwMode="auto">
            <a:xfrm>
              <a:off x="1344" y="2811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 flipH="1">
              <a:off x="4921" y="2811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Rectangle 69"/>
            <p:cNvSpPr>
              <a:spLocks noChangeArrowheads="1"/>
            </p:cNvSpPr>
            <p:nvPr/>
          </p:nvSpPr>
          <p:spPr bwMode="auto">
            <a:xfrm>
              <a:off x="1056" y="2760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0.8</a:t>
              </a:r>
              <a:endParaRPr lang="pl-PL" sz="3200" b="1"/>
            </a:p>
          </p:txBody>
        </p:sp>
        <p:sp>
          <p:nvSpPr>
            <p:cNvPr id="48" name="Line 70"/>
            <p:cNvSpPr>
              <a:spLocks noChangeShapeType="1"/>
            </p:cNvSpPr>
            <p:nvPr/>
          </p:nvSpPr>
          <p:spPr bwMode="auto">
            <a:xfrm>
              <a:off x="1344" y="2562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 flipH="1">
              <a:off x="4921" y="2562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Rectangle 72"/>
            <p:cNvSpPr>
              <a:spLocks noChangeArrowheads="1"/>
            </p:cNvSpPr>
            <p:nvPr/>
          </p:nvSpPr>
          <p:spPr bwMode="auto">
            <a:xfrm>
              <a:off x="1134" y="2512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</a:t>
              </a:r>
              <a:endParaRPr lang="pl-PL" sz="3200" b="1"/>
            </a:p>
          </p:txBody>
        </p:sp>
        <p:sp>
          <p:nvSpPr>
            <p:cNvPr id="51" name="Line 73"/>
            <p:cNvSpPr>
              <a:spLocks noChangeShapeType="1"/>
            </p:cNvSpPr>
            <p:nvPr/>
          </p:nvSpPr>
          <p:spPr bwMode="auto">
            <a:xfrm>
              <a:off x="1344" y="2307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Line 74"/>
            <p:cNvSpPr>
              <a:spLocks noChangeShapeType="1"/>
            </p:cNvSpPr>
            <p:nvPr/>
          </p:nvSpPr>
          <p:spPr bwMode="auto">
            <a:xfrm flipH="1">
              <a:off x="4921" y="2307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Rectangle 75"/>
            <p:cNvSpPr>
              <a:spLocks noChangeArrowheads="1"/>
            </p:cNvSpPr>
            <p:nvPr/>
          </p:nvSpPr>
          <p:spPr bwMode="auto">
            <a:xfrm>
              <a:off x="1056" y="2256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1.2</a:t>
              </a:r>
              <a:endParaRPr lang="pl-PL" sz="3200" b="1"/>
            </a:p>
          </p:txBody>
        </p:sp>
        <p:sp>
          <p:nvSpPr>
            <p:cNvPr id="54" name="Line 76"/>
            <p:cNvSpPr>
              <a:spLocks noChangeShapeType="1"/>
            </p:cNvSpPr>
            <p:nvPr/>
          </p:nvSpPr>
          <p:spPr bwMode="auto">
            <a:xfrm>
              <a:off x="1344" y="2051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Line 77"/>
            <p:cNvSpPr>
              <a:spLocks noChangeShapeType="1"/>
            </p:cNvSpPr>
            <p:nvPr/>
          </p:nvSpPr>
          <p:spPr bwMode="auto">
            <a:xfrm flipH="1">
              <a:off x="4921" y="2051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Rectangle 78"/>
            <p:cNvSpPr>
              <a:spLocks noChangeArrowheads="1"/>
            </p:cNvSpPr>
            <p:nvPr/>
          </p:nvSpPr>
          <p:spPr bwMode="auto">
            <a:xfrm>
              <a:off x="1056" y="2001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1.4</a:t>
              </a:r>
              <a:endParaRPr lang="pl-PL" sz="3200" b="1"/>
            </a:p>
          </p:txBody>
        </p:sp>
        <p:sp>
          <p:nvSpPr>
            <p:cNvPr id="57" name="Line 79"/>
            <p:cNvSpPr>
              <a:spLocks noChangeShapeType="1"/>
            </p:cNvSpPr>
            <p:nvPr/>
          </p:nvSpPr>
          <p:spPr bwMode="auto">
            <a:xfrm>
              <a:off x="1344" y="1803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80"/>
            <p:cNvSpPr>
              <a:spLocks noChangeShapeType="1"/>
            </p:cNvSpPr>
            <p:nvPr/>
          </p:nvSpPr>
          <p:spPr bwMode="auto">
            <a:xfrm flipH="1">
              <a:off x="4921" y="1803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" name="Rectangle 81"/>
            <p:cNvSpPr>
              <a:spLocks noChangeArrowheads="1"/>
            </p:cNvSpPr>
            <p:nvPr/>
          </p:nvSpPr>
          <p:spPr bwMode="auto">
            <a:xfrm>
              <a:off x="1056" y="1752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1.6</a:t>
              </a:r>
              <a:endParaRPr lang="pl-PL" sz="3200" b="1"/>
            </a:p>
          </p:txBody>
        </p:sp>
        <p:sp>
          <p:nvSpPr>
            <p:cNvPr id="60" name="Line 82"/>
            <p:cNvSpPr>
              <a:spLocks noChangeShapeType="1"/>
            </p:cNvSpPr>
            <p:nvPr/>
          </p:nvSpPr>
          <p:spPr bwMode="auto">
            <a:xfrm>
              <a:off x="1344" y="1555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" name="Line 83"/>
            <p:cNvSpPr>
              <a:spLocks noChangeShapeType="1"/>
            </p:cNvSpPr>
            <p:nvPr/>
          </p:nvSpPr>
          <p:spPr bwMode="auto">
            <a:xfrm flipH="1">
              <a:off x="4921" y="1555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Rectangle 84"/>
            <p:cNvSpPr>
              <a:spLocks noChangeArrowheads="1"/>
            </p:cNvSpPr>
            <p:nvPr/>
          </p:nvSpPr>
          <p:spPr bwMode="auto">
            <a:xfrm>
              <a:off x="1056" y="1504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1.8</a:t>
              </a:r>
              <a:endParaRPr lang="pl-PL" sz="3200" b="1"/>
            </a:p>
          </p:txBody>
        </p:sp>
        <p:sp>
          <p:nvSpPr>
            <p:cNvPr id="63" name="Line 85"/>
            <p:cNvSpPr>
              <a:spLocks noChangeShapeType="1"/>
            </p:cNvSpPr>
            <p:nvPr/>
          </p:nvSpPr>
          <p:spPr bwMode="auto">
            <a:xfrm>
              <a:off x="1344" y="1299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Line 86"/>
            <p:cNvSpPr>
              <a:spLocks noChangeShapeType="1"/>
            </p:cNvSpPr>
            <p:nvPr/>
          </p:nvSpPr>
          <p:spPr bwMode="auto">
            <a:xfrm flipH="1">
              <a:off x="4921" y="1299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Rectangle 87"/>
            <p:cNvSpPr>
              <a:spLocks noChangeArrowheads="1"/>
            </p:cNvSpPr>
            <p:nvPr/>
          </p:nvSpPr>
          <p:spPr bwMode="auto">
            <a:xfrm>
              <a:off x="1134" y="1248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</a:t>
              </a:r>
              <a:endParaRPr lang="pl-PL" sz="3200" b="1"/>
            </a:p>
          </p:txBody>
        </p:sp>
        <p:sp>
          <p:nvSpPr>
            <p:cNvPr id="66" name="Line 88"/>
            <p:cNvSpPr>
              <a:spLocks noChangeShapeType="1"/>
            </p:cNvSpPr>
            <p:nvPr/>
          </p:nvSpPr>
          <p:spPr bwMode="auto">
            <a:xfrm>
              <a:off x="1344" y="1299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89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90"/>
            <p:cNvSpPr>
              <a:spLocks noChangeShapeType="1"/>
            </p:cNvSpPr>
            <p:nvPr/>
          </p:nvSpPr>
          <p:spPr bwMode="auto">
            <a:xfrm flipV="1">
              <a:off x="4957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Line 91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0" name="Freeform 92"/>
            <p:cNvSpPr>
              <a:spLocks/>
            </p:cNvSpPr>
            <p:nvPr/>
          </p:nvSpPr>
          <p:spPr bwMode="auto">
            <a:xfrm>
              <a:off x="1344" y="2562"/>
              <a:ext cx="3613" cy="1192"/>
            </a:xfrm>
            <a:custGeom>
              <a:avLst/>
              <a:gdLst>
                <a:gd name="T0" fmla="*/ 49 w 3613"/>
                <a:gd name="T1" fmla="*/ 43 h 1192"/>
                <a:gd name="T2" fmla="*/ 106 w 3613"/>
                <a:gd name="T3" fmla="*/ 107 h 1192"/>
                <a:gd name="T4" fmla="*/ 170 w 3613"/>
                <a:gd name="T5" fmla="*/ 163 h 1192"/>
                <a:gd name="T6" fmla="*/ 227 w 3613"/>
                <a:gd name="T7" fmla="*/ 213 h 1192"/>
                <a:gd name="T8" fmla="*/ 291 w 3613"/>
                <a:gd name="T9" fmla="*/ 263 h 1192"/>
                <a:gd name="T10" fmla="*/ 348 w 3613"/>
                <a:gd name="T11" fmla="*/ 313 h 1192"/>
                <a:gd name="T12" fmla="*/ 412 w 3613"/>
                <a:gd name="T13" fmla="*/ 362 h 1192"/>
                <a:gd name="T14" fmla="*/ 469 w 3613"/>
                <a:gd name="T15" fmla="*/ 405 h 1192"/>
                <a:gd name="T16" fmla="*/ 533 w 3613"/>
                <a:gd name="T17" fmla="*/ 447 h 1192"/>
                <a:gd name="T18" fmla="*/ 590 w 3613"/>
                <a:gd name="T19" fmla="*/ 483 h 1192"/>
                <a:gd name="T20" fmla="*/ 647 w 3613"/>
                <a:gd name="T21" fmla="*/ 525 h 1192"/>
                <a:gd name="T22" fmla="*/ 711 w 3613"/>
                <a:gd name="T23" fmla="*/ 561 h 1192"/>
                <a:gd name="T24" fmla="*/ 768 w 3613"/>
                <a:gd name="T25" fmla="*/ 589 h 1192"/>
                <a:gd name="T26" fmla="*/ 832 w 3613"/>
                <a:gd name="T27" fmla="*/ 625 h 1192"/>
                <a:gd name="T28" fmla="*/ 889 w 3613"/>
                <a:gd name="T29" fmla="*/ 653 h 1192"/>
                <a:gd name="T30" fmla="*/ 953 w 3613"/>
                <a:gd name="T31" fmla="*/ 682 h 1192"/>
                <a:gd name="T32" fmla="*/ 1010 w 3613"/>
                <a:gd name="T33" fmla="*/ 710 h 1192"/>
                <a:gd name="T34" fmla="*/ 1074 w 3613"/>
                <a:gd name="T35" fmla="*/ 738 h 1192"/>
                <a:gd name="T36" fmla="*/ 1131 w 3613"/>
                <a:gd name="T37" fmla="*/ 767 h 1192"/>
                <a:gd name="T38" fmla="*/ 1195 w 3613"/>
                <a:gd name="T39" fmla="*/ 788 h 1192"/>
                <a:gd name="T40" fmla="*/ 1251 w 3613"/>
                <a:gd name="T41" fmla="*/ 809 h 1192"/>
                <a:gd name="T42" fmla="*/ 1315 w 3613"/>
                <a:gd name="T43" fmla="*/ 831 h 1192"/>
                <a:gd name="T44" fmla="*/ 1372 w 3613"/>
                <a:gd name="T45" fmla="*/ 852 h 1192"/>
                <a:gd name="T46" fmla="*/ 1436 w 3613"/>
                <a:gd name="T47" fmla="*/ 873 h 1192"/>
                <a:gd name="T48" fmla="*/ 1493 w 3613"/>
                <a:gd name="T49" fmla="*/ 894 h 1192"/>
                <a:gd name="T50" fmla="*/ 1550 w 3613"/>
                <a:gd name="T51" fmla="*/ 909 h 1192"/>
                <a:gd name="T52" fmla="*/ 1614 w 3613"/>
                <a:gd name="T53" fmla="*/ 930 h 1192"/>
                <a:gd name="T54" fmla="*/ 1671 w 3613"/>
                <a:gd name="T55" fmla="*/ 944 h 1192"/>
                <a:gd name="T56" fmla="*/ 1735 w 3613"/>
                <a:gd name="T57" fmla="*/ 958 h 1192"/>
                <a:gd name="T58" fmla="*/ 1792 w 3613"/>
                <a:gd name="T59" fmla="*/ 972 h 1192"/>
                <a:gd name="T60" fmla="*/ 1856 w 3613"/>
                <a:gd name="T61" fmla="*/ 987 h 1192"/>
                <a:gd name="T62" fmla="*/ 1913 w 3613"/>
                <a:gd name="T63" fmla="*/ 1001 h 1192"/>
                <a:gd name="T64" fmla="*/ 1977 w 3613"/>
                <a:gd name="T65" fmla="*/ 1015 h 1192"/>
                <a:gd name="T66" fmla="*/ 2034 w 3613"/>
                <a:gd name="T67" fmla="*/ 1022 h 1192"/>
                <a:gd name="T68" fmla="*/ 2098 w 3613"/>
                <a:gd name="T69" fmla="*/ 1036 h 1192"/>
                <a:gd name="T70" fmla="*/ 2155 w 3613"/>
                <a:gd name="T71" fmla="*/ 1043 h 1192"/>
                <a:gd name="T72" fmla="*/ 2219 w 3613"/>
                <a:gd name="T73" fmla="*/ 1058 h 1192"/>
                <a:gd name="T74" fmla="*/ 2276 w 3613"/>
                <a:gd name="T75" fmla="*/ 1065 h 1192"/>
                <a:gd name="T76" fmla="*/ 2340 w 3613"/>
                <a:gd name="T77" fmla="*/ 1072 h 1192"/>
                <a:gd name="T78" fmla="*/ 2397 w 3613"/>
                <a:gd name="T79" fmla="*/ 1086 h 1192"/>
                <a:gd name="T80" fmla="*/ 2454 w 3613"/>
                <a:gd name="T81" fmla="*/ 1093 h 1192"/>
                <a:gd name="T82" fmla="*/ 2518 w 3613"/>
                <a:gd name="T83" fmla="*/ 1100 h 1192"/>
                <a:gd name="T84" fmla="*/ 2574 w 3613"/>
                <a:gd name="T85" fmla="*/ 1107 h 1192"/>
                <a:gd name="T86" fmla="*/ 2638 w 3613"/>
                <a:gd name="T87" fmla="*/ 1114 h 1192"/>
                <a:gd name="T88" fmla="*/ 2695 w 3613"/>
                <a:gd name="T89" fmla="*/ 1121 h 1192"/>
                <a:gd name="T90" fmla="*/ 2759 w 3613"/>
                <a:gd name="T91" fmla="*/ 1129 h 1192"/>
                <a:gd name="T92" fmla="*/ 2816 w 3613"/>
                <a:gd name="T93" fmla="*/ 1136 h 1192"/>
                <a:gd name="T94" fmla="*/ 2880 w 3613"/>
                <a:gd name="T95" fmla="*/ 1143 h 1192"/>
                <a:gd name="T96" fmla="*/ 2937 w 3613"/>
                <a:gd name="T97" fmla="*/ 1150 h 1192"/>
                <a:gd name="T98" fmla="*/ 3001 w 3613"/>
                <a:gd name="T99" fmla="*/ 1150 h 1192"/>
                <a:gd name="T100" fmla="*/ 3058 w 3613"/>
                <a:gd name="T101" fmla="*/ 1157 h 1192"/>
                <a:gd name="T102" fmla="*/ 3122 w 3613"/>
                <a:gd name="T103" fmla="*/ 1164 h 1192"/>
                <a:gd name="T104" fmla="*/ 3179 w 3613"/>
                <a:gd name="T105" fmla="*/ 1164 h 1192"/>
                <a:gd name="T106" fmla="*/ 3243 w 3613"/>
                <a:gd name="T107" fmla="*/ 1171 h 1192"/>
                <a:gd name="T108" fmla="*/ 3300 w 3613"/>
                <a:gd name="T109" fmla="*/ 1178 h 1192"/>
                <a:gd name="T110" fmla="*/ 3357 w 3613"/>
                <a:gd name="T111" fmla="*/ 1178 h 1192"/>
                <a:gd name="T112" fmla="*/ 3421 w 3613"/>
                <a:gd name="T113" fmla="*/ 1185 h 1192"/>
                <a:gd name="T114" fmla="*/ 3478 w 3613"/>
                <a:gd name="T115" fmla="*/ 1185 h 1192"/>
                <a:gd name="T116" fmla="*/ 3542 w 3613"/>
                <a:gd name="T117" fmla="*/ 1192 h 1192"/>
                <a:gd name="T118" fmla="*/ 3599 w 3613"/>
                <a:gd name="T119" fmla="*/ 1192 h 11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192"/>
                <a:gd name="T182" fmla="*/ 3613 w 3613"/>
                <a:gd name="T183" fmla="*/ 1192 h 119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192">
                  <a:moveTo>
                    <a:pt x="0" y="0"/>
                  </a:moveTo>
                  <a:lnTo>
                    <a:pt x="14" y="7"/>
                  </a:lnTo>
                  <a:lnTo>
                    <a:pt x="21" y="22"/>
                  </a:lnTo>
                  <a:lnTo>
                    <a:pt x="35" y="36"/>
                  </a:lnTo>
                  <a:lnTo>
                    <a:pt x="49" y="43"/>
                  </a:lnTo>
                  <a:lnTo>
                    <a:pt x="56" y="57"/>
                  </a:lnTo>
                  <a:lnTo>
                    <a:pt x="71" y="71"/>
                  </a:lnTo>
                  <a:lnTo>
                    <a:pt x="85" y="85"/>
                  </a:lnTo>
                  <a:lnTo>
                    <a:pt x="99" y="93"/>
                  </a:lnTo>
                  <a:lnTo>
                    <a:pt x="106" y="107"/>
                  </a:lnTo>
                  <a:lnTo>
                    <a:pt x="121" y="114"/>
                  </a:lnTo>
                  <a:lnTo>
                    <a:pt x="135" y="128"/>
                  </a:lnTo>
                  <a:lnTo>
                    <a:pt x="142" y="142"/>
                  </a:lnTo>
                  <a:lnTo>
                    <a:pt x="156" y="149"/>
                  </a:lnTo>
                  <a:lnTo>
                    <a:pt x="170" y="163"/>
                  </a:lnTo>
                  <a:lnTo>
                    <a:pt x="177" y="171"/>
                  </a:lnTo>
                  <a:lnTo>
                    <a:pt x="192" y="185"/>
                  </a:lnTo>
                  <a:lnTo>
                    <a:pt x="206" y="192"/>
                  </a:lnTo>
                  <a:lnTo>
                    <a:pt x="213" y="206"/>
                  </a:lnTo>
                  <a:lnTo>
                    <a:pt x="227" y="213"/>
                  </a:lnTo>
                  <a:lnTo>
                    <a:pt x="241" y="227"/>
                  </a:lnTo>
                  <a:lnTo>
                    <a:pt x="256" y="234"/>
                  </a:lnTo>
                  <a:lnTo>
                    <a:pt x="263" y="249"/>
                  </a:lnTo>
                  <a:lnTo>
                    <a:pt x="277" y="256"/>
                  </a:lnTo>
                  <a:lnTo>
                    <a:pt x="291" y="263"/>
                  </a:lnTo>
                  <a:lnTo>
                    <a:pt x="298" y="277"/>
                  </a:lnTo>
                  <a:lnTo>
                    <a:pt x="313" y="284"/>
                  </a:lnTo>
                  <a:lnTo>
                    <a:pt x="327" y="298"/>
                  </a:lnTo>
                  <a:lnTo>
                    <a:pt x="334" y="305"/>
                  </a:lnTo>
                  <a:lnTo>
                    <a:pt x="348" y="313"/>
                  </a:lnTo>
                  <a:lnTo>
                    <a:pt x="362" y="327"/>
                  </a:lnTo>
                  <a:lnTo>
                    <a:pt x="369" y="334"/>
                  </a:lnTo>
                  <a:lnTo>
                    <a:pt x="384" y="341"/>
                  </a:lnTo>
                  <a:lnTo>
                    <a:pt x="398" y="348"/>
                  </a:lnTo>
                  <a:lnTo>
                    <a:pt x="412" y="362"/>
                  </a:lnTo>
                  <a:lnTo>
                    <a:pt x="419" y="369"/>
                  </a:lnTo>
                  <a:lnTo>
                    <a:pt x="433" y="376"/>
                  </a:lnTo>
                  <a:lnTo>
                    <a:pt x="448" y="383"/>
                  </a:lnTo>
                  <a:lnTo>
                    <a:pt x="455" y="398"/>
                  </a:lnTo>
                  <a:lnTo>
                    <a:pt x="469" y="405"/>
                  </a:lnTo>
                  <a:lnTo>
                    <a:pt x="483" y="412"/>
                  </a:lnTo>
                  <a:lnTo>
                    <a:pt x="490" y="419"/>
                  </a:lnTo>
                  <a:lnTo>
                    <a:pt x="505" y="426"/>
                  </a:lnTo>
                  <a:lnTo>
                    <a:pt x="519" y="440"/>
                  </a:lnTo>
                  <a:lnTo>
                    <a:pt x="533" y="447"/>
                  </a:lnTo>
                  <a:lnTo>
                    <a:pt x="540" y="454"/>
                  </a:lnTo>
                  <a:lnTo>
                    <a:pt x="554" y="462"/>
                  </a:lnTo>
                  <a:lnTo>
                    <a:pt x="569" y="469"/>
                  </a:lnTo>
                  <a:lnTo>
                    <a:pt x="576" y="476"/>
                  </a:lnTo>
                  <a:lnTo>
                    <a:pt x="590" y="483"/>
                  </a:lnTo>
                  <a:lnTo>
                    <a:pt x="604" y="490"/>
                  </a:lnTo>
                  <a:lnTo>
                    <a:pt x="611" y="497"/>
                  </a:lnTo>
                  <a:lnTo>
                    <a:pt x="626" y="504"/>
                  </a:lnTo>
                  <a:lnTo>
                    <a:pt x="640" y="518"/>
                  </a:lnTo>
                  <a:lnTo>
                    <a:pt x="647" y="525"/>
                  </a:lnTo>
                  <a:lnTo>
                    <a:pt x="661" y="532"/>
                  </a:lnTo>
                  <a:lnTo>
                    <a:pt x="675" y="540"/>
                  </a:lnTo>
                  <a:lnTo>
                    <a:pt x="690" y="547"/>
                  </a:lnTo>
                  <a:lnTo>
                    <a:pt x="697" y="554"/>
                  </a:lnTo>
                  <a:lnTo>
                    <a:pt x="711" y="561"/>
                  </a:lnTo>
                  <a:lnTo>
                    <a:pt x="725" y="568"/>
                  </a:lnTo>
                  <a:lnTo>
                    <a:pt x="732" y="575"/>
                  </a:lnTo>
                  <a:lnTo>
                    <a:pt x="746" y="582"/>
                  </a:lnTo>
                  <a:lnTo>
                    <a:pt x="761" y="582"/>
                  </a:lnTo>
                  <a:lnTo>
                    <a:pt x="768" y="589"/>
                  </a:lnTo>
                  <a:lnTo>
                    <a:pt x="782" y="596"/>
                  </a:lnTo>
                  <a:lnTo>
                    <a:pt x="796" y="603"/>
                  </a:lnTo>
                  <a:lnTo>
                    <a:pt x="803" y="611"/>
                  </a:lnTo>
                  <a:lnTo>
                    <a:pt x="818" y="618"/>
                  </a:lnTo>
                  <a:lnTo>
                    <a:pt x="832" y="625"/>
                  </a:lnTo>
                  <a:lnTo>
                    <a:pt x="846" y="632"/>
                  </a:lnTo>
                  <a:lnTo>
                    <a:pt x="853" y="639"/>
                  </a:lnTo>
                  <a:lnTo>
                    <a:pt x="867" y="646"/>
                  </a:lnTo>
                  <a:lnTo>
                    <a:pt x="882" y="646"/>
                  </a:lnTo>
                  <a:lnTo>
                    <a:pt x="889" y="653"/>
                  </a:lnTo>
                  <a:lnTo>
                    <a:pt x="903" y="660"/>
                  </a:lnTo>
                  <a:lnTo>
                    <a:pt x="917" y="667"/>
                  </a:lnTo>
                  <a:lnTo>
                    <a:pt x="924" y="674"/>
                  </a:lnTo>
                  <a:lnTo>
                    <a:pt x="938" y="682"/>
                  </a:lnTo>
                  <a:lnTo>
                    <a:pt x="953" y="682"/>
                  </a:lnTo>
                  <a:lnTo>
                    <a:pt x="960" y="689"/>
                  </a:lnTo>
                  <a:lnTo>
                    <a:pt x="974" y="696"/>
                  </a:lnTo>
                  <a:lnTo>
                    <a:pt x="988" y="703"/>
                  </a:lnTo>
                  <a:lnTo>
                    <a:pt x="1002" y="710"/>
                  </a:lnTo>
                  <a:lnTo>
                    <a:pt x="1010" y="710"/>
                  </a:lnTo>
                  <a:lnTo>
                    <a:pt x="1024" y="717"/>
                  </a:lnTo>
                  <a:lnTo>
                    <a:pt x="1038" y="724"/>
                  </a:lnTo>
                  <a:lnTo>
                    <a:pt x="1045" y="731"/>
                  </a:lnTo>
                  <a:lnTo>
                    <a:pt x="1059" y="731"/>
                  </a:lnTo>
                  <a:lnTo>
                    <a:pt x="1074" y="738"/>
                  </a:lnTo>
                  <a:lnTo>
                    <a:pt x="1081" y="745"/>
                  </a:lnTo>
                  <a:lnTo>
                    <a:pt x="1095" y="752"/>
                  </a:lnTo>
                  <a:lnTo>
                    <a:pt x="1109" y="752"/>
                  </a:lnTo>
                  <a:lnTo>
                    <a:pt x="1116" y="760"/>
                  </a:lnTo>
                  <a:lnTo>
                    <a:pt x="1131" y="767"/>
                  </a:lnTo>
                  <a:lnTo>
                    <a:pt x="1145" y="767"/>
                  </a:lnTo>
                  <a:lnTo>
                    <a:pt x="1159" y="774"/>
                  </a:lnTo>
                  <a:lnTo>
                    <a:pt x="1166" y="781"/>
                  </a:lnTo>
                  <a:lnTo>
                    <a:pt x="1180" y="781"/>
                  </a:lnTo>
                  <a:lnTo>
                    <a:pt x="1195" y="788"/>
                  </a:lnTo>
                  <a:lnTo>
                    <a:pt x="1202" y="795"/>
                  </a:lnTo>
                  <a:lnTo>
                    <a:pt x="1216" y="795"/>
                  </a:lnTo>
                  <a:lnTo>
                    <a:pt x="1230" y="802"/>
                  </a:lnTo>
                  <a:lnTo>
                    <a:pt x="1237" y="809"/>
                  </a:lnTo>
                  <a:lnTo>
                    <a:pt x="1251" y="809"/>
                  </a:lnTo>
                  <a:lnTo>
                    <a:pt x="1266" y="816"/>
                  </a:lnTo>
                  <a:lnTo>
                    <a:pt x="1273" y="823"/>
                  </a:lnTo>
                  <a:lnTo>
                    <a:pt x="1287" y="823"/>
                  </a:lnTo>
                  <a:lnTo>
                    <a:pt x="1301" y="831"/>
                  </a:lnTo>
                  <a:lnTo>
                    <a:pt x="1315" y="831"/>
                  </a:lnTo>
                  <a:lnTo>
                    <a:pt x="1323" y="838"/>
                  </a:lnTo>
                  <a:lnTo>
                    <a:pt x="1337" y="845"/>
                  </a:lnTo>
                  <a:lnTo>
                    <a:pt x="1351" y="845"/>
                  </a:lnTo>
                  <a:lnTo>
                    <a:pt x="1358" y="852"/>
                  </a:lnTo>
                  <a:lnTo>
                    <a:pt x="1372" y="852"/>
                  </a:lnTo>
                  <a:lnTo>
                    <a:pt x="1387" y="859"/>
                  </a:lnTo>
                  <a:lnTo>
                    <a:pt x="1394" y="859"/>
                  </a:lnTo>
                  <a:lnTo>
                    <a:pt x="1408" y="866"/>
                  </a:lnTo>
                  <a:lnTo>
                    <a:pt x="1422" y="866"/>
                  </a:lnTo>
                  <a:lnTo>
                    <a:pt x="1436" y="873"/>
                  </a:lnTo>
                  <a:lnTo>
                    <a:pt x="1443" y="880"/>
                  </a:lnTo>
                  <a:lnTo>
                    <a:pt x="1458" y="880"/>
                  </a:lnTo>
                  <a:lnTo>
                    <a:pt x="1472" y="887"/>
                  </a:lnTo>
                  <a:lnTo>
                    <a:pt x="1479" y="887"/>
                  </a:lnTo>
                  <a:lnTo>
                    <a:pt x="1493" y="894"/>
                  </a:lnTo>
                  <a:lnTo>
                    <a:pt x="1508" y="894"/>
                  </a:lnTo>
                  <a:lnTo>
                    <a:pt x="1515" y="901"/>
                  </a:lnTo>
                  <a:lnTo>
                    <a:pt x="1529" y="901"/>
                  </a:lnTo>
                  <a:lnTo>
                    <a:pt x="1543" y="909"/>
                  </a:lnTo>
                  <a:lnTo>
                    <a:pt x="1550" y="909"/>
                  </a:lnTo>
                  <a:lnTo>
                    <a:pt x="1564" y="916"/>
                  </a:lnTo>
                  <a:lnTo>
                    <a:pt x="1579" y="916"/>
                  </a:lnTo>
                  <a:lnTo>
                    <a:pt x="1593" y="923"/>
                  </a:lnTo>
                  <a:lnTo>
                    <a:pt x="1600" y="923"/>
                  </a:lnTo>
                  <a:lnTo>
                    <a:pt x="1614" y="930"/>
                  </a:lnTo>
                  <a:lnTo>
                    <a:pt x="1628" y="930"/>
                  </a:lnTo>
                  <a:lnTo>
                    <a:pt x="1636" y="930"/>
                  </a:lnTo>
                  <a:lnTo>
                    <a:pt x="1650" y="937"/>
                  </a:lnTo>
                  <a:lnTo>
                    <a:pt x="1664" y="937"/>
                  </a:lnTo>
                  <a:lnTo>
                    <a:pt x="1671" y="944"/>
                  </a:lnTo>
                  <a:lnTo>
                    <a:pt x="1685" y="944"/>
                  </a:lnTo>
                  <a:lnTo>
                    <a:pt x="1700" y="951"/>
                  </a:lnTo>
                  <a:lnTo>
                    <a:pt x="1707" y="951"/>
                  </a:lnTo>
                  <a:lnTo>
                    <a:pt x="1721" y="958"/>
                  </a:lnTo>
                  <a:lnTo>
                    <a:pt x="1735" y="958"/>
                  </a:lnTo>
                  <a:lnTo>
                    <a:pt x="1749" y="958"/>
                  </a:lnTo>
                  <a:lnTo>
                    <a:pt x="1756" y="965"/>
                  </a:lnTo>
                  <a:lnTo>
                    <a:pt x="1771" y="965"/>
                  </a:lnTo>
                  <a:lnTo>
                    <a:pt x="1785" y="972"/>
                  </a:lnTo>
                  <a:lnTo>
                    <a:pt x="1792" y="972"/>
                  </a:lnTo>
                  <a:lnTo>
                    <a:pt x="1806" y="972"/>
                  </a:lnTo>
                  <a:lnTo>
                    <a:pt x="1820" y="980"/>
                  </a:lnTo>
                  <a:lnTo>
                    <a:pt x="1828" y="980"/>
                  </a:lnTo>
                  <a:lnTo>
                    <a:pt x="1842" y="987"/>
                  </a:lnTo>
                  <a:lnTo>
                    <a:pt x="1856" y="987"/>
                  </a:lnTo>
                  <a:lnTo>
                    <a:pt x="1863" y="987"/>
                  </a:lnTo>
                  <a:lnTo>
                    <a:pt x="1877" y="994"/>
                  </a:lnTo>
                  <a:lnTo>
                    <a:pt x="1892" y="994"/>
                  </a:lnTo>
                  <a:lnTo>
                    <a:pt x="1906" y="994"/>
                  </a:lnTo>
                  <a:lnTo>
                    <a:pt x="1913" y="1001"/>
                  </a:lnTo>
                  <a:lnTo>
                    <a:pt x="1927" y="1001"/>
                  </a:lnTo>
                  <a:lnTo>
                    <a:pt x="1941" y="1008"/>
                  </a:lnTo>
                  <a:lnTo>
                    <a:pt x="1948" y="1008"/>
                  </a:lnTo>
                  <a:lnTo>
                    <a:pt x="1963" y="1008"/>
                  </a:lnTo>
                  <a:lnTo>
                    <a:pt x="1977" y="1015"/>
                  </a:lnTo>
                  <a:lnTo>
                    <a:pt x="1984" y="1015"/>
                  </a:lnTo>
                  <a:lnTo>
                    <a:pt x="1998" y="1015"/>
                  </a:lnTo>
                  <a:lnTo>
                    <a:pt x="2013" y="1022"/>
                  </a:lnTo>
                  <a:lnTo>
                    <a:pt x="2020" y="1022"/>
                  </a:lnTo>
                  <a:lnTo>
                    <a:pt x="2034" y="1022"/>
                  </a:lnTo>
                  <a:lnTo>
                    <a:pt x="2048" y="1029"/>
                  </a:lnTo>
                  <a:lnTo>
                    <a:pt x="2062" y="1029"/>
                  </a:lnTo>
                  <a:lnTo>
                    <a:pt x="2069" y="1029"/>
                  </a:lnTo>
                  <a:lnTo>
                    <a:pt x="2084" y="1036"/>
                  </a:lnTo>
                  <a:lnTo>
                    <a:pt x="2098" y="1036"/>
                  </a:lnTo>
                  <a:lnTo>
                    <a:pt x="2105" y="1036"/>
                  </a:lnTo>
                  <a:lnTo>
                    <a:pt x="2119" y="1036"/>
                  </a:lnTo>
                  <a:lnTo>
                    <a:pt x="2133" y="1043"/>
                  </a:lnTo>
                  <a:lnTo>
                    <a:pt x="2141" y="1043"/>
                  </a:lnTo>
                  <a:lnTo>
                    <a:pt x="2155" y="1043"/>
                  </a:lnTo>
                  <a:lnTo>
                    <a:pt x="2169" y="1051"/>
                  </a:lnTo>
                  <a:lnTo>
                    <a:pt x="2176" y="1051"/>
                  </a:lnTo>
                  <a:lnTo>
                    <a:pt x="2190" y="1051"/>
                  </a:lnTo>
                  <a:lnTo>
                    <a:pt x="2205" y="1058"/>
                  </a:lnTo>
                  <a:lnTo>
                    <a:pt x="2219" y="1058"/>
                  </a:lnTo>
                  <a:lnTo>
                    <a:pt x="2226" y="1058"/>
                  </a:lnTo>
                  <a:lnTo>
                    <a:pt x="2240" y="1058"/>
                  </a:lnTo>
                  <a:lnTo>
                    <a:pt x="2254" y="1065"/>
                  </a:lnTo>
                  <a:lnTo>
                    <a:pt x="2261" y="1065"/>
                  </a:lnTo>
                  <a:lnTo>
                    <a:pt x="2276" y="1065"/>
                  </a:lnTo>
                  <a:lnTo>
                    <a:pt x="2290" y="1065"/>
                  </a:lnTo>
                  <a:lnTo>
                    <a:pt x="2297" y="1072"/>
                  </a:lnTo>
                  <a:lnTo>
                    <a:pt x="2311" y="1072"/>
                  </a:lnTo>
                  <a:lnTo>
                    <a:pt x="2325" y="1072"/>
                  </a:lnTo>
                  <a:lnTo>
                    <a:pt x="2340" y="1072"/>
                  </a:lnTo>
                  <a:lnTo>
                    <a:pt x="2347" y="1079"/>
                  </a:lnTo>
                  <a:lnTo>
                    <a:pt x="2361" y="1079"/>
                  </a:lnTo>
                  <a:lnTo>
                    <a:pt x="2375" y="1079"/>
                  </a:lnTo>
                  <a:lnTo>
                    <a:pt x="2382" y="1079"/>
                  </a:lnTo>
                  <a:lnTo>
                    <a:pt x="2397" y="1086"/>
                  </a:lnTo>
                  <a:lnTo>
                    <a:pt x="2411" y="1086"/>
                  </a:lnTo>
                  <a:lnTo>
                    <a:pt x="2418" y="1086"/>
                  </a:lnTo>
                  <a:lnTo>
                    <a:pt x="2432" y="1086"/>
                  </a:lnTo>
                  <a:lnTo>
                    <a:pt x="2446" y="1093"/>
                  </a:lnTo>
                  <a:lnTo>
                    <a:pt x="2454" y="1093"/>
                  </a:lnTo>
                  <a:lnTo>
                    <a:pt x="2468" y="1093"/>
                  </a:lnTo>
                  <a:lnTo>
                    <a:pt x="2482" y="1093"/>
                  </a:lnTo>
                  <a:lnTo>
                    <a:pt x="2496" y="1100"/>
                  </a:lnTo>
                  <a:lnTo>
                    <a:pt x="2503" y="1100"/>
                  </a:lnTo>
                  <a:lnTo>
                    <a:pt x="2518" y="1100"/>
                  </a:lnTo>
                  <a:lnTo>
                    <a:pt x="2532" y="1100"/>
                  </a:lnTo>
                  <a:lnTo>
                    <a:pt x="2539" y="1100"/>
                  </a:lnTo>
                  <a:lnTo>
                    <a:pt x="2553" y="1107"/>
                  </a:lnTo>
                  <a:lnTo>
                    <a:pt x="2567" y="1107"/>
                  </a:lnTo>
                  <a:lnTo>
                    <a:pt x="2574" y="1107"/>
                  </a:lnTo>
                  <a:lnTo>
                    <a:pt x="2589" y="1107"/>
                  </a:lnTo>
                  <a:lnTo>
                    <a:pt x="2603" y="1114"/>
                  </a:lnTo>
                  <a:lnTo>
                    <a:pt x="2610" y="1114"/>
                  </a:lnTo>
                  <a:lnTo>
                    <a:pt x="2624" y="1114"/>
                  </a:lnTo>
                  <a:lnTo>
                    <a:pt x="2638" y="1114"/>
                  </a:lnTo>
                  <a:lnTo>
                    <a:pt x="2653" y="1114"/>
                  </a:lnTo>
                  <a:lnTo>
                    <a:pt x="2660" y="1121"/>
                  </a:lnTo>
                  <a:lnTo>
                    <a:pt x="2674" y="1121"/>
                  </a:lnTo>
                  <a:lnTo>
                    <a:pt x="2688" y="1121"/>
                  </a:lnTo>
                  <a:lnTo>
                    <a:pt x="2695" y="1121"/>
                  </a:lnTo>
                  <a:lnTo>
                    <a:pt x="2710" y="1121"/>
                  </a:lnTo>
                  <a:lnTo>
                    <a:pt x="2724" y="1121"/>
                  </a:lnTo>
                  <a:lnTo>
                    <a:pt x="2731" y="1129"/>
                  </a:lnTo>
                  <a:lnTo>
                    <a:pt x="2745" y="1129"/>
                  </a:lnTo>
                  <a:lnTo>
                    <a:pt x="2759" y="1129"/>
                  </a:lnTo>
                  <a:lnTo>
                    <a:pt x="2766" y="1129"/>
                  </a:lnTo>
                  <a:lnTo>
                    <a:pt x="2781" y="1129"/>
                  </a:lnTo>
                  <a:lnTo>
                    <a:pt x="2795" y="1136"/>
                  </a:lnTo>
                  <a:lnTo>
                    <a:pt x="2809" y="1136"/>
                  </a:lnTo>
                  <a:lnTo>
                    <a:pt x="2816" y="1136"/>
                  </a:lnTo>
                  <a:lnTo>
                    <a:pt x="2830" y="1136"/>
                  </a:lnTo>
                  <a:lnTo>
                    <a:pt x="2845" y="1136"/>
                  </a:lnTo>
                  <a:lnTo>
                    <a:pt x="2852" y="1136"/>
                  </a:lnTo>
                  <a:lnTo>
                    <a:pt x="2866" y="1143"/>
                  </a:lnTo>
                  <a:lnTo>
                    <a:pt x="2880" y="1143"/>
                  </a:lnTo>
                  <a:lnTo>
                    <a:pt x="2887" y="1143"/>
                  </a:lnTo>
                  <a:lnTo>
                    <a:pt x="2902" y="1143"/>
                  </a:lnTo>
                  <a:lnTo>
                    <a:pt x="2916" y="1143"/>
                  </a:lnTo>
                  <a:lnTo>
                    <a:pt x="2923" y="1143"/>
                  </a:lnTo>
                  <a:lnTo>
                    <a:pt x="2937" y="1150"/>
                  </a:lnTo>
                  <a:lnTo>
                    <a:pt x="2951" y="1150"/>
                  </a:lnTo>
                  <a:lnTo>
                    <a:pt x="2966" y="1150"/>
                  </a:lnTo>
                  <a:lnTo>
                    <a:pt x="2973" y="1150"/>
                  </a:lnTo>
                  <a:lnTo>
                    <a:pt x="2987" y="1150"/>
                  </a:lnTo>
                  <a:lnTo>
                    <a:pt x="3001" y="1150"/>
                  </a:lnTo>
                  <a:lnTo>
                    <a:pt x="3008" y="1150"/>
                  </a:lnTo>
                  <a:lnTo>
                    <a:pt x="3023" y="1157"/>
                  </a:lnTo>
                  <a:lnTo>
                    <a:pt x="3037" y="1157"/>
                  </a:lnTo>
                  <a:lnTo>
                    <a:pt x="3044" y="1157"/>
                  </a:lnTo>
                  <a:lnTo>
                    <a:pt x="3058" y="1157"/>
                  </a:lnTo>
                  <a:lnTo>
                    <a:pt x="3072" y="1157"/>
                  </a:lnTo>
                  <a:lnTo>
                    <a:pt x="3079" y="1157"/>
                  </a:lnTo>
                  <a:lnTo>
                    <a:pt x="3094" y="1157"/>
                  </a:lnTo>
                  <a:lnTo>
                    <a:pt x="3108" y="1164"/>
                  </a:lnTo>
                  <a:lnTo>
                    <a:pt x="3122" y="1164"/>
                  </a:lnTo>
                  <a:lnTo>
                    <a:pt x="3129" y="1164"/>
                  </a:lnTo>
                  <a:lnTo>
                    <a:pt x="3143" y="1164"/>
                  </a:lnTo>
                  <a:lnTo>
                    <a:pt x="3158" y="1164"/>
                  </a:lnTo>
                  <a:lnTo>
                    <a:pt x="3165" y="1164"/>
                  </a:lnTo>
                  <a:lnTo>
                    <a:pt x="3179" y="1164"/>
                  </a:lnTo>
                  <a:lnTo>
                    <a:pt x="3193" y="1164"/>
                  </a:lnTo>
                  <a:lnTo>
                    <a:pt x="3200" y="1171"/>
                  </a:lnTo>
                  <a:lnTo>
                    <a:pt x="3215" y="1171"/>
                  </a:lnTo>
                  <a:lnTo>
                    <a:pt x="3229" y="1171"/>
                  </a:lnTo>
                  <a:lnTo>
                    <a:pt x="3243" y="1171"/>
                  </a:lnTo>
                  <a:lnTo>
                    <a:pt x="3250" y="1171"/>
                  </a:lnTo>
                  <a:lnTo>
                    <a:pt x="3264" y="1171"/>
                  </a:lnTo>
                  <a:lnTo>
                    <a:pt x="3279" y="1171"/>
                  </a:lnTo>
                  <a:lnTo>
                    <a:pt x="3286" y="1171"/>
                  </a:lnTo>
                  <a:lnTo>
                    <a:pt x="3300" y="1178"/>
                  </a:lnTo>
                  <a:lnTo>
                    <a:pt x="3314" y="1178"/>
                  </a:lnTo>
                  <a:lnTo>
                    <a:pt x="3321" y="1178"/>
                  </a:lnTo>
                  <a:lnTo>
                    <a:pt x="3335" y="1178"/>
                  </a:lnTo>
                  <a:lnTo>
                    <a:pt x="3350" y="1178"/>
                  </a:lnTo>
                  <a:lnTo>
                    <a:pt x="3357" y="1178"/>
                  </a:lnTo>
                  <a:lnTo>
                    <a:pt x="3371" y="1178"/>
                  </a:lnTo>
                  <a:lnTo>
                    <a:pt x="3385" y="1178"/>
                  </a:lnTo>
                  <a:lnTo>
                    <a:pt x="3400" y="1178"/>
                  </a:lnTo>
                  <a:lnTo>
                    <a:pt x="3407" y="1185"/>
                  </a:lnTo>
                  <a:lnTo>
                    <a:pt x="3421" y="1185"/>
                  </a:lnTo>
                  <a:lnTo>
                    <a:pt x="3435" y="1185"/>
                  </a:lnTo>
                  <a:lnTo>
                    <a:pt x="3442" y="1185"/>
                  </a:lnTo>
                  <a:lnTo>
                    <a:pt x="3456" y="1185"/>
                  </a:lnTo>
                  <a:lnTo>
                    <a:pt x="3471" y="1185"/>
                  </a:lnTo>
                  <a:lnTo>
                    <a:pt x="3478" y="1185"/>
                  </a:lnTo>
                  <a:lnTo>
                    <a:pt x="3492" y="1185"/>
                  </a:lnTo>
                  <a:lnTo>
                    <a:pt x="3506" y="1185"/>
                  </a:lnTo>
                  <a:lnTo>
                    <a:pt x="3513" y="1185"/>
                  </a:lnTo>
                  <a:lnTo>
                    <a:pt x="3528" y="1192"/>
                  </a:lnTo>
                  <a:lnTo>
                    <a:pt x="3542" y="1192"/>
                  </a:lnTo>
                  <a:lnTo>
                    <a:pt x="3556" y="1192"/>
                  </a:lnTo>
                  <a:lnTo>
                    <a:pt x="3563" y="1192"/>
                  </a:lnTo>
                  <a:lnTo>
                    <a:pt x="3577" y="1192"/>
                  </a:lnTo>
                  <a:lnTo>
                    <a:pt x="3592" y="1192"/>
                  </a:lnTo>
                  <a:lnTo>
                    <a:pt x="3599" y="1192"/>
                  </a:lnTo>
                  <a:lnTo>
                    <a:pt x="3613" y="1192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" name="Freeform 93"/>
            <p:cNvSpPr>
              <a:spLocks/>
            </p:cNvSpPr>
            <p:nvPr/>
          </p:nvSpPr>
          <p:spPr bwMode="auto">
            <a:xfrm>
              <a:off x="1344" y="2796"/>
              <a:ext cx="3613" cy="1022"/>
            </a:xfrm>
            <a:custGeom>
              <a:avLst/>
              <a:gdLst>
                <a:gd name="T0" fmla="*/ 49 w 3613"/>
                <a:gd name="T1" fmla="*/ 1001 h 1022"/>
                <a:gd name="T2" fmla="*/ 106 w 3613"/>
                <a:gd name="T3" fmla="*/ 916 h 1022"/>
                <a:gd name="T4" fmla="*/ 170 w 3613"/>
                <a:gd name="T5" fmla="*/ 802 h 1022"/>
                <a:gd name="T6" fmla="*/ 227 w 3613"/>
                <a:gd name="T7" fmla="*/ 675 h 1022"/>
                <a:gd name="T8" fmla="*/ 291 w 3613"/>
                <a:gd name="T9" fmla="*/ 547 h 1022"/>
                <a:gd name="T10" fmla="*/ 348 w 3613"/>
                <a:gd name="T11" fmla="*/ 426 h 1022"/>
                <a:gd name="T12" fmla="*/ 412 w 3613"/>
                <a:gd name="T13" fmla="*/ 313 h 1022"/>
                <a:gd name="T14" fmla="*/ 469 w 3613"/>
                <a:gd name="T15" fmla="*/ 220 h 1022"/>
                <a:gd name="T16" fmla="*/ 533 w 3613"/>
                <a:gd name="T17" fmla="*/ 142 h 1022"/>
                <a:gd name="T18" fmla="*/ 590 w 3613"/>
                <a:gd name="T19" fmla="*/ 86 h 1022"/>
                <a:gd name="T20" fmla="*/ 647 w 3613"/>
                <a:gd name="T21" fmla="*/ 43 h 1022"/>
                <a:gd name="T22" fmla="*/ 711 w 3613"/>
                <a:gd name="T23" fmla="*/ 15 h 1022"/>
                <a:gd name="T24" fmla="*/ 768 w 3613"/>
                <a:gd name="T25" fmla="*/ 0 h 1022"/>
                <a:gd name="T26" fmla="*/ 832 w 3613"/>
                <a:gd name="T27" fmla="*/ 0 h 1022"/>
                <a:gd name="T28" fmla="*/ 889 w 3613"/>
                <a:gd name="T29" fmla="*/ 8 h 1022"/>
                <a:gd name="T30" fmla="*/ 953 w 3613"/>
                <a:gd name="T31" fmla="*/ 29 h 1022"/>
                <a:gd name="T32" fmla="*/ 1010 w 3613"/>
                <a:gd name="T33" fmla="*/ 57 h 1022"/>
                <a:gd name="T34" fmla="*/ 1074 w 3613"/>
                <a:gd name="T35" fmla="*/ 93 h 1022"/>
                <a:gd name="T36" fmla="*/ 1131 w 3613"/>
                <a:gd name="T37" fmla="*/ 128 h 1022"/>
                <a:gd name="T38" fmla="*/ 1195 w 3613"/>
                <a:gd name="T39" fmla="*/ 171 h 1022"/>
                <a:gd name="T40" fmla="*/ 1251 w 3613"/>
                <a:gd name="T41" fmla="*/ 213 h 1022"/>
                <a:gd name="T42" fmla="*/ 1315 w 3613"/>
                <a:gd name="T43" fmla="*/ 256 h 1022"/>
                <a:gd name="T44" fmla="*/ 1372 w 3613"/>
                <a:gd name="T45" fmla="*/ 298 h 1022"/>
                <a:gd name="T46" fmla="*/ 1436 w 3613"/>
                <a:gd name="T47" fmla="*/ 341 h 1022"/>
                <a:gd name="T48" fmla="*/ 1493 w 3613"/>
                <a:gd name="T49" fmla="*/ 391 h 1022"/>
                <a:gd name="T50" fmla="*/ 1550 w 3613"/>
                <a:gd name="T51" fmla="*/ 433 h 1022"/>
                <a:gd name="T52" fmla="*/ 1614 w 3613"/>
                <a:gd name="T53" fmla="*/ 476 h 1022"/>
                <a:gd name="T54" fmla="*/ 1671 w 3613"/>
                <a:gd name="T55" fmla="*/ 511 h 1022"/>
                <a:gd name="T56" fmla="*/ 1735 w 3613"/>
                <a:gd name="T57" fmla="*/ 554 h 1022"/>
                <a:gd name="T58" fmla="*/ 1792 w 3613"/>
                <a:gd name="T59" fmla="*/ 589 h 1022"/>
                <a:gd name="T60" fmla="*/ 1856 w 3613"/>
                <a:gd name="T61" fmla="*/ 625 h 1022"/>
                <a:gd name="T62" fmla="*/ 1913 w 3613"/>
                <a:gd name="T63" fmla="*/ 660 h 1022"/>
                <a:gd name="T64" fmla="*/ 1977 w 3613"/>
                <a:gd name="T65" fmla="*/ 689 h 1022"/>
                <a:gd name="T66" fmla="*/ 2034 w 3613"/>
                <a:gd name="T67" fmla="*/ 717 h 1022"/>
                <a:gd name="T68" fmla="*/ 2098 w 3613"/>
                <a:gd name="T69" fmla="*/ 746 h 1022"/>
                <a:gd name="T70" fmla="*/ 2155 w 3613"/>
                <a:gd name="T71" fmla="*/ 767 h 1022"/>
                <a:gd name="T72" fmla="*/ 2219 w 3613"/>
                <a:gd name="T73" fmla="*/ 795 h 1022"/>
                <a:gd name="T74" fmla="*/ 2276 w 3613"/>
                <a:gd name="T75" fmla="*/ 809 h 1022"/>
                <a:gd name="T76" fmla="*/ 2340 w 3613"/>
                <a:gd name="T77" fmla="*/ 831 h 1022"/>
                <a:gd name="T78" fmla="*/ 2397 w 3613"/>
                <a:gd name="T79" fmla="*/ 852 h 1022"/>
                <a:gd name="T80" fmla="*/ 2454 w 3613"/>
                <a:gd name="T81" fmla="*/ 866 h 1022"/>
                <a:gd name="T82" fmla="*/ 2518 w 3613"/>
                <a:gd name="T83" fmla="*/ 880 h 1022"/>
                <a:gd name="T84" fmla="*/ 2574 w 3613"/>
                <a:gd name="T85" fmla="*/ 895 h 1022"/>
                <a:gd name="T86" fmla="*/ 2638 w 3613"/>
                <a:gd name="T87" fmla="*/ 909 h 1022"/>
                <a:gd name="T88" fmla="*/ 2695 w 3613"/>
                <a:gd name="T89" fmla="*/ 916 h 1022"/>
                <a:gd name="T90" fmla="*/ 2759 w 3613"/>
                <a:gd name="T91" fmla="*/ 930 h 1022"/>
                <a:gd name="T92" fmla="*/ 2816 w 3613"/>
                <a:gd name="T93" fmla="*/ 937 h 1022"/>
                <a:gd name="T94" fmla="*/ 2880 w 3613"/>
                <a:gd name="T95" fmla="*/ 944 h 1022"/>
                <a:gd name="T96" fmla="*/ 2937 w 3613"/>
                <a:gd name="T97" fmla="*/ 958 h 1022"/>
                <a:gd name="T98" fmla="*/ 3001 w 3613"/>
                <a:gd name="T99" fmla="*/ 966 h 1022"/>
                <a:gd name="T100" fmla="*/ 3058 w 3613"/>
                <a:gd name="T101" fmla="*/ 966 h 1022"/>
                <a:gd name="T102" fmla="*/ 3122 w 3613"/>
                <a:gd name="T103" fmla="*/ 973 h 1022"/>
                <a:gd name="T104" fmla="*/ 3179 w 3613"/>
                <a:gd name="T105" fmla="*/ 980 h 1022"/>
                <a:gd name="T106" fmla="*/ 3243 w 3613"/>
                <a:gd name="T107" fmla="*/ 987 h 1022"/>
                <a:gd name="T108" fmla="*/ 3300 w 3613"/>
                <a:gd name="T109" fmla="*/ 987 h 1022"/>
                <a:gd name="T110" fmla="*/ 3357 w 3613"/>
                <a:gd name="T111" fmla="*/ 994 h 1022"/>
                <a:gd name="T112" fmla="*/ 3421 w 3613"/>
                <a:gd name="T113" fmla="*/ 994 h 1022"/>
                <a:gd name="T114" fmla="*/ 3478 w 3613"/>
                <a:gd name="T115" fmla="*/ 1001 h 1022"/>
                <a:gd name="T116" fmla="*/ 3542 w 3613"/>
                <a:gd name="T117" fmla="*/ 1001 h 1022"/>
                <a:gd name="T118" fmla="*/ 3599 w 3613"/>
                <a:gd name="T119" fmla="*/ 1001 h 10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022"/>
                <a:gd name="T182" fmla="*/ 3613 w 3613"/>
                <a:gd name="T183" fmla="*/ 1022 h 102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022">
                  <a:moveTo>
                    <a:pt x="0" y="1022"/>
                  </a:moveTo>
                  <a:lnTo>
                    <a:pt x="14" y="1022"/>
                  </a:lnTo>
                  <a:lnTo>
                    <a:pt x="21" y="1015"/>
                  </a:lnTo>
                  <a:lnTo>
                    <a:pt x="35" y="1008"/>
                  </a:lnTo>
                  <a:lnTo>
                    <a:pt x="49" y="1001"/>
                  </a:lnTo>
                  <a:lnTo>
                    <a:pt x="56" y="987"/>
                  </a:lnTo>
                  <a:lnTo>
                    <a:pt x="71" y="973"/>
                  </a:lnTo>
                  <a:lnTo>
                    <a:pt x="85" y="951"/>
                  </a:lnTo>
                  <a:lnTo>
                    <a:pt x="99" y="937"/>
                  </a:lnTo>
                  <a:lnTo>
                    <a:pt x="106" y="916"/>
                  </a:lnTo>
                  <a:lnTo>
                    <a:pt x="121" y="895"/>
                  </a:lnTo>
                  <a:lnTo>
                    <a:pt x="135" y="873"/>
                  </a:lnTo>
                  <a:lnTo>
                    <a:pt x="142" y="852"/>
                  </a:lnTo>
                  <a:lnTo>
                    <a:pt x="156" y="831"/>
                  </a:lnTo>
                  <a:lnTo>
                    <a:pt x="170" y="802"/>
                  </a:lnTo>
                  <a:lnTo>
                    <a:pt x="177" y="781"/>
                  </a:lnTo>
                  <a:lnTo>
                    <a:pt x="192" y="753"/>
                  </a:lnTo>
                  <a:lnTo>
                    <a:pt x="206" y="724"/>
                  </a:lnTo>
                  <a:lnTo>
                    <a:pt x="213" y="703"/>
                  </a:lnTo>
                  <a:lnTo>
                    <a:pt x="227" y="675"/>
                  </a:lnTo>
                  <a:lnTo>
                    <a:pt x="241" y="646"/>
                  </a:lnTo>
                  <a:lnTo>
                    <a:pt x="256" y="625"/>
                  </a:lnTo>
                  <a:lnTo>
                    <a:pt x="263" y="597"/>
                  </a:lnTo>
                  <a:lnTo>
                    <a:pt x="277" y="568"/>
                  </a:lnTo>
                  <a:lnTo>
                    <a:pt x="291" y="547"/>
                  </a:lnTo>
                  <a:lnTo>
                    <a:pt x="298" y="518"/>
                  </a:lnTo>
                  <a:lnTo>
                    <a:pt x="313" y="497"/>
                  </a:lnTo>
                  <a:lnTo>
                    <a:pt x="327" y="469"/>
                  </a:lnTo>
                  <a:lnTo>
                    <a:pt x="334" y="448"/>
                  </a:lnTo>
                  <a:lnTo>
                    <a:pt x="348" y="426"/>
                  </a:lnTo>
                  <a:lnTo>
                    <a:pt x="362" y="398"/>
                  </a:lnTo>
                  <a:lnTo>
                    <a:pt x="369" y="377"/>
                  </a:lnTo>
                  <a:lnTo>
                    <a:pt x="384" y="355"/>
                  </a:lnTo>
                  <a:lnTo>
                    <a:pt x="398" y="334"/>
                  </a:lnTo>
                  <a:lnTo>
                    <a:pt x="412" y="313"/>
                  </a:lnTo>
                  <a:lnTo>
                    <a:pt x="419" y="291"/>
                  </a:lnTo>
                  <a:lnTo>
                    <a:pt x="433" y="277"/>
                  </a:lnTo>
                  <a:lnTo>
                    <a:pt x="448" y="256"/>
                  </a:lnTo>
                  <a:lnTo>
                    <a:pt x="455" y="235"/>
                  </a:lnTo>
                  <a:lnTo>
                    <a:pt x="469" y="220"/>
                  </a:lnTo>
                  <a:lnTo>
                    <a:pt x="483" y="206"/>
                  </a:lnTo>
                  <a:lnTo>
                    <a:pt x="490" y="185"/>
                  </a:lnTo>
                  <a:lnTo>
                    <a:pt x="505" y="171"/>
                  </a:lnTo>
                  <a:lnTo>
                    <a:pt x="519" y="157"/>
                  </a:lnTo>
                  <a:lnTo>
                    <a:pt x="533" y="142"/>
                  </a:lnTo>
                  <a:lnTo>
                    <a:pt x="540" y="128"/>
                  </a:lnTo>
                  <a:lnTo>
                    <a:pt x="554" y="114"/>
                  </a:lnTo>
                  <a:lnTo>
                    <a:pt x="569" y="107"/>
                  </a:lnTo>
                  <a:lnTo>
                    <a:pt x="576" y="93"/>
                  </a:lnTo>
                  <a:lnTo>
                    <a:pt x="590" y="86"/>
                  </a:lnTo>
                  <a:lnTo>
                    <a:pt x="604" y="71"/>
                  </a:lnTo>
                  <a:lnTo>
                    <a:pt x="611" y="64"/>
                  </a:lnTo>
                  <a:lnTo>
                    <a:pt x="626" y="57"/>
                  </a:lnTo>
                  <a:lnTo>
                    <a:pt x="640" y="50"/>
                  </a:lnTo>
                  <a:lnTo>
                    <a:pt x="647" y="43"/>
                  </a:lnTo>
                  <a:lnTo>
                    <a:pt x="661" y="36"/>
                  </a:lnTo>
                  <a:lnTo>
                    <a:pt x="675" y="29"/>
                  </a:lnTo>
                  <a:lnTo>
                    <a:pt x="690" y="22"/>
                  </a:lnTo>
                  <a:lnTo>
                    <a:pt x="697" y="22"/>
                  </a:lnTo>
                  <a:lnTo>
                    <a:pt x="711" y="15"/>
                  </a:lnTo>
                  <a:lnTo>
                    <a:pt x="725" y="8"/>
                  </a:lnTo>
                  <a:lnTo>
                    <a:pt x="732" y="8"/>
                  </a:lnTo>
                  <a:lnTo>
                    <a:pt x="746" y="8"/>
                  </a:lnTo>
                  <a:lnTo>
                    <a:pt x="761" y="0"/>
                  </a:lnTo>
                  <a:lnTo>
                    <a:pt x="768" y="0"/>
                  </a:lnTo>
                  <a:lnTo>
                    <a:pt x="782" y="0"/>
                  </a:lnTo>
                  <a:lnTo>
                    <a:pt x="796" y="0"/>
                  </a:lnTo>
                  <a:lnTo>
                    <a:pt x="803" y="0"/>
                  </a:lnTo>
                  <a:lnTo>
                    <a:pt x="818" y="0"/>
                  </a:lnTo>
                  <a:lnTo>
                    <a:pt x="832" y="0"/>
                  </a:lnTo>
                  <a:lnTo>
                    <a:pt x="846" y="0"/>
                  </a:lnTo>
                  <a:lnTo>
                    <a:pt x="853" y="0"/>
                  </a:lnTo>
                  <a:lnTo>
                    <a:pt x="867" y="8"/>
                  </a:lnTo>
                  <a:lnTo>
                    <a:pt x="882" y="8"/>
                  </a:lnTo>
                  <a:lnTo>
                    <a:pt x="889" y="8"/>
                  </a:lnTo>
                  <a:lnTo>
                    <a:pt x="903" y="15"/>
                  </a:lnTo>
                  <a:lnTo>
                    <a:pt x="917" y="15"/>
                  </a:lnTo>
                  <a:lnTo>
                    <a:pt x="924" y="22"/>
                  </a:lnTo>
                  <a:lnTo>
                    <a:pt x="938" y="29"/>
                  </a:lnTo>
                  <a:lnTo>
                    <a:pt x="953" y="29"/>
                  </a:lnTo>
                  <a:lnTo>
                    <a:pt x="960" y="36"/>
                  </a:lnTo>
                  <a:lnTo>
                    <a:pt x="974" y="43"/>
                  </a:lnTo>
                  <a:lnTo>
                    <a:pt x="988" y="43"/>
                  </a:lnTo>
                  <a:lnTo>
                    <a:pt x="1002" y="50"/>
                  </a:lnTo>
                  <a:lnTo>
                    <a:pt x="1010" y="57"/>
                  </a:lnTo>
                  <a:lnTo>
                    <a:pt x="1024" y="64"/>
                  </a:lnTo>
                  <a:lnTo>
                    <a:pt x="1038" y="71"/>
                  </a:lnTo>
                  <a:lnTo>
                    <a:pt x="1045" y="79"/>
                  </a:lnTo>
                  <a:lnTo>
                    <a:pt x="1059" y="86"/>
                  </a:lnTo>
                  <a:lnTo>
                    <a:pt x="1074" y="93"/>
                  </a:lnTo>
                  <a:lnTo>
                    <a:pt x="1081" y="100"/>
                  </a:lnTo>
                  <a:lnTo>
                    <a:pt x="1095" y="107"/>
                  </a:lnTo>
                  <a:lnTo>
                    <a:pt x="1109" y="114"/>
                  </a:lnTo>
                  <a:lnTo>
                    <a:pt x="1116" y="121"/>
                  </a:lnTo>
                  <a:lnTo>
                    <a:pt x="1131" y="128"/>
                  </a:lnTo>
                  <a:lnTo>
                    <a:pt x="1145" y="135"/>
                  </a:lnTo>
                  <a:lnTo>
                    <a:pt x="1159" y="142"/>
                  </a:lnTo>
                  <a:lnTo>
                    <a:pt x="1166" y="149"/>
                  </a:lnTo>
                  <a:lnTo>
                    <a:pt x="1180" y="157"/>
                  </a:lnTo>
                  <a:lnTo>
                    <a:pt x="1195" y="171"/>
                  </a:lnTo>
                  <a:lnTo>
                    <a:pt x="1202" y="178"/>
                  </a:lnTo>
                  <a:lnTo>
                    <a:pt x="1216" y="185"/>
                  </a:lnTo>
                  <a:lnTo>
                    <a:pt x="1230" y="192"/>
                  </a:lnTo>
                  <a:lnTo>
                    <a:pt x="1237" y="199"/>
                  </a:lnTo>
                  <a:lnTo>
                    <a:pt x="1251" y="213"/>
                  </a:lnTo>
                  <a:lnTo>
                    <a:pt x="1266" y="220"/>
                  </a:lnTo>
                  <a:lnTo>
                    <a:pt x="1273" y="228"/>
                  </a:lnTo>
                  <a:lnTo>
                    <a:pt x="1287" y="235"/>
                  </a:lnTo>
                  <a:lnTo>
                    <a:pt x="1301" y="249"/>
                  </a:lnTo>
                  <a:lnTo>
                    <a:pt x="1315" y="256"/>
                  </a:lnTo>
                  <a:lnTo>
                    <a:pt x="1323" y="263"/>
                  </a:lnTo>
                  <a:lnTo>
                    <a:pt x="1337" y="270"/>
                  </a:lnTo>
                  <a:lnTo>
                    <a:pt x="1351" y="284"/>
                  </a:lnTo>
                  <a:lnTo>
                    <a:pt x="1358" y="291"/>
                  </a:lnTo>
                  <a:lnTo>
                    <a:pt x="1372" y="298"/>
                  </a:lnTo>
                  <a:lnTo>
                    <a:pt x="1387" y="306"/>
                  </a:lnTo>
                  <a:lnTo>
                    <a:pt x="1394" y="320"/>
                  </a:lnTo>
                  <a:lnTo>
                    <a:pt x="1408" y="327"/>
                  </a:lnTo>
                  <a:lnTo>
                    <a:pt x="1422" y="334"/>
                  </a:lnTo>
                  <a:lnTo>
                    <a:pt x="1436" y="341"/>
                  </a:lnTo>
                  <a:lnTo>
                    <a:pt x="1443" y="355"/>
                  </a:lnTo>
                  <a:lnTo>
                    <a:pt x="1458" y="362"/>
                  </a:lnTo>
                  <a:lnTo>
                    <a:pt x="1472" y="369"/>
                  </a:lnTo>
                  <a:lnTo>
                    <a:pt x="1479" y="377"/>
                  </a:lnTo>
                  <a:lnTo>
                    <a:pt x="1493" y="391"/>
                  </a:lnTo>
                  <a:lnTo>
                    <a:pt x="1508" y="398"/>
                  </a:lnTo>
                  <a:lnTo>
                    <a:pt x="1515" y="405"/>
                  </a:lnTo>
                  <a:lnTo>
                    <a:pt x="1529" y="412"/>
                  </a:lnTo>
                  <a:lnTo>
                    <a:pt x="1543" y="426"/>
                  </a:lnTo>
                  <a:lnTo>
                    <a:pt x="1550" y="433"/>
                  </a:lnTo>
                  <a:lnTo>
                    <a:pt x="1564" y="440"/>
                  </a:lnTo>
                  <a:lnTo>
                    <a:pt x="1579" y="448"/>
                  </a:lnTo>
                  <a:lnTo>
                    <a:pt x="1593" y="455"/>
                  </a:lnTo>
                  <a:lnTo>
                    <a:pt x="1600" y="469"/>
                  </a:lnTo>
                  <a:lnTo>
                    <a:pt x="1614" y="476"/>
                  </a:lnTo>
                  <a:lnTo>
                    <a:pt x="1628" y="483"/>
                  </a:lnTo>
                  <a:lnTo>
                    <a:pt x="1636" y="490"/>
                  </a:lnTo>
                  <a:lnTo>
                    <a:pt x="1650" y="497"/>
                  </a:lnTo>
                  <a:lnTo>
                    <a:pt x="1664" y="504"/>
                  </a:lnTo>
                  <a:lnTo>
                    <a:pt x="1671" y="511"/>
                  </a:lnTo>
                  <a:lnTo>
                    <a:pt x="1685" y="526"/>
                  </a:lnTo>
                  <a:lnTo>
                    <a:pt x="1700" y="533"/>
                  </a:lnTo>
                  <a:lnTo>
                    <a:pt x="1707" y="540"/>
                  </a:lnTo>
                  <a:lnTo>
                    <a:pt x="1721" y="547"/>
                  </a:lnTo>
                  <a:lnTo>
                    <a:pt x="1735" y="554"/>
                  </a:lnTo>
                  <a:lnTo>
                    <a:pt x="1749" y="561"/>
                  </a:lnTo>
                  <a:lnTo>
                    <a:pt x="1756" y="568"/>
                  </a:lnTo>
                  <a:lnTo>
                    <a:pt x="1771" y="575"/>
                  </a:lnTo>
                  <a:lnTo>
                    <a:pt x="1785" y="582"/>
                  </a:lnTo>
                  <a:lnTo>
                    <a:pt x="1792" y="589"/>
                  </a:lnTo>
                  <a:lnTo>
                    <a:pt x="1806" y="597"/>
                  </a:lnTo>
                  <a:lnTo>
                    <a:pt x="1820" y="604"/>
                  </a:lnTo>
                  <a:lnTo>
                    <a:pt x="1828" y="611"/>
                  </a:lnTo>
                  <a:lnTo>
                    <a:pt x="1842" y="618"/>
                  </a:lnTo>
                  <a:lnTo>
                    <a:pt x="1856" y="625"/>
                  </a:lnTo>
                  <a:lnTo>
                    <a:pt x="1863" y="632"/>
                  </a:lnTo>
                  <a:lnTo>
                    <a:pt x="1877" y="639"/>
                  </a:lnTo>
                  <a:lnTo>
                    <a:pt x="1892" y="646"/>
                  </a:lnTo>
                  <a:lnTo>
                    <a:pt x="1906" y="653"/>
                  </a:lnTo>
                  <a:lnTo>
                    <a:pt x="1913" y="660"/>
                  </a:lnTo>
                  <a:lnTo>
                    <a:pt x="1927" y="667"/>
                  </a:lnTo>
                  <a:lnTo>
                    <a:pt x="1941" y="667"/>
                  </a:lnTo>
                  <a:lnTo>
                    <a:pt x="1948" y="675"/>
                  </a:lnTo>
                  <a:lnTo>
                    <a:pt x="1963" y="682"/>
                  </a:lnTo>
                  <a:lnTo>
                    <a:pt x="1977" y="689"/>
                  </a:lnTo>
                  <a:lnTo>
                    <a:pt x="1984" y="696"/>
                  </a:lnTo>
                  <a:lnTo>
                    <a:pt x="1998" y="703"/>
                  </a:lnTo>
                  <a:lnTo>
                    <a:pt x="2013" y="703"/>
                  </a:lnTo>
                  <a:lnTo>
                    <a:pt x="2020" y="710"/>
                  </a:lnTo>
                  <a:lnTo>
                    <a:pt x="2034" y="717"/>
                  </a:lnTo>
                  <a:lnTo>
                    <a:pt x="2048" y="724"/>
                  </a:lnTo>
                  <a:lnTo>
                    <a:pt x="2062" y="731"/>
                  </a:lnTo>
                  <a:lnTo>
                    <a:pt x="2069" y="731"/>
                  </a:lnTo>
                  <a:lnTo>
                    <a:pt x="2084" y="738"/>
                  </a:lnTo>
                  <a:lnTo>
                    <a:pt x="2098" y="746"/>
                  </a:lnTo>
                  <a:lnTo>
                    <a:pt x="2105" y="746"/>
                  </a:lnTo>
                  <a:lnTo>
                    <a:pt x="2119" y="753"/>
                  </a:lnTo>
                  <a:lnTo>
                    <a:pt x="2133" y="760"/>
                  </a:lnTo>
                  <a:lnTo>
                    <a:pt x="2141" y="767"/>
                  </a:lnTo>
                  <a:lnTo>
                    <a:pt x="2155" y="767"/>
                  </a:lnTo>
                  <a:lnTo>
                    <a:pt x="2169" y="774"/>
                  </a:lnTo>
                  <a:lnTo>
                    <a:pt x="2176" y="781"/>
                  </a:lnTo>
                  <a:lnTo>
                    <a:pt x="2190" y="781"/>
                  </a:lnTo>
                  <a:lnTo>
                    <a:pt x="2205" y="788"/>
                  </a:lnTo>
                  <a:lnTo>
                    <a:pt x="2219" y="795"/>
                  </a:lnTo>
                  <a:lnTo>
                    <a:pt x="2226" y="795"/>
                  </a:lnTo>
                  <a:lnTo>
                    <a:pt x="2240" y="802"/>
                  </a:lnTo>
                  <a:lnTo>
                    <a:pt x="2254" y="802"/>
                  </a:lnTo>
                  <a:lnTo>
                    <a:pt x="2261" y="809"/>
                  </a:lnTo>
                  <a:lnTo>
                    <a:pt x="2276" y="809"/>
                  </a:lnTo>
                  <a:lnTo>
                    <a:pt x="2290" y="817"/>
                  </a:lnTo>
                  <a:lnTo>
                    <a:pt x="2297" y="824"/>
                  </a:lnTo>
                  <a:lnTo>
                    <a:pt x="2311" y="824"/>
                  </a:lnTo>
                  <a:lnTo>
                    <a:pt x="2325" y="831"/>
                  </a:lnTo>
                  <a:lnTo>
                    <a:pt x="2340" y="831"/>
                  </a:lnTo>
                  <a:lnTo>
                    <a:pt x="2347" y="838"/>
                  </a:lnTo>
                  <a:lnTo>
                    <a:pt x="2361" y="838"/>
                  </a:lnTo>
                  <a:lnTo>
                    <a:pt x="2375" y="845"/>
                  </a:lnTo>
                  <a:lnTo>
                    <a:pt x="2382" y="845"/>
                  </a:lnTo>
                  <a:lnTo>
                    <a:pt x="2397" y="852"/>
                  </a:lnTo>
                  <a:lnTo>
                    <a:pt x="2411" y="852"/>
                  </a:lnTo>
                  <a:lnTo>
                    <a:pt x="2418" y="859"/>
                  </a:lnTo>
                  <a:lnTo>
                    <a:pt x="2432" y="859"/>
                  </a:lnTo>
                  <a:lnTo>
                    <a:pt x="2446" y="866"/>
                  </a:lnTo>
                  <a:lnTo>
                    <a:pt x="2454" y="866"/>
                  </a:lnTo>
                  <a:lnTo>
                    <a:pt x="2468" y="873"/>
                  </a:lnTo>
                  <a:lnTo>
                    <a:pt x="2482" y="873"/>
                  </a:lnTo>
                  <a:lnTo>
                    <a:pt x="2496" y="873"/>
                  </a:lnTo>
                  <a:lnTo>
                    <a:pt x="2503" y="880"/>
                  </a:lnTo>
                  <a:lnTo>
                    <a:pt x="2518" y="880"/>
                  </a:lnTo>
                  <a:lnTo>
                    <a:pt x="2532" y="887"/>
                  </a:lnTo>
                  <a:lnTo>
                    <a:pt x="2539" y="887"/>
                  </a:lnTo>
                  <a:lnTo>
                    <a:pt x="2553" y="887"/>
                  </a:lnTo>
                  <a:lnTo>
                    <a:pt x="2567" y="895"/>
                  </a:lnTo>
                  <a:lnTo>
                    <a:pt x="2574" y="895"/>
                  </a:lnTo>
                  <a:lnTo>
                    <a:pt x="2589" y="895"/>
                  </a:lnTo>
                  <a:lnTo>
                    <a:pt x="2603" y="902"/>
                  </a:lnTo>
                  <a:lnTo>
                    <a:pt x="2610" y="902"/>
                  </a:lnTo>
                  <a:lnTo>
                    <a:pt x="2624" y="909"/>
                  </a:lnTo>
                  <a:lnTo>
                    <a:pt x="2638" y="909"/>
                  </a:lnTo>
                  <a:lnTo>
                    <a:pt x="2653" y="909"/>
                  </a:lnTo>
                  <a:lnTo>
                    <a:pt x="2660" y="916"/>
                  </a:lnTo>
                  <a:lnTo>
                    <a:pt x="2674" y="916"/>
                  </a:lnTo>
                  <a:lnTo>
                    <a:pt x="2688" y="916"/>
                  </a:lnTo>
                  <a:lnTo>
                    <a:pt x="2695" y="916"/>
                  </a:lnTo>
                  <a:lnTo>
                    <a:pt x="2710" y="923"/>
                  </a:lnTo>
                  <a:lnTo>
                    <a:pt x="2724" y="923"/>
                  </a:lnTo>
                  <a:lnTo>
                    <a:pt x="2731" y="923"/>
                  </a:lnTo>
                  <a:lnTo>
                    <a:pt x="2745" y="930"/>
                  </a:lnTo>
                  <a:lnTo>
                    <a:pt x="2759" y="930"/>
                  </a:lnTo>
                  <a:lnTo>
                    <a:pt x="2766" y="930"/>
                  </a:lnTo>
                  <a:lnTo>
                    <a:pt x="2781" y="930"/>
                  </a:lnTo>
                  <a:lnTo>
                    <a:pt x="2795" y="937"/>
                  </a:lnTo>
                  <a:lnTo>
                    <a:pt x="2809" y="937"/>
                  </a:lnTo>
                  <a:lnTo>
                    <a:pt x="2816" y="937"/>
                  </a:lnTo>
                  <a:lnTo>
                    <a:pt x="2830" y="944"/>
                  </a:lnTo>
                  <a:lnTo>
                    <a:pt x="2845" y="944"/>
                  </a:lnTo>
                  <a:lnTo>
                    <a:pt x="2852" y="944"/>
                  </a:lnTo>
                  <a:lnTo>
                    <a:pt x="2866" y="944"/>
                  </a:lnTo>
                  <a:lnTo>
                    <a:pt x="2880" y="944"/>
                  </a:lnTo>
                  <a:lnTo>
                    <a:pt x="2887" y="951"/>
                  </a:lnTo>
                  <a:lnTo>
                    <a:pt x="2902" y="951"/>
                  </a:lnTo>
                  <a:lnTo>
                    <a:pt x="2916" y="951"/>
                  </a:lnTo>
                  <a:lnTo>
                    <a:pt x="2923" y="951"/>
                  </a:lnTo>
                  <a:lnTo>
                    <a:pt x="2937" y="958"/>
                  </a:lnTo>
                  <a:lnTo>
                    <a:pt x="2951" y="958"/>
                  </a:lnTo>
                  <a:lnTo>
                    <a:pt x="2966" y="958"/>
                  </a:lnTo>
                  <a:lnTo>
                    <a:pt x="2973" y="958"/>
                  </a:lnTo>
                  <a:lnTo>
                    <a:pt x="2987" y="958"/>
                  </a:lnTo>
                  <a:lnTo>
                    <a:pt x="3001" y="966"/>
                  </a:lnTo>
                  <a:lnTo>
                    <a:pt x="3008" y="966"/>
                  </a:lnTo>
                  <a:lnTo>
                    <a:pt x="3023" y="966"/>
                  </a:lnTo>
                  <a:lnTo>
                    <a:pt x="3037" y="966"/>
                  </a:lnTo>
                  <a:lnTo>
                    <a:pt x="3044" y="966"/>
                  </a:lnTo>
                  <a:lnTo>
                    <a:pt x="3058" y="966"/>
                  </a:lnTo>
                  <a:lnTo>
                    <a:pt x="3072" y="973"/>
                  </a:lnTo>
                  <a:lnTo>
                    <a:pt x="3079" y="973"/>
                  </a:lnTo>
                  <a:lnTo>
                    <a:pt x="3094" y="973"/>
                  </a:lnTo>
                  <a:lnTo>
                    <a:pt x="3108" y="973"/>
                  </a:lnTo>
                  <a:lnTo>
                    <a:pt x="3122" y="973"/>
                  </a:lnTo>
                  <a:lnTo>
                    <a:pt x="3129" y="973"/>
                  </a:lnTo>
                  <a:lnTo>
                    <a:pt x="3143" y="980"/>
                  </a:lnTo>
                  <a:lnTo>
                    <a:pt x="3158" y="980"/>
                  </a:lnTo>
                  <a:lnTo>
                    <a:pt x="3165" y="980"/>
                  </a:lnTo>
                  <a:lnTo>
                    <a:pt x="3179" y="980"/>
                  </a:lnTo>
                  <a:lnTo>
                    <a:pt x="3193" y="980"/>
                  </a:lnTo>
                  <a:lnTo>
                    <a:pt x="3200" y="980"/>
                  </a:lnTo>
                  <a:lnTo>
                    <a:pt x="3215" y="980"/>
                  </a:lnTo>
                  <a:lnTo>
                    <a:pt x="3229" y="980"/>
                  </a:lnTo>
                  <a:lnTo>
                    <a:pt x="3243" y="987"/>
                  </a:lnTo>
                  <a:lnTo>
                    <a:pt x="3250" y="987"/>
                  </a:lnTo>
                  <a:lnTo>
                    <a:pt x="3264" y="987"/>
                  </a:lnTo>
                  <a:lnTo>
                    <a:pt x="3279" y="987"/>
                  </a:lnTo>
                  <a:lnTo>
                    <a:pt x="3286" y="987"/>
                  </a:lnTo>
                  <a:lnTo>
                    <a:pt x="3300" y="987"/>
                  </a:lnTo>
                  <a:lnTo>
                    <a:pt x="3314" y="987"/>
                  </a:lnTo>
                  <a:lnTo>
                    <a:pt x="3321" y="987"/>
                  </a:lnTo>
                  <a:lnTo>
                    <a:pt x="3335" y="987"/>
                  </a:lnTo>
                  <a:lnTo>
                    <a:pt x="3350" y="994"/>
                  </a:lnTo>
                  <a:lnTo>
                    <a:pt x="3357" y="994"/>
                  </a:lnTo>
                  <a:lnTo>
                    <a:pt x="3371" y="994"/>
                  </a:lnTo>
                  <a:lnTo>
                    <a:pt x="3385" y="994"/>
                  </a:lnTo>
                  <a:lnTo>
                    <a:pt x="3400" y="994"/>
                  </a:lnTo>
                  <a:lnTo>
                    <a:pt x="3407" y="994"/>
                  </a:lnTo>
                  <a:lnTo>
                    <a:pt x="3421" y="994"/>
                  </a:lnTo>
                  <a:lnTo>
                    <a:pt x="3435" y="994"/>
                  </a:lnTo>
                  <a:lnTo>
                    <a:pt x="3442" y="994"/>
                  </a:lnTo>
                  <a:lnTo>
                    <a:pt x="3456" y="994"/>
                  </a:lnTo>
                  <a:lnTo>
                    <a:pt x="3471" y="994"/>
                  </a:lnTo>
                  <a:lnTo>
                    <a:pt x="3478" y="1001"/>
                  </a:lnTo>
                  <a:lnTo>
                    <a:pt x="3492" y="1001"/>
                  </a:lnTo>
                  <a:lnTo>
                    <a:pt x="3506" y="1001"/>
                  </a:lnTo>
                  <a:lnTo>
                    <a:pt x="3513" y="1001"/>
                  </a:lnTo>
                  <a:lnTo>
                    <a:pt x="3528" y="1001"/>
                  </a:lnTo>
                  <a:lnTo>
                    <a:pt x="3542" y="1001"/>
                  </a:lnTo>
                  <a:lnTo>
                    <a:pt x="3556" y="1001"/>
                  </a:lnTo>
                  <a:lnTo>
                    <a:pt x="3563" y="1001"/>
                  </a:lnTo>
                  <a:lnTo>
                    <a:pt x="3577" y="1001"/>
                  </a:lnTo>
                  <a:lnTo>
                    <a:pt x="3592" y="1001"/>
                  </a:lnTo>
                  <a:lnTo>
                    <a:pt x="3599" y="1001"/>
                  </a:lnTo>
                  <a:lnTo>
                    <a:pt x="3613" y="1001"/>
                  </a:lnTo>
                </a:path>
              </a:pathLst>
            </a:custGeom>
            <a:noFill/>
            <a:ln w="38100" cap="flat" cmpd="sng">
              <a:solidFill>
                <a:srgbClr val="3333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Freeform 94"/>
            <p:cNvSpPr>
              <a:spLocks/>
            </p:cNvSpPr>
            <p:nvPr/>
          </p:nvSpPr>
          <p:spPr bwMode="auto">
            <a:xfrm>
              <a:off x="1344" y="2591"/>
              <a:ext cx="3613" cy="1227"/>
            </a:xfrm>
            <a:custGeom>
              <a:avLst/>
              <a:gdLst>
                <a:gd name="T0" fmla="*/ 49 w 3613"/>
                <a:gd name="T1" fmla="*/ 1227 h 1227"/>
                <a:gd name="T2" fmla="*/ 106 w 3613"/>
                <a:gd name="T3" fmla="*/ 1220 h 1227"/>
                <a:gd name="T4" fmla="*/ 170 w 3613"/>
                <a:gd name="T5" fmla="*/ 1199 h 1227"/>
                <a:gd name="T6" fmla="*/ 227 w 3613"/>
                <a:gd name="T7" fmla="*/ 1142 h 1227"/>
                <a:gd name="T8" fmla="*/ 291 w 3613"/>
                <a:gd name="T9" fmla="*/ 1064 h 1227"/>
                <a:gd name="T10" fmla="*/ 348 w 3613"/>
                <a:gd name="T11" fmla="*/ 958 h 1227"/>
                <a:gd name="T12" fmla="*/ 412 w 3613"/>
                <a:gd name="T13" fmla="*/ 830 h 1227"/>
                <a:gd name="T14" fmla="*/ 469 w 3613"/>
                <a:gd name="T15" fmla="*/ 688 h 1227"/>
                <a:gd name="T16" fmla="*/ 533 w 3613"/>
                <a:gd name="T17" fmla="*/ 546 h 1227"/>
                <a:gd name="T18" fmla="*/ 590 w 3613"/>
                <a:gd name="T19" fmla="*/ 411 h 1227"/>
                <a:gd name="T20" fmla="*/ 647 w 3613"/>
                <a:gd name="T21" fmla="*/ 291 h 1227"/>
                <a:gd name="T22" fmla="*/ 711 w 3613"/>
                <a:gd name="T23" fmla="*/ 184 h 1227"/>
                <a:gd name="T24" fmla="*/ 768 w 3613"/>
                <a:gd name="T25" fmla="*/ 106 h 1227"/>
                <a:gd name="T26" fmla="*/ 832 w 3613"/>
                <a:gd name="T27" fmla="*/ 49 h 1227"/>
                <a:gd name="T28" fmla="*/ 889 w 3613"/>
                <a:gd name="T29" fmla="*/ 14 h 1227"/>
                <a:gd name="T30" fmla="*/ 953 w 3613"/>
                <a:gd name="T31" fmla="*/ 0 h 1227"/>
                <a:gd name="T32" fmla="*/ 1010 w 3613"/>
                <a:gd name="T33" fmla="*/ 0 h 1227"/>
                <a:gd name="T34" fmla="*/ 1074 w 3613"/>
                <a:gd name="T35" fmla="*/ 28 h 1227"/>
                <a:gd name="T36" fmla="*/ 1131 w 3613"/>
                <a:gd name="T37" fmla="*/ 64 h 1227"/>
                <a:gd name="T38" fmla="*/ 1195 w 3613"/>
                <a:gd name="T39" fmla="*/ 113 h 1227"/>
                <a:gd name="T40" fmla="*/ 1251 w 3613"/>
                <a:gd name="T41" fmla="*/ 170 h 1227"/>
                <a:gd name="T42" fmla="*/ 1315 w 3613"/>
                <a:gd name="T43" fmla="*/ 234 h 1227"/>
                <a:gd name="T44" fmla="*/ 1372 w 3613"/>
                <a:gd name="T45" fmla="*/ 298 h 1227"/>
                <a:gd name="T46" fmla="*/ 1436 w 3613"/>
                <a:gd name="T47" fmla="*/ 369 h 1227"/>
                <a:gd name="T48" fmla="*/ 1493 w 3613"/>
                <a:gd name="T49" fmla="*/ 440 h 1227"/>
                <a:gd name="T50" fmla="*/ 1550 w 3613"/>
                <a:gd name="T51" fmla="*/ 511 h 1227"/>
                <a:gd name="T52" fmla="*/ 1614 w 3613"/>
                <a:gd name="T53" fmla="*/ 574 h 1227"/>
                <a:gd name="T54" fmla="*/ 1671 w 3613"/>
                <a:gd name="T55" fmla="*/ 638 h 1227"/>
                <a:gd name="T56" fmla="*/ 1735 w 3613"/>
                <a:gd name="T57" fmla="*/ 702 h 1227"/>
                <a:gd name="T58" fmla="*/ 1792 w 3613"/>
                <a:gd name="T59" fmla="*/ 759 h 1227"/>
                <a:gd name="T60" fmla="*/ 1856 w 3613"/>
                <a:gd name="T61" fmla="*/ 809 h 1227"/>
                <a:gd name="T62" fmla="*/ 1913 w 3613"/>
                <a:gd name="T63" fmla="*/ 858 h 1227"/>
                <a:gd name="T64" fmla="*/ 1977 w 3613"/>
                <a:gd name="T65" fmla="*/ 901 h 1227"/>
                <a:gd name="T66" fmla="*/ 2034 w 3613"/>
                <a:gd name="T67" fmla="*/ 943 h 1227"/>
                <a:gd name="T68" fmla="*/ 2098 w 3613"/>
                <a:gd name="T69" fmla="*/ 979 h 1227"/>
                <a:gd name="T70" fmla="*/ 2155 w 3613"/>
                <a:gd name="T71" fmla="*/ 1007 h 1227"/>
                <a:gd name="T72" fmla="*/ 2219 w 3613"/>
                <a:gd name="T73" fmla="*/ 1036 h 1227"/>
                <a:gd name="T74" fmla="*/ 2276 w 3613"/>
                <a:gd name="T75" fmla="*/ 1064 h 1227"/>
                <a:gd name="T76" fmla="*/ 2340 w 3613"/>
                <a:gd name="T77" fmla="*/ 1085 h 1227"/>
                <a:gd name="T78" fmla="*/ 2397 w 3613"/>
                <a:gd name="T79" fmla="*/ 1107 h 1227"/>
                <a:gd name="T80" fmla="*/ 2454 w 3613"/>
                <a:gd name="T81" fmla="*/ 1121 h 1227"/>
                <a:gd name="T82" fmla="*/ 2518 w 3613"/>
                <a:gd name="T83" fmla="*/ 1135 h 1227"/>
                <a:gd name="T84" fmla="*/ 2574 w 3613"/>
                <a:gd name="T85" fmla="*/ 1149 h 1227"/>
                <a:gd name="T86" fmla="*/ 2638 w 3613"/>
                <a:gd name="T87" fmla="*/ 1163 h 1227"/>
                <a:gd name="T88" fmla="*/ 2695 w 3613"/>
                <a:gd name="T89" fmla="*/ 1171 h 1227"/>
                <a:gd name="T90" fmla="*/ 2759 w 3613"/>
                <a:gd name="T91" fmla="*/ 1178 h 1227"/>
                <a:gd name="T92" fmla="*/ 2816 w 3613"/>
                <a:gd name="T93" fmla="*/ 1185 h 1227"/>
                <a:gd name="T94" fmla="*/ 2880 w 3613"/>
                <a:gd name="T95" fmla="*/ 1192 h 1227"/>
                <a:gd name="T96" fmla="*/ 2937 w 3613"/>
                <a:gd name="T97" fmla="*/ 1199 h 1227"/>
                <a:gd name="T98" fmla="*/ 3001 w 3613"/>
                <a:gd name="T99" fmla="*/ 1206 h 1227"/>
                <a:gd name="T100" fmla="*/ 3058 w 3613"/>
                <a:gd name="T101" fmla="*/ 1206 h 1227"/>
                <a:gd name="T102" fmla="*/ 3122 w 3613"/>
                <a:gd name="T103" fmla="*/ 1213 h 1227"/>
                <a:gd name="T104" fmla="*/ 3179 w 3613"/>
                <a:gd name="T105" fmla="*/ 1213 h 1227"/>
                <a:gd name="T106" fmla="*/ 3243 w 3613"/>
                <a:gd name="T107" fmla="*/ 1213 h 1227"/>
                <a:gd name="T108" fmla="*/ 3300 w 3613"/>
                <a:gd name="T109" fmla="*/ 1220 h 1227"/>
                <a:gd name="T110" fmla="*/ 3357 w 3613"/>
                <a:gd name="T111" fmla="*/ 1220 h 1227"/>
                <a:gd name="T112" fmla="*/ 3421 w 3613"/>
                <a:gd name="T113" fmla="*/ 1220 h 1227"/>
                <a:gd name="T114" fmla="*/ 3478 w 3613"/>
                <a:gd name="T115" fmla="*/ 1220 h 1227"/>
                <a:gd name="T116" fmla="*/ 3542 w 3613"/>
                <a:gd name="T117" fmla="*/ 1220 h 1227"/>
                <a:gd name="T118" fmla="*/ 3599 w 3613"/>
                <a:gd name="T119" fmla="*/ 1220 h 12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227"/>
                <a:gd name="T182" fmla="*/ 3613 w 3613"/>
                <a:gd name="T183" fmla="*/ 1227 h 122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227">
                  <a:moveTo>
                    <a:pt x="0" y="1227"/>
                  </a:moveTo>
                  <a:lnTo>
                    <a:pt x="14" y="1227"/>
                  </a:lnTo>
                  <a:lnTo>
                    <a:pt x="21" y="1227"/>
                  </a:lnTo>
                  <a:lnTo>
                    <a:pt x="35" y="1227"/>
                  </a:lnTo>
                  <a:lnTo>
                    <a:pt x="49" y="1227"/>
                  </a:lnTo>
                  <a:lnTo>
                    <a:pt x="56" y="1227"/>
                  </a:lnTo>
                  <a:lnTo>
                    <a:pt x="71" y="1227"/>
                  </a:lnTo>
                  <a:lnTo>
                    <a:pt x="85" y="1227"/>
                  </a:lnTo>
                  <a:lnTo>
                    <a:pt x="99" y="1220"/>
                  </a:lnTo>
                  <a:lnTo>
                    <a:pt x="106" y="1220"/>
                  </a:lnTo>
                  <a:lnTo>
                    <a:pt x="121" y="1220"/>
                  </a:lnTo>
                  <a:lnTo>
                    <a:pt x="135" y="1213"/>
                  </a:lnTo>
                  <a:lnTo>
                    <a:pt x="142" y="1206"/>
                  </a:lnTo>
                  <a:lnTo>
                    <a:pt x="156" y="1206"/>
                  </a:lnTo>
                  <a:lnTo>
                    <a:pt x="170" y="1199"/>
                  </a:lnTo>
                  <a:lnTo>
                    <a:pt x="177" y="1185"/>
                  </a:lnTo>
                  <a:lnTo>
                    <a:pt x="192" y="1178"/>
                  </a:lnTo>
                  <a:lnTo>
                    <a:pt x="206" y="1171"/>
                  </a:lnTo>
                  <a:lnTo>
                    <a:pt x="213" y="1156"/>
                  </a:lnTo>
                  <a:lnTo>
                    <a:pt x="227" y="1142"/>
                  </a:lnTo>
                  <a:lnTo>
                    <a:pt x="241" y="1128"/>
                  </a:lnTo>
                  <a:lnTo>
                    <a:pt x="256" y="1114"/>
                  </a:lnTo>
                  <a:lnTo>
                    <a:pt x="263" y="1100"/>
                  </a:lnTo>
                  <a:lnTo>
                    <a:pt x="277" y="1085"/>
                  </a:lnTo>
                  <a:lnTo>
                    <a:pt x="291" y="1064"/>
                  </a:lnTo>
                  <a:lnTo>
                    <a:pt x="298" y="1043"/>
                  </a:lnTo>
                  <a:lnTo>
                    <a:pt x="313" y="1022"/>
                  </a:lnTo>
                  <a:lnTo>
                    <a:pt x="327" y="1000"/>
                  </a:lnTo>
                  <a:lnTo>
                    <a:pt x="334" y="979"/>
                  </a:lnTo>
                  <a:lnTo>
                    <a:pt x="348" y="958"/>
                  </a:lnTo>
                  <a:lnTo>
                    <a:pt x="362" y="929"/>
                  </a:lnTo>
                  <a:lnTo>
                    <a:pt x="369" y="908"/>
                  </a:lnTo>
                  <a:lnTo>
                    <a:pt x="384" y="880"/>
                  </a:lnTo>
                  <a:lnTo>
                    <a:pt x="398" y="851"/>
                  </a:lnTo>
                  <a:lnTo>
                    <a:pt x="412" y="830"/>
                  </a:lnTo>
                  <a:lnTo>
                    <a:pt x="419" y="802"/>
                  </a:lnTo>
                  <a:lnTo>
                    <a:pt x="433" y="773"/>
                  </a:lnTo>
                  <a:lnTo>
                    <a:pt x="448" y="745"/>
                  </a:lnTo>
                  <a:lnTo>
                    <a:pt x="455" y="716"/>
                  </a:lnTo>
                  <a:lnTo>
                    <a:pt x="469" y="688"/>
                  </a:lnTo>
                  <a:lnTo>
                    <a:pt x="483" y="660"/>
                  </a:lnTo>
                  <a:lnTo>
                    <a:pt x="490" y="631"/>
                  </a:lnTo>
                  <a:lnTo>
                    <a:pt x="505" y="603"/>
                  </a:lnTo>
                  <a:lnTo>
                    <a:pt x="519" y="574"/>
                  </a:lnTo>
                  <a:lnTo>
                    <a:pt x="533" y="546"/>
                  </a:lnTo>
                  <a:lnTo>
                    <a:pt x="540" y="518"/>
                  </a:lnTo>
                  <a:lnTo>
                    <a:pt x="554" y="489"/>
                  </a:lnTo>
                  <a:lnTo>
                    <a:pt x="569" y="461"/>
                  </a:lnTo>
                  <a:lnTo>
                    <a:pt x="576" y="440"/>
                  </a:lnTo>
                  <a:lnTo>
                    <a:pt x="590" y="411"/>
                  </a:lnTo>
                  <a:lnTo>
                    <a:pt x="604" y="383"/>
                  </a:lnTo>
                  <a:lnTo>
                    <a:pt x="611" y="362"/>
                  </a:lnTo>
                  <a:lnTo>
                    <a:pt x="626" y="333"/>
                  </a:lnTo>
                  <a:lnTo>
                    <a:pt x="640" y="312"/>
                  </a:lnTo>
                  <a:lnTo>
                    <a:pt x="647" y="291"/>
                  </a:lnTo>
                  <a:lnTo>
                    <a:pt x="661" y="269"/>
                  </a:lnTo>
                  <a:lnTo>
                    <a:pt x="675" y="248"/>
                  </a:lnTo>
                  <a:lnTo>
                    <a:pt x="690" y="227"/>
                  </a:lnTo>
                  <a:lnTo>
                    <a:pt x="697" y="205"/>
                  </a:lnTo>
                  <a:lnTo>
                    <a:pt x="711" y="184"/>
                  </a:lnTo>
                  <a:lnTo>
                    <a:pt x="725" y="170"/>
                  </a:lnTo>
                  <a:lnTo>
                    <a:pt x="732" y="149"/>
                  </a:lnTo>
                  <a:lnTo>
                    <a:pt x="746" y="134"/>
                  </a:lnTo>
                  <a:lnTo>
                    <a:pt x="761" y="120"/>
                  </a:lnTo>
                  <a:lnTo>
                    <a:pt x="768" y="106"/>
                  </a:lnTo>
                  <a:lnTo>
                    <a:pt x="782" y="92"/>
                  </a:lnTo>
                  <a:lnTo>
                    <a:pt x="796" y="78"/>
                  </a:lnTo>
                  <a:lnTo>
                    <a:pt x="803" y="71"/>
                  </a:lnTo>
                  <a:lnTo>
                    <a:pt x="818" y="56"/>
                  </a:lnTo>
                  <a:lnTo>
                    <a:pt x="832" y="49"/>
                  </a:lnTo>
                  <a:lnTo>
                    <a:pt x="846" y="35"/>
                  </a:lnTo>
                  <a:lnTo>
                    <a:pt x="853" y="28"/>
                  </a:lnTo>
                  <a:lnTo>
                    <a:pt x="867" y="21"/>
                  </a:lnTo>
                  <a:lnTo>
                    <a:pt x="882" y="14"/>
                  </a:lnTo>
                  <a:lnTo>
                    <a:pt x="889" y="14"/>
                  </a:lnTo>
                  <a:lnTo>
                    <a:pt x="903" y="7"/>
                  </a:lnTo>
                  <a:lnTo>
                    <a:pt x="917" y="7"/>
                  </a:lnTo>
                  <a:lnTo>
                    <a:pt x="924" y="0"/>
                  </a:lnTo>
                  <a:lnTo>
                    <a:pt x="938" y="0"/>
                  </a:lnTo>
                  <a:lnTo>
                    <a:pt x="953" y="0"/>
                  </a:lnTo>
                  <a:lnTo>
                    <a:pt x="960" y="0"/>
                  </a:lnTo>
                  <a:lnTo>
                    <a:pt x="974" y="0"/>
                  </a:lnTo>
                  <a:lnTo>
                    <a:pt x="988" y="0"/>
                  </a:lnTo>
                  <a:lnTo>
                    <a:pt x="1002" y="0"/>
                  </a:lnTo>
                  <a:lnTo>
                    <a:pt x="1010" y="0"/>
                  </a:lnTo>
                  <a:lnTo>
                    <a:pt x="1024" y="7"/>
                  </a:lnTo>
                  <a:lnTo>
                    <a:pt x="1038" y="7"/>
                  </a:lnTo>
                  <a:lnTo>
                    <a:pt x="1045" y="14"/>
                  </a:lnTo>
                  <a:lnTo>
                    <a:pt x="1059" y="21"/>
                  </a:lnTo>
                  <a:lnTo>
                    <a:pt x="1074" y="28"/>
                  </a:lnTo>
                  <a:lnTo>
                    <a:pt x="1081" y="35"/>
                  </a:lnTo>
                  <a:lnTo>
                    <a:pt x="1095" y="42"/>
                  </a:lnTo>
                  <a:lnTo>
                    <a:pt x="1109" y="49"/>
                  </a:lnTo>
                  <a:lnTo>
                    <a:pt x="1116" y="56"/>
                  </a:lnTo>
                  <a:lnTo>
                    <a:pt x="1131" y="64"/>
                  </a:lnTo>
                  <a:lnTo>
                    <a:pt x="1145" y="71"/>
                  </a:lnTo>
                  <a:lnTo>
                    <a:pt x="1159" y="78"/>
                  </a:lnTo>
                  <a:lnTo>
                    <a:pt x="1166" y="92"/>
                  </a:lnTo>
                  <a:lnTo>
                    <a:pt x="1180" y="99"/>
                  </a:lnTo>
                  <a:lnTo>
                    <a:pt x="1195" y="113"/>
                  </a:lnTo>
                  <a:lnTo>
                    <a:pt x="1202" y="120"/>
                  </a:lnTo>
                  <a:lnTo>
                    <a:pt x="1216" y="134"/>
                  </a:lnTo>
                  <a:lnTo>
                    <a:pt x="1230" y="142"/>
                  </a:lnTo>
                  <a:lnTo>
                    <a:pt x="1237" y="156"/>
                  </a:lnTo>
                  <a:lnTo>
                    <a:pt x="1251" y="170"/>
                  </a:lnTo>
                  <a:lnTo>
                    <a:pt x="1266" y="184"/>
                  </a:lnTo>
                  <a:lnTo>
                    <a:pt x="1273" y="191"/>
                  </a:lnTo>
                  <a:lnTo>
                    <a:pt x="1287" y="205"/>
                  </a:lnTo>
                  <a:lnTo>
                    <a:pt x="1301" y="220"/>
                  </a:lnTo>
                  <a:lnTo>
                    <a:pt x="1315" y="234"/>
                  </a:lnTo>
                  <a:lnTo>
                    <a:pt x="1323" y="248"/>
                  </a:lnTo>
                  <a:lnTo>
                    <a:pt x="1337" y="262"/>
                  </a:lnTo>
                  <a:lnTo>
                    <a:pt x="1351" y="276"/>
                  </a:lnTo>
                  <a:lnTo>
                    <a:pt x="1358" y="284"/>
                  </a:lnTo>
                  <a:lnTo>
                    <a:pt x="1372" y="298"/>
                  </a:lnTo>
                  <a:lnTo>
                    <a:pt x="1387" y="312"/>
                  </a:lnTo>
                  <a:lnTo>
                    <a:pt x="1394" y="326"/>
                  </a:lnTo>
                  <a:lnTo>
                    <a:pt x="1408" y="340"/>
                  </a:lnTo>
                  <a:lnTo>
                    <a:pt x="1422" y="354"/>
                  </a:lnTo>
                  <a:lnTo>
                    <a:pt x="1436" y="369"/>
                  </a:lnTo>
                  <a:lnTo>
                    <a:pt x="1443" y="383"/>
                  </a:lnTo>
                  <a:lnTo>
                    <a:pt x="1458" y="397"/>
                  </a:lnTo>
                  <a:lnTo>
                    <a:pt x="1472" y="411"/>
                  </a:lnTo>
                  <a:lnTo>
                    <a:pt x="1479" y="425"/>
                  </a:lnTo>
                  <a:lnTo>
                    <a:pt x="1493" y="440"/>
                  </a:lnTo>
                  <a:lnTo>
                    <a:pt x="1508" y="454"/>
                  </a:lnTo>
                  <a:lnTo>
                    <a:pt x="1515" y="468"/>
                  </a:lnTo>
                  <a:lnTo>
                    <a:pt x="1529" y="482"/>
                  </a:lnTo>
                  <a:lnTo>
                    <a:pt x="1543" y="496"/>
                  </a:lnTo>
                  <a:lnTo>
                    <a:pt x="1550" y="511"/>
                  </a:lnTo>
                  <a:lnTo>
                    <a:pt x="1564" y="525"/>
                  </a:lnTo>
                  <a:lnTo>
                    <a:pt x="1579" y="539"/>
                  </a:lnTo>
                  <a:lnTo>
                    <a:pt x="1593" y="553"/>
                  </a:lnTo>
                  <a:lnTo>
                    <a:pt x="1600" y="560"/>
                  </a:lnTo>
                  <a:lnTo>
                    <a:pt x="1614" y="574"/>
                  </a:lnTo>
                  <a:lnTo>
                    <a:pt x="1628" y="589"/>
                  </a:lnTo>
                  <a:lnTo>
                    <a:pt x="1636" y="603"/>
                  </a:lnTo>
                  <a:lnTo>
                    <a:pt x="1650" y="617"/>
                  </a:lnTo>
                  <a:lnTo>
                    <a:pt x="1664" y="631"/>
                  </a:lnTo>
                  <a:lnTo>
                    <a:pt x="1671" y="638"/>
                  </a:lnTo>
                  <a:lnTo>
                    <a:pt x="1685" y="653"/>
                  </a:lnTo>
                  <a:lnTo>
                    <a:pt x="1700" y="667"/>
                  </a:lnTo>
                  <a:lnTo>
                    <a:pt x="1707" y="674"/>
                  </a:lnTo>
                  <a:lnTo>
                    <a:pt x="1721" y="688"/>
                  </a:lnTo>
                  <a:lnTo>
                    <a:pt x="1735" y="702"/>
                  </a:lnTo>
                  <a:lnTo>
                    <a:pt x="1749" y="709"/>
                  </a:lnTo>
                  <a:lnTo>
                    <a:pt x="1756" y="723"/>
                  </a:lnTo>
                  <a:lnTo>
                    <a:pt x="1771" y="738"/>
                  </a:lnTo>
                  <a:lnTo>
                    <a:pt x="1785" y="745"/>
                  </a:lnTo>
                  <a:lnTo>
                    <a:pt x="1792" y="759"/>
                  </a:lnTo>
                  <a:lnTo>
                    <a:pt x="1806" y="766"/>
                  </a:lnTo>
                  <a:lnTo>
                    <a:pt x="1820" y="780"/>
                  </a:lnTo>
                  <a:lnTo>
                    <a:pt x="1828" y="787"/>
                  </a:lnTo>
                  <a:lnTo>
                    <a:pt x="1842" y="802"/>
                  </a:lnTo>
                  <a:lnTo>
                    <a:pt x="1856" y="809"/>
                  </a:lnTo>
                  <a:lnTo>
                    <a:pt x="1863" y="823"/>
                  </a:lnTo>
                  <a:lnTo>
                    <a:pt x="1877" y="830"/>
                  </a:lnTo>
                  <a:lnTo>
                    <a:pt x="1892" y="837"/>
                  </a:lnTo>
                  <a:lnTo>
                    <a:pt x="1906" y="851"/>
                  </a:lnTo>
                  <a:lnTo>
                    <a:pt x="1913" y="858"/>
                  </a:lnTo>
                  <a:lnTo>
                    <a:pt x="1927" y="865"/>
                  </a:lnTo>
                  <a:lnTo>
                    <a:pt x="1941" y="872"/>
                  </a:lnTo>
                  <a:lnTo>
                    <a:pt x="1948" y="887"/>
                  </a:lnTo>
                  <a:lnTo>
                    <a:pt x="1963" y="894"/>
                  </a:lnTo>
                  <a:lnTo>
                    <a:pt x="1977" y="901"/>
                  </a:lnTo>
                  <a:lnTo>
                    <a:pt x="1984" y="908"/>
                  </a:lnTo>
                  <a:lnTo>
                    <a:pt x="1998" y="915"/>
                  </a:lnTo>
                  <a:lnTo>
                    <a:pt x="2013" y="929"/>
                  </a:lnTo>
                  <a:lnTo>
                    <a:pt x="2020" y="936"/>
                  </a:lnTo>
                  <a:lnTo>
                    <a:pt x="2034" y="943"/>
                  </a:lnTo>
                  <a:lnTo>
                    <a:pt x="2048" y="951"/>
                  </a:lnTo>
                  <a:lnTo>
                    <a:pt x="2062" y="958"/>
                  </a:lnTo>
                  <a:lnTo>
                    <a:pt x="2069" y="965"/>
                  </a:lnTo>
                  <a:lnTo>
                    <a:pt x="2084" y="972"/>
                  </a:lnTo>
                  <a:lnTo>
                    <a:pt x="2098" y="979"/>
                  </a:lnTo>
                  <a:lnTo>
                    <a:pt x="2105" y="986"/>
                  </a:lnTo>
                  <a:lnTo>
                    <a:pt x="2119" y="993"/>
                  </a:lnTo>
                  <a:lnTo>
                    <a:pt x="2133" y="993"/>
                  </a:lnTo>
                  <a:lnTo>
                    <a:pt x="2141" y="1000"/>
                  </a:lnTo>
                  <a:lnTo>
                    <a:pt x="2155" y="1007"/>
                  </a:lnTo>
                  <a:lnTo>
                    <a:pt x="2169" y="1014"/>
                  </a:lnTo>
                  <a:lnTo>
                    <a:pt x="2176" y="1022"/>
                  </a:lnTo>
                  <a:lnTo>
                    <a:pt x="2190" y="1029"/>
                  </a:lnTo>
                  <a:lnTo>
                    <a:pt x="2205" y="1029"/>
                  </a:lnTo>
                  <a:lnTo>
                    <a:pt x="2219" y="1036"/>
                  </a:lnTo>
                  <a:lnTo>
                    <a:pt x="2226" y="1043"/>
                  </a:lnTo>
                  <a:lnTo>
                    <a:pt x="2240" y="1050"/>
                  </a:lnTo>
                  <a:lnTo>
                    <a:pt x="2254" y="1050"/>
                  </a:lnTo>
                  <a:lnTo>
                    <a:pt x="2261" y="1057"/>
                  </a:lnTo>
                  <a:lnTo>
                    <a:pt x="2276" y="1064"/>
                  </a:lnTo>
                  <a:lnTo>
                    <a:pt x="2290" y="1064"/>
                  </a:lnTo>
                  <a:lnTo>
                    <a:pt x="2297" y="1071"/>
                  </a:lnTo>
                  <a:lnTo>
                    <a:pt x="2311" y="1078"/>
                  </a:lnTo>
                  <a:lnTo>
                    <a:pt x="2325" y="1078"/>
                  </a:lnTo>
                  <a:lnTo>
                    <a:pt x="2340" y="1085"/>
                  </a:lnTo>
                  <a:lnTo>
                    <a:pt x="2347" y="1092"/>
                  </a:lnTo>
                  <a:lnTo>
                    <a:pt x="2361" y="1092"/>
                  </a:lnTo>
                  <a:lnTo>
                    <a:pt x="2375" y="1100"/>
                  </a:lnTo>
                  <a:lnTo>
                    <a:pt x="2382" y="1100"/>
                  </a:lnTo>
                  <a:lnTo>
                    <a:pt x="2397" y="1107"/>
                  </a:lnTo>
                  <a:lnTo>
                    <a:pt x="2411" y="1107"/>
                  </a:lnTo>
                  <a:lnTo>
                    <a:pt x="2418" y="1114"/>
                  </a:lnTo>
                  <a:lnTo>
                    <a:pt x="2432" y="1114"/>
                  </a:lnTo>
                  <a:lnTo>
                    <a:pt x="2446" y="1121"/>
                  </a:lnTo>
                  <a:lnTo>
                    <a:pt x="2454" y="1121"/>
                  </a:lnTo>
                  <a:lnTo>
                    <a:pt x="2468" y="1128"/>
                  </a:lnTo>
                  <a:lnTo>
                    <a:pt x="2482" y="1128"/>
                  </a:lnTo>
                  <a:lnTo>
                    <a:pt x="2496" y="1128"/>
                  </a:lnTo>
                  <a:lnTo>
                    <a:pt x="2503" y="1135"/>
                  </a:lnTo>
                  <a:lnTo>
                    <a:pt x="2518" y="1135"/>
                  </a:lnTo>
                  <a:lnTo>
                    <a:pt x="2532" y="1142"/>
                  </a:lnTo>
                  <a:lnTo>
                    <a:pt x="2539" y="1142"/>
                  </a:lnTo>
                  <a:lnTo>
                    <a:pt x="2553" y="1142"/>
                  </a:lnTo>
                  <a:lnTo>
                    <a:pt x="2567" y="1149"/>
                  </a:lnTo>
                  <a:lnTo>
                    <a:pt x="2574" y="1149"/>
                  </a:lnTo>
                  <a:lnTo>
                    <a:pt x="2589" y="1149"/>
                  </a:lnTo>
                  <a:lnTo>
                    <a:pt x="2603" y="1156"/>
                  </a:lnTo>
                  <a:lnTo>
                    <a:pt x="2610" y="1156"/>
                  </a:lnTo>
                  <a:lnTo>
                    <a:pt x="2624" y="1156"/>
                  </a:lnTo>
                  <a:lnTo>
                    <a:pt x="2638" y="1163"/>
                  </a:lnTo>
                  <a:lnTo>
                    <a:pt x="2653" y="1163"/>
                  </a:lnTo>
                  <a:lnTo>
                    <a:pt x="2660" y="1163"/>
                  </a:lnTo>
                  <a:lnTo>
                    <a:pt x="2674" y="1171"/>
                  </a:lnTo>
                  <a:lnTo>
                    <a:pt x="2688" y="1171"/>
                  </a:lnTo>
                  <a:lnTo>
                    <a:pt x="2695" y="1171"/>
                  </a:lnTo>
                  <a:lnTo>
                    <a:pt x="2710" y="1171"/>
                  </a:lnTo>
                  <a:lnTo>
                    <a:pt x="2724" y="1178"/>
                  </a:lnTo>
                  <a:lnTo>
                    <a:pt x="2731" y="1178"/>
                  </a:lnTo>
                  <a:lnTo>
                    <a:pt x="2745" y="1178"/>
                  </a:lnTo>
                  <a:lnTo>
                    <a:pt x="2759" y="1178"/>
                  </a:lnTo>
                  <a:lnTo>
                    <a:pt x="2766" y="1178"/>
                  </a:lnTo>
                  <a:lnTo>
                    <a:pt x="2781" y="1185"/>
                  </a:lnTo>
                  <a:lnTo>
                    <a:pt x="2795" y="1185"/>
                  </a:lnTo>
                  <a:lnTo>
                    <a:pt x="2809" y="1185"/>
                  </a:lnTo>
                  <a:lnTo>
                    <a:pt x="2816" y="1185"/>
                  </a:lnTo>
                  <a:lnTo>
                    <a:pt x="2830" y="1185"/>
                  </a:lnTo>
                  <a:lnTo>
                    <a:pt x="2845" y="1192"/>
                  </a:lnTo>
                  <a:lnTo>
                    <a:pt x="2852" y="1192"/>
                  </a:lnTo>
                  <a:lnTo>
                    <a:pt x="2866" y="1192"/>
                  </a:lnTo>
                  <a:lnTo>
                    <a:pt x="2880" y="1192"/>
                  </a:lnTo>
                  <a:lnTo>
                    <a:pt x="2887" y="1192"/>
                  </a:lnTo>
                  <a:lnTo>
                    <a:pt x="2902" y="1192"/>
                  </a:lnTo>
                  <a:lnTo>
                    <a:pt x="2916" y="1199"/>
                  </a:lnTo>
                  <a:lnTo>
                    <a:pt x="2923" y="1199"/>
                  </a:lnTo>
                  <a:lnTo>
                    <a:pt x="2937" y="1199"/>
                  </a:lnTo>
                  <a:lnTo>
                    <a:pt x="2951" y="1199"/>
                  </a:lnTo>
                  <a:lnTo>
                    <a:pt x="2966" y="1199"/>
                  </a:lnTo>
                  <a:lnTo>
                    <a:pt x="2973" y="1199"/>
                  </a:lnTo>
                  <a:lnTo>
                    <a:pt x="2987" y="1199"/>
                  </a:lnTo>
                  <a:lnTo>
                    <a:pt x="3001" y="1206"/>
                  </a:lnTo>
                  <a:lnTo>
                    <a:pt x="3008" y="1206"/>
                  </a:lnTo>
                  <a:lnTo>
                    <a:pt x="3023" y="1206"/>
                  </a:lnTo>
                  <a:lnTo>
                    <a:pt x="3037" y="1206"/>
                  </a:lnTo>
                  <a:lnTo>
                    <a:pt x="3044" y="1206"/>
                  </a:lnTo>
                  <a:lnTo>
                    <a:pt x="3058" y="1206"/>
                  </a:lnTo>
                  <a:lnTo>
                    <a:pt x="3072" y="1206"/>
                  </a:lnTo>
                  <a:lnTo>
                    <a:pt x="3079" y="1206"/>
                  </a:lnTo>
                  <a:lnTo>
                    <a:pt x="3094" y="1206"/>
                  </a:lnTo>
                  <a:lnTo>
                    <a:pt x="3108" y="1206"/>
                  </a:lnTo>
                  <a:lnTo>
                    <a:pt x="3122" y="1213"/>
                  </a:lnTo>
                  <a:lnTo>
                    <a:pt x="3129" y="1213"/>
                  </a:lnTo>
                  <a:lnTo>
                    <a:pt x="3143" y="1213"/>
                  </a:lnTo>
                  <a:lnTo>
                    <a:pt x="3158" y="1213"/>
                  </a:lnTo>
                  <a:lnTo>
                    <a:pt x="3165" y="1213"/>
                  </a:lnTo>
                  <a:lnTo>
                    <a:pt x="3179" y="1213"/>
                  </a:lnTo>
                  <a:lnTo>
                    <a:pt x="3193" y="1213"/>
                  </a:lnTo>
                  <a:lnTo>
                    <a:pt x="3200" y="1213"/>
                  </a:lnTo>
                  <a:lnTo>
                    <a:pt x="3215" y="1213"/>
                  </a:lnTo>
                  <a:lnTo>
                    <a:pt x="3229" y="1213"/>
                  </a:lnTo>
                  <a:lnTo>
                    <a:pt x="3243" y="1213"/>
                  </a:lnTo>
                  <a:lnTo>
                    <a:pt x="3250" y="1213"/>
                  </a:lnTo>
                  <a:lnTo>
                    <a:pt x="3264" y="1213"/>
                  </a:lnTo>
                  <a:lnTo>
                    <a:pt x="3279" y="1213"/>
                  </a:lnTo>
                  <a:lnTo>
                    <a:pt x="3286" y="1213"/>
                  </a:lnTo>
                  <a:lnTo>
                    <a:pt x="3300" y="1220"/>
                  </a:lnTo>
                  <a:lnTo>
                    <a:pt x="3314" y="1220"/>
                  </a:lnTo>
                  <a:lnTo>
                    <a:pt x="3321" y="1220"/>
                  </a:lnTo>
                  <a:lnTo>
                    <a:pt x="3335" y="1220"/>
                  </a:lnTo>
                  <a:lnTo>
                    <a:pt x="3350" y="1220"/>
                  </a:lnTo>
                  <a:lnTo>
                    <a:pt x="3357" y="1220"/>
                  </a:lnTo>
                  <a:lnTo>
                    <a:pt x="3371" y="1220"/>
                  </a:lnTo>
                  <a:lnTo>
                    <a:pt x="3385" y="1220"/>
                  </a:lnTo>
                  <a:lnTo>
                    <a:pt x="3400" y="1220"/>
                  </a:lnTo>
                  <a:lnTo>
                    <a:pt x="3407" y="1220"/>
                  </a:lnTo>
                  <a:lnTo>
                    <a:pt x="3421" y="1220"/>
                  </a:lnTo>
                  <a:lnTo>
                    <a:pt x="3435" y="1220"/>
                  </a:lnTo>
                  <a:lnTo>
                    <a:pt x="3442" y="1220"/>
                  </a:lnTo>
                  <a:lnTo>
                    <a:pt x="3456" y="1220"/>
                  </a:lnTo>
                  <a:lnTo>
                    <a:pt x="3471" y="1220"/>
                  </a:lnTo>
                  <a:lnTo>
                    <a:pt x="3478" y="1220"/>
                  </a:lnTo>
                  <a:lnTo>
                    <a:pt x="3492" y="1220"/>
                  </a:lnTo>
                  <a:lnTo>
                    <a:pt x="3506" y="1220"/>
                  </a:lnTo>
                  <a:lnTo>
                    <a:pt x="3513" y="1220"/>
                  </a:lnTo>
                  <a:lnTo>
                    <a:pt x="3528" y="1220"/>
                  </a:lnTo>
                  <a:lnTo>
                    <a:pt x="3542" y="1220"/>
                  </a:lnTo>
                  <a:lnTo>
                    <a:pt x="3556" y="1220"/>
                  </a:lnTo>
                  <a:lnTo>
                    <a:pt x="3563" y="1220"/>
                  </a:lnTo>
                  <a:lnTo>
                    <a:pt x="3577" y="1220"/>
                  </a:lnTo>
                  <a:lnTo>
                    <a:pt x="3592" y="1220"/>
                  </a:lnTo>
                  <a:lnTo>
                    <a:pt x="3599" y="1220"/>
                  </a:lnTo>
                  <a:lnTo>
                    <a:pt x="3613" y="1220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3" name="Freeform 95"/>
            <p:cNvSpPr>
              <a:spLocks/>
            </p:cNvSpPr>
            <p:nvPr/>
          </p:nvSpPr>
          <p:spPr bwMode="auto">
            <a:xfrm>
              <a:off x="1344" y="2158"/>
              <a:ext cx="3613" cy="1660"/>
            </a:xfrm>
            <a:custGeom>
              <a:avLst/>
              <a:gdLst>
                <a:gd name="T0" fmla="*/ 49 w 3613"/>
                <a:gd name="T1" fmla="*/ 1660 h 1660"/>
                <a:gd name="T2" fmla="*/ 106 w 3613"/>
                <a:gd name="T3" fmla="*/ 1660 h 1660"/>
                <a:gd name="T4" fmla="*/ 170 w 3613"/>
                <a:gd name="T5" fmla="*/ 1660 h 1660"/>
                <a:gd name="T6" fmla="*/ 227 w 3613"/>
                <a:gd name="T7" fmla="*/ 1660 h 1660"/>
                <a:gd name="T8" fmla="*/ 291 w 3613"/>
                <a:gd name="T9" fmla="*/ 1653 h 1660"/>
                <a:gd name="T10" fmla="*/ 348 w 3613"/>
                <a:gd name="T11" fmla="*/ 1632 h 1660"/>
                <a:gd name="T12" fmla="*/ 412 w 3613"/>
                <a:gd name="T13" fmla="*/ 1589 h 1660"/>
                <a:gd name="T14" fmla="*/ 469 w 3613"/>
                <a:gd name="T15" fmla="*/ 1511 h 1660"/>
                <a:gd name="T16" fmla="*/ 533 w 3613"/>
                <a:gd name="T17" fmla="*/ 1398 h 1660"/>
                <a:gd name="T18" fmla="*/ 590 w 3613"/>
                <a:gd name="T19" fmla="*/ 1242 h 1660"/>
                <a:gd name="T20" fmla="*/ 647 w 3613"/>
                <a:gd name="T21" fmla="*/ 1050 h 1660"/>
                <a:gd name="T22" fmla="*/ 711 w 3613"/>
                <a:gd name="T23" fmla="*/ 837 h 1660"/>
                <a:gd name="T24" fmla="*/ 768 w 3613"/>
                <a:gd name="T25" fmla="*/ 624 h 1660"/>
                <a:gd name="T26" fmla="*/ 832 w 3613"/>
                <a:gd name="T27" fmla="*/ 418 h 1660"/>
                <a:gd name="T28" fmla="*/ 889 w 3613"/>
                <a:gd name="T29" fmla="*/ 248 h 1660"/>
                <a:gd name="T30" fmla="*/ 953 w 3613"/>
                <a:gd name="T31" fmla="*/ 120 h 1660"/>
                <a:gd name="T32" fmla="*/ 1010 w 3613"/>
                <a:gd name="T33" fmla="*/ 35 h 1660"/>
                <a:gd name="T34" fmla="*/ 1074 w 3613"/>
                <a:gd name="T35" fmla="*/ 0 h 1660"/>
                <a:gd name="T36" fmla="*/ 1131 w 3613"/>
                <a:gd name="T37" fmla="*/ 14 h 1660"/>
                <a:gd name="T38" fmla="*/ 1195 w 3613"/>
                <a:gd name="T39" fmla="*/ 71 h 1660"/>
                <a:gd name="T40" fmla="*/ 1251 w 3613"/>
                <a:gd name="T41" fmla="*/ 156 h 1660"/>
                <a:gd name="T42" fmla="*/ 1315 w 3613"/>
                <a:gd name="T43" fmla="*/ 269 h 1660"/>
                <a:gd name="T44" fmla="*/ 1372 w 3613"/>
                <a:gd name="T45" fmla="*/ 397 h 1660"/>
                <a:gd name="T46" fmla="*/ 1436 w 3613"/>
                <a:gd name="T47" fmla="*/ 532 h 1660"/>
                <a:gd name="T48" fmla="*/ 1493 w 3613"/>
                <a:gd name="T49" fmla="*/ 667 h 1660"/>
                <a:gd name="T50" fmla="*/ 1550 w 3613"/>
                <a:gd name="T51" fmla="*/ 802 h 1660"/>
                <a:gd name="T52" fmla="*/ 1614 w 3613"/>
                <a:gd name="T53" fmla="*/ 929 h 1660"/>
                <a:gd name="T54" fmla="*/ 1671 w 3613"/>
                <a:gd name="T55" fmla="*/ 1043 h 1660"/>
                <a:gd name="T56" fmla="*/ 1735 w 3613"/>
                <a:gd name="T57" fmla="*/ 1142 h 1660"/>
                <a:gd name="T58" fmla="*/ 1792 w 3613"/>
                <a:gd name="T59" fmla="*/ 1235 h 1660"/>
                <a:gd name="T60" fmla="*/ 1856 w 3613"/>
                <a:gd name="T61" fmla="*/ 1313 h 1660"/>
                <a:gd name="T62" fmla="*/ 1913 w 3613"/>
                <a:gd name="T63" fmla="*/ 1376 h 1660"/>
                <a:gd name="T64" fmla="*/ 1977 w 3613"/>
                <a:gd name="T65" fmla="*/ 1433 h 1660"/>
                <a:gd name="T66" fmla="*/ 2034 w 3613"/>
                <a:gd name="T67" fmla="*/ 1483 h 1660"/>
                <a:gd name="T68" fmla="*/ 2098 w 3613"/>
                <a:gd name="T69" fmla="*/ 1518 h 1660"/>
                <a:gd name="T70" fmla="*/ 2155 w 3613"/>
                <a:gd name="T71" fmla="*/ 1547 h 1660"/>
                <a:gd name="T72" fmla="*/ 2219 w 3613"/>
                <a:gd name="T73" fmla="*/ 1575 h 1660"/>
                <a:gd name="T74" fmla="*/ 2276 w 3613"/>
                <a:gd name="T75" fmla="*/ 1596 h 1660"/>
                <a:gd name="T76" fmla="*/ 2340 w 3613"/>
                <a:gd name="T77" fmla="*/ 1611 h 1660"/>
                <a:gd name="T78" fmla="*/ 2397 w 3613"/>
                <a:gd name="T79" fmla="*/ 1625 h 1660"/>
                <a:gd name="T80" fmla="*/ 2454 w 3613"/>
                <a:gd name="T81" fmla="*/ 1632 h 1660"/>
                <a:gd name="T82" fmla="*/ 2518 w 3613"/>
                <a:gd name="T83" fmla="*/ 1639 h 1660"/>
                <a:gd name="T84" fmla="*/ 2574 w 3613"/>
                <a:gd name="T85" fmla="*/ 1646 h 1660"/>
                <a:gd name="T86" fmla="*/ 2638 w 3613"/>
                <a:gd name="T87" fmla="*/ 1646 h 1660"/>
                <a:gd name="T88" fmla="*/ 2695 w 3613"/>
                <a:gd name="T89" fmla="*/ 1653 h 1660"/>
                <a:gd name="T90" fmla="*/ 2759 w 3613"/>
                <a:gd name="T91" fmla="*/ 1653 h 1660"/>
                <a:gd name="T92" fmla="*/ 2816 w 3613"/>
                <a:gd name="T93" fmla="*/ 1653 h 1660"/>
                <a:gd name="T94" fmla="*/ 2880 w 3613"/>
                <a:gd name="T95" fmla="*/ 1653 h 1660"/>
                <a:gd name="T96" fmla="*/ 2937 w 3613"/>
                <a:gd name="T97" fmla="*/ 1660 h 1660"/>
                <a:gd name="T98" fmla="*/ 3001 w 3613"/>
                <a:gd name="T99" fmla="*/ 1660 h 1660"/>
                <a:gd name="T100" fmla="*/ 3058 w 3613"/>
                <a:gd name="T101" fmla="*/ 1660 h 1660"/>
                <a:gd name="T102" fmla="*/ 3122 w 3613"/>
                <a:gd name="T103" fmla="*/ 1660 h 1660"/>
                <a:gd name="T104" fmla="*/ 3179 w 3613"/>
                <a:gd name="T105" fmla="*/ 1660 h 1660"/>
                <a:gd name="T106" fmla="*/ 3243 w 3613"/>
                <a:gd name="T107" fmla="*/ 1660 h 1660"/>
                <a:gd name="T108" fmla="*/ 3300 w 3613"/>
                <a:gd name="T109" fmla="*/ 1660 h 1660"/>
                <a:gd name="T110" fmla="*/ 3357 w 3613"/>
                <a:gd name="T111" fmla="*/ 1660 h 1660"/>
                <a:gd name="T112" fmla="*/ 3421 w 3613"/>
                <a:gd name="T113" fmla="*/ 1660 h 1660"/>
                <a:gd name="T114" fmla="*/ 3478 w 3613"/>
                <a:gd name="T115" fmla="*/ 1660 h 1660"/>
                <a:gd name="T116" fmla="*/ 3542 w 3613"/>
                <a:gd name="T117" fmla="*/ 1660 h 1660"/>
                <a:gd name="T118" fmla="*/ 3599 w 3613"/>
                <a:gd name="T119" fmla="*/ 1660 h 166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660"/>
                <a:gd name="T182" fmla="*/ 3613 w 3613"/>
                <a:gd name="T183" fmla="*/ 1660 h 166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660">
                  <a:moveTo>
                    <a:pt x="0" y="1660"/>
                  </a:moveTo>
                  <a:lnTo>
                    <a:pt x="14" y="1660"/>
                  </a:lnTo>
                  <a:lnTo>
                    <a:pt x="21" y="1660"/>
                  </a:lnTo>
                  <a:lnTo>
                    <a:pt x="35" y="1660"/>
                  </a:lnTo>
                  <a:lnTo>
                    <a:pt x="49" y="1660"/>
                  </a:lnTo>
                  <a:lnTo>
                    <a:pt x="56" y="1660"/>
                  </a:lnTo>
                  <a:lnTo>
                    <a:pt x="71" y="1660"/>
                  </a:lnTo>
                  <a:lnTo>
                    <a:pt x="85" y="1660"/>
                  </a:lnTo>
                  <a:lnTo>
                    <a:pt x="99" y="1660"/>
                  </a:lnTo>
                  <a:lnTo>
                    <a:pt x="106" y="1660"/>
                  </a:lnTo>
                  <a:lnTo>
                    <a:pt x="121" y="1660"/>
                  </a:lnTo>
                  <a:lnTo>
                    <a:pt x="135" y="1660"/>
                  </a:lnTo>
                  <a:lnTo>
                    <a:pt x="142" y="1660"/>
                  </a:lnTo>
                  <a:lnTo>
                    <a:pt x="156" y="1660"/>
                  </a:lnTo>
                  <a:lnTo>
                    <a:pt x="170" y="1660"/>
                  </a:lnTo>
                  <a:lnTo>
                    <a:pt x="177" y="1660"/>
                  </a:lnTo>
                  <a:lnTo>
                    <a:pt x="192" y="1660"/>
                  </a:lnTo>
                  <a:lnTo>
                    <a:pt x="206" y="1660"/>
                  </a:lnTo>
                  <a:lnTo>
                    <a:pt x="213" y="1660"/>
                  </a:lnTo>
                  <a:lnTo>
                    <a:pt x="227" y="1660"/>
                  </a:lnTo>
                  <a:lnTo>
                    <a:pt x="241" y="1660"/>
                  </a:lnTo>
                  <a:lnTo>
                    <a:pt x="256" y="1660"/>
                  </a:lnTo>
                  <a:lnTo>
                    <a:pt x="263" y="1653"/>
                  </a:lnTo>
                  <a:lnTo>
                    <a:pt x="277" y="1653"/>
                  </a:lnTo>
                  <a:lnTo>
                    <a:pt x="291" y="1653"/>
                  </a:lnTo>
                  <a:lnTo>
                    <a:pt x="298" y="1646"/>
                  </a:lnTo>
                  <a:lnTo>
                    <a:pt x="313" y="1646"/>
                  </a:lnTo>
                  <a:lnTo>
                    <a:pt x="327" y="1639"/>
                  </a:lnTo>
                  <a:lnTo>
                    <a:pt x="334" y="1639"/>
                  </a:lnTo>
                  <a:lnTo>
                    <a:pt x="348" y="1632"/>
                  </a:lnTo>
                  <a:lnTo>
                    <a:pt x="362" y="1625"/>
                  </a:lnTo>
                  <a:lnTo>
                    <a:pt x="369" y="1618"/>
                  </a:lnTo>
                  <a:lnTo>
                    <a:pt x="384" y="1611"/>
                  </a:lnTo>
                  <a:lnTo>
                    <a:pt x="398" y="1604"/>
                  </a:lnTo>
                  <a:lnTo>
                    <a:pt x="412" y="1589"/>
                  </a:lnTo>
                  <a:lnTo>
                    <a:pt x="419" y="1575"/>
                  </a:lnTo>
                  <a:lnTo>
                    <a:pt x="433" y="1561"/>
                  </a:lnTo>
                  <a:lnTo>
                    <a:pt x="448" y="1547"/>
                  </a:lnTo>
                  <a:lnTo>
                    <a:pt x="455" y="1533"/>
                  </a:lnTo>
                  <a:lnTo>
                    <a:pt x="469" y="1511"/>
                  </a:lnTo>
                  <a:lnTo>
                    <a:pt x="483" y="1497"/>
                  </a:lnTo>
                  <a:lnTo>
                    <a:pt x="490" y="1469"/>
                  </a:lnTo>
                  <a:lnTo>
                    <a:pt x="505" y="1447"/>
                  </a:lnTo>
                  <a:lnTo>
                    <a:pt x="519" y="1426"/>
                  </a:lnTo>
                  <a:lnTo>
                    <a:pt x="533" y="1398"/>
                  </a:lnTo>
                  <a:lnTo>
                    <a:pt x="540" y="1369"/>
                  </a:lnTo>
                  <a:lnTo>
                    <a:pt x="554" y="1341"/>
                  </a:lnTo>
                  <a:lnTo>
                    <a:pt x="569" y="1305"/>
                  </a:lnTo>
                  <a:lnTo>
                    <a:pt x="576" y="1277"/>
                  </a:lnTo>
                  <a:lnTo>
                    <a:pt x="590" y="1242"/>
                  </a:lnTo>
                  <a:lnTo>
                    <a:pt x="604" y="1206"/>
                  </a:lnTo>
                  <a:lnTo>
                    <a:pt x="611" y="1164"/>
                  </a:lnTo>
                  <a:lnTo>
                    <a:pt x="626" y="1128"/>
                  </a:lnTo>
                  <a:lnTo>
                    <a:pt x="640" y="1086"/>
                  </a:lnTo>
                  <a:lnTo>
                    <a:pt x="647" y="1050"/>
                  </a:lnTo>
                  <a:lnTo>
                    <a:pt x="661" y="1007"/>
                  </a:lnTo>
                  <a:lnTo>
                    <a:pt x="675" y="965"/>
                  </a:lnTo>
                  <a:lnTo>
                    <a:pt x="690" y="922"/>
                  </a:lnTo>
                  <a:lnTo>
                    <a:pt x="697" y="880"/>
                  </a:lnTo>
                  <a:lnTo>
                    <a:pt x="711" y="837"/>
                  </a:lnTo>
                  <a:lnTo>
                    <a:pt x="725" y="795"/>
                  </a:lnTo>
                  <a:lnTo>
                    <a:pt x="732" y="752"/>
                  </a:lnTo>
                  <a:lnTo>
                    <a:pt x="746" y="709"/>
                  </a:lnTo>
                  <a:lnTo>
                    <a:pt x="761" y="667"/>
                  </a:lnTo>
                  <a:lnTo>
                    <a:pt x="768" y="624"/>
                  </a:lnTo>
                  <a:lnTo>
                    <a:pt x="782" y="582"/>
                  </a:lnTo>
                  <a:lnTo>
                    <a:pt x="796" y="539"/>
                  </a:lnTo>
                  <a:lnTo>
                    <a:pt x="803" y="497"/>
                  </a:lnTo>
                  <a:lnTo>
                    <a:pt x="818" y="461"/>
                  </a:lnTo>
                  <a:lnTo>
                    <a:pt x="832" y="418"/>
                  </a:lnTo>
                  <a:lnTo>
                    <a:pt x="846" y="383"/>
                  </a:lnTo>
                  <a:lnTo>
                    <a:pt x="853" y="348"/>
                  </a:lnTo>
                  <a:lnTo>
                    <a:pt x="867" y="312"/>
                  </a:lnTo>
                  <a:lnTo>
                    <a:pt x="882" y="277"/>
                  </a:lnTo>
                  <a:lnTo>
                    <a:pt x="889" y="248"/>
                  </a:lnTo>
                  <a:lnTo>
                    <a:pt x="903" y="220"/>
                  </a:lnTo>
                  <a:lnTo>
                    <a:pt x="917" y="191"/>
                  </a:lnTo>
                  <a:lnTo>
                    <a:pt x="924" y="163"/>
                  </a:lnTo>
                  <a:lnTo>
                    <a:pt x="938" y="142"/>
                  </a:lnTo>
                  <a:lnTo>
                    <a:pt x="953" y="120"/>
                  </a:lnTo>
                  <a:lnTo>
                    <a:pt x="960" y="99"/>
                  </a:lnTo>
                  <a:lnTo>
                    <a:pt x="974" y="78"/>
                  </a:lnTo>
                  <a:lnTo>
                    <a:pt x="988" y="64"/>
                  </a:lnTo>
                  <a:lnTo>
                    <a:pt x="1002" y="49"/>
                  </a:lnTo>
                  <a:lnTo>
                    <a:pt x="1010" y="35"/>
                  </a:lnTo>
                  <a:lnTo>
                    <a:pt x="1024" y="21"/>
                  </a:lnTo>
                  <a:lnTo>
                    <a:pt x="1038" y="14"/>
                  </a:lnTo>
                  <a:lnTo>
                    <a:pt x="1045" y="7"/>
                  </a:lnTo>
                  <a:lnTo>
                    <a:pt x="1059" y="7"/>
                  </a:lnTo>
                  <a:lnTo>
                    <a:pt x="1074" y="0"/>
                  </a:lnTo>
                  <a:lnTo>
                    <a:pt x="1081" y="0"/>
                  </a:lnTo>
                  <a:lnTo>
                    <a:pt x="1095" y="0"/>
                  </a:lnTo>
                  <a:lnTo>
                    <a:pt x="1109" y="7"/>
                  </a:lnTo>
                  <a:lnTo>
                    <a:pt x="1116" y="7"/>
                  </a:lnTo>
                  <a:lnTo>
                    <a:pt x="1131" y="14"/>
                  </a:lnTo>
                  <a:lnTo>
                    <a:pt x="1145" y="21"/>
                  </a:lnTo>
                  <a:lnTo>
                    <a:pt x="1159" y="35"/>
                  </a:lnTo>
                  <a:lnTo>
                    <a:pt x="1166" y="42"/>
                  </a:lnTo>
                  <a:lnTo>
                    <a:pt x="1180" y="57"/>
                  </a:lnTo>
                  <a:lnTo>
                    <a:pt x="1195" y="71"/>
                  </a:lnTo>
                  <a:lnTo>
                    <a:pt x="1202" y="85"/>
                  </a:lnTo>
                  <a:lnTo>
                    <a:pt x="1216" y="99"/>
                  </a:lnTo>
                  <a:lnTo>
                    <a:pt x="1230" y="120"/>
                  </a:lnTo>
                  <a:lnTo>
                    <a:pt x="1237" y="135"/>
                  </a:lnTo>
                  <a:lnTo>
                    <a:pt x="1251" y="156"/>
                  </a:lnTo>
                  <a:lnTo>
                    <a:pt x="1266" y="177"/>
                  </a:lnTo>
                  <a:lnTo>
                    <a:pt x="1273" y="198"/>
                  </a:lnTo>
                  <a:lnTo>
                    <a:pt x="1287" y="220"/>
                  </a:lnTo>
                  <a:lnTo>
                    <a:pt x="1301" y="248"/>
                  </a:lnTo>
                  <a:lnTo>
                    <a:pt x="1315" y="269"/>
                  </a:lnTo>
                  <a:lnTo>
                    <a:pt x="1323" y="291"/>
                  </a:lnTo>
                  <a:lnTo>
                    <a:pt x="1337" y="319"/>
                  </a:lnTo>
                  <a:lnTo>
                    <a:pt x="1351" y="348"/>
                  </a:lnTo>
                  <a:lnTo>
                    <a:pt x="1358" y="369"/>
                  </a:lnTo>
                  <a:lnTo>
                    <a:pt x="1372" y="397"/>
                  </a:lnTo>
                  <a:lnTo>
                    <a:pt x="1387" y="426"/>
                  </a:lnTo>
                  <a:lnTo>
                    <a:pt x="1394" y="447"/>
                  </a:lnTo>
                  <a:lnTo>
                    <a:pt x="1408" y="475"/>
                  </a:lnTo>
                  <a:lnTo>
                    <a:pt x="1422" y="504"/>
                  </a:lnTo>
                  <a:lnTo>
                    <a:pt x="1436" y="532"/>
                  </a:lnTo>
                  <a:lnTo>
                    <a:pt x="1443" y="560"/>
                  </a:lnTo>
                  <a:lnTo>
                    <a:pt x="1458" y="589"/>
                  </a:lnTo>
                  <a:lnTo>
                    <a:pt x="1472" y="617"/>
                  </a:lnTo>
                  <a:lnTo>
                    <a:pt x="1479" y="646"/>
                  </a:lnTo>
                  <a:lnTo>
                    <a:pt x="1493" y="667"/>
                  </a:lnTo>
                  <a:lnTo>
                    <a:pt x="1508" y="695"/>
                  </a:lnTo>
                  <a:lnTo>
                    <a:pt x="1515" y="724"/>
                  </a:lnTo>
                  <a:lnTo>
                    <a:pt x="1529" y="752"/>
                  </a:lnTo>
                  <a:lnTo>
                    <a:pt x="1543" y="773"/>
                  </a:lnTo>
                  <a:lnTo>
                    <a:pt x="1550" y="802"/>
                  </a:lnTo>
                  <a:lnTo>
                    <a:pt x="1564" y="830"/>
                  </a:lnTo>
                  <a:lnTo>
                    <a:pt x="1579" y="851"/>
                  </a:lnTo>
                  <a:lnTo>
                    <a:pt x="1593" y="880"/>
                  </a:lnTo>
                  <a:lnTo>
                    <a:pt x="1600" y="901"/>
                  </a:lnTo>
                  <a:lnTo>
                    <a:pt x="1614" y="929"/>
                  </a:lnTo>
                  <a:lnTo>
                    <a:pt x="1628" y="951"/>
                  </a:lnTo>
                  <a:lnTo>
                    <a:pt x="1636" y="972"/>
                  </a:lnTo>
                  <a:lnTo>
                    <a:pt x="1650" y="1000"/>
                  </a:lnTo>
                  <a:lnTo>
                    <a:pt x="1664" y="1022"/>
                  </a:lnTo>
                  <a:lnTo>
                    <a:pt x="1671" y="1043"/>
                  </a:lnTo>
                  <a:lnTo>
                    <a:pt x="1685" y="1064"/>
                  </a:lnTo>
                  <a:lnTo>
                    <a:pt x="1700" y="1086"/>
                  </a:lnTo>
                  <a:lnTo>
                    <a:pt x="1707" y="1107"/>
                  </a:lnTo>
                  <a:lnTo>
                    <a:pt x="1721" y="1128"/>
                  </a:lnTo>
                  <a:lnTo>
                    <a:pt x="1735" y="1142"/>
                  </a:lnTo>
                  <a:lnTo>
                    <a:pt x="1749" y="1164"/>
                  </a:lnTo>
                  <a:lnTo>
                    <a:pt x="1756" y="1185"/>
                  </a:lnTo>
                  <a:lnTo>
                    <a:pt x="1771" y="1199"/>
                  </a:lnTo>
                  <a:lnTo>
                    <a:pt x="1785" y="1220"/>
                  </a:lnTo>
                  <a:lnTo>
                    <a:pt x="1792" y="1235"/>
                  </a:lnTo>
                  <a:lnTo>
                    <a:pt x="1806" y="1249"/>
                  </a:lnTo>
                  <a:lnTo>
                    <a:pt x="1820" y="1270"/>
                  </a:lnTo>
                  <a:lnTo>
                    <a:pt x="1828" y="1284"/>
                  </a:lnTo>
                  <a:lnTo>
                    <a:pt x="1842" y="1298"/>
                  </a:lnTo>
                  <a:lnTo>
                    <a:pt x="1856" y="1313"/>
                  </a:lnTo>
                  <a:lnTo>
                    <a:pt x="1863" y="1327"/>
                  </a:lnTo>
                  <a:lnTo>
                    <a:pt x="1877" y="1341"/>
                  </a:lnTo>
                  <a:lnTo>
                    <a:pt x="1892" y="1355"/>
                  </a:lnTo>
                  <a:lnTo>
                    <a:pt x="1906" y="1369"/>
                  </a:lnTo>
                  <a:lnTo>
                    <a:pt x="1913" y="1376"/>
                  </a:lnTo>
                  <a:lnTo>
                    <a:pt x="1927" y="1391"/>
                  </a:lnTo>
                  <a:lnTo>
                    <a:pt x="1941" y="1405"/>
                  </a:lnTo>
                  <a:lnTo>
                    <a:pt x="1948" y="1412"/>
                  </a:lnTo>
                  <a:lnTo>
                    <a:pt x="1963" y="1426"/>
                  </a:lnTo>
                  <a:lnTo>
                    <a:pt x="1977" y="1433"/>
                  </a:lnTo>
                  <a:lnTo>
                    <a:pt x="1984" y="1447"/>
                  </a:lnTo>
                  <a:lnTo>
                    <a:pt x="1998" y="1455"/>
                  </a:lnTo>
                  <a:lnTo>
                    <a:pt x="2013" y="1462"/>
                  </a:lnTo>
                  <a:lnTo>
                    <a:pt x="2020" y="1476"/>
                  </a:lnTo>
                  <a:lnTo>
                    <a:pt x="2034" y="1483"/>
                  </a:lnTo>
                  <a:lnTo>
                    <a:pt x="2048" y="1490"/>
                  </a:lnTo>
                  <a:lnTo>
                    <a:pt x="2062" y="1497"/>
                  </a:lnTo>
                  <a:lnTo>
                    <a:pt x="2069" y="1504"/>
                  </a:lnTo>
                  <a:lnTo>
                    <a:pt x="2084" y="1511"/>
                  </a:lnTo>
                  <a:lnTo>
                    <a:pt x="2098" y="1518"/>
                  </a:lnTo>
                  <a:lnTo>
                    <a:pt x="2105" y="1525"/>
                  </a:lnTo>
                  <a:lnTo>
                    <a:pt x="2119" y="1533"/>
                  </a:lnTo>
                  <a:lnTo>
                    <a:pt x="2133" y="1540"/>
                  </a:lnTo>
                  <a:lnTo>
                    <a:pt x="2141" y="1547"/>
                  </a:lnTo>
                  <a:lnTo>
                    <a:pt x="2155" y="1547"/>
                  </a:lnTo>
                  <a:lnTo>
                    <a:pt x="2169" y="1554"/>
                  </a:lnTo>
                  <a:lnTo>
                    <a:pt x="2176" y="1561"/>
                  </a:lnTo>
                  <a:lnTo>
                    <a:pt x="2190" y="1568"/>
                  </a:lnTo>
                  <a:lnTo>
                    <a:pt x="2205" y="1568"/>
                  </a:lnTo>
                  <a:lnTo>
                    <a:pt x="2219" y="1575"/>
                  </a:lnTo>
                  <a:lnTo>
                    <a:pt x="2226" y="1582"/>
                  </a:lnTo>
                  <a:lnTo>
                    <a:pt x="2240" y="1582"/>
                  </a:lnTo>
                  <a:lnTo>
                    <a:pt x="2254" y="1589"/>
                  </a:lnTo>
                  <a:lnTo>
                    <a:pt x="2261" y="1589"/>
                  </a:lnTo>
                  <a:lnTo>
                    <a:pt x="2276" y="1596"/>
                  </a:lnTo>
                  <a:lnTo>
                    <a:pt x="2290" y="1596"/>
                  </a:lnTo>
                  <a:lnTo>
                    <a:pt x="2297" y="1604"/>
                  </a:lnTo>
                  <a:lnTo>
                    <a:pt x="2311" y="1604"/>
                  </a:lnTo>
                  <a:lnTo>
                    <a:pt x="2325" y="1604"/>
                  </a:lnTo>
                  <a:lnTo>
                    <a:pt x="2340" y="1611"/>
                  </a:lnTo>
                  <a:lnTo>
                    <a:pt x="2347" y="1611"/>
                  </a:lnTo>
                  <a:lnTo>
                    <a:pt x="2361" y="1618"/>
                  </a:lnTo>
                  <a:lnTo>
                    <a:pt x="2375" y="1618"/>
                  </a:lnTo>
                  <a:lnTo>
                    <a:pt x="2382" y="1618"/>
                  </a:lnTo>
                  <a:lnTo>
                    <a:pt x="2397" y="1625"/>
                  </a:lnTo>
                  <a:lnTo>
                    <a:pt x="2411" y="1625"/>
                  </a:lnTo>
                  <a:lnTo>
                    <a:pt x="2418" y="1625"/>
                  </a:lnTo>
                  <a:lnTo>
                    <a:pt x="2432" y="1625"/>
                  </a:lnTo>
                  <a:lnTo>
                    <a:pt x="2446" y="1632"/>
                  </a:lnTo>
                  <a:lnTo>
                    <a:pt x="2454" y="1632"/>
                  </a:lnTo>
                  <a:lnTo>
                    <a:pt x="2468" y="1632"/>
                  </a:lnTo>
                  <a:lnTo>
                    <a:pt x="2482" y="1632"/>
                  </a:lnTo>
                  <a:lnTo>
                    <a:pt x="2496" y="1639"/>
                  </a:lnTo>
                  <a:lnTo>
                    <a:pt x="2503" y="1639"/>
                  </a:lnTo>
                  <a:lnTo>
                    <a:pt x="2518" y="1639"/>
                  </a:lnTo>
                  <a:lnTo>
                    <a:pt x="2532" y="1639"/>
                  </a:lnTo>
                  <a:lnTo>
                    <a:pt x="2539" y="1639"/>
                  </a:lnTo>
                  <a:lnTo>
                    <a:pt x="2553" y="1639"/>
                  </a:lnTo>
                  <a:lnTo>
                    <a:pt x="2567" y="1646"/>
                  </a:lnTo>
                  <a:lnTo>
                    <a:pt x="2574" y="1646"/>
                  </a:lnTo>
                  <a:lnTo>
                    <a:pt x="2589" y="1646"/>
                  </a:lnTo>
                  <a:lnTo>
                    <a:pt x="2603" y="1646"/>
                  </a:lnTo>
                  <a:lnTo>
                    <a:pt x="2610" y="1646"/>
                  </a:lnTo>
                  <a:lnTo>
                    <a:pt x="2624" y="1646"/>
                  </a:lnTo>
                  <a:lnTo>
                    <a:pt x="2638" y="1646"/>
                  </a:lnTo>
                  <a:lnTo>
                    <a:pt x="2653" y="1646"/>
                  </a:lnTo>
                  <a:lnTo>
                    <a:pt x="2660" y="1646"/>
                  </a:lnTo>
                  <a:lnTo>
                    <a:pt x="2674" y="1653"/>
                  </a:lnTo>
                  <a:lnTo>
                    <a:pt x="2688" y="1653"/>
                  </a:lnTo>
                  <a:lnTo>
                    <a:pt x="2695" y="1653"/>
                  </a:lnTo>
                  <a:lnTo>
                    <a:pt x="2710" y="1653"/>
                  </a:lnTo>
                  <a:lnTo>
                    <a:pt x="2724" y="1653"/>
                  </a:lnTo>
                  <a:lnTo>
                    <a:pt x="2731" y="1653"/>
                  </a:lnTo>
                  <a:lnTo>
                    <a:pt x="2745" y="1653"/>
                  </a:lnTo>
                  <a:lnTo>
                    <a:pt x="2759" y="1653"/>
                  </a:lnTo>
                  <a:lnTo>
                    <a:pt x="2766" y="1653"/>
                  </a:lnTo>
                  <a:lnTo>
                    <a:pt x="2781" y="1653"/>
                  </a:lnTo>
                  <a:lnTo>
                    <a:pt x="2795" y="1653"/>
                  </a:lnTo>
                  <a:lnTo>
                    <a:pt x="2809" y="1653"/>
                  </a:lnTo>
                  <a:lnTo>
                    <a:pt x="2816" y="1653"/>
                  </a:lnTo>
                  <a:lnTo>
                    <a:pt x="2830" y="1653"/>
                  </a:lnTo>
                  <a:lnTo>
                    <a:pt x="2845" y="1653"/>
                  </a:lnTo>
                  <a:lnTo>
                    <a:pt x="2852" y="1653"/>
                  </a:lnTo>
                  <a:lnTo>
                    <a:pt x="2866" y="1653"/>
                  </a:lnTo>
                  <a:lnTo>
                    <a:pt x="2880" y="1653"/>
                  </a:lnTo>
                  <a:lnTo>
                    <a:pt x="2887" y="1660"/>
                  </a:lnTo>
                  <a:lnTo>
                    <a:pt x="2902" y="1660"/>
                  </a:lnTo>
                  <a:lnTo>
                    <a:pt x="2916" y="1660"/>
                  </a:lnTo>
                  <a:lnTo>
                    <a:pt x="2923" y="1660"/>
                  </a:lnTo>
                  <a:lnTo>
                    <a:pt x="2937" y="1660"/>
                  </a:lnTo>
                  <a:lnTo>
                    <a:pt x="2951" y="1660"/>
                  </a:lnTo>
                  <a:lnTo>
                    <a:pt x="2966" y="1660"/>
                  </a:lnTo>
                  <a:lnTo>
                    <a:pt x="2973" y="1660"/>
                  </a:lnTo>
                  <a:lnTo>
                    <a:pt x="2987" y="1660"/>
                  </a:lnTo>
                  <a:lnTo>
                    <a:pt x="3001" y="1660"/>
                  </a:lnTo>
                  <a:lnTo>
                    <a:pt x="3008" y="1660"/>
                  </a:lnTo>
                  <a:lnTo>
                    <a:pt x="3023" y="1660"/>
                  </a:lnTo>
                  <a:lnTo>
                    <a:pt x="3037" y="1660"/>
                  </a:lnTo>
                  <a:lnTo>
                    <a:pt x="3044" y="1660"/>
                  </a:lnTo>
                  <a:lnTo>
                    <a:pt x="3058" y="1660"/>
                  </a:lnTo>
                  <a:lnTo>
                    <a:pt x="3072" y="1660"/>
                  </a:lnTo>
                  <a:lnTo>
                    <a:pt x="3079" y="1660"/>
                  </a:lnTo>
                  <a:lnTo>
                    <a:pt x="3094" y="1660"/>
                  </a:lnTo>
                  <a:lnTo>
                    <a:pt x="3108" y="1660"/>
                  </a:lnTo>
                  <a:lnTo>
                    <a:pt x="3122" y="1660"/>
                  </a:lnTo>
                  <a:lnTo>
                    <a:pt x="3129" y="1660"/>
                  </a:lnTo>
                  <a:lnTo>
                    <a:pt x="3143" y="1660"/>
                  </a:lnTo>
                  <a:lnTo>
                    <a:pt x="3158" y="1660"/>
                  </a:lnTo>
                  <a:lnTo>
                    <a:pt x="3165" y="1660"/>
                  </a:lnTo>
                  <a:lnTo>
                    <a:pt x="3179" y="1660"/>
                  </a:lnTo>
                  <a:lnTo>
                    <a:pt x="3193" y="1660"/>
                  </a:lnTo>
                  <a:lnTo>
                    <a:pt x="3200" y="1660"/>
                  </a:lnTo>
                  <a:lnTo>
                    <a:pt x="3215" y="1660"/>
                  </a:lnTo>
                  <a:lnTo>
                    <a:pt x="3229" y="1660"/>
                  </a:lnTo>
                  <a:lnTo>
                    <a:pt x="3243" y="1660"/>
                  </a:lnTo>
                  <a:lnTo>
                    <a:pt x="3250" y="1660"/>
                  </a:lnTo>
                  <a:lnTo>
                    <a:pt x="3264" y="1660"/>
                  </a:lnTo>
                  <a:lnTo>
                    <a:pt x="3279" y="1660"/>
                  </a:lnTo>
                  <a:lnTo>
                    <a:pt x="3286" y="1660"/>
                  </a:lnTo>
                  <a:lnTo>
                    <a:pt x="3300" y="1660"/>
                  </a:lnTo>
                  <a:lnTo>
                    <a:pt x="3314" y="1660"/>
                  </a:lnTo>
                  <a:lnTo>
                    <a:pt x="3321" y="1660"/>
                  </a:lnTo>
                  <a:lnTo>
                    <a:pt x="3335" y="1660"/>
                  </a:lnTo>
                  <a:lnTo>
                    <a:pt x="3350" y="1660"/>
                  </a:lnTo>
                  <a:lnTo>
                    <a:pt x="3357" y="1660"/>
                  </a:lnTo>
                  <a:lnTo>
                    <a:pt x="3371" y="1660"/>
                  </a:lnTo>
                  <a:lnTo>
                    <a:pt x="3385" y="1660"/>
                  </a:lnTo>
                  <a:lnTo>
                    <a:pt x="3400" y="1660"/>
                  </a:lnTo>
                  <a:lnTo>
                    <a:pt x="3407" y="1660"/>
                  </a:lnTo>
                  <a:lnTo>
                    <a:pt x="3421" y="1660"/>
                  </a:lnTo>
                  <a:lnTo>
                    <a:pt x="3435" y="1660"/>
                  </a:lnTo>
                  <a:lnTo>
                    <a:pt x="3442" y="1660"/>
                  </a:lnTo>
                  <a:lnTo>
                    <a:pt x="3456" y="1660"/>
                  </a:lnTo>
                  <a:lnTo>
                    <a:pt x="3471" y="1660"/>
                  </a:lnTo>
                  <a:lnTo>
                    <a:pt x="3478" y="1660"/>
                  </a:lnTo>
                  <a:lnTo>
                    <a:pt x="3492" y="1660"/>
                  </a:lnTo>
                  <a:lnTo>
                    <a:pt x="3506" y="1660"/>
                  </a:lnTo>
                  <a:lnTo>
                    <a:pt x="3513" y="1660"/>
                  </a:lnTo>
                  <a:lnTo>
                    <a:pt x="3528" y="1660"/>
                  </a:lnTo>
                  <a:lnTo>
                    <a:pt x="3542" y="1660"/>
                  </a:lnTo>
                  <a:lnTo>
                    <a:pt x="3556" y="1660"/>
                  </a:lnTo>
                  <a:lnTo>
                    <a:pt x="3563" y="1660"/>
                  </a:lnTo>
                  <a:lnTo>
                    <a:pt x="3577" y="1660"/>
                  </a:lnTo>
                  <a:lnTo>
                    <a:pt x="3592" y="1660"/>
                  </a:lnTo>
                  <a:lnTo>
                    <a:pt x="3599" y="1660"/>
                  </a:lnTo>
                  <a:lnTo>
                    <a:pt x="3613" y="1660"/>
                  </a:lnTo>
                </a:path>
              </a:pathLst>
            </a:custGeom>
            <a:noFill/>
            <a:ln w="38100" cmpd="sng">
              <a:solidFill>
                <a:schemeClr val="fol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4" name="Freeform 96"/>
            <p:cNvSpPr>
              <a:spLocks/>
            </p:cNvSpPr>
            <p:nvPr/>
          </p:nvSpPr>
          <p:spPr bwMode="auto">
            <a:xfrm>
              <a:off x="1344" y="1526"/>
              <a:ext cx="3613" cy="2292"/>
            </a:xfrm>
            <a:custGeom>
              <a:avLst/>
              <a:gdLst>
                <a:gd name="T0" fmla="*/ 49 w 3613"/>
                <a:gd name="T1" fmla="*/ 2292 h 2292"/>
                <a:gd name="T2" fmla="*/ 106 w 3613"/>
                <a:gd name="T3" fmla="*/ 2292 h 2292"/>
                <a:gd name="T4" fmla="*/ 170 w 3613"/>
                <a:gd name="T5" fmla="*/ 2292 h 2292"/>
                <a:gd name="T6" fmla="*/ 227 w 3613"/>
                <a:gd name="T7" fmla="*/ 2292 h 2292"/>
                <a:gd name="T8" fmla="*/ 291 w 3613"/>
                <a:gd name="T9" fmla="*/ 2292 h 2292"/>
                <a:gd name="T10" fmla="*/ 348 w 3613"/>
                <a:gd name="T11" fmla="*/ 2292 h 2292"/>
                <a:gd name="T12" fmla="*/ 412 w 3613"/>
                <a:gd name="T13" fmla="*/ 2292 h 2292"/>
                <a:gd name="T14" fmla="*/ 469 w 3613"/>
                <a:gd name="T15" fmla="*/ 2285 h 2292"/>
                <a:gd name="T16" fmla="*/ 533 w 3613"/>
                <a:gd name="T17" fmla="*/ 2264 h 2292"/>
                <a:gd name="T18" fmla="*/ 590 w 3613"/>
                <a:gd name="T19" fmla="*/ 2214 h 2292"/>
                <a:gd name="T20" fmla="*/ 647 w 3613"/>
                <a:gd name="T21" fmla="*/ 2108 h 2292"/>
                <a:gd name="T22" fmla="*/ 711 w 3613"/>
                <a:gd name="T23" fmla="*/ 1930 h 2292"/>
                <a:gd name="T24" fmla="*/ 768 w 3613"/>
                <a:gd name="T25" fmla="*/ 1668 h 2292"/>
                <a:gd name="T26" fmla="*/ 832 w 3613"/>
                <a:gd name="T27" fmla="*/ 1334 h 2292"/>
                <a:gd name="T28" fmla="*/ 889 w 3613"/>
                <a:gd name="T29" fmla="*/ 965 h 2292"/>
                <a:gd name="T30" fmla="*/ 953 w 3613"/>
                <a:gd name="T31" fmla="*/ 596 h 2292"/>
                <a:gd name="T32" fmla="*/ 1010 w 3613"/>
                <a:gd name="T33" fmla="*/ 291 h 2292"/>
                <a:gd name="T34" fmla="*/ 1074 w 3613"/>
                <a:gd name="T35" fmla="*/ 85 h 2292"/>
                <a:gd name="T36" fmla="*/ 1131 w 3613"/>
                <a:gd name="T37" fmla="*/ 0 h 2292"/>
                <a:gd name="T38" fmla="*/ 1195 w 3613"/>
                <a:gd name="T39" fmla="*/ 36 h 2292"/>
                <a:gd name="T40" fmla="*/ 1251 w 3613"/>
                <a:gd name="T41" fmla="*/ 171 h 2292"/>
                <a:gd name="T42" fmla="*/ 1315 w 3613"/>
                <a:gd name="T43" fmla="*/ 391 h 2292"/>
                <a:gd name="T44" fmla="*/ 1372 w 3613"/>
                <a:gd name="T45" fmla="*/ 653 h 2292"/>
                <a:gd name="T46" fmla="*/ 1436 w 3613"/>
                <a:gd name="T47" fmla="*/ 930 h 2292"/>
                <a:gd name="T48" fmla="*/ 1493 w 3613"/>
                <a:gd name="T49" fmla="*/ 1192 h 2292"/>
                <a:gd name="T50" fmla="*/ 1550 w 3613"/>
                <a:gd name="T51" fmla="*/ 1434 h 2292"/>
                <a:gd name="T52" fmla="*/ 1614 w 3613"/>
                <a:gd name="T53" fmla="*/ 1647 h 2292"/>
                <a:gd name="T54" fmla="*/ 1671 w 3613"/>
                <a:gd name="T55" fmla="*/ 1817 h 2292"/>
                <a:gd name="T56" fmla="*/ 1735 w 3613"/>
                <a:gd name="T57" fmla="*/ 1945 h 2292"/>
                <a:gd name="T58" fmla="*/ 1792 w 3613"/>
                <a:gd name="T59" fmla="*/ 2051 h 2292"/>
                <a:gd name="T60" fmla="*/ 1856 w 3613"/>
                <a:gd name="T61" fmla="*/ 2122 h 2292"/>
                <a:gd name="T62" fmla="*/ 1913 w 3613"/>
                <a:gd name="T63" fmla="*/ 2179 h 2292"/>
                <a:gd name="T64" fmla="*/ 1977 w 3613"/>
                <a:gd name="T65" fmla="*/ 2214 h 2292"/>
                <a:gd name="T66" fmla="*/ 2034 w 3613"/>
                <a:gd name="T67" fmla="*/ 2243 h 2292"/>
                <a:gd name="T68" fmla="*/ 2098 w 3613"/>
                <a:gd name="T69" fmla="*/ 2264 h 2292"/>
                <a:gd name="T70" fmla="*/ 2155 w 3613"/>
                <a:gd name="T71" fmla="*/ 2271 h 2292"/>
                <a:gd name="T72" fmla="*/ 2219 w 3613"/>
                <a:gd name="T73" fmla="*/ 2278 h 2292"/>
                <a:gd name="T74" fmla="*/ 2276 w 3613"/>
                <a:gd name="T75" fmla="*/ 2285 h 2292"/>
                <a:gd name="T76" fmla="*/ 2340 w 3613"/>
                <a:gd name="T77" fmla="*/ 2285 h 2292"/>
                <a:gd name="T78" fmla="*/ 2397 w 3613"/>
                <a:gd name="T79" fmla="*/ 2292 h 2292"/>
                <a:gd name="T80" fmla="*/ 2454 w 3613"/>
                <a:gd name="T81" fmla="*/ 2292 h 2292"/>
                <a:gd name="T82" fmla="*/ 2518 w 3613"/>
                <a:gd name="T83" fmla="*/ 2292 h 2292"/>
                <a:gd name="T84" fmla="*/ 2574 w 3613"/>
                <a:gd name="T85" fmla="*/ 2292 h 2292"/>
                <a:gd name="T86" fmla="*/ 2638 w 3613"/>
                <a:gd name="T87" fmla="*/ 2292 h 2292"/>
                <a:gd name="T88" fmla="*/ 2695 w 3613"/>
                <a:gd name="T89" fmla="*/ 2292 h 2292"/>
                <a:gd name="T90" fmla="*/ 2759 w 3613"/>
                <a:gd name="T91" fmla="*/ 2292 h 2292"/>
                <a:gd name="T92" fmla="*/ 2816 w 3613"/>
                <a:gd name="T93" fmla="*/ 2292 h 2292"/>
                <a:gd name="T94" fmla="*/ 2880 w 3613"/>
                <a:gd name="T95" fmla="*/ 2292 h 2292"/>
                <a:gd name="T96" fmla="*/ 2937 w 3613"/>
                <a:gd name="T97" fmla="*/ 2292 h 2292"/>
                <a:gd name="T98" fmla="*/ 3001 w 3613"/>
                <a:gd name="T99" fmla="*/ 2292 h 2292"/>
                <a:gd name="T100" fmla="*/ 3058 w 3613"/>
                <a:gd name="T101" fmla="*/ 2292 h 2292"/>
                <a:gd name="T102" fmla="*/ 3122 w 3613"/>
                <a:gd name="T103" fmla="*/ 2292 h 2292"/>
                <a:gd name="T104" fmla="*/ 3179 w 3613"/>
                <a:gd name="T105" fmla="*/ 2292 h 2292"/>
                <a:gd name="T106" fmla="*/ 3243 w 3613"/>
                <a:gd name="T107" fmla="*/ 2292 h 2292"/>
                <a:gd name="T108" fmla="*/ 3300 w 3613"/>
                <a:gd name="T109" fmla="*/ 2292 h 2292"/>
                <a:gd name="T110" fmla="*/ 3357 w 3613"/>
                <a:gd name="T111" fmla="*/ 2292 h 2292"/>
                <a:gd name="T112" fmla="*/ 3421 w 3613"/>
                <a:gd name="T113" fmla="*/ 2292 h 2292"/>
                <a:gd name="T114" fmla="*/ 3478 w 3613"/>
                <a:gd name="T115" fmla="*/ 2292 h 2292"/>
                <a:gd name="T116" fmla="*/ 3542 w 3613"/>
                <a:gd name="T117" fmla="*/ 2292 h 2292"/>
                <a:gd name="T118" fmla="*/ 3599 w 3613"/>
                <a:gd name="T119" fmla="*/ 2292 h 22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2292"/>
                <a:gd name="T182" fmla="*/ 3613 w 3613"/>
                <a:gd name="T183" fmla="*/ 2292 h 229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2292">
                  <a:moveTo>
                    <a:pt x="0" y="2292"/>
                  </a:moveTo>
                  <a:lnTo>
                    <a:pt x="14" y="2292"/>
                  </a:lnTo>
                  <a:lnTo>
                    <a:pt x="21" y="2292"/>
                  </a:lnTo>
                  <a:lnTo>
                    <a:pt x="35" y="2292"/>
                  </a:lnTo>
                  <a:lnTo>
                    <a:pt x="49" y="2292"/>
                  </a:lnTo>
                  <a:lnTo>
                    <a:pt x="56" y="2292"/>
                  </a:lnTo>
                  <a:lnTo>
                    <a:pt x="71" y="2292"/>
                  </a:lnTo>
                  <a:lnTo>
                    <a:pt x="85" y="2292"/>
                  </a:lnTo>
                  <a:lnTo>
                    <a:pt x="99" y="2292"/>
                  </a:lnTo>
                  <a:lnTo>
                    <a:pt x="106" y="2292"/>
                  </a:lnTo>
                  <a:lnTo>
                    <a:pt x="121" y="2292"/>
                  </a:lnTo>
                  <a:lnTo>
                    <a:pt x="135" y="2292"/>
                  </a:lnTo>
                  <a:lnTo>
                    <a:pt x="142" y="2292"/>
                  </a:lnTo>
                  <a:lnTo>
                    <a:pt x="156" y="2292"/>
                  </a:lnTo>
                  <a:lnTo>
                    <a:pt x="170" y="2292"/>
                  </a:lnTo>
                  <a:lnTo>
                    <a:pt x="177" y="2292"/>
                  </a:lnTo>
                  <a:lnTo>
                    <a:pt x="192" y="2292"/>
                  </a:lnTo>
                  <a:lnTo>
                    <a:pt x="206" y="2292"/>
                  </a:lnTo>
                  <a:lnTo>
                    <a:pt x="213" y="2292"/>
                  </a:lnTo>
                  <a:lnTo>
                    <a:pt x="227" y="2292"/>
                  </a:lnTo>
                  <a:lnTo>
                    <a:pt x="241" y="2292"/>
                  </a:lnTo>
                  <a:lnTo>
                    <a:pt x="256" y="2292"/>
                  </a:lnTo>
                  <a:lnTo>
                    <a:pt x="263" y="2292"/>
                  </a:lnTo>
                  <a:lnTo>
                    <a:pt x="277" y="2292"/>
                  </a:lnTo>
                  <a:lnTo>
                    <a:pt x="291" y="2292"/>
                  </a:lnTo>
                  <a:lnTo>
                    <a:pt x="298" y="2292"/>
                  </a:lnTo>
                  <a:lnTo>
                    <a:pt x="313" y="2292"/>
                  </a:lnTo>
                  <a:lnTo>
                    <a:pt x="327" y="2292"/>
                  </a:lnTo>
                  <a:lnTo>
                    <a:pt x="334" y="2292"/>
                  </a:lnTo>
                  <a:lnTo>
                    <a:pt x="348" y="2292"/>
                  </a:lnTo>
                  <a:lnTo>
                    <a:pt x="362" y="2292"/>
                  </a:lnTo>
                  <a:lnTo>
                    <a:pt x="369" y="2292"/>
                  </a:lnTo>
                  <a:lnTo>
                    <a:pt x="384" y="2292"/>
                  </a:lnTo>
                  <a:lnTo>
                    <a:pt x="398" y="2292"/>
                  </a:lnTo>
                  <a:lnTo>
                    <a:pt x="412" y="2292"/>
                  </a:lnTo>
                  <a:lnTo>
                    <a:pt x="419" y="2292"/>
                  </a:lnTo>
                  <a:lnTo>
                    <a:pt x="433" y="2292"/>
                  </a:lnTo>
                  <a:lnTo>
                    <a:pt x="448" y="2285"/>
                  </a:lnTo>
                  <a:lnTo>
                    <a:pt x="455" y="2285"/>
                  </a:lnTo>
                  <a:lnTo>
                    <a:pt x="469" y="2285"/>
                  </a:lnTo>
                  <a:lnTo>
                    <a:pt x="483" y="2285"/>
                  </a:lnTo>
                  <a:lnTo>
                    <a:pt x="490" y="2278"/>
                  </a:lnTo>
                  <a:lnTo>
                    <a:pt x="505" y="2278"/>
                  </a:lnTo>
                  <a:lnTo>
                    <a:pt x="519" y="2271"/>
                  </a:lnTo>
                  <a:lnTo>
                    <a:pt x="533" y="2264"/>
                  </a:lnTo>
                  <a:lnTo>
                    <a:pt x="540" y="2257"/>
                  </a:lnTo>
                  <a:lnTo>
                    <a:pt x="554" y="2250"/>
                  </a:lnTo>
                  <a:lnTo>
                    <a:pt x="569" y="2243"/>
                  </a:lnTo>
                  <a:lnTo>
                    <a:pt x="576" y="2228"/>
                  </a:lnTo>
                  <a:lnTo>
                    <a:pt x="590" y="2214"/>
                  </a:lnTo>
                  <a:lnTo>
                    <a:pt x="604" y="2200"/>
                  </a:lnTo>
                  <a:lnTo>
                    <a:pt x="611" y="2179"/>
                  </a:lnTo>
                  <a:lnTo>
                    <a:pt x="626" y="2157"/>
                  </a:lnTo>
                  <a:lnTo>
                    <a:pt x="640" y="2136"/>
                  </a:lnTo>
                  <a:lnTo>
                    <a:pt x="647" y="2108"/>
                  </a:lnTo>
                  <a:lnTo>
                    <a:pt x="661" y="2079"/>
                  </a:lnTo>
                  <a:lnTo>
                    <a:pt x="675" y="2051"/>
                  </a:lnTo>
                  <a:lnTo>
                    <a:pt x="690" y="2016"/>
                  </a:lnTo>
                  <a:lnTo>
                    <a:pt x="697" y="1973"/>
                  </a:lnTo>
                  <a:lnTo>
                    <a:pt x="711" y="1930"/>
                  </a:lnTo>
                  <a:lnTo>
                    <a:pt x="725" y="1888"/>
                  </a:lnTo>
                  <a:lnTo>
                    <a:pt x="732" y="1838"/>
                  </a:lnTo>
                  <a:lnTo>
                    <a:pt x="746" y="1781"/>
                  </a:lnTo>
                  <a:lnTo>
                    <a:pt x="761" y="1732"/>
                  </a:lnTo>
                  <a:lnTo>
                    <a:pt x="768" y="1668"/>
                  </a:lnTo>
                  <a:lnTo>
                    <a:pt x="782" y="1611"/>
                  </a:lnTo>
                  <a:lnTo>
                    <a:pt x="796" y="1540"/>
                  </a:lnTo>
                  <a:lnTo>
                    <a:pt x="803" y="1476"/>
                  </a:lnTo>
                  <a:lnTo>
                    <a:pt x="818" y="1405"/>
                  </a:lnTo>
                  <a:lnTo>
                    <a:pt x="832" y="1334"/>
                  </a:lnTo>
                  <a:lnTo>
                    <a:pt x="846" y="1263"/>
                  </a:lnTo>
                  <a:lnTo>
                    <a:pt x="853" y="1192"/>
                  </a:lnTo>
                  <a:lnTo>
                    <a:pt x="867" y="1114"/>
                  </a:lnTo>
                  <a:lnTo>
                    <a:pt x="882" y="1036"/>
                  </a:lnTo>
                  <a:lnTo>
                    <a:pt x="889" y="965"/>
                  </a:lnTo>
                  <a:lnTo>
                    <a:pt x="903" y="887"/>
                  </a:lnTo>
                  <a:lnTo>
                    <a:pt x="917" y="816"/>
                  </a:lnTo>
                  <a:lnTo>
                    <a:pt x="924" y="738"/>
                  </a:lnTo>
                  <a:lnTo>
                    <a:pt x="938" y="667"/>
                  </a:lnTo>
                  <a:lnTo>
                    <a:pt x="953" y="596"/>
                  </a:lnTo>
                  <a:lnTo>
                    <a:pt x="960" y="532"/>
                  </a:lnTo>
                  <a:lnTo>
                    <a:pt x="974" y="469"/>
                  </a:lnTo>
                  <a:lnTo>
                    <a:pt x="988" y="405"/>
                  </a:lnTo>
                  <a:lnTo>
                    <a:pt x="1002" y="348"/>
                  </a:lnTo>
                  <a:lnTo>
                    <a:pt x="1010" y="291"/>
                  </a:lnTo>
                  <a:lnTo>
                    <a:pt x="1024" y="242"/>
                  </a:lnTo>
                  <a:lnTo>
                    <a:pt x="1038" y="199"/>
                  </a:lnTo>
                  <a:lnTo>
                    <a:pt x="1045" y="156"/>
                  </a:lnTo>
                  <a:lnTo>
                    <a:pt x="1059" y="121"/>
                  </a:lnTo>
                  <a:lnTo>
                    <a:pt x="1074" y="85"/>
                  </a:lnTo>
                  <a:lnTo>
                    <a:pt x="1081" y="57"/>
                  </a:lnTo>
                  <a:lnTo>
                    <a:pt x="1095" y="36"/>
                  </a:lnTo>
                  <a:lnTo>
                    <a:pt x="1109" y="22"/>
                  </a:lnTo>
                  <a:lnTo>
                    <a:pt x="1116" y="7"/>
                  </a:lnTo>
                  <a:lnTo>
                    <a:pt x="1131" y="0"/>
                  </a:lnTo>
                  <a:lnTo>
                    <a:pt x="1145" y="0"/>
                  </a:lnTo>
                  <a:lnTo>
                    <a:pt x="1159" y="0"/>
                  </a:lnTo>
                  <a:lnTo>
                    <a:pt x="1166" y="7"/>
                  </a:lnTo>
                  <a:lnTo>
                    <a:pt x="1180" y="22"/>
                  </a:lnTo>
                  <a:lnTo>
                    <a:pt x="1195" y="36"/>
                  </a:lnTo>
                  <a:lnTo>
                    <a:pt x="1202" y="57"/>
                  </a:lnTo>
                  <a:lnTo>
                    <a:pt x="1216" y="78"/>
                  </a:lnTo>
                  <a:lnTo>
                    <a:pt x="1230" y="107"/>
                  </a:lnTo>
                  <a:lnTo>
                    <a:pt x="1237" y="142"/>
                  </a:lnTo>
                  <a:lnTo>
                    <a:pt x="1251" y="171"/>
                  </a:lnTo>
                  <a:lnTo>
                    <a:pt x="1266" y="213"/>
                  </a:lnTo>
                  <a:lnTo>
                    <a:pt x="1273" y="256"/>
                  </a:lnTo>
                  <a:lnTo>
                    <a:pt x="1287" y="298"/>
                  </a:lnTo>
                  <a:lnTo>
                    <a:pt x="1301" y="341"/>
                  </a:lnTo>
                  <a:lnTo>
                    <a:pt x="1315" y="391"/>
                  </a:lnTo>
                  <a:lnTo>
                    <a:pt x="1323" y="440"/>
                  </a:lnTo>
                  <a:lnTo>
                    <a:pt x="1337" y="490"/>
                  </a:lnTo>
                  <a:lnTo>
                    <a:pt x="1351" y="547"/>
                  </a:lnTo>
                  <a:lnTo>
                    <a:pt x="1358" y="596"/>
                  </a:lnTo>
                  <a:lnTo>
                    <a:pt x="1372" y="653"/>
                  </a:lnTo>
                  <a:lnTo>
                    <a:pt x="1387" y="710"/>
                  </a:lnTo>
                  <a:lnTo>
                    <a:pt x="1394" y="760"/>
                  </a:lnTo>
                  <a:lnTo>
                    <a:pt x="1408" y="816"/>
                  </a:lnTo>
                  <a:lnTo>
                    <a:pt x="1422" y="873"/>
                  </a:lnTo>
                  <a:lnTo>
                    <a:pt x="1436" y="930"/>
                  </a:lnTo>
                  <a:lnTo>
                    <a:pt x="1443" y="980"/>
                  </a:lnTo>
                  <a:lnTo>
                    <a:pt x="1458" y="1036"/>
                  </a:lnTo>
                  <a:lnTo>
                    <a:pt x="1472" y="1093"/>
                  </a:lnTo>
                  <a:lnTo>
                    <a:pt x="1479" y="1143"/>
                  </a:lnTo>
                  <a:lnTo>
                    <a:pt x="1493" y="1192"/>
                  </a:lnTo>
                  <a:lnTo>
                    <a:pt x="1508" y="1249"/>
                  </a:lnTo>
                  <a:lnTo>
                    <a:pt x="1515" y="1299"/>
                  </a:lnTo>
                  <a:lnTo>
                    <a:pt x="1529" y="1341"/>
                  </a:lnTo>
                  <a:lnTo>
                    <a:pt x="1543" y="1391"/>
                  </a:lnTo>
                  <a:lnTo>
                    <a:pt x="1550" y="1434"/>
                  </a:lnTo>
                  <a:lnTo>
                    <a:pt x="1564" y="1483"/>
                  </a:lnTo>
                  <a:lnTo>
                    <a:pt x="1579" y="1526"/>
                  </a:lnTo>
                  <a:lnTo>
                    <a:pt x="1593" y="1568"/>
                  </a:lnTo>
                  <a:lnTo>
                    <a:pt x="1600" y="1604"/>
                  </a:lnTo>
                  <a:lnTo>
                    <a:pt x="1614" y="1647"/>
                  </a:lnTo>
                  <a:lnTo>
                    <a:pt x="1628" y="1682"/>
                  </a:lnTo>
                  <a:lnTo>
                    <a:pt x="1636" y="1718"/>
                  </a:lnTo>
                  <a:lnTo>
                    <a:pt x="1650" y="1753"/>
                  </a:lnTo>
                  <a:lnTo>
                    <a:pt x="1664" y="1781"/>
                  </a:lnTo>
                  <a:lnTo>
                    <a:pt x="1671" y="1817"/>
                  </a:lnTo>
                  <a:lnTo>
                    <a:pt x="1685" y="1845"/>
                  </a:lnTo>
                  <a:lnTo>
                    <a:pt x="1700" y="1874"/>
                  </a:lnTo>
                  <a:lnTo>
                    <a:pt x="1707" y="1902"/>
                  </a:lnTo>
                  <a:lnTo>
                    <a:pt x="1721" y="1923"/>
                  </a:lnTo>
                  <a:lnTo>
                    <a:pt x="1735" y="1945"/>
                  </a:lnTo>
                  <a:lnTo>
                    <a:pt x="1749" y="1973"/>
                  </a:lnTo>
                  <a:lnTo>
                    <a:pt x="1756" y="1994"/>
                  </a:lnTo>
                  <a:lnTo>
                    <a:pt x="1771" y="2016"/>
                  </a:lnTo>
                  <a:lnTo>
                    <a:pt x="1785" y="2030"/>
                  </a:lnTo>
                  <a:lnTo>
                    <a:pt x="1792" y="2051"/>
                  </a:lnTo>
                  <a:lnTo>
                    <a:pt x="1806" y="2065"/>
                  </a:lnTo>
                  <a:lnTo>
                    <a:pt x="1820" y="2087"/>
                  </a:lnTo>
                  <a:lnTo>
                    <a:pt x="1828" y="2101"/>
                  </a:lnTo>
                  <a:lnTo>
                    <a:pt x="1842" y="2115"/>
                  </a:lnTo>
                  <a:lnTo>
                    <a:pt x="1856" y="2122"/>
                  </a:lnTo>
                  <a:lnTo>
                    <a:pt x="1863" y="2136"/>
                  </a:lnTo>
                  <a:lnTo>
                    <a:pt x="1877" y="2150"/>
                  </a:lnTo>
                  <a:lnTo>
                    <a:pt x="1892" y="2157"/>
                  </a:lnTo>
                  <a:lnTo>
                    <a:pt x="1906" y="2172"/>
                  </a:lnTo>
                  <a:lnTo>
                    <a:pt x="1913" y="2179"/>
                  </a:lnTo>
                  <a:lnTo>
                    <a:pt x="1927" y="2186"/>
                  </a:lnTo>
                  <a:lnTo>
                    <a:pt x="1941" y="2200"/>
                  </a:lnTo>
                  <a:lnTo>
                    <a:pt x="1948" y="2207"/>
                  </a:lnTo>
                  <a:lnTo>
                    <a:pt x="1963" y="2214"/>
                  </a:lnTo>
                  <a:lnTo>
                    <a:pt x="1977" y="2214"/>
                  </a:lnTo>
                  <a:lnTo>
                    <a:pt x="1984" y="2221"/>
                  </a:lnTo>
                  <a:lnTo>
                    <a:pt x="1998" y="2228"/>
                  </a:lnTo>
                  <a:lnTo>
                    <a:pt x="2013" y="2236"/>
                  </a:lnTo>
                  <a:lnTo>
                    <a:pt x="2020" y="2243"/>
                  </a:lnTo>
                  <a:lnTo>
                    <a:pt x="2034" y="2243"/>
                  </a:lnTo>
                  <a:lnTo>
                    <a:pt x="2048" y="2250"/>
                  </a:lnTo>
                  <a:lnTo>
                    <a:pt x="2062" y="2250"/>
                  </a:lnTo>
                  <a:lnTo>
                    <a:pt x="2069" y="2257"/>
                  </a:lnTo>
                  <a:lnTo>
                    <a:pt x="2084" y="2257"/>
                  </a:lnTo>
                  <a:lnTo>
                    <a:pt x="2098" y="2264"/>
                  </a:lnTo>
                  <a:lnTo>
                    <a:pt x="2105" y="2264"/>
                  </a:lnTo>
                  <a:lnTo>
                    <a:pt x="2119" y="2264"/>
                  </a:lnTo>
                  <a:lnTo>
                    <a:pt x="2133" y="2271"/>
                  </a:lnTo>
                  <a:lnTo>
                    <a:pt x="2141" y="2271"/>
                  </a:lnTo>
                  <a:lnTo>
                    <a:pt x="2155" y="2271"/>
                  </a:lnTo>
                  <a:lnTo>
                    <a:pt x="2169" y="2271"/>
                  </a:lnTo>
                  <a:lnTo>
                    <a:pt x="2176" y="2278"/>
                  </a:lnTo>
                  <a:lnTo>
                    <a:pt x="2190" y="2278"/>
                  </a:lnTo>
                  <a:lnTo>
                    <a:pt x="2205" y="2278"/>
                  </a:lnTo>
                  <a:lnTo>
                    <a:pt x="2219" y="2278"/>
                  </a:lnTo>
                  <a:lnTo>
                    <a:pt x="2226" y="2278"/>
                  </a:lnTo>
                  <a:lnTo>
                    <a:pt x="2240" y="2285"/>
                  </a:lnTo>
                  <a:lnTo>
                    <a:pt x="2254" y="2285"/>
                  </a:lnTo>
                  <a:lnTo>
                    <a:pt x="2261" y="2285"/>
                  </a:lnTo>
                  <a:lnTo>
                    <a:pt x="2276" y="2285"/>
                  </a:lnTo>
                  <a:lnTo>
                    <a:pt x="2290" y="2285"/>
                  </a:lnTo>
                  <a:lnTo>
                    <a:pt x="2297" y="2285"/>
                  </a:lnTo>
                  <a:lnTo>
                    <a:pt x="2311" y="2285"/>
                  </a:lnTo>
                  <a:lnTo>
                    <a:pt x="2325" y="2285"/>
                  </a:lnTo>
                  <a:lnTo>
                    <a:pt x="2340" y="2285"/>
                  </a:lnTo>
                  <a:lnTo>
                    <a:pt x="2347" y="2285"/>
                  </a:lnTo>
                  <a:lnTo>
                    <a:pt x="2361" y="2285"/>
                  </a:lnTo>
                  <a:lnTo>
                    <a:pt x="2375" y="2292"/>
                  </a:lnTo>
                  <a:lnTo>
                    <a:pt x="2382" y="2292"/>
                  </a:lnTo>
                  <a:lnTo>
                    <a:pt x="2397" y="2292"/>
                  </a:lnTo>
                  <a:lnTo>
                    <a:pt x="2411" y="2292"/>
                  </a:lnTo>
                  <a:lnTo>
                    <a:pt x="2418" y="2292"/>
                  </a:lnTo>
                  <a:lnTo>
                    <a:pt x="2432" y="2292"/>
                  </a:lnTo>
                  <a:lnTo>
                    <a:pt x="2446" y="2292"/>
                  </a:lnTo>
                  <a:lnTo>
                    <a:pt x="2454" y="2292"/>
                  </a:lnTo>
                  <a:lnTo>
                    <a:pt x="2468" y="2292"/>
                  </a:lnTo>
                  <a:lnTo>
                    <a:pt x="2482" y="2292"/>
                  </a:lnTo>
                  <a:lnTo>
                    <a:pt x="2496" y="2292"/>
                  </a:lnTo>
                  <a:lnTo>
                    <a:pt x="2503" y="2292"/>
                  </a:lnTo>
                  <a:lnTo>
                    <a:pt x="2518" y="2292"/>
                  </a:lnTo>
                  <a:lnTo>
                    <a:pt x="2532" y="2292"/>
                  </a:lnTo>
                  <a:lnTo>
                    <a:pt x="2539" y="2292"/>
                  </a:lnTo>
                  <a:lnTo>
                    <a:pt x="2553" y="2292"/>
                  </a:lnTo>
                  <a:lnTo>
                    <a:pt x="2567" y="2292"/>
                  </a:lnTo>
                  <a:lnTo>
                    <a:pt x="2574" y="2292"/>
                  </a:lnTo>
                  <a:lnTo>
                    <a:pt x="2589" y="2292"/>
                  </a:lnTo>
                  <a:lnTo>
                    <a:pt x="2603" y="2292"/>
                  </a:lnTo>
                  <a:lnTo>
                    <a:pt x="2610" y="2292"/>
                  </a:lnTo>
                  <a:lnTo>
                    <a:pt x="2624" y="2292"/>
                  </a:lnTo>
                  <a:lnTo>
                    <a:pt x="2638" y="2292"/>
                  </a:lnTo>
                  <a:lnTo>
                    <a:pt x="2653" y="2292"/>
                  </a:lnTo>
                  <a:lnTo>
                    <a:pt x="2660" y="2292"/>
                  </a:lnTo>
                  <a:lnTo>
                    <a:pt x="2674" y="2292"/>
                  </a:lnTo>
                  <a:lnTo>
                    <a:pt x="2688" y="2292"/>
                  </a:lnTo>
                  <a:lnTo>
                    <a:pt x="2695" y="2292"/>
                  </a:lnTo>
                  <a:lnTo>
                    <a:pt x="2710" y="2292"/>
                  </a:lnTo>
                  <a:lnTo>
                    <a:pt x="2724" y="2292"/>
                  </a:lnTo>
                  <a:lnTo>
                    <a:pt x="2731" y="2292"/>
                  </a:lnTo>
                  <a:lnTo>
                    <a:pt x="2745" y="2292"/>
                  </a:lnTo>
                  <a:lnTo>
                    <a:pt x="2759" y="2292"/>
                  </a:lnTo>
                  <a:lnTo>
                    <a:pt x="2766" y="2292"/>
                  </a:lnTo>
                  <a:lnTo>
                    <a:pt x="2781" y="2292"/>
                  </a:lnTo>
                  <a:lnTo>
                    <a:pt x="2795" y="2292"/>
                  </a:lnTo>
                  <a:lnTo>
                    <a:pt x="2809" y="2292"/>
                  </a:lnTo>
                  <a:lnTo>
                    <a:pt x="2816" y="2292"/>
                  </a:lnTo>
                  <a:lnTo>
                    <a:pt x="2830" y="2292"/>
                  </a:lnTo>
                  <a:lnTo>
                    <a:pt x="2845" y="2292"/>
                  </a:lnTo>
                  <a:lnTo>
                    <a:pt x="2852" y="2292"/>
                  </a:lnTo>
                  <a:lnTo>
                    <a:pt x="2866" y="2292"/>
                  </a:lnTo>
                  <a:lnTo>
                    <a:pt x="2880" y="2292"/>
                  </a:lnTo>
                  <a:lnTo>
                    <a:pt x="2887" y="2292"/>
                  </a:lnTo>
                  <a:lnTo>
                    <a:pt x="2902" y="2292"/>
                  </a:lnTo>
                  <a:lnTo>
                    <a:pt x="2916" y="2292"/>
                  </a:lnTo>
                  <a:lnTo>
                    <a:pt x="2923" y="2292"/>
                  </a:lnTo>
                  <a:lnTo>
                    <a:pt x="2937" y="2292"/>
                  </a:lnTo>
                  <a:lnTo>
                    <a:pt x="2951" y="2292"/>
                  </a:lnTo>
                  <a:lnTo>
                    <a:pt x="2966" y="2292"/>
                  </a:lnTo>
                  <a:lnTo>
                    <a:pt x="2973" y="2292"/>
                  </a:lnTo>
                  <a:lnTo>
                    <a:pt x="2987" y="2292"/>
                  </a:lnTo>
                  <a:lnTo>
                    <a:pt x="3001" y="2292"/>
                  </a:lnTo>
                  <a:lnTo>
                    <a:pt x="3008" y="2292"/>
                  </a:lnTo>
                  <a:lnTo>
                    <a:pt x="3023" y="2292"/>
                  </a:lnTo>
                  <a:lnTo>
                    <a:pt x="3037" y="2292"/>
                  </a:lnTo>
                  <a:lnTo>
                    <a:pt x="3044" y="2292"/>
                  </a:lnTo>
                  <a:lnTo>
                    <a:pt x="3058" y="2292"/>
                  </a:lnTo>
                  <a:lnTo>
                    <a:pt x="3072" y="2292"/>
                  </a:lnTo>
                  <a:lnTo>
                    <a:pt x="3079" y="2292"/>
                  </a:lnTo>
                  <a:lnTo>
                    <a:pt x="3094" y="2292"/>
                  </a:lnTo>
                  <a:lnTo>
                    <a:pt x="3108" y="2292"/>
                  </a:lnTo>
                  <a:lnTo>
                    <a:pt x="3122" y="2292"/>
                  </a:lnTo>
                  <a:lnTo>
                    <a:pt x="3129" y="2292"/>
                  </a:lnTo>
                  <a:lnTo>
                    <a:pt x="3143" y="2292"/>
                  </a:lnTo>
                  <a:lnTo>
                    <a:pt x="3158" y="2292"/>
                  </a:lnTo>
                  <a:lnTo>
                    <a:pt x="3165" y="2292"/>
                  </a:lnTo>
                  <a:lnTo>
                    <a:pt x="3179" y="2292"/>
                  </a:lnTo>
                  <a:lnTo>
                    <a:pt x="3193" y="2292"/>
                  </a:lnTo>
                  <a:lnTo>
                    <a:pt x="3200" y="2292"/>
                  </a:lnTo>
                  <a:lnTo>
                    <a:pt x="3215" y="2292"/>
                  </a:lnTo>
                  <a:lnTo>
                    <a:pt x="3229" y="2292"/>
                  </a:lnTo>
                  <a:lnTo>
                    <a:pt x="3243" y="2292"/>
                  </a:lnTo>
                  <a:lnTo>
                    <a:pt x="3250" y="2292"/>
                  </a:lnTo>
                  <a:lnTo>
                    <a:pt x="3264" y="2292"/>
                  </a:lnTo>
                  <a:lnTo>
                    <a:pt x="3279" y="2292"/>
                  </a:lnTo>
                  <a:lnTo>
                    <a:pt x="3286" y="2292"/>
                  </a:lnTo>
                  <a:lnTo>
                    <a:pt x="3300" y="2292"/>
                  </a:lnTo>
                  <a:lnTo>
                    <a:pt x="3314" y="2292"/>
                  </a:lnTo>
                  <a:lnTo>
                    <a:pt x="3321" y="2292"/>
                  </a:lnTo>
                  <a:lnTo>
                    <a:pt x="3335" y="2292"/>
                  </a:lnTo>
                  <a:lnTo>
                    <a:pt x="3350" y="2292"/>
                  </a:lnTo>
                  <a:lnTo>
                    <a:pt x="3357" y="2292"/>
                  </a:lnTo>
                  <a:lnTo>
                    <a:pt x="3371" y="2292"/>
                  </a:lnTo>
                  <a:lnTo>
                    <a:pt x="3385" y="2292"/>
                  </a:lnTo>
                  <a:lnTo>
                    <a:pt x="3400" y="2292"/>
                  </a:lnTo>
                  <a:lnTo>
                    <a:pt x="3407" y="2292"/>
                  </a:lnTo>
                  <a:lnTo>
                    <a:pt x="3421" y="2292"/>
                  </a:lnTo>
                  <a:lnTo>
                    <a:pt x="3435" y="2292"/>
                  </a:lnTo>
                  <a:lnTo>
                    <a:pt x="3442" y="2292"/>
                  </a:lnTo>
                  <a:lnTo>
                    <a:pt x="3456" y="2292"/>
                  </a:lnTo>
                  <a:lnTo>
                    <a:pt x="3471" y="2292"/>
                  </a:lnTo>
                  <a:lnTo>
                    <a:pt x="3478" y="2292"/>
                  </a:lnTo>
                  <a:lnTo>
                    <a:pt x="3492" y="2292"/>
                  </a:lnTo>
                  <a:lnTo>
                    <a:pt x="3506" y="2292"/>
                  </a:lnTo>
                  <a:lnTo>
                    <a:pt x="3513" y="2292"/>
                  </a:lnTo>
                  <a:lnTo>
                    <a:pt x="3528" y="2292"/>
                  </a:lnTo>
                  <a:lnTo>
                    <a:pt x="3542" y="2292"/>
                  </a:lnTo>
                  <a:lnTo>
                    <a:pt x="3556" y="2292"/>
                  </a:lnTo>
                  <a:lnTo>
                    <a:pt x="3563" y="2292"/>
                  </a:lnTo>
                  <a:lnTo>
                    <a:pt x="3577" y="2292"/>
                  </a:lnTo>
                  <a:lnTo>
                    <a:pt x="3592" y="2292"/>
                  </a:lnTo>
                  <a:lnTo>
                    <a:pt x="3599" y="2292"/>
                  </a:lnTo>
                  <a:lnTo>
                    <a:pt x="3613" y="2292"/>
                  </a:lnTo>
                </a:path>
              </a:pathLst>
            </a:custGeom>
            <a:noFill/>
            <a:ln w="38100" cap="flat" cmpd="sng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Rectangle 97"/>
            <p:cNvSpPr>
              <a:spLocks noChangeArrowheads="1"/>
            </p:cNvSpPr>
            <p:nvPr/>
          </p:nvSpPr>
          <p:spPr bwMode="auto">
            <a:xfrm>
              <a:off x="4580" y="3783"/>
              <a:ext cx="42" cy="20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 dirty="0">
                  <a:solidFill>
                    <a:srgbClr val="000000"/>
                  </a:solidFill>
                  <a:latin typeface="Symbol" pitchFamily="18" charset="2"/>
                </a:rPr>
                <a:t> </a:t>
              </a:r>
              <a:endParaRPr lang="pl-PL" i="1" dirty="0"/>
            </a:p>
          </p:txBody>
        </p:sp>
        <p:sp>
          <p:nvSpPr>
            <p:cNvPr id="79" name="Rectangle 111"/>
            <p:cNvSpPr>
              <a:spLocks noChangeArrowheads="1"/>
            </p:cNvSpPr>
            <p:nvPr/>
          </p:nvSpPr>
          <p:spPr bwMode="auto">
            <a:xfrm>
              <a:off x="1742" y="1469"/>
              <a:ext cx="0" cy="27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 dirty="0"/>
            </a:p>
          </p:txBody>
        </p:sp>
        <p:sp>
          <p:nvSpPr>
            <p:cNvPr id="80" name="Text Box 112"/>
            <p:cNvSpPr txBox="1">
              <a:spLocks noChangeArrowheads="1"/>
            </p:cNvSpPr>
            <p:nvPr/>
          </p:nvSpPr>
          <p:spPr bwMode="auto">
            <a:xfrm>
              <a:off x="2544" y="1464"/>
              <a:ext cx="4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20</a:t>
              </a:r>
              <a:endParaRPr lang="pl-PL" i="1"/>
            </a:p>
          </p:txBody>
        </p:sp>
        <p:sp>
          <p:nvSpPr>
            <p:cNvPr id="81" name="Text Box 113"/>
            <p:cNvSpPr txBox="1">
              <a:spLocks noChangeArrowheads="1"/>
            </p:cNvSpPr>
            <p:nvPr/>
          </p:nvSpPr>
          <p:spPr bwMode="auto">
            <a:xfrm>
              <a:off x="2256" y="1896"/>
              <a:ext cx="4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10</a:t>
              </a:r>
              <a:endParaRPr lang="pl-PL" i="1"/>
            </a:p>
          </p:txBody>
        </p:sp>
        <p:sp>
          <p:nvSpPr>
            <p:cNvPr id="82" name="Text Box 114"/>
            <p:cNvSpPr txBox="1">
              <a:spLocks noChangeArrowheads="1"/>
            </p:cNvSpPr>
            <p:nvPr/>
          </p:nvSpPr>
          <p:spPr bwMode="auto">
            <a:xfrm>
              <a:off x="2304" y="2376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5</a:t>
              </a:r>
              <a:endParaRPr lang="pl-PL" i="1"/>
            </a:p>
          </p:txBody>
        </p:sp>
        <p:sp>
          <p:nvSpPr>
            <p:cNvPr id="83" name="Text Box 115"/>
            <p:cNvSpPr txBox="1">
              <a:spLocks noChangeArrowheads="1"/>
            </p:cNvSpPr>
            <p:nvPr/>
          </p:nvSpPr>
          <p:spPr bwMode="auto">
            <a:xfrm>
              <a:off x="2208" y="2952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3</a:t>
              </a:r>
              <a:endParaRPr lang="pl-PL" i="1"/>
            </a:p>
          </p:txBody>
        </p:sp>
        <p:sp>
          <p:nvSpPr>
            <p:cNvPr id="84" name="Text Box 116"/>
            <p:cNvSpPr txBox="1">
              <a:spLocks noChangeArrowheads="1"/>
            </p:cNvSpPr>
            <p:nvPr/>
          </p:nvSpPr>
          <p:spPr bwMode="auto">
            <a:xfrm>
              <a:off x="2208" y="3336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1</a:t>
              </a:r>
              <a:endParaRPr lang="pl-PL" i="1"/>
            </a:p>
          </p:txBody>
        </p:sp>
      </p:grpSp>
      <p:sp>
        <p:nvSpPr>
          <p:cNvPr id="87" name="Rectangle 2"/>
          <p:cNvSpPr txBox="1">
            <a:spLocks noChangeArrowheads="1"/>
          </p:cNvSpPr>
          <p:nvPr/>
        </p:nvSpPr>
        <p:spPr>
          <a:xfrm>
            <a:off x="1115616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Rozkład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Erlanga</a:t>
            </a:r>
            <a:endParaRPr kumimoji="1"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88" name="Text Box 22"/>
          <p:cNvSpPr txBox="1">
            <a:spLocks noChangeArrowheads="1"/>
          </p:cNvSpPr>
          <p:nvPr/>
        </p:nvSpPr>
        <p:spPr bwMode="auto">
          <a:xfrm>
            <a:off x="1403648" y="5733256"/>
            <a:ext cx="6160661" cy="369332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solidFill>
                  <a:srgbClr val="C00000"/>
                </a:solidFill>
              </a:rPr>
              <a:t>Zastosowanie:</a:t>
            </a:r>
            <a:r>
              <a:rPr lang="pl-PL" sz="1800" b="1" dirty="0" smtClean="0"/>
              <a:t> modelowanie efektywności </a:t>
            </a:r>
            <a:r>
              <a:rPr lang="pl-PL" sz="1800" b="1" i="1" dirty="0" err="1" smtClean="0"/>
              <a:t>call</a:t>
            </a:r>
            <a:r>
              <a:rPr lang="pl-PL" sz="1800" b="1" i="1" dirty="0" smtClean="0"/>
              <a:t> </a:t>
            </a:r>
            <a:r>
              <a:rPr lang="pl-PL" sz="1800" b="1" i="1" dirty="0" err="1" smtClean="0"/>
              <a:t>centers</a:t>
            </a:r>
            <a:endParaRPr lang="pl-PL" sz="1800" b="1" i="1" dirty="0"/>
          </a:p>
        </p:txBody>
      </p:sp>
      <p:graphicFrame>
        <p:nvGraphicFramePr>
          <p:cNvPr id="86" name="Obiek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4442482"/>
              </p:ext>
            </p:extLst>
          </p:nvPr>
        </p:nvGraphicFramePr>
        <p:xfrm>
          <a:off x="2032645" y="1472193"/>
          <a:ext cx="818363" cy="55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09" name="Equation" r:id="rId3" imgW="317160" imgH="215640" progId="Equation.3">
                  <p:embed/>
                </p:oleObj>
              </mc:Choice>
              <mc:Fallback>
                <p:oleObj name="Equation" r:id="rId3" imgW="3171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32645" y="1472193"/>
                        <a:ext cx="818363" cy="556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iek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369849"/>
              </p:ext>
            </p:extLst>
          </p:nvPr>
        </p:nvGraphicFramePr>
        <p:xfrm>
          <a:off x="7087911" y="4660021"/>
          <a:ext cx="452390" cy="497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10" name="Equation" r:id="rId5" imgW="126720" imgH="139680" progId="Equation.3">
                  <p:embed/>
                </p:oleObj>
              </mc:Choice>
              <mc:Fallback>
                <p:oleObj name="Equation" r:id="rId5" imgW="1267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087911" y="4660021"/>
                        <a:ext cx="452390" cy="497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907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9"/>
          <p:cNvSpPr>
            <a:spLocks noChangeArrowheads="1"/>
          </p:cNvSpPr>
          <p:nvPr/>
        </p:nvSpPr>
        <p:spPr bwMode="auto">
          <a:xfrm>
            <a:off x="3432175" y="4244975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sp>
        <p:nvSpPr>
          <p:cNvPr id="4" name="Rectangle 105"/>
          <p:cNvSpPr>
            <a:spLocks noChangeArrowheads="1"/>
          </p:cNvSpPr>
          <p:nvPr/>
        </p:nvSpPr>
        <p:spPr bwMode="auto">
          <a:xfrm>
            <a:off x="3476625" y="3614738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sp>
        <p:nvSpPr>
          <p:cNvPr id="87" name="Rectangle 2"/>
          <p:cNvSpPr txBox="1">
            <a:spLocks noChangeArrowheads="1"/>
          </p:cNvSpPr>
          <p:nvPr/>
        </p:nvSpPr>
        <p:spPr>
          <a:xfrm>
            <a:off x="1115616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Rozkład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Erlanga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 - </a:t>
            </a:r>
            <a:r>
              <a:rPr kumimoji="1" lang="pl-PL" sz="3200" b="1" dirty="0" smtClean="0">
                <a:solidFill>
                  <a:srgbClr val="FF0000"/>
                </a:solidFill>
                <a:latin typeface="Verdana" pitchFamily="34" charset="0"/>
              </a:rPr>
              <a:t>parametry</a:t>
            </a:r>
          </a:p>
        </p:txBody>
      </p:sp>
      <p:graphicFrame>
        <p:nvGraphicFramePr>
          <p:cNvPr id="8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466870"/>
              </p:ext>
            </p:extLst>
          </p:nvPr>
        </p:nvGraphicFramePr>
        <p:xfrm>
          <a:off x="1419470" y="3126153"/>
          <a:ext cx="1958975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96" name="Equation" r:id="rId3" imgW="736560" imgH="406080" progId="Equation.3">
                  <p:embed/>
                </p:oleObj>
              </mc:Choice>
              <mc:Fallback>
                <p:oleObj name="Equation" r:id="rId3" imgW="73656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9470" y="3126153"/>
                        <a:ext cx="1958975" cy="107632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iekt 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8215379"/>
              </p:ext>
            </p:extLst>
          </p:nvPr>
        </p:nvGraphicFramePr>
        <p:xfrm>
          <a:off x="1384062" y="1571327"/>
          <a:ext cx="3891127" cy="12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97" name="Equation" r:id="rId5" imgW="1409400" imgH="457200" progId="Equation.3">
                  <p:embed/>
                </p:oleObj>
              </mc:Choice>
              <mc:Fallback>
                <p:oleObj name="Equation" r:id="rId5" imgW="14094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84062" y="1571327"/>
                        <a:ext cx="3891127" cy="1261987"/>
                      </a:xfrm>
                      <a:prstGeom prst="rect">
                        <a:avLst/>
                      </a:prstGeom>
                      <a:solidFill>
                        <a:srgbClr val="FFCC00">
                          <a:alpha val="49804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843673"/>
              </p:ext>
            </p:extLst>
          </p:nvPr>
        </p:nvGraphicFramePr>
        <p:xfrm>
          <a:off x="4572000" y="3138114"/>
          <a:ext cx="2771775" cy="108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798" name="Equation" r:id="rId7" imgW="1002960" imgH="393480" progId="Equation.3">
                  <p:embed/>
                </p:oleObj>
              </mc:Choice>
              <mc:Fallback>
                <p:oleObj name="Equation" r:id="rId7" imgW="1002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138114"/>
                        <a:ext cx="2771775" cy="1087437"/>
                      </a:xfrm>
                      <a:prstGeom prst="rect">
                        <a:avLst/>
                      </a:prstGeom>
                      <a:solidFill>
                        <a:srgbClr val="FFCC00">
                          <a:alpha val="49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8019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143000" y="-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Rozkład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Pareto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87" name="Line 15"/>
          <p:cNvSpPr>
            <a:spLocks noChangeShapeType="1"/>
          </p:cNvSpPr>
          <p:nvPr/>
        </p:nvSpPr>
        <p:spPr bwMode="auto">
          <a:xfrm>
            <a:off x="1419523" y="1511400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16" name="Object 18"/>
          <p:cNvGraphicFramePr>
            <a:graphicFrameLocks noChangeAspect="1"/>
          </p:cNvGraphicFramePr>
          <p:nvPr>
            <p:extLst/>
          </p:nvPr>
        </p:nvGraphicFramePr>
        <p:xfrm>
          <a:off x="5522913" y="1816100"/>
          <a:ext cx="3311525" cy="246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18" name="Equation" r:id="rId4" imgW="1434960" imgH="1066680" progId="Equation.3">
                  <p:embed/>
                </p:oleObj>
              </mc:Choice>
              <mc:Fallback>
                <p:oleObj name="Equation" r:id="rId4" imgW="1434960" imgH="1066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2913" y="1816100"/>
                        <a:ext cx="3311525" cy="2463800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Text Box 22"/>
          <p:cNvSpPr txBox="1">
            <a:spLocks noChangeArrowheads="1"/>
          </p:cNvSpPr>
          <p:nvPr/>
        </p:nvSpPr>
        <p:spPr bwMode="auto">
          <a:xfrm>
            <a:off x="1403648" y="5733256"/>
            <a:ext cx="5652509" cy="40011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Zastosowanie:</a:t>
            </a:r>
            <a:r>
              <a:rPr lang="pl-PL" sz="2000" b="1" dirty="0" smtClean="0"/>
              <a:t> modelowanie długości plików</a:t>
            </a:r>
            <a:endParaRPr lang="pl-PL" sz="2000" b="1" dirty="0"/>
          </a:p>
        </p:txBody>
      </p:sp>
      <p:sp>
        <p:nvSpPr>
          <p:cNvPr id="45" name="Line 15"/>
          <p:cNvSpPr>
            <a:spLocks noChangeShapeType="1"/>
          </p:cNvSpPr>
          <p:nvPr/>
        </p:nvSpPr>
        <p:spPr bwMode="auto">
          <a:xfrm>
            <a:off x="1419523" y="1511400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6" name="Rectangle 18"/>
          <p:cNvSpPr>
            <a:spLocks noChangeArrowheads="1"/>
          </p:cNvSpPr>
          <p:nvPr/>
        </p:nvSpPr>
        <p:spPr bwMode="auto">
          <a:xfrm>
            <a:off x="22783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47" name="Rectangle 19"/>
          <p:cNvSpPr>
            <a:spLocks noChangeArrowheads="1"/>
          </p:cNvSpPr>
          <p:nvPr/>
        </p:nvSpPr>
        <p:spPr bwMode="auto">
          <a:xfrm>
            <a:off x="322133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48" name="Rectangle 20"/>
          <p:cNvSpPr>
            <a:spLocks noChangeArrowheads="1"/>
          </p:cNvSpPr>
          <p:nvPr/>
        </p:nvSpPr>
        <p:spPr bwMode="auto">
          <a:xfrm>
            <a:off x="416431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pl-PL" sz="3200" b="1"/>
          </a:p>
        </p:txBody>
      </p:sp>
      <p:sp>
        <p:nvSpPr>
          <p:cNvPr id="49" name="Rectangle 21"/>
          <p:cNvSpPr>
            <a:spLocks noChangeArrowheads="1"/>
          </p:cNvSpPr>
          <p:nvPr/>
        </p:nvSpPr>
        <p:spPr bwMode="auto">
          <a:xfrm>
            <a:off x="510728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pl-PL" sz="3200" b="1"/>
          </a:p>
        </p:txBody>
      </p:sp>
      <p:sp>
        <p:nvSpPr>
          <p:cNvPr id="50" name="Rectangle 22"/>
          <p:cNvSpPr>
            <a:spLocks noChangeArrowheads="1"/>
          </p:cNvSpPr>
          <p:nvPr/>
        </p:nvSpPr>
        <p:spPr bwMode="auto">
          <a:xfrm>
            <a:off x="60502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5</a:t>
            </a:r>
            <a:endParaRPr lang="pl-PL" sz="3200" b="1"/>
          </a:p>
        </p:txBody>
      </p:sp>
      <p:sp>
        <p:nvSpPr>
          <p:cNvPr id="51" name="Rectangle 23"/>
          <p:cNvSpPr>
            <a:spLocks noChangeArrowheads="1"/>
          </p:cNvSpPr>
          <p:nvPr/>
        </p:nvSpPr>
        <p:spPr bwMode="auto">
          <a:xfrm>
            <a:off x="70027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6</a:t>
            </a:r>
            <a:endParaRPr lang="pl-PL" sz="3200" b="1"/>
          </a:p>
        </p:txBody>
      </p:sp>
      <p:sp>
        <p:nvSpPr>
          <p:cNvPr id="52" name="Rectangle 24"/>
          <p:cNvSpPr>
            <a:spLocks noChangeArrowheads="1"/>
          </p:cNvSpPr>
          <p:nvPr/>
        </p:nvSpPr>
        <p:spPr bwMode="auto">
          <a:xfrm>
            <a:off x="1259185" y="526425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 sz="3200" b="1"/>
          </a:p>
        </p:txBody>
      </p:sp>
      <p:sp>
        <p:nvSpPr>
          <p:cNvPr id="53" name="Rectangle 25"/>
          <p:cNvSpPr>
            <a:spLocks noChangeArrowheads="1"/>
          </p:cNvSpPr>
          <p:nvPr/>
        </p:nvSpPr>
        <p:spPr bwMode="auto">
          <a:xfrm>
            <a:off x="1154410" y="45117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0.5</a:t>
            </a:r>
            <a:endParaRPr lang="pl-PL" sz="3200" b="1"/>
          </a:p>
        </p:txBody>
      </p:sp>
      <p:sp>
        <p:nvSpPr>
          <p:cNvPr id="54" name="Rectangle 26"/>
          <p:cNvSpPr>
            <a:spLocks noChangeArrowheads="1"/>
          </p:cNvSpPr>
          <p:nvPr/>
        </p:nvSpPr>
        <p:spPr bwMode="auto">
          <a:xfrm>
            <a:off x="1259185" y="37688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55" name="Rectangle 27"/>
          <p:cNvSpPr>
            <a:spLocks noChangeArrowheads="1"/>
          </p:cNvSpPr>
          <p:nvPr/>
        </p:nvSpPr>
        <p:spPr bwMode="auto">
          <a:xfrm>
            <a:off x="1154410" y="30258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1.5</a:t>
            </a:r>
            <a:endParaRPr lang="pl-PL" sz="3200" b="1"/>
          </a:p>
        </p:txBody>
      </p:sp>
      <p:sp>
        <p:nvSpPr>
          <p:cNvPr id="56" name="Rectangle 28"/>
          <p:cNvSpPr>
            <a:spLocks noChangeArrowheads="1"/>
          </p:cNvSpPr>
          <p:nvPr/>
        </p:nvSpPr>
        <p:spPr bwMode="auto">
          <a:xfrm>
            <a:off x="1259185" y="227340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57" name="Rectangle 29"/>
          <p:cNvSpPr>
            <a:spLocks noChangeArrowheads="1"/>
          </p:cNvSpPr>
          <p:nvPr/>
        </p:nvSpPr>
        <p:spPr bwMode="auto">
          <a:xfrm>
            <a:off x="1154410" y="1530450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2.5</a:t>
            </a:r>
            <a:endParaRPr lang="pl-PL" sz="3200" b="1"/>
          </a:p>
        </p:txBody>
      </p:sp>
      <p:sp>
        <p:nvSpPr>
          <p:cNvPr id="58" name="Line 30"/>
          <p:cNvSpPr>
            <a:spLocks noChangeShapeType="1"/>
          </p:cNvSpPr>
          <p:nvPr/>
        </p:nvSpPr>
        <p:spPr bwMode="auto">
          <a:xfrm>
            <a:off x="1403648" y="5313462"/>
            <a:ext cx="56673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9" name="Line 31"/>
          <p:cNvSpPr>
            <a:spLocks noChangeShapeType="1"/>
          </p:cNvSpPr>
          <p:nvPr/>
        </p:nvSpPr>
        <p:spPr bwMode="auto">
          <a:xfrm flipV="1">
            <a:off x="1403648" y="836712"/>
            <a:ext cx="1587" cy="4476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62" name="Freeform 34"/>
          <p:cNvSpPr>
            <a:spLocks/>
          </p:cNvSpPr>
          <p:nvPr/>
        </p:nvSpPr>
        <p:spPr bwMode="auto">
          <a:xfrm>
            <a:off x="1403648" y="836712"/>
            <a:ext cx="5667375" cy="4467225"/>
          </a:xfrm>
          <a:custGeom>
            <a:avLst/>
            <a:gdLst>
              <a:gd name="T0" fmla="*/ 2147483647 w 3570"/>
              <a:gd name="T1" fmla="*/ 2147483647 h 2814"/>
              <a:gd name="T2" fmla="*/ 2147483647 w 3570"/>
              <a:gd name="T3" fmla="*/ 2147483647 h 2814"/>
              <a:gd name="T4" fmla="*/ 2147483647 w 3570"/>
              <a:gd name="T5" fmla="*/ 2147483647 h 2814"/>
              <a:gd name="T6" fmla="*/ 2147483647 w 3570"/>
              <a:gd name="T7" fmla="*/ 2147483647 h 2814"/>
              <a:gd name="T8" fmla="*/ 2147483647 w 3570"/>
              <a:gd name="T9" fmla="*/ 2147483647 h 2814"/>
              <a:gd name="T10" fmla="*/ 2147483647 w 3570"/>
              <a:gd name="T11" fmla="*/ 2147483647 h 2814"/>
              <a:gd name="T12" fmla="*/ 2147483647 w 3570"/>
              <a:gd name="T13" fmla="*/ 2147483647 h 2814"/>
              <a:gd name="T14" fmla="*/ 2147483647 w 3570"/>
              <a:gd name="T15" fmla="*/ 2147483647 h 2814"/>
              <a:gd name="T16" fmla="*/ 2147483647 w 3570"/>
              <a:gd name="T17" fmla="*/ 2147483647 h 2814"/>
              <a:gd name="T18" fmla="*/ 2147483647 w 3570"/>
              <a:gd name="T19" fmla="*/ 2147483647 h 2814"/>
              <a:gd name="T20" fmla="*/ 2147483647 w 3570"/>
              <a:gd name="T21" fmla="*/ 2147483647 h 2814"/>
              <a:gd name="T22" fmla="*/ 2147483647 w 3570"/>
              <a:gd name="T23" fmla="*/ 2147483647 h 2814"/>
              <a:gd name="T24" fmla="*/ 2147483647 w 3570"/>
              <a:gd name="T25" fmla="*/ 2147483647 h 2814"/>
              <a:gd name="T26" fmla="*/ 2147483647 w 3570"/>
              <a:gd name="T27" fmla="*/ 2147483647 h 2814"/>
              <a:gd name="T28" fmla="*/ 2147483647 w 3570"/>
              <a:gd name="T29" fmla="*/ 2147483647 h 2814"/>
              <a:gd name="T30" fmla="*/ 2147483647 w 3570"/>
              <a:gd name="T31" fmla="*/ 2147483647 h 2814"/>
              <a:gd name="T32" fmla="*/ 2147483647 w 3570"/>
              <a:gd name="T33" fmla="*/ 2147483647 h 2814"/>
              <a:gd name="T34" fmla="*/ 2147483647 w 3570"/>
              <a:gd name="T35" fmla="*/ 2147483647 h 2814"/>
              <a:gd name="T36" fmla="*/ 2147483647 w 3570"/>
              <a:gd name="T37" fmla="*/ 2147483647 h 2814"/>
              <a:gd name="T38" fmla="*/ 2147483647 w 3570"/>
              <a:gd name="T39" fmla="*/ 2147483647 h 2814"/>
              <a:gd name="T40" fmla="*/ 2147483647 w 3570"/>
              <a:gd name="T41" fmla="*/ 2147483647 h 2814"/>
              <a:gd name="T42" fmla="*/ 2147483647 w 3570"/>
              <a:gd name="T43" fmla="*/ 2147483647 h 2814"/>
              <a:gd name="T44" fmla="*/ 2147483647 w 3570"/>
              <a:gd name="T45" fmla="*/ 2147483647 h 2814"/>
              <a:gd name="T46" fmla="*/ 2147483647 w 3570"/>
              <a:gd name="T47" fmla="*/ 2147483647 h 2814"/>
              <a:gd name="T48" fmla="*/ 2147483647 w 3570"/>
              <a:gd name="T49" fmla="*/ 2147483647 h 2814"/>
              <a:gd name="T50" fmla="*/ 2147483647 w 3570"/>
              <a:gd name="T51" fmla="*/ 2147483647 h 2814"/>
              <a:gd name="T52" fmla="*/ 2147483647 w 3570"/>
              <a:gd name="T53" fmla="*/ 2147483647 h 2814"/>
              <a:gd name="T54" fmla="*/ 2147483647 w 3570"/>
              <a:gd name="T55" fmla="*/ 2147483647 h 2814"/>
              <a:gd name="T56" fmla="*/ 2147483647 w 3570"/>
              <a:gd name="T57" fmla="*/ 2147483647 h 2814"/>
              <a:gd name="T58" fmla="*/ 2147483647 w 3570"/>
              <a:gd name="T59" fmla="*/ 2147483647 h 2814"/>
              <a:gd name="T60" fmla="*/ 2147483647 w 3570"/>
              <a:gd name="T61" fmla="*/ 2147483647 h 2814"/>
              <a:gd name="T62" fmla="*/ 2147483647 w 3570"/>
              <a:gd name="T63" fmla="*/ 2147483647 h 2814"/>
              <a:gd name="T64" fmla="*/ 2147483647 w 3570"/>
              <a:gd name="T65" fmla="*/ 2147483647 h 2814"/>
              <a:gd name="T66" fmla="*/ 2147483647 w 3570"/>
              <a:gd name="T67" fmla="*/ 2147483647 h 2814"/>
              <a:gd name="T68" fmla="*/ 2147483647 w 3570"/>
              <a:gd name="T69" fmla="*/ 2147483647 h 2814"/>
              <a:gd name="T70" fmla="*/ 2147483647 w 3570"/>
              <a:gd name="T71" fmla="*/ 2147483647 h 2814"/>
              <a:gd name="T72" fmla="*/ 2147483647 w 3570"/>
              <a:gd name="T73" fmla="*/ 2147483647 h 2814"/>
              <a:gd name="T74" fmla="*/ 2147483647 w 3570"/>
              <a:gd name="T75" fmla="*/ 2147483647 h 2814"/>
              <a:gd name="T76" fmla="*/ 2147483647 w 3570"/>
              <a:gd name="T77" fmla="*/ 2147483647 h 2814"/>
              <a:gd name="T78" fmla="*/ 2147483647 w 3570"/>
              <a:gd name="T79" fmla="*/ 2147483647 h 2814"/>
              <a:gd name="T80" fmla="*/ 2147483647 w 3570"/>
              <a:gd name="T81" fmla="*/ 2147483647 h 2814"/>
              <a:gd name="T82" fmla="*/ 2147483647 w 3570"/>
              <a:gd name="T83" fmla="*/ 2147483647 h 2814"/>
              <a:gd name="T84" fmla="*/ 2147483647 w 3570"/>
              <a:gd name="T85" fmla="*/ 2147483647 h 2814"/>
              <a:gd name="T86" fmla="*/ 2147483647 w 3570"/>
              <a:gd name="T87" fmla="*/ 2147483647 h 2814"/>
              <a:gd name="T88" fmla="*/ 2147483647 w 3570"/>
              <a:gd name="T89" fmla="*/ 2147483647 h 2814"/>
              <a:gd name="T90" fmla="*/ 2147483647 w 3570"/>
              <a:gd name="T91" fmla="*/ 2147483647 h 2814"/>
              <a:gd name="T92" fmla="*/ 2147483647 w 3570"/>
              <a:gd name="T93" fmla="*/ 2147483647 h 2814"/>
              <a:gd name="T94" fmla="*/ 2147483647 w 3570"/>
              <a:gd name="T95" fmla="*/ 2147483647 h 2814"/>
              <a:gd name="T96" fmla="*/ 2147483647 w 3570"/>
              <a:gd name="T97" fmla="*/ 2147483647 h 2814"/>
              <a:gd name="T98" fmla="*/ 2147483647 w 3570"/>
              <a:gd name="T99" fmla="*/ 2147483647 h 281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2814"/>
              <a:gd name="T152" fmla="*/ 3570 w 3570"/>
              <a:gd name="T153" fmla="*/ 2814 h 281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2814">
                <a:moveTo>
                  <a:pt x="0" y="0"/>
                </a:moveTo>
                <a:lnTo>
                  <a:pt x="36" y="468"/>
                </a:lnTo>
                <a:lnTo>
                  <a:pt x="72" y="858"/>
                </a:lnTo>
                <a:lnTo>
                  <a:pt x="108" y="1182"/>
                </a:lnTo>
                <a:lnTo>
                  <a:pt x="144" y="1452"/>
                </a:lnTo>
                <a:lnTo>
                  <a:pt x="180" y="1680"/>
                </a:lnTo>
                <a:lnTo>
                  <a:pt x="216" y="1872"/>
                </a:lnTo>
                <a:lnTo>
                  <a:pt x="252" y="2028"/>
                </a:lnTo>
                <a:lnTo>
                  <a:pt x="288" y="2160"/>
                </a:lnTo>
                <a:lnTo>
                  <a:pt x="324" y="2268"/>
                </a:lnTo>
                <a:lnTo>
                  <a:pt x="360" y="2358"/>
                </a:lnTo>
                <a:lnTo>
                  <a:pt x="396" y="2436"/>
                </a:lnTo>
                <a:lnTo>
                  <a:pt x="432" y="2496"/>
                </a:lnTo>
                <a:lnTo>
                  <a:pt x="468" y="2550"/>
                </a:lnTo>
                <a:lnTo>
                  <a:pt x="504" y="2598"/>
                </a:lnTo>
                <a:lnTo>
                  <a:pt x="540" y="2634"/>
                </a:lnTo>
                <a:lnTo>
                  <a:pt x="576" y="2664"/>
                </a:lnTo>
                <a:lnTo>
                  <a:pt x="612" y="2688"/>
                </a:lnTo>
                <a:lnTo>
                  <a:pt x="648" y="2712"/>
                </a:lnTo>
                <a:lnTo>
                  <a:pt x="684" y="2730"/>
                </a:lnTo>
                <a:lnTo>
                  <a:pt x="720" y="2742"/>
                </a:lnTo>
                <a:lnTo>
                  <a:pt x="756" y="2754"/>
                </a:lnTo>
                <a:lnTo>
                  <a:pt x="792" y="2766"/>
                </a:lnTo>
                <a:lnTo>
                  <a:pt x="828" y="2772"/>
                </a:lnTo>
                <a:lnTo>
                  <a:pt x="864" y="2784"/>
                </a:lnTo>
                <a:lnTo>
                  <a:pt x="900" y="2790"/>
                </a:lnTo>
                <a:lnTo>
                  <a:pt x="936" y="2790"/>
                </a:lnTo>
                <a:lnTo>
                  <a:pt x="972" y="2796"/>
                </a:lnTo>
                <a:lnTo>
                  <a:pt x="1008" y="2802"/>
                </a:lnTo>
                <a:lnTo>
                  <a:pt x="1044" y="2802"/>
                </a:lnTo>
                <a:lnTo>
                  <a:pt x="1080" y="2802"/>
                </a:lnTo>
                <a:lnTo>
                  <a:pt x="1116" y="2808"/>
                </a:lnTo>
                <a:lnTo>
                  <a:pt x="1152" y="2808"/>
                </a:lnTo>
                <a:lnTo>
                  <a:pt x="1188" y="2808"/>
                </a:lnTo>
                <a:lnTo>
                  <a:pt x="1224" y="2814"/>
                </a:lnTo>
                <a:lnTo>
                  <a:pt x="1260" y="2814"/>
                </a:lnTo>
                <a:lnTo>
                  <a:pt x="1296" y="2814"/>
                </a:lnTo>
                <a:lnTo>
                  <a:pt x="1332" y="2814"/>
                </a:lnTo>
                <a:lnTo>
                  <a:pt x="1368" y="2814"/>
                </a:lnTo>
                <a:lnTo>
                  <a:pt x="1404" y="2814"/>
                </a:lnTo>
                <a:lnTo>
                  <a:pt x="1440" y="2814"/>
                </a:lnTo>
                <a:lnTo>
                  <a:pt x="1476" y="2814"/>
                </a:lnTo>
                <a:lnTo>
                  <a:pt x="1512" y="2814"/>
                </a:lnTo>
                <a:lnTo>
                  <a:pt x="1548" y="2814"/>
                </a:lnTo>
                <a:lnTo>
                  <a:pt x="1584" y="2814"/>
                </a:lnTo>
                <a:lnTo>
                  <a:pt x="1620" y="2814"/>
                </a:lnTo>
                <a:lnTo>
                  <a:pt x="1656" y="2814"/>
                </a:lnTo>
                <a:lnTo>
                  <a:pt x="1692" y="2814"/>
                </a:lnTo>
                <a:lnTo>
                  <a:pt x="1728" y="2814"/>
                </a:lnTo>
                <a:lnTo>
                  <a:pt x="1764" y="2814"/>
                </a:lnTo>
                <a:lnTo>
                  <a:pt x="1800" y="2814"/>
                </a:lnTo>
                <a:lnTo>
                  <a:pt x="1836" y="2814"/>
                </a:lnTo>
                <a:lnTo>
                  <a:pt x="1872" y="2814"/>
                </a:lnTo>
                <a:lnTo>
                  <a:pt x="1908" y="2814"/>
                </a:lnTo>
                <a:lnTo>
                  <a:pt x="1944" y="2814"/>
                </a:lnTo>
                <a:lnTo>
                  <a:pt x="1980" y="2814"/>
                </a:lnTo>
                <a:lnTo>
                  <a:pt x="2016" y="2814"/>
                </a:lnTo>
                <a:lnTo>
                  <a:pt x="2052" y="2814"/>
                </a:lnTo>
                <a:lnTo>
                  <a:pt x="2088" y="2814"/>
                </a:lnTo>
                <a:lnTo>
                  <a:pt x="2124" y="2814"/>
                </a:lnTo>
                <a:lnTo>
                  <a:pt x="2160" y="2814"/>
                </a:lnTo>
                <a:lnTo>
                  <a:pt x="2196" y="2814"/>
                </a:lnTo>
                <a:lnTo>
                  <a:pt x="2232" y="2814"/>
                </a:lnTo>
                <a:lnTo>
                  <a:pt x="2268" y="2814"/>
                </a:lnTo>
                <a:lnTo>
                  <a:pt x="2304" y="2814"/>
                </a:lnTo>
                <a:lnTo>
                  <a:pt x="2340" y="2814"/>
                </a:lnTo>
                <a:lnTo>
                  <a:pt x="2376" y="2814"/>
                </a:lnTo>
                <a:lnTo>
                  <a:pt x="2412" y="2814"/>
                </a:lnTo>
                <a:lnTo>
                  <a:pt x="2448" y="2814"/>
                </a:lnTo>
                <a:lnTo>
                  <a:pt x="2484" y="2814"/>
                </a:lnTo>
                <a:lnTo>
                  <a:pt x="2520" y="2814"/>
                </a:lnTo>
                <a:lnTo>
                  <a:pt x="2556" y="2814"/>
                </a:lnTo>
                <a:lnTo>
                  <a:pt x="2592" y="2814"/>
                </a:lnTo>
                <a:lnTo>
                  <a:pt x="2628" y="2814"/>
                </a:lnTo>
                <a:lnTo>
                  <a:pt x="2664" y="2814"/>
                </a:lnTo>
                <a:lnTo>
                  <a:pt x="2700" y="2814"/>
                </a:lnTo>
                <a:lnTo>
                  <a:pt x="2736" y="2814"/>
                </a:lnTo>
                <a:lnTo>
                  <a:pt x="2772" y="2814"/>
                </a:lnTo>
                <a:lnTo>
                  <a:pt x="2808" y="2814"/>
                </a:lnTo>
                <a:lnTo>
                  <a:pt x="2844" y="2814"/>
                </a:lnTo>
                <a:lnTo>
                  <a:pt x="2880" y="2814"/>
                </a:lnTo>
                <a:lnTo>
                  <a:pt x="2916" y="2814"/>
                </a:lnTo>
                <a:lnTo>
                  <a:pt x="2952" y="2814"/>
                </a:lnTo>
                <a:lnTo>
                  <a:pt x="2988" y="2814"/>
                </a:lnTo>
                <a:lnTo>
                  <a:pt x="3024" y="2814"/>
                </a:lnTo>
                <a:lnTo>
                  <a:pt x="3060" y="2814"/>
                </a:lnTo>
                <a:lnTo>
                  <a:pt x="3096" y="2814"/>
                </a:lnTo>
                <a:lnTo>
                  <a:pt x="3132" y="2814"/>
                </a:lnTo>
                <a:lnTo>
                  <a:pt x="3168" y="2814"/>
                </a:lnTo>
                <a:lnTo>
                  <a:pt x="3204" y="2814"/>
                </a:lnTo>
                <a:lnTo>
                  <a:pt x="3240" y="2814"/>
                </a:lnTo>
                <a:lnTo>
                  <a:pt x="3276" y="2814"/>
                </a:lnTo>
                <a:lnTo>
                  <a:pt x="3312" y="2814"/>
                </a:lnTo>
                <a:lnTo>
                  <a:pt x="3348" y="2814"/>
                </a:lnTo>
                <a:lnTo>
                  <a:pt x="3384" y="2814"/>
                </a:lnTo>
                <a:lnTo>
                  <a:pt x="3420" y="2814"/>
                </a:lnTo>
                <a:lnTo>
                  <a:pt x="3456" y="2814"/>
                </a:lnTo>
                <a:lnTo>
                  <a:pt x="3492" y="2814"/>
                </a:lnTo>
                <a:lnTo>
                  <a:pt x="3528" y="2814"/>
                </a:lnTo>
                <a:lnTo>
                  <a:pt x="3570" y="281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82" name="Dowolny kształt 81"/>
          <p:cNvSpPr/>
          <p:nvPr/>
        </p:nvSpPr>
        <p:spPr bwMode="auto">
          <a:xfrm>
            <a:off x="1979712" y="1628800"/>
            <a:ext cx="6276975" cy="2867025"/>
          </a:xfrm>
          <a:custGeom>
            <a:avLst/>
            <a:gdLst>
              <a:gd name="connsiteX0" fmla="*/ 0 w 6276975"/>
              <a:gd name="connsiteY0" fmla="*/ 0 h 2867025"/>
              <a:gd name="connsiteX1" fmla="*/ 314325 w 6276975"/>
              <a:gd name="connsiteY1" fmla="*/ 1238250 h 2867025"/>
              <a:gd name="connsiteX2" fmla="*/ 1381125 w 6276975"/>
              <a:gd name="connsiteY2" fmla="*/ 2219325 h 2867025"/>
              <a:gd name="connsiteX3" fmla="*/ 3362325 w 6276975"/>
              <a:gd name="connsiteY3" fmla="*/ 2714625 h 2867025"/>
              <a:gd name="connsiteX4" fmla="*/ 6276975 w 6276975"/>
              <a:gd name="connsiteY4" fmla="*/ 2867025 h 2867025"/>
              <a:gd name="connsiteX5" fmla="*/ 6276975 w 6276975"/>
              <a:gd name="connsiteY5" fmla="*/ 2867025 h 286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76975" h="2867025">
                <a:moveTo>
                  <a:pt x="0" y="0"/>
                </a:moveTo>
                <a:cubicBezTo>
                  <a:pt x="42069" y="434181"/>
                  <a:pt x="84138" y="868363"/>
                  <a:pt x="314325" y="1238250"/>
                </a:cubicBezTo>
                <a:cubicBezTo>
                  <a:pt x="544512" y="1608137"/>
                  <a:pt x="873125" y="1973263"/>
                  <a:pt x="1381125" y="2219325"/>
                </a:cubicBezTo>
                <a:cubicBezTo>
                  <a:pt x="1889125" y="2465388"/>
                  <a:pt x="2546350" y="2606675"/>
                  <a:pt x="3362325" y="2714625"/>
                </a:cubicBezTo>
                <a:cubicBezTo>
                  <a:pt x="4178300" y="2822575"/>
                  <a:pt x="6276975" y="2867025"/>
                  <a:pt x="6276975" y="2867025"/>
                </a:cubicBezTo>
                <a:lnTo>
                  <a:pt x="6276975" y="2867025"/>
                </a:lnTo>
              </a:path>
            </a:pathLst>
          </a:custGeom>
          <a:noFill/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pole tekstowe 82"/>
          <p:cNvSpPr txBox="1"/>
          <p:nvPr/>
        </p:nvSpPr>
        <p:spPr>
          <a:xfrm>
            <a:off x="1907704" y="4005064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solidFill>
                  <a:srgbClr val="C00000"/>
                </a:solidFill>
              </a:rPr>
              <a:t>Exp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4" name="pole tekstowe 83"/>
          <p:cNvSpPr txBox="1"/>
          <p:nvPr/>
        </p:nvSpPr>
        <p:spPr>
          <a:xfrm>
            <a:off x="2267744" y="2420888"/>
            <a:ext cx="1049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solidFill>
                  <a:srgbClr val="006600"/>
                </a:solidFill>
              </a:rPr>
              <a:t>Pareto</a:t>
            </a:r>
            <a:endParaRPr lang="pl-PL" b="1" dirty="0">
              <a:solidFill>
                <a:srgbClr val="006600"/>
              </a:solidFill>
            </a:endParaRPr>
          </a:p>
        </p:txBody>
      </p:sp>
      <p:grpSp>
        <p:nvGrpSpPr>
          <p:cNvPr id="37" name="Grupa 36"/>
          <p:cNvGrpSpPr/>
          <p:nvPr/>
        </p:nvGrpSpPr>
        <p:grpSpPr>
          <a:xfrm>
            <a:off x="3373181" y="782737"/>
            <a:ext cx="1144008" cy="661157"/>
            <a:chOff x="4479591" y="827187"/>
            <a:chExt cx="1144008" cy="661157"/>
          </a:xfrm>
        </p:grpSpPr>
        <p:sp>
          <p:nvSpPr>
            <p:cNvPr id="38" name="Prostokąt 37"/>
            <p:cNvSpPr/>
            <p:nvPr/>
          </p:nvSpPr>
          <p:spPr bwMode="auto">
            <a:xfrm>
              <a:off x="4479591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Prostokąt 38"/>
            <p:cNvSpPr/>
            <p:nvPr/>
          </p:nvSpPr>
          <p:spPr bwMode="auto">
            <a:xfrm>
              <a:off x="4593172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0" name="Prostokąt 39"/>
            <p:cNvSpPr/>
            <p:nvPr/>
          </p:nvSpPr>
          <p:spPr bwMode="auto">
            <a:xfrm>
              <a:off x="4706753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Prostokąt 43"/>
            <p:cNvSpPr/>
            <p:nvPr/>
          </p:nvSpPr>
          <p:spPr bwMode="auto">
            <a:xfrm>
              <a:off x="4820334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Prostokąt 59"/>
            <p:cNvSpPr/>
            <p:nvPr/>
          </p:nvSpPr>
          <p:spPr bwMode="auto">
            <a:xfrm>
              <a:off x="4933915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" name="Prostokąt 60"/>
            <p:cNvSpPr/>
            <p:nvPr/>
          </p:nvSpPr>
          <p:spPr bwMode="auto">
            <a:xfrm>
              <a:off x="5054405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Prostokąt 64"/>
            <p:cNvSpPr/>
            <p:nvPr/>
          </p:nvSpPr>
          <p:spPr bwMode="auto">
            <a:xfrm>
              <a:off x="5167986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Prostokąt 65"/>
            <p:cNvSpPr/>
            <p:nvPr/>
          </p:nvSpPr>
          <p:spPr bwMode="auto">
            <a:xfrm>
              <a:off x="5281567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7" name="Prostokąt 66"/>
            <p:cNvSpPr/>
            <p:nvPr/>
          </p:nvSpPr>
          <p:spPr bwMode="auto">
            <a:xfrm>
              <a:off x="5395148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8" name="Prostokąt 67"/>
            <p:cNvSpPr/>
            <p:nvPr/>
          </p:nvSpPr>
          <p:spPr bwMode="auto">
            <a:xfrm>
              <a:off x="5508729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69" name="Łącznik prosty ze strzałką 68"/>
          <p:cNvCxnSpPr/>
          <p:nvPr/>
        </p:nvCxnSpPr>
        <p:spPr bwMode="auto">
          <a:xfrm>
            <a:off x="3373181" y="1729781"/>
            <a:ext cx="114400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70" name="Text Box 36"/>
          <p:cNvSpPr txBox="1">
            <a:spLocks noChangeArrowheads="1"/>
          </p:cNvSpPr>
          <p:nvPr/>
        </p:nvSpPr>
        <p:spPr bwMode="auto">
          <a:xfrm>
            <a:off x="3270193" y="1660052"/>
            <a:ext cx="19415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- # bajtów</a:t>
            </a:r>
            <a:endParaRPr lang="pl-PL" sz="2000" dirty="0"/>
          </a:p>
        </p:txBody>
      </p:sp>
      <p:sp>
        <p:nvSpPr>
          <p:cNvPr id="71" name="pole tekstowe 70"/>
          <p:cNvSpPr txBox="1"/>
          <p:nvPr/>
        </p:nvSpPr>
        <p:spPr>
          <a:xfrm>
            <a:off x="3652932" y="925616"/>
            <a:ext cx="74938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b="1" dirty="0" smtClean="0"/>
              <a:t>plik</a:t>
            </a:r>
            <a:endParaRPr lang="pl-PL" sz="2000" b="1" dirty="0"/>
          </a:p>
        </p:txBody>
      </p:sp>
      <p:graphicFrame>
        <p:nvGraphicFramePr>
          <p:cNvPr id="41" name="Obiek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6550484"/>
              </p:ext>
            </p:extLst>
          </p:nvPr>
        </p:nvGraphicFramePr>
        <p:xfrm>
          <a:off x="6865465" y="4806308"/>
          <a:ext cx="452390" cy="497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19" name="Equation" r:id="rId6" imgW="126720" imgH="139680" progId="Equation.3">
                  <p:embed/>
                </p:oleObj>
              </mc:Choice>
              <mc:Fallback>
                <p:oleObj name="Equation" r:id="rId6" imgW="1267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865465" y="4806308"/>
                        <a:ext cx="452390" cy="497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iek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321219"/>
              </p:ext>
            </p:extLst>
          </p:nvPr>
        </p:nvGraphicFramePr>
        <p:xfrm>
          <a:off x="3087908" y="1729781"/>
          <a:ext cx="452390" cy="497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20" name="Equation" r:id="rId8" imgW="126720" imgH="139680" progId="Equation.3">
                  <p:embed/>
                </p:oleObj>
              </mc:Choice>
              <mc:Fallback>
                <p:oleObj name="Equation" r:id="rId8" imgW="1267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87908" y="1729781"/>
                        <a:ext cx="452390" cy="497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iek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913637"/>
              </p:ext>
            </p:extLst>
          </p:nvPr>
        </p:nvGraphicFramePr>
        <p:xfrm>
          <a:off x="1459997" y="595760"/>
          <a:ext cx="818363" cy="55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21" name="Equation" r:id="rId9" imgW="317160" imgH="215640" progId="Equation.3">
                  <p:embed/>
                </p:oleObj>
              </mc:Choice>
              <mc:Fallback>
                <p:oleObj name="Equation" r:id="rId9" imgW="3171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59997" y="595760"/>
                        <a:ext cx="818363" cy="556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200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2"/>
          <p:cNvSpPr txBox="1">
            <a:spLocks noChangeArrowheads="1"/>
          </p:cNvSpPr>
          <p:nvPr/>
        </p:nvSpPr>
        <p:spPr>
          <a:xfrm>
            <a:off x="1452521" y="115564"/>
            <a:ext cx="7668344" cy="581025"/>
          </a:xfrm>
          <a:prstGeom prst="rect">
            <a:avLst/>
          </a:prstGeom>
        </p:spPr>
        <p:txBody>
          <a:bodyPr/>
          <a:lstStyle/>
          <a:p>
            <a:r>
              <a:rPr lang="pl-PL" b="1" dirty="0">
                <a:solidFill>
                  <a:srgbClr val="000000"/>
                </a:solidFill>
                <a:latin typeface="+mn-lt"/>
              </a:rPr>
              <a:t>Czas tracony </a:t>
            </a:r>
            <a:r>
              <a:rPr lang="pl-PL" b="1" dirty="0" smtClean="0">
                <a:solidFill>
                  <a:srgbClr val="000000"/>
                </a:solidFill>
                <a:latin typeface="+mn-lt"/>
              </a:rPr>
              <a:t>w systemie obsługi</a:t>
            </a:r>
            <a:r>
              <a:rPr lang="pl-PL" b="1" dirty="0">
                <a:solidFill>
                  <a:srgbClr val="000000"/>
                </a:solidFill>
                <a:latin typeface="+mn-lt"/>
              </a:rPr>
              <a:t/>
            </a:r>
            <a:br>
              <a:rPr lang="pl-PL" b="1" dirty="0">
                <a:solidFill>
                  <a:srgbClr val="000000"/>
                </a:solidFill>
                <a:latin typeface="+mn-lt"/>
              </a:rPr>
            </a:br>
            <a:r>
              <a:rPr lang="pl-PL" b="1" i="1" dirty="0">
                <a:solidFill>
                  <a:srgbClr val="C00000"/>
                </a:solidFill>
                <a:latin typeface="+mn-lt"/>
              </a:rPr>
              <a:t>y</a:t>
            </a:r>
            <a:r>
              <a:rPr lang="pl-PL" b="1" dirty="0">
                <a:solidFill>
                  <a:srgbClr val="C00000"/>
                </a:solidFill>
                <a:latin typeface="+mn-lt"/>
              </a:rPr>
              <a:t> = </a:t>
            </a:r>
            <a:r>
              <a:rPr lang="pl-PL" b="1" i="1" dirty="0" smtClean="0">
                <a:solidFill>
                  <a:srgbClr val="C00000"/>
                </a:solidFill>
                <a:latin typeface="+mn-lt"/>
              </a:rPr>
              <a:t>y</a:t>
            </a:r>
            <a:r>
              <a:rPr lang="pl-PL" b="1" dirty="0" smtClean="0">
                <a:solidFill>
                  <a:srgbClr val="C00000"/>
                </a:solidFill>
                <a:latin typeface="+mn-lt"/>
              </a:rPr>
              <a:t>(</a:t>
            </a:r>
            <a:r>
              <a:rPr lang="pl-PL" b="1" i="1" dirty="0" smtClean="0">
                <a:solidFill>
                  <a:srgbClr val="C00000"/>
                </a:solidFill>
                <a:latin typeface="+mn-lt"/>
              </a:rPr>
              <a:t>x</a:t>
            </a:r>
            <a:r>
              <a:rPr lang="pl-PL" b="1" dirty="0" smtClean="0">
                <a:solidFill>
                  <a:srgbClr val="C00000"/>
                </a:solidFill>
                <a:latin typeface="+mn-lt"/>
              </a:rPr>
              <a:t>)</a:t>
            </a:r>
            <a:endParaRPr lang="pl-PL" b="1" dirty="0">
              <a:solidFill>
                <a:srgbClr val="C00000"/>
              </a:solidFill>
              <a:latin typeface="+mn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6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4596661" y="3284984"/>
            <a:ext cx="4524204" cy="3391832"/>
            <a:chOff x="4596661" y="3284984"/>
            <a:chExt cx="4524204" cy="3391832"/>
          </a:xfrm>
        </p:grpSpPr>
        <p:grpSp>
          <p:nvGrpSpPr>
            <p:cNvPr id="125" name="Grupa 124"/>
            <p:cNvGrpSpPr/>
            <p:nvPr/>
          </p:nvGrpSpPr>
          <p:grpSpPr>
            <a:xfrm>
              <a:off x="4596661" y="3284984"/>
              <a:ext cx="4152898" cy="3309937"/>
              <a:chOff x="4991102" y="3548063"/>
              <a:chExt cx="4152898" cy="3309937"/>
            </a:xfrm>
          </p:grpSpPr>
          <p:sp>
            <p:nvSpPr>
              <p:cNvPr id="44" name="Prostokąt 43"/>
              <p:cNvSpPr/>
              <p:nvPr/>
            </p:nvSpPr>
            <p:spPr bwMode="auto">
              <a:xfrm>
                <a:off x="4991102" y="3548063"/>
                <a:ext cx="4152898" cy="3309937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56" name="Grupa 55"/>
              <p:cNvGrpSpPr/>
              <p:nvPr/>
            </p:nvGrpSpPr>
            <p:grpSpPr>
              <a:xfrm>
                <a:off x="5212354" y="3608388"/>
                <a:ext cx="3614149" cy="2974975"/>
                <a:chOff x="5266331" y="3429000"/>
                <a:chExt cx="3614149" cy="2974975"/>
              </a:xfrm>
            </p:grpSpPr>
            <p:sp>
              <p:nvSpPr>
                <p:cNvPr id="57" name="Rectangle 74"/>
                <p:cNvSpPr>
                  <a:spLocks noChangeArrowheads="1"/>
                </p:cNvSpPr>
                <p:nvPr/>
              </p:nvSpPr>
              <p:spPr bwMode="auto">
                <a:xfrm>
                  <a:off x="5286380" y="3429000"/>
                  <a:ext cx="3594100" cy="2959100"/>
                </a:xfrm>
                <a:prstGeom prst="rect">
                  <a:avLst/>
                </a:prstGeom>
                <a:noFill/>
                <a:ln w="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9" name="Line 76"/>
                <p:cNvSpPr>
                  <a:spLocks noChangeShapeType="1"/>
                </p:cNvSpPr>
                <p:nvPr/>
              </p:nvSpPr>
              <p:spPr bwMode="auto">
                <a:xfrm>
                  <a:off x="5286380" y="6388100"/>
                  <a:ext cx="3594100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0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8880480" y="3429000"/>
                  <a:ext cx="0" cy="2959100"/>
                </a:xfrm>
                <a:prstGeom prst="line">
                  <a:avLst/>
                </a:prstGeom>
                <a:noFill/>
                <a:ln w="38100">
                  <a:solidFill>
                    <a:srgbClr val="C00000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1" name="Line 78"/>
                <p:cNvSpPr>
                  <a:spLocks noChangeShapeType="1"/>
                </p:cNvSpPr>
                <p:nvPr/>
              </p:nvSpPr>
              <p:spPr bwMode="auto">
                <a:xfrm flipV="1">
                  <a:off x="5286380" y="3429000"/>
                  <a:ext cx="0" cy="29591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2" name="Line 79"/>
                <p:cNvSpPr>
                  <a:spLocks noChangeShapeType="1"/>
                </p:cNvSpPr>
                <p:nvPr/>
              </p:nvSpPr>
              <p:spPr bwMode="auto">
                <a:xfrm>
                  <a:off x="5286380" y="6388100"/>
                  <a:ext cx="3594100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4" name="Line 81"/>
                <p:cNvSpPr>
                  <a:spLocks noChangeShapeType="1"/>
                </p:cNvSpPr>
                <p:nvPr/>
              </p:nvSpPr>
              <p:spPr bwMode="auto">
                <a:xfrm flipV="1">
                  <a:off x="5286380" y="6350000"/>
                  <a:ext cx="0" cy="381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5" name="Line 82"/>
                <p:cNvSpPr>
                  <a:spLocks noChangeShapeType="1"/>
                </p:cNvSpPr>
                <p:nvPr/>
              </p:nvSpPr>
              <p:spPr bwMode="auto">
                <a:xfrm>
                  <a:off x="5286380" y="3429000"/>
                  <a:ext cx="0" cy="317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5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8880480" y="6350000"/>
                  <a:ext cx="0" cy="381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6" name="Line 112"/>
                <p:cNvSpPr>
                  <a:spLocks noChangeShapeType="1"/>
                </p:cNvSpPr>
                <p:nvPr/>
              </p:nvSpPr>
              <p:spPr bwMode="auto">
                <a:xfrm>
                  <a:off x="8880480" y="3429000"/>
                  <a:ext cx="0" cy="317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8" name="Line 114"/>
                <p:cNvSpPr>
                  <a:spLocks noChangeShapeType="1"/>
                </p:cNvSpPr>
                <p:nvPr/>
              </p:nvSpPr>
              <p:spPr bwMode="auto">
                <a:xfrm>
                  <a:off x="5286380" y="6388100"/>
                  <a:ext cx="28575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9" name="Line 115"/>
                <p:cNvSpPr>
                  <a:spLocks noChangeShapeType="1"/>
                </p:cNvSpPr>
                <p:nvPr/>
              </p:nvSpPr>
              <p:spPr bwMode="auto">
                <a:xfrm flipH="1">
                  <a:off x="8843968" y="6388100"/>
                  <a:ext cx="36512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09" name="Line 144"/>
                <p:cNvSpPr>
                  <a:spLocks noChangeShapeType="1"/>
                </p:cNvSpPr>
                <p:nvPr/>
              </p:nvSpPr>
              <p:spPr bwMode="auto">
                <a:xfrm>
                  <a:off x="5286380" y="3429000"/>
                  <a:ext cx="28575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10" name="Line 145"/>
                <p:cNvSpPr>
                  <a:spLocks noChangeShapeType="1"/>
                </p:cNvSpPr>
                <p:nvPr/>
              </p:nvSpPr>
              <p:spPr bwMode="auto">
                <a:xfrm flipH="1">
                  <a:off x="8843968" y="3429000"/>
                  <a:ext cx="36512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15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5266331" y="3444875"/>
                  <a:ext cx="0" cy="295910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16" name="Freeform 151"/>
                <p:cNvSpPr>
                  <a:spLocks/>
                </p:cNvSpPr>
                <p:nvPr/>
              </p:nvSpPr>
              <p:spPr bwMode="auto">
                <a:xfrm>
                  <a:off x="5286380" y="3429000"/>
                  <a:ext cx="3413125" cy="2808287"/>
                </a:xfrm>
                <a:custGeom>
                  <a:avLst/>
                  <a:gdLst/>
                  <a:ahLst/>
                  <a:cxnLst>
                    <a:cxn ang="0">
                      <a:pos x="30" y="2676"/>
                    </a:cxn>
                    <a:cxn ang="0">
                      <a:pos x="102" y="2670"/>
                    </a:cxn>
                    <a:cxn ang="0">
                      <a:pos x="168" y="2670"/>
                    </a:cxn>
                    <a:cxn ang="0">
                      <a:pos x="234" y="2664"/>
                    </a:cxn>
                    <a:cxn ang="0">
                      <a:pos x="306" y="2664"/>
                    </a:cxn>
                    <a:cxn ang="0">
                      <a:pos x="372" y="2658"/>
                    </a:cxn>
                    <a:cxn ang="0">
                      <a:pos x="444" y="2658"/>
                    </a:cxn>
                    <a:cxn ang="0">
                      <a:pos x="510" y="2652"/>
                    </a:cxn>
                    <a:cxn ang="0">
                      <a:pos x="582" y="2646"/>
                    </a:cxn>
                    <a:cxn ang="0">
                      <a:pos x="648" y="2646"/>
                    </a:cxn>
                    <a:cxn ang="0">
                      <a:pos x="714" y="2640"/>
                    </a:cxn>
                    <a:cxn ang="0">
                      <a:pos x="786" y="2634"/>
                    </a:cxn>
                    <a:cxn ang="0">
                      <a:pos x="852" y="2634"/>
                    </a:cxn>
                    <a:cxn ang="0">
                      <a:pos x="924" y="2628"/>
                    </a:cxn>
                    <a:cxn ang="0">
                      <a:pos x="990" y="2622"/>
                    </a:cxn>
                    <a:cxn ang="0">
                      <a:pos x="1056" y="2616"/>
                    </a:cxn>
                    <a:cxn ang="0">
                      <a:pos x="1128" y="2610"/>
                    </a:cxn>
                    <a:cxn ang="0">
                      <a:pos x="1194" y="2604"/>
                    </a:cxn>
                    <a:cxn ang="0">
                      <a:pos x="1266" y="2598"/>
                    </a:cxn>
                    <a:cxn ang="0">
                      <a:pos x="1332" y="2592"/>
                    </a:cxn>
                    <a:cxn ang="0">
                      <a:pos x="1404" y="2586"/>
                    </a:cxn>
                    <a:cxn ang="0">
                      <a:pos x="1470" y="2574"/>
                    </a:cxn>
                    <a:cxn ang="0">
                      <a:pos x="1536" y="2568"/>
                    </a:cxn>
                    <a:cxn ang="0">
                      <a:pos x="1608" y="2562"/>
                    </a:cxn>
                    <a:cxn ang="0">
                      <a:pos x="1674" y="2550"/>
                    </a:cxn>
                    <a:cxn ang="0">
                      <a:pos x="1746" y="2538"/>
                    </a:cxn>
                    <a:cxn ang="0">
                      <a:pos x="1812" y="2532"/>
                    </a:cxn>
                    <a:cxn ang="0">
                      <a:pos x="1884" y="2520"/>
                    </a:cxn>
                    <a:cxn ang="0">
                      <a:pos x="1950" y="2508"/>
                    </a:cxn>
                    <a:cxn ang="0">
                      <a:pos x="2016" y="2490"/>
                    </a:cxn>
                    <a:cxn ang="0">
                      <a:pos x="2088" y="2478"/>
                    </a:cxn>
                    <a:cxn ang="0">
                      <a:pos x="2154" y="2460"/>
                    </a:cxn>
                    <a:cxn ang="0">
                      <a:pos x="2226" y="2442"/>
                    </a:cxn>
                    <a:cxn ang="0">
                      <a:pos x="2292" y="2424"/>
                    </a:cxn>
                    <a:cxn ang="0">
                      <a:pos x="2358" y="2400"/>
                    </a:cxn>
                    <a:cxn ang="0">
                      <a:pos x="2430" y="2376"/>
                    </a:cxn>
                    <a:cxn ang="0">
                      <a:pos x="2496" y="2346"/>
                    </a:cxn>
                    <a:cxn ang="0">
                      <a:pos x="2568" y="2316"/>
                    </a:cxn>
                    <a:cxn ang="0">
                      <a:pos x="2634" y="2280"/>
                    </a:cxn>
                    <a:cxn ang="0">
                      <a:pos x="2706" y="2232"/>
                    </a:cxn>
                    <a:cxn ang="0">
                      <a:pos x="2772" y="2184"/>
                    </a:cxn>
                    <a:cxn ang="0">
                      <a:pos x="2838" y="2124"/>
                    </a:cxn>
                    <a:cxn ang="0">
                      <a:pos x="2910" y="2052"/>
                    </a:cxn>
                    <a:cxn ang="0">
                      <a:pos x="2976" y="1962"/>
                    </a:cxn>
                    <a:cxn ang="0">
                      <a:pos x="3048" y="1848"/>
                    </a:cxn>
                    <a:cxn ang="0">
                      <a:pos x="3114" y="1704"/>
                    </a:cxn>
                    <a:cxn ang="0">
                      <a:pos x="3180" y="1506"/>
                    </a:cxn>
                    <a:cxn ang="0">
                      <a:pos x="3252" y="1224"/>
                    </a:cxn>
                    <a:cxn ang="0">
                      <a:pos x="3318" y="780"/>
                    </a:cxn>
                    <a:cxn ang="0">
                      <a:pos x="3390" y="0"/>
                    </a:cxn>
                  </a:cxnLst>
                  <a:rect l="0" t="0" r="r" b="b"/>
                  <a:pathLst>
                    <a:path w="3390" h="2676">
                      <a:moveTo>
                        <a:pt x="0" y="2676"/>
                      </a:moveTo>
                      <a:lnTo>
                        <a:pt x="30" y="2676"/>
                      </a:lnTo>
                      <a:lnTo>
                        <a:pt x="66" y="2676"/>
                      </a:lnTo>
                      <a:lnTo>
                        <a:pt x="102" y="2670"/>
                      </a:lnTo>
                      <a:lnTo>
                        <a:pt x="132" y="2670"/>
                      </a:lnTo>
                      <a:lnTo>
                        <a:pt x="168" y="2670"/>
                      </a:lnTo>
                      <a:lnTo>
                        <a:pt x="204" y="2670"/>
                      </a:lnTo>
                      <a:lnTo>
                        <a:pt x="234" y="2664"/>
                      </a:lnTo>
                      <a:lnTo>
                        <a:pt x="270" y="2664"/>
                      </a:lnTo>
                      <a:lnTo>
                        <a:pt x="306" y="2664"/>
                      </a:lnTo>
                      <a:lnTo>
                        <a:pt x="342" y="2664"/>
                      </a:lnTo>
                      <a:lnTo>
                        <a:pt x="372" y="2658"/>
                      </a:lnTo>
                      <a:lnTo>
                        <a:pt x="408" y="2658"/>
                      </a:lnTo>
                      <a:lnTo>
                        <a:pt x="444" y="2658"/>
                      </a:lnTo>
                      <a:lnTo>
                        <a:pt x="474" y="2652"/>
                      </a:lnTo>
                      <a:lnTo>
                        <a:pt x="510" y="2652"/>
                      </a:lnTo>
                      <a:lnTo>
                        <a:pt x="546" y="2652"/>
                      </a:lnTo>
                      <a:lnTo>
                        <a:pt x="582" y="2646"/>
                      </a:lnTo>
                      <a:lnTo>
                        <a:pt x="612" y="2646"/>
                      </a:lnTo>
                      <a:lnTo>
                        <a:pt x="648" y="2646"/>
                      </a:lnTo>
                      <a:lnTo>
                        <a:pt x="684" y="2640"/>
                      </a:lnTo>
                      <a:lnTo>
                        <a:pt x="714" y="2640"/>
                      </a:lnTo>
                      <a:lnTo>
                        <a:pt x="750" y="2640"/>
                      </a:lnTo>
                      <a:lnTo>
                        <a:pt x="786" y="2634"/>
                      </a:lnTo>
                      <a:lnTo>
                        <a:pt x="822" y="2634"/>
                      </a:lnTo>
                      <a:lnTo>
                        <a:pt x="852" y="2634"/>
                      </a:lnTo>
                      <a:lnTo>
                        <a:pt x="888" y="2628"/>
                      </a:lnTo>
                      <a:lnTo>
                        <a:pt x="924" y="2628"/>
                      </a:lnTo>
                      <a:lnTo>
                        <a:pt x="954" y="2622"/>
                      </a:lnTo>
                      <a:lnTo>
                        <a:pt x="990" y="2622"/>
                      </a:lnTo>
                      <a:lnTo>
                        <a:pt x="1026" y="2622"/>
                      </a:lnTo>
                      <a:lnTo>
                        <a:pt x="1056" y="2616"/>
                      </a:lnTo>
                      <a:lnTo>
                        <a:pt x="1092" y="2616"/>
                      </a:lnTo>
                      <a:lnTo>
                        <a:pt x="1128" y="2610"/>
                      </a:lnTo>
                      <a:lnTo>
                        <a:pt x="1164" y="2610"/>
                      </a:lnTo>
                      <a:lnTo>
                        <a:pt x="1194" y="2604"/>
                      </a:lnTo>
                      <a:lnTo>
                        <a:pt x="1230" y="2604"/>
                      </a:lnTo>
                      <a:lnTo>
                        <a:pt x="1266" y="2598"/>
                      </a:lnTo>
                      <a:lnTo>
                        <a:pt x="1296" y="2598"/>
                      </a:lnTo>
                      <a:lnTo>
                        <a:pt x="1332" y="2592"/>
                      </a:lnTo>
                      <a:lnTo>
                        <a:pt x="1368" y="2586"/>
                      </a:lnTo>
                      <a:lnTo>
                        <a:pt x="1404" y="2586"/>
                      </a:lnTo>
                      <a:lnTo>
                        <a:pt x="1434" y="2580"/>
                      </a:lnTo>
                      <a:lnTo>
                        <a:pt x="1470" y="2574"/>
                      </a:lnTo>
                      <a:lnTo>
                        <a:pt x="1506" y="2574"/>
                      </a:lnTo>
                      <a:lnTo>
                        <a:pt x="1536" y="2568"/>
                      </a:lnTo>
                      <a:lnTo>
                        <a:pt x="1572" y="2562"/>
                      </a:lnTo>
                      <a:lnTo>
                        <a:pt x="1608" y="2562"/>
                      </a:lnTo>
                      <a:lnTo>
                        <a:pt x="1644" y="2556"/>
                      </a:lnTo>
                      <a:lnTo>
                        <a:pt x="1674" y="2550"/>
                      </a:lnTo>
                      <a:lnTo>
                        <a:pt x="1710" y="2544"/>
                      </a:lnTo>
                      <a:lnTo>
                        <a:pt x="1746" y="2538"/>
                      </a:lnTo>
                      <a:lnTo>
                        <a:pt x="1776" y="2538"/>
                      </a:lnTo>
                      <a:lnTo>
                        <a:pt x="1812" y="2532"/>
                      </a:lnTo>
                      <a:lnTo>
                        <a:pt x="1848" y="2526"/>
                      </a:lnTo>
                      <a:lnTo>
                        <a:pt x="1884" y="2520"/>
                      </a:lnTo>
                      <a:lnTo>
                        <a:pt x="1914" y="2514"/>
                      </a:lnTo>
                      <a:lnTo>
                        <a:pt x="1950" y="2508"/>
                      </a:lnTo>
                      <a:lnTo>
                        <a:pt x="1986" y="2502"/>
                      </a:lnTo>
                      <a:lnTo>
                        <a:pt x="2016" y="2490"/>
                      </a:lnTo>
                      <a:lnTo>
                        <a:pt x="2052" y="2484"/>
                      </a:lnTo>
                      <a:lnTo>
                        <a:pt x="2088" y="2478"/>
                      </a:lnTo>
                      <a:lnTo>
                        <a:pt x="2118" y="2466"/>
                      </a:lnTo>
                      <a:lnTo>
                        <a:pt x="2154" y="2460"/>
                      </a:lnTo>
                      <a:lnTo>
                        <a:pt x="2190" y="2454"/>
                      </a:lnTo>
                      <a:lnTo>
                        <a:pt x="2226" y="2442"/>
                      </a:lnTo>
                      <a:lnTo>
                        <a:pt x="2256" y="2430"/>
                      </a:lnTo>
                      <a:lnTo>
                        <a:pt x="2292" y="2424"/>
                      </a:lnTo>
                      <a:lnTo>
                        <a:pt x="2328" y="2412"/>
                      </a:lnTo>
                      <a:lnTo>
                        <a:pt x="2358" y="2400"/>
                      </a:lnTo>
                      <a:lnTo>
                        <a:pt x="2394" y="2388"/>
                      </a:lnTo>
                      <a:lnTo>
                        <a:pt x="2430" y="2376"/>
                      </a:lnTo>
                      <a:lnTo>
                        <a:pt x="2466" y="2358"/>
                      </a:lnTo>
                      <a:lnTo>
                        <a:pt x="2496" y="2346"/>
                      </a:lnTo>
                      <a:lnTo>
                        <a:pt x="2532" y="2328"/>
                      </a:lnTo>
                      <a:lnTo>
                        <a:pt x="2568" y="2316"/>
                      </a:lnTo>
                      <a:lnTo>
                        <a:pt x="2598" y="2298"/>
                      </a:lnTo>
                      <a:lnTo>
                        <a:pt x="2634" y="2280"/>
                      </a:lnTo>
                      <a:lnTo>
                        <a:pt x="2670" y="2256"/>
                      </a:lnTo>
                      <a:lnTo>
                        <a:pt x="2706" y="2232"/>
                      </a:lnTo>
                      <a:lnTo>
                        <a:pt x="2736" y="2208"/>
                      </a:lnTo>
                      <a:lnTo>
                        <a:pt x="2772" y="2184"/>
                      </a:lnTo>
                      <a:lnTo>
                        <a:pt x="2808" y="2154"/>
                      </a:lnTo>
                      <a:lnTo>
                        <a:pt x="2838" y="2124"/>
                      </a:lnTo>
                      <a:lnTo>
                        <a:pt x="2874" y="2088"/>
                      </a:lnTo>
                      <a:lnTo>
                        <a:pt x="2910" y="2052"/>
                      </a:lnTo>
                      <a:lnTo>
                        <a:pt x="2946" y="2010"/>
                      </a:lnTo>
                      <a:lnTo>
                        <a:pt x="2976" y="1962"/>
                      </a:lnTo>
                      <a:lnTo>
                        <a:pt x="3012" y="1908"/>
                      </a:lnTo>
                      <a:lnTo>
                        <a:pt x="3048" y="1848"/>
                      </a:lnTo>
                      <a:lnTo>
                        <a:pt x="3078" y="1782"/>
                      </a:lnTo>
                      <a:lnTo>
                        <a:pt x="3114" y="1704"/>
                      </a:lnTo>
                      <a:lnTo>
                        <a:pt x="3150" y="1614"/>
                      </a:lnTo>
                      <a:lnTo>
                        <a:pt x="3180" y="1506"/>
                      </a:lnTo>
                      <a:lnTo>
                        <a:pt x="3216" y="1380"/>
                      </a:lnTo>
                      <a:lnTo>
                        <a:pt x="3252" y="1224"/>
                      </a:lnTo>
                      <a:lnTo>
                        <a:pt x="3288" y="1026"/>
                      </a:lnTo>
                      <a:lnTo>
                        <a:pt x="3318" y="780"/>
                      </a:lnTo>
                      <a:lnTo>
                        <a:pt x="3354" y="450"/>
                      </a:lnTo>
                      <a:lnTo>
                        <a:pt x="3390" y="0"/>
                      </a:lnTo>
                    </a:path>
                  </a:pathLst>
                </a:custGeom>
                <a:noFill/>
                <a:ln w="38100" cmpd="sng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133" name="Line 147"/>
            <p:cNvSpPr>
              <a:spLocks noChangeShapeType="1"/>
            </p:cNvSpPr>
            <p:nvPr/>
          </p:nvSpPr>
          <p:spPr bwMode="auto">
            <a:xfrm>
              <a:off x="4817913" y="6305110"/>
              <a:ext cx="3931646" cy="131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" name="Prostokąt 2"/>
            <p:cNvSpPr/>
            <p:nvPr/>
          </p:nvSpPr>
          <p:spPr>
            <a:xfrm>
              <a:off x="4973362" y="3371850"/>
              <a:ext cx="54213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smtClean="0">
                  <a:latin typeface="Verdana" pitchFamily="34" charset="0"/>
                </a:rPr>
                <a:t>y</a:t>
              </a:r>
              <a:r>
                <a:rPr lang="pl-PL" b="1" dirty="0" smtClean="0">
                  <a:latin typeface="Verdana" pitchFamily="34" charset="0"/>
                </a:rPr>
                <a:t> </a:t>
              </a:r>
              <a:endParaRPr lang="pl-PL" dirty="0"/>
            </a:p>
          </p:txBody>
        </p:sp>
        <p:sp>
          <p:nvSpPr>
            <p:cNvPr id="134" name="Prostokąt 133"/>
            <p:cNvSpPr/>
            <p:nvPr/>
          </p:nvSpPr>
          <p:spPr>
            <a:xfrm>
              <a:off x="8695749" y="6153596"/>
              <a:ext cx="4251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x</a:t>
              </a:r>
              <a:endParaRPr lang="pl-PL" dirty="0"/>
            </a:p>
          </p:txBody>
        </p:sp>
        <p:sp>
          <p:nvSpPr>
            <p:cNvPr id="135" name="Prostokąt 134"/>
            <p:cNvSpPr/>
            <p:nvPr/>
          </p:nvSpPr>
          <p:spPr>
            <a:xfrm>
              <a:off x="7892390" y="5762139"/>
              <a:ext cx="44435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C</a:t>
              </a:r>
              <a:endParaRPr lang="pl-PL" dirty="0">
                <a:solidFill>
                  <a:srgbClr val="C00000"/>
                </a:solidFill>
              </a:endParaRPr>
            </a:p>
          </p:txBody>
        </p:sp>
        <p:sp>
          <p:nvSpPr>
            <p:cNvPr id="136" name="Prostokąt 135"/>
            <p:cNvSpPr/>
            <p:nvPr/>
          </p:nvSpPr>
          <p:spPr>
            <a:xfrm>
              <a:off x="4783131" y="5563211"/>
              <a:ext cx="174919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latin typeface="Verdana" pitchFamily="34" charset="0"/>
                </a:rPr>
                <a:t>1/</a:t>
              </a:r>
              <a:r>
                <a:rPr lang="pl-PL" b="1" i="1" dirty="0" smtClean="0">
                  <a:latin typeface="Verdana" pitchFamily="34" charset="0"/>
                </a:rPr>
                <a:t>C = T</a:t>
              </a:r>
              <a:endParaRPr lang="pl-PL" dirty="0"/>
            </a:p>
          </p:txBody>
        </p:sp>
        <p:sp>
          <p:nvSpPr>
            <p:cNvPr id="4" name="Elipsa 3"/>
            <p:cNvSpPr/>
            <p:nvPr/>
          </p:nvSpPr>
          <p:spPr>
            <a:xfrm>
              <a:off x="4757710" y="6078309"/>
              <a:ext cx="131643" cy="13164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182771"/>
              </p:ext>
            </p:extLst>
          </p:nvPr>
        </p:nvGraphicFramePr>
        <p:xfrm>
          <a:off x="541338" y="3371850"/>
          <a:ext cx="3551237" cy="294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47" name="Równanie" r:id="rId3" imgW="1485720" imgH="1231560" progId="Equation.3">
                  <p:embed/>
                </p:oleObj>
              </mc:Choice>
              <mc:Fallback>
                <p:oleObj name="Równanie" r:id="rId3" imgW="1485720" imgH="12315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1338" y="3371850"/>
                        <a:ext cx="3551237" cy="2946400"/>
                      </a:xfrm>
                      <a:prstGeom prst="rect">
                        <a:avLst/>
                      </a:prstGeom>
                      <a:ln w="38100"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rostokąt 5"/>
          <p:cNvSpPr/>
          <p:nvPr/>
        </p:nvSpPr>
        <p:spPr>
          <a:xfrm>
            <a:off x="1965787" y="4859022"/>
            <a:ext cx="2138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b="1" dirty="0" smtClean="0">
                <a:solidFill>
                  <a:srgbClr val="008000"/>
                </a:solidFill>
                <a:latin typeface="Verdana" pitchFamily="34" charset="0"/>
              </a:rPr>
              <a:t>przepustowość</a:t>
            </a:r>
            <a:endParaRPr lang="pl-PL" dirty="0"/>
          </a:p>
        </p:txBody>
      </p:sp>
      <p:grpSp>
        <p:nvGrpSpPr>
          <p:cNvPr id="10" name="Grupa 9"/>
          <p:cNvGrpSpPr/>
          <p:nvPr/>
        </p:nvGrpSpPr>
        <p:grpSpPr>
          <a:xfrm>
            <a:off x="2507781" y="1319938"/>
            <a:ext cx="3644229" cy="1532218"/>
            <a:chOff x="2507781" y="1319938"/>
            <a:chExt cx="3644229" cy="1532218"/>
          </a:xfrm>
        </p:grpSpPr>
        <p:sp>
          <p:nvSpPr>
            <p:cNvPr id="41" name="Prostokąt 40"/>
            <p:cNvSpPr/>
            <p:nvPr/>
          </p:nvSpPr>
          <p:spPr>
            <a:xfrm>
              <a:off x="3457323" y="1319938"/>
              <a:ext cx="196560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C00000"/>
                  </a:solidFill>
                  <a:latin typeface="Verdana" pitchFamily="34" charset="0"/>
                </a:rPr>
                <a:t>y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 = y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(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x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)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 </a:t>
              </a:r>
              <a:endParaRPr lang="pl-PL" dirty="0">
                <a:solidFill>
                  <a:srgbClr val="C00000"/>
                </a:solidFill>
              </a:endParaRPr>
            </a:p>
          </p:txBody>
        </p:sp>
        <p:grpSp>
          <p:nvGrpSpPr>
            <p:cNvPr id="42" name="Grupa 41"/>
            <p:cNvGrpSpPr/>
            <p:nvPr/>
          </p:nvGrpSpPr>
          <p:grpSpPr>
            <a:xfrm>
              <a:off x="2507781" y="1867808"/>
              <a:ext cx="3644229" cy="984348"/>
              <a:chOff x="2505306" y="5124588"/>
              <a:chExt cx="3644229" cy="984348"/>
            </a:xfrm>
          </p:grpSpPr>
          <p:grpSp>
            <p:nvGrpSpPr>
              <p:cNvPr id="43" name="Grupa 42"/>
              <p:cNvGrpSpPr/>
              <p:nvPr/>
            </p:nvGrpSpPr>
            <p:grpSpPr>
              <a:xfrm>
                <a:off x="2505306" y="5124588"/>
                <a:ext cx="3644229" cy="984348"/>
                <a:chOff x="2602539" y="4899883"/>
                <a:chExt cx="3644229" cy="984348"/>
              </a:xfrm>
            </p:grpSpPr>
            <p:sp>
              <p:nvSpPr>
                <p:cNvPr id="46" name="pole tekstowe 45"/>
                <p:cNvSpPr txBox="1"/>
                <p:nvPr/>
              </p:nvSpPr>
              <p:spPr>
                <a:xfrm>
                  <a:off x="3824276" y="5053234"/>
                  <a:ext cx="1200755" cy="830997"/>
                </a:xfrm>
                <a:prstGeom prst="rect">
                  <a:avLst/>
                </a:prstGeom>
                <a:solidFill>
                  <a:srgbClr val="FFFFCC"/>
                </a:solidFill>
                <a:ln w="38100">
                  <a:solidFill>
                    <a:srgbClr val="0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  <a:t/>
                  </a:r>
                  <a:b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</a:br>
                  <a:endParaRPr lang="pl-PL" sz="2400" b="1" dirty="0">
                    <a:solidFill>
                      <a:srgbClr val="006600"/>
                    </a:solidFill>
                    <a:latin typeface="Verdana" pitchFamily="34" charset="0"/>
                  </a:endParaRPr>
                </a:p>
              </p:txBody>
            </p:sp>
            <p:cxnSp>
              <p:nvCxnSpPr>
                <p:cNvPr id="47" name="Łącznik prosty ze strzałką 46"/>
                <p:cNvCxnSpPr/>
                <p:nvPr/>
              </p:nvCxnSpPr>
              <p:spPr bwMode="auto">
                <a:xfrm>
                  <a:off x="2602539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48" name="Łącznik prosty ze strzałką 47"/>
                <p:cNvCxnSpPr/>
                <p:nvPr/>
              </p:nvCxnSpPr>
              <p:spPr bwMode="auto">
                <a:xfrm>
                  <a:off x="5029680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49" name="Prostokąt 48"/>
                <p:cNvSpPr/>
                <p:nvPr/>
              </p:nvSpPr>
              <p:spPr>
                <a:xfrm>
                  <a:off x="2970750" y="4910773"/>
                  <a:ext cx="42511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  <p:sp>
              <p:nvSpPr>
                <p:cNvPr id="50" name="Prostokąt 49"/>
                <p:cNvSpPr/>
                <p:nvPr/>
              </p:nvSpPr>
              <p:spPr>
                <a:xfrm>
                  <a:off x="5306395" y="4899883"/>
                  <a:ext cx="42511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</p:grpSp>
          <p:sp>
            <p:nvSpPr>
              <p:cNvPr id="45" name="Prostokąt 44"/>
              <p:cNvSpPr/>
              <p:nvPr/>
            </p:nvSpPr>
            <p:spPr>
              <a:xfrm>
                <a:off x="4102581" y="5401049"/>
                <a:ext cx="541427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pl-PL" sz="3200" b="1" i="1" dirty="0" smtClean="0">
                    <a:solidFill>
                      <a:srgbClr val="000000"/>
                    </a:solidFill>
                    <a:latin typeface="Verdana" pitchFamily="34" charset="0"/>
                  </a:rPr>
                  <a:t>T</a:t>
                </a:r>
                <a:endParaRPr lang="pl-PL" sz="3200" dirty="0"/>
              </a:p>
            </p:txBody>
          </p:sp>
        </p:grpSp>
        <p:cxnSp>
          <p:nvCxnSpPr>
            <p:cNvPr id="51" name="Łącznik prosty ze strzałką 50"/>
            <p:cNvCxnSpPr/>
            <p:nvPr/>
          </p:nvCxnSpPr>
          <p:spPr bwMode="auto">
            <a:xfrm>
              <a:off x="3749374" y="1900099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ysDash"/>
              <a:round/>
              <a:headEnd type="triangle" w="med" len="med"/>
              <a:tailEnd type="none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2"/>
          <p:cNvSpPr txBox="1">
            <a:spLocks noChangeArrowheads="1"/>
          </p:cNvSpPr>
          <p:nvPr/>
        </p:nvSpPr>
        <p:spPr>
          <a:xfrm>
            <a:off x="1615387" y="406786"/>
            <a:ext cx="7668344" cy="581025"/>
          </a:xfrm>
          <a:prstGeom prst="rect">
            <a:avLst/>
          </a:prstGeom>
        </p:spPr>
        <p:txBody>
          <a:bodyPr/>
          <a:lstStyle/>
          <a:p>
            <a:r>
              <a:rPr lang="pl-PL" b="1" dirty="0">
                <a:solidFill>
                  <a:srgbClr val="000000"/>
                </a:solidFill>
                <a:latin typeface="+mn-lt"/>
              </a:rPr>
              <a:t>Czas tracony </a:t>
            </a:r>
            <a:r>
              <a:rPr lang="pl-PL" b="1" dirty="0" smtClean="0">
                <a:solidFill>
                  <a:srgbClr val="000000"/>
                </a:solidFill>
                <a:latin typeface="+mn-lt"/>
              </a:rPr>
              <a:t>w kolejce</a:t>
            </a:r>
            <a:endParaRPr lang="pl-PL" b="1" dirty="0">
              <a:solidFill>
                <a:srgbClr val="C00000"/>
              </a:solidFill>
              <a:latin typeface="+mn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6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9813112"/>
              </p:ext>
            </p:extLst>
          </p:nvPr>
        </p:nvGraphicFramePr>
        <p:xfrm>
          <a:off x="847725" y="3557588"/>
          <a:ext cx="2035175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79" name="Równanie" r:id="rId3" imgW="850680" imgH="393480" progId="Equation.3">
                  <p:embed/>
                </p:oleObj>
              </mc:Choice>
              <mc:Fallback>
                <p:oleObj name="Równanie" r:id="rId3" imgW="8506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47725" y="3557588"/>
                        <a:ext cx="2035175" cy="941387"/>
                      </a:xfrm>
                      <a:prstGeom prst="rect">
                        <a:avLst/>
                      </a:prstGeom>
                      <a:ln w="38100"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upa 9"/>
          <p:cNvGrpSpPr/>
          <p:nvPr/>
        </p:nvGrpSpPr>
        <p:grpSpPr>
          <a:xfrm>
            <a:off x="667005" y="891318"/>
            <a:ext cx="3644229" cy="1532218"/>
            <a:chOff x="2507781" y="1319938"/>
            <a:chExt cx="3644229" cy="1532218"/>
          </a:xfrm>
        </p:grpSpPr>
        <p:sp>
          <p:nvSpPr>
            <p:cNvPr id="41" name="Prostokąt 40"/>
            <p:cNvSpPr/>
            <p:nvPr/>
          </p:nvSpPr>
          <p:spPr>
            <a:xfrm>
              <a:off x="3457323" y="1319938"/>
              <a:ext cx="200086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C00000"/>
                  </a:solidFill>
                  <a:latin typeface="Verdana" pitchFamily="34" charset="0"/>
                </a:rPr>
                <a:t>q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 = q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(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x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)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 </a:t>
              </a:r>
              <a:endParaRPr lang="pl-PL" dirty="0">
                <a:solidFill>
                  <a:srgbClr val="C00000"/>
                </a:solidFill>
              </a:endParaRPr>
            </a:p>
          </p:txBody>
        </p:sp>
        <p:grpSp>
          <p:nvGrpSpPr>
            <p:cNvPr id="42" name="Grupa 41"/>
            <p:cNvGrpSpPr/>
            <p:nvPr/>
          </p:nvGrpSpPr>
          <p:grpSpPr>
            <a:xfrm>
              <a:off x="2507781" y="1867808"/>
              <a:ext cx="3644229" cy="984348"/>
              <a:chOff x="2505306" y="5124588"/>
              <a:chExt cx="3644229" cy="984348"/>
            </a:xfrm>
          </p:grpSpPr>
          <p:grpSp>
            <p:nvGrpSpPr>
              <p:cNvPr id="43" name="Grupa 42"/>
              <p:cNvGrpSpPr/>
              <p:nvPr/>
            </p:nvGrpSpPr>
            <p:grpSpPr>
              <a:xfrm>
                <a:off x="2505306" y="5124588"/>
                <a:ext cx="3644229" cy="984348"/>
                <a:chOff x="2602539" y="4899883"/>
                <a:chExt cx="3644229" cy="984348"/>
              </a:xfrm>
            </p:grpSpPr>
            <p:sp>
              <p:nvSpPr>
                <p:cNvPr id="46" name="pole tekstowe 45"/>
                <p:cNvSpPr txBox="1"/>
                <p:nvPr/>
              </p:nvSpPr>
              <p:spPr>
                <a:xfrm>
                  <a:off x="3824276" y="5053234"/>
                  <a:ext cx="1200755" cy="830997"/>
                </a:xfrm>
                <a:prstGeom prst="rect">
                  <a:avLst/>
                </a:prstGeom>
                <a:solidFill>
                  <a:srgbClr val="FFFFCC"/>
                </a:solidFill>
                <a:ln w="38100">
                  <a:solidFill>
                    <a:srgbClr val="0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  <a:t/>
                  </a:r>
                  <a:b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</a:br>
                  <a:endParaRPr lang="pl-PL" sz="2400" b="1" dirty="0">
                    <a:solidFill>
                      <a:srgbClr val="006600"/>
                    </a:solidFill>
                    <a:latin typeface="Verdana" pitchFamily="34" charset="0"/>
                  </a:endParaRPr>
                </a:p>
              </p:txBody>
            </p:sp>
            <p:cxnSp>
              <p:nvCxnSpPr>
                <p:cNvPr id="47" name="Łącznik prosty ze strzałką 46"/>
                <p:cNvCxnSpPr/>
                <p:nvPr/>
              </p:nvCxnSpPr>
              <p:spPr bwMode="auto">
                <a:xfrm>
                  <a:off x="2602539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48" name="Łącznik prosty ze strzałką 47"/>
                <p:cNvCxnSpPr/>
                <p:nvPr/>
              </p:nvCxnSpPr>
              <p:spPr bwMode="auto">
                <a:xfrm>
                  <a:off x="5029680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49" name="Prostokąt 48"/>
                <p:cNvSpPr/>
                <p:nvPr/>
              </p:nvSpPr>
              <p:spPr>
                <a:xfrm>
                  <a:off x="2970750" y="4910773"/>
                  <a:ext cx="42511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  <p:sp>
              <p:nvSpPr>
                <p:cNvPr id="50" name="Prostokąt 49"/>
                <p:cNvSpPr/>
                <p:nvPr/>
              </p:nvSpPr>
              <p:spPr>
                <a:xfrm>
                  <a:off x="5306395" y="4899883"/>
                  <a:ext cx="42511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</p:grpSp>
          <p:sp>
            <p:nvSpPr>
              <p:cNvPr id="45" name="Prostokąt 44"/>
              <p:cNvSpPr/>
              <p:nvPr/>
            </p:nvSpPr>
            <p:spPr>
              <a:xfrm>
                <a:off x="4102581" y="5401049"/>
                <a:ext cx="541427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pl-PL" sz="3200" b="1" i="1" dirty="0" smtClean="0">
                    <a:solidFill>
                      <a:srgbClr val="000000"/>
                    </a:solidFill>
                    <a:latin typeface="Verdana" pitchFamily="34" charset="0"/>
                  </a:rPr>
                  <a:t>T</a:t>
                </a:r>
                <a:endParaRPr lang="pl-PL" sz="3200" dirty="0"/>
              </a:p>
            </p:txBody>
          </p:sp>
        </p:grpSp>
        <p:cxnSp>
          <p:nvCxnSpPr>
            <p:cNvPr id="51" name="Łącznik prosty ze strzałką 50"/>
            <p:cNvCxnSpPr/>
            <p:nvPr/>
          </p:nvCxnSpPr>
          <p:spPr bwMode="auto">
            <a:xfrm>
              <a:off x="3749374" y="1900099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ysDash"/>
              <a:round/>
              <a:headEnd type="triangle" w="med" len="med"/>
              <a:tailEnd type="none"/>
            </a:ln>
            <a:effectLst/>
          </p:spPr>
        </p:cxnSp>
      </p:grpSp>
      <p:grpSp>
        <p:nvGrpSpPr>
          <p:cNvPr id="7" name="Grupa 6"/>
          <p:cNvGrpSpPr/>
          <p:nvPr/>
        </p:nvGrpSpPr>
        <p:grpSpPr>
          <a:xfrm>
            <a:off x="514350" y="4705350"/>
            <a:ext cx="4552950" cy="1797050"/>
            <a:chOff x="-335870" y="4773686"/>
            <a:chExt cx="4552950" cy="1797050"/>
          </a:xfrm>
        </p:grpSpPr>
        <p:graphicFrame>
          <p:nvGraphicFramePr>
            <p:cNvPr id="52" name="Obiekt 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64606096"/>
                </p:ext>
              </p:extLst>
            </p:nvPr>
          </p:nvGraphicFramePr>
          <p:xfrm>
            <a:off x="-148545" y="4773686"/>
            <a:ext cx="2671763" cy="517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780" name="Równanie" r:id="rId5" imgW="1117440" imgH="215640" progId="Equation.3">
                    <p:embed/>
                  </p:oleObj>
                </mc:Choice>
                <mc:Fallback>
                  <p:oleObj name="Równanie" r:id="rId5" imgW="111744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-148545" y="4773686"/>
                          <a:ext cx="2671763" cy="517525"/>
                        </a:xfrm>
                        <a:prstGeom prst="rect">
                          <a:avLst/>
                        </a:prstGeom>
                        <a:ln w="38100">
                          <a:solidFill>
                            <a:srgbClr val="0000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" name="Obiekt 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1536797"/>
                </p:ext>
              </p:extLst>
            </p:nvPr>
          </p:nvGraphicFramePr>
          <p:xfrm>
            <a:off x="-335870" y="5537274"/>
            <a:ext cx="4552950" cy="1033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781" name="Równanie" r:id="rId7" imgW="1904760" imgH="431640" progId="Equation.3">
                    <p:embed/>
                  </p:oleObj>
                </mc:Choice>
                <mc:Fallback>
                  <p:oleObj name="Równanie" r:id="rId7" imgW="190476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-335870" y="5537274"/>
                          <a:ext cx="4552950" cy="1033462"/>
                        </a:xfrm>
                        <a:prstGeom prst="rect">
                          <a:avLst/>
                        </a:prstGeom>
                        <a:ln w="38100">
                          <a:solidFill>
                            <a:srgbClr val="0000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4" name="Grupa 53"/>
          <p:cNvGrpSpPr/>
          <p:nvPr/>
        </p:nvGrpSpPr>
        <p:grpSpPr>
          <a:xfrm>
            <a:off x="4572000" y="2077032"/>
            <a:ext cx="4524204" cy="3391832"/>
            <a:chOff x="4596661" y="3284984"/>
            <a:chExt cx="4524204" cy="3391832"/>
          </a:xfrm>
        </p:grpSpPr>
        <p:grpSp>
          <p:nvGrpSpPr>
            <p:cNvPr id="55" name="Grupa 54"/>
            <p:cNvGrpSpPr/>
            <p:nvPr/>
          </p:nvGrpSpPr>
          <p:grpSpPr>
            <a:xfrm>
              <a:off x="4596661" y="3284984"/>
              <a:ext cx="4152898" cy="3309937"/>
              <a:chOff x="4991102" y="3548063"/>
              <a:chExt cx="4152898" cy="3309937"/>
            </a:xfrm>
          </p:grpSpPr>
          <p:sp>
            <p:nvSpPr>
              <p:cNvPr id="68" name="Prostokąt 67"/>
              <p:cNvSpPr/>
              <p:nvPr/>
            </p:nvSpPr>
            <p:spPr bwMode="auto">
              <a:xfrm>
                <a:off x="4991102" y="3548063"/>
                <a:ext cx="4152898" cy="3309937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69" name="Grupa 68"/>
              <p:cNvGrpSpPr/>
              <p:nvPr/>
            </p:nvGrpSpPr>
            <p:grpSpPr>
              <a:xfrm>
                <a:off x="5212354" y="3608388"/>
                <a:ext cx="3614149" cy="2974975"/>
                <a:chOff x="5266331" y="3429000"/>
                <a:chExt cx="3614149" cy="2974975"/>
              </a:xfrm>
            </p:grpSpPr>
            <p:sp>
              <p:nvSpPr>
                <p:cNvPr id="70" name="Rectangle 74"/>
                <p:cNvSpPr>
                  <a:spLocks noChangeArrowheads="1"/>
                </p:cNvSpPr>
                <p:nvPr/>
              </p:nvSpPr>
              <p:spPr bwMode="auto">
                <a:xfrm>
                  <a:off x="5286380" y="3429000"/>
                  <a:ext cx="3594100" cy="2959100"/>
                </a:xfrm>
                <a:prstGeom prst="rect">
                  <a:avLst/>
                </a:prstGeom>
                <a:noFill/>
                <a:ln w="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1" name="Line 76"/>
                <p:cNvSpPr>
                  <a:spLocks noChangeShapeType="1"/>
                </p:cNvSpPr>
                <p:nvPr/>
              </p:nvSpPr>
              <p:spPr bwMode="auto">
                <a:xfrm>
                  <a:off x="5286380" y="6388100"/>
                  <a:ext cx="3594100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2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8880480" y="3429000"/>
                  <a:ext cx="0" cy="2959100"/>
                </a:xfrm>
                <a:prstGeom prst="line">
                  <a:avLst/>
                </a:prstGeom>
                <a:noFill/>
                <a:ln w="38100">
                  <a:solidFill>
                    <a:srgbClr val="C00000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3" name="Line 78"/>
                <p:cNvSpPr>
                  <a:spLocks noChangeShapeType="1"/>
                </p:cNvSpPr>
                <p:nvPr/>
              </p:nvSpPr>
              <p:spPr bwMode="auto">
                <a:xfrm flipV="1">
                  <a:off x="5286380" y="3429000"/>
                  <a:ext cx="0" cy="29591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4" name="Line 79"/>
                <p:cNvSpPr>
                  <a:spLocks noChangeShapeType="1"/>
                </p:cNvSpPr>
                <p:nvPr/>
              </p:nvSpPr>
              <p:spPr bwMode="auto">
                <a:xfrm>
                  <a:off x="5286380" y="6388100"/>
                  <a:ext cx="3594100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5" name="Line 81"/>
                <p:cNvSpPr>
                  <a:spLocks noChangeShapeType="1"/>
                </p:cNvSpPr>
                <p:nvPr/>
              </p:nvSpPr>
              <p:spPr bwMode="auto">
                <a:xfrm flipV="1">
                  <a:off x="5286380" y="6350000"/>
                  <a:ext cx="0" cy="381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6" name="Line 82"/>
                <p:cNvSpPr>
                  <a:spLocks noChangeShapeType="1"/>
                </p:cNvSpPr>
                <p:nvPr/>
              </p:nvSpPr>
              <p:spPr bwMode="auto">
                <a:xfrm>
                  <a:off x="5286380" y="3429000"/>
                  <a:ext cx="0" cy="317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7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8880480" y="6350000"/>
                  <a:ext cx="0" cy="381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8" name="Line 112"/>
                <p:cNvSpPr>
                  <a:spLocks noChangeShapeType="1"/>
                </p:cNvSpPr>
                <p:nvPr/>
              </p:nvSpPr>
              <p:spPr bwMode="auto">
                <a:xfrm>
                  <a:off x="8880480" y="3429000"/>
                  <a:ext cx="0" cy="317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9" name="Line 114"/>
                <p:cNvSpPr>
                  <a:spLocks noChangeShapeType="1"/>
                </p:cNvSpPr>
                <p:nvPr/>
              </p:nvSpPr>
              <p:spPr bwMode="auto">
                <a:xfrm>
                  <a:off x="5286380" y="6388100"/>
                  <a:ext cx="28575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0" name="Line 115"/>
                <p:cNvSpPr>
                  <a:spLocks noChangeShapeType="1"/>
                </p:cNvSpPr>
                <p:nvPr/>
              </p:nvSpPr>
              <p:spPr bwMode="auto">
                <a:xfrm flipH="1">
                  <a:off x="8843968" y="6388100"/>
                  <a:ext cx="36512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1" name="Line 144"/>
                <p:cNvSpPr>
                  <a:spLocks noChangeShapeType="1"/>
                </p:cNvSpPr>
                <p:nvPr/>
              </p:nvSpPr>
              <p:spPr bwMode="auto">
                <a:xfrm>
                  <a:off x="5286380" y="3429000"/>
                  <a:ext cx="28575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2" name="Line 145"/>
                <p:cNvSpPr>
                  <a:spLocks noChangeShapeType="1"/>
                </p:cNvSpPr>
                <p:nvPr/>
              </p:nvSpPr>
              <p:spPr bwMode="auto">
                <a:xfrm flipH="1">
                  <a:off x="8843968" y="3429000"/>
                  <a:ext cx="36512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3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5266331" y="3444875"/>
                  <a:ext cx="0" cy="295910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4" name="Freeform 151"/>
                <p:cNvSpPr>
                  <a:spLocks/>
                </p:cNvSpPr>
                <p:nvPr/>
              </p:nvSpPr>
              <p:spPr bwMode="auto">
                <a:xfrm>
                  <a:off x="5286379" y="3585940"/>
                  <a:ext cx="3413125" cy="2808287"/>
                </a:xfrm>
                <a:custGeom>
                  <a:avLst/>
                  <a:gdLst/>
                  <a:ahLst/>
                  <a:cxnLst>
                    <a:cxn ang="0">
                      <a:pos x="30" y="2676"/>
                    </a:cxn>
                    <a:cxn ang="0">
                      <a:pos x="102" y="2670"/>
                    </a:cxn>
                    <a:cxn ang="0">
                      <a:pos x="168" y="2670"/>
                    </a:cxn>
                    <a:cxn ang="0">
                      <a:pos x="234" y="2664"/>
                    </a:cxn>
                    <a:cxn ang="0">
                      <a:pos x="306" y="2664"/>
                    </a:cxn>
                    <a:cxn ang="0">
                      <a:pos x="372" y="2658"/>
                    </a:cxn>
                    <a:cxn ang="0">
                      <a:pos x="444" y="2658"/>
                    </a:cxn>
                    <a:cxn ang="0">
                      <a:pos x="510" y="2652"/>
                    </a:cxn>
                    <a:cxn ang="0">
                      <a:pos x="582" y="2646"/>
                    </a:cxn>
                    <a:cxn ang="0">
                      <a:pos x="648" y="2646"/>
                    </a:cxn>
                    <a:cxn ang="0">
                      <a:pos x="714" y="2640"/>
                    </a:cxn>
                    <a:cxn ang="0">
                      <a:pos x="786" y="2634"/>
                    </a:cxn>
                    <a:cxn ang="0">
                      <a:pos x="852" y="2634"/>
                    </a:cxn>
                    <a:cxn ang="0">
                      <a:pos x="924" y="2628"/>
                    </a:cxn>
                    <a:cxn ang="0">
                      <a:pos x="990" y="2622"/>
                    </a:cxn>
                    <a:cxn ang="0">
                      <a:pos x="1056" y="2616"/>
                    </a:cxn>
                    <a:cxn ang="0">
                      <a:pos x="1128" y="2610"/>
                    </a:cxn>
                    <a:cxn ang="0">
                      <a:pos x="1194" y="2604"/>
                    </a:cxn>
                    <a:cxn ang="0">
                      <a:pos x="1266" y="2598"/>
                    </a:cxn>
                    <a:cxn ang="0">
                      <a:pos x="1332" y="2592"/>
                    </a:cxn>
                    <a:cxn ang="0">
                      <a:pos x="1404" y="2586"/>
                    </a:cxn>
                    <a:cxn ang="0">
                      <a:pos x="1470" y="2574"/>
                    </a:cxn>
                    <a:cxn ang="0">
                      <a:pos x="1536" y="2568"/>
                    </a:cxn>
                    <a:cxn ang="0">
                      <a:pos x="1608" y="2562"/>
                    </a:cxn>
                    <a:cxn ang="0">
                      <a:pos x="1674" y="2550"/>
                    </a:cxn>
                    <a:cxn ang="0">
                      <a:pos x="1746" y="2538"/>
                    </a:cxn>
                    <a:cxn ang="0">
                      <a:pos x="1812" y="2532"/>
                    </a:cxn>
                    <a:cxn ang="0">
                      <a:pos x="1884" y="2520"/>
                    </a:cxn>
                    <a:cxn ang="0">
                      <a:pos x="1950" y="2508"/>
                    </a:cxn>
                    <a:cxn ang="0">
                      <a:pos x="2016" y="2490"/>
                    </a:cxn>
                    <a:cxn ang="0">
                      <a:pos x="2088" y="2478"/>
                    </a:cxn>
                    <a:cxn ang="0">
                      <a:pos x="2154" y="2460"/>
                    </a:cxn>
                    <a:cxn ang="0">
                      <a:pos x="2226" y="2442"/>
                    </a:cxn>
                    <a:cxn ang="0">
                      <a:pos x="2292" y="2424"/>
                    </a:cxn>
                    <a:cxn ang="0">
                      <a:pos x="2358" y="2400"/>
                    </a:cxn>
                    <a:cxn ang="0">
                      <a:pos x="2430" y="2376"/>
                    </a:cxn>
                    <a:cxn ang="0">
                      <a:pos x="2496" y="2346"/>
                    </a:cxn>
                    <a:cxn ang="0">
                      <a:pos x="2568" y="2316"/>
                    </a:cxn>
                    <a:cxn ang="0">
                      <a:pos x="2634" y="2280"/>
                    </a:cxn>
                    <a:cxn ang="0">
                      <a:pos x="2706" y="2232"/>
                    </a:cxn>
                    <a:cxn ang="0">
                      <a:pos x="2772" y="2184"/>
                    </a:cxn>
                    <a:cxn ang="0">
                      <a:pos x="2838" y="2124"/>
                    </a:cxn>
                    <a:cxn ang="0">
                      <a:pos x="2910" y="2052"/>
                    </a:cxn>
                    <a:cxn ang="0">
                      <a:pos x="2976" y="1962"/>
                    </a:cxn>
                    <a:cxn ang="0">
                      <a:pos x="3048" y="1848"/>
                    </a:cxn>
                    <a:cxn ang="0">
                      <a:pos x="3114" y="1704"/>
                    </a:cxn>
                    <a:cxn ang="0">
                      <a:pos x="3180" y="1506"/>
                    </a:cxn>
                    <a:cxn ang="0">
                      <a:pos x="3252" y="1224"/>
                    </a:cxn>
                    <a:cxn ang="0">
                      <a:pos x="3318" y="780"/>
                    </a:cxn>
                    <a:cxn ang="0">
                      <a:pos x="3390" y="0"/>
                    </a:cxn>
                  </a:cxnLst>
                  <a:rect l="0" t="0" r="r" b="b"/>
                  <a:pathLst>
                    <a:path w="3390" h="2676">
                      <a:moveTo>
                        <a:pt x="0" y="2676"/>
                      </a:moveTo>
                      <a:lnTo>
                        <a:pt x="30" y="2676"/>
                      </a:lnTo>
                      <a:lnTo>
                        <a:pt x="66" y="2676"/>
                      </a:lnTo>
                      <a:lnTo>
                        <a:pt x="102" y="2670"/>
                      </a:lnTo>
                      <a:lnTo>
                        <a:pt x="132" y="2670"/>
                      </a:lnTo>
                      <a:lnTo>
                        <a:pt x="168" y="2670"/>
                      </a:lnTo>
                      <a:lnTo>
                        <a:pt x="204" y="2670"/>
                      </a:lnTo>
                      <a:lnTo>
                        <a:pt x="234" y="2664"/>
                      </a:lnTo>
                      <a:lnTo>
                        <a:pt x="270" y="2664"/>
                      </a:lnTo>
                      <a:lnTo>
                        <a:pt x="306" y="2664"/>
                      </a:lnTo>
                      <a:lnTo>
                        <a:pt x="342" y="2664"/>
                      </a:lnTo>
                      <a:lnTo>
                        <a:pt x="372" y="2658"/>
                      </a:lnTo>
                      <a:lnTo>
                        <a:pt x="408" y="2658"/>
                      </a:lnTo>
                      <a:lnTo>
                        <a:pt x="444" y="2658"/>
                      </a:lnTo>
                      <a:lnTo>
                        <a:pt x="474" y="2652"/>
                      </a:lnTo>
                      <a:lnTo>
                        <a:pt x="510" y="2652"/>
                      </a:lnTo>
                      <a:lnTo>
                        <a:pt x="546" y="2652"/>
                      </a:lnTo>
                      <a:lnTo>
                        <a:pt x="582" y="2646"/>
                      </a:lnTo>
                      <a:lnTo>
                        <a:pt x="612" y="2646"/>
                      </a:lnTo>
                      <a:lnTo>
                        <a:pt x="648" y="2646"/>
                      </a:lnTo>
                      <a:lnTo>
                        <a:pt x="684" y="2640"/>
                      </a:lnTo>
                      <a:lnTo>
                        <a:pt x="714" y="2640"/>
                      </a:lnTo>
                      <a:lnTo>
                        <a:pt x="750" y="2640"/>
                      </a:lnTo>
                      <a:lnTo>
                        <a:pt x="786" y="2634"/>
                      </a:lnTo>
                      <a:lnTo>
                        <a:pt x="822" y="2634"/>
                      </a:lnTo>
                      <a:lnTo>
                        <a:pt x="852" y="2634"/>
                      </a:lnTo>
                      <a:lnTo>
                        <a:pt x="888" y="2628"/>
                      </a:lnTo>
                      <a:lnTo>
                        <a:pt x="924" y="2628"/>
                      </a:lnTo>
                      <a:lnTo>
                        <a:pt x="954" y="2622"/>
                      </a:lnTo>
                      <a:lnTo>
                        <a:pt x="990" y="2622"/>
                      </a:lnTo>
                      <a:lnTo>
                        <a:pt x="1026" y="2622"/>
                      </a:lnTo>
                      <a:lnTo>
                        <a:pt x="1056" y="2616"/>
                      </a:lnTo>
                      <a:lnTo>
                        <a:pt x="1092" y="2616"/>
                      </a:lnTo>
                      <a:lnTo>
                        <a:pt x="1128" y="2610"/>
                      </a:lnTo>
                      <a:lnTo>
                        <a:pt x="1164" y="2610"/>
                      </a:lnTo>
                      <a:lnTo>
                        <a:pt x="1194" y="2604"/>
                      </a:lnTo>
                      <a:lnTo>
                        <a:pt x="1230" y="2604"/>
                      </a:lnTo>
                      <a:lnTo>
                        <a:pt x="1266" y="2598"/>
                      </a:lnTo>
                      <a:lnTo>
                        <a:pt x="1296" y="2598"/>
                      </a:lnTo>
                      <a:lnTo>
                        <a:pt x="1332" y="2592"/>
                      </a:lnTo>
                      <a:lnTo>
                        <a:pt x="1368" y="2586"/>
                      </a:lnTo>
                      <a:lnTo>
                        <a:pt x="1404" y="2586"/>
                      </a:lnTo>
                      <a:lnTo>
                        <a:pt x="1434" y="2580"/>
                      </a:lnTo>
                      <a:lnTo>
                        <a:pt x="1470" y="2574"/>
                      </a:lnTo>
                      <a:lnTo>
                        <a:pt x="1506" y="2574"/>
                      </a:lnTo>
                      <a:lnTo>
                        <a:pt x="1536" y="2568"/>
                      </a:lnTo>
                      <a:lnTo>
                        <a:pt x="1572" y="2562"/>
                      </a:lnTo>
                      <a:lnTo>
                        <a:pt x="1608" y="2562"/>
                      </a:lnTo>
                      <a:lnTo>
                        <a:pt x="1644" y="2556"/>
                      </a:lnTo>
                      <a:lnTo>
                        <a:pt x="1674" y="2550"/>
                      </a:lnTo>
                      <a:lnTo>
                        <a:pt x="1710" y="2544"/>
                      </a:lnTo>
                      <a:lnTo>
                        <a:pt x="1746" y="2538"/>
                      </a:lnTo>
                      <a:lnTo>
                        <a:pt x="1776" y="2538"/>
                      </a:lnTo>
                      <a:lnTo>
                        <a:pt x="1812" y="2532"/>
                      </a:lnTo>
                      <a:lnTo>
                        <a:pt x="1848" y="2526"/>
                      </a:lnTo>
                      <a:lnTo>
                        <a:pt x="1884" y="2520"/>
                      </a:lnTo>
                      <a:lnTo>
                        <a:pt x="1914" y="2514"/>
                      </a:lnTo>
                      <a:lnTo>
                        <a:pt x="1950" y="2508"/>
                      </a:lnTo>
                      <a:lnTo>
                        <a:pt x="1986" y="2502"/>
                      </a:lnTo>
                      <a:lnTo>
                        <a:pt x="2016" y="2490"/>
                      </a:lnTo>
                      <a:lnTo>
                        <a:pt x="2052" y="2484"/>
                      </a:lnTo>
                      <a:lnTo>
                        <a:pt x="2088" y="2478"/>
                      </a:lnTo>
                      <a:lnTo>
                        <a:pt x="2118" y="2466"/>
                      </a:lnTo>
                      <a:lnTo>
                        <a:pt x="2154" y="2460"/>
                      </a:lnTo>
                      <a:lnTo>
                        <a:pt x="2190" y="2454"/>
                      </a:lnTo>
                      <a:lnTo>
                        <a:pt x="2226" y="2442"/>
                      </a:lnTo>
                      <a:lnTo>
                        <a:pt x="2256" y="2430"/>
                      </a:lnTo>
                      <a:lnTo>
                        <a:pt x="2292" y="2424"/>
                      </a:lnTo>
                      <a:lnTo>
                        <a:pt x="2328" y="2412"/>
                      </a:lnTo>
                      <a:lnTo>
                        <a:pt x="2358" y="2400"/>
                      </a:lnTo>
                      <a:lnTo>
                        <a:pt x="2394" y="2388"/>
                      </a:lnTo>
                      <a:lnTo>
                        <a:pt x="2430" y="2376"/>
                      </a:lnTo>
                      <a:lnTo>
                        <a:pt x="2466" y="2358"/>
                      </a:lnTo>
                      <a:lnTo>
                        <a:pt x="2496" y="2346"/>
                      </a:lnTo>
                      <a:lnTo>
                        <a:pt x="2532" y="2328"/>
                      </a:lnTo>
                      <a:lnTo>
                        <a:pt x="2568" y="2316"/>
                      </a:lnTo>
                      <a:lnTo>
                        <a:pt x="2598" y="2298"/>
                      </a:lnTo>
                      <a:lnTo>
                        <a:pt x="2634" y="2280"/>
                      </a:lnTo>
                      <a:lnTo>
                        <a:pt x="2670" y="2256"/>
                      </a:lnTo>
                      <a:lnTo>
                        <a:pt x="2706" y="2232"/>
                      </a:lnTo>
                      <a:lnTo>
                        <a:pt x="2736" y="2208"/>
                      </a:lnTo>
                      <a:lnTo>
                        <a:pt x="2772" y="2184"/>
                      </a:lnTo>
                      <a:lnTo>
                        <a:pt x="2808" y="2154"/>
                      </a:lnTo>
                      <a:lnTo>
                        <a:pt x="2838" y="2124"/>
                      </a:lnTo>
                      <a:lnTo>
                        <a:pt x="2874" y="2088"/>
                      </a:lnTo>
                      <a:lnTo>
                        <a:pt x="2910" y="2052"/>
                      </a:lnTo>
                      <a:lnTo>
                        <a:pt x="2946" y="2010"/>
                      </a:lnTo>
                      <a:lnTo>
                        <a:pt x="2976" y="1962"/>
                      </a:lnTo>
                      <a:lnTo>
                        <a:pt x="3012" y="1908"/>
                      </a:lnTo>
                      <a:lnTo>
                        <a:pt x="3048" y="1848"/>
                      </a:lnTo>
                      <a:lnTo>
                        <a:pt x="3078" y="1782"/>
                      </a:lnTo>
                      <a:lnTo>
                        <a:pt x="3114" y="1704"/>
                      </a:lnTo>
                      <a:lnTo>
                        <a:pt x="3150" y="1614"/>
                      </a:lnTo>
                      <a:lnTo>
                        <a:pt x="3180" y="1506"/>
                      </a:lnTo>
                      <a:lnTo>
                        <a:pt x="3216" y="1380"/>
                      </a:lnTo>
                      <a:lnTo>
                        <a:pt x="3252" y="1224"/>
                      </a:lnTo>
                      <a:lnTo>
                        <a:pt x="3288" y="1026"/>
                      </a:lnTo>
                      <a:lnTo>
                        <a:pt x="3318" y="780"/>
                      </a:lnTo>
                      <a:lnTo>
                        <a:pt x="3354" y="450"/>
                      </a:lnTo>
                      <a:lnTo>
                        <a:pt x="3390" y="0"/>
                      </a:lnTo>
                    </a:path>
                  </a:pathLst>
                </a:custGeom>
                <a:noFill/>
                <a:ln w="38100" cmpd="sng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58" name="Line 147"/>
            <p:cNvSpPr>
              <a:spLocks noChangeShapeType="1"/>
            </p:cNvSpPr>
            <p:nvPr/>
          </p:nvSpPr>
          <p:spPr bwMode="auto">
            <a:xfrm>
              <a:off x="4817913" y="6305110"/>
              <a:ext cx="3931646" cy="131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3" name="Prostokąt 62"/>
            <p:cNvSpPr/>
            <p:nvPr/>
          </p:nvSpPr>
          <p:spPr>
            <a:xfrm>
              <a:off x="4973362" y="3371850"/>
              <a:ext cx="55976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q</a:t>
              </a:r>
              <a:r>
                <a:rPr lang="pl-PL" b="1" dirty="0" smtClean="0">
                  <a:latin typeface="Verdana" pitchFamily="34" charset="0"/>
                </a:rPr>
                <a:t> </a:t>
              </a:r>
              <a:endParaRPr lang="pl-PL" dirty="0"/>
            </a:p>
          </p:txBody>
        </p:sp>
        <p:sp>
          <p:nvSpPr>
            <p:cNvPr id="66" name="Prostokąt 65"/>
            <p:cNvSpPr/>
            <p:nvPr/>
          </p:nvSpPr>
          <p:spPr>
            <a:xfrm>
              <a:off x="8695749" y="6153596"/>
              <a:ext cx="4251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x</a:t>
              </a:r>
              <a:endParaRPr lang="pl-PL" dirty="0"/>
            </a:p>
          </p:txBody>
        </p:sp>
        <p:sp>
          <p:nvSpPr>
            <p:cNvPr id="67" name="Prostokąt 66"/>
            <p:cNvSpPr/>
            <p:nvPr/>
          </p:nvSpPr>
          <p:spPr>
            <a:xfrm>
              <a:off x="7892390" y="5762139"/>
              <a:ext cx="44435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C</a:t>
              </a:r>
              <a:endParaRPr lang="pl-PL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7829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2"/>
          <p:cNvSpPr txBox="1">
            <a:spLocks noChangeArrowheads="1"/>
          </p:cNvSpPr>
          <p:nvPr/>
        </p:nvSpPr>
        <p:spPr>
          <a:xfrm>
            <a:off x="1115616" y="115564"/>
            <a:ext cx="8005249" cy="581025"/>
          </a:xfrm>
          <a:prstGeom prst="rect">
            <a:avLst/>
          </a:prstGeom>
        </p:spPr>
        <p:txBody>
          <a:bodyPr/>
          <a:lstStyle/>
          <a:p>
            <a:r>
              <a:rPr lang="pl-PL" sz="2600" b="1" dirty="0" smtClean="0">
                <a:solidFill>
                  <a:srgbClr val="000000"/>
                </a:solidFill>
                <a:latin typeface="+mn-lt"/>
              </a:rPr>
              <a:t>Zajętość systemu (kolejka + stanowisko)</a:t>
            </a:r>
            <a:endParaRPr lang="pl-PL" sz="2600" b="1" dirty="0">
              <a:solidFill>
                <a:srgbClr val="C00000"/>
              </a:solidFill>
              <a:latin typeface="+mn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36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4596661" y="3284984"/>
            <a:ext cx="4524204" cy="3391832"/>
            <a:chOff x="4596661" y="3284984"/>
            <a:chExt cx="4524204" cy="3391832"/>
          </a:xfrm>
        </p:grpSpPr>
        <p:grpSp>
          <p:nvGrpSpPr>
            <p:cNvPr id="125" name="Grupa 124"/>
            <p:cNvGrpSpPr/>
            <p:nvPr/>
          </p:nvGrpSpPr>
          <p:grpSpPr>
            <a:xfrm>
              <a:off x="4596661" y="3284984"/>
              <a:ext cx="4152898" cy="3309937"/>
              <a:chOff x="4991102" y="3548063"/>
              <a:chExt cx="4152898" cy="3309937"/>
            </a:xfrm>
          </p:grpSpPr>
          <p:sp>
            <p:nvSpPr>
              <p:cNvPr id="44" name="Prostokąt 43"/>
              <p:cNvSpPr/>
              <p:nvPr/>
            </p:nvSpPr>
            <p:spPr bwMode="auto">
              <a:xfrm>
                <a:off x="4991102" y="3548063"/>
                <a:ext cx="4152898" cy="3309937"/>
              </a:xfrm>
              <a:prstGeom prst="rect">
                <a:avLst/>
              </a:prstGeom>
              <a:solidFill>
                <a:schemeClr val="bg1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56" name="Grupa 55"/>
              <p:cNvGrpSpPr/>
              <p:nvPr/>
            </p:nvGrpSpPr>
            <p:grpSpPr>
              <a:xfrm>
                <a:off x="5212354" y="3608388"/>
                <a:ext cx="3614149" cy="2974975"/>
                <a:chOff x="5266331" y="3429000"/>
                <a:chExt cx="3614149" cy="2974975"/>
              </a:xfrm>
            </p:grpSpPr>
            <p:sp>
              <p:nvSpPr>
                <p:cNvPr id="57" name="Rectangle 74"/>
                <p:cNvSpPr>
                  <a:spLocks noChangeArrowheads="1"/>
                </p:cNvSpPr>
                <p:nvPr/>
              </p:nvSpPr>
              <p:spPr bwMode="auto">
                <a:xfrm>
                  <a:off x="5286380" y="3429000"/>
                  <a:ext cx="3594100" cy="2959100"/>
                </a:xfrm>
                <a:prstGeom prst="rect">
                  <a:avLst/>
                </a:prstGeom>
                <a:noFill/>
                <a:ln w="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9" name="Line 76"/>
                <p:cNvSpPr>
                  <a:spLocks noChangeShapeType="1"/>
                </p:cNvSpPr>
                <p:nvPr/>
              </p:nvSpPr>
              <p:spPr bwMode="auto">
                <a:xfrm>
                  <a:off x="5286380" y="6388100"/>
                  <a:ext cx="3594100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0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8880480" y="3429000"/>
                  <a:ext cx="0" cy="2959100"/>
                </a:xfrm>
                <a:prstGeom prst="line">
                  <a:avLst/>
                </a:prstGeom>
                <a:noFill/>
                <a:ln w="38100">
                  <a:solidFill>
                    <a:srgbClr val="C00000"/>
                  </a:solidFill>
                  <a:prstDash val="sys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1" name="Line 78"/>
                <p:cNvSpPr>
                  <a:spLocks noChangeShapeType="1"/>
                </p:cNvSpPr>
                <p:nvPr/>
              </p:nvSpPr>
              <p:spPr bwMode="auto">
                <a:xfrm flipV="1">
                  <a:off x="5286380" y="3429000"/>
                  <a:ext cx="0" cy="29591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2" name="Line 79"/>
                <p:cNvSpPr>
                  <a:spLocks noChangeShapeType="1"/>
                </p:cNvSpPr>
                <p:nvPr/>
              </p:nvSpPr>
              <p:spPr bwMode="auto">
                <a:xfrm>
                  <a:off x="5286380" y="6388100"/>
                  <a:ext cx="3594100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4" name="Line 81"/>
                <p:cNvSpPr>
                  <a:spLocks noChangeShapeType="1"/>
                </p:cNvSpPr>
                <p:nvPr/>
              </p:nvSpPr>
              <p:spPr bwMode="auto">
                <a:xfrm flipV="1">
                  <a:off x="5286380" y="6350000"/>
                  <a:ext cx="0" cy="381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5" name="Line 82"/>
                <p:cNvSpPr>
                  <a:spLocks noChangeShapeType="1"/>
                </p:cNvSpPr>
                <p:nvPr/>
              </p:nvSpPr>
              <p:spPr bwMode="auto">
                <a:xfrm>
                  <a:off x="5286380" y="3429000"/>
                  <a:ext cx="0" cy="317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5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8880480" y="6350000"/>
                  <a:ext cx="0" cy="381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6" name="Line 112"/>
                <p:cNvSpPr>
                  <a:spLocks noChangeShapeType="1"/>
                </p:cNvSpPr>
                <p:nvPr/>
              </p:nvSpPr>
              <p:spPr bwMode="auto">
                <a:xfrm>
                  <a:off x="8880480" y="3429000"/>
                  <a:ext cx="0" cy="317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8" name="Line 114"/>
                <p:cNvSpPr>
                  <a:spLocks noChangeShapeType="1"/>
                </p:cNvSpPr>
                <p:nvPr/>
              </p:nvSpPr>
              <p:spPr bwMode="auto">
                <a:xfrm>
                  <a:off x="5286380" y="6388100"/>
                  <a:ext cx="28575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9" name="Line 115"/>
                <p:cNvSpPr>
                  <a:spLocks noChangeShapeType="1"/>
                </p:cNvSpPr>
                <p:nvPr/>
              </p:nvSpPr>
              <p:spPr bwMode="auto">
                <a:xfrm flipH="1">
                  <a:off x="8843968" y="6388100"/>
                  <a:ext cx="36512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09" name="Line 144"/>
                <p:cNvSpPr>
                  <a:spLocks noChangeShapeType="1"/>
                </p:cNvSpPr>
                <p:nvPr/>
              </p:nvSpPr>
              <p:spPr bwMode="auto">
                <a:xfrm>
                  <a:off x="5286380" y="3429000"/>
                  <a:ext cx="28575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10" name="Line 145"/>
                <p:cNvSpPr>
                  <a:spLocks noChangeShapeType="1"/>
                </p:cNvSpPr>
                <p:nvPr/>
              </p:nvSpPr>
              <p:spPr bwMode="auto">
                <a:xfrm flipH="1">
                  <a:off x="8843968" y="3429000"/>
                  <a:ext cx="36512" cy="15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15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5266331" y="3444875"/>
                  <a:ext cx="0" cy="295910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16" name="Freeform 151"/>
                <p:cNvSpPr>
                  <a:spLocks/>
                </p:cNvSpPr>
                <p:nvPr/>
              </p:nvSpPr>
              <p:spPr bwMode="auto">
                <a:xfrm>
                  <a:off x="5286379" y="3585940"/>
                  <a:ext cx="3413125" cy="2808287"/>
                </a:xfrm>
                <a:custGeom>
                  <a:avLst/>
                  <a:gdLst/>
                  <a:ahLst/>
                  <a:cxnLst>
                    <a:cxn ang="0">
                      <a:pos x="30" y="2676"/>
                    </a:cxn>
                    <a:cxn ang="0">
                      <a:pos x="102" y="2670"/>
                    </a:cxn>
                    <a:cxn ang="0">
                      <a:pos x="168" y="2670"/>
                    </a:cxn>
                    <a:cxn ang="0">
                      <a:pos x="234" y="2664"/>
                    </a:cxn>
                    <a:cxn ang="0">
                      <a:pos x="306" y="2664"/>
                    </a:cxn>
                    <a:cxn ang="0">
                      <a:pos x="372" y="2658"/>
                    </a:cxn>
                    <a:cxn ang="0">
                      <a:pos x="444" y="2658"/>
                    </a:cxn>
                    <a:cxn ang="0">
                      <a:pos x="510" y="2652"/>
                    </a:cxn>
                    <a:cxn ang="0">
                      <a:pos x="582" y="2646"/>
                    </a:cxn>
                    <a:cxn ang="0">
                      <a:pos x="648" y="2646"/>
                    </a:cxn>
                    <a:cxn ang="0">
                      <a:pos x="714" y="2640"/>
                    </a:cxn>
                    <a:cxn ang="0">
                      <a:pos x="786" y="2634"/>
                    </a:cxn>
                    <a:cxn ang="0">
                      <a:pos x="852" y="2634"/>
                    </a:cxn>
                    <a:cxn ang="0">
                      <a:pos x="924" y="2628"/>
                    </a:cxn>
                    <a:cxn ang="0">
                      <a:pos x="990" y="2622"/>
                    </a:cxn>
                    <a:cxn ang="0">
                      <a:pos x="1056" y="2616"/>
                    </a:cxn>
                    <a:cxn ang="0">
                      <a:pos x="1128" y="2610"/>
                    </a:cxn>
                    <a:cxn ang="0">
                      <a:pos x="1194" y="2604"/>
                    </a:cxn>
                    <a:cxn ang="0">
                      <a:pos x="1266" y="2598"/>
                    </a:cxn>
                    <a:cxn ang="0">
                      <a:pos x="1332" y="2592"/>
                    </a:cxn>
                    <a:cxn ang="0">
                      <a:pos x="1404" y="2586"/>
                    </a:cxn>
                    <a:cxn ang="0">
                      <a:pos x="1470" y="2574"/>
                    </a:cxn>
                    <a:cxn ang="0">
                      <a:pos x="1536" y="2568"/>
                    </a:cxn>
                    <a:cxn ang="0">
                      <a:pos x="1608" y="2562"/>
                    </a:cxn>
                    <a:cxn ang="0">
                      <a:pos x="1674" y="2550"/>
                    </a:cxn>
                    <a:cxn ang="0">
                      <a:pos x="1746" y="2538"/>
                    </a:cxn>
                    <a:cxn ang="0">
                      <a:pos x="1812" y="2532"/>
                    </a:cxn>
                    <a:cxn ang="0">
                      <a:pos x="1884" y="2520"/>
                    </a:cxn>
                    <a:cxn ang="0">
                      <a:pos x="1950" y="2508"/>
                    </a:cxn>
                    <a:cxn ang="0">
                      <a:pos x="2016" y="2490"/>
                    </a:cxn>
                    <a:cxn ang="0">
                      <a:pos x="2088" y="2478"/>
                    </a:cxn>
                    <a:cxn ang="0">
                      <a:pos x="2154" y="2460"/>
                    </a:cxn>
                    <a:cxn ang="0">
                      <a:pos x="2226" y="2442"/>
                    </a:cxn>
                    <a:cxn ang="0">
                      <a:pos x="2292" y="2424"/>
                    </a:cxn>
                    <a:cxn ang="0">
                      <a:pos x="2358" y="2400"/>
                    </a:cxn>
                    <a:cxn ang="0">
                      <a:pos x="2430" y="2376"/>
                    </a:cxn>
                    <a:cxn ang="0">
                      <a:pos x="2496" y="2346"/>
                    </a:cxn>
                    <a:cxn ang="0">
                      <a:pos x="2568" y="2316"/>
                    </a:cxn>
                    <a:cxn ang="0">
                      <a:pos x="2634" y="2280"/>
                    </a:cxn>
                    <a:cxn ang="0">
                      <a:pos x="2706" y="2232"/>
                    </a:cxn>
                    <a:cxn ang="0">
                      <a:pos x="2772" y="2184"/>
                    </a:cxn>
                    <a:cxn ang="0">
                      <a:pos x="2838" y="2124"/>
                    </a:cxn>
                    <a:cxn ang="0">
                      <a:pos x="2910" y="2052"/>
                    </a:cxn>
                    <a:cxn ang="0">
                      <a:pos x="2976" y="1962"/>
                    </a:cxn>
                    <a:cxn ang="0">
                      <a:pos x="3048" y="1848"/>
                    </a:cxn>
                    <a:cxn ang="0">
                      <a:pos x="3114" y="1704"/>
                    </a:cxn>
                    <a:cxn ang="0">
                      <a:pos x="3180" y="1506"/>
                    </a:cxn>
                    <a:cxn ang="0">
                      <a:pos x="3252" y="1224"/>
                    </a:cxn>
                    <a:cxn ang="0">
                      <a:pos x="3318" y="780"/>
                    </a:cxn>
                    <a:cxn ang="0">
                      <a:pos x="3390" y="0"/>
                    </a:cxn>
                  </a:cxnLst>
                  <a:rect l="0" t="0" r="r" b="b"/>
                  <a:pathLst>
                    <a:path w="3390" h="2676">
                      <a:moveTo>
                        <a:pt x="0" y="2676"/>
                      </a:moveTo>
                      <a:lnTo>
                        <a:pt x="30" y="2676"/>
                      </a:lnTo>
                      <a:lnTo>
                        <a:pt x="66" y="2676"/>
                      </a:lnTo>
                      <a:lnTo>
                        <a:pt x="102" y="2670"/>
                      </a:lnTo>
                      <a:lnTo>
                        <a:pt x="132" y="2670"/>
                      </a:lnTo>
                      <a:lnTo>
                        <a:pt x="168" y="2670"/>
                      </a:lnTo>
                      <a:lnTo>
                        <a:pt x="204" y="2670"/>
                      </a:lnTo>
                      <a:lnTo>
                        <a:pt x="234" y="2664"/>
                      </a:lnTo>
                      <a:lnTo>
                        <a:pt x="270" y="2664"/>
                      </a:lnTo>
                      <a:lnTo>
                        <a:pt x="306" y="2664"/>
                      </a:lnTo>
                      <a:lnTo>
                        <a:pt x="342" y="2664"/>
                      </a:lnTo>
                      <a:lnTo>
                        <a:pt x="372" y="2658"/>
                      </a:lnTo>
                      <a:lnTo>
                        <a:pt x="408" y="2658"/>
                      </a:lnTo>
                      <a:lnTo>
                        <a:pt x="444" y="2658"/>
                      </a:lnTo>
                      <a:lnTo>
                        <a:pt x="474" y="2652"/>
                      </a:lnTo>
                      <a:lnTo>
                        <a:pt x="510" y="2652"/>
                      </a:lnTo>
                      <a:lnTo>
                        <a:pt x="546" y="2652"/>
                      </a:lnTo>
                      <a:lnTo>
                        <a:pt x="582" y="2646"/>
                      </a:lnTo>
                      <a:lnTo>
                        <a:pt x="612" y="2646"/>
                      </a:lnTo>
                      <a:lnTo>
                        <a:pt x="648" y="2646"/>
                      </a:lnTo>
                      <a:lnTo>
                        <a:pt x="684" y="2640"/>
                      </a:lnTo>
                      <a:lnTo>
                        <a:pt x="714" y="2640"/>
                      </a:lnTo>
                      <a:lnTo>
                        <a:pt x="750" y="2640"/>
                      </a:lnTo>
                      <a:lnTo>
                        <a:pt x="786" y="2634"/>
                      </a:lnTo>
                      <a:lnTo>
                        <a:pt x="822" y="2634"/>
                      </a:lnTo>
                      <a:lnTo>
                        <a:pt x="852" y="2634"/>
                      </a:lnTo>
                      <a:lnTo>
                        <a:pt x="888" y="2628"/>
                      </a:lnTo>
                      <a:lnTo>
                        <a:pt x="924" y="2628"/>
                      </a:lnTo>
                      <a:lnTo>
                        <a:pt x="954" y="2622"/>
                      </a:lnTo>
                      <a:lnTo>
                        <a:pt x="990" y="2622"/>
                      </a:lnTo>
                      <a:lnTo>
                        <a:pt x="1026" y="2622"/>
                      </a:lnTo>
                      <a:lnTo>
                        <a:pt x="1056" y="2616"/>
                      </a:lnTo>
                      <a:lnTo>
                        <a:pt x="1092" y="2616"/>
                      </a:lnTo>
                      <a:lnTo>
                        <a:pt x="1128" y="2610"/>
                      </a:lnTo>
                      <a:lnTo>
                        <a:pt x="1164" y="2610"/>
                      </a:lnTo>
                      <a:lnTo>
                        <a:pt x="1194" y="2604"/>
                      </a:lnTo>
                      <a:lnTo>
                        <a:pt x="1230" y="2604"/>
                      </a:lnTo>
                      <a:lnTo>
                        <a:pt x="1266" y="2598"/>
                      </a:lnTo>
                      <a:lnTo>
                        <a:pt x="1296" y="2598"/>
                      </a:lnTo>
                      <a:lnTo>
                        <a:pt x="1332" y="2592"/>
                      </a:lnTo>
                      <a:lnTo>
                        <a:pt x="1368" y="2586"/>
                      </a:lnTo>
                      <a:lnTo>
                        <a:pt x="1404" y="2586"/>
                      </a:lnTo>
                      <a:lnTo>
                        <a:pt x="1434" y="2580"/>
                      </a:lnTo>
                      <a:lnTo>
                        <a:pt x="1470" y="2574"/>
                      </a:lnTo>
                      <a:lnTo>
                        <a:pt x="1506" y="2574"/>
                      </a:lnTo>
                      <a:lnTo>
                        <a:pt x="1536" y="2568"/>
                      </a:lnTo>
                      <a:lnTo>
                        <a:pt x="1572" y="2562"/>
                      </a:lnTo>
                      <a:lnTo>
                        <a:pt x="1608" y="2562"/>
                      </a:lnTo>
                      <a:lnTo>
                        <a:pt x="1644" y="2556"/>
                      </a:lnTo>
                      <a:lnTo>
                        <a:pt x="1674" y="2550"/>
                      </a:lnTo>
                      <a:lnTo>
                        <a:pt x="1710" y="2544"/>
                      </a:lnTo>
                      <a:lnTo>
                        <a:pt x="1746" y="2538"/>
                      </a:lnTo>
                      <a:lnTo>
                        <a:pt x="1776" y="2538"/>
                      </a:lnTo>
                      <a:lnTo>
                        <a:pt x="1812" y="2532"/>
                      </a:lnTo>
                      <a:lnTo>
                        <a:pt x="1848" y="2526"/>
                      </a:lnTo>
                      <a:lnTo>
                        <a:pt x="1884" y="2520"/>
                      </a:lnTo>
                      <a:lnTo>
                        <a:pt x="1914" y="2514"/>
                      </a:lnTo>
                      <a:lnTo>
                        <a:pt x="1950" y="2508"/>
                      </a:lnTo>
                      <a:lnTo>
                        <a:pt x="1986" y="2502"/>
                      </a:lnTo>
                      <a:lnTo>
                        <a:pt x="2016" y="2490"/>
                      </a:lnTo>
                      <a:lnTo>
                        <a:pt x="2052" y="2484"/>
                      </a:lnTo>
                      <a:lnTo>
                        <a:pt x="2088" y="2478"/>
                      </a:lnTo>
                      <a:lnTo>
                        <a:pt x="2118" y="2466"/>
                      </a:lnTo>
                      <a:lnTo>
                        <a:pt x="2154" y="2460"/>
                      </a:lnTo>
                      <a:lnTo>
                        <a:pt x="2190" y="2454"/>
                      </a:lnTo>
                      <a:lnTo>
                        <a:pt x="2226" y="2442"/>
                      </a:lnTo>
                      <a:lnTo>
                        <a:pt x="2256" y="2430"/>
                      </a:lnTo>
                      <a:lnTo>
                        <a:pt x="2292" y="2424"/>
                      </a:lnTo>
                      <a:lnTo>
                        <a:pt x="2328" y="2412"/>
                      </a:lnTo>
                      <a:lnTo>
                        <a:pt x="2358" y="2400"/>
                      </a:lnTo>
                      <a:lnTo>
                        <a:pt x="2394" y="2388"/>
                      </a:lnTo>
                      <a:lnTo>
                        <a:pt x="2430" y="2376"/>
                      </a:lnTo>
                      <a:lnTo>
                        <a:pt x="2466" y="2358"/>
                      </a:lnTo>
                      <a:lnTo>
                        <a:pt x="2496" y="2346"/>
                      </a:lnTo>
                      <a:lnTo>
                        <a:pt x="2532" y="2328"/>
                      </a:lnTo>
                      <a:lnTo>
                        <a:pt x="2568" y="2316"/>
                      </a:lnTo>
                      <a:lnTo>
                        <a:pt x="2598" y="2298"/>
                      </a:lnTo>
                      <a:lnTo>
                        <a:pt x="2634" y="2280"/>
                      </a:lnTo>
                      <a:lnTo>
                        <a:pt x="2670" y="2256"/>
                      </a:lnTo>
                      <a:lnTo>
                        <a:pt x="2706" y="2232"/>
                      </a:lnTo>
                      <a:lnTo>
                        <a:pt x="2736" y="2208"/>
                      </a:lnTo>
                      <a:lnTo>
                        <a:pt x="2772" y="2184"/>
                      </a:lnTo>
                      <a:lnTo>
                        <a:pt x="2808" y="2154"/>
                      </a:lnTo>
                      <a:lnTo>
                        <a:pt x="2838" y="2124"/>
                      </a:lnTo>
                      <a:lnTo>
                        <a:pt x="2874" y="2088"/>
                      </a:lnTo>
                      <a:lnTo>
                        <a:pt x="2910" y="2052"/>
                      </a:lnTo>
                      <a:lnTo>
                        <a:pt x="2946" y="2010"/>
                      </a:lnTo>
                      <a:lnTo>
                        <a:pt x="2976" y="1962"/>
                      </a:lnTo>
                      <a:lnTo>
                        <a:pt x="3012" y="1908"/>
                      </a:lnTo>
                      <a:lnTo>
                        <a:pt x="3048" y="1848"/>
                      </a:lnTo>
                      <a:lnTo>
                        <a:pt x="3078" y="1782"/>
                      </a:lnTo>
                      <a:lnTo>
                        <a:pt x="3114" y="1704"/>
                      </a:lnTo>
                      <a:lnTo>
                        <a:pt x="3150" y="1614"/>
                      </a:lnTo>
                      <a:lnTo>
                        <a:pt x="3180" y="1506"/>
                      </a:lnTo>
                      <a:lnTo>
                        <a:pt x="3216" y="1380"/>
                      </a:lnTo>
                      <a:lnTo>
                        <a:pt x="3252" y="1224"/>
                      </a:lnTo>
                      <a:lnTo>
                        <a:pt x="3288" y="1026"/>
                      </a:lnTo>
                      <a:lnTo>
                        <a:pt x="3318" y="780"/>
                      </a:lnTo>
                      <a:lnTo>
                        <a:pt x="3354" y="450"/>
                      </a:lnTo>
                      <a:lnTo>
                        <a:pt x="3390" y="0"/>
                      </a:lnTo>
                    </a:path>
                  </a:pathLst>
                </a:custGeom>
                <a:noFill/>
                <a:ln w="38100" cmpd="sng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133" name="Line 147"/>
            <p:cNvSpPr>
              <a:spLocks noChangeShapeType="1"/>
            </p:cNvSpPr>
            <p:nvPr/>
          </p:nvSpPr>
          <p:spPr bwMode="auto">
            <a:xfrm>
              <a:off x="4817913" y="6305110"/>
              <a:ext cx="3931646" cy="131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" name="Prostokąt 2"/>
            <p:cNvSpPr/>
            <p:nvPr/>
          </p:nvSpPr>
          <p:spPr>
            <a:xfrm>
              <a:off x="4973362" y="3371850"/>
              <a:ext cx="52290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z</a:t>
              </a:r>
              <a:r>
                <a:rPr lang="pl-PL" b="1" dirty="0" smtClean="0">
                  <a:latin typeface="Verdana" pitchFamily="34" charset="0"/>
                </a:rPr>
                <a:t> </a:t>
              </a:r>
              <a:endParaRPr lang="pl-PL" dirty="0"/>
            </a:p>
          </p:txBody>
        </p:sp>
        <p:sp>
          <p:nvSpPr>
            <p:cNvPr id="134" name="Prostokąt 133"/>
            <p:cNvSpPr/>
            <p:nvPr/>
          </p:nvSpPr>
          <p:spPr>
            <a:xfrm>
              <a:off x="8695749" y="6153596"/>
              <a:ext cx="4251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x</a:t>
              </a:r>
              <a:endParaRPr lang="pl-PL" dirty="0"/>
            </a:p>
          </p:txBody>
        </p:sp>
        <p:sp>
          <p:nvSpPr>
            <p:cNvPr id="135" name="Prostokąt 134"/>
            <p:cNvSpPr/>
            <p:nvPr/>
          </p:nvSpPr>
          <p:spPr>
            <a:xfrm>
              <a:off x="7892390" y="5762139"/>
              <a:ext cx="44435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C</a:t>
              </a:r>
              <a:endParaRPr lang="pl-PL" dirty="0">
                <a:solidFill>
                  <a:srgbClr val="C00000"/>
                </a:solidFill>
              </a:endParaRPr>
            </a:p>
          </p:txBody>
        </p:sp>
      </p:grp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1593587"/>
              </p:ext>
            </p:extLst>
          </p:nvPr>
        </p:nvGraphicFramePr>
        <p:xfrm>
          <a:off x="1296988" y="3871913"/>
          <a:ext cx="2035175" cy="194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3" name="Równanie" r:id="rId3" imgW="850680" imgH="812520" progId="Equation.3">
                  <p:embed/>
                </p:oleObj>
              </mc:Choice>
              <mc:Fallback>
                <p:oleObj name="Równanie" r:id="rId3" imgW="850680" imgH="812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6988" y="3871913"/>
                        <a:ext cx="2035175" cy="1944687"/>
                      </a:xfrm>
                      <a:prstGeom prst="rect">
                        <a:avLst/>
                      </a:prstGeom>
                      <a:ln w="38100"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upa 9"/>
          <p:cNvGrpSpPr/>
          <p:nvPr/>
        </p:nvGrpSpPr>
        <p:grpSpPr>
          <a:xfrm>
            <a:off x="683568" y="1202261"/>
            <a:ext cx="3644229" cy="1950380"/>
            <a:chOff x="2507781" y="901776"/>
            <a:chExt cx="3644229" cy="1950380"/>
          </a:xfrm>
        </p:grpSpPr>
        <p:sp>
          <p:nvSpPr>
            <p:cNvPr id="41" name="Prostokąt 40"/>
            <p:cNvSpPr/>
            <p:nvPr/>
          </p:nvSpPr>
          <p:spPr>
            <a:xfrm>
              <a:off x="2959269" y="901776"/>
              <a:ext cx="2218877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C00000"/>
                  </a:solidFill>
                  <a:latin typeface="Verdana" pitchFamily="34" charset="0"/>
                </a:rPr>
                <a:t>z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 = z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(</a:t>
              </a:r>
              <a:r>
                <a:rPr lang="pl-PL" b="1" i="1" dirty="0" smtClean="0">
                  <a:solidFill>
                    <a:srgbClr val="C00000"/>
                  </a:solidFill>
                  <a:latin typeface="Verdana" pitchFamily="34" charset="0"/>
                </a:rPr>
                <a:t>x</a:t>
              </a:r>
              <a:r>
                <a:rPr lang="pl-PL" b="1" dirty="0" smtClean="0">
                  <a:solidFill>
                    <a:srgbClr val="C00000"/>
                  </a:solidFill>
                  <a:latin typeface="Verdana" pitchFamily="34" charset="0"/>
                </a:rPr>
                <a:t>) ?</a:t>
              </a:r>
            </a:p>
            <a:p>
              <a:r>
                <a:rPr lang="pl-PL" b="1" i="1" dirty="0" smtClean="0">
                  <a:latin typeface="Verdana" pitchFamily="34" charset="0"/>
                </a:rPr>
                <a:t>y = y</a:t>
              </a:r>
              <a:r>
                <a:rPr lang="pl-PL" b="1" dirty="0" smtClean="0">
                  <a:latin typeface="Verdana" pitchFamily="34" charset="0"/>
                </a:rPr>
                <a:t>(</a:t>
              </a:r>
              <a:r>
                <a:rPr lang="pl-PL" b="1" i="1" dirty="0" smtClean="0">
                  <a:latin typeface="Verdana" pitchFamily="34" charset="0"/>
                </a:rPr>
                <a:t>x</a:t>
              </a:r>
              <a:r>
                <a:rPr lang="pl-PL" b="1" dirty="0" smtClean="0">
                  <a:latin typeface="Verdana" pitchFamily="34" charset="0"/>
                </a:rPr>
                <a:t>)</a:t>
              </a:r>
              <a:r>
                <a:rPr lang="pl-PL" b="1" i="1" dirty="0" smtClean="0">
                  <a:latin typeface="Verdana" pitchFamily="34" charset="0"/>
                </a:rPr>
                <a:t> </a:t>
              </a:r>
              <a:endParaRPr lang="pl-PL" dirty="0"/>
            </a:p>
          </p:txBody>
        </p:sp>
        <p:grpSp>
          <p:nvGrpSpPr>
            <p:cNvPr id="42" name="Grupa 41"/>
            <p:cNvGrpSpPr/>
            <p:nvPr/>
          </p:nvGrpSpPr>
          <p:grpSpPr>
            <a:xfrm>
              <a:off x="2507781" y="1867808"/>
              <a:ext cx="3644229" cy="984348"/>
              <a:chOff x="2505306" y="5124588"/>
              <a:chExt cx="3644229" cy="984348"/>
            </a:xfrm>
          </p:grpSpPr>
          <p:grpSp>
            <p:nvGrpSpPr>
              <p:cNvPr id="43" name="Grupa 42"/>
              <p:cNvGrpSpPr/>
              <p:nvPr/>
            </p:nvGrpSpPr>
            <p:grpSpPr>
              <a:xfrm>
                <a:off x="2505306" y="5124588"/>
                <a:ext cx="3644229" cy="984348"/>
                <a:chOff x="2602539" y="4899883"/>
                <a:chExt cx="3644229" cy="984348"/>
              </a:xfrm>
            </p:grpSpPr>
            <p:sp>
              <p:nvSpPr>
                <p:cNvPr id="46" name="pole tekstowe 45"/>
                <p:cNvSpPr txBox="1"/>
                <p:nvPr/>
              </p:nvSpPr>
              <p:spPr>
                <a:xfrm>
                  <a:off x="3824276" y="5053234"/>
                  <a:ext cx="1200755" cy="830997"/>
                </a:xfrm>
                <a:prstGeom prst="rect">
                  <a:avLst/>
                </a:prstGeom>
                <a:solidFill>
                  <a:srgbClr val="FFFFCC"/>
                </a:solidFill>
                <a:ln w="38100">
                  <a:solidFill>
                    <a:srgbClr val="0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  <a:t/>
                  </a:r>
                  <a:br>
                    <a:rPr lang="pl-PL" sz="2400" b="1" dirty="0" smtClean="0">
                      <a:solidFill>
                        <a:srgbClr val="006600"/>
                      </a:solidFill>
                      <a:latin typeface="Verdana" pitchFamily="34" charset="0"/>
                    </a:rPr>
                  </a:br>
                  <a:endParaRPr lang="pl-PL" sz="2400" b="1" dirty="0">
                    <a:solidFill>
                      <a:srgbClr val="006600"/>
                    </a:solidFill>
                    <a:latin typeface="Verdana" pitchFamily="34" charset="0"/>
                  </a:endParaRPr>
                </a:p>
              </p:txBody>
            </p:sp>
            <p:cxnSp>
              <p:nvCxnSpPr>
                <p:cNvPr id="47" name="Łącznik prosty ze strzałką 46"/>
                <p:cNvCxnSpPr/>
                <p:nvPr/>
              </p:nvCxnSpPr>
              <p:spPr bwMode="auto">
                <a:xfrm>
                  <a:off x="2602539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48" name="Łącznik prosty ze strzałką 47"/>
                <p:cNvCxnSpPr/>
                <p:nvPr/>
              </p:nvCxnSpPr>
              <p:spPr bwMode="auto">
                <a:xfrm>
                  <a:off x="5029680" y="5468733"/>
                  <a:ext cx="1217088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49" name="Prostokąt 48"/>
                <p:cNvSpPr/>
                <p:nvPr/>
              </p:nvSpPr>
              <p:spPr>
                <a:xfrm>
                  <a:off x="2970750" y="4910773"/>
                  <a:ext cx="42511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  <p:sp>
              <p:nvSpPr>
                <p:cNvPr id="50" name="Prostokąt 49"/>
                <p:cNvSpPr/>
                <p:nvPr/>
              </p:nvSpPr>
              <p:spPr>
                <a:xfrm>
                  <a:off x="5306395" y="4899883"/>
                  <a:ext cx="42511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</p:grpSp>
          <p:sp>
            <p:nvSpPr>
              <p:cNvPr id="45" name="Prostokąt 44"/>
              <p:cNvSpPr/>
              <p:nvPr/>
            </p:nvSpPr>
            <p:spPr>
              <a:xfrm>
                <a:off x="3775921" y="5408562"/>
                <a:ext cx="1124397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pl-PL" sz="3200" b="1" i="1" dirty="0" smtClean="0">
                    <a:solidFill>
                      <a:srgbClr val="000000"/>
                    </a:solidFill>
                    <a:latin typeface="Verdana" pitchFamily="34" charset="0"/>
                  </a:rPr>
                  <a:t>C, z</a:t>
                </a:r>
                <a:endParaRPr lang="pl-PL" sz="3200" dirty="0"/>
              </a:p>
            </p:txBody>
          </p:sp>
        </p:grpSp>
        <p:cxnSp>
          <p:nvCxnSpPr>
            <p:cNvPr id="51" name="Łącznik prosty ze strzałką 50"/>
            <p:cNvCxnSpPr/>
            <p:nvPr/>
          </p:nvCxnSpPr>
          <p:spPr bwMode="auto">
            <a:xfrm>
              <a:off x="3749374" y="1900099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ysDash"/>
              <a:round/>
              <a:headEnd type="triangle" w="med" len="med"/>
              <a:tailEnd type="none"/>
            </a:ln>
            <a:effectLst/>
          </p:spPr>
        </p:cxnSp>
      </p:grpSp>
      <p:sp>
        <p:nvSpPr>
          <p:cNvPr id="7" name="Prostokąt 6"/>
          <p:cNvSpPr/>
          <p:nvPr/>
        </p:nvSpPr>
        <p:spPr>
          <a:xfrm>
            <a:off x="4407813" y="825784"/>
            <a:ext cx="4572000" cy="95410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/>
            <a:r>
              <a:rPr lang="pl-PL" b="1" dirty="0" smtClean="0">
                <a:latin typeface="Verdana" pitchFamily="34" charset="0"/>
                <a:sym typeface="Marlett" pitchFamily="2" charset="2"/>
              </a:rPr>
              <a:t>twierdzenie </a:t>
            </a:r>
            <a:r>
              <a:rPr lang="pl-PL" b="1" dirty="0" err="1" smtClean="0">
                <a:latin typeface="Verdana" pitchFamily="34" charset="0"/>
                <a:sym typeface="Marlett" pitchFamily="2" charset="2"/>
              </a:rPr>
              <a:t>Little’a</a:t>
            </a:r>
            <a:endParaRPr lang="pl-PL" b="1" dirty="0" smtClean="0">
              <a:latin typeface="Verdana" pitchFamily="34" charset="0"/>
              <a:sym typeface="Marlett" pitchFamily="2" charset="2"/>
            </a:endParaRPr>
          </a:p>
          <a:p>
            <a:pPr algn="ctr"/>
            <a:r>
              <a:rPr lang="pl-PL" b="1" i="1" dirty="0" smtClean="0">
                <a:latin typeface="Verdana" pitchFamily="34" charset="0"/>
                <a:sym typeface="Marlett" pitchFamily="2" charset="2"/>
              </a:rPr>
              <a:t>z</a:t>
            </a:r>
            <a:r>
              <a:rPr lang="pl-PL" b="1" dirty="0" smtClean="0">
                <a:latin typeface="Verdana" pitchFamily="34" charset="0"/>
                <a:sym typeface="Marlett" pitchFamily="2" charset="2"/>
              </a:rPr>
              <a:t>/</a:t>
            </a:r>
            <a:r>
              <a:rPr lang="pl-PL" b="1" i="1" dirty="0" smtClean="0">
                <a:latin typeface="Verdana" pitchFamily="34" charset="0"/>
                <a:sym typeface="Marlett" pitchFamily="2" charset="2"/>
              </a:rPr>
              <a:t>x</a:t>
            </a:r>
            <a:r>
              <a:rPr lang="pl-PL" b="1" dirty="0" smtClean="0">
                <a:latin typeface="Verdana" pitchFamily="34" charset="0"/>
                <a:sym typeface="Marlett" pitchFamily="2" charset="2"/>
              </a:rPr>
              <a:t> = </a:t>
            </a:r>
            <a:r>
              <a:rPr lang="pl-PL" b="1" i="1" dirty="0" smtClean="0">
                <a:latin typeface="Verdana" pitchFamily="34" charset="0"/>
                <a:sym typeface="Marlett" pitchFamily="2" charset="2"/>
              </a:rPr>
              <a:t>y</a:t>
            </a:r>
            <a:endParaRPr lang="pl-PL" i="1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6677526"/>
              </p:ext>
            </p:extLst>
          </p:nvPr>
        </p:nvGraphicFramePr>
        <p:xfrm>
          <a:off x="4384981" y="1995729"/>
          <a:ext cx="4617665" cy="6518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4" name="Equation" r:id="rId5" imgW="3060360" imgH="431640" progId="Equation.3">
                  <p:embed/>
                </p:oleObj>
              </mc:Choice>
              <mc:Fallback>
                <p:oleObj name="Equation" r:id="rId5" imgW="306036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84981" y="1995729"/>
                        <a:ext cx="4617665" cy="651829"/>
                      </a:xfrm>
                      <a:prstGeom prst="rect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945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298838" y="14424"/>
            <a:ext cx="7668344" cy="581025"/>
          </a:xfrm>
          <a:prstGeom prst="rect">
            <a:avLst/>
          </a:prstGeom>
        </p:spPr>
        <p:txBody>
          <a:bodyPr/>
          <a:lstStyle/>
          <a:p>
            <a:r>
              <a:rPr lang="pl-PL" sz="3200" b="1" dirty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Dylemat przy wzroście ruchu </a:t>
            </a: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x</a:t>
            </a:r>
            <a:r>
              <a:rPr lang="pl-PL" sz="32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↑ </a:t>
            </a:r>
            <a:endParaRPr lang="pl-PL" sz="3200" b="1" dirty="0">
              <a:solidFill>
                <a:srgbClr val="008000"/>
              </a:solidFill>
              <a:latin typeface="Verdana" pitchFamily="34" charset="0"/>
              <a:ea typeface="+mj-ea"/>
              <a:cs typeface="+mj-cs"/>
            </a:endParaRPr>
          </a:p>
          <a:p>
            <a:pPr marL="457200" indent="-457200">
              <a:buFontTx/>
              <a:buChar char="-"/>
            </a:pPr>
            <a:r>
              <a:rPr lang="pl-PL" b="1" dirty="0" smtClean="0">
                <a:solidFill>
                  <a:srgbClr val="000000"/>
                </a:solidFill>
                <a:latin typeface="+mn-lt"/>
              </a:rPr>
              <a:t>więcej stanowisk obsługi?</a:t>
            </a:r>
          </a:p>
          <a:p>
            <a:pPr marL="457200" indent="-457200">
              <a:buFontTx/>
              <a:buChar char="-"/>
            </a:pPr>
            <a:r>
              <a:rPr lang="pl-PL" b="1" dirty="0">
                <a:solidFill>
                  <a:srgbClr val="000000"/>
                </a:solidFill>
                <a:latin typeface="+mn-lt"/>
              </a:rPr>
              <a:t>s</a:t>
            </a:r>
            <a:r>
              <a:rPr lang="pl-PL" b="1" dirty="0" smtClean="0">
                <a:solidFill>
                  <a:srgbClr val="000000"/>
                </a:solidFill>
                <a:latin typeface="+mn-lt"/>
              </a:rPr>
              <a:t>krócenie czasu obsługi?</a:t>
            </a:r>
            <a:endParaRPr lang="pl-PL" b="1" dirty="0">
              <a:solidFill>
                <a:srgbClr val="000000"/>
              </a:solidFill>
              <a:latin typeface="+mn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31" name="Grupa 30"/>
          <p:cNvGrpSpPr/>
          <p:nvPr/>
        </p:nvGrpSpPr>
        <p:grpSpPr>
          <a:xfrm>
            <a:off x="114110" y="1629325"/>
            <a:ext cx="3644229" cy="984349"/>
            <a:chOff x="2602539" y="4899883"/>
            <a:chExt cx="3644229" cy="984349"/>
          </a:xfrm>
        </p:grpSpPr>
        <p:sp>
          <p:nvSpPr>
            <p:cNvPr id="24" name="pole tekstowe 23"/>
            <p:cNvSpPr txBox="1"/>
            <p:nvPr/>
          </p:nvSpPr>
          <p:spPr>
            <a:xfrm>
              <a:off x="3819627" y="5053235"/>
              <a:ext cx="1200755" cy="830997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006600"/>
                  </a:solidFill>
                  <a:latin typeface="Verdana" pitchFamily="34" charset="0"/>
                </a:rPr>
                <a:t/>
              </a:r>
              <a:br>
                <a:rPr lang="pl-PL" sz="2400" b="1" dirty="0" smtClean="0">
                  <a:solidFill>
                    <a:srgbClr val="006600"/>
                  </a:solidFill>
                  <a:latin typeface="Verdana" pitchFamily="34" charset="0"/>
                </a:rPr>
              </a:br>
              <a:endParaRPr lang="pl-PL" sz="2400" b="1" dirty="0">
                <a:solidFill>
                  <a:srgbClr val="006600"/>
                </a:solidFill>
                <a:latin typeface="Verdana" pitchFamily="34" charset="0"/>
              </a:endParaRPr>
            </a:p>
          </p:txBody>
        </p:sp>
        <p:cxnSp>
          <p:nvCxnSpPr>
            <p:cNvPr id="25" name="Łącznik prosty ze strzałką 24"/>
            <p:cNvCxnSpPr/>
            <p:nvPr/>
          </p:nvCxnSpPr>
          <p:spPr bwMode="auto">
            <a:xfrm>
              <a:off x="2602539" y="5468733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" name="Prostokąt 4"/>
            <p:cNvSpPr/>
            <p:nvPr/>
          </p:nvSpPr>
          <p:spPr>
            <a:xfrm>
              <a:off x="3870165" y="5178111"/>
              <a:ext cx="10442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3200" b="1" i="1" dirty="0">
                  <a:solidFill>
                    <a:srgbClr val="000000"/>
                  </a:solidFill>
                  <a:latin typeface="Verdana" pitchFamily="34" charset="0"/>
                </a:rPr>
                <a:t>C</a:t>
              </a:r>
              <a:r>
                <a:rPr lang="pl-PL" sz="3200" b="1" i="1" dirty="0" smtClean="0">
                  <a:solidFill>
                    <a:srgbClr val="000000"/>
                  </a:solidFill>
                  <a:latin typeface="Verdana" pitchFamily="34" charset="0"/>
                </a:rPr>
                <a:t>, y</a:t>
              </a:r>
              <a:endParaRPr lang="pl-PL" sz="3200" dirty="0"/>
            </a:p>
          </p:txBody>
        </p:sp>
        <p:cxnSp>
          <p:nvCxnSpPr>
            <p:cNvPr id="28" name="Łącznik prosty ze strzałką 27"/>
            <p:cNvCxnSpPr/>
            <p:nvPr/>
          </p:nvCxnSpPr>
          <p:spPr bwMode="auto">
            <a:xfrm>
              <a:off x="5029680" y="5468733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0" name="Prostokąt 9"/>
            <p:cNvSpPr/>
            <p:nvPr/>
          </p:nvSpPr>
          <p:spPr>
            <a:xfrm>
              <a:off x="2970750" y="4910773"/>
              <a:ext cx="4251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x</a:t>
              </a:r>
              <a:endParaRPr lang="pl-PL" dirty="0"/>
            </a:p>
          </p:txBody>
        </p:sp>
        <p:sp>
          <p:nvSpPr>
            <p:cNvPr id="29" name="Prostokąt 28"/>
            <p:cNvSpPr/>
            <p:nvPr/>
          </p:nvSpPr>
          <p:spPr>
            <a:xfrm>
              <a:off x="5306395" y="4899883"/>
              <a:ext cx="4251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x</a:t>
              </a:r>
              <a:endParaRPr lang="pl-PL" dirty="0"/>
            </a:p>
          </p:txBody>
        </p:sp>
      </p:grpSp>
      <p:grpSp>
        <p:nvGrpSpPr>
          <p:cNvPr id="32" name="Grupa 31"/>
          <p:cNvGrpSpPr/>
          <p:nvPr/>
        </p:nvGrpSpPr>
        <p:grpSpPr>
          <a:xfrm>
            <a:off x="179512" y="3263096"/>
            <a:ext cx="3644229" cy="984349"/>
            <a:chOff x="2602539" y="4899883"/>
            <a:chExt cx="3644229" cy="984349"/>
          </a:xfrm>
        </p:grpSpPr>
        <p:sp>
          <p:nvSpPr>
            <p:cNvPr id="33" name="pole tekstowe 32"/>
            <p:cNvSpPr txBox="1"/>
            <p:nvPr/>
          </p:nvSpPr>
          <p:spPr>
            <a:xfrm>
              <a:off x="3819627" y="5053235"/>
              <a:ext cx="1200755" cy="830997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006600"/>
                  </a:solidFill>
                  <a:latin typeface="Verdana" pitchFamily="34" charset="0"/>
                </a:rPr>
                <a:t/>
              </a:r>
              <a:br>
                <a:rPr lang="pl-PL" sz="2400" b="1" dirty="0" smtClean="0">
                  <a:solidFill>
                    <a:srgbClr val="006600"/>
                  </a:solidFill>
                  <a:latin typeface="Verdana" pitchFamily="34" charset="0"/>
                </a:rPr>
              </a:br>
              <a:endParaRPr lang="pl-PL" sz="2400" b="1" dirty="0">
                <a:solidFill>
                  <a:srgbClr val="006600"/>
                </a:solidFill>
                <a:latin typeface="Verdana" pitchFamily="34" charset="0"/>
              </a:endParaRPr>
            </a:p>
          </p:txBody>
        </p:sp>
        <p:cxnSp>
          <p:nvCxnSpPr>
            <p:cNvPr id="34" name="Łącznik prosty ze strzałką 33"/>
            <p:cNvCxnSpPr/>
            <p:nvPr/>
          </p:nvCxnSpPr>
          <p:spPr bwMode="auto">
            <a:xfrm>
              <a:off x="2602539" y="5468733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5" name="Prostokąt 34"/>
            <p:cNvSpPr/>
            <p:nvPr/>
          </p:nvSpPr>
          <p:spPr>
            <a:xfrm>
              <a:off x="3828925" y="5172383"/>
              <a:ext cx="136034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3200" b="1" i="1" dirty="0">
                  <a:solidFill>
                    <a:srgbClr val="000000"/>
                  </a:solidFill>
                  <a:latin typeface="Verdana" pitchFamily="34" charset="0"/>
                </a:rPr>
                <a:t>C</a:t>
              </a:r>
              <a:r>
                <a:rPr lang="pl-PL" sz="3200" b="1" i="1" dirty="0" smtClean="0">
                  <a:solidFill>
                    <a:srgbClr val="000000"/>
                  </a:solidFill>
                  <a:latin typeface="Verdana" pitchFamily="34" charset="0"/>
                </a:rPr>
                <a:t>, y</a:t>
              </a:r>
              <a:r>
                <a:rPr lang="pl-PL" sz="3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↑</a:t>
              </a:r>
              <a:endParaRPr lang="pl-PL" sz="3200" dirty="0"/>
            </a:p>
          </p:txBody>
        </p:sp>
        <p:cxnSp>
          <p:nvCxnSpPr>
            <p:cNvPr id="36" name="Łącznik prosty ze strzałką 35"/>
            <p:cNvCxnSpPr/>
            <p:nvPr/>
          </p:nvCxnSpPr>
          <p:spPr bwMode="auto">
            <a:xfrm>
              <a:off x="5029680" y="5468733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7" name="Prostokąt 36"/>
            <p:cNvSpPr/>
            <p:nvPr/>
          </p:nvSpPr>
          <p:spPr>
            <a:xfrm>
              <a:off x="2970750" y="4910773"/>
              <a:ext cx="67999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latin typeface="Verdana" pitchFamily="34" charset="0"/>
                </a:rPr>
                <a:t>2</a:t>
              </a:r>
              <a:r>
                <a:rPr lang="pl-PL" b="1" i="1" dirty="0" smtClean="0">
                  <a:latin typeface="Verdana" pitchFamily="34" charset="0"/>
                </a:rPr>
                <a:t>x</a:t>
              </a:r>
              <a:endParaRPr lang="pl-PL" dirty="0"/>
            </a:p>
          </p:txBody>
        </p:sp>
        <p:sp>
          <p:nvSpPr>
            <p:cNvPr id="38" name="Prostokąt 37"/>
            <p:cNvSpPr/>
            <p:nvPr/>
          </p:nvSpPr>
          <p:spPr>
            <a:xfrm>
              <a:off x="5306395" y="4899883"/>
              <a:ext cx="67999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smtClean="0">
                  <a:latin typeface="Verdana" pitchFamily="34" charset="0"/>
                </a:rPr>
                <a:t>2x</a:t>
              </a:r>
              <a:endParaRPr lang="pl-PL" dirty="0"/>
            </a:p>
          </p:txBody>
        </p:sp>
      </p:grpSp>
      <p:sp>
        <p:nvSpPr>
          <p:cNvPr id="19" name="pole tekstowe 18"/>
          <p:cNvSpPr txBox="1"/>
          <p:nvPr/>
        </p:nvSpPr>
        <p:spPr>
          <a:xfrm>
            <a:off x="146336" y="4755961"/>
            <a:ext cx="843532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srgbClr val="006600"/>
                </a:solidFill>
                <a:latin typeface="Comic Sans MS" pitchFamily="66" charset="0"/>
              </a:rPr>
              <a:t>Strumień klientów dwukrotnie wzrósł </a:t>
            </a:r>
            <a:r>
              <a:rPr lang="pl-PL" b="1" i="1" dirty="0" smtClean="0">
                <a:solidFill>
                  <a:srgbClr val="006600"/>
                </a:solidFill>
                <a:latin typeface="Comic Sans MS" pitchFamily="66" charset="0"/>
              </a:rPr>
              <a:t>x</a:t>
            </a:r>
            <a:r>
              <a:rPr lang="pl-PL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↑</a:t>
            </a:r>
            <a: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  <a:t> → 2</a:t>
            </a:r>
            <a:r>
              <a:rPr lang="pl-PL" b="1" i="1" dirty="0" smtClean="0">
                <a:solidFill>
                  <a:srgbClr val="006600"/>
                </a:solidFill>
                <a:latin typeface="Comic Sans MS" pitchFamily="66" charset="0"/>
              </a:rPr>
              <a:t>x</a:t>
            </a:r>
            <a: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  <a:t>.</a:t>
            </a:r>
          </a:p>
          <a:p>
            <a:pPr algn="l"/>
            <a: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  <a:t>Z pewnością będziemy czekać dłużej </a:t>
            </a:r>
            <a:r>
              <a:rPr lang="pl-PL" b="1" i="1" dirty="0" smtClean="0">
                <a:solidFill>
                  <a:srgbClr val="006600"/>
                </a:solidFill>
                <a:latin typeface="Comic Sans MS" pitchFamily="66" charset="0"/>
              </a:rPr>
              <a:t>y </a:t>
            </a:r>
            <a:r>
              <a:rPr lang="pl-PL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↑</a:t>
            </a:r>
            <a: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  <a:t>.</a:t>
            </a:r>
            <a:b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</a:br>
            <a: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  <a:t>Ile</a:t>
            </a:r>
            <a:r>
              <a:rPr lang="pl-PL" b="1" dirty="0">
                <a:solidFill>
                  <a:srgbClr val="006600"/>
                </a:solidFill>
                <a:latin typeface="Comic Sans MS" pitchFamily="66" charset="0"/>
              </a:rPr>
              <a:t> </a:t>
            </a:r>
            <a: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  <a:t>razy dłużej – dowiemy się - bo znamy</a:t>
            </a:r>
            <a:b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</a:br>
            <a: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  <a:t>funkcję </a:t>
            </a:r>
            <a:r>
              <a:rPr lang="pl-PL" b="1" i="1" dirty="0" smtClean="0">
                <a:solidFill>
                  <a:srgbClr val="006600"/>
                </a:solidFill>
                <a:latin typeface="Comic Sans MS" pitchFamily="66" charset="0"/>
              </a:rPr>
              <a:t>y</a:t>
            </a:r>
            <a: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  <a:t> = </a:t>
            </a:r>
            <a:r>
              <a:rPr lang="pl-PL" b="1" i="1" dirty="0" smtClean="0">
                <a:solidFill>
                  <a:srgbClr val="006600"/>
                </a:solidFill>
                <a:latin typeface="Comic Sans MS" pitchFamily="66" charset="0"/>
              </a:rPr>
              <a:t>y</a:t>
            </a:r>
            <a: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  <a:t>(x) = 1/(C</a:t>
            </a:r>
            <a:r>
              <a:rPr lang="pl-PL" b="1" i="1" dirty="0" smtClean="0">
                <a:solidFill>
                  <a:srgbClr val="006600"/>
                </a:solidFill>
                <a:latin typeface="Comic Sans MS" pitchFamily="66" charset="0"/>
              </a:rPr>
              <a:t> - </a:t>
            </a:r>
            <a: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  <a:t>x).</a:t>
            </a:r>
            <a:endParaRPr lang="pl-PL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cxnSp>
        <p:nvCxnSpPr>
          <p:cNvPr id="58" name="Łącznik prosty 57"/>
          <p:cNvCxnSpPr/>
          <p:nvPr/>
        </p:nvCxnSpPr>
        <p:spPr>
          <a:xfrm>
            <a:off x="8240633" y="1988840"/>
            <a:ext cx="0" cy="2562302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a 66"/>
          <p:cNvGrpSpPr/>
          <p:nvPr/>
        </p:nvGrpSpPr>
        <p:grpSpPr>
          <a:xfrm>
            <a:off x="4778639" y="1484784"/>
            <a:ext cx="4365361" cy="3375000"/>
            <a:chOff x="4747256" y="1534708"/>
            <a:chExt cx="4365361" cy="3375000"/>
          </a:xfrm>
        </p:grpSpPr>
        <p:grpSp>
          <p:nvGrpSpPr>
            <p:cNvPr id="64" name="Grupa 63"/>
            <p:cNvGrpSpPr/>
            <p:nvPr/>
          </p:nvGrpSpPr>
          <p:grpSpPr>
            <a:xfrm>
              <a:off x="4747256" y="1534708"/>
              <a:ext cx="4365361" cy="3375000"/>
              <a:chOff x="4747256" y="1534708"/>
              <a:chExt cx="4365361" cy="3375000"/>
            </a:xfrm>
          </p:grpSpPr>
          <p:grpSp>
            <p:nvGrpSpPr>
              <p:cNvPr id="20" name="Grupa 19"/>
              <p:cNvGrpSpPr/>
              <p:nvPr/>
            </p:nvGrpSpPr>
            <p:grpSpPr>
              <a:xfrm>
                <a:off x="4747256" y="1534708"/>
                <a:ext cx="4365361" cy="3375000"/>
                <a:chOff x="4757710" y="3301816"/>
                <a:chExt cx="4365361" cy="3375000"/>
              </a:xfrm>
            </p:grpSpPr>
            <p:grpSp>
              <p:nvGrpSpPr>
                <p:cNvPr id="21" name="Grupa 20"/>
                <p:cNvGrpSpPr/>
                <p:nvPr/>
              </p:nvGrpSpPr>
              <p:grpSpPr>
                <a:xfrm>
                  <a:off x="4817913" y="3301816"/>
                  <a:ext cx="4305158" cy="3309937"/>
                  <a:chOff x="5212354" y="3564895"/>
                  <a:chExt cx="4305158" cy="3309937"/>
                </a:xfrm>
              </p:grpSpPr>
              <p:sp>
                <p:nvSpPr>
                  <p:cNvPr id="41" name="Prostokąt 40"/>
                  <p:cNvSpPr/>
                  <p:nvPr/>
                </p:nvSpPr>
                <p:spPr bwMode="auto">
                  <a:xfrm>
                    <a:off x="5364614" y="3564895"/>
                    <a:ext cx="4152898" cy="3309937"/>
                  </a:xfrm>
                  <a:prstGeom prst="rect">
                    <a:avLst/>
                  </a:prstGeom>
                  <a:solidFill>
                    <a:schemeClr val="bg1">
                      <a:lumMod val="40000"/>
                      <a:lumOff val="60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42" name="Grupa 41"/>
                  <p:cNvGrpSpPr/>
                  <p:nvPr/>
                </p:nvGrpSpPr>
                <p:grpSpPr>
                  <a:xfrm>
                    <a:off x="5212354" y="3608388"/>
                    <a:ext cx="3614149" cy="2974975"/>
                    <a:chOff x="5266331" y="3429000"/>
                    <a:chExt cx="3614149" cy="2974975"/>
                  </a:xfrm>
                </p:grpSpPr>
                <p:sp>
                  <p:nvSpPr>
                    <p:cNvPr id="43" name="Rectangle 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86380" y="3429000"/>
                      <a:ext cx="3594100" cy="2959100"/>
                    </a:xfrm>
                    <a:prstGeom prst="rect">
                      <a:avLst/>
                    </a:prstGeom>
                    <a:noFill/>
                    <a:ln w="0">
                      <a:solidFill>
                        <a:srgbClr val="FFFFFF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4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6380" y="6388100"/>
                      <a:ext cx="3594100" cy="1587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5" name="Line 7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8880480" y="3429000"/>
                      <a:ext cx="0" cy="295910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C00000"/>
                      </a:solidFill>
                      <a:prstDash val="sysDash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7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6380" y="6388100"/>
                      <a:ext cx="3594100" cy="1587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8" name="Line 8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286380" y="6350000"/>
                      <a:ext cx="0" cy="3810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0" name="Line 11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8880480" y="6350000"/>
                      <a:ext cx="0" cy="3810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1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80480" y="3429000"/>
                      <a:ext cx="0" cy="3175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2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6380" y="6388100"/>
                      <a:ext cx="28575" cy="1587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3" name="Line 11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843968" y="6388100"/>
                      <a:ext cx="36512" cy="1587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5" name="Line 14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843968" y="3429000"/>
                      <a:ext cx="36512" cy="1587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6" name="Line 15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266331" y="3444875"/>
                      <a:ext cx="0" cy="295910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 type="triangle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7" name="Freeform 151"/>
                    <p:cNvSpPr>
                      <a:spLocks/>
                    </p:cNvSpPr>
                    <p:nvPr/>
                  </p:nvSpPr>
                  <p:spPr bwMode="auto">
                    <a:xfrm>
                      <a:off x="5286380" y="3429000"/>
                      <a:ext cx="3413125" cy="2808287"/>
                    </a:xfrm>
                    <a:custGeom>
                      <a:avLst/>
                      <a:gdLst/>
                      <a:ahLst/>
                      <a:cxnLst>
                        <a:cxn ang="0">
                          <a:pos x="30" y="2676"/>
                        </a:cxn>
                        <a:cxn ang="0">
                          <a:pos x="102" y="2670"/>
                        </a:cxn>
                        <a:cxn ang="0">
                          <a:pos x="168" y="2670"/>
                        </a:cxn>
                        <a:cxn ang="0">
                          <a:pos x="234" y="2664"/>
                        </a:cxn>
                        <a:cxn ang="0">
                          <a:pos x="306" y="2664"/>
                        </a:cxn>
                        <a:cxn ang="0">
                          <a:pos x="372" y="2658"/>
                        </a:cxn>
                        <a:cxn ang="0">
                          <a:pos x="444" y="2658"/>
                        </a:cxn>
                        <a:cxn ang="0">
                          <a:pos x="510" y="2652"/>
                        </a:cxn>
                        <a:cxn ang="0">
                          <a:pos x="582" y="2646"/>
                        </a:cxn>
                        <a:cxn ang="0">
                          <a:pos x="648" y="2646"/>
                        </a:cxn>
                        <a:cxn ang="0">
                          <a:pos x="714" y="2640"/>
                        </a:cxn>
                        <a:cxn ang="0">
                          <a:pos x="786" y="2634"/>
                        </a:cxn>
                        <a:cxn ang="0">
                          <a:pos x="852" y="2634"/>
                        </a:cxn>
                        <a:cxn ang="0">
                          <a:pos x="924" y="2628"/>
                        </a:cxn>
                        <a:cxn ang="0">
                          <a:pos x="990" y="2622"/>
                        </a:cxn>
                        <a:cxn ang="0">
                          <a:pos x="1056" y="2616"/>
                        </a:cxn>
                        <a:cxn ang="0">
                          <a:pos x="1128" y="2610"/>
                        </a:cxn>
                        <a:cxn ang="0">
                          <a:pos x="1194" y="2604"/>
                        </a:cxn>
                        <a:cxn ang="0">
                          <a:pos x="1266" y="2598"/>
                        </a:cxn>
                        <a:cxn ang="0">
                          <a:pos x="1332" y="2592"/>
                        </a:cxn>
                        <a:cxn ang="0">
                          <a:pos x="1404" y="2586"/>
                        </a:cxn>
                        <a:cxn ang="0">
                          <a:pos x="1470" y="2574"/>
                        </a:cxn>
                        <a:cxn ang="0">
                          <a:pos x="1536" y="2568"/>
                        </a:cxn>
                        <a:cxn ang="0">
                          <a:pos x="1608" y="2562"/>
                        </a:cxn>
                        <a:cxn ang="0">
                          <a:pos x="1674" y="2550"/>
                        </a:cxn>
                        <a:cxn ang="0">
                          <a:pos x="1746" y="2538"/>
                        </a:cxn>
                        <a:cxn ang="0">
                          <a:pos x="1812" y="2532"/>
                        </a:cxn>
                        <a:cxn ang="0">
                          <a:pos x="1884" y="2520"/>
                        </a:cxn>
                        <a:cxn ang="0">
                          <a:pos x="1950" y="2508"/>
                        </a:cxn>
                        <a:cxn ang="0">
                          <a:pos x="2016" y="2490"/>
                        </a:cxn>
                        <a:cxn ang="0">
                          <a:pos x="2088" y="2478"/>
                        </a:cxn>
                        <a:cxn ang="0">
                          <a:pos x="2154" y="2460"/>
                        </a:cxn>
                        <a:cxn ang="0">
                          <a:pos x="2226" y="2442"/>
                        </a:cxn>
                        <a:cxn ang="0">
                          <a:pos x="2292" y="2424"/>
                        </a:cxn>
                        <a:cxn ang="0">
                          <a:pos x="2358" y="2400"/>
                        </a:cxn>
                        <a:cxn ang="0">
                          <a:pos x="2430" y="2376"/>
                        </a:cxn>
                        <a:cxn ang="0">
                          <a:pos x="2496" y="2346"/>
                        </a:cxn>
                        <a:cxn ang="0">
                          <a:pos x="2568" y="2316"/>
                        </a:cxn>
                        <a:cxn ang="0">
                          <a:pos x="2634" y="2280"/>
                        </a:cxn>
                        <a:cxn ang="0">
                          <a:pos x="2706" y="2232"/>
                        </a:cxn>
                        <a:cxn ang="0">
                          <a:pos x="2772" y="2184"/>
                        </a:cxn>
                        <a:cxn ang="0">
                          <a:pos x="2838" y="2124"/>
                        </a:cxn>
                        <a:cxn ang="0">
                          <a:pos x="2910" y="2052"/>
                        </a:cxn>
                        <a:cxn ang="0">
                          <a:pos x="2976" y="1962"/>
                        </a:cxn>
                        <a:cxn ang="0">
                          <a:pos x="3048" y="1848"/>
                        </a:cxn>
                        <a:cxn ang="0">
                          <a:pos x="3114" y="1704"/>
                        </a:cxn>
                        <a:cxn ang="0">
                          <a:pos x="3180" y="1506"/>
                        </a:cxn>
                        <a:cxn ang="0">
                          <a:pos x="3252" y="1224"/>
                        </a:cxn>
                        <a:cxn ang="0">
                          <a:pos x="3318" y="780"/>
                        </a:cxn>
                        <a:cxn ang="0">
                          <a:pos x="3390" y="0"/>
                        </a:cxn>
                      </a:cxnLst>
                      <a:rect l="0" t="0" r="r" b="b"/>
                      <a:pathLst>
                        <a:path w="3390" h="2676">
                          <a:moveTo>
                            <a:pt x="0" y="2676"/>
                          </a:moveTo>
                          <a:lnTo>
                            <a:pt x="30" y="2676"/>
                          </a:lnTo>
                          <a:lnTo>
                            <a:pt x="66" y="2676"/>
                          </a:lnTo>
                          <a:lnTo>
                            <a:pt x="102" y="2670"/>
                          </a:lnTo>
                          <a:lnTo>
                            <a:pt x="132" y="2670"/>
                          </a:lnTo>
                          <a:lnTo>
                            <a:pt x="168" y="2670"/>
                          </a:lnTo>
                          <a:lnTo>
                            <a:pt x="204" y="2670"/>
                          </a:lnTo>
                          <a:lnTo>
                            <a:pt x="234" y="2664"/>
                          </a:lnTo>
                          <a:lnTo>
                            <a:pt x="270" y="2664"/>
                          </a:lnTo>
                          <a:lnTo>
                            <a:pt x="306" y="2664"/>
                          </a:lnTo>
                          <a:lnTo>
                            <a:pt x="342" y="2664"/>
                          </a:lnTo>
                          <a:lnTo>
                            <a:pt x="372" y="2658"/>
                          </a:lnTo>
                          <a:lnTo>
                            <a:pt x="408" y="2658"/>
                          </a:lnTo>
                          <a:lnTo>
                            <a:pt x="444" y="2658"/>
                          </a:lnTo>
                          <a:lnTo>
                            <a:pt x="474" y="2652"/>
                          </a:lnTo>
                          <a:lnTo>
                            <a:pt x="510" y="2652"/>
                          </a:lnTo>
                          <a:lnTo>
                            <a:pt x="546" y="2652"/>
                          </a:lnTo>
                          <a:lnTo>
                            <a:pt x="582" y="2646"/>
                          </a:lnTo>
                          <a:lnTo>
                            <a:pt x="612" y="2646"/>
                          </a:lnTo>
                          <a:lnTo>
                            <a:pt x="648" y="2646"/>
                          </a:lnTo>
                          <a:lnTo>
                            <a:pt x="684" y="2640"/>
                          </a:lnTo>
                          <a:lnTo>
                            <a:pt x="714" y="2640"/>
                          </a:lnTo>
                          <a:lnTo>
                            <a:pt x="750" y="2640"/>
                          </a:lnTo>
                          <a:lnTo>
                            <a:pt x="786" y="2634"/>
                          </a:lnTo>
                          <a:lnTo>
                            <a:pt x="822" y="2634"/>
                          </a:lnTo>
                          <a:lnTo>
                            <a:pt x="852" y="2634"/>
                          </a:lnTo>
                          <a:lnTo>
                            <a:pt x="888" y="2628"/>
                          </a:lnTo>
                          <a:lnTo>
                            <a:pt x="924" y="2628"/>
                          </a:lnTo>
                          <a:lnTo>
                            <a:pt x="954" y="2622"/>
                          </a:lnTo>
                          <a:lnTo>
                            <a:pt x="990" y="2622"/>
                          </a:lnTo>
                          <a:lnTo>
                            <a:pt x="1026" y="2622"/>
                          </a:lnTo>
                          <a:lnTo>
                            <a:pt x="1056" y="2616"/>
                          </a:lnTo>
                          <a:lnTo>
                            <a:pt x="1092" y="2616"/>
                          </a:lnTo>
                          <a:lnTo>
                            <a:pt x="1128" y="2610"/>
                          </a:lnTo>
                          <a:lnTo>
                            <a:pt x="1164" y="2610"/>
                          </a:lnTo>
                          <a:lnTo>
                            <a:pt x="1194" y="2604"/>
                          </a:lnTo>
                          <a:lnTo>
                            <a:pt x="1230" y="2604"/>
                          </a:lnTo>
                          <a:lnTo>
                            <a:pt x="1266" y="2598"/>
                          </a:lnTo>
                          <a:lnTo>
                            <a:pt x="1296" y="2598"/>
                          </a:lnTo>
                          <a:lnTo>
                            <a:pt x="1332" y="2592"/>
                          </a:lnTo>
                          <a:lnTo>
                            <a:pt x="1368" y="2586"/>
                          </a:lnTo>
                          <a:lnTo>
                            <a:pt x="1404" y="2586"/>
                          </a:lnTo>
                          <a:lnTo>
                            <a:pt x="1434" y="2580"/>
                          </a:lnTo>
                          <a:lnTo>
                            <a:pt x="1470" y="2574"/>
                          </a:lnTo>
                          <a:lnTo>
                            <a:pt x="1506" y="2574"/>
                          </a:lnTo>
                          <a:lnTo>
                            <a:pt x="1536" y="2568"/>
                          </a:lnTo>
                          <a:lnTo>
                            <a:pt x="1572" y="2562"/>
                          </a:lnTo>
                          <a:lnTo>
                            <a:pt x="1608" y="2562"/>
                          </a:lnTo>
                          <a:lnTo>
                            <a:pt x="1644" y="2556"/>
                          </a:lnTo>
                          <a:lnTo>
                            <a:pt x="1674" y="2550"/>
                          </a:lnTo>
                          <a:lnTo>
                            <a:pt x="1710" y="2544"/>
                          </a:lnTo>
                          <a:lnTo>
                            <a:pt x="1746" y="2538"/>
                          </a:lnTo>
                          <a:lnTo>
                            <a:pt x="1776" y="2538"/>
                          </a:lnTo>
                          <a:lnTo>
                            <a:pt x="1812" y="2532"/>
                          </a:lnTo>
                          <a:lnTo>
                            <a:pt x="1848" y="2526"/>
                          </a:lnTo>
                          <a:lnTo>
                            <a:pt x="1884" y="2520"/>
                          </a:lnTo>
                          <a:lnTo>
                            <a:pt x="1914" y="2514"/>
                          </a:lnTo>
                          <a:lnTo>
                            <a:pt x="1950" y="2508"/>
                          </a:lnTo>
                          <a:lnTo>
                            <a:pt x="1986" y="2502"/>
                          </a:lnTo>
                          <a:lnTo>
                            <a:pt x="2016" y="2490"/>
                          </a:lnTo>
                          <a:lnTo>
                            <a:pt x="2052" y="2484"/>
                          </a:lnTo>
                          <a:lnTo>
                            <a:pt x="2088" y="2478"/>
                          </a:lnTo>
                          <a:lnTo>
                            <a:pt x="2118" y="2466"/>
                          </a:lnTo>
                          <a:lnTo>
                            <a:pt x="2154" y="2460"/>
                          </a:lnTo>
                          <a:lnTo>
                            <a:pt x="2190" y="2454"/>
                          </a:lnTo>
                          <a:lnTo>
                            <a:pt x="2226" y="2442"/>
                          </a:lnTo>
                          <a:lnTo>
                            <a:pt x="2256" y="2430"/>
                          </a:lnTo>
                          <a:lnTo>
                            <a:pt x="2292" y="2424"/>
                          </a:lnTo>
                          <a:lnTo>
                            <a:pt x="2328" y="2412"/>
                          </a:lnTo>
                          <a:lnTo>
                            <a:pt x="2358" y="2400"/>
                          </a:lnTo>
                          <a:lnTo>
                            <a:pt x="2394" y="2388"/>
                          </a:lnTo>
                          <a:lnTo>
                            <a:pt x="2430" y="2376"/>
                          </a:lnTo>
                          <a:lnTo>
                            <a:pt x="2466" y="2358"/>
                          </a:lnTo>
                          <a:lnTo>
                            <a:pt x="2496" y="2346"/>
                          </a:lnTo>
                          <a:lnTo>
                            <a:pt x="2532" y="2328"/>
                          </a:lnTo>
                          <a:lnTo>
                            <a:pt x="2568" y="2316"/>
                          </a:lnTo>
                          <a:lnTo>
                            <a:pt x="2598" y="2298"/>
                          </a:lnTo>
                          <a:lnTo>
                            <a:pt x="2634" y="2280"/>
                          </a:lnTo>
                          <a:lnTo>
                            <a:pt x="2670" y="2256"/>
                          </a:lnTo>
                          <a:lnTo>
                            <a:pt x="2706" y="2232"/>
                          </a:lnTo>
                          <a:lnTo>
                            <a:pt x="2736" y="2208"/>
                          </a:lnTo>
                          <a:lnTo>
                            <a:pt x="2772" y="2184"/>
                          </a:lnTo>
                          <a:lnTo>
                            <a:pt x="2808" y="2154"/>
                          </a:lnTo>
                          <a:lnTo>
                            <a:pt x="2838" y="2124"/>
                          </a:lnTo>
                          <a:lnTo>
                            <a:pt x="2874" y="2088"/>
                          </a:lnTo>
                          <a:lnTo>
                            <a:pt x="2910" y="2052"/>
                          </a:lnTo>
                          <a:lnTo>
                            <a:pt x="2946" y="2010"/>
                          </a:lnTo>
                          <a:lnTo>
                            <a:pt x="2976" y="1962"/>
                          </a:lnTo>
                          <a:lnTo>
                            <a:pt x="3012" y="1908"/>
                          </a:lnTo>
                          <a:lnTo>
                            <a:pt x="3048" y="1848"/>
                          </a:lnTo>
                          <a:lnTo>
                            <a:pt x="3078" y="1782"/>
                          </a:lnTo>
                          <a:lnTo>
                            <a:pt x="3114" y="1704"/>
                          </a:lnTo>
                          <a:lnTo>
                            <a:pt x="3150" y="1614"/>
                          </a:lnTo>
                          <a:lnTo>
                            <a:pt x="3180" y="1506"/>
                          </a:lnTo>
                          <a:lnTo>
                            <a:pt x="3216" y="1380"/>
                          </a:lnTo>
                          <a:lnTo>
                            <a:pt x="3252" y="1224"/>
                          </a:lnTo>
                          <a:lnTo>
                            <a:pt x="3288" y="1026"/>
                          </a:lnTo>
                          <a:lnTo>
                            <a:pt x="3318" y="780"/>
                          </a:lnTo>
                          <a:lnTo>
                            <a:pt x="3354" y="450"/>
                          </a:lnTo>
                          <a:lnTo>
                            <a:pt x="3390" y="0"/>
                          </a:lnTo>
                        </a:path>
                      </a:pathLst>
                    </a:custGeom>
                    <a:noFill/>
                    <a:ln w="38100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</p:grpSp>
            </p:grpSp>
            <p:sp>
              <p:nvSpPr>
                <p:cNvPr id="22" name="Line 147"/>
                <p:cNvSpPr>
                  <a:spLocks noChangeShapeType="1"/>
                </p:cNvSpPr>
                <p:nvPr/>
              </p:nvSpPr>
              <p:spPr bwMode="auto">
                <a:xfrm>
                  <a:off x="4817913" y="6305110"/>
                  <a:ext cx="3931646" cy="1314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" name="Prostokąt 22"/>
                <p:cNvSpPr/>
                <p:nvPr/>
              </p:nvSpPr>
              <p:spPr>
                <a:xfrm>
                  <a:off x="4973362" y="3371850"/>
                  <a:ext cx="54213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 smtClean="0">
                      <a:latin typeface="Verdana" pitchFamily="34" charset="0"/>
                    </a:rPr>
                    <a:t>y</a:t>
                  </a:r>
                  <a:r>
                    <a:rPr lang="pl-PL" b="1" dirty="0" smtClean="0">
                      <a:latin typeface="Verdana" pitchFamily="34" charset="0"/>
                    </a:rPr>
                    <a:t> </a:t>
                  </a:r>
                  <a:endParaRPr lang="pl-PL" dirty="0"/>
                </a:p>
              </p:txBody>
            </p:sp>
            <p:sp>
              <p:nvSpPr>
                <p:cNvPr id="26" name="Prostokąt 25"/>
                <p:cNvSpPr/>
                <p:nvPr/>
              </p:nvSpPr>
              <p:spPr>
                <a:xfrm>
                  <a:off x="8695749" y="6153596"/>
                  <a:ext cx="42511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>
                      <a:latin typeface="Verdana" pitchFamily="34" charset="0"/>
                    </a:rPr>
                    <a:t>x</a:t>
                  </a:r>
                  <a:endParaRPr lang="pl-PL" dirty="0"/>
                </a:p>
              </p:txBody>
            </p:sp>
            <p:sp>
              <p:nvSpPr>
                <p:cNvPr id="27" name="Prostokąt 26"/>
                <p:cNvSpPr/>
                <p:nvPr/>
              </p:nvSpPr>
              <p:spPr>
                <a:xfrm>
                  <a:off x="8395550" y="5762139"/>
                  <a:ext cx="444352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 smtClean="0">
                      <a:solidFill>
                        <a:srgbClr val="C00000"/>
                      </a:solidFill>
                      <a:latin typeface="Verdana" pitchFamily="34" charset="0"/>
                    </a:rPr>
                    <a:t>C</a:t>
                  </a:r>
                  <a:endParaRPr lang="pl-PL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30" name="Prostokąt 29"/>
                <p:cNvSpPr/>
                <p:nvPr/>
              </p:nvSpPr>
              <p:spPr>
                <a:xfrm>
                  <a:off x="4783131" y="5563211"/>
                  <a:ext cx="946093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l-PL" b="1" dirty="0" smtClean="0">
                      <a:latin typeface="Verdana" pitchFamily="34" charset="0"/>
                    </a:rPr>
                    <a:t>1/</a:t>
                  </a:r>
                  <a:r>
                    <a:rPr lang="pl-PL" b="1" i="1" dirty="0" smtClean="0">
                      <a:latin typeface="Verdana" pitchFamily="34" charset="0"/>
                    </a:rPr>
                    <a:t>C</a:t>
                  </a:r>
                  <a:endParaRPr lang="pl-PL" dirty="0"/>
                </a:p>
              </p:txBody>
            </p:sp>
            <p:sp>
              <p:nvSpPr>
                <p:cNvPr id="40" name="Elipsa 39"/>
                <p:cNvSpPr/>
                <p:nvPr/>
              </p:nvSpPr>
              <p:spPr>
                <a:xfrm>
                  <a:off x="4757710" y="6078309"/>
                  <a:ext cx="131643" cy="13164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l-PL"/>
                </a:p>
              </p:txBody>
            </p:sp>
          </p:grpSp>
          <p:cxnSp>
            <p:nvCxnSpPr>
              <p:cNvPr id="15" name="Łącznik prosty 14"/>
              <p:cNvCxnSpPr/>
              <p:nvPr/>
            </p:nvCxnSpPr>
            <p:spPr>
              <a:xfrm>
                <a:off x="5652120" y="4377022"/>
                <a:ext cx="0" cy="141229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Łącznik prosty 59"/>
              <p:cNvCxnSpPr/>
              <p:nvPr/>
            </p:nvCxnSpPr>
            <p:spPr>
              <a:xfrm>
                <a:off x="6534070" y="4247445"/>
                <a:ext cx="0" cy="289856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Prostokąt 60"/>
              <p:cNvSpPr/>
              <p:nvPr/>
            </p:nvSpPr>
            <p:spPr>
              <a:xfrm>
                <a:off x="5622760" y="4247445"/>
                <a:ext cx="33855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800" b="1" i="1" dirty="0">
                    <a:latin typeface="Verdana" pitchFamily="34" charset="0"/>
                  </a:rPr>
                  <a:t>x</a:t>
                </a:r>
                <a:endParaRPr lang="pl-PL" sz="1800" dirty="0"/>
              </a:p>
            </p:txBody>
          </p:sp>
          <p:sp>
            <p:nvSpPr>
              <p:cNvPr id="62" name="Prostokąt 61"/>
              <p:cNvSpPr/>
              <p:nvPr/>
            </p:nvSpPr>
            <p:spPr>
              <a:xfrm>
                <a:off x="6514022" y="4247445"/>
                <a:ext cx="50206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800" b="1" dirty="0" smtClean="0">
                    <a:latin typeface="Verdana" pitchFamily="34" charset="0"/>
                  </a:rPr>
                  <a:t>2</a:t>
                </a:r>
                <a:r>
                  <a:rPr lang="pl-PL" sz="1800" b="1" i="1" dirty="0" smtClean="0">
                    <a:latin typeface="Verdana" pitchFamily="34" charset="0"/>
                  </a:rPr>
                  <a:t>x</a:t>
                </a:r>
                <a:endParaRPr lang="pl-PL" sz="1800" dirty="0"/>
              </a:p>
            </p:txBody>
          </p:sp>
          <p:sp>
            <p:nvSpPr>
              <p:cNvPr id="63" name="Prostokąt 62"/>
              <p:cNvSpPr/>
              <p:nvPr/>
            </p:nvSpPr>
            <p:spPr>
              <a:xfrm>
                <a:off x="7720316" y="4247445"/>
                <a:ext cx="50206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800" b="1" dirty="0">
                    <a:latin typeface="Verdana" pitchFamily="34" charset="0"/>
                  </a:rPr>
                  <a:t>4</a:t>
                </a:r>
                <a:r>
                  <a:rPr lang="pl-PL" sz="1800" b="1" i="1" dirty="0" smtClean="0">
                    <a:latin typeface="Verdana" pitchFamily="34" charset="0"/>
                  </a:rPr>
                  <a:t>x</a:t>
                </a:r>
                <a:endParaRPr lang="pl-PL" sz="1800" dirty="0"/>
              </a:p>
            </p:txBody>
          </p:sp>
        </p:grpSp>
        <p:cxnSp>
          <p:nvCxnSpPr>
            <p:cNvPr id="66" name="Łącznik prosty 65"/>
            <p:cNvCxnSpPr/>
            <p:nvPr/>
          </p:nvCxnSpPr>
          <p:spPr>
            <a:xfrm flipV="1">
              <a:off x="8222377" y="1907553"/>
              <a:ext cx="18256" cy="2629748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054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475656" y="237877"/>
            <a:ext cx="7668344" cy="581025"/>
          </a:xfrm>
          <a:prstGeom prst="rect">
            <a:avLst/>
          </a:prstGeom>
        </p:spPr>
        <p:txBody>
          <a:bodyPr/>
          <a:lstStyle/>
          <a:p>
            <a:r>
              <a:rPr lang="pl-PL" b="1" dirty="0" smtClean="0">
                <a:solidFill>
                  <a:srgbClr val="000000"/>
                </a:solidFill>
                <a:latin typeface="+mn-lt"/>
              </a:rPr>
              <a:t>Próby rozwiązania dylematu</a:t>
            </a:r>
            <a:endParaRPr lang="pl-PL" b="1" dirty="0">
              <a:solidFill>
                <a:srgbClr val="000000"/>
              </a:solidFill>
              <a:latin typeface="+mn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31" name="Grupa 30"/>
          <p:cNvGrpSpPr/>
          <p:nvPr/>
        </p:nvGrpSpPr>
        <p:grpSpPr>
          <a:xfrm>
            <a:off x="323528" y="2607669"/>
            <a:ext cx="3644229" cy="984349"/>
            <a:chOff x="2602539" y="4899883"/>
            <a:chExt cx="3644229" cy="984349"/>
          </a:xfrm>
        </p:grpSpPr>
        <p:sp>
          <p:nvSpPr>
            <p:cNvPr id="24" name="pole tekstowe 23"/>
            <p:cNvSpPr txBox="1"/>
            <p:nvPr/>
          </p:nvSpPr>
          <p:spPr>
            <a:xfrm>
              <a:off x="3819627" y="5053235"/>
              <a:ext cx="1200755" cy="830997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006600"/>
                  </a:solidFill>
                  <a:latin typeface="Verdana" pitchFamily="34" charset="0"/>
                </a:rPr>
                <a:t/>
              </a:r>
              <a:br>
                <a:rPr lang="pl-PL" sz="2400" b="1" dirty="0" smtClean="0">
                  <a:solidFill>
                    <a:srgbClr val="006600"/>
                  </a:solidFill>
                  <a:latin typeface="Verdana" pitchFamily="34" charset="0"/>
                </a:rPr>
              </a:br>
              <a:endParaRPr lang="pl-PL" sz="2400" b="1" dirty="0">
                <a:solidFill>
                  <a:srgbClr val="006600"/>
                </a:solidFill>
                <a:latin typeface="Verdana" pitchFamily="34" charset="0"/>
              </a:endParaRPr>
            </a:p>
          </p:txBody>
        </p:sp>
        <p:cxnSp>
          <p:nvCxnSpPr>
            <p:cNvPr id="25" name="Łącznik prosty ze strzałką 24"/>
            <p:cNvCxnSpPr/>
            <p:nvPr/>
          </p:nvCxnSpPr>
          <p:spPr bwMode="auto">
            <a:xfrm>
              <a:off x="2602539" y="5468733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" name="Prostokąt 4"/>
            <p:cNvSpPr/>
            <p:nvPr/>
          </p:nvSpPr>
          <p:spPr>
            <a:xfrm>
              <a:off x="3846210" y="5172383"/>
              <a:ext cx="111800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i="1" dirty="0" smtClean="0">
                  <a:solidFill>
                    <a:srgbClr val="000000"/>
                  </a:solidFill>
                  <a:latin typeface="Verdana" pitchFamily="34" charset="0"/>
                </a:rPr>
                <a:t>T, y</a:t>
              </a:r>
              <a:r>
                <a:rPr lang="pl-PL" b="1" baseline="-25000" dirty="0" smtClean="0">
                  <a:solidFill>
                    <a:srgbClr val="000000"/>
                  </a:solidFill>
                  <a:latin typeface="Verdana" pitchFamily="34" charset="0"/>
                </a:rPr>
                <a:t>1</a:t>
              </a:r>
              <a:endParaRPr lang="pl-PL" baseline="-25000" dirty="0"/>
            </a:p>
          </p:txBody>
        </p:sp>
        <p:cxnSp>
          <p:nvCxnSpPr>
            <p:cNvPr id="28" name="Łącznik prosty ze strzałką 27"/>
            <p:cNvCxnSpPr/>
            <p:nvPr/>
          </p:nvCxnSpPr>
          <p:spPr bwMode="auto">
            <a:xfrm>
              <a:off x="5029680" y="5468733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0" name="Prostokąt 9"/>
            <p:cNvSpPr/>
            <p:nvPr/>
          </p:nvSpPr>
          <p:spPr>
            <a:xfrm>
              <a:off x="2970750" y="4910773"/>
              <a:ext cx="4251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x</a:t>
              </a:r>
              <a:endParaRPr lang="pl-PL" dirty="0"/>
            </a:p>
          </p:txBody>
        </p:sp>
        <p:sp>
          <p:nvSpPr>
            <p:cNvPr id="29" name="Prostokąt 28"/>
            <p:cNvSpPr/>
            <p:nvPr/>
          </p:nvSpPr>
          <p:spPr>
            <a:xfrm>
              <a:off x="5306395" y="4899883"/>
              <a:ext cx="4251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x</a:t>
              </a:r>
              <a:endParaRPr lang="pl-PL" dirty="0"/>
            </a:p>
          </p:txBody>
        </p:sp>
      </p:grpSp>
      <p:sp>
        <p:nvSpPr>
          <p:cNvPr id="2" name="Prostokąt 1"/>
          <p:cNvSpPr/>
          <p:nvPr/>
        </p:nvSpPr>
        <p:spPr>
          <a:xfrm>
            <a:off x="539552" y="1677643"/>
            <a:ext cx="2909771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  <a:t>Rozwiązanie #1</a:t>
            </a:r>
            <a:b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</a:br>
            <a:r>
              <a:rPr lang="pl-PL" sz="2400" b="1" dirty="0" smtClean="0">
                <a:solidFill>
                  <a:srgbClr val="006600"/>
                </a:solidFill>
                <a:latin typeface="Comic Sans MS" pitchFamily="66" charset="0"/>
              </a:rPr>
              <a:t>(2 stanowiska)</a:t>
            </a:r>
            <a:endParaRPr lang="pl-PL" sz="2400" dirty="0"/>
          </a:p>
        </p:txBody>
      </p:sp>
      <p:grpSp>
        <p:nvGrpSpPr>
          <p:cNvPr id="19" name="Grupa 18"/>
          <p:cNvGrpSpPr/>
          <p:nvPr/>
        </p:nvGrpSpPr>
        <p:grpSpPr>
          <a:xfrm>
            <a:off x="340922" y="4117435"/>
            <a:ext cx="3644229" cy="984349"/>
            <a:chOff x="2602539" y="4899883"/>
            <a:chExt cx="3644229" cy="984349"/>
          </a:xfrm>
        </p:grpSpPr>
        <p:sp>
          <p:nvSpPr>
            <p:cNvPr id="20" name="pole tekstowe 19"/>
            <p:cNvSpPr txBox="1"/>
            <p:nvPr/>
          </p:nvSpPr>
          <p:spPr>
            <a:xfrm>
              <a:off x="3819627" y="5053235"/>
              <a:ext cx="1200755" cy="830997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006600"/>
                  </a:solidFill>
                  <a:latin typeface="Verdana" pitchFamily="34" charset="0"/>
                </a:rPr>
                <a:t/>
              </a:r>
              <a:br>
                <a:rPr lang="pl-PL" sz="2400" b="1" dirty="0" smtClean="0">
                  <a:solidFill>
                    <a:srgbClr val="006600"/>
                  </a:solidFill>
                  <a:latin typeface="Verdana" pitchFamily="34" charset="0"/>
                </a:rPr>
              </a:br>
              <a:endParaRPr lang="pl-PL" sz="2400" b="1" dirty="0">
                <a:solidFill>
                  <a:srgbClr val="006600"/>
                </a:solidFill>
                <a:latin typeface="Verdana" pitchFamily="34" charset="0"/>
              </a:endParaRPr>
            </a:p>
          </p:txBody>
        </p:sp>
        <p:cxnSp>
          <p:nvCxnSpPr>
            <p:cNvPr id="21" name="Łącznik prosty ze strzałką 20"/>
            <p:cNvCxnSpPr/>
            <p:nvPr/>
          </p:nvCxnSpPr>
          <p:spPr bwMode="auto">
            <a:xfrm>
              <a:off x="2602539" y="5468733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Łącznik prosty ze strzałką 22"/>
            <p:cNvCxnSpPr/>
            <p:nvPr/>
          </p:nvCxnSpPr>
          <p:spPr bwMode="auto">
            <a:xfrm>
              <a:off x="5029680" y="5468733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6" name="Prostokąt 25"/>
            <p:cNvSpPr/>
            <p:nvPr/>
          </p:nvSpPr>
          <p:spPr>
            <a:xfrm>
              <a:off x="2970750" y="4910773"/>
              <a:ext cx="4251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x</a:t>
              </a:r>
              <a:endParaRPr lang="pl-PL" dirty="0"/>
            </a:p>
          </p:txBody>
        </p:sp>
        <p:sp>
          <p:nvSpPr>
            <p:cNvPr id="27" name="Prostokąt 26"/>
            <p:cNvSpPr/>
            <p:nvPr/>
          </p:nvSpPr>
          <p:spPr>
            <a:xfrm>
              <a:off x="5306395" y="4899883"/>
              <a:ext cx="4251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x</a:t>
              </a:r>
              <a:endParaRPr lang="pl-PL" dirty="0"/>
            </a:p>
          </p:txBody>
        </p:sp>
      </p:grpSp>
      <p:grpSp>
        <p:nvGrpSpPr>
          <p:cNvPr id="14" name="Grupa 13"/>
          <p:cNvGrpSpPr/>
          <p:nvPr/>
        </p:nvGrpSpPr>
        <p:grpSpPr>
          <a:xfrm>
            <a:off x="4579906" y="1556792"/>
            <a:ext cx="4490942" cy="4392488"/>
            <a:chOff x="4579906" y="1556792"/>
            <a:chExt cx="4490942" cy="4392488"/>
          </a:xfrm>
        </p:grpSpPr>
        <p:sp>
          <p:nvSpPr>
            <p:cNvPr id="46" name="Prostokąt 45"/>
            <p:cNvSpPr/>
            <p:nvPr/>
          </p:nvSpPr>
          <p:spPr>
            <a:xfrm>
              <a:off x="5280068" y="1743619"/>
              <a:ext cx="3432350" cy="8925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6600"/>
                  </a:solidFill>
                  <a:latin typeface="Comic Sans MS" pitchFamily="66" charset="0"/>
                </a:rPr>
                <a:t>Rozwiązanie #2</a:t>
              </a:r>
              <a:br>
                <a:rPr lang="pl-PL" b="1" dirty="0" smtClean="0">
                  <a:solidFill>
                    <a:srgbClr val="006600"/>
                  </a:solidFill>
                  <a:latin typeface="Comic Sans MS" pitchFamily="66" charset="0"/>
                </a:rPr>
              </a:br>
              <a:r>
                <a:rPr lang="pl-PL" sz="2400" b="1" dirty="0" smtClean="0">
                  <a:solidFill>
                    <a:srgbClr val="006600"/>
                  </a:solidFill>
                  <a:latin typeface="Comic Sans MS" pitchFamily="66" charset="0"/>
                </a:rPr>
                <a:t>(2x skrócenie obsługi)</a:t>
              </a:r>
              <a:endParaRPr lang="pl-PL" sz="2400" dirty="0"/>
            </a:p>
          </p:txBody>
        </p:sp>
        <p:cxnSp>
          <p:nvCxnSpPr>
            <p:cNvPr id="4" name="Łącznik prosty 3"/>
            <p:cNvCxnSpPr/>
            <p:nvPr/>
          </p:nvCxnSpPr>
          <p:spPr>
            <a:xfrm>
              <a:off x="4579906" y="1556792"/>
              <a:ext cx="0" cy="4392488"/>
            </a:xfrm>
            <a:prstGeom prst="line">
              <a:avLst/>
            </a:prstGeom>
            <a:ln w="508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upa 12"/>
            <p:cNvGrpSpPr/>
            <p:nvPr/>
          </p:nvGrpSpPr>
          <p:grpSpPr>
            <a:xfrm>
              <a:off x="5155970" y="3358682"/>
              <a:ext cx="3914878" cy="973459"/>
              <a:chOff x="5155970" y="3358682"/>
              <a:chExt cx="3914878" cy="973459"/>
            </a:xfrm>
          </p:grpSpPr>
          <p:sp>
            <p:nvSpPr>
              <p:cNvPr id="33" name="pole tekstowe 32"/>
              <p:cNvSpPr txBox="1"/>
              <p:nvPr/>
            </p:nvSpPr>
            <p:spPr>
              <a:xfrm>
                <a:off x="6373058" y="3501144"/>
                <a:ext cx="1655651" cy="830997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2400" b="1" dirty="0" smtClean="0">
                    <a:solidFill>
                      <a:srgbClr val="006600"/>
                    </a:solidFill>
                    <a:latin typeface="Verdana" pitchFamily="34" charset="0"/>
                  </a:rPr>
                  <a:t/>
                </a:r>
                <a:br>
                  <a:rPr lang="pl-PL" sz="2400" b="1" dirty="0" smtClean="0">
                    <a:solidFill>
                      <a:srgbClr val="006600"/>
                    </a:solidFill>
                    <a:latin typeface="Verdana" pitchFamily="34" charset="0"/>
                  </a:rPr>
                </a:br>
                <a:endParaRPr lang="pl-PL" sz="2400" b="1" dirty="0">
                  <a:solidFill>
                    <a:srgbClr val="006600"/>
                  </a:solidFill>
                  <a:latin typeface="Verdana" pitchFamily="34" charset="0"/>
                </a:endParaRPr>
              </a:p>
            </p:txBody>
          </p:sp>
          <p:cxnSp>
            <p:nvCxnSpPr>
              <p:cNvPr id="34" name="Łącznik prosty ze strzałką 33"/>
              <p:cNvCxnSpPr/>
              <p:nvPr/>
            </p:nvCxnSpPr>
            <p:spPr bwMode="auto">
              <a:xfrm>
                <a:off x="5155970" y="3916642"/>
                <a:ext cx="1217088" cy="158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6" name="Łącznik prosty ze strzałką 35"/>
              <p:cNvCxnSpPr>
                <a:stCxn id="33" idx="3"/>
              </p:cNvCxnSpPr>
              <p:nvPr/>
            </p:nvCxnSpPr>
            <p:spPr bwMode="auto">
              <a:xfrm flipV="1">
                <a:off x="8028709" y="3904488"/>
                <a:ext cx="1042139" cy="12155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37" name="Prostokąt 36"/>
              <p:cNvSpPr/>
              <p:nvPr/>
            </p:nvSpPr>
            <p:spPr>
              <a:xfrm>
                <a:off x="5524181" y="3358682"/>
                <a:ext cx="67999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dirty="0" smtClean="0">
                    <a:latin typeface="Verdana" pitchFamily="34" charset="0"/>
                  </a:rPr>
                  <a:t>2</a:t>
                </a:r>
                <a:r>
                  <a:rPr lang="pl-PL" b="1" i="1" dirty="0" smtClean="0">
                    <a:latin typeface="Verdana" pitchFamily="34" charset="0"/>
                  </a:rPr>
                  <a:t>x</a:t>
                </a:r>
                <a:endParaRPr lang="pl-PL" dirty="0"/>
              </a:p>
            </p:txBody>
          </p:sp>
          <p:sp>
            <p:nvSpPr>
              <p:cNvPr id="38" name="Prostokąt 37"/>
              <p:cNvSpPr/>
              <p:nvPr/>
            </p:nvSpPr>
            <p:spPr>
              <a:xfrm>
                <a:off x="8121489" y="3371492"/>
                <a:ext cx="67999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>
                    <a:latin typeface="Verdana" pitchFamily="34" charset="0"/>
                  </a:rPr>
                  <a:t>2x</a:t>
                </a:r>
                <a:endParaRPr lang="pl-PL" dirty="0"/>
              </a:p>
            </p:txBody>
          </p:sp>
          <p:sp>
            <p:nvSpPr>
              <p:cNvPr id="30" name="Prostokąt 29"/>
              <p:cNvSpPr/>
              <p:nvPr/>
            </p:nvSpPr>
            <p:spPr>
              <a:xfrm>
                <a:off x="6302058" y="3604045"/>
                <a:ext cx="174829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  <a:latin typeface="Verdana" pitchFamily="34" charset="0"/>
                    <a:cs typeface="Times New Roman" panose="02020603050405020304" pitchFamily="18" charset="0"/>
                  </a:rPr>
                  <a:t>½T, y</a:t>
                </a:r>
                <a:r>
                  <a:rPr lang="pl-PL" b="1" baseline="-25000" dirty="0" smtClean="0">
                    <a:solidFill>
                      <a:srgbClr val="000000"/>
                    </a:solidFill>
                    <a:latin typeface="Verdana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pl-PL" b="1" i="1" dirty="0" smtClean="0">
                    <a:solidFill>
                      <a:srgbClr val="000000"/>
                    </a:solidFill>
                    <a:latin typeface="Verdana" pitchFamily="34" charset="0"/>
                    <a:cs typeface="Times New Roman" panose="02020603050405020304" pitchFamily="18" charset="0"/>
                  </a:rPr>
                  <a:t>?</a:t>
                </a:r>
                <a:endParaRPr lang="pl-PL" dirty="0"/>
              </a:p>
            </p:txBody>
          </p:sp>
        </p:grpSp>
      </p:grpSp>
      <p:sp>
        <p:nvSpPr>
          <p:cNvPr id="8" name="Prostokąt 7"/>
          <p:cNvSpPr/>
          <p:nvPr/>
        </p:nvSpPr>
        <p:spPr>
          <a:xfrm>
            <a:off x="2371790" y="5169535"/>
            <a:ext cx="6984775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008000"/>
                </a:solidFill>
                <a:latin typeface="Verdana" pitchFamily="34" charset="0"/>
              </a:rPr>
              <a:t>Klucz do rozwiązania to znajomość czasu traconego</a:t>
            </a:r>
            <a:br>
              <a:rPr lang="pl-PL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lang="pl-PL" b="1" dirty="0" smtClean="0">
                <a:solidFill>
                  <a:srgbClr val="008000"/>
                </a:solidFill>
                <a:latin typeface="Verdana" pitchFamily="34" charset="0"/>
              </a:rPr>
              <a:t>w </a:t>
            </a:r>
            <a:r>
              <a:rPr lang="pl-PL" b="1" dirty="0">
                <a:solidFill>
                  <a:srgbClr val="008000"/>
                </a:solidFill>
                <a:latin typeface="Verdana" pitchFamily="34" charset="0"/>
              </a:rPr>
              <a:t>kolejce </a:t>
            </a:r>
            <a:r>
              <a:rPr lang="pl-PL" b="1" i="1" dirty="0">
                <a:solidFill>
                  <a:srgbClr val="008000"/>
                </a:solidFill>
                <a:latin typeface="Verdana" pitchFamily="34" charset="0"/>
              </a:rPr>
              <a:t>y</a:t>
            </a:r>
            <a:r>
              <a:rPr lang="pl-PL" b="1" dirty="0">
                <a:solidFill>
                  <a:srgbClr val="008000"/>
                </a:solidFill>
                <a:latin typeface="Verdana" pitchFamily="34" charset="0"/>
              </a:rPr>
              <a:t> = </a:t>
            </a:r>
            <a:r>
              <a:rPr lang="pl-PL" b="1" i="1" dirty="0" smtClean="0">
                <a:solidFill>
                  <a:srgbClr val="008000"/>
                </a:solidFill>
                <a:latin typeface="Verdana" pitchFamily="34" charset="0"/>
              </a:rPr>
              <a:t>y</a:t>
            </a:r>
            <a:r>
              <a:rPr lang="pl-PL" b="1" dirty="0" smtClean="0">
                <a:solidFill>
                  <a:srgbClr val="008000"/>
                </a:solidFill>
                <a:latin typeface="Verdana" pitchFamily="34" charset="0"/>
              </a:rPr>
              <a:t>(</a:t>
            </a:r>
            <a:r>
              <a:rPr lang="pl-PL" b="1" i="1" dirty="0" smtClean="0">
                <a:solidFill>
                  <a:srgbClr val="008000"/>
                </a:solidFill>
                <a:latin typeface="Verdana" pitchFamily="34" charset="0"/>
              </a:rPr>
              <a:t>x</a:t>
            </a:r>
            <a:r>
              <a:rPr lang="pl-PL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  <a:endParaRPr lang="pl-PL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581992" y="4379045"/>
            <a:ext cx="11180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i="1" dirty="0" smtClean="0">
                <a:solidFill>
                  <a:srgbClr val="000000"/>
                </a:solidFill>
                <a:latin typeface="Verdana" pitchFamily="34" charset="0"/>
              </a:rPr>
              <a:t>T, y</a:t>
            </a:r>
            <a:r>
              <a:rPr lang="pl-PL" b="1" baseline="-25000" dirty="0" smtClean="0">
                <a:solidFill>
                  <a:srgbClr val="000000"/>
                </a:solidFill>
                <a:latin typeface="Verdana" pitchFamily="34" charset="0"/>
              </a:rPr>
              <a:t>1</a:t>
            </a:r>
            <a:endParaRPr lang="pl-PL" baseline="-25000" dirty="0"/>
          </a:p>
        </p:txBody>
      </p:sp>
    </p:spTree>
    <p:extLst>
      <p:ext uri="{BB962C8B-B14F-4D97-AF65-F5344CB8AC3E}">
        <p14:creationId xmlns:p14="http://schemas.microsoft.com/office/powerpoint/2010/main" val="21545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75656" y="237877"/>
            <a:ext cx="7668344" cy="581025"/>
          </a:xfrm>
          <a:prstGeom prst="rect">
            <a:avLst/>
          </a:prstGeom>
        </p:spPr>
        <p:txBody>
          <a:bodyPr/>
          <a:lstStyle/>
          <a:p>
            <a:r>
              <a:rPr lang="pl-PL" b="1" dirty="0" smtClean="0">
                <a:solidFill>
                  <a:srgbClr val="000000"/>
                </a:solidFill>
                <a:latin typeface="+mn-lt"/>
              </a:rPr>
              <a:t>Próby rozwiązania dylematu</a:t>
            </a:r>
            <a:endParaRPr lang="pl-PL" b="1" dirty="0">
              <a:solidFill>
                <a:srgbClr val="000000"/>
              </a:solidFill>
              <a:latin typeface="+mn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323528" y="2607669"/>
            <a:ext cx="3644229" cy="984349"/>
            <a:chOff x="2602539" y="4899883"/>
            <a:chExt cx="3644229" cy="984349"/>
          </a:xfrm>
        </p:grpSpPr>
        <p:sp>
          <p:nvSpPr>
            <p:cNvPr id="4" name="pole tekstowe 3"/>
            <p:cNvSpPr txBox="1"/>
            <p:nvPr/>
          </p:nvSpPr>
          <p:spPr>
            <a:xfrm>
              <a:off x="3819627" y="5053235"/>
              <a:ext cx="1200755" cy="830997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006600"/>
                  </a:solidFill>
                  <a:latin typeface="Verdana" pitchFamily="34" charset="0"/>
                </a:rPr>
                <a:t/>
              </a:r>
              <a:br>
                <a:rPr lang="pl-PL" sz="2400" b="1" dirty="0" smtClean="0">
                  <a:solidFill>
                    <a:srgbClr val="006600"/>
                  </a:solidFill>
                  <a:latin typeface="Verdana" pitchFamily="34" charset="0"/>
                </a:rPr>
              </a:br>
              <a:endParaRPr lang="pl-PL" sz="2400" b="1" dirty="0">
                <a:solidFill>
                  <a:srgbClr val="006600"/>
                </a:solidFill>
                <a:latin typeface="Verdana" pitchFamily="34" charset="0"/>
              </a:endParaRPr>
            </a:p>
          </p:txBody>
        </p:sp>
        <p:cxnSp>
          <p:nvCxnSpPr>
            <p:cNvPr id="5" name="Łącznik prosty ze strzałką 4"/>
            <p:cNvCxnSpPr/>
            <p:nvPr/>
          </p:nvCxnSpPr>
          <p:spPr bwMode="auto">
            <a:xfrm>
              <a:off x="2602539" y="5468733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" name="Łącznik prosty ze strzałką 6"/>
            <p:cNvCxnSpPr/>
            <p:nvPr/>
          </p:nvCxnSpPr>
          <p:spPr bwMode="auto">
            <a:xfrm>
              <a:off x="5029680" y="5468733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" name="Prostokąt 7"/>
            <p:cNvSpPr/>
            <p:nvPr/>
          </p:nvSpPr>
          <p:spPr>
            <a:xfrm>
              <a:off x="2970750" y="4910773"/>
              <a:ext cx="4251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x</a:t>
              </a:r>
              <a:endParaRPr lang="pl-PL" dirty="0"/>
            </a:p>
          </p:txBody>
        </p:sp>
        <p:sp>
          <p:nvSpPr>
            <p:cNvPr id="9" name="Prostokąt 8"/>
            <p:cNvSpPr/>
            <p:nvPr/>
          </p:nvSpPr>
          <p:spPr>
            <a:xfrm>
              <a:off x="5306395" y="4899883"/>
              <a:ext cx="58862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smtClean="0">
                  <a:latin typeface="Verdana" pitchFamily="34" charset="0"/>
                </a:rPr>
                <a:t>y</a:t>
              </a:r>
              <a:r>
                <a:rPr lang="pl-PL" b="1" baseline="-25000" dirty="0" smtClean="0">
                  <a:latin typeface="Verdana" pitchFamily="34" charset="0"/>
                </a:rPr>
                <a:t>1</a:t>
              </a:r>
              <a:endParaRPr lang="pl-PL" baseline="-25000" dirty="0"/>
            </a:p>
          </p:txBody>
        </p:sp>
      </p:grpSp>
      <p:sp>
        <p:nvSpPr>
          <p:cNvPr id="10" name="Prostokąt 9"/>
          <p:cNvSpPr/>
          <p:nvPr/>
        </p:nvSpPr>
        <p:spPr>
          <a:xfrm>
            <a:off x="539552" y="1677643"/>
            <a:ext cx="2909771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  <a:t>Rozwiązanie #1</a:t>
            </a:r>
            <a:br>
              <a:rPr lang="pl-PL" b="1" dirty="0" smtClean="0">
                <a:solidFill>
                  <a:srgbClr val="006600"/>
                </a:solidFill>
                <a:latin typeface="Comic Sans MS" pitchFamily="66" charset="0"/>
              </a:rPr>
            </a:br>
            <a:r>
              <a:rPr lang="pl-PL" sz="2400" b="1" dirty="0" smtClean="0">
                <a:solidFill>
                  <a:srgbClr val="006600"/>
                </a:solidFill>
                <a:latin typeface="Comic Sans MS" pitchFamily="66" charset="0"/>
              </a:rPr>
              <a:t>(2 stanowiska)</a:t>
            </a:r>
            <a:endParaRPr lang="pl-PL" sz="2400" dirty="0"/>
          </a:p>
        </p:txBody>
      </p:sp>
      <p:grpSp>
        <p:nvGrpSpPr>
          <p:cNvPr id="11" name="Grupa 10"/>
          <p:cNvGrpSpPr/>
          <p:nvPr/>
        </p:nvGrpSpPr>
        <p:grpSpPr>
          <a:xfrm>
            <a:off x="340922" y="4117435"/>
            <a:ext cx="3644229" cy="984349"/>
            <a:chOff x="2602539" y="4899883"/>
            <a:chExt cx="3644229" cy="984349"/>
          </a:xfrm>
        </p:grpSpPr>
        <p:sp>
          <p:nvSpPr>
            <p:cNvPr id="12" name="pole tekstowe 11"/>
            <p:cNvSpPr txBox="1"/>
            <p:nvPr/>
          </p:nvSpPr>
          <p:spPr>
            <a:xfrm>
              <a:off x="3819627" y="5053235"/>
              <a:ext cx="1200755" cy="830997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006600"/>
                  </a:solidFill>
                  <a:latin typeface="Verdana" pitchFamily="34" charset="0"/>
                </a:rPr>
                <a:t/>
              </a:r>
              <a:br>
                <a:rPr lang="pl-PL" sz="2400" b="1" dirty="0" smtClean="0">
                  <a:solidFill>
                    <a:srgbClr val="006600"/>
                  </a:solidFill>
                  <a:latin typeface="Verdana" pitchFamily="34" charset="0"/>
                </a:rPr>
              </a:br>
              <a:endParaRPr lang="pl-PL" sz="2400" b="1" dirty="0">
                <a:solidFill>
                  <a:srgbClr val="006600"/>
                </a:solidFill>
                <a:latin typeface="Verdana" pitchFamily="34" charset="0"/>
              </a:endParaRPr>
            </a:p>
          </p:txBody>
        </p:sp>
        <p:cxnSp>
          <p:nvCxnSpPr>
            <p:cNvPr id="13" name="Łącznik prosty ze strzałką 12"/>
            <p:cNvCxnSpPr/>
            <p:nvPr/>
          </p:nvCxnSpPr>
          <p:spPr bwMode="auto">
            <a:xfrm>
              <a:off x="2602539" y="5468733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Prostokąt 13"/>
            <p:cNvSpPr/>
            <p:nvPr/>
          </p:nvSpPr>
          <p:spPr>
            <a:xfrm>
              <a:off x="4150557" y="5172383"/>
              <a:ext cx="58298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3200" b="1" i="1" dirty="0">
                  <a:solidFill>
                    <a:srgbClr val="000000"/>
                  </a:solidFill>
                  <a:latin typeface="Verdana" pitchFamily="34" charset="0"/>
                </a:rPr>
                <a:t>T</a:t>
              </a:r>
              <a:endParaRPr lang="pl-PL" sz="3200" dirty="0"/>
            </a:p>
          </p:txBody>
        </p:sp>
        <p:cxnSp>
          <p:nvCxnSpPr>
            <p:cNvPr id="15" name="Łącznik prosty ze strzałką 14"/>
            <p:cNvCxnSpPr/>
            <p:nvPr/>
          </p:nvCxnSpPr>
          <p:spPr bwMode="auto">
            <a:xfrm>
              <a:off x="5029680" y="5468733"/>
              <a:ext cx="1217088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Prostokąt 15"/>
            <p:cNvSpPr/>
            <p:nvPr/>
          </p:nvSpPr>
          <p:spPr>
            <a:xfrm>
              <a:off x="2970750" y="4910773"/>
              <a:ext cx="4251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latin typeface="Verdana" pitchFamily="34" charset="0"/>
                </a:rPr>
                <a:t>x</a:t>
              </a:r>
              <a:endParaRPr lang="pl-PL" dirty="0"/>
            </a:p>
          </p:txBody>
        </p:sp>
        <p:sp>
          <p:nvSpPr>
            <p:cNvPr id="17" name="Prostokąt 16"/>
            <p:cNvSpPr/>
            <p:nvPr/>
          </p:nvSpPr>
          <p:spPr>
            <a:xfrm>
              <a:off x="5306395" y="4899883"/>
              <a:ext cx="58862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smtClean="0">
                  <a:latin typeface="Verdana" pitchFamily="34" charset="0"/>
                </a:rPr>
                <a:t>y</a:t>
              </a:r>
              <a:r>
                <a:rPr lang="pl-PL" b="1" baseline="-25000" dirty="0" smtClean="0">
                  <a:latin typeface="Verdana" pitchFamily="34" charset="0"/>
                </a:rPr>
                <a:t>1</a:t>
              </a:r>
              <a:endParaRPr lang="pl-PL" baseline="-25000" dirty="0"/>
            </a:p>
          </p:txBody>
        </p:sp>
      </p:grpSp>
      <p:sp>
        <p:nvSpPr>
          <p:cNvPr id="29" name="Prostokąt 28"/>
          <p:cNvSpPr/>
          <p:nvPr/>
        </p:nvSpPr>
        <p:spPr>
          <a:xfrm>
            <a:off x="1255659" y="3648076"/>
            <a:ext cx="2252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i="1" dirty="0" smtClean="0">
                <a:solidFill>
                  <a:srgbClr val="000000"/>
                </a:solidFill>
                <a:latin typeface="Verdana" pitchFamily="34" charset="0"/>
              </a:rPr>
              <a:t>C = </a:t>
            </a:r>
            <a:r>
              <a:rPr lang="pl-PL" b="1" dirty="0" smtClean="0">
                <a:solidFill>
                  <a:srgbClr val="000000"/>
                </a:solidFill>
                <a:latin typeface="Verdana" pitchFamily="34" charset="0"/>
              </a:rPr>
              <a:t>1/</a:t>
            </a:r>
            <a:r>
              <a:rPr lang="pl-PL" b="1" i="1" dirty="0" smtClean="0">
                <a:solidFill>
                  <a:srgbClr val="000000"/>
                </a:solidFill>
                <a:latin typeface="Verdana" pitchFamily="34" charset="0"/>
              </a:rPr>
              <a:t>T</a:t>
            </a:r>
            <a:endParaRPr lang="pl-PL" dirty="0"/>
          </a:p>
        </p:txBody>
      </p:sp>
      <p:sp>
        <p:nvSpPr>
          <p:cNvPr id="30" name="Prostokąt 29"/>
          <p:cNvSpPr/>
          <p:nvPr/>
        </p:nvSpPr>
        <p:spPr>
          <a:xfrm>
            <a:off x="1933881" y="2880169"/>
            <a:ext cx="5829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200" b="1" i="1" dirty="0">
                <a:solidFill>
                  <a:srgbClr val="000000"/>
                </a:solidFill>
                <a:latin typeface="Verdana" pitchFamily="34" charset="0"/>
              </a:rPr>
              <a:t>T</a:t>
            </a:r>
            <a:endParaRPr lang="pl-PL" sz="3200" dirty="0"/>
          </a:p>
        </p:txBody>
      </p:sp>
      <p:graphicFrame>
        <p:nvGraphicFramePr>
          <p:cNvPr id="31" name="Obi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975755"/>
              </p:ext>
            </p:extLst>
          </p:nvPr>
        </p:nvGraphicFramePr>
        <p:xfrm>
          <a:off x="965200" y="5389563"/>
          <a:ext cx="2151063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27" name="Equation" r:id="rId3" imgW="901440" imgH="393480" progId="Equation.3">
                  <p:embed/>
                </p:oleObj>
              </mc:Choice>
              <mc:Fallback>
                <p:oleObj name="Equation" r:id="rId3" imgW="9014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5200" y="5389563"/>
                        <a:ext cx="2151063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" name="Grupa 34"/>
          <p:cNvGrpSpPr/>
          <p:nvPr/>
        </p:nvGrpSpPr>
        <p:grpSpPr>
          <a:xfrm>
            <a:off x="4572000" y="1628800"/>
            <a:ext cx="4209311" cy="4392488"/>
            <a:chOff x="4572000" y="1628800"/>
            <a:chExt cx="4209311" cy="4392488"/>
          </a:xfrm>
        </p:grpSpPr>
        <p:grpSp>
          <p:nvGrpSpPr>
            <p:cNvPr id="19" name="Grupa 18"/>
            <p:cNvGrpSpPr/>
            <p:nvPr/>
          </p:nvGrpSpPr>
          <p:grpSpPr>
            <a:xfrm>
              <a:off x="5137082" y="2911472"/>
              <a:ext cx="3644229" cy="984349"/>
              <a:chOff x="2602539" y="4899883"/>
              <a:chExt cx="3644229" cy="984349"/>
            </a:xfrm>
          </p:grpSpPr>
          <p:sp>
            <p:nvSpPr>
              <p:cNvPr id="22" name="pole tekstowe 21"/>
              <p:cNvSpPr txBox="1"/>
              <p:nvPr/>
            </p:nvSpPr>
            <p:spPr>
              <a:xfrm>
                <a:off x="3819627" y="5053235"/>
                <a:ext cx="1200755" cy="830997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2400" b="1" dirty="0" smtClean="0">
                    <a:solidFill>
                      <a:srgbClr val="006600"/>
                    </a:solidFill>
                    <a:latin typeface="Verdana" pitchFamily="34" charset="0"/>
                  </a:rPr>
                  <a:t/>
                </a:r>
                <a:br>
                  <a:rPr lang="pl-PL" sz="2400" b="1" dirty="0" smtClean="0">
                    <a:solidFill>
                      <a:srgbClr val="006600"/>
                    </a:solidFill>
                    <a:latin typeface="Verdana" pitchFamily="34" charset="0"/>
                  </a:rPr>
                </a:br>
                <a:endParaRPr lang="pl-PL" sz="2400" b="1" dirty="0">
                  <a:solidFill>
                    <a:srgbClr val="006600"/>
                  </a:solidFill>
                  <a:latin typeface="Verdana" pitchFamily="34" charset="0"/>
                </a:endParaRPr>
              </a:p>
            </p:txBody>
          </p:sp>
          <p:cxnSp>
            <p:nvCxnSpPr>
              <p:cNvPr id="23" name="Łącznik prosty ze strzałką 22"/>
              <p:cNvCxnSpPr/>
              <p:nvPr/>
            </p:nvCxnSpPr>
            <p:spPr bwMode="auto">
              <a:xfrm>
                <a:off x="2602539" y="5468733"/>
                <a:ext cx="1217088" cy="158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4" name="Prostokąt 23"/>
              <p:cNvSpPr/>
              <p:nvPr/>
            </p:nvSpPr>
            <p:spPr>
              <a:xfrm>
                <a:off x="3918714" y="5180885"/>
                <a:ext cx="1144249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3200" b="1" i="1" dirty="0" smtClean="0">
                    <a:solidFill>
                      <a:srgbClr val="000000"/>
                    </a:solidFill>
                    <a:latin typeface="Verdana" pitchFamily="34" charset="0"/>
                  </a:rPr>
                  <a:t>T/2</a:t>
                </a:r>
                <a:endParaRPr lang="pl-PL" sz="3200" dirty="0"/>
              </a:p>
            </p:txBody>
          </p:sp>
          <p:cxnSp>
            <p:nvCxnSpPr>
              <p:cNvPr id="25" name="Łącznik prosty ze strzałką 24"/>
              <p:cNvCxnSpPr/>
              <p:nvPr/>
            </p:nvCxnSpPr>
            <p:spPr bwMode="auto">
              <a:xfrm>
                <a:off x="5029680" y="5468733"/>
                <a:ext cx="1217088" cy="158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6" name="Prostokąt 25"/>
              <p:cNvSpPr/>
              <p:nvPr/>
            </p:nvSpPr>
            <p:spPr>
              <a:xfrm>
                <a:off x="2970750" y="4910773"/>
                <a:ext cx="67999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dirty="0" smtClean="0">
                    <a:latin typeface="Verdana" pitchFamily="34" charset="0"/>
                  </a:rPr>
                  <a:t>2</a:t>
                </a:r>
                <a:r>
                  <a:rPr lang="pl-PL" b="1" i="1" dirty="0" smtClean="0">
                    <a:latin typeface="Verdana" pitchFamily="34" charset="0"/>
                  </a:rPr>
                  <a:t>x</a:t>
                </a:r>
                <a:endParaRPr lang="pl-PL" dirty="0"/>
              </a:p>
            </p:txBody>
          </p:sp>
          <p:sp>
            <p:nvSpPr>
              <p:cNvPr id="27" name="Prostokąt 26"/>
              <p:cNvSpPr/>
              <p:nvPr/>
            </p:nvSpPr>
            <p:spPr>
              <a:xfrm>
                <a:off x="5306395" y="4899883"/>
                <a:ext cx="58862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>
                    <a:latin typeface="Verdana" pitchFamily="34" charset="0"/>
                  </a:rPr>
                  <a:t>y</a:t>
                </a:r>
                <a:r>
                  <a:rPr lang="pl-PL" b="1" baseline="-25000" dirty="0" smtClean="0">
                    <a:latin typeface="Verdana" pitchFamily="34" charset="0"/>
                  </a:rPr>
                  <a:t>2</a:t>
                </a:r>
                <a:endParaRPr lang="pl-PL" baseline="-25000" dirty="0"/>
              </a:p>
            </p:txBody>
          </p:sp>
        </p:grpSp>
        <p:sp>
          <p:nvSpPr>
            <p:cNvPr id="20" name="Prostokąt 19"/>
            <p:cNvSpPr/>
            <p:nvPr/>
          </p:nvSpPr>
          <p:spPr>
            <a:xfrm>
              <a:off x="5262558" y="1662375"/>
              <a:ext cx="3432350" cy="8925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6600"/>
                  </a:solidFill>
                  <a:latin typeface="Comic Sans MS" pitchFamily="66" charset="0"/>
                </a:rPr>
                <a:t>Rozwiązanie #2</a:t>
              </a:r>
              <a:br>
                <a:rPr lang="pl-PL" b="1" dirty="0" smtClean="0">
                  <a:solidFill>
                    <a:srgbClr val="006600"/>
                  </a:solidFill>
                  <a:latin typeface="Comic Sans MS" pitchFamily="66" charset="0"/>
                </a:rPr>
              </a:br>
              <a:r>
                <a:rPr lang="pl-PL" sz="2400" b="1" dirty="0" smtClean="0">
                  <a:solidFill>
                    <a:srgbClr val="006600"/>
                  </a:solidFill>
                  <a:latin typeface="Comic Sans MS" pitchFamily="66" charset="0"/>
                </a:rPr>
                <a:t>(2x skrócenie obsługi)</a:t>
              </a:r>
              <a:endParaRPr lang="pl-PL" sz="2400" dirty="0"/>
            </a:p>
          </p:txBody>
        </p:sp>
        <p:cxnSp>
          <p:nvCxnSpPr>
            <p:cNvPr id="21" name="Łącznik prosty 20"/>
            <p:cNvCxnSpPr/>
            <p:nvPr/>
          </p:nvCxnSpPr>
          <p:spPr>
            <a:xfrm>
              <a:off x="4572000" y="1628800"/>
              <a:ext cx="0" cy="4392488"/>
            </a:xfrm>
            <a:prstGeom prst="line">
              <a:avLst/>
            </a:prstGeom>
            <a:ln w="508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Prostokąt 31"/>
            <p:cNvSpPr/>
            <p:nvPr/>
          </p:nvSpPr>
          <p:spPr>
            <a:xfrm>
              <a:off x="6613082" y="3943162"/>
              <a:ext cx="82459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  <a:latin typeface="Verdana" pitchFamily="34" charset="0"/>
                </a:rPr>
                <a:t>2</a:t>
              </a:r>
              <a:r>
                <a:rPr lang="pl-PL" b="1" i="1" dirty="0" smtClean="0">
                  <a:solidFill>
                    <a:srgbClr val="000000"/>
                  </a:solidFill>
                  <a:latin typeface="Verdana" pitchFamily="34" charset="0"/>
                </a:rPr>
                <a:t>C</a:t>
              </a:r>
              <a:endParaRPr lang="pl-PL" dirty="0"/>
            </a:p>
          </p:txBody>
        </p:sp>
      </p:grpSp>
      <p:graphicFrame>
        <p:nvGraphicFramePr>
          <p:cNvPr id="33" name="Obiek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9564386"/>
              </p:ext>
            </p:extLst>
          </p:nvPr>
        </p:nvGraphicFramePr>
        <p:xfrm>
          <a:off x="5683250" y="4365625"/>
          <a:ext cx="2543175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28" name="Equation" r:id="rId5" imgW="1066680" imgH="393480" progId="Equation.3">
                  <p:embed/>
                </p:oleObj>
              </mc:Choice>
              <mc:Fallback>
                <p:oleObj name="Equation" r:id="rId5" imgW="10666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83250" y="4365625"/>
                        <a:ext cx="2543175" cy="938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iek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5534015"/>
              </p:ext>
            </p:extLst>
          </p:nvPr>
        </p:nvGraphicFramePr>
        <p:xfrm>
          <a:off x="5622925" y="5422900"/>
          <a:ext cx="2693988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29" name="Equation" r:id="rId7" imgW="1130040" imgH="393480" progId="Equation.3">
                  <p:embed/>
                </p:oleObj>
              </mc:Choice>
              <mc:Fallback>
                <p:oleObj name="Equation" r:id="rId7" imgW="11300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2925" y="5422900"/>
                        <a:ext cx="2693988" cy="938213"/>
                      </a:xfrm>
                      <a:prstGeom prst="rect">
                        <a:avLst/>
                      </a:prstGeom>
                      <a:solidFill>
                        <a:srgbClr val="00B050">
                          <a:alpha val="34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221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ojekt domyślny">
  <a:themeElements>
    <a:clrScheme name="Niestandardowy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FFFFFF"/>
      </a:folHlink>
    </a:clrScheme>
    <a:fontScheme name="Projekt domyśln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4448</TotalTime>
  <Words>897</Words>
  <Application>Microsoft Office PowerPoint</Application>
  <PresentationFormat>Pokaz na ekranie (4:3)</PresentationFormat>
  <Paragraphs>348</Paragraphs>
  <Slides>32</Slides>
  <Notes>15</Notes>
  <HiddenSlides>0</HiddenSlides>
  <MMClips>0</MMClips>
  <ScaleCrop>false</ScaleCrop>
  <HeadingPairs>
    <vt:vector size="8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32</vt:i4>
      </vt:variant>
    </vt:vector>
  </HeadingPairs>
  <TitlesOfParts>
    <vt:vector size="44" baseType="lpstr">
      <vt:lpstr>Arial</vt:lpstr>
      <vt:lpstr>Arial Black</vt:lpstr>
      <vt:lpstr>Calibri</vt:lpstr>
      <vt:lpstr>Comic Sans MS</vt:lpstr>
      <vt:lpstr>Helvetica</vt:lpstr>
      <vt:lpstr>Marlett</vt:lpstr>
      <vt:lpstr>Symbol</vt:lpstr>
      <vt:lpstr>Times New Roman</vt:lpstr>
      <vt:lpstr>Verdana</vt:lpstr>
      <vt:lpstr>Projekt domyślny</vt:lpstr>
      <vt:lpstr>Równanie</vt:lpstr>
      <vt:lpstr>Equation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AGH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Maciek</dc:creator>
  <cp:lastModifiedBy>user</cp:lastModifiedBy>
  <cp:revision>389</cp:revision>
  <dcterms:created xsi:type="dcterms:W3CDTF">2007-09-26T12:45:04Z</dcterms:created>
  <dcterms:modified xsi:type="dcterms:W3CDTF">2023-03-03T11:03:28Z</dcterms:modified>
</cp:coreProperties>
</file>