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78"/>
  </p:notesMasterIdLst>
  <p:handoutMasterIdLst>
    <p:handoutMasterId r:id="rId79"/>
  </p:handoutMasterIdLst>
  <p:sldIdLst>
    <p:sldId id="257" r:id="rId2"/>
    <p:sldId id="386" r:id="rId3"/>
    <p:sldId id="361" r:id="rId4"/>
    <p:sldId id="362" r:id="rId5"/>
    <p:sldId id="260" r:id="rId6"/>
    <p:sldId id="365" r:id="rId7"/>
    <p:sldId id="366" r:id="rId8"/>
    <p:sldId id="265" r:id="rId9"/>
    <p:sldId id="393" r:id="rId10"/>
    <p:sldId id="392" r:id="rId11"/>
    <p:sldId id="276" r:id="rId12"/>
    <p:sldId id="277" r:id="rId13"/>
    <p:sldId id="370" r:id="rId14"/>
    <p:sldId id="363" r:id="rId15"/>
    <p:sldId id="259" r:id="rId16"/>
    <p:sldId id="263" r:id="rId17"/>
    <p:sldId id="267" r:id="rId18"/>
    <p:sldId id="367" r:id="rId19"/>
    <p:sldId id="387" r:id="rId20"/>
    <p:sldId id="388" r:id="rId21"/>
    <p:sldId id="270" r:id="rId22"/>
    <p:sldId id="272" r:id="rId23"/>
    <p:sldId id="273" r:id="rId24"/>
    <p:sldId id="274" r:id="rId25"/>
    <p:sldId id="382" r:id="rId26"/>
    <p:sldId id="383" r:id="rId27"/>
    <p:sldId id="279" r:id="rId28"/>
    <p:sldId id="385" r:id="rId29"/>
    <p:sldId id="280" r:id="rId30"/>
    <p:sldId id="281" r:id="rId31"/>
    <p:sldId id="282" r:id="rId32"/>
    <p:sldId id="391" r:id="rId33"/>
    <p:sldId id="283" r:id="rId34"/>
    <p:sldId id="394" r:id="rId35"/>
    <p:sldId id="395" r:id="rId36"/>
    <p:sldId id="344" r:id="rId37"/>
    <p:sldId id="284" r:id="rId38"/>
    <p:sldId id="285" r:id="rId39"/>
    <p:sldId id="286" r:id="rId40"/>
    <p:sldId id="299" r:id="rId41"/>
    <p:sldId id="300" r:id="rId42"/>
    <p:sldId id="302" r:id="rId43"/>
    <p:sldId id="303" r:id="rId44"/>
    <p:sldId id="305" r:id="rId45"/>
    <p:sldId id="322" r:id="rId46"/>
    <p:sldId id="323" r:id="rId47"/>
    <p:sldId id="324" r:id="rId48"/>
    <p:sldId id="373" r:id="rId49"/>
    <p:sldId id="374" r:id="rId50"/>
    <p:sldId id="375" r:id="rId51"/>
    <p:sldId id="376" r:id="rId52"/>
    <p:sldId id="396" r:id="rId53"/>
    <p:sldId id="313" r:id="rId54"/>
    <p:sldId id="329" r:id="rId55"/>
    <p:sldId id="368" r:id="rId56"/>
    <p:sldId id="327" r:id="rId57"/>
    <p:sldId id="328" r:id="rId58"/>
    <p:sldId id="345" r:id="rId59"/>
    <p:sldId id="369" r:id="rId60"/>
    <p:sldId id="352" r:id="rId61"/>
    <p:sldId id="353" r:id="rId62"/>
    <p:sldId id="354" r:id="rId63"/>
    <p:sldId id="355" r:id="rId64"/>
    <p:sldId id="389" r:id="rId65"/>
    <p:sldId id="350" r:id="rId66"/>
    <p:sldId id="380" r:id="rId67"/>
    <p:sldId id="390" r:id="rId68"/>
    <p:sldId id="349" r:id="rId69"/>
    <p:sldId id="346" r:id="rId70"/>
    <p:sldId id="347" r:id="rId71"/>
    <p:sldId id="358" r:id="rId72"/>
    <p:sldId id="359" r:id="rId73"/>
    <p:sldId id="372" r:id="rId74"/>
    <p:sldId id="371" r:id="rId75"/>
    <p:sldId id="348" r:id="rId76"/>
    <p:sldId id="326" r:id="rId77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00"/>
    <a:srgbClr val="000000"/>
    <a:srgbClr val="FF9900"/>
    <a:srgbClr val="FFFF66"/>
    <a:srgbClr val="669900"/>
    <a:srgbClr val="009900"/>
    <a:srgbClr val="CCFFFF"/>
    <a:srgbClr val="CC00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986" autoAdjust="0"/>
    <p:restoredTop sz="95377" autoAdjust="0"/>
  </p:normalViewPr>
  <p:slideViewPr>
    <p:cSldViewPr>
      <p:cViewPr varScale="1">
        <p:scale>
          <a:sx n="84" d="100"/>
          <a:sy n="84" d="100"/>
        </p:scale>
        <p:origin x="203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728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552351564163823E-2"/>
          <c:y val="5.1312921960054707E-2"/>
          <c:w val="0.86714975845411346"/>
          <c:h val="0.8200832376186697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345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Arkusz1!$A$1:$A$6</c:f>
              <c:numCache>
                <c:formatCode>General</c:formatCode>
                <c:ptCount val="6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  <c:pt idx="4">
                  <c:v>0.8</c:v>
                </c:pt>
                <c:pt idx="5">
                  <c:v>1</c:v>
                </c:pt>
              </c:numCache>
            </c:numRef>
          </c:cat>
          <c:val>
            <c:numRef>
              <c:f>Arkusz1!$B$1:$B$6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3642584"/>
        <c:axId val="313087400"/>
      </c:barChart>
      <c:catAx>
        <c:axId val="383642584"/>
        <c:scaling>
          <c:orientation val="minMax"/>
        </c:scaling>
        <c:delete val="0"/>
        <c:axPos val="b"/>
        <c:majorGridlines>
          <c:spPr>
            <a:ln w="308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in"/>
        <c:minorTickMark val="none"/>
        <c:tickLblPos val="nextTo"/>
        <c:spPr>
          <a:ln w="308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07" b="0" i="0" u="none" strike="noStrike" baseline="0">
                <a:solidFill>
                  <a:srgbClr val="000000"/>
                </a:solidFill>
                <a:latin typeface="Arial CE"/>
                <a:ea typeface="Arial CE"/>
                <a:cs typeface="Arial CE"/>
              </a:defRPr>
            </a:pPr>
            <a:endParaRPr lang="pl-PL"/>
          </a:p>
        </c:txPr>
        <c:crossAx val="3130874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13087400"/>
        <c:scaling>
          <c:orientation val="minMax"/>
          <c:max val="10"/>
        </c:scaling>
        <c:delete val="0"/>
        <c:axPos val="l"/>
        <c:majorGridlines>
          <c:spPr>
            <a:ln w="308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08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07" b="0" i="0" u="none" strike="noStrike" baseline="0">
                <a:solidFill>
                  <a:srgbClr val="000000"/>
                </a:solidFill>
                <a:latin typeface="Arial CE"/>
                <a:ea typeface="Arial CE"/>
                <a:cs typeface="Arial CE"/>
              </a:defRPr>
            </a:pPr>
            <a:endParaRPr lang="pl-PL"/>
          </a:p>
        </c:txPr>
        <c:crossAx val="383642584"/>
        <c:crosses val="autoZero"/>
        <c:crossBetween val="midCat"/>
        <c:majorUnit val="2"/>
      </c:valAx>
      <c:spPr>
        <a:solidFill>
          <a:srgbClr val="C0C0C0"/>
        </a:solidFill>
        <a:ln w="12345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80" b="0" i="0" u="none" strike="noStrike" baseline="0">
          <a:solidFill>
            <a:srgbClr val="000000"/>
          </a:solidFill>
          <a:latin typeface="Arial CE"/>
          <a:ea typeface="Arial CE"/>
          <a:cs typeface="Arial CE"/>
        </a:defRPr>
      </a:pPr>
      <a:endParaRPr lang="pl-PL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47.wmf"/><Relationship Id="rId1" Type="http://schemas.openxmlformats.org/officeDocument/2006/relationships/image" Target="../media/image6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4" Type="http://schemas.openxmlformats.org/officeDocument/2006/relationships/image" Target="../media/image9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image" Target="../media/image85.wmf"/><Relationship Id="rId7" Type="http://schemas.openxmlformats.org/officeDocument/2006/relationships/image" Target="../media/image106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7" Type="http://schemas.openxmlformats.org/officeDocument/2006/relationships/image" Target="../media/image113.wmf"/><Relationship Id="rId2" Type="http://schemas.openxmlformats.org/officeDocument/2006/relationships/image" Target="../media/image108.wmf"/><Relationship Id="rId1" Type="http://schemas.openxmlformats.org/officeDocument/2006/relationships/image" Target="../media/image46.wmf"/><Relationship Id="rId6" Type="http://schemas.openxmlformats.org/officeDocument/2006/relationships/image" Target="../media/image112.wmf"/><Relationship Id="rId5" Type="http://schemas.openxmlformats.org/officeDocument/2006/relationships/image" Target="../media/image111.wmf"/><Relationship Id="rId4" Type="http://schemas.openxmlformats.org/officeDocument/2006/relationships/image" Target="../media/image110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7" Type="http://schemas.openxmlformats.org/officeDocument/2006/relationships/image" Target="../media/image112.wmf"/><Relationship Id="rId2" Type="http://schemas.openxmlformats.org/officeDocument/2006/relationships/image" Target="../media/image46.wmf"/><Relationship Id="rId1" Type="http://schemas.openxmlformats.org/officeDocument/2006/relationships/image" Target="../media/image110.wmf"/><Relationship Id="rId6" Type="http://schemas.openxmlformats.org/officeDocument/2006/relationships/image" Target="../media/image111.wmf"/><Relationship Id="rId5" Type="http://schemas.openxmlformats.org/officeDocument/2006/relationships/image" Target="../media/image116.wmf"/><Relationship Id="rId4" Type="http://schemas.openxmlformats.org/officeDocument/2006/relationships/image" Target="../media/image115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86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_rels/vmlDrawing3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3" Type="http://schemas.openxmlformats.org/officeDocument/2006/relationships/image" Target="../media/image124.wmf"/><Relationship Id="rId7" Type="http://schemas.openxmlformats.org/officeDocument/2006/relationships/image" Target="../media/image128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6" Type="http://schemas.openxmlformats.org/officeDocument/2006/relationships/image" Target="../media/image127.wmf"/><Relationship Id="rId5" Type="http://schemas.openxmlformats.org/officeDocument/2006/relationships/image" Target="../media/image126.wmf"/><Relationship Id="rId4" Type="http://schemas.openxmlformats.org/officeDocument/2006/relationships/image" Target="../media/image125.wmf"/><Relationship Id="rId9" Type="http://schemas.openxmlformats.org/officeDocument/2006/relationships/image" Target="../media/image130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3" Type="http://schemas.openxmlformats.org/officeDocument/2006/relationships/image" Target="../media/image139.wmf"/><Relationship Id="rId7" Type="http://schemas.openxmlformats.org/officeDocument/2006/relationships/image" Target="../media/image142.wmf"/><Relationship Id="rId2" Type="http://schemas.openxmlformats.org/officeDocument/2006/relationships/image" Target="../media/image138.wmf"/><Relationship Id="rId1" Type="http://schemas.openxmlformats.org/officeDocument/2006/relationships/image" Target="../media/image137.wmf"/><Relationship Id="rId6" Type="http://schemas.openxmlformats.org/officeDocument/2006/relationships/image" Target="../media/image141.wmf"/><Relationship Id="rId5" Type="http://schemas.openxmlformats.org/officeDocument/2006/relationships/image" Target="../media/image140.wmf"/><Relationship Id="rId10" Type="http://schemas.openxmlformats.org/officeDocument/2006/relationships/image" Target="../media/image145.wmf"/><Relationship Id="rId4" Type="http://schemas.openxmlformats.org/officeDocument/2006/relationships/image" Target="../media/image132.wmf"/><Relationship Id="rId9" Type="http://schemas.openxmlformats.org/officeDocument/2006/relationships/image" Target="../media/image144.wmf"/></Relationships>
</file>

<file path=ppt/drawings/_rels/vmlDrawing4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3" Type="http://schemas.openxmlformats.org/officeDocument/2006/relationships/image" Target="../media/image146.wmf"/><Relationship Id="rId7" Type="http://schemas.openxmlformats.org/officeDocument/2006/relationships/image" Target="../media/image144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6" Type="http://schemas.openxmlformats.org/officeDocument/2006/relationships/image" Target="../media/image149.wmf"/><Relationship Id="rId5" Type="http://schemas.openxmlformats.org/officeDocument/2006/relationships/image" Target="../media/image148.wmf"/><Relationship Id="rId4" Type="http://schemas.openxmlformats.org/officeDocument/2006/relationships/image" Target="../media/image147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4" Type="http://schemas.openxmlformats.org/officeDocument/2006/relationships/image" Target="../media/image134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5" Type="http://schemas.openxmlformats.org/officeDocument/2006/relationships/image" Target="../media/image155.wmf"/><Relationship Id="rId4" Type="http://schemas.openxmlformats.org/officeDocument/2006/relationships/image" Target="../media/image154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2" Type="http://schemas.openxmlformats.org/officeDocument/2006/relationships/image" Target="../media/image156.wmf"/><Relationship Id="rId1" Type="http://schemas.openxmlformats.org/officeDocument/2006/relationships/image" Target="../media/image151.wmf"/><Relationship Id="rId5" Type="http://schemas.openxmlformats.org/officeDocument/2006/relationships/image" Target="../media/image159.wmf"/><Relationship Id="rId4" Type="http://schemas.openxmlformats.org/officeDocument/2006/relationships/image" Target="../media/image158.wmf"/></Relationships>
</file>

<file path=ppt/drawings/_rels/vmlDrawing4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4" Type="http://schemas.openxmlformats.org/officeDocument/2006/relationships/image" Target="../media/image167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wmf"/><Relationship Id="rId1" Type="http://schemas.openxmlformats.org/officeDocument/2006/relationships/image" Target="../media/image168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wmf"/><Relationship Id="rId2" Type="http://schemas.openxmlformats.org/officeDocument/2006/relationships/image" Target="../media/image179.wmf"/><Relationship Id="rId1" Type="http://schemas.openxmlformats.org/officeDocument/2006/relationships/image" Target="../media/image178.wmf"/><Relationship Id="rId4" Type="http://schemas.openxmlformats.org/officeDocument/2006/relationships/image" Target="../media/image18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wmf"/><Relationship Id="rId1" Type="http://schemas.openxmlformats.org/officeDocument/2006/relationships/image" Target="../media/image182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wmf"/><Relationship Id="rId1" Type="http://schemas.openxmlformats.org/officeDocument/2006/relationships/image" Target="../media/image184.wmf"/></Relationships>
</file>

<file path=ppt/drawings/_rels/vmlDrawing5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wmf"/><Relationship Id="rId2" Type="http://schemas.openxmlformats.org/officeDocument/2006/relationships/image" Target="../media/image187.wmf"/><Relationship Id="rId1" Type="http://schemas.openxmlformats.org/officeDocument/2006/relationships/image" Target="../media/image186.wmf"/><Relationship Id="rId6" Type="http://schemas.openxmlformats.org/officeDocument/2006/relationships/image" Target="../media/image191.wmf"/><Relationship Id="rId5" Type="http://schemas.openxmlformats.org/officeDocument/2006/relationships/image" Target="../media/image190.wmf"/><Relationship Id="rId4" Type="http://schemas.openxmlformats.org/officeDocument/2006/relationships/image" Target="../media/image189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2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3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wmf"/><Relationship Id="rId2" Type="http://schemas.openxmlformats.org/officeDocument/2006/relationships/image" Target="../media/image195.wmf"/><Relationship Id="rId1" Type="http://schemas.openxmlformats.org/officeDocument/2006/relationships/image" Target="../media/image19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2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0.08925</cdr:x>
      <cdr:y>0.05425</cdr:y>
    </cdr:from>
    <cdr:to>
      <cdr:x>0.49425</cdr:x>
      <cdr:y>0.858</cdr:y>
    </cdr:to>
    <cdr:sp macro="" textlink="">
      <cdr:nvSpPr>
        <cdr:cNvPr id="1027" name="Freeform 3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53180" y="260471"/>
          <a:ext cx="3166510" cy="3375355"/>
        </a:xfrm>
        <a:custGeom xmlns:a="http://schemas.openxmlformats.org/drawingml/2006/main">
          <a:avLst/>
          <a:gdLst/>
          <a:ahLst/>
          <a:cxnLst>
            <a:cxn ang="0">
              <a:pos x="0" y="3232969"/>
            </a:cxn>
            <a:cxn ang="0">
              <a:pos x="747966" y="3242677"/>
            </a:cxn>
            <a:cxn ang="0">
              <a:pos x="1583357" y="3232969"/>
            </a:cxn>
            <a:cxn ang="0">
              <a:pos x="2069050" y="3184426"/>
            </a:cxn>
            <a:cxn ang="0">
              <a:pos x="2379893" y="3038796"/>
            </a:cxn>
            <a:cxn ang="0">
              <a:pos x="2671308" y="2747538"/>
            </a:cxn>
            <a:cxn ang="0">
              <a:pos x="2826730" y="2465988"/>
            </a:cxn>
            <a:cxn ang="0">
              <a:pos x="3108431" y="1766968"/>
            </a:cxn>
            <a:cxn ang="0">
              <a:pos x="3302708" y="912610"/>
            </a:cxn>
            <a:cxn ang="0">
              <a:pos x="3380419" y="300967"/>
            </a:cxn>
            <a:cxn ang="0">
              <a:pos x="3399847" y="0"/>
            </a:cxn>
          </a:cxnLst>
          <a:rect l="0" t="0" r="r" b="b"/>
          <a:pathLst>
            <a:path w="3399847" h="3242677">
              <a:moveTo>
                <a:pt x="0" y="3232969"/>
              </a:moveTo>
              <a:cubicBezTo>
                <a:pt x="242036" y="3237823"/>
                <a:pt x="484073" y="3242677"/>
                <a:pt x="747966" y="3242677"/>
              </a:cubicBezTo>
              <a:cubicBezTo>
                <a:pt x="1011859" y="3242677"/>
                <a:pt x="1363176" y="3242677"/>
                <a:pt x="1583357" y="3232969"/>
              </a:cubicBezTo>
              <a:cubicBezTo>
                <a:pt x="1803538" y="3223261"/>
                <a:pt x="1936294" y="3216788"/>
                <a:pt x="2069050" y="3184426"/>
              </a:cubicBezTo>
              <a:cubicBezTo>
                <a:pt x="2201806" y="3152064"/>
                <a:pt x="2279517" y="3111611"/>
                <a:pt x="2379893" y="3038796"/>
              </a:cubicBezTo>
              <a:cubicBezTo>
                <a:pt x="2480269" y="2965981"/>
                <a:pt x="2596835" y="2843006"/>
                <a:pt x="2671308" y="2747538"/>
              </a:cubicBezTo>
              <a:cubicBezTo>
                <a:pt x="2745781" y="2652070"/>
                <a:pt x="2753876" y="2629416"/>
                <a:pt x="2826730" y="2465988"/>
              </a:cubicBezTo>
              <a:cubicBezTo>
                <a:pt x="2899584" y="2302560"/>
                <a:pt x="3029101" y="2025864"/>
                <a:pt x="3108431" y="1766968"/>
              </a:cubicBezTo>
              <a:cubicBezTo>
                <a:pt x="3187761" y="1508072"/>
                <a:pt x="3257377" y="1156943"/>
                <a:pt x="3302708" y="912610"/>
              </a:cubicBezTo>
              <a:cubicBezTo>
                <a:pt x="3348039" y="668277"/>
                <a:pt x="3364229" y="453069"/>
                <a:pt x="3380419" y="300967"/>
              </a:cubicBezTo>
              <a:cubicBezTo>
                <a:pt x="3396609" y="148865"/>
                <a:pt x="3396609" y="46925"/>
                <a:pt x="3399847" y="0"/>
              </a:cubicBezTo>
            </a:path>
          </a:pathLst>
        </a:custGeom>
        <a:noFill xmlns:a="http://schemas.openxmlformats.org/drawingml/2006/main"/>
        <a:ln xmlns:a="http://schemas.openxmlformats.org/drawingml/2006/main" w="25400" cap="flat" cmpd="sng">
          <a:solidFill>
            <a:srgbClr val="339966"/>
          </a:solidFill>
          <a:prstDash val="solid"/>
          <a:round/>
          <a:headEnd type="none" w="med" len="med"/>
          <a:tailEnd type="non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0.08925</cdr:x>
      <cdr:y>0.05425</cdr:y>
    </cdr:from>
    <cdr:to>
      <cdr:x>0.6565</cdr:x>
      <cdr:y>0.858</cdr:y>
    </cdr:to>
    <cdr:sp macro="" textlink="">
      <cdr:nvSpPr>
        <cdr:cNvPr id="1029" name="Freeform 5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53180" y="260471"/>
          <a:ext cx="4432325" cy="3375355"/>
        </a:xfrm>
        <a:custGeom xmlns:a="http://schemas.openxmlformats.org/drawingml/2006/main">
          <a:avLst/>
          <a:gdLst/>
          <a:ahLst/>
          <a:cxnLst>
            <a:cxn ang="0">
              <a:pos x="0" y="3242677"/>
            </a:cxn>
            <a:cxn ang="0">
              <a:pos x="786822" y="3242677"/>
            </a:cxn>
            <a:cxn ang="0">
              <a:pos x="1359939" y="3242677"/>
            </a:cxn>
            <a:cxn ang="0">
              <a:pos x="2127333" y="3087339"/>
            </a:cxn>
            <a:cxn ang="0">
              <a:pos x="2467318" y="2961127"/>
            </a:cxn>
            <a:cxn ang="0">
              <a:pos x="2953010" y="2708703"/>
            </a:cxn>
            <a:cxn ang="0">
              <a:pos x="3545555" y="2378611"/>
            </a:cxn>
            <a:cxn ang="0">
              <a:pos x="3846684" y="2106769"/>
            </a:cxn>
            <a:cxn ang="0">
              <a:pos x="4371232" y="1281537"/>
            </a:cxn>
            <a:cxn ang="0">
              <a:pos x="4497512" y="961153"/>
            </a:cxn>
            <a:cxn ang="0">
              <a:pos x="4594650" y="524265"/>
            </a:cxn>
            <a:cxn ang="0">
              <a:pos x="4672361" y="0"/>
            </a:cxn>
          </a:cxnLst>
          <a:rect l="0" t="0" r="r" b="b"/>
          <a:pathLst>
            <a:path w="4672361" h="3268567">
              <a:moveTo>
                <a:pt x="0" y="3242677"/>
              </a:moveTo>
              <a:cubicBezTo>
                <a:pt x="280083" y="3242677"/>
                <a:pt x="560166" y="3242677"/>
                <a:pt x="786822" y="3242677"/>
              </a:cubicBezTo>
              <a:cubicBezTo>
                <a:pt x="1013478" y="3242677"/>
                <a:pt x="1136520" y="3268567"/>
                <a:pt x="1359939" y="3242677"/>
              </a:cubicBezTo>
              <a:cubicBezTo>
                <a:pt x="1583358" y="3216787"/>
                <a:pt x="1942770" y="3134264"/>
                <a:pt x="2127333" y="3087339"/>
              </a:cubicBezTo>
              <a:cubicBezTo>
                <a:pt x="2311896" y="3040414"/>
                <a:pt x="2329705" y="3024233"/>
                <a:pt x="2467318" y="2961127"/>
              </a:cubicBezTo>
              <a:cubicBezTo>
                <a:pt x="2604931" y="2898021"/>
                <a:pt x="2773304" y="2805789"/>
                <a:pt x="2953010" y="2708703"/>
              </a:cubicBezTo>
              <a:cubicBezTo>
                <a:pt x="3132716" y="2611617"/>
                <a:pt x="3396609" y="2478933"/>
                <a:pt x="3545555" y="2378611"/>
              </a:cubicBezTo>
              <a:cubicBezTo>
                <a:pt x="3694501" y="2278289"/>
                <a:pt x="3709071" y="2289615"/>
                <a:pt x="3846684" y="2106769"/>
              </a:cubicBezTo>
              <a:cubicBezTo>
                <a:pt x="3984297" y="1923923"/>
                <a:pt x="4262761" y="1472473"/>
                <a:pt x="4371232" y="1281537"/>
              </a:cubicBezTo>
              <a:cubicBezTo>
                <a:pt x="4479703" y="1090601"/>
                <a:pt x="4460276" y="1087365"/>
                <a:pt x="4497512" y="961153"/>
              </a:cubicBezTo>
              <a:cubicBezTo>
                <a:pt x="4534748" y="834941"/>
                <a:pt x="4565509" y="684457"/>
                <a:pt x="4594650" y="524265"/>
              </a:cubicBezTo>
              <a:cubicBezTo>
                <a:pt x="4623791" y="364073"/>
                <a:pt x="4648076" y="182036"/>
                <a:pt x="4672361" y="0"/>
              </a:cubicBezTo>
            </a:path>
          </a:pathLst>
        </a:custGeom>
        <a:noFill xmlns:a="http://schemas.openxmlformats.org/drawingml/2006/main"/>
        <a:ln xmlns:a="http://schemas.openxmlformats.org/drawingml/2006/main" w="25400" cap="flat" cmpd="sng">
          <a:solidFill>
            <a:srgbClr val="D69B80"/>
          </a:solidFill>
          <a:prstDash val="solid"/>
          <a:round/>
          <a:headEnd type="none" w="med" len="med"/>
          <a:tailEnd type="non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0.08925</cdr:x>
      <cdr:y>0.05425</cdr:y>
    </cdr:from>
    <cdr:to>
      <cdr:x>0.88275</cdr:x>
      <cdr:y>0.858</cdr:y>
    </cdr:to>
    <cdr:sp macro="" textlink="">
      <cdr:nvSpPr>
        <cdr:cNvPr id="1030" name="Freeform 6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53180" y="260471"/>
          <a:ext cx="6196974" cy="3375355"/>
        </a:xfrm>
        <a:custGeom xmlns:a="http://schemas.openxmlformats.org/drawingml/2006/main">
          <a:avLst/>
          <a:gdLst/>
          <a:ahLst/>
          <a:cxnLst>
            <a:cxn ang="0">
              <a:pos x="0" y="3242677"/>
            </a:cxn>
            <a:cxn ang="0">
              <a:pos x="1165662" y="3097048"/>
            </a:cxn>
            <a:cxn ang="0">
              <a:pos x="1981625" y="3009670"/>
            </a:cxn>
            <a:cxn ang="0">
              <a:pos x="2982151" y="2873750"/>
            </a:cxn>
            <a:cxn ang="0">
              <a:pos x="3798115" y="2679578"/>
            </a:cxn>
            <a:cxn ang="0">
              <a:pos x="4351804" y="2563074"/>
            </a:cxn>
            <a:cxn ang="0">
              <a:pos x="5060915" y="2368902"/>
            </a:cxn>
            <a:cxn ang="0">
              <a:pos x="5400899" y="2242690"/>
            </a:cxn>
            <a:cxn ang="0">
              <a:pos x="5653460" y="2067935"/>
            </a:cxn>
            <a:cxn ang="0">
              <a:pos x="5915733" y="1854345"/>
            </a:cxn>
            <a:cxn ang="0">
              <a:pos x="6012872" y="1679590"/>
            </a:cxn>
            <a:cxn ang="0">
              <a:pos x="6168293" y="1310663"/>
            </a:cxn>
            <a:cxn ang="0">
              <a:pos x="6440281" y="0"/>
            </a:cxn>
          </a:cxnLst>
          <a:rect l="0" t="0" r="r" b="b"/>
          <a:pathLst>
            <a:path w="6440281" h="3242677">
              <a:moveTo>
                <a:pt x="0" y="3242677"/>
              </a:moveTo>
              <a:cubicBezTo>
                <a:pt x="417695" y="3189279"/>
                <a:pt x="835391" y="3135882"/>
                <a:pt x="1165662" y="3097048"/>
              </a:cubicBezTo>
              <a:cubicBezTo>
                <a:pt x="1495933" y="3058214"/>
                <a:pt x="1678877" y="3046886"/>
                <a:pt x="1981625" y="3009670"/>
              </a:cubicBezTo>
              <a:cubicBezTo>
                <a:pt x="2284373" y="2972454"/>
                <a:pt x="2679403" y="2928765"/>
                <a:pt x="2982151" y="2873750"/>
              </a:cubicBezTo>
              <a:cubicBezTo>
                <a:pt x="3284899" y="2818735"/>
                <a:pt x="3569840" y="2731357"/>
                <a:pt x="3798115" y="2679578"/>
              </a:cubicBezTo>
              <a:cubicBezTo>
                <a:pt x="4026390" y="2627799"/>
                <a:pt x="4141337" y="2614853"/>
                <a:pt x="4351804" y="2563074"/>
              </a:cubicBezTo>
              <a:cubicBezTo>
                <a:pt x="4562271" y="2511295"/>
                <a:pt x="4886066" y="2422299"/>
                <a:pt x="5060915" y="2368902"/>
              </a:cubicBezTo>
              <a:cubicBezTo>
                <a:pt x="5235764" y="2315505"/>
                <a:pt x="5302142" y="2292851"/>
                <a:pt x="5400899" y="2242690"/>
              </a:cubicBezTo>
              <a:cubicBezTo>
                <a:pt x="5499656" y="2192529"/>
                <a:pt x="5567654" y="2132659"/>
                <a:pt x="5653460" y="2067935"/>
              </a:cubicBezTo>
              <a:cubicBezTo>
                <a:pt x="5739266" y="2003211"/>
                <a:pt x="5855831" y="1919069"/>
                <a:pt x="5915733" y="1854345"/>
              </a:cubicBezTo>
              <a:cubicBezTo>
                <a:pt x="5975635" y="1789621"/>
                <a:pt x="5970779" y="1770204"/>
                <a:pt x="6012872" y="1679590"/>
              </a:cubicBezTo>
              <a:cubicBezTo>
                <a:pt x="6054965" y="1588976"/>
                <a:pt x="6097058" y="1590595"/>
                <a:pt x="6168293" y="1310663"/>
              </a:cubicBezTo>
              <a:cubicBezTo>
                <a:pt x="6239528" y="1030731"/>
                <a:pt x="6394950" y="218444"/>
                <a:pt x="6440281" y="0"/>
              </a:cubicBezTo>
            </a:path>
          </a:pathLst>
        </a:custGeom>
        <a:noFill xmlns:a="http://schemas.openxmlformats.org/drawingml/2006/main"/>
        <a:ln xmlns:a="http://schemas.openxmlformats.org/drawingml/2006/main" w="25400" cap="flat" cmpd="sng">
          <a:solidFill>
            <a:srgbClr val="FFFF00"/>
          </a:solidFill>
          <a:prstDash val="solid"/>
          <a:round/>
          <a:headEnd type="none" w="med" len="med"/>
          <a:tailEnd type="non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0.08925</cdr:x>
      <cdr:y>0.05275</cdr:y>
    </cdr:from>
    <cdr:to>
      <cdr:x>0.94675</cdr:x>
      <cdr:y>0.858</cdr:y>
    </cdr:to>
    <cdr:sp macro="" textlink="">
      <cdr:nvSpPr>
        <cdr:cNvPr id="1032" name="Freeform 8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53180" y="252936"/>
          <a:ext cx="6695808" cy="3382890"/>
        </a:xfrm>
        <a:custGeom xmlns:a="http://schemas.openxmlformats.org/drawingml/2006/main">
          <a:avLst/>
          <a:gdLst/>
          <a:ahLst/>
          <a:cxnLst>
            <a:cxn ang="0">
              <a:pos x="0" y="3242677"/>
            </a:cxn>
            <a:cxn ang="0">
              <a:pos x="1136520" y="3116465"/>
            </a:cxn>
            <a:cxn ang="0">
              <a:pos x="2253613" y="2999962"/>
            </a:cxn>
            <a:cxn ang="0">
              <a:pos x="2923868" y="2951419"/>
            </a:cxn>
            <a:cxn ang="0">
              <a:pos x="3720404" y="2873750"/>
            </a:cxn>
            <a:cxn ang="0">
              <a:pos x="4439229" y="2786372"/>
            </a:cxn>
            <a:cxn ang="0">
              <a:pos x="5031773" y="2718412"/>
            </a:cxn>
            <a:cxn ang="0">
              <a:pos x="5381472" y="2660160"/>
            </a:cxn>
            <a:cxn ang="0">
              <a:pos x="5760312" y="2572783"/>
            </a:cxn>
            <a:cxn ang="0">
              <a:pos x="5974016" y="2456279"/>
            </a:cxn>
            <a:cxn ang="0">
              <a:pos x="6275146" y="2223273"/>
            </a:cxn>
            <a:cxn ang="0">
              <a:pos x="6440281" y="1980557"/>
            </a:cxn>
            <a:cxn ang="0">
              <a:pos x="6731697" y="1378623"/>
            </a:cxn>
            <a:cxn ang="0">
              <a:pos x="6857977" y="737855"/>
            </a:cxn>
            <a:cxn ang="0">
              <a:pos x="6935687" y="262133"/>
            </a:cxn>
            <a:cxn ang="0">
              <a:pos x="6935687" y="0"/>
            </a:cxn>
          </a:cxnLst>
          <a:rect l="0" t="0" r="r" b="b"/>
          <a:pathLst>
            <a:path w="6948639" h="3242677">
              <a:moveTo>
                <a:pt x="0" y="3242677"/>
              </a:moveTo>
              <a:cubicBezTo>
                <a:pt x="380459" y="3199797"/>
                <a:pt x="760918" y="3156917"/>
                <a:pt x="1136520" y="3116465"/>
              </a:cubicBezTo>
              <a:cubicBezTo>
                <a:pt x="1512122" y="3076013"/>
                <a:pt x="1955722" y="3027470"/>
                <a:pt x="2253613" y="2999962"/>
              </a:cubicBezTo>
              <a:cubicBezTo>
                <a:pt x="2551504" y="2972454"/>
                <a:pt x="2679403" y="2972454"/>
                <a:pt x="2923868" y="2951419"/>
              </a:cubicBezTo>
              <a:cubicBezTo>
                <a:pt x="3168333" y="2930384"/>
                <a:pt x="3467844" y="2901258"/>
                <a:pt x="3720404" y="2873750"/>
              </a:cubicBezTo>
              <a:cubicBezTo>
                <a:pt x="3972964" y="2846242"/>
                <a:pt x="4220668" y="2812262"/>
                <a:pt x="4439229" y="2786372"/>
              </a:cubicBezTo>
              <a:cubicBezTo>
                <a:pt x="4657790" y="2760482"/>
                <a:pt x="4874732" y="2739447"/>
                <a:pt x="5031773" y="2718412"/>
              </a:cubicBezTo>
              <a:cubicBezTo>
                <a:pt x="5188814" y="2697377"/>
                <a:pt x="5260049" y="2684431"/>
                <a:pt x="5381472" y="2660160"/>
              </a:cubicBezTo>
              <a:cubicBezTo>
                <a:pt x="5502895" y="2635889"/>
                <a:pt x="5661555" y="2606763"/>
                <a:pt x="5760312" y="2572783"/>
              </a:cubicBezTo>
              <a:cubicBezTo>
                <a:pt x="5859069" y="2538803"/>
                <a:pt x="5888210" y="2514531"/>
                <a:pt x="5974016" y="2456279"/>
              </a:cubicBezTo>
              <a:cubicBezTo>
                <a:pt x="6059822" y="2398027"/>
                <a:pt x="6197435" y="2302560"/>
                <a:pt x="6275146" y="2223273"/>
              </a:cubicBezTo>
              <a:cubicBezTo>
                <a:pt x="6352857" y="2143986"/>
                <a:pt x="6364189" y="2121332"/>
                <a:pt x="6440281" y="1980557"/>
              </a:cubicBezTo>
              <a:cubicBezTo>
                <a:pt x="6516373" y="1839782"/>
                <a:pt x="6662081" y="1585740"/>
                <a:pt x="6731697" y="1378623"/>
              </a:cubicBezTo>
              <a:cubicBezTo>
                <a:pt x="6801313" y="1171506"/>
                <a:pt x="6823979" y="923937"/>
                <a:pt x="6857977" y="737855"/>
              </a:cubicBezTo>
              <a:cubicBezTo>
                <a:pt x="6891975" y="551773"/>
                <a:pt x="6922735" y="385109"/>
                <a:pt x="6935687" y="262133"/>
              </a:cubicBezTo>
              <a:cubicBezTo>
                <a:pt x="6948639" y="139157"/>
                <a:pt x="6942163" y="69578"/>
                <a:pt x="6935687" y="0"/>
              </a:cubicBezTo>
            </a:path>
          </a:pathLst>
        </a:custGeom>
        <a:noFill xmlns:a="http://schemas.openxmlformats.org/drawingml/2006/main"/>
        <a:ln xmlns:a="http://schemas.openxmlformats.org/drawingml/2006/main" w="25400" cap="flat" cmpd="sng">
          <a:solidFill>
            <a:srgbClr val="800080"/>
          </a:solidFill>
          <a:prstDash val="solid"/>
          <a:round/>
          <a:headEnd type="none" w="med" len="med"/>
          <a:tailEnd type="non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0.38725</cdr:x>
      <cdr:y>0.2895</cdr:y>
    </cdr:from>
    <cdr:to>
      <cdr:x>0.4725</cdr:x>
      <cdr:y>0.3335</cdr:y>
    </cdr:to>
    <cdr:sp macro="" textlink="">
      <cdr:nvSpPr>
        <cdr:cNvPr id="1036" name="Line 1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085671" y="1252842"/>
          <a:ext cx="664455" cy="18405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0.30445</cdr:x>
      <cdr:y>0.25138</cdr:y>
    </cdr:from>
    <cdr:to>
      <cdr:x>0.38305</cdr:x>
      <cdr:y>0.32512</cdr:y>
    </cdr:to>
    <cdr:sp macro="" textlink="">
      <cdr:nvSpPr>
        <cdr:cNvPr id="1037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57593" y="1024811"/>
          <a:ext cx="608693" cy="3005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27432" tIns="32004" rIns="27432" bIns="32004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pl-PL" sz="1600" b="0" i="0" u="none" strike="noStrike" baseline="0">
              <a:solidFill>
                <a:srgbClr val="000000"/>
              </a:solidFill>
              <a:latin typeface="Arial CE"/>
              <a:cs typeface="Arial CE"/>
            </a:rPr>
            <a:t>H=0,9</a:t>
          </a:r>
        </a:p>
      </cdr:txBody>
    </cdr:sp>
  </cdr:relSizeAnchor>
  <cdr:relSizeAnchor xmlns:cdr="http://schemas.openxmlformats.org/drawingml/2006/chartDrawing">
    <cdr:from>
      <cdr:x>0.6272</cdr:x>
      <cdr:y>0.45951</cdr:y>
    </cdr:from>
    <cdr:to>
      <cdr:x>0.72055</cdr:x>
      <cdr:y>0.53324</cdr:y>
    </cdr:to>
    <cdr:sp macro="" textlink="">
      <cdr:nvSpPr>
        <cdr:cNvPr id="1038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56956" y="1873274"/>
          <a:ext cx="722827" cy="3005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27432" tIns="32004" rIns="27432" bIns="32004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pl-PL" sz="1600" b="0" i="0" u="none" strike="noStrike" baseline="0" dirty="0">
              <a:solidFill>
                <a:srgbClr val="000000"/>
              </a:solidFill>
              <a:latin typeface="Arial CE"/>
              <a:cs typeface="Arial CE"/>
            </a:rPr>
            <a:t>H=0,75</a:t>
          </a:r>
        </a:p>
      </cdr:txBody>
    </cdr:sp>
  </cdr:relSizeAnchor>
  <cdr:relSizeAnchor xmlns:cdr="http://schemas.openxmlformats.org/drawingml/2006/chartDrawing">
    <cdr:from>
      <cdr:x>0.61175</cdr:x>
      <cdr:y>0.3925</cdr:y>
    </cdr:from>
    <cdr:to>
      <cdr:x>0.65575</cdr:x>
      <cdr:y>0.45375</cdr:y>
    </cdr:to>
    <cdr:sp macro="" textlink="">
      <cdr:nvSpPr>
        <cdr:cNvPr id="1039" name="Line 1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4836519" y="1684449"/>
          <a:ext cx="343071" cy="25616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0.759</cdr:x>
      <cdr:y>0.3335</cdr:y>
    </cdr:from>
    <cdr:to>
      <cdr:x>0.84425</cdr:x>
      <cdr:y>0.37725</cdr:y>
    </cdr:to>
    <cdr:sp macro="" textlink="">
      <cdr:nvSpPr>
        <cdr:cNvPr id="1040" name="Line 1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5986005" y="1436894"/>
          <a:ext cx="662483" cy="18405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0.67624</cdr:x>
      <cdr:y>0.26576</cdr:y>
    </cdr:from>
    <cdr:to>
      <cdr:x>0.75701</cdr:x>
      <cdr:y>0.33949</cdr:y>
    </cdr:to>
    <cdr:sp macro="" textlink="">
      <cdr:nvSpPr>
        <cdr:cNvPr id="1041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36704" y="1083414"/>
          <a:ext cx="625428" cy="3005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27432" tIns="32004" rIns="27432" bIns="32004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pl-PL" sz="1600" b="0" i="0" u="none" strike="noStrike" baseline="0">
              <a:solidFill>
                <a:srgbClr val="000000"/>
              </a:solidFill>
              <a:latin typeface="Arial CE"/>
              <a:cs typeface="Arial CE"/>
            </a:rPr>
            <a:t>M/M/1</a:t>
          </a:r>
        </a:p>
      </cdr:txBody>
    </cdr:sp>
  </cdr:relSizeAnchor>
  <cdr:relSizeAnchor xmlns:cdr="http://schemas.openxmlformats.org/drawingml/2006/chartDrawing">
    <cdr:from>
      <cdr:x>0.80975</cdr:x>
      <cdr:y>0.695</cdr:y>
    </cdr:from>
    <cdr:to>
      <cdr:x>0.854</cdr:x>
      <cdr:y>0.75375</cdr:y>
    </cdr:to>
    <cdr:sp macro="" textlink="">
      <cdr:nvSpPr>
        <cdr:cNvPr id="1042" name="Line 1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 flipV="1">
          <a:off x="6382312" y="2953436"/>
          <a:ext cx="343071" cy="24647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pl-PL"/>
        </a:p>
      </cdr:txBody>
    </cdr:sp>
  </cdr:relSizeAnchor>
  <cdr:relSizeAnchor xmlns:cdr="http://schemas.openxmlformats.org/drawingml/2006/chartDrawing">
    <cdr:from>
      <cdr:x>0.85484</cdr:x>
      <cdr:y>0.76263</cdr:y>
    </cdr:from>
    <cdr:to>
      <cdr:x>0.93266</cdr:x>
      <cdr:y>0.83637</cdr:y>
    </cdr:to>
    <cdr:sp macro="" textlink="">
      <cdr:nvSpPr>
        <cdr:cNvPr id="1043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19711" y="3109024"/>
          <a:ext cx="602665" cy="3005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27432" tIns="32004" rIns="27432" bIns="32004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pl-PL" sz="1600" b="0" i="0" u="none" strike="noStrike" baseline="0">
              <a:solidFill>
                <a:srgbClr val="000000"/>
              </a:solidFill>
              <a:latin typeface="Arial CE"/>
              <a:cs typeface="Arial CE"/>
            </a:rPr>
            <a:t>M/D/1</a:t>
          </a:r>
        </a:p>
      </cdr:txBody>
    </cdr:sp>
  </cdr:relSizeAnchor>
  <cdr:relSizeAnchor xmlns:cdr="http://schemas.openxmlformats.org/drawingml/2006/chartDrawing">
    <cdr:from>
      <cdr:x>0.77775</cdr:x>
      <cdr:y>0.25187</cdr:y>
    </cdr:from>
    <cdr:to>
      <cdr:x>0.85868</cdr:x>
      <cdr:y>0.33048</cdr:y>
    </cdr:to>
    <cdr:sp macro="" textlink="">
      <cdr:nvSpPr>
        <cdr:cNvPr id="14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47432" y="996007"/>
          <a:ext cx="608435" cy="3108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27432" tIns="32004" rIns="27432" bIns="32004" anchor="ctr" upright="1">
          <a:spAutoFit/>
        </a:bodyPr>
        <a:lstStyle xmlns:a="http://schemas.openxmlformats.org/drawingml/2006/main">
          <a:lvl1pPr marL="0" indent="0">
            <a:defRPr sz="1100">
              <a:latin typeface="Impact"/>
            </a:defRPr>
          </a:lvl1pPr>
          <a:lvl2pPr marL="457200" indent="0">
            <a:defRPr sz="1100">
              <a:latin typeface="Impact"/>
            </a:defRPr>
          </a:lvl2pPr>
          <a:lvl3pPr marL="914400" indent="0">
            <a:defRPr sz="1100">
              <a:latin typeface="Impact"/>
            </a:defRPr>
          </a:lvl3pPr>
          <a:lvl4pPr marL="1371600" indent="0">
            <a:defRPr sz="1100">
              <a:latin typeface="Impact"/>
            </a:defRPr>
          </a:lvl4pPr>
          <a:lvl5pPr marL="1828800" indent="0">
            <a:defRPr sz="1100">
              <a:latin typeface="Impact"/>
            </a:defRPr>
          </a:lvl5pPr>
          <a:lvl6pPr marL="2286000" indent="0">
            <a:defRPr sz="1100">
              <a:latin typeface="Impact"/>
            </a:defRPr>
          </a:lvl6pPr>
          <a:lvl7pPr marL="2743200" indent="0">
            <a:defRPr sz="1100">
              <a:latin typeface="Impact"/>
            </a:defRPr>
          </a:lvl7pPr>
          <a:lvl8pPr marL="3200400" indent="0">
            <a:defRPr sz="1100">
              <a:latin typeface="Impact"/>
            </a:defRPr>
          </a:lvl8pPr>
          <a:lvl9pPr marL="3657600" indent="0">
            <a:defRPr sz="1100">
              <a:latin typeface="Impact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l-PL" sz="1600" b="0" i="0" u="none" strike="noStrike" baseline="0" dirty="0" smtClean="0">
              <a:solidFill>
                <a:srgbClr val="000000"/>
              </a:solidFill>
              <a:latin typeface="Arial CE"/>
              <a:cs typeface="Arial CE"/>
            </a:rPr>
            <a:t>H=0,5</a:t>
          </a:r>
          <a:endParaRPr lang="pl-PL" sz="1600" b="0" i="0" u="none" strike="noStrike" baseline="0" dirty="0">
            <a:solidFill>
              <a:srgbClr val="000000"/>
            </a:solidFill>
            <a:latin typeface="Arial CE"/>
            <a:cs typeface="Arial CE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57359-626D-4F5A-9216-A92F311F92C5}" type="datetimeFigureOut">
              <a:rPr lang="pl-PL" smtClean="0"/>
              <a:pPr/>
              <a:t>16.03.2023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EDE00-2A8F-4992-B061-CCC07DC6D2B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1031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1814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9599BF20-BF74-40CF-BEDD-682B2D488760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4204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7C9D9-7D2B-496B-B871-F45ED5AD4186}" type="slidenum">
              <a:rPr lang="pl-PL"/>
              <a:pPr/>
              <a:t>1</a:t>
            </a:fld>
            <a:endParaRPr lang="pl-PL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8377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B69A37-013E-4F2E-8137-CD14211D5A81}" type="slidenum">
              <a:rPr lang="pl-PL"/>
              <a:pPr/>
              <a:t>12</a:t>
            </a:fld>
            <a:endParaRPr lang="pl-PL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8851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B69A37-013E-4F2E-8137-CD14211D5A81}" type="slidenum">
              <a:rPr lang="pl-PL"/>
              <a:pPr/>
              <a:t>13</a:t>
            </a:fld>
            <a:endParaRPr lang="pl-PL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807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14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6775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7587E-918D-46AF-BC02-2FA80F38EF57}" type="slidenum">
              <a:rPr lang="pl-PL"/>
              <a:pPr/>
              <a:t>15</a:t>
            </a:fld>
            <a:endParaRPr lang="pl-PL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5428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534F5-4611-4237-BF37-29FA6F82C265}" type="slidenum">
              <a:rPr lang="pl-PL"/>
              <a:pPr/>
              <a:t>16</a:t>
            </a:fld>
            <a:endParaRPr lang="pl-P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5675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DDD4B8-AC19-4DFC-855A-46730F655688}" type="slidenum">
              <a:rPr lang="pl-PL"/>
              <a:pPr/>
              <a:t>17</a:t>
            </a:fld>
            <a:endParaRPr lang="pl-PL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935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18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5678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19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19017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20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49415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330752-15A6-4B01-9F4A-C0F78C0E11B0}" type="slidenum">
              <a:rPr lang="pl-PL"/>
              <a:pPr/>
              <a:t>21</a:t>
            </a:fld>
            <a:endParaRPr lang="pl-PL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522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7C9D9-7D2B-496B-B871-F45ED5AD4186}" type="slidenum">
              <a:rPr lang="pl-PL"/>
              <a:pPr/>
              <a:t>2</a:t>
            </a:fld>
            <a:endParaRPr lang="pl-PL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634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01BAB-15F3-4ACA-822C-4882BEBD1EE4}" type="slidenum">
              <a:rPr lang="pl-PL"/>
              <a:pPr/>
              <a:t>22</a:t>
            </a:fld>
            <a:endParaRPr lang="pl-PL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5096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D30C86-4E36-46AF-96B7-B899C996C6D6}" type="slidenum">
              <a:rPr lang="pl-PL"/>
              <a:pPr/>
              <a:t>23</a:t>
            </a:fld>
            <a:endParaRPr lang="pl-PL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3007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2F8F57-3213-4894-B923-8036FFD60454}" type="slidenum">
              <a:rPr lang="pl-PL"/>
              <a:pPr/>
              <a:t>24</a:t>
            </a:fld>
            <a:endParaRPr lang="pl-PL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4001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534F5-4611-4237-BF37-29FA6F82C265}" type="slidenum">
              <a:rPr lang="pl-PL"/>
              <a:pPr/>
              <a:t>25</a:t>
            </a:fld>
            <a:endParaRPr lang="pl-P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05220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534F5-4611-4237-BF37-29FA6F82C265}" type="slidenum">
              <a:rPr lang="pl-PL"/>
              <a:pPr/>
              <a:t>26</a:t>
            </a:fld>
            <a:endParaRPr lang="pl-P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0656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B459A-C84A-4EF1-9D1D-E2E3D98529F2}" type="slidenum">
              <a:rPr lang="pl-PL"/>
              <a:pPr/>
              <a:t>27</a:t>
            </a:fld>
            <a:endParaRPr lang="pl-PL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3665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B459A-C84A-4EF1-9D1D-E2E3D98529F2}" type="slidenum">
              <a:rPr lang="pl-PL"/>
              <a:pPr/>
              <a:t>28</a:t>
            </a:fld>
            <a:endParaRPr lang="pl-PL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38763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92E78-0E7D-4CBB-8831-8B33E7EA70AF}" type="slidenum">
              <a:rPr lang="pl-PL"/>
              <a:pPr/>
              <a:t>29</a:t>
            </a:fld>
            <a:endParaRPr lang="pl-PL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67766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1DBAD-EAD4-4054-AF0E-1819725C3A36}" type="slidenum">
              <a:rPr lang="pl-PL"/>
              <a:pPr/>
              <a:t>30</a:t>
            </a:fld>
            <a:endParaRPr lang="pl-PL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86571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C0EE99-7687-43A3-839E-81A0C61A43B7}" type="slidenum">
              <a:rPr lang="pl-PL"/>
              <a:pPr/>
              <a:t>31</a:t>
            </a:fld>
            <a:endParaRPr lang="pl-P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1859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5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55662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C0EE99-7687-43A3-839E-81A0C61A43B7}" type="slidenum">
              <a:rPr lang="pl-PL"/>
              <a:pPr/>
              <a:t>32</a:t>
            </a:fld>
            <a:endParaRPr lang="pl-PL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6447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C2EA6-462D-45E0-8859-E498E19EED9D}" type="slidenum">
              <a:rPr lang="pl-PL"/>
              <a:pPr/>
              <a:t>33</a:t>
            </a:fld>
            <a:endParaRPr lang="pl-PL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43448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C2EA6-462D-45E0-8859-E498E19EED9D}" type="slidenum">
              <a:rPr lang="pl-PL"/>
              <a:pPr/>
              <a:t>34</a:t>
            </a:fld>
            <a:endParaRPr lang="pl-PL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2908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C2EA6-462D-45E0-8859-E498E19EED9D}" type="slidenum">
              <a:rPr lang="pl-PL"/>
              <a:pPr/>
              <a:t>35</a:t>
            </a:fld>
            <a:endParaRPr lang="pl-PL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16810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36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00335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7177BC-B7A0-4838-AE2B-2CCA601A7D4D}" type="slidenum">
              <a:rPr lang="pl-PL"/>
              <a:pPr/>
              <a:t>37</a:t>
            </a:fld>
            <a:endParaRPr lang="pl-PL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691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F748E-8BFB-4201-A202-7517202B8623}" type="slidenum">
              <a:rPr lang="pl-PL"/>
              <a:pPr/>
              <a:t>38</a:t>
            </a:fld>
            <a:endParaRPr lang="pl-PL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2573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ADA83A-B38E-4B9E-A336-8F92A507813A}" type="slidenum">
              <a:rPr lang="pl-PL"/>
              <a:pPr/>
              <a:t>39</a:t>
            </a:fld>
            <a:endParaRPr lang="pl-PL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8958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BED03-4A13-42B7-8F93-13EBE23BA4D2}" type="slidenum">
              <a:rPr lang="pl-PL"/>
              <a:pPr/>
              <a:t>40</a:t>
            </a:fld>
            <a:endParaRPr lang="pl-PL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40827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AF85EF-7736-4D42-ACB5-30C1BD997174}" type="slidenum">
              <a:rPr lang="pl-PL"/>
              <a:pPr/>
              <a:t>41</a:t>
            </a:fld>
            <a:endParaRPr lang="pl-PL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3410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FD1-A285-4652-B73B-2876B89148DA}" type="slidenum">
              <a:rPr lang="pl-PL"/>
              <a:pPr/>
              <a:t>6</a:t>
            </a:fld>
            <a:endParaRPr lang="pl-P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4435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BD80E7-D4A5-4202-8E81-1A1903572A2D}" type="slidenum">
              <a:rPr lang="pl-PL"/>
              <a:pPr/>
              <a:t>42</a:t>
            </a:fld>
            <a:endParaRPr lang="pl-PL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9020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3D30C-D286-4DE7-B21E-8EB1D0077B0E}" type="slidenum">
              <a:rPr lang="pl-PL"/>
              <a:pPr/>
              <a:t>43</a:t>
            </a:fld>
            <a:endParaRPr lang="pl-PL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16759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9EBED-D90E-4D09-AC68-BD110BC60B22}" type="slidenum">
              <a:rPr lang="pl-PL"/>
              <a:pPr/>
              <a:t>44</a:t>
            </a:fld>
            <a:endParaRPr lang="pl-PL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15208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E43670-269E-4A93-A996-CACB8686BAAF}" type="slidenum">
              <a:rPr lang="pl-PL"/>
              <a:pPr/>
              <a:t>45</a:t>
            </a:fld>
            <a:endParaRPr lang="pl-PL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06380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DE26BD-E89B-4C4C-B0F5-F49D84FEDDB2}" type="slidenum">
              <a:rPr lang="pl-PL"/>
              <a:pPr/>
              <a:t>46</a:t>
            </a:fld>
            <a:endParaRPr lang="pl-PL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893303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5DD86-AC16-4551-8664-7EF1CDCF16C1}" type="slidenum">
              <a:rPr lang="pl-PL"/>
              <a:pPr/>
              <a:t>47</a:t>
            </a:fld>
            <a:endParaRPr lang="pl-PL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568283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5DD86-AC16-4551-8664-7EF1CDCF16C1}" type="slidenum">
              <a:rPr lang="pl-PL"/>
              <a:pPr/>
              <a:t>48</a:t>
            </a:fld>
            <a:endParaRPr lang="pl-PL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8113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5DD86-AC16-4551-8664-7EF1CDCF16C1}" type="slidenum">
              <a:rPr lang="pl-PL"/>
              <a:pPr/>
              <a:t>49</a:t>
            </a:fld>
            <a:endParaRPr lang="pl-PL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047296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5DD86-AC16-4551-8664-7EF1CDCF16C1}" type="slidenum">
              <a:rPr lang="pl-PL"/>
              <a:pPr/>
              <a:t>50</a:t>
            </a:fld>
            <a:endParaRPr lang="pl-PL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10000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53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2286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534F5-4611-4237-BF37-29FA6F82C265}" type="slidenum">
              <a:rPr lang="pl-PL"/>
              <a:pPr/>
              <a:t>7</a:t>
            </a:fld>
            <a:endParaRPr lang="pl-P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632432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54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497149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55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814296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56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761618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57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06228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263190-89BF-4DE7-B845-EDECB5511072}" type="slidenum">
              <a:rPr lang="pl-PL"/>
              <a:pPr/>
              <a:t>76</a:t>
            </a:fld>
            <a:endParaRPr lang="pl-PL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4534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ED70C-BDC6-4E3A-A11A-476AB202FF1B}" type="slidenum">
              <a:rPr lang="pl-PL"/>
              <a:pPr/>
              <a:t>8</a:t>
            </a:fld>
            <a:endParaRPr lang="pl-PL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1075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ED70C-BDC6-4E3A-A11A-476AB202FF1B}" type="slidenum">
              <a:rPr lang="pl-PL"/>
              <a:pPr/>
              <a:t>9</a:t>
            </a:fld>
            <a:endParaRPr lang="pl-PL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1548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330752-15A6-4B01-9F4A-C0F78C0E11B0}" type="slidenum">
              <a:rPr lang="pl-PL"/>
              <a:pPr/>
              <a:t>10</a:t>
            </a:fld>
            <a:endParaRPr lang="pl-PL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415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DCBC4-3A1E-42F2-AA9D-2F442209C520}" type="slidenum">
              <a:rPr lang="pl-PL"/>
              <a:pPr/>
              <a:t>11</a:t>
            </a:fld>
            <a:endParaRPr lang="pl-PL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696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076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pic>
          <p:nvPicPr>
            <p:cNvPr id="3078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</p:spPr>
        </p:pic>
        <p:grpSp>
          <p:nvGrpSpPr>
            <p:cNvPr id="3079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3080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2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</a:t>
            </a:r>
            <a:br>
              <a:rPr lang="pl-PL"/>
            </a:br>
            <a:r>
              <a:rPr lang="pl-PL"/>
              <a:t>z Wzorca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pl-PL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endParaRPr lang="pl-PL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fld id="{CC7AE664-3909-4C84-85C7-BCA0ACBF185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5EB02-0F09-4D9F-8E07-38BA7E31060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46416-99A5-45E0-A968-8411276DC04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B93CC-4184-4199-B07F-91E878610EB3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E842D-37A0-46CD-815C-AC48FBBF018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D38B7-571A-4260-9AD6-DF70351DA65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B35C1-A3DF-471A-B823-3F1515EAAE0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1CEB7-0425-43F8-A77B-18623E59AB1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C27CD-8DC1-4E7E-90FE-695EEF22161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54ED2-CEF4-41AF-BD74-F82D3E20E29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07B30-57F3-49B1-85B4-D7DC65BD4FF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054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2055" name="Picture 7" descr="A:\grapes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</p:spPr>
          </p:pic>
          <p:grpSp>
            <p:nvGrpSpPr>
              <p:cNvPr id="2056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206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0EFEB28B-8270-4D76-A2D6-69D53C5BED97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1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jpe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jpe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26.wmf"/><Relationship Id="rId10" Type="http://schemas.openxmlformats.org/officeDocument/2006/relationships/image" Target="../media/image9.wmf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2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2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38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4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44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1.wmf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5" Type="http://schemas.openxmlformats.org/officeDocument/2006/relationships/oleObject" Target="../embeddings/oleObject48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2.wmf"/><Relationship Id="rId1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51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48.wmf"/><Relationship Id="rId1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0.wmf"/><Relationship Id="rId20" Type="http://schemas.openxmlformats.org/officeDocument/2006/relationships/image" Target="../media/image52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4.bin"/><Relationship Id="rId5" Type="http://schemas.openxmlformats.org/officeDocument/2006/relationships/image" Target="../media/image46.wmf"/><Relationship Id="rId15" Type="http://schemas.openxmlformats.org/officeDocument/2006/relationships/oleObject" Target="../embeddings/oleObject56.bin"/><Relationship Id="rId10" Type="http://schemas.openxmlformats.org/officeDocument/2006/relationships/image" Target="../media/image47.wmf"/><Relationship Id="rId19" Type="http://schemas.openxmlformats.org/officeDocument/2006/relationships/oleObject" Target="../embeddings/oleObject58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4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5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55.wmf"/><Relationship Id="rId4" Type="http://schemas.openxmlformats.org/officeDocument/2006/relationships/oleObject" Target="../embeddings/oleObject6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61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6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60.wmf"/><Relationship Id="rId5" Type="http://schemas.openxmlformats.org/officeDocument/2006/relationships/image" Target="../media/image57.wmf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3.bin"/><Relationship Id="rId9" Type="http://schemas.openxmlformats.org/officeDocument/2006/relationships/image" Target="../media/image5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6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5.wmf"/><Relationship Id="rId12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67.wmf"/><Relationship Id="rId5" Type="http://schemas.openxmlformats.org/officeDocument/2006/relationships/image" Target="../media/image64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6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74.bin"/><Relationship Id="rId9" Type="http://schemas.openxmlformats.org/officeDocument/2006/relationships/image" Target="../media/image69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73.wmf"/><Relationship Id="rId5" Type="http://schemas.openxmlformats.org/officeDocument/2006/relationships/image" Target="../media/image70.wmf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7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82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8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76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8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81.wmf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78.wmf"/><Relationship Id="rId12" Type="http://schemas.openxmlformats.org/officeDocument/2006/relationships/oleObject" Target="../embeddings/oleObject9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0" Type="http://schemas.openxmlformats.org/officeDocument/2006/relationships/oleObject" Target="../embeddings/oleObject89.bin"/><Relationship Id="rId4" Type="http://schemas.openxmlformats.org/officeDocument/2006/relationships/oleObject" Target="../embeddings/oleObject86.bin"/><Relationship Id="rId9" Type="http://schemas.openxmlformats.org/officeDocument/2006/relationships/image" Target="../media/image7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91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13" Type="http://schemas.openxmlformats.org/officeDocument/2006/relationships/image" Target="../media/image86.wmf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96.bin"/><Relationship Id="rId17" Type="http://schemas.openxmlformats.org/officeDocument/2006/relationships/image" Target="../media/image8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8.bin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93.bin"/><Relationship Id="rId11" Type="http://schemas.openxmlformats.org/officeDocument/2006/relationships/image" Target="../media/image85.wmf"/><Relationship Id="rId5" Type="http://schemas.openxmlformats.org/officeDocument/2006/relationships/image" Target="../media/image82.wmf"/><Relationship Id="rId15" Type="http://schemas.openxmlformats.org/officeDocument/2006/relationships/image" Target="../media/image87.wmf"/><Relationship Id="rId10" Type="http://schemas.openxmlformats.org/officeDocument/2006/relationships/oleObject" Target="../embeddings/oleObject95.bin"/><Relationship Id="rId4" Type="http://schemas.openxmlformats.org/officeDocument/2006/relationships/oleObject" Target="../embeddings/oleObject92.bin"/><Relationship Id="rId9" Type="http://schemas.openxmlformats.org/officeDocument/2006/relationships/image" Target="../media/image84.wmf"/><Relationship Id="rId14" Type="http://schemas.openxmlformats.org/officeDocument/2006/relationships/oleObject" Target="../embeddings/oleObject9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13" Type="http://schemas.openxmlformats.org/officeDocument/2006/relationships/oleObject" Target="../embeddings/oleObject104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10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00.bin"/><Relationship Id="rId11" Type="http://schemas.openxmlformats.org/officeDocument/2006/relationships/image" Target="../media/image93.wmf"/><Relationship Id="rId5" Type="http://schemas.openxmlformats.org/officeDocument/2006/relationships/image" Target="../media/image90.wmf"/><Relationship Id="rId10" Type="http://schemas.openxmlformats.org/officeDocument/2006/relationships/oleObject" Target="../embeddings/oleObject102.bin"/><Relationship Id="rId4" Type="http://schemas.openxmlformats.org/officeDocument/2006/relationships/oleObject" Target="../embeddings/oleObject99.bin"/><Relationship Id="rId9" Type="http://schemas.openxmlformats.org/officeDocument/2006/relationships/image" Target="../media/image92.wmf"/><Relationship Id="rId14" Type="http://schemas.openxmlformats.org/officeDocument/2006/relationships/image" Target="../media/image94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9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06.bin"/><Relationship Id="rId11" Type="http://schemas.openxmlformats.org/officeDocument/2006/relationships/image" Target="../media/image98.wmf"/><Relationship Id="rId5" Type="http://schemas.openxmlformats.org/officeDocument/2006/relationships/image" Target="../media/image95.wmf"/><Relationship Id="rId10" Type="http://schemas.openxmlformats.org/officeDocument/2006/relationships/oleObject" Target="../embeddings/oleObject108.bin"/><Relationship Id="rId4" Type="http://schemas.openxmlformats.org/officeDocument/2006/relationships/oleObject" Target="../embeddings/oleObject105.bin"/><Relationship Id="rId9" Type="http://schemas.openxmlformats.org/officeDocument/2006/relationships/image" Target="../media/image9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10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10.bin"/><Relationship Id="rId5" Type="http://schemas.openxmlformats.org/officeDocument/2006/relationships/image" Target="../media/image99.wmf"/><Relationship Id="rId4" Type="http://schemas.openxmlformats.org/officeDocument/2006/relationships/oleObject" Target="../embeddings/oleObject109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13" Type="http://schemas.openxmlformats.org/officeDocument/2006/relationships/image" Target="../media/image104.wmf"/><Relationship Id="rId18" Type="http://schemas.openxmlformats.org/officeDocument/2006/relationships/oleObject" Target="../embeddings/oleObject118.bin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102.wmf"/><Relationship Id="rId12" Type="http://schemas.openxmlformats.org/officeDocument/2006/relationships/oleObject" Target="../embeddings/oleObject115.bin"/><Relationship Id="rId17" Type="http://schemas.openxmlformats.org/officeDocument/2006/relationships/image" Target="../media/image10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7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12.bin"/><Relationship Id="rId11" Type="http://schemas.openxmlformats.org/officeDocument/2006/relationships/image" Target="../media/image103.wmf"/><Relationship Id="rId5" Type="http://schemas.openxmlformats.org/officeDocument/2006/relationships/image" Target="../media/image101.wmf"/><Relationship Id="rId15" Type="http://schemas.openxmlformats.org/officeDocument/2006/relationships/image" Target="../media/image105.wmf"/><Relationship Id="rId10" Type="http://schemas.openxmlformats.org/officeDocument/2006/relationships/oleObject" Target="../embeddings/oleObject114.bin"/><Relationship Id="rId19" Type="http://schemas.openxmlformats.org/officeDocument/2006/relationships/image" Target="../media/image107.wmf"/><Relationship Id="rId4" Type="http://schemas.openxmlformats.org/officeDocument/2006/relationships/oleObject" Target="../embeddings/oleObject111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11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1.bin"/><Relationship Id="rId13" Type="http://schemas.openxmlformats.org/officeDocument/2006/relationships/image" Target="../media/image111.wmf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108.wmf"/><Relationship Id="rId12" Type="http://schemas.openxmlformats.org/officeDocument/2006/relationships/oleObject" Target="../embeddings/oleObject123.bin"/><Relationship Id="rId17" Type="http://schemas.openxmlformats.org/officeDocument/2006/relationships/image" Target="../media/image11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5.bin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20.bin"/><Relationship Id="rId11" Type="http://schemas.openxmlformats.org/officeDocument/2006/relationships/image" Target="../media/image110.wmf"/><Relationship Id="rId5" Type="http://schemas.openxmlformats.org/officeDocument/2006/relationships/image" Target="../media/image46.wmf"/><Relationship Id="rId15" Type="http://schemas.openxmlformats.org/officeDocument/2006/relationships/image" Target="../media/image112.wmf"/><Relationship Id="rId10" Type="http://schemas.openxmlformats.org/officeDocument/2006/relationships/oleObject" Target="../embeddings/oleObject122.bin"/><Relationship Id="rId4" Type="http://schemas.openxmlformats.org/officeDocument/2006/relationships/oleObject" Target="../embeddings/oleObject119.bin"/><Relationship Id="rId9" Type="http://schemas.openxmlformats.org/officeDocument/2006/relationships/image" Target="../media/image109.wmf"/><Relationship Id="rId14" Type="http://schemas.openxmlformats.org/officeDocument/2006/relationships/oleObject" Target="../embeddings/oleObject124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13" Type="http://schemas.openxmlformats.org/officeDocument/2006/relationships/image" Target="../media/image116.wmf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130.bin"/><Relationship Id="rId17" Type="http://schemas.openxmlformats.org/officeDocument/2006/relationships/image" Target="../media/image11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2.bin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27.bin"/><Relationship Id="rId11" Type="http://schemas.openxmlformats.org/officeDocument/2006/relationships/image" Target="../media/image115.wmf"/><Relationship Id="rId5" Type="http://schemas.openxmlformats.org/officeDocument/2006/relationships/image" Target="../media/image110.wmf"/><Relationship Id="rId15" Type="http://schemas.openxmlformats.org/officeDocument/2006/relationships/image" Target="../media/image111.wmf"/><Relationship Id="rId10" Type="http://schemas.openxmlformats.org/officeDocument/2006/relationships/oleObject" Target="../embeddings/oleObject129.bin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114.wmf"/><Relationship Id="rId14" Type="http://schemas.openxmlformats.org/officeDocument/2006/relationships/oleObject" Target="../embeddings/oleObject131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5.bin"/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34.bin"/><Relationship Id="rId5" Type="http://schemas.openxmlformats.org/officeDocument/2006/relationships/image" Target="../media/image86.wmf"/><Relationship Id="rId10" Type="http://schemas.openxmlformats.org/officeDocument/2006/relationships/image" Target="../media/image118.wmf"/><Relationship Id="rId4" Type="http://schemas.openxmlformats.org/officeDocument/2006/relationships/oleObject" Target="../embeddings/oleObject133.bin"/><Relationship Id="rId9" Type="http://schemas.openxmlformats.org/officeDocument/2006/relationships/oleObject" Target="../embeddings/oleObject136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20.jpg"/><Relationship Id="rId5" Type="http://schemas.openxmlformats.org/officeDocument/2006/relationships/image" Target="../media/image119.wmf"/><Relationship Id="rId4" Type="http://schemas.openxmlformats.org/officeDocument/2006/relationships/oleObject" Target="../embeddings/oleObject137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121.wmf"/><Relationship Id="rId4" Type="http://schemas.openxmlformats.org/officeDocument/2006/relationships/oleObject" Target="../embeddings/oleObject138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1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47.bin"/><Relationship Id="rId3" Type="http://schemas.openxmlformats.org/officeDocument/2006/relationships/notesSlide" Target="../notesSlides/notesSlide45.xml"/><Relationship Id="rId21" Type="http://schemas.openxmlformats.org/officeDocument/2006/relationships/image" Target="../media/image129.wmf"/><Relationship Id="rId7" Type="http://schemas.openxmlformats.org/officeDocument/2006/relationships/image" Target="../media/image123.wmf"/><Relationship Id="rId12" Type="http://schemas.openxmlformats.org/officeDocument/2006/relationships/oleObject" Target="../embeddings/oleObject143.bin"/><Relationship Id="rId17" Type="http://schemas.openxmlformats.org/officeDocument/2006/relationships/oleObject" Target="../embeddings/oleObject14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5.bin"/><Relationship Id="rId20" Type="http://schemas.openxmlformats.org/officeDocument/2006/relationships/oleObject" Target="../embeddings/oleObject148.bin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40.bin"/><Relationship Id="rId11" Type="http://schemas.openxmlformats.org/officeDocument/2006/relationships/image" Target="../media/image125.wmf"/><Relationship Id="rId5" Type="http://schemas.openxmlformats.org/officeDocument/2006/relationships/image" Target="../media/image122.wmf"/><Relationship Id="rId15" Type="http://schemas.openxmlformats.org/officeDocument/2006/relationships/image" Target="../media/image127.wmf"/><Relationship Id="rId23" Type="http://schemas.openxmlformats.org/officeDocument/2006/relationships/image" Target="../media/image130.wmf"/><Relationship Id="rId10" Type="http://schemas.openxmlformats.org/officeDocument/2006/relationships/oleObject" Target="../embeddings/oleObject142.bin"/><Relationship Id="rId19" Type="http://schemas.openxmlformats.org/officeDocument/2006/relationships/image" Target="../media/image128.wmf"/><Relationship Id="rId4" Type="http://schemas.openxmlformats.org/officeDocument/2006/relationships/oleObject" Target="../embeddings/oleObject139.bin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44.bin"/><Relationship Id="rId22" Type="http://schemas.openxmlformats.org/officeDocument/2006/relationships/oleObject" Target="../embeddings/oleObject149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3" Type="http://schemas.openxmlformats.org/officeDocument/2006/relationships/notesSlide" Target="../notesSlides/notesSlide46.xml"/><Relationship Id="rId7" Type="http://schemas.openxmlformats.org/officeDocument/2006/relationships/image" Target="../media/image1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51.bin"/><Relationship Id="rId5" Type="http://schemas.openxmlformats.org/officeDocument/2006/relationships/image" Target="../media/image131.wmf"/><Relationship Id="rId10" Type="http://schemas.openxmlformats.org/officeDocument/2006/relationships/oleObject" Target="../embeddings/oleObject153.bin"/><Relationship Id="rId4" Type="http://schemas.openxmlformats.org/officeDocument/2006/relationships/oleObject" Target="../embeddings/oleObject150.bin"/><Relationship Id="rId9" Type="http://schemas.openxmlformats.org/officeDocument/2006/relationships/image" Target="../media/image46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6.bin"/><Relationship Id="rId13" Type="http://schemas.openxmlformats.org/officeDocument/2006/relationships/image" Target="../media/image135.wmf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133.wmf"/><Relationship Id="rId12" Type="http://schemas.openxmlformats.org/officeDocument/2006/relationships/oleObject" Target="../embeddings/oleObject1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55.bin"/><Relationship Id="rId11" Type="http://schemas.openxmlformats.org/officeDocument/2006/relationships/image" Target="../media/image134.wmf"/><Relationship Id="rId5" Type="http://schemas.openxmlformats.org/officeDocument/2006/relationships/image" Target="../media/image132.wmf"/><Relationship Id="rId15" Type="http://schemas.openxmlformats.org/officeDocument/2006/relationships/image" Target="../media/image136.wmf"/><Relationship Id="rId10" Type="http://schemas.openxmlformats.org/officeDocument/2006/relationships/oleObject" Target="../embeddings/oleObject157.bin"/><Relationship Id="rId4" Type="http://schemas.openxmlformats.org/officeDocument/2006/relationships/oleObject" Target="../embeddings/oleObject154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15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8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2.bin"/><Relationship Id="rId13" Type="http://schemas.openxmlformats.org/officeDocument/2006/relationships/image" Target="../media/image140.wmf"/><Relationship Id="rId18" Type="http://schemas.openxmlformats.org/officeDocument/2006/relationships/image" Target="../media/image142.wmf"/><Relationship Id="rId3" Type="http://schemas.openxmlformats.org/officeDocument/2006/relationships/notesSlide" Target="../notesSlides/notesSlide48.xml"/><Relationship Id="rId21" Type="http://schemas.openxmlformats.org/officeDocument/2006/relationships/oleObject" Target="../embeddings/oleObject169.bin"/><Relationship Id="rId7" Type="http://schemas.openxmlformats.org/officeDocument/2006/relationships/image" Target="../media/image138.wmf"/><Relationship Id="rId12" Type="http://schemas.openxmlformats.org/officeDocument/2006/relationships/oleObject" Target="../embeddings/oleObject164.bin"/><Relationship Id="rId17" Type="http://schemas.openxmlformats.org/officeDocument/2006/relationships/oleObject" Target="../embeddings/oleObject16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6.bin"/><Relationship Id="rId20" Type="http://schemas.openxmlformats.org/officeDocument/2006/relationships/image" Target="../media/image143.wmf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61.bin"/><Relationship Id="rId11" Type="http://schemas.openxmlformats.org/officeDocument/2006/relationships/image" Target="../media/image132.wmf"/><Relationship Id="rId24" Type="http://schemas.openxmlformats.org/officeDocument/2006/relationships/image" Target="../media/image145.wmf"/><Relationship Id="rId5" Type="http://schemas.openxmlformats.org/officeDocument/2006/relationships/image" Target="../media/image137.wmf"/><Relationship Id="rId15" Type="http://schemas.openxmlformats.org/officeDocument/2006/relationships/image" Target="../media/image141.wmf"/><Relationship Id="rId23" Type="http://schemas.openxmlformats.org/officeDocument/2006/relationships/oleObject" Target="../embeddings/oleObject170.bin"/><Relationship Id="rId10" Type="http://schemas.openxmlformats.org/officeDocument/2006/relationships/oleObject" Target="../embeddings/oleObject163.bin"/><Relationship Id="rId19" Type="http://schemas.openxmlformats.org/officeDocument/2006/relationships/oleObject" Target="../embeddings/oleObject168.bin"/><Relationship Id="rId4" Type="http://schemas.openxmlformats.org/officeDocument/2006/relationships/oleObject" Target="../embeddings/oleObject160.bin"/><Relationship Id="rId9" Type="http://schemas.openxmlformats.org/officeDocument/2006/relationships/image" Target="../media/image139.wmf"/><Relationship Id="rId14" Type="http://schemas.openxmlformats.org/officeDocument/2006/relationships/oleObject" Target="../embeddings/oleObject165.bin"/><Relationship Id="rId22" Type="http://schemas.openxmlformats.org/officeDocument/2006/relationships/image" Target="../media/image144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wmf"/><Relationship Id="rId13" Type="http://schemas.openxmlformats.org/officeDocument/2006/relationships/oleObject" Target="../embeddings/oleObject176.bin"/><Relationship Id="rId18" Type="http://schemas.openxmlformats.org/officeDocument/2006/relationships/image" Target="../media/image150.wmf"/><Relationship Id="rId3" Type="http://schemas.openxmlformats.org/officeDocument/2006/relationships/oleObject" Target="../embeddings/oleObject171.bin"/><Relationship Id="rId7" Type="http://schemas.openxmlformats.org/officeDocument/2006/relationships/oleObject" Target="../embeddings/oleObject173.bin"/><Relationship Id="rId12" Type="http://schemas.openxmlformats.org/officeDocument/2006/relationships/image" Target="../media/image148.wmf"/><Relationship Id="rId17" Type="http://schemas.openxmlformats.org/officeDocument/2006/relationships/oleObject" Target="../embeddings/oleObject17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4.wmf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75.bin"/><Relationship Id="rId5" Type="http://schemas.openxmlformats.org/officeDocument/2006/relationships/oleObject" Target="../embeddings/oleObject172.bin"/><Relationship Id="rId15" Type="http://schemas.openxmlformats.org/officeDocument/2006/relationships/oleObject" Target="../embeddings/oleObject177.bin"/><Relationship Id="rId10" Type="http://schemas.openxmlformats.org/officeDocument/2006/relationships/image" Target="../media/image147.wmf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74.bin"/><Relationship Id="rId14" Type="http://schemas.openxmlformats.org/officeDocument/2006/relationships/image" Target="../media/image149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179.bin"/><Relationship Id="rId7" Type="http://schemas.openxmlformats.org/officeDocument/2006/relationships/oleObject" Target="../embeddings/oleObject18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180.bin"/><Relationship Id="rId10" Type="http://schemas.openxmlformats.org/officeDocument/2006/relationships/image" Target="../media/image134.wmf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182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5.bin"/><Relationship Id="rId13" Type="http://schemas.openxmlformats.org/officeDocument/2006/relationships/image" Target="../media/image155.wmf"/><Relationship Id="rId3" Type="http://schemas.openxmlformats.org/officeDocument/2006/relationships/notesSlide" Target="../notesSlides/notesSlide49.xml"/><Relationship Id="rId7" Type="http://schemas.openxmlformats.org/officeDocument/2006/relationships/image" Target="../media/image152.wmf"/><Relationship Id="rId12" Type="http://schemas.openxmlformats.org/officeDocument/2006/relationships/oleObject" Target="../embeddings/oleObject18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84.bin"/><Relationship Id="rId11" Type="http://schemas.openxmlformats.org/officeDocument/2006/relationships/image" Target="../media/image154.wmf"/><Relationship Id="rId5" Type="http://schemas.openxmlformats.org/officeDocument/2006/relationships/image" Target="../media/image151.wmf"/><Relationship Id="rId10" Type="http://schemas.openxmlformats.org/officeDocument/2006/relationships/oleObject" Target="../embeddings/oleObject186.bin"/><Relationship Id="rId4" Type="http://schemas.openxmlformats.org/officeDocument/2006/relationships/oleObject" Target="../embeddings/oleObject183.bin"/><Relationship Id="rId9" Type="http://schemas.openxmlformats.org/officeDocument/2006/relationships/image" Target="../media/image153.wmf"/><Relationship Id="rId14" Type="http://schemas.openxmlformats.org/officeDocument/2006/relationships/image" Target="../media/image25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0.bin"/><Relationship Id="rId13" Type="http://schemas.openxmlformats.org/officeDocument/2006/relationships/image" Target="../media/image159.wmf"/><Relationship Id="rId3" Type="http://schemas.openxmlformats.org/officeDocument/2006/relationships/notesSlide" Target="../notesSlides/notesSlide50.xml"/><Relationship Id="rId7" Type="http://schemas.openxmlformats.org/officeDocument/2006/relationships/image" Target="../media/image156.wmf"/><Relationship Id="rId12" Type="http://schemas.openxmlformats.org/officeDocument/2006/relationships/oleObject" Target="../embeddings/oleObject19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189.bin"/><Relationship Id="rId11" Type="http://schemas.openxmlformats.org/officeDocument/2006/relationships/image" Target="../media/image158.wmf"/><Relationship Id="rId5" Type="http://schemas.openxmlformats.org/officeDocument/2006/relationships/image" Target="../media/image151.wmf"/><Relationship Id="rId10" Type="http://schemas.openxmlformats.org/officeDocument/2006/relationships/oleObject" Target="../embeddings/oleObject191.bin"/><Relationship Id="rId4" Type="http://schemas.openxmlformats.org/officeDocument/2006/relationships/oleObject" Target="../embeddings/oleObject188.bin"/><Relationship Id="rId9" Type="http://schemas.openxmlformats.org/officeDocument/2006/relationships/image" Target="../media/image157.w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5.bin"/><Relationship Id="rId3" Type="http://schemas.openxmlformats.org/officeDocument/2006/relationships/notesSlide" Target="../notesSlides/notesSlide51.xml"/><Relationship Id="rId7" Type="http://schemas.openxmlformats.org/officeDocument/2006/relationships/image" Target="../media/image1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194.bin"/><Relationship Id="rId5" Type="http://schemas.openxmlformats.org/officeDocument/2006/relationships/image" Target="../media/image160.wmf"/><Relationship Id="rId4" Type="http://schemas.openxmlformats.org/officeDocument/2006/relationships/oleObject" Target="../embeddings/oleObject193.bin"/><Relationship Id="rId9" Type="http://schemas.openxmlformats.org/officeDocument/2006/relationships/image" Target="../media/image162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163.wmf"/><Relationship Id="rId4" Type="http://schemas.openxmlformats.org/officeDocument/2006/relationships/oleObject" Target="../embeddings/oleObject196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9.bin"/><Relationship Id="rId3" Type="http://schemas.openxmlformats.org/officeDocument/2006/relationships/notesSlide" Target="../notesSlides/notesSlide53.xml"/><Relationship Id="rId7" Type="http://schemas.openxmlformats.org/officeDocument/2006/relationships/image" Target="../media/image16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98.bin"/><Relationship Id="rId11" Type="http://schemas.openxmlformats.org/officeDocument/2006/relationships/image" Target="../media/image167.wmf"/><Relationship Id="rId5" Type="http://schemas.openxmlformats.org/officeDocument/2006/relationships/image" Target="../media/image164.wmf"/><Relationship Id="rId10" Type="http://schemas.openxmlformats.org/officeDocument/2006/relationships/oleObject" Target="../embeddings/oleObject200.bin"/><Relationship Id="rId4" Type="http://schemas.openxmlformats.org/officeDocument/2006/relationships/oleObject" Target="../embeddings/oleObject197.bin"/><Relationship Id="rId9" Type="http://schemas.openxmlformats.org/officeDocument/2006/relationships/image" Target="../media/image166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8.vml"/><Relationship Id="rId6" Type="http://schemas.openxmlformats.org/officeDocument/2006/relationships/image" Target="../media/image169.wmf"/><Relationship Id="rId5" Type="http://schemas.openxmlformats.org/officeDocument/2006/relationships/oleObject" Target="../embeddings/oleObject202.bin"/><Relationship Id="rId4" Type="http://schemas.openxmlformats.org/officeDocument/2006/relationships/image" Target="../media/image168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eg"/><Relationship Id="rId2" Type="http://schemas.openxmlformats.org/officeDocument/2006/relationships/image" Target="../media/image17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7.jpe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wmf"/><Relationship Id="rId3" Type="http://schemas.openxmlformats.org/officeDocument/2006/relationships/oleObject" Target="../embeddings/oleObject203.bin"/><Relationship Id="rId7" Type="http://schemas.openxmlformats.org/officeDocument/2006/relationships/oleObject" Target="../embeddings/oleObject2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79.wmf"/><Relationship Id="rId5" Type="http://schemas.openxmlformats.org/officeDocument/2006/relationships/oleObject" Target="../embeddings/oleObject204.bin"/><Relationship Id="rId10" Type="http://schemas.openxmlformats.org/officeDocument/2006/relationships/image" Target="../media/image181.wmf"/><Relationship Id="rId4" Type="http://schemas.openxmlformats.org/officeDocument/2006/relationships/image" Target="../media/image178.wmf"/><Relationship Id="rId9" Type="http://schemas.openxmlformats.org/officeDocument/2006/relationships/oleObject" Target="../embeddings/oleObject20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1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8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208.bin"/><Relationship Id="rId5" Type="http://schemas.openxmlformats.org/officeDocument/2006/relationships/image" Target="../media/image182.wmf"/><Relationship Id="rId4" Type="http://schemas.openxmlformats.org/officeDocument/2006/relationships/oleObject" Target="../embeddings/oleObject207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85.wmf"/><Relationship Id="rId5" Type="http://schemas.openxmlformats.org/officeDocument/2006/relationships/oleObject" Target="../embeddings/oleObject210.bin"/><Relationship Id="rId4" Type="http://schemas.openxmlformats.org/officeDocument/2006/relationships/image" Target="../media/image184.w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wmf"/><Relationship Id="rId13" Type="http://schemas.openxmlformats.org/officeDocument/2006/relationships/oleObject" Target="../embeddings/oleObject216.bin"/><Relationship Id="rId3" Type="http://schemas.openxmlformats.org/officeDocument/2006/relationships/oleObject" Target="../embeddings/oleObject211.bin"/><Relationship Id="rId7" Type="http://schemas.openxmlformats.org/officeDocument/2006/relationships/oleObject" Target="../embeddings/oleObject213.bin"/><Relationship Id="rId12" Type="http://schemas.openxmlformats.org/officeDocument/2006/relationships/image" Target="../media/image19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187.wmf"/><Relationship Id="rId11" Type="http://schemas.openxmlformats.org/officeDocument/2006/relationships/oleObject" Target="../embeddings/oleObject215.bin"/><Relationship Id="rId5" Type="http://schemas.openxmlformats.org/officeDocument/2006/relationships/oleObject" Target="../embeddings/oleObject212.bin"/><Relationship Id="rId10" Type="http://schemas.openxmlformats.org/officeDocument/2006/relationships/image" Target="../media/image189.wmf"/><Relationship Id="rId4" Type="http://schemas.openxmlformats.org/officeDocument/2006/relationships/image" Target="../media/image186.wmf"/><Relationship Id="rId9" Type="http://schemas.openxmlformats.org/officeDocument/2006/relationships/oleObject" Target="../embeddings/oleObject214.bin"/><Relationship Id="rId14" Type="http://schemas.openxmlformats.org/officeDocument/2006/relationships/image" Target="../media/image191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192.w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193.wmf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wmf"/><Relationship Id="rId3" Type="http://schemas.openxmlformats.org/officeDocument/2006/relationships/oleObject" Target="../embeddings/oleObject219.bin"/><Relationship Id="rId7" Type="http://schemas.openxmlformats.org/officeDocument/2006/relationships/oleObject" Target="../embeddings/oleObject2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195.wmf"/><Relationship Id="rId5" Type="http://schemas.openxmlformats.org/officeDocument/2006/relationships/oleObject" Target="../embeddings/oleObject220.bin"/><Relationship Id="rId4" Type="http://schemas.openxmlformats.org/officeDocument/2006/relationships/image" Target="../media/image194.wmf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25146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TRANSMISJA PAKIETÓW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dirty="0" smtClean="0">
                <a:solidFill>
                  <a:schemeClr val="folHlink"/>
                </a:solidFill>
              </a:rPr>
              <a:t>WSKAŹNIKI </a:t>
            </a:r>
            <a:r>
              <a:rPr lang="pl-PL" dirty="0" err="1" smtClean="0">
                <a:solidFill>
                  <a:schemeClr val="folHlink"/>
                </a:solidFill>
              </a:rPr>
              <a:t>QoS</a:t>
            </a:r>
            <a:r>
              <a:rPr lang="pl-PL" dirty="0" smtClean="0">
                <a:solidFill>
                  <a:schemeClr val="folHlink"/>
                </a:solidFill>
              </a:rPr>
              <a:t> -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dirty="0" smtClean="0">
                <a:solidFill>
                  <a:schemeClr val="folHlink"/>
                </a:solidFill>
              </a:rPr>
              <a:t>pojedynczy kanał</a:t>
            </a:r>
            <a:endParaRPr lang="pl-PL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219200" y="2590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219200" y="5162550"/>
            <a:ext cx="38613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0" dirty="0">
                <a:latin typeface="Impact" pitchFamily="34" charset="0"/>
              </a:rPr>
              <a:t>Zdzisław PAPIR</a:t>
            </a:r>
          </a:p>
          <a:p>
            <a:r>
              <a:rPr lang="pl-PL" sz="2800" b="0" dirty="0" smtClean="0">
                <a:latin typeface="Impact" pitchFamily="34" charset="0"/>
              </a:rPr>
              <a:t>Katedra Telekomunikacji</a:t>
            </a:r>
            <a:endParaRPr lang="pl-PL" sz="2800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4" name="Grupa 3"/>
          <p:cNvGrpSpPr/>
          <p:nvPr/>
        </p:nvGrpSpPr>
        <p:grpSpPr>
          <a:xfrm>
            <a:off x="2627784" y="1340768"/>
            <a:ext cx="4320480" cy="1564155"/>
            <a:chOff x="1628775" y="1524000"/>
            <a:chExt cx="7559675" cy="2736850"/>
          </a:xfrm>
        </p:grpSpPr>
        <p:graphicFrame>
          <p:nvGraphicFramePr>
            <p:cNvPr id="11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0974475"/>
                </p:ext>
              </p:extLst>
            </p:nvPr>
          </p:nvGraphicFramePr>
          <p:xfrm>
            <a:off x="1628775" y="1524000"/>
            <a:ext cx="2212975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8901" name="Równanie" r:id="rId4" imgW="672840" imgH="228600" progId="Equation.3">
                    <p:embed/>
                  </p:oleObj>
                </mc:Choice>
                <mc:Fallback>
                  <p:oleObj name="Równanie" r:id="rId4" imgW="6728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8775" y="1524000"/>
                          <a:ext cx="2212975" cy="754063"/>
                        </a:xfrm>
                        <a:prstGeom prst="rect">
                          <a:avLst/>
                        </a:prstGeom>
                        <a:solidFill>
                          <a:srgbClr val="CC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" name="Grupa 11"/>
            <p:cNvGrpSpPr/>
            <p:nvPr/>
          </p:nvGrpSpPr>
          <p:grpSpPr>
            <a:xfrm>
              <a:off x="4114800" y="1524000"/>
              <a:ext cx="4454525" cy="755650"/>
              <a:chOff x="4114800" y="1524000"/>
              <a:chExt cx="4454525" cy="755650"/>
            </a:xfrm>
          </p:grpSpPr>
          <p:graphicFrame>
            <p:nvGraphicFramePr>
              <p:cNvPr id="13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8090979"/>
                  </p:ext>
                </p:extLst>
              </p:nvPr>
            </p:nvGraphicFramePr>
            <p:xfrm>
              <a:off x="5688013" y="1524000"/>
              <a:ext cx="2881312" cy="755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8902" name="Równanie" r:id="rId6" imgW="876240" imgH="228600" progId="Equation.3">
                      <p:embed/>
                    </p:oleObj>
                  </mc:Choice>
                  <mc:Fallback>
                    <p:oleObj name="Równanie" r:id="rId6" imgW="8762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88013" y="1524000"/>
                            <a:ext cx="2881312" cy="755650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4114800" y="1981200"/>
                <a:ext cx="1371600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5" name="Grupa 14"/>
            <p:cNvGrpSpPr/>
            <p:nvPr/>
          </p:nvGrpSpPr>
          <p:grpSpPr>
            <a:xfrm>
              <a:off x="1858963" y="1981200"/>
              <a:ext cx="7329487" cy="1285875"/>
              <a:chOff x="1858963" y="1981200"/>
              <a:chExt cx="7329487" cy="1285875"/>
            </a:xfrm>
          </p:grpSpPr>
          <p:graphicFrame>
            <p:nvGraphicFramePr>
              <p:cNvPr id="16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43369008"/>
                  </p:ext>
                </p:extLst>
              </p:nvPr>
            </p:nvGraphicFramePr>
            <p:xfrm>
              <a:off x="1858963" y="2514600"/>
              <a:ext cx="4591050" cy="752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8903" name="Równanie" r:id="rId8" imgW="1396800" imgH="228600" progId="Equation.3">
                      <p:embed/>
                    </p:oleObj>
                  </mc:Choice>
                  <mc:Fallback>
                    <p:oleObj name="Równanie" r:id="rId8" imgW="13968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58963" y="2514600"/>
                            <a:ext cx="4591050" cy="752475"/>
                          </a:xfrm>
                          <a:prstGeom prst="rect">
                            <a:avLst/>
                          </a:prstGeom>
                          <a:solidFill>
                            <a:srgbClr val="CC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6858000" y="1981200"/>
                <a:ext cx="2330450" cy="914400"/>
              </a:xfrm>
              <a:custGeom>
                <a:avLst/>
                <a:gdLst/>
                <a:ahLst/>
                <a:cxnLst>
                  <a:cxn ang="0">
                    <a:pos x="1152" y="0"/>
                  </a:cxn>
                  <a:cxn ang="0">
                    <a:pos x="1344" y="96"/>
                  </a:cxn>
                  <a:cxn ang="0">
                    <a:pos x="1244" y="461"/>
                  </a:cxn>
                  <a:cxn ang="0">
                    <a:pos x="0" y="576"/>
                  </a:cxn>
                </a:cxnLst>
                <a:rect l="0" t="0" r="r" b="b"/>
                <a:pathLst>
                  <a:path w="1468" h="576">
                    <a:moveTo>
                      <a:pt x="1152" y="0"/>
                    </a:moveTo>
                    <a:cubicBezTo>
                      <a:pt x="1232" y="8"/>
                      <a:pt x="1329" y="19"/>
                      <a:pt x="1344" y="96"/>
                    </a:cubicBezTo>
                    <a:cubicBezTo>
                      <a:pt x="1359" y="173"/>
                      <a:pt x="1468" y="381"/>
                      <a:pt x="1244" y="461"/>
                    </a:cubicBezTo>
                    <a:cubicBezTo>
                      <a:pt x="1020" y="541"/>
                      <a:pt x="259" y="552"/>
                      <a:pt x="0" y="576"/>
                    </a:cubicBezTo>
                  </a:path>
                </a:pathLst>
              </a:custGeom>
              <a:noFill/>
              <a:ln w="76200" cmpd="sng">
                <a:solidFill>
                  <a:srgbClr val="FF0000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8" name="Grupa 17"/>
            <p:cNvGrpSpPr/>
            <p:nvPr/>
          </p:nvGrpSpPr>
          <p:grpSpPr>
            <a:xfrm>
              <a:off x="1836738" y="3048000"/>
              <a:ext cx="5732462" cy="1212850"/>
              <a:chOff x="1836738" y="3048000"/>
              <a:chExt cx="5732462" cy="1212850"/>
            </a:xfrm>
          </p:grpSpPr>
          <p:graphicFrame>
            <p:nvGraphicFramePr>
              <p:cNvPr id="19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29028547"/>
                  </p:ext>
                </p:extLst>
              </p:nvPr>
            </p:nvGraphicFramePr>
            <p:xfrm>
              <a:off x="1836738" y="3505200"/>
              <a:ext cx="4137025" cy="755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8904" name="Równanie" r:id="rId10" imgW="1257120" imgH="228600" progId="Equation.3">
                      <p:embed/>
                    </p:oleObj>
                  </mc:Choice>
                  <mc:Fallback>
                    <p:oleObj name="Równanie" r:id="rId10" imgW="125712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36738" y="3505200"/>
                            <a:ext cx="4137025" cy="755650"/>
                          </a:xfrm>
                          <a:prstGeom prst="rect">
                            <a:avLst/>
                          </a:prstGeom>
                          <a:solidFill>
                            <a:srgbClr val="FFCC0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6324600" y="3048000"/>
                <a:ext cx="1244600" cy="914400"/>
              </a:xfrm>
              <a:custGeom>
                <a:avLst/>
                <a:gdLst/>
                <a:ahLst/>
                <a:cxnLst>
                  <a:cxn ang="0">
                    <a:pos x="384" y="0"/>
                  </a:cxn>
                  <a:cxn ang="0">
                    <a:pos x="720" y="336"/>
                  </a:cxn>
                  <a:cxn ang="0">
                    <a:pos x="0" y="576"/>
                  </a:cxn>
                </a:cxnLst>
                <a:rect l="0" t="0" r="r" b="b"/>
                <a:pathLst>
                  <a:path w="784" h="576">
                    <a:moveTo>
                      <a:pt x="384" y="0"/>
                    </a:moveTo>
                    <a:cubicBezTo>
                      <a:pt x="584" y="120"/>
                      <a:pt x="784" y="240"/>
                      <a:pt x="720" y="336"/>
                    </a:cubicBezTo>
                    <a:cubicBezTo>
                      <a:pt x="656" y="432"/>
                      <a:pt x="328" y="504"/>
                      <a:pt x="0" y="576"/>
                    </a:cubicBezTo>
                  </a:path>
                </a:pathLst>
              </a:custGeom>
              <a:noFill/>
              <a:ln w="76200" cmpd="sng">
                <a:solidFill>
                  <a:srgbClr val="FF0000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pSp>
        <p:nvGrpSpPr>
          <p:cNvPr id="6" name="Grupa 5"/>
          <p:cNvGrpSpPr/>
          <p:nvPr/>
        </p:nvGrpSpPr>
        <p:grpSpPr>
          <a:xfrm>
            <a:off x="1937007" y="3057379"/>
            <a:ext cx="5269986" cy="1818635"/>
            <a:chOff x="1937007" y="3057379"/>
            <a:chExt cx="5269986" cy="1818635"/>
          </a:xfrm>
        </p:grpSpPr>
        <p:grpSp>
          <p:nvGrpSpPr>
            <p:cNvPr id="5" name="Grupa 4"/>
            <p:cNvGrpSpPr/>
            <p:nvPr/>
          </p:nvGrpSpPr>
          <p:grpSpPr>
            <a:xfrm>
              <a:off x="1937007" y="3362235"/>
              <a:ext cx="5269986" cy="1513779"/>
              <a:chOff x="1606270" y="3362235"/>
              <a:chExt cx="6650037" cy="1910192"/>
            </a:xfrm>
          </p:grpSpPr>
          <p:graphicFrame>
            <p:nvGraphicFramePr>
              <p:cNvPr id="22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0114405"/>
                  </p:ext>
                </p:extLst>
              </p:nvPr>
            </p:nvGraphicFramePr>
            <p:xfrm>
              <a:off x="1606270" y="3362235"/>
              <a:ext cx="6650037" cy="1060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8905" name="Równanie" r:id="rId12" imgW="2768400" imgH="444240" progId="Equation.3">
                      <p:embed/>
                    </p:oleObj>
                  </mc:Choice>
                  <mc:Fallback>
                    <p:oleObj name="Równanie" r:id="rId12" imgW="2768400" imgH="4442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06270" y="3362235"/>
                            <a:ext cx="6650037" cy="1060450"/>
                          </a:xfrm>
                          <a:prstGeom prst="rect">
                            <a:avLst/>
                          </a:prstGeom>
                          <a:solidFill>
                            <a:srgbClr val="99FF66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47914495"/>
                  </p:ext>
                </p:extLst>
              </p:nvPr>
            </p:nvGraphicFramePr>
            <p:xfrm>
              <a:off x="2477941" y="4576945"/>
              <a:ext cx="4593251" cy="6954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8906" name="Równanie" r:id="rId14" imgW="1587240" imgH="241200" progId="Equation.3">
                      <p:embed/>
                    </p:oleObj>
                  </mc:Choice>
                  <mc:Fallback>
                    <p:oleObj name="Równanie" r:id="rId14" imgW="15872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77941" y="4576945"/>
                            <a:ext cx="4593251" cy="695482"/>
                          </a:xfrm>
                          <a:prstGeom prst="rect">
                            <a:avLst/>
                          </a:prstGeom>
                          <a:solidFill>
                            <a:srgbClr val="CCCC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" name="Oval 17"/>
            <p:cNvSpPr>
              <a:spLocks noChangeArrowheads="1"/>
            </p:cNvSpPr>
            <p:nvPr/>
          </p:nvSpPr>
          <p:spPr bwMode="auto">
            <a:xfrm>
              <a:off x="3972389" y="3057379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b="0"/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3743789" y="3057379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b="0"/>
            </a:p>
          </p:txBody>
        </p:sp>
        <p:sp>
          <p:nvSpPr>
            <p:cNvPr id="26" name="Oval 20"/>
            <p:cNvSpPr>
              <a:spLocks noChangeArrowheads="1"/>
            </p:cNvSpPr>
            <p:nvPr/>
          </p:nvSpPr>
          <p:spPr bwMode="auto">
            <a:xfrm>
              <a:off x="4200989" y="3057379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pl-PL" b="0"/>
            </a:p>
          </p:txBody>
        </p:sp>
      </p:grp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0" y="13825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 (rekurencja)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9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/>
          <a:p>
            <a:fld id="{E25C27CD-8DC1-4E7E-90FE-695EEF221611}" type="slidenum">
              <a:rPr lang="pl-PL" smtClean="0"/>
              <a:pPr/>
              <a:t>10</a:t>
            </a:fld>
            <a:endParaRPr lang="pl-PL"/>
          </a:p>
        </p:txBody>
      </p:sp>
      <p:graphicFrame>
        <p:nvGraphicFramePr>
          <p:cNvPr id="3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203703"/>
              </p:ext>
            </p:extLst>
          </p:nvPr>
        </p:nvGraphicFramePr>
        <p:xfrm>
          <a:off x="2661967" y="4998261"/>
          <a:ext cx="3474591" cy="1596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907" name="Równanie" r:id="rId16" imgW="2070000" imgH="952200" progId="Equation.3">
                  <p:embed/>
                </p:oleObj>
              </mc:Choice>
              <mc:Fallback>
                <p:oleObj name="Równanie" r:id="rId16" imgW="2070000" imgH="95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1967" y="4998261"/>
                        <a:ext cx="3474591" cy="1596357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204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2192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M/M/1  KOLEJKA</a:t>
            </a:r>
            <a:r>
              <a:rPr kumimoji="1" lang="pl-PL" sz="3600" b="0" dirty="0">
                <a:solidFill>
                  <a:schemeClr val="folHlink"/>
                </a:solidFill>
                <a:latin typeface="Impact" pitchFamily="34" charset="0"/>
              </a:rPr>
              <a:t/>
            </a:r>
            <a:br>
              <a:rPr kumimoji="1" lang="pl-PL" sz="3600" b="0" dirty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ROZKŁAD PRAWDOPODOBIEŃSTWA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968375"/>
              </p:ext>
            </p:extLst>
          </p:nvPr>
        </p:nvGraphicFramePr>
        <p:xfrm>
          <a:off x="2079576" y="1314872"/>
          <a:ext cx="4651375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12" name="Equation" r:id="rId4" imgW="1726920" imgH="482400" progId="Equation.3">
                  <p:embed/>
                </p:oleObj>
              </mc:Choice>
              <mc:Fallback>
                <p:oleObj name="Equation" r:id="rId4" imgW="1726920" imgH="482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576" y="1314872"/>
                        <a:ext cx="4651375" cy="1292225"/>
                      </a:xfrm>
                      <a:prstGeom prst="rect">
                        <a:avLst/>
                      </a:prstGeom>
                      <a:solidFill>
                        <a:srgbClr val="FF33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711335" y="6133931"/>
            <a:ext cx="36840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800" dirty="0" smtClean="0">
                <a:solidFill>
                  <a:srgbClr val="3333CC"/>
                </a:solidFill>
              </a:rPr>
              <a:t>Rozkład geometryczny</a:t>
            </a:r>
            <a:endParaRPr lang="pl-PL" b="0" dirty="0"/>
          </a:p>
        </p:txBody>
      </p:sp>
      <p:grpSp>
        <p:nvGrpSpPr>
          <p:cNvPr id="72" name="Grupa 71"/>
          <p:cNvGrpSpPr/>
          <p:nvPr/>
        </p:nvGrpSpPr>
        <p:grpSpPr>
          <a:xfrm>
            <a:off x="1115616" y="2564904"/>
            <a:ext cx="6559551" cy="3511709"/>
            <a:chOff x="1447800" y="2590800"/>
            <a:chExt cx="6559551" cy="3511709"/>
          </a:xfrm>
        </p:grpSpPr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1966913" y="2659063"/>
              <a:ext cx="5956300" cy="317658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>
              <a:off x="1966913" y="2659063"/>
              <a:ext cx="59563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2" name="Line 18"/>
            <p:cNvSpPr>
              <a:spLocks noChangeShapeType="1"/>
            </p:cNvSpPr>
            <p:nvPr/>
          </p:nvSpPr>
          <p:spPr bwMode="auto">
            <a:xfrm>
              <a:off x="1966913" y="5835650"/>
              <a:ext cx="59563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3" name="Line 19"/>
            <p:cNvSpPr>
              <a:spLocks noChangeShapeType="1"/>
            </p:cNvSpPr>
            <p:nvPr/>
          </p:nvSpPr>
          <p:spPr bwMode="auto">
            <a:xfrm flipV="1">
              <a:off x="7923213" y="2659063"/>
              <a:ext cx="1588" cy="3176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Line 20"/>
            <p:cNvSpPr>
              <a:spLocks noChangeShapeType="1"/>
            </p:cNvSpPr>
            <p:nvPr/>
          </p:nvSpPr>
          <p:spPr bwMode="auto">
            <a:xfrm flipV="1">
              <a:off x="1966913" y="2659063"/>
              <a:ext cx="1588" cy="3176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5" name="Line 21"/>
            <p:cNvSpPr>
              <a:spLocks noChangeShapeType="1"/>
            </p:cNvSpPr>
            <p:nvPr/>
          </p:nvSpPr>
          <p:spPr bwMode="auto">
            <a:xfrm>
              <a:off x="1966913" y="5835650"/>
              <a:ext cx="59563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6" name="Line 22"/>
            <p:cNvSpPr>
              <a:spLocks noChangeShapeType="1"/>
            </p:cNvSpPr>
            <p:nvPr/>
          </p:nvSpPr>
          <p:spPr bwMode="auto">
            <a:xfrm flipV="1">
              <a:off x="1966913" y="2659063"/>
              <a:ext cx="1588" cy="3176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Line 23"/>
            <p:cNvSpPr>
              <a:spLocks noChangeShapeType="1"/>
            </p:cNvSpPr>
            <p:nvPr/>
          </p:nvSpPr>
          <p:spPr bwMode="auto">
            <a:xfrm flipV="1">
              <a:off x="1966913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8" name="Line 24"/>
            <p:cNvSpPr>
              <a:spLocks noChangeShapeType="1"/>
            </p:cNvSpPr>
            <p:nvPr/>
          </p:nvSpPr>
          <p:spPr bwMode="auto">
            <a:xfrm>
              <a:off x="1966913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9" name="Rectangle 25"/>
            <p:cNvSpPr>
              <a:spLocks noChangeArrowheads="1"/>
            </p:cNvSpPr>
            <p:nvPr/>
          </p:nvSpPr>
          <p:spPr bwMode="auto">
            <a:xfrm>
              <a:off x="1938338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 smtClean="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b="0" dirty="0"/>
            </a:p>
          </p:txBody>
        </p:sp>
        <p:sp>
          <p:nvSpPr>
            <p:cNvPr id="26650" name="Line 26"/>
            <p:cNvSpPr>
              <a:spLocks noChangeShapeType="1"/>
            </p:cNvSpPr>
            <p:nvPr/>
          </p:nvSpPr>
          <p:spPr bwMode="auto">
            <a:xfrm flipV="1">
              <a:off x="2957513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>
              <a:off x="2957513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2925763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 sz="3600" dirty="0"/>
            </a:p>
          </p:txBody>
        </p:sp>
        <p:sp>
          <p:nvSpPr>
            <p:cNvPr id="26653" name="Line 29"/>
            <p:cNvSpPr>
              <a:spLocks noChangeShapeType="1"/>
            </p:cNvSpPr>
            <p:nvPr/>
          </p:nvSpPr>
          <p:spPr bwMode="auto">
            <a:xfrm flipV="1">
              <a:off x="3948113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4" name="Line 30"/>
            <p:cNvSpPr>
              <a:spLocks noChangeShapeType="1"/>
            </p:cNvSpPr>
            <p:nvPr/>
          </p:nvSpPr>
          <p:spPr bwMode="auto">
            <a:xfrm>
              <a:off x="3948113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3917950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 sz="3600" dirty="0"/>
            </a:p>
          </p:txBody>
        </p:sp>
        <p:sp>
          <p:nvSpPr>
            <p:cNvPr id="26656" name="Line 32"/>
            <p:cNvSpPr>
              <a:spLocks noChangeShapeType="1"/>
            </p:cNvSpPr>
            <p:nvPr/>
          </p:nvSpPr>
          <p:spPr bwMode="auto">
            <a:xfrm flipV="1">
              <a:off x="4940300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7" name="Line 33"/>
            <p:cNvSpPr>
              <a:spLocks noChangeShapeType="1"/>
            </p:cNvSpPr>
            <p:nvPr/>
          </p:nvSpPr>
          <p:spPr bwMode="auto">
            <a:xfrm>
              <a:off x="4940300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4910138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pl-PL" sz="3600" dirty="0"/>
            </a:p>
          </p:txBody>
        </p:sp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 flipV="1">
              <a:off x="5930900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0" name="Line 36"/>
            <p:cNvSpPr>
              <a:spLocks noChangeShapeType="1"/>
            </p:cNvSpPr>
            <p:nvPr/>
          </p:nvSpPr>
          <p:spPr bwMode="auto">
            <a:xfrm>
              <a:off x="5930900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5902325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dirty="0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pl-PL" sz="3600" dirty="0"/>
            </a:p>
          </p:txBody>
        </p:sp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 flipV="1">
              <a:off x="6921500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3" name="Line 39"/>
            <p:cNvSpPr>
              <a:spLocks noChangeShapeType="1"/>
            </p:cNvSpPr>
            <p:nvPr/>
          </p:nvSpPr>
          <p:spPr bwMode="auto">
            <a:xfrm>
              <a:off x="6921500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4" name="Rectangle 40"/>
            <p:cNvSpPr>
              <a:spLocks noChangeArrowheads="1"/>
            </p:cNvSpPr>
            <p:nvPr/>
          </p:nvSpPr>
          <p:spPr bwMode="auto">
            <a:xfrm>
              <a:off x="6892925" y="5856288"/>
              <a:ext cx="11381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pl-PL" sz="3600"/>
            </a:p>
          </p:txBody>
        </p:sp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 flipV="1">
              <a:off x="7923213" y="5794375"/>
              <a:ext cx="1588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6" name="Line 42"/>
            <p:cNvSpPr>
              <a:spLocks noChangeShapeType="1"/>
            </p:cNvSpPr>
            <p:nvPr/>
          </p:nvSpPr>
          <p:spPr bwMode="auto">
            <a:xfrm>
              <a:off x="7923213" y="2659063"/>
              <a:ext cx="1588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7" name="Rectangle 43"/>
            <p:cNvSpPr>
              <a:spLocks noChangeArrowheads="1"/>
            </p:cNvSpPr>
            <p:nvPr/>
          </p:nvSpPr>
          <p:spPr bwMode="auto">
            <a:xfrm>
              <a:off x="7894638" y="5856288"/>
              <a:ext cx="1127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7</a:t>
              </a:r>
              <a:endParaRPr lang="pl-PL" sz="3600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1966913" y="5835650"/>
              <a:ext cx="492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9" name="Line 45"/>
            <p:cNvSpPr>
              <a:spLocks noChangeShapeType="1"/>
            </p:cNvSpPr>
            <p:nvPr/>
          </p:nvSpPr>
          <p:spPr bwMode="auto">
            <a:xfrm flipH="1">
              <a:off x="7862888" y="5835650"/>
              <a:ext cx="603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Line 47"/>
            <p:cNvSpPr>
              <a:spLocks noChangeShapeType="1"/>
            </p:cNvSpPr>
            <p:nvPr/>
          </p:nvSpPr>
          <p:spPr bwMode="auto">
            <a:xfrm>
              <a:off x="1966913" y="5518150"/>
              <a:ext cx="492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3" name="Rectangle 49"/>
            <p:cNvSpPr>
              <a:spLocks noChangeArrowheads="1"/>
            </p:cNvSpPr>
            <p:nvPr/>
          </p:nvSpPr>
          <p:spPr bwMode="auto">
            <a:xfrm>
              <a:off x="1447800" y="5448300"/>
              <a:ext cx="3952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0.05</a:t>
              </a:r>
              <a:endParaRPr lang="pl-PL" sz="3600"/>
            </a:p>
          </p:txBody>
        </p:sp>
        <p:sp>
          <p:nvSpPr>
            <p:cNvPr id="26674" name="Line 50"/>
            <p:cNvSpPr>
              <a:spLocks noChangeShapeType="1"/>
            </p:cNvSpPr>
            <p:nvPr/>
          </p:nvSpPr>
          <p:spPr bwMode="auto">
            <a:xfrm>
              <a:off x="1966913" y="5200650"/>
              <a:ext cx="492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6" name="Rectangle 52"/>
            <p:cNvSpPr>
              <a:spLocks noChangeArrowheads="1"/>
            </p:cNvSpPr>
            <p:nvPr/>
          </p:nvSpPr>
          <p:spPr bwMode="auto">
            <a:xfrm>
              <a:off x="1519238" y="5130800"/>
              <a:ext cx="2825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 sz="3600"/>
            </a:p>
          </p:txBody>
        </p:sp>
        <p:sp>
          <p:nvSpPr>
            <p:cNvPr id="26677" name="Line 53"/>
            <p:cNvSpPr>
              <a:spLocks noChangeShapeType="1"/>
            </p:cNvSpPr>
            <p:nvPr/>
          </p:nvSpPr>
          <p:spPr bwMode="auto">
            <a:xfrm>
              <a:off x="1966913" y="4883150"/>
              <a:ext cx="492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9" name="Rectangle 55"/>
            <p:cNvSpPr>
              <a:spLocks noChangeArrowheads="1"/>
            </p:cNvSpPr>
            <p:nvPr/>
          </p:nvSpPr>
          <p:spPr bwMode="auto">
            <a:xfrm>
              <a:off x="1447800" y="4814888"/>
              <a:ext cx="3952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0.15</a:t>
              </a:r>
              <a:endParaRPr lang="pl-PL" sz="3600"/>
            </a:p>
          </p:txBody>
        </p:sp>
        <p:sp>
          <p:nvSpPr>
            <p:cNvPr id="26680" name="Line 56"/>
            <p:cNvSpPr>
              <a:spLocks noChangeShapeType="1"/>
            </p:cNvSpPr>
            <p:nvPr/>
          </p:nvSpPr>
          <p:spPr bwMode="auto">
            <a:xfrm>
              <a:off x="1966913" y="456406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2" name="Rectangle 58"/>
            <p:cNvSpPr>
              <a:spLocks noChangeArrowheads="1"/>
            </p:cNvSpPr>
            <p:nvPr/>
          </p:nvSpPr>
          <p:spPr bwMode="auto">
            <a:xfrm>
              <a:off x="1519238" y="4495800"/>
              <a:ext cx="2825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3600"/>
            </a:p>
          </p:txBody>
        </p:sp>
        <p:sp>
          <p:nvSpPr>
            <p:cNvPr id="26683" name="Line 59"/>
            <p:cNvSpPr>
              <a:spLocks noChangeShapeType="1"/>
            </p:cNvSpPr>
            <p:nvPr/>
          </p:nvSpPr>
          <p:spPr bwMode="auto">
            <a:xfrm>
              <a:off x="1966913" y="424656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5" name="Rectangle 61"/>
            <p:cNvSpPr>
              <a:spLocks noChangeArrowheads="1"/>
            </p:cNvSpPr>
            <p:nvPr/>
          </p:nvSpPr>
          <p:spPr bwMode="auto">
            <a:xfrm>
              <a:off x="1447800" y="4178300"/>
              <a:ext cx="3952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0.25</a:t>
              </a:r>
              <a:endParaRPr lang="pl-PL" sz="3600"/>
            </a:p>
          </p:txBody>
        </p:sp>
        <p:sp>
          <p:nvSpPr>
            <p:cNvPr id="26686" name="Line 62"/>
            <p:cNvSpPr>
              <a:spLocks noChangeShapeType="1"/>
            </p:cNvSpPr>
            <p:nvPr/>
          </p:nvSpPr>
          <p:spPr bwMode="auto">
            <a:xfrm>
              <a:off x="1966913" y="392271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8" name="Rectangle 64"/>
            <p:cNvSpPr>
              <a:spLocks noChangeArrowheads="1"/>
            </p:cNvSpPr>
            <p:nvPr/>
          </p:nvSpPr>
          <p:spPr bwMode="auto">
            <a:xfrm>
              <a:off x="1519238" y="3852863"/>
              <a:ext cx="2825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 sz="3600"/>
            </a:p>
          </p:txBody>
        </p:sp>
        <p:sp>
          <p:nvSpPr>
            <p:cNvPr id="26689" name="Line 65"/>
            <p:cNvSpPr>
              <a:spLocks noChangeShapeType="1"/>
            </p:cNvSpPr>
            <p:nvPr/>
          </p:nvSpPr>
          <p:spPr bwMode="auto">
            <a:xfrm>
              <a:off x="1966913" y="360521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1" name="Rectangle 67"/>
            <p:cNvSpPr>
              <a:spLocks noChangeArrowheads="1"/>
            </p:cNvSpPr>
            <p:nvPr/>
          </p:nvSpPr>
          <p:spPr bwMode="auto">
            <a:xfrm>
              <a:off x="1447800" y="3536950"/>
              <a:ext cx="3952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0.35</a:t>
              </a:r>
              <a:endParaRPr lang="pl-PL" sz="3600"/>
            </a:p>
          </p:txBody>
        </p:sp>
        <p:sp>
          <p:nvSpPr>
            <p:cNvPr id="26692" name="Line 68"/>
            <p:cNvSpPr>
              <a:spLocks noChangeShapeType="1"/>
            </p:cNvSpPr>
            <p:nvPr/>
          </p:nvSpPr>
          <p:spPr bwMode="auto">
            <a:xfrm>
              <a:off x="1966913" y="329406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4" name="Rectangle 70"/>
            <p:cNvSpPr>
              <a:spLocks noChangeArrowheads="1"/>
            </p:cNvSpPr>
            <p:nvPr/>
          </p:nvSpPr>
          <p:spPr bwMode="auto">
            <a:xfrm>
              <a:off x="1519238" y="3224213"/>
              <a:ext cx="2825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3600"/>
            </a:p>
          </p:txBody>
        </p:sp>
        <p:sp>
          <p:nvSpPr>
            <p:cNvPr id="26695" name="Line 71"/>
            <p:cNvSpPr>
              <a:spLocks noChangeShapeType="1"/>
            </p:cNvSpPr>
            <p:nvPr/>
          </p:nvSpPr>
          <p:spPr bwMode="auto">
            <a:xfrm>
              <a:off x="1966913" y="2976563"/>
              <a:ext cx="49213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7" name="Rectangle 73"/>
            <p:cNvSpPr>
              <a:spLocks noChangeArrowheads="1"/>
            </p:cNvSpPr>
            <p:nvPr/>
          </p:nvSpPr>
          <p:spPr bwMode="auto">
            <a:xfrm>
              <a:off x="1447800" y="2906713"/>
              <a:ext cx="3952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0.45</a:t>
              </a:r>
              <a:endParaRPr lang="pl-PL" sz="3600"/>
            </a:p>
          </p:txBody>
        </p:sp>
        <p:sp>
          <p:nvSpPr>
            <p:cNvPr id="26698" name="Line 74"/>
            <p:cNvSpPr>
              <a:spLocks noChangeShapeType="1"/>
            </p:cNvSpPr>
            <p:nvPr/>
          </p:nvSpPr>
          <p:spPr bwMode="auto">
            <a:xfrm>
              <a:off x="1966913" y="2659063"/>
              <a:ext cx="4921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9" name="Line 75"/>
            <p:cNvSpPr>
              <a:spLocks noChangeShapeType="1"/>
            </p:cNvSpPr>
            <p:nvPr/>
          </p:nvSpPr>
          <p:spPr bwMode="auto">
            <a:xfrm flipH="1">
              <a:off x="7862888" y="2659063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00" name="Rectangle 76"/>
            <p:cNvSpPr>
              <a:spLocks noChangeArrowheads="1"/>
            </p:cNvSpPr>
            <p:nvPr/>
          </p:nvSpPr>
          <p:spPr bwMode="auto">
            <a:xfrm>
              <a:off x="1519238" y="2590800"/>
              <a:ext cx="2825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 sz="3600"/>
            </a:p>
          </p:txBody>
        </p:sp>
        <p:sp>
          <p:nvSpPr>
            <p:cNvPr id="26701" name="Line 77"/>
            <p:cNvSpPr>
              <a:spLocks noChangeShapeType="1"/>
            </p:cNvSpPr>
            <p:nvPr/>
          </p:nvSpPr>
          <p:spPr bwMode="auto">
            <a:xfrm>
              <a:off x="1966913" y="2659063"/>
              <a:ext cx="59563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02" name="Line 78"/>
            <p:cNvSpPr>
              <a:spLocks noChangeShapeType="1"/>
            </p:cNvSpPr>
            <p:nvPr/>
          </p:nvSpPr>
          <p:spPr bwMode="auto">
            <a:xfrm>
              <a:off x="1966913" y="5835650"/>
              <a:ext cx="59563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03" name="Line 79"/>
            <p:cNvSpPr>
              <a:spLocks noChangeShapeType="1"/>
            </p:cNvSpPr>
            <p:nvPr/>
          </p:nvSpPr>
          <p:spPr bwMode="auto">
            <a:xfrm flipV="1">
              <a:off x="7923213" y="2659063"/>
              <a:ext cx="1588" cy="3176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04" name="Line 80"/>
            <p:cNvSpPr>
              <a:spLocks noChangeShapeType="1"/>
            </p:cNvSpPr>
            <p:nvPr/>
          </p:nvSpPr>
          <p:spPr bwMode="auto">
            <a:xfrm flipV="1">
              <a:off x="1966913" y="2659063"/>
              <a:ext cx="1588" cy="3176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2" name="Line 88"/>
            <p:cNvSpPr>
              <a:spLocks noChangeShapeType="1"/>
            </p:cNvSpPr>
            <p:nvPr/>
          </p:nvSpPr>
          <p:spPr bwMode="auto">
            <a:xfrm flipV="1">
              <a:off x="1966913" y="2659063"/>
              <a:ext cx="1588" cy="3176588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3" name="Line 89"/>
            <p:cNvSpPr>
              <a:spLocks noChangeShapeType="1"/>
            </p:cNvSpPr>
            <p:nvPr/>
          </p:nvSpPr>
          <p:spPr bwMode="auto">
            <a:xfrm flipV="1">
              <a:off x="2957513" y="4246563"/>
              <a:ext cx="1588" cy="1589088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4" name="Line 90"/>
            <p:cNvSpPr>
              <a:spLocks noChangeShapeType="1"/>
            </p:cNvSpPr>
            <p:nvPr/>
          </p:nvSpPr>
          <p:spPr bwMode="auto">
            <a:xfrm flipV="1">
              <a:off x="3948113" y="5037138"/>
              <a:ext cx="1588" cy="798513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5" name="Line 91"/>
            <p:cNvSpPr>
              <a:spLocks noChangeShapeType="1"/>
            </p:cNvSpPr>
            <p:nvPr/>
          </p:nvSpPr>
          <p:spPr bwMode="auto">
            <a:xfrm flipV="1">
              <a:off x="4940300" y="5437188"/>
              <a:ext cx="1588" cy="398463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6" name="Line 92"/>
            <p:cNvSpPr>
              <a:spLocks noChangeShapeType="1"/>
            </p:cNvSpPr>
            <p:nvPr/>
          </p:nvSpPr>
          <p:spPr bwMode="auto">
            <a:xfrm flipV="1">
              <a:off x="5930900" y="5632450"/>
              <a:ext cx="1588" cy="20320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7" name="Line 93"/>
            <p:cNvSpPr>
              <a:spLocks noChangeShapeType="1"/>
            </p:cNvSpPr>
            <p:nvPr/>
          </p:nvSpPr>
          <p:spPr bwMode="auto">
            <a:xfrm flipV="1">
              <a:off x="6921500" y="5734050"/>
              <a:ext cx="1588" cy="101600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18" name="Line 94"/>
            <p:cNvSpPr>
              <a:spLocks noChangeShapeType="1"/>
            </p:cNvSpPr>
            <p:nvPr/>
          </p:nvSpPr>
          <p:spPr bwMode="auto">
            <a:xfrm flipV="1">
              <a:off x="7923213" y="5773738"/>
              <a:ext cx="1588" cy="61913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21" name="Text Box 97"/>
            <p:cNvSpPr txBox="1">
              <a:spLocks noChangeArrowheads="1"/>
            </p:cNvSpPr>
            <p:nvPr/>
          </p:nvSpPr>
          <p:spPr bwMode="auto">
            <a:xfrm>
              <a:off x="7391400" y="5257800"/>
              <a:ext cx="2682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just"/>
              <a:r>
                <a:rPr lang="pl-PL" i="1">
                  <a:solidFill>
                    <a:srgbClr val="000000"/>
                  </a:solidFill>
                </a:rPr>
                <a:t>j</a:t>
              </a:r>
              <a:endParaRPr lang="pl-PL" b="0" i="1"/>
            </a:p>
          </p:txBody>
        </p:sp>
        <p:graphicFrame>
          <p:nvGraphicFramePr>
            <p:cNvPr id="26723" name="Object 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2579644"/>
                </p:ext>
              </p:extLst>
            </p:nvPr>
          </p:nvGraphicFramePr>
          <p:xfrm>
            <a:off x="2041922" y="2743696"/>
            <a:ext cx="508000" cy="64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13" name="Equation" r:id="rId6" imgW="190440" imgH="241200" progId="Equation.3">
                    <p:embed/>
                  </p:oleObj>
                </mc:Choice>
                <mc:Fallback>
                  <p:oleObj name="Equation" r:id="rId6" imgW="190440" imgH="241200" progId="Equation.3">
                    <p:embed/>
                    <p:pic>
                      <p:nvPicPr>
                        <p:cNvPr id="0" name="Picture 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1922" y="2743696"/>
                          <a:ext cx="508000" cy="644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C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3" name="Tabela 72"/>
          <p:cNvGraphicFramePr>
            <a:graphicFrameLocks noGrp="1"/>
          </p:cNvGraphicFramePr>
          <p:nvPr/>
        </p:nvGraphicFramePr>
        <p:xfrm>
          <a:off x="5364088" y="3068960"/>
          <a:ext cx="1728192" cy="1800198"/>
        </p:xfrm>
        <a:graphic>
          <a:graphicData uri="http://schemas.openxmlformats.org/drawingml/2006/table">
            <a:tbl>
              <a:tblPr/>
              <a:tblGrid>
                <a:gridCol w="864096"/>
                <a:gridCol w="864096"/>
              </a:tblGrid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i="0" u="none" strike="noStrike" dirty="0" err="1">
                          <a:solidFill>
                            <a:srgbClr val="FF0000"/>
                          </a:solidFill>
                          <a:latin typeface="Symbol"/>
                        </a:rPr>
                        <a:t>r</a:t>
                      </a:r>
                      <a:r>
                        <a:rPr lang="pl-PL" sz="1600" b="1" i="0" u="none" strike="noStrike" dirty="0">
                          <a:solidFill>
                            <a:srgbClr val="FF0000"/>
                          </a:solidFill>
                          <a:latin typeface="Symbol"/>
                        </a:rPr>
                        <a:t> </a:t>
                      </a:r>
                      <a:r>
                        <a:rPr lang="pl-PL" sz="1600" b="1" i="0" u="none" strike="noStrike" dirty="0">
                          <a:solidFill>
                            <a:srgbClr val="FF0000"/>
                          </a:solidFill>
                          <a:latin typeface="Czcionka tekstu podstawowego"/>
                        </a:rPr>
                        <a:t>= 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i="0" u="none" strike="noStrike">
                          <a:solidFill>
                            <a:srgbClr val="FF0000"/>
                          </a:solidFill>
                          <a:latin typeface="Symbol"/>
                        </a:rPr>
                        <a:t>r</a:t>
                      </a:r>
                      <a:r>
                        <a:rPr lang="pl-PL" sz="1600" b="1" i="0" u="none" strike="noStrike">
                          <a:solidFill>
                            <a:srgbClr val="FF0000"/>
                          </a:solidFill>
                          <a:latin typeface="Czcionka tekstu podstawowego"/>
                        </a:rPr>
                        <a:t> = 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.8000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.2000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.1600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.1600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.0320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.1280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.0064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.1024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.0013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.0819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0364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 – średnia zajętość</a:t>
            </a:r>
            <a:endParaRPr kumimoji="1" lang="pl-PL" sz="40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975009"/>
              </p:ext>
            </p:extLst>
          </p:nvPr>
        </p:nvGraphicFramePr>
        <p:xfrm>
          <a:off x="306388" y="1165225"/>
          <a:ext cx="7977187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00" name="Equation" r:id="rId4" imgW="2971800" imgH="431640" progId="Equation.3">
                  <p:embed/>
                </p:oleObj>
              </mc:Choice>
              <mc:Fallback>
                <p:oleObj name="Equation" r:id="rId4" imgW="297180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1165225"/>
                        <a:ext cx="7977187" cy="115570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  <a:ln w="31750">
                        <a:solidFill>
                          <a:srgbClr val="000000"/>
                        </a:solidFill>
                        <a:prstDash val="dash"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8" name="Rectangle 10"/>
          <p:cNvSpPr>
            <a:spLocks noChangeAspect="1" noChangeArrowheads="1"/>
          </p:cNvSpPr>
          <p:nvPr/>
        </p:nvSpPr>
        <p:spPr bwMode="auto">
          <a:xfrm>
            <a:off x="517203" y="2922042"/>
            <a:ext cx="4530725" cy="35782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59" name="Line 11"/>
          <p:cNvSpPr>
            <a:spLocks noChangeAspect="1" noChangeShapeType="1"/>
          </p:cNvSpPr>
          <p:nvPr/>
        </p:nvSpPr>
        <p:spPr bwMode="auto">
          <a:xfrm>
            <a:off x="517203" y="2922042"/>
            <a:ext cx="45307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0" name="Line 12"/>
          <p:cNvSpPr>
            <a:spLocks noChangeAspect="1" noChangeShapeType="1"/>
          </p:cNvSpPr>
          <p:nvPr/>
        </p:nvSpPr>
        <p:spPr bwMode="auto">
          <a:xfrm>
            <a:off x="517203" y="6500267"/>
            <a:ext cx="45307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1" name="Line 13"/>
          <p:cNvSpPr>
            <a:spLocks noChangeAspect="1" noChangeShapeType="1"/>
          </p:cNvSpPr>
          <p:nvPr/>
        </p:nvSpPr>
        <p:spPr bwMode="auto">
          <a:xfrm flipV="1">
            <a:off x="5047928" y="2922042"/>
            <a:ext cx="1588" cy="3578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2" name="Line 14"/>
          <p:cNvSpPr>
            <a:spLocks noChangeAspect="1" noChangeShapeType="1"/>
          </p:cNvSpPr>
          <p:nvPr/>
        </p:nvSpPr>
        <p:spPr bwMode="auto">
          <a:xfrm flipV="1">
            <a:off x="517203" y="2922042"/>
            <a:ext cx="1588" cy="3578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3" name="Line 15"/>
          <p:cNvSpPr>
            <a:spLocks noChangeAspect="1" noChangeShapeType="1"/>
          </p:cNvSpPr>
          <p:nvPr/>
        </p:nvSpPr>
        <p:spPr bwMode="auto">
          <a:xfrm>
            <a:off x="517203" y="6500267"/>
            <a:ext cx="45307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4" name="Line 16"/>
          <p:cNvSpPr>
            <a:spLocks noChangeAspect="1" noChangeShapeType="1"/>
          </p:cNvSpPr>
          <p:nvPr/>
        </p:nvSpPr>
        <p:spPr bwMode="auto">
          <a:xfrm flipV="1">
            <a:off x="517203" y="2922042"/>
            <a:ext cx="1588" cy="3578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5" name="Line 17"/>
          <p:cNvSpPr>
            <a:spLocks noChangeAspect="1" noChangeShapeType="1"/>
          </p:cNvSpPr>
          <p:nvPr/>
        </p:nvSpPr>
        <p:spPr bwMode="auto">
          <a:xfrm flipV="1">
            <a:off x="517203" y="6454230"/>
            <a:ext cx="1588" cy="460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6" name="Line 18"/>
          <p:cNvSpPr>
            <a:spLocks noChangeAspect="1" noChangeShapeType="1"/>
          </p:cNvSpPr>
          <p:nvPr/>
        </p:nvSpPr>
        <p:spPr bwMode="auto">
          <a:xfrm>
            <a:off x="517203" y="292204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68" name="Line 20"/>
          <p:cNvSpPr>
            <a:spLocks noChangeAspect="1" noChangeShapeType="1"/>
          </p:cNvSpPr>
          <p:nvPr/>
        </p:nvSpPr>
        <p:spPr bwMode="auto">
          <a:xfrm flipV="1">
            <a:off x="966466" y="6454230"/>
            <a:ext cx="1588" cy="460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70" name="Rectangle 22"/>
          <p:cNvSpPr>
            <a:spLocks noChangeAspect="1" noChangeArrowheads="1"/>
          </p:cNvSpPr>
          <p:nvPr/>
        </p:nvSpPr>
        <p:spPr bwMode="auto">
          <a:xfrm>
            <a:off x="898203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0.1</a:t>
            </a:r>
            <a:endParaRPr lang="pl-PL" sz="3200"/>
          </a:p>
        </p:txBody>
      </p:sp>
      <p:sp>
        <p:nvSpPr>
          <p:cNvPr id="27671" name="Line 23"/>
          <p:cNvSpPr>
            <a:spLocks noChangeAspect="1" noChangeShapeType="1"/>
          </p:cNvSpPr>
          <p:nvPr/>
        </p:nvSpPr>
        <p:spPr bwMode="auto">
          <a:xfrm flipV="1">
            <a:off x="1423666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73" name="Rectangle 25"/>
          <p:cNvSpPr>
            <a:spLocks noChangeAspect="1" noChangeArrowheads="1"/>
          </p:cNvSpPr>
          <p:nvPr/>
        </p:nvSpPr>
        <p:spPr bwMode="auto">
          <a:xfrm>
            <a:off x="1355403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0.2</a:t>
            </a:r>
            <a:endParaRPr lang="pl-PL" sz="3200"/>
          </a:p>
        </p:txBody>
      </p:sp>
      <p:sp>
        <p:nvSpPr>
          <p:cNvPr id="27674" name="Line 26"/>
          <p:cNvSpPr>
            <a:spLocks noChangeAspect="1" noChangeShapeType="1"/>
          </p:cNvSpPr>
          <p:nvPr/>
        </p:nvSpPr>
        <p:spPr bwMode="auto">
          <a:xfrm flipV="1">
            <a:off x="1872928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76" name="Rectangle 28"/>
          <p:cNvSpPr>
            <a:spLocks noChangeAspect="1" noChangeArrowheads="1"/>
          </p:cNvSpPr>
          <p:nvPr/>
        </p:nvSpPr>
        <p:spPr bwMode="auto">
          <a:xfrm>
            <a:off x="1804666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0.3</a:t>
            </a:r>
            <a:endParaRPr lang="pl-PL" sz="3200"/>
          </a:p>
        </p:txBody>
      </p:sp>
      <p:sp>
        <p:nvSpPr>
          <p:cNvPr id="27677" name="Line 29"/>
          <p:cNvSpPr>
            <a:spLocks noChangeAspect="1" noChangeShapeType="1"/>
          </p:cNvSpPr>
          <p:nvPr/>
        </p:nvSpPr>
        <p:spPr bwMode="auto">
          <a:xfrm flipV="1">
            <a:off x="2330128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79" name="Rectangle 31"/>
          <p:cNvSpPr>
            <a:spLocks noChangeAspect="1" noChangeArrowheads="1"/>
          </p:cNvSpPr>
          <p:nvPr/>
        </p:nvSpPr>
        <p:spPr bwMode="auto">
          <a:xfrm>
            <a:off x="2261866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0.4</a:t>
            </a:r>
            <a:endParaRPr lang="pl-PL" sz="3200"/>
          </a:p>
        </p:txBody>
      </p:sp>
      <p:sp>
        <p:nvSpPr>
          <p:cNvPr id="27680" name="Line 32"/>
          <p:cNvSpPr>
            <a:spLocks noChangeAspect="1" noChangeShapeType="1"/>
          </p:cNvSpPr>
          <p:nvPr/>
        </p:nvSpPr>
        <p:spPr bwMode="auto">
          <a:xfrm flipV="1">
            <a:off x="2779391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82" name="Rectangle 34"/>
          <p:cNvSpPr>
            <a:spLocks noChangeAspect="1" noChangeArrowheads="1"/>
          </p:cNvSpPr>
          <p:nvPr/>
        </p:nvSpPr>
        <p:spPr bwMode="auto">
          <a:xfrm>
            <a:off x="2711128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/>
          </a:p>
        </p:txBody>
      </p:sp>
      <p:sp>
        <p:nvSpPr>
          <p:cNvPr id="27683" name="Line 35"/>
          <p:cNvSpPr>
            <a:spLocks noChangeAspect="1" noChangeShapeType="1"/>
          </p:cNvSpPr>
          <p:nvPr/>
        </p:nvSpPr>
        <p:spPr bwMode="auto">
          <a:xfrm flipV="1">
            <a:off x="3236591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85" name="Rectangle 37"/>
          <p:cNvSpPr>
            <a:spLocks noChangeAspect="1" noChangeArrowheads="1"/>
          </p:cNvSpPr>
          <p:nvPr/>
        </p:nvSpPr>
        <p:spPr bwMode="auto">
          <a:xfrm>
            <a:off x="3166741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0.6</a:t>
            </a:r>
            <a:endParaRPr lang="pl-PL" sz="3200"/>
          </a:p>
        </p:txBody>
      </p:sp>
      <p:sp>
        <p:nvSpPr>
          <p:cNvPr id="27686" name="Line 38"/>
          <p:cNvSpPr>
            <a:spLocks noChangeAspect="1" noChangeShapeType="1"/>
          </p:cNvSpPr>
          <p:nvPr/>
        </p:nvSpPr>
        <p:spPr bwMode="auto">
          <a:xfrm flipV="1">
            <a:off x="3685853" y="6454230"/>
            <a:ext cx="1588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88" name="Rectangle 40"/>
          <p:cNvSpPr>
            <a:spLocks noChangeAspect="1" noChangeArrowheads="1"/>
          </p:cNvSpPr>
          <p:nvPr/>
        </p:nvSpPr>
        <p:spPr bwMode="auto">
          <a:xfrm>
            <a:off x="3616003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0.7</a:t>
            </a:r>
            <a:endParaRPr lang="pl-PL" sz="3200"/>
          </a:p>
        </p:txBody>
      </p:sp>
      <p:sp>
        <p:nvSpPr>
          <p:cNvPr id="27689" name="Line 41"/>
          <p:cNvSpPr>
            <a:spLocks noChangeAspect="1" noChangeShapeType="1"/>
          </p:cNvSpPr>
          <p:nvPr/>
        </p:nvSpPr>
        <p:spPr bwMode="auto">
          <a:xfrm flipV="1">
            <a:off x="4143053" y="6454230"/>
            <a:ext cx="0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91" name="Rectangle 43"/>
          <p:cNvSpPr>
            <a:spLocks noChangeAspect="1" noChangeArrowheads="1"/>
          </p:cNvSpPr>
          <p:nvPr/>
        </p:nvSpPr>
        <p:spPr bwMode="auto">
          <a:xfrm>
            <a:off x="4073203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0.8</a:t>
            </a:r>
            <a:endParaRPr lang="pl-PL" sz="3200"/>
          </a:p>
        </p:txBody>
      </p:sp>
      <p:sp>
        <p:nvSpPr>
          <p:cNvPr id="27692" name="Line 44"/>
          <p:cNvSpPr>
            <a:spLocks noChangeAspect="1" noChangeShapeType="1"/>
          </p:cNvSpPr>
          <p:nvPr/>
        </p:nvSpPr>
        <p:spPr bwMode="auto">
          <a:xfrm flipV="1">
            <a:off x="4592316" y="6454230"/>
            <a:ext cx="0" cy="460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94" name="Rectangle 46"/>
          <p:cNvSpPr>
            <a:spLocks noChangeAspect="1" noChangeArrowheads="1"/>
          </p:cNvSpPr>
          <p:nvPr/>
        </p:nvSpPr>
        <p:spPr bwMode="auto">
          <a:xfrm>
            <a:off x="4522466" y="6522492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0.9</a:t>
            </a:r>
            <a:endParaRPr lang="pl-PL" sz="3200"/>
          </a:p>
        </p:txBody>
      </p:sp>
      <p:sp>
        <p:nvSpPr>
          <p:cNvPr id="27695" name="Line 47"/>
          <p:cNvSpPr>
            <a:spLocks noChangeAspect="1" noChangeShapeType="1"/>
          </p:cNvSpPr>
          <p:nvPr/>
        </p:nvSpPr>
        <p:spPr bwMode="auto">
          <a:xfrm flipV="1">
            <a:off x="5047928" y="6454230"/>
            <a:ext cx="1588" cy="460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96" name="Line 48"/>
          <p:cNvSpPr>
            <a:spLocks noChangeAspect="1" noChangeShapeType="1"/>
          </p:cNvSpPr>
          <p:nvPr/>
        </p:nvSpPr>
        <p:spPr bwMode="auto">
          <a:xfrm>
            <a:off x="5047928" y="2922042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97" name="Rectangle 49"/>
          <p:cNvSpPr>
            <a:spLocks noChangeAspect="1" noChangeArrowheads="1"/>
          </p:cNvSpPr>
          <p:nvPr/>
        </p:nvSpPr>
        <p:spPr bwMode="auto">
          <a:xfrm>
            <a:off x="5025703" y="652090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/>
          </a:p>
        </p:txBody>
      </p:sp>
      <p:sp>
        <p:nvSpPr>
          <p:cNvPr id="27698" name="Line 50"/>
          <p:cNvSpPr>
            <a:spLocks noChangeAspect="1" noChangeShapeType="1"/>
          </p:cNvSpPr>
          <p:nvPr/>
        </p:nvSpPr>
        <p:spPr bwMode="auto">
          <a:xfrm>
            <a:off x="517203" y="6500267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699" name="Line 51"/>
          <p:cNvSpPr>
            <a:spLocks noChangeAspect="1" noChangeShapeType="1"/>
          </p:cNvSpPr>
          <p:nvPr/>
        </p:nvSpPr>
        <p:spPr bwMode="auto">
          <a:xfrm flipH="1">
            <a:off x="5003478" y="6500267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00" name="Rectangle 52"/>
          <p:cNvSpPr>
            <a:spLocks noChangeAspect="1" noChangeArrowheads="1"/>
          </p:cNvSpPr>
          <p:nvPr/>
        </p:nvSpPr>
        <p:spPr bwMode="auto">
          <a:xfrm>
            <a:off x="228278" y="642565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/>
          </a:p>
        </p:txBody>
      </p:sp>
      <p:sp>
        <p:nvSpPr>
          <p:cNvPr id="27701" name="Line 53"/>
          <p:cNvSpPr>
            <a:spLocks noChangeAspect="1" noChangeShapeType="1"/>
          </p:cNvSpPr>
          <p:nvPr/>
        </p:nvSpPr>
        <p:spPr bwMode="auto">
          <a:xfrm>
            <a:off x="517203" y="6141492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03" name="Rectangle 55"/>
          <p:cNvSpPr>
            <a:spLocks noChangeAspect="1" noChangeArrowheads="1"/>
          </p:cNvSpPr>
          <p:nvPr/>
        </p:nvSpPr>
        <p:spPr bwMode="auto">
          <a:xfrm>
            <a:off x="228278" y="6068467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/>
          </a:p>
        </p:txBody>
      </p:sp>
      <p:sp>
        <p:nvSpPr>
          <p:cNvPr id="27704" name="Line 56"/>
          <p:cNvSpPr>
            <a:spLocks noChangeAspect="1" noChangeShapeType="1"/>
          </p:cNvSpPr>
          <p:nvPr/>
        </p:nvSpPr>
        <p:spPr bwMode="auto">
          <a:xfrm>
            <a:off x="517203" y="5784305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06" name="Rectangle 58"/>
          <p:cNvSpPr>
            <a:spLocks noChangeAspect="1" noChangeArrowheads="1"/>
          </p:cNvSpPr>
          <p:nvPr/>
        </p:nvSpPr>
        <p:spPr bwMode="auto">
          <a:xfrm>
            <a:off x="228278" y="5711280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/>
          </a:p>
        </p:txBody>
      </p:sp>
      <p:sp>
        <p:nvSpPr>
          <p:cNvPr id="27707" name="Line 59"/>
          <p:cNvSpPr>
            <a:spLocks noChangeAspect="1" noChangeShapeType="1"/>
          </p:cNvSpPr>
          <p:nvPr/>
        </p:nvSpPr>
        <p:spPr bwMode="auto">
          <a:xfrm>
            <a:off x="517203" y="5427117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09" name="Rectangle 61"/>
          <p:cNvSpPr>
            <a:spLocks noChangeAspect="1" noChangeArrowheads="1"/>
          </p:cNvSpPr>
          <p:nvPr/>
        </p:nvSpPr>
        <p:spPr bwMode="auto">
          <a:xfrm>
            <a:off x="228278" y="535250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/>
          </a:p>
        </p:txBody>
      </p:sp>
      <p:sp>
        <p:nvSpPr>
          <p:cNvPr id="27710" name="Line 62"/>
          <p:cNvSpPr>
            <a:spLocks noChangeAspect="1" noChangeShapeType="1"/>
          </p:cNvSpPr>
          <p:nvPr/>
        </p:nvSpPr>
        <p:spPr bwMode="auto">
          <a:xfrm>
            <a:off x="517203" y="5068342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12" name="Rectangle 64"/>
          <p:cNvSpPr>
            <a:spLocks noChangeAspect="1" noChangeArrowheads="1"/>
          </p:cNvSpPr>
          <p:nvPr/>
        </p:nvSpPr>
        <p:spPr bwMode="auto">
          <a:xfrm>
            <a:off x="228278" y="4995317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8</a:t>
            </a:r>
            <a:endParaRPr lang="pl-PL" sz="3200"/>
          </a:p>
        </p:txBody>
      </p:sp>
      <p:sp>
        <p:nvSpPr>
          <p:cNvPr id="27713" name="Line 65"/>
          <p:cNvSpPr>
            <a:spLocks noChangeAspect="1" noChangeShapeType="1"/>
          </p:cNvSpPr>
          <p:nvPr/>
        </p:nvSpPr>
        <p:spPr bwMode="auto">
          <a:xfrm>
            <a:off x="517203" y="4711155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15" name="Rectangle 67"/>
          <p:cNvSpPr>
            <a:spLocks noChangeAspect="1" noChangeArrowheads="1"/>
          </p:cNvSpPr>
          <p:nvPr/>
        </p:nvSpPr>
        <p:spPr bwMode="auto">
          <a:xfrm>
            <a:off x="174303" y="463813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 sz="3200"/>
          </a:p>
        </p:txBody>
      </p:sp>
      <p:sp>
        <p:nvSpPr>
          <p:cNvPr id="27716" name="Line 68"/>
          <p:cNvSpPr>
            <a:spLocks noChangeAspect="1" noChangeShapeType="1"/>
          </p:cNvSpPr>
          <p:nvPr/>
        </p:nvSpPr>
        <p:spPr bwMode="auto">
          <a:xfrm>
            <a:off x="517203" y="4353967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18" name="Rectangle 70"/>
          <p:cNvSpPr>
            <a:spLocks noChangeAspect="1" noChangeArrowheads="1"/>
          </p:cNvSpPr>
          <p:nvPr/>
        </p:nvSpPr>
        <p:spPr bwMode="auto">
          <a:xfrm>
            <a:off x="174303" y="427935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12</a:t>
            </a:r>
            <a:endParaRPr lang="pl-PL" sz="3200"/>
          </a:p>
        </p:txBody>
      </p:sp>
      <p:sp>
        <p:nvSpPr>
          <p:cNvPr id="27719" name="Line 71"/>
          <p:cNvSpPr>
            <a:spLocks noChangeAspect="1" noChangeShapeType="1"/>
          </p:cNvSpPr>
          <p:nvPr/>
        </p:nvSpPr>
        <p:spPr bwMode="auto">
          <a:xfrm>
            <a:off x="517203" y="3995192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21" name="Rectangle 73"/>
          <p:cNvSpPr>
            <a:spLocks noChangeAspect="1" noChangeArrowheads="1"/>
          </p:cNvSpPr>
          <p:nvPr/>
        </p:nvSpPr>
        <p:spPr bwMode="auto">
          <a:xfrm>
            <a:off x="174303" y="3922167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14</a:t>
            </a:r>
            <a:endParaRPr lang="pl-PL" sz="3200"/>
          </a:p>
        </p:txBody>
      </p:sp>
      <p:sp>
        <p:nvSpPr>
          <p:cNvPr id="27722" name="Line 74"/>
          <p:cNvSpPr>
            <a:spLocks noChangeAspect="1" noChangeShapeType="1"/>
          </p:cNvSpPr>
          <p:nvPr/>
        </p:nvSpPr>
        <p:spPr bwMode="auto">
          <a:xfrm>
            <a:off x="517203" y="3638005"/>
            <a:ext cx="3810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24" name="Rectangle 76"/>
          <p:cNvSpPr>
            <a:spLocks noChangeAspect="1" noChangeArrowheads="1"/>
          </p:cNvSpPr>
          <p:nvPr/>
        </p:nvSpPr>
        <p:spPr bwMode="auto">
          <a:xfrm>
            <a:off x="174303" y="356498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16</a:t>
            </a:r>
            <a:endParaRPr lang="pl-PL" sz="3200"/>
          </a:p>
        </p:txBody>
      </p:sp>
      <p:sp>
        <p:nvSpPr>
          <p:cNvPr id="27725" name="Line 77"/>
          <p:cNvSpPr>
            <a:spLocks noChangeAspect="1" noChangeShapeType="1"/>
          </p:cNvSpPr>
          <p:nvPr/>
        </p:nvSpPr>
        <p:spPr bwMode="auto">
          <a:xfrm>
            <a:off x="517203" y="3280817"/>
            <a:ext cx="381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27" name="Rectangle 79"/>
          <p:cNvSpPr>
            <a:spLocks noChangeAspect="1" noChangeArrowheads="1"/>
          </p:cNvSpPr>
          <p:nvPr/>
        </p:nvSpPr>
        <p:spPr bwMode="auto">
          <a:xfrm>
            <a:off x="174303" y="320620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18</a:t>
            </a:r>
            <a:endParaRPr lang="pl-PL" sz="3200"/>
          </a:p>
        </p:txBody>
      </p:sp>
      <p:sp>
        <p:nvSpPr>
          <p:cNvPr id="27728" name="Line 80"/>
          <p:cNvSpPr>
            <a:spLocks noChangeAspect="1" noChangeShapeType="1"/>
          </p:cNvSpPr>
          <p:nvPr/>
        </p:nvSpPr>
        <p:spPr bwMode="auto">
          <a:xfrm>
            <a:off x="517203" y="2922042"/>
            <a:ext cx="381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29" name="Line 81"/>
          <p:cNvSpPr>
            <a:spLocks noChangeAspect="1" noChangeShapeType="1"/>
          </p:cNvSpPr>
          <p:nvPr/>
        </p:nvSpPr>
        <p:spPr bwMode="auto">
          <a:xfrm flipH="1">
            <a:off x="5003478" y="2922042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0" name="Rectangle 82"/>
          <p:cNvSpPr>
            <a:spLocks noChangeAspect="1" noChangeArrowheads="1"/>
          </p:cNvSpPr>
          <p:nvPr/>
        </p:nvSpPr>
        <p:spPr bwMode="auto">
          <a:xfrm>
            <a:off x="174303" y="2849017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20</a:t>
            </a:r>
            <a:endParaRPr lang="pl-PL" sz="3200"/>
          </a:p>
        </p:txBody>
      </p:sp>
      <p:sp>
        <p:nvSpPr>
          <p:cNvPr id="27731" name="Line 83"/>
          <p:cNvSpPr>
            <a:spLocks noChangeAspect="1" noChangeShapeType="1"/>
          </p:cNvSpPr>
          <p:nvPr/>
        </p:nvSpPr>
        <p:spPr bwMode="auto">
          <a:xfrm>
            <a:off x="517203" y="2922042"/>
            <a:ext cx="45307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2" name="Line 84"/>
          <p:cNvSpPr>
            <a:spLocks noChangeAspect="1" noChangeShapeType="1"/>
          </p:cNvSpPr>
          <p:nvPr/>
        </p:nvSpPr>
        <p:spPr bwMode="auto">
          <a:xfrm>
            <a:off x="517203" y="6500267"/>
            <a:ext cx="453072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3" name="Line 85"/>
          <p:cNvSpPr>
            <a:spLocks noChangeAspect="1" noChangeShapeType="1"/>
          </p:cNvSpPr>
          <p:nvPr/>
        </p:nvSpPr>
        <p:spPr bwMode="auto">
          <a:xfrm flipV="1">
            <a:off x="5047928" y="2922042"/>
            <a:ext cx="1588" cy="3578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4" name="Line 86"/>
          <p:cNvSpPr>
            <a:spLocks noChangeAspect="1" noChangeShapeType="1"/>
          </p:cNvSpPr>
          <p:nvPr/>
        </p:nvSpPr>
        <p:spPr bwMode="auto">
          <a:xfrm flipV="1">
            <a:off x="517203" y="2922042"/>
            <a:ext cx="1588" cy="3578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5" name="Freeform 87"/>
          <p:cNvSpPr>
            <a:spLocks noChangeAspect="1"/>
          </p:cNvSpPr>
          <p:nvPr/>
        </p:nvSpPr>
        <p:spPr bwMode="auto">
          <a:xfrm>
            <a:off x="517203" y="3098255"/>
            <a:ext cx="4303713" cy="3402013"/>
          </a:xfrm>
          <a:custGeom>
            <a:avLst/>
            <a:gdLst/>
            <a:ahLst/>
            <a:cxnLst>
              <a:cxn ang="0">
                <a:pos x="30" y="2676"/>
              </a:cxn>
              <a:cxn ang="0">
                <a:pos x="102" y="2676"/>
              </a:cxn>
              <a:cxn ang="0">
                <a:pos x="168" y="2670"/>
              </a:cxn>
              <a:cxn ang="0">
                <a:pos x="234" y="2670"/>
              </a:cxn>
              <a:cxn ang="0">
                <a:pos x="306" y="2664"/>
              </a:cxn>
              <a:cxn ang="0">
                <a:pos x="372" y="2664"/>
              </a:cxn>
              <a:cxn ang="0">
                <a:pos x="444" y="2658"/>
              </a:cxn>
              <a:cxn ang="0">
                <a:pos x="510" y="2658"/>
              </a:cxn>
              <a:cxn ang="0">
                <a:pos x="582" y="2652"/>
              </a:cxn>
              <a:cxn ang="0">
                <a:pos x="648" y="2646"/>
              </a:cxn>
              <a:cxn ang="0">
                <a:pos x="714" y="2646"/>
              </a:cxn>
              <a:cxn ang="0">
                <a:pos x="786" y="2640"/>
              </a:cxn>
              <a:cxn ang="0">
                <a:pos x="852" y="2634"/>
              </a:cxn>
              <a:cxn ang="0">
                <a:pos x="924" y="2628"/>
              </a:cxn>
              <a:cxn ang="0">
                <a:pos x="990" y="2622"/>
              </a:cxn>
              <a:cxn ang="0">
                <a:pos x="1056" y="2622"/>
              </a:cxn>
              <a:cxn ang="0">
                <a:pos x="1128" y="2616"/>
              </a:cxn>
              <a:cxn ang="0">
                <a:pos x="1194" y="2610"/>
              </a:cxn>
              <a:cxn ang="0">
                <a:pos x="1266" y="2604"/>
              </a:cxn>
              <a:cxn ang="0">
                <a:pos x="1332" y="2592"/>
              </a:cxn>
              <a:cxn ang="0">
                <a:pos x="1404" y="2586"/>
              </a:cxn>
              <a:cxn ang="0">
                <a:pos x="1470" y="2580"/>
              </a:cxn>
              <a:cxn ang="0">
                <a:pos x="1536" y="2574"/>
              </a:cxn>
              <a:cxn ang="0">
                <a:pos x="1608" y="2562"/>
              </a:cxn>
              <a:cxn ang="0">
                <a:pos x="1674" y="2556"/>
              </a:cxn>
              <a:cxn ang="0">
                <a:pos x="1746" y="2544"/>
              </a:cxn>
              <a:cxn ang="0">
                <a:pos x="1812" y="2532"/>
              </a:cxn>
              <a:cxn ang="0">
                <a:pos x="1884" y="2520"/>
              </a:cxn>
              <a:cxn ang="0">
                <a:pos x="1950" y="2508"/>
              </a:cxn>
              <a:cxn ang="0">
                <a:pos x="2016" y="2496"/>
              </a:cxn>
              <a:cxn ang="0">
                <a:pos x="2088" y="2478"/>
              </a:cxn>
              <a:cxn ang="0">
                <a:pos x="2154" y="2466"/>
              </a:cxn>
              <a:cxn ang="0">
                <a:pos x="2226" y="2448"/>
              </a:cxn>
              <a:cxn ang="0">
                <a:pos x="2292" y="2424"/>
              </a:cxn>
              <a:cxn ang="0">
                <a:pos x="2358" y="2400"/>
              </a:cxn>
              <a:cxn ang="0">
                <a:pos x="2430" y="2376"/>
              </a:cxn>
              <a:cxn ang="0">
                <a:pos x="2496" y="2352"/>
              </a:cxn>
              <a:cxn ang="0">
                <a:pos x="2568" y="2316"/>
              </a:cxn>
              <a:cxn ang="0">
                <a:pos x="2634" y="2280"/>
              </a:cxn>
              <a:cxn ang="0">
                <a:pos x="2706" y="2238"/>
              </a:cxn>
              <a:cxn ang="0">
                <a:pos x="2772" y="2184"/>
              </a:cxn>
              <a:cxn ang="0">
                <a:pos x="2838" y="2130"/>
              </a:cxn>
              <a:cxn ang="0">
                <a:pos x="2910" y="2058"/>
              </a:cxn>
              <a:cxn ang="0">
                <a:pos x="2976" y="1968"/>
              </a:cxn>
              <a:cxn ang="0">
                <a:pos x="3048" y="1854"/>
              </a:cxn>
              <a:cxn ang="0">
                <a:pos x="3114" y="1710"/>
              </a:cxn>
              <a:cxn ang="0">
                <a:pos x="3180" y="1512"/>
              </a:cxn>
              <a:cxn ang="0">
                <a:pos x="3252" y="1224"/>
              </a:cxn>
              <a:cxn ang="0">
                <a:pos x="3318" y="780"/>
              </a:cxn>
              <a:cxn ang="0">
                <a:pos x="3390" y="0"/>
              </a:cxn>
            </a:cxnLst>
            <a:rect l="0" t="0" r="r" b="b"/>
            <a:pathLst>
              <a:path w="3390" h="2682">
                <a:moveTo>
                  <a:pt x="0" y="2682"/>
                </a:moveTo>
                <a:lnTo>
                  <a:pt x="30" y="2676"/>
                </a:lnTo>
                <a:lnTo>
                  <a:pt x="66" y="2676"/>
                </a:lnTo>
                <a:lnTo>
                  <a:pt x="102" y="2676"/>
                </a:lnTo>
                <a:lnTo>
                  <a:pt x="132" y="2676"/>
                </a:lnTo>
                <a:lnTo>
                  <a:pt x="168" y="2670"/>
                </a:lnTo>
                <a:lnTo>
                  <a:pt x="204" y="2670"/>
                </a:lnTo>
                <a:lnTo>
                  <a:pt x="234" y="2670"/>
                </a:lnTo>
                <a:lnTo>
                  <a:pt x="270" y="2670"/>
                </a:lnTo>
                <a:lnTo>
                  <a:pt x="306" y="2664"/>
                </a:lnTo>
                <a:lnTo>
                  <a:pt x="342" y="2664"/>
                </a:lnTo>
                <a:lnTo>
                  <a:pt x="372" y="2664"/>
                </a:lnTo>
                <a:lnTo>
                  <a:pt x="408" y="2658"/>
                </a:lnTo>
                <a:lnTo>
                  <a:pt x="444" y="2658"/>
                </a:lnTo>
                <a:lnTo>
                  <a:pt x="474" y="2658"/>
                </a:lnTo>
                <a:lnTo>
                  <a:pt x="510" y="2658"/>
                </a:lnTo>
                <a:lnTo>
                  <a:pt x="546" y="2652"/>
                </a:lnTo>
                <a:lnTo>
                  <a:pt x="582" y="2652"/>
                </a:lnTo>
                <a:lnTo>
                  <a:pt x="612" y="2652"/>
                </a:lnTo>
                <a:lnTo>
                  <a:pt x="648" y="2646"/>
                </a:lnTo>
                <a:lnTo>
                  <a:pt x="684" y="2646"/>
                </a:lnTo>
                <a:lnTo>
                  <a:pt x="714" y="2646"/>
                </a:lnTo>
                <a:lnTo>
                  <a:pt x="750" y="2640"/>
                </a:lnTo>
                <a:lnTo>
                  <a:pt x="786" y="2640"/>
                </a:lnTo>
                <a:lnTo>
                  <a:pt x="822" y="2634"/>
                </a:lnTo>
                <a:lnTo>
                  <a:pt x="852" y="2634"/>
                </a:lnTo>
                <a:lnTo>
                  <a:pt x="888" y="2634"/>
                </a:lnTo>
                <a:lnTo>
                  <a:pt x="924" y="2628"/>
                </a:lnTo>
                <a:lnTo>
                  <a:pt x="954" y="2628"/>
                </a:lnTo>
                <a:lnTo>
                  <a:pt x="990" y="2622"/>
                </a:lnTo>
                <a:lnTo>
                  <a:pt x="1026" y="2622"/>
                </a:lnTo>
                <a:lnTo>
                  <a:pt x="1056" y="2622"/>
                </a:lnTo>
                <a:lnTo>
                  <a:pt x="1092" y="2616"/>
                </a:lnTo>
                <a:lnTo>
                  <a:pt x="1128" y="2616"/>
                </a:lnTo>
                <a:lnTo>
                  <a:pt x="1164" y="2610"/>
                </a:lnTo>
                <a:lnTo>
                  <a:pt x="1194" y="2610"/>
                </a:lnTo>
                <a:lnTo>
                  <a:pt x="1230" y="2604"/>
                </a:lnTo>
                <a:lnTo>
                  <a:pt x="1266" y="2604"/>
                </a:lnTo>
                <a:lnTo>
                  <a:pt x="1296" y="2598"/>
                </a:lnTo>
                <a:lnTo>
                  <a:pt x="1332" y="2592"/>
                </a:lnTo>
                <a:lnTo>
                  <a:pt x="1368" y="2592"/>
                </a:lnTo>
                <a:lnTo>
                  <a:pt x="1404" y="2586"/>
                </a:lnTo>
                <a:lnTo>
                  <a:pt x="1434" y="2586"/>
                </a:lnTo>
                <a:lnTo>
                  <a:pt x="1470" y="2580"/>
                </a:lnTo>
                <a:lnTo>
                  <a:pt x="1506" y="2574"/>
                </a:lnTo>
                <a:lnTo>
                  <a:pt x="1536" y="2574"/>
                </a:lnTo>
                <a:lnTo>
                  <a:pt x="1572" y="2568"/>
                </a:lnTo>
                <a:lnTo>
                  <a:pt x="1608" y="2562"/>
                </a:lnTo>
                <a:lnTo>
                  <a:pt x="1644" y="2556"/>
                </a:lnTo>
                <a:lnTo>
                  <a:pt x="1674" y="2556"/>
                </a:lnTo>
                <a:lnTo>
                  <a:pt x="1710" y="2550"/>
                </a:lnTo>
                <a:lnTo>
                  <a:pt x="1746" y="2544"/>
                </a:lnTo>
                <a:lnTo>
                  <a:pt x="1776" y="2538"/>
                </a:lnTo>
                <a:lnTo>
                  <a:pt x="1812" y="2532"/>
                </a:lnTo>
                <a:lnTo>
                  <a:pt x="1848" y="2526"/>
                </a:lnTo>
                <a:lnTo>
                  <a:pt x="1884" y="2520"/>
                </a:lnTo>
                <a:lnTo>
                  <a:pt x="1914" y="2514"/>
                </a:lnTo>
                <a:lnTo>
                  <a:pt x="1950" y="2508"/>
                </a:lnTo>
                <a:lnTo>
                  <a:pt x="1986" y="2502"/>
                </a:lnTo>
                <a:lnTo>
                  <a:pt x="2016" y="2496"/>
                </a:lnTo>
                <a:lnTo>
                  <a:pt x="2052" y="2490"/>
                </a:lnTo>
                <a:lnTo>
                  <a:pt x="2088" y="2478"/>
                </a:lnTo>
                <a:lnTo>
                  <a:pt x="2118" y="2472"/>
                </a:lnTo>
                <a:lnTo>
                  <a:pt x="2154" y="2466"/>
                </a:lnTo>
                <a:lnTo>
                  <a:pt x="2190" y="2454"/>
                </a:lnTo>
                <a:lnTo>
                  <a:pt x="2226" y="2448"/>
                </a:lnTo>
                <a:lnTo>
                  <a:pt x="2256" y="2436"/>
                </a:lnTo>
                <a:lnTo>
                  <a:pt x="2292" y="2424"/>
                </a:lnTo>
                <a:lnTo>
                  <a:pt x="2328" y="2412"/>
                </a:lnTo>
                <a:lnTo>
                  <a:pt x="2358" y="2400"/>
                </a:lnTo>
                <a:lnTo>
                  <a:pt x="2394" y="2388"/>
                </a:lnTo>
                <a:lnTo>
                  <a:pt x="2430" y="2376"/>
                </a:lnTo>
                <a:lnTo>
                  <a:pt x="2466" y="2364"/>
                </a:lnTo>
                <a:lnTo>
                  <a:pt x="2496" y="2352"/>
                </a:lnTo>
                <a:lnTo>
                  <a:pt x="2532" y="2334"/>
                </a:lnTo>
                <a:lnTo>
                  <a:pt x="2568" y="2316"/>
                </a:lnTo>
                <a:lnTo>
                  <a:pt x="2598" y="2298"/>
                </a:lnTo>
                <a:lnTo>
                  <a:pt x="2634" y="2280"/>
                </a:lnTo>
                <a:lnTo>
                  <a:pt x="2670" y="2262"/>
                </a:lnTo>
                <a:lnTo>
                  <a:pt x="2706" y="2238"/>
                </a:lnTo>
                <a:lnTo>
                  <a:pt x="2736" y="2214"/>
                </a:lnTo>
                <a:lnTo>
                  <a:pt x="2772" y="2184"/>
                </a:lnTo>
                <a:lnTo>
                  <a:pt x="2808" y="2160"/>
                </a:lnTo>
                <a:lnTo>
                  <a:pt x="2838" y="2130"/>
                </a:lnTo>
                <a:lnTo>
                  <a:pt x="2874" y="2094"/>
                </a:lnTo>
                <a:lnTo>
                  <a:pt x="2910" y="2058"/>
                </a:lnTo>
                <a:lnTo>
                  <a:pt x="2946" y="2016"/>
                </a:lnTo>
                <a:lnTo>
                  <a:pt x="2976" y="1968"/>
                </a:lnTo>
                <a:lnTo>
                  <a:pt x="3012" y="1914"/>
                </a:lnTo>
                <a:lnTo>
                  <a:pt x="3048" y="1854"/>
                </a:lnTo>
                <a:lnTo>
                  <a:pt x="3078" y="1788"/>
                </a:lnTo>
                <a:lnTo>
                  <a:pt x="3114" y="1710"/>
                </a:lnTo>
                <a:lnTo>
                  <a:pt x="3150" y="1614"/>
                </a:lnTo>
                <a:lnTo>
                  <a:pt x="3180" y="1512"/>
                </a:lnTo>
                <a:lnTo>
                  <a:pt x="3216" y="1380"/>
                </a:lnTo>
                <a:lnTo>
                  <a:pt x="3252" y="1224"/>
                </a:lnTo>
                <a:lnTo>
                  <a:pt x="3288" y="1032"/>
                </a:lnTo>
                <a:lnTo>
                  <a:pt x="3318" y="780"/>
                </a:lnTo>
                <a:lnTo>
                  <a:pt x="3354" y="456"/>
                </a:lnTo>
                <a:lnTo>
                  <a:pt x="3390" y="0"/>
                </a:lnTo>
              </a:path>
            </a:pathLst>
          </a:custGeom>
          <a:noFill/>
          <a:ln w="38100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7737" name="Text Box 89"/>
          <p:cNvSpPr txBox="1">
            <a:spLocks noChangeArrowheads="1"/>
          </p:cNvSpPr>
          <p:nvPr/>
        </p:nvSpPr>
        <p:spPr bwMode="auto">
          <a:xfrm>
            <a:off x="609278" y="3014117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800" i="1">
                <a:solidFill>
                  <a:srgbClr val="000000"/>
                </a:solidFill>
              </a:rPr>
              <a:t>L</a:t>
            </a:r>
            <a:endParaRPr lang="pl-PL" b="0"/>
          </a:p>
        </p:txBody>
      </p:sp>
      <p:sp>
        <p:nvSpPr>
          <p:cNvPr id="27738" name="Text Box 90"/>
          <p:cNvSpPr txBox="1">
            <a:spLocks noChangeArrowheads="1"/>
          </p:cNvSpPr>
          <p:nvPr/>
        </p:nvSpPr>
        <p:spPr bwMode="auto">
          <a:xfrm>
            <a:off x="4343078" y="5833517"/>
            <a:ext cx="568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sz="2800" i="1">
                <a:solidFill>
                  <a:srgbClr val="000000"/>
                </a:solidFill>
                <a:sym typeface="Symbol" pitchFamily="18" charset="2"/>
              </a:rPr>
              <a:t></a:t>
            </a:r>
            <a:endParaRPr lang="pl-PL" b="0"/>
          </a:p>
        </p:txBody>
      </p:sp>
      <p:pic>
        <p:nvPicPr>
          <p:cNvPr id="6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2522785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0364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 –</a:t>
            </a:r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średnia długość kolejki,</a:t>
            </a:r>
          </a:p>
          <a:p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ś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rednia zajętość kanału (serwera)</a:t>
            </a:r>
            <a:endParaRPr kumimoji="1" lang="pl-PL" sz="40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338970"/>
              </p:ext>
            </p:extLst>
          </p:nvPr>
        </p:nvGraphicFramePr>
        <p:xfrm>
          <a:off x="5292080" y="3161618"/>
          <a:ext cx="3614737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80" name="Equation" r:id="rId4" imgW="1346040" imgH="304560" progId="Equation.3">
                  <p:embed/>
                </p:oleObj>
              </mc:Choice>
              <mc:Fallback>
                <p:oleObj name="Equation" r:id="rId4" imgW="134604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161618"/>
                        <a:ext cx="3614737" cy="8159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  <a:ln w="31750">
                        <a:solidFill>
                          <a:srgbClr val="000000"/>
                        </a:solidFill>
                        <a:prstDash val="dash"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013176"/>
            <a:ext cx="605056" cy="720080"/>
          </a:xfrm>
          <a:prstGeom prst="rect">
            <a:avLst/>
          </a:prstGeom>
          <a:noFill/>
        </p:spPr>
      </p:pic>
      <p:sp>
        <p:nvSpPr>
          <p:cNvPr id="73" name="Freeform 61"/>
          <p:cNvSpPr>
            <a:spLocks/>
          </p:cNvSpPr>
          <p:nvPr/>
        </p:nvSpPr>
        <p:spPr bwMode="auto">
          <a:xfrm>
            <a:off x="3515916" y="2314600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4" name="Text Box 59"/>
          <p:cNvSpPr txBox="1">
            <a:spLocks noChangeArrowheads="1"/>
          </p:cNvSpPr>
          <p:nvPr/>
        </p:nvSpPr>
        <p:spPr bwMode="auto">
          <a:xfrm>
            <a:off x="3453386" y="3977593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i="1" dirty="0">
                <a:solidFill>
                  <a:srgbClr val="000000"/>
                </a:solidFill>
              </a:rPr>
              <a:t>L</a:t>
            </a:r>
            <a:endParaRPr lang="pl-PL" b="0" i="1" dirty="0"/>
          </a:p>
        </p:txBody>
      </p:sp>
      <p:sp>
        <p:nvSpPr>
          <p:cNvPr id="75" name="Freeform 60"/>
          <p:cNvSpPr>
            <a:spLocks/>
          </p:cNvSpPr>
          <p:nvPr/>
        </p:nvSpPr>
        <p:spPr bwMode="auto">
          <a:xfrm>
            <a:off x="2220516" y="2162200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Text Box 62"/>
          <p:cNvSpPr txBox="1">
            <a:spLocks noChangeArrowheads="1"/>
          </p:cNvSpPr>
          <p:nvPr/>
        </p:nvSpPr>
        <p:spPr bwMode="auto">
          <a:xfrm>
            <a:off x="2372916" y="1628800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99"/>
                </a:solidFill>
              </a:rPr>
              <a:t>bufor</a:t>
            </a:r>
            <a:endParaRPr lang="pl-PL" b="0" dirty="0"/>
          </a:p>
        </p:txBody>
      </p:sp>
      <p:sp>
        <p:nvSpPr>
          <p:cNvPr id="77" name="Text Box 63"/>
          <p:cNvSpPr txBox="1">
            <a:spLocks noChangeArrowheads="1"/>
          </p:cNvSpPr>
          <p:nvPr/>
        </p:nvSpPr>
        <p:spPr bwMode="auto">
          <a:xfrm>
            <a:off x="3515916" y="1781200"/>
            <a:ext cx="920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3300"/>
                </a:solidFill>
              </a:rPr>
              <a:t>kanał</a:t>
            </a:r>
            <a:endParaRPr lang="pl-PL" b="0" dirty="0"/>
          </a:p>
        </p:txBody>
      </p:sp>
      <p:sp>
        <p:nvSpPr>
          <p:cNvPr id="78" name="Line 64"/>
          <p:cNvSpPr>
            <a:spLocks noChangeShapeType="1"/>
          </p:cNvSpPr>
          <p:nvPr/>
        </p:nvSpPr>
        <p:spPr bwMode="auto">
          <a:xfrm>
            <a:off x="2353866" y="22892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Line 65"/>
          <p:cNvSpPr>
            <a:spLocks noChangeShapeType="1"/>
          </p:cNvSpPr>
          <p:nvPr/>
        </p:nvSpPr>
        <p:spPr bwMode="auto">
          <a:xfrm>
            <a:off x="2618979" y="22892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Line 66"/>
          <p:cNvSpPr>
            <a:spLocks noChangeShapeType="1"/>
          </p:cNvSpPr>
          <p:nvPr/>
        </p:nvSpPr>
        <p:spPr bwMode="auto">
          <a:xfrm>
            <a:off x="2885679" y="22892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Line 67"/>
          <p:cNvSpPr>
            <a:spLocks noChangeShapeType="1"/>
          </p:cNvSpPr>
          <p:nvPr/>
        </p:nvSpPr>
        <p:spPr bwMode="auto">
          <a:xfrm>
            <a:off x="3152379" y="22892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" name="Line 68"/>
          <p:cNvSpPr>
            <a:spLocks noChangeShapeType="1"/>
          </p:cNvSpPr>
          <p:nvPr/>
        </p:nvSpPr>
        <p:spPr bwMode="auto">
          <a:xfrm>
            <a:off x="3419079" y="22892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rot="5400000">
            <a:off x="3935016" y="227650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4" name="Line 70"/>
          <p:cNvSpPr>
            <a:spLocks noChangeShapeType="1"/>
          </p:cNvSpPr>
          <p:nvPr/>
        </p:nvSpPr>
        <p:spPr bwMode="auto">
          <a:xfrm>
            <a:off x="1115616" y="2565425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5" name="Line 71"/>
          <p:cNvSpPr>
            <a:spLocks noChangeShapeType="1"/>
          </p:cNvSpPr>
          <p:nvPr/>
        </p:nvSpPr>
        <p:spPr bwMode="auto">
          <a:xfrm>
            <a:off x="4354116" y="25432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6" name="AutoShape 72"/>
          <p:cNvSpPr>
            <a:spLocks/>
          </p:cNvSpPr>
          <p:nvPr/>
        </p:nvSpPr>
        <p:spPr bwMode="auto">
          <a:xfrm rot="16200000">
            <a:off x="2645396" y="2697885"/>
            <a:ext cx="457200" cy="1229502"/>
          </a:xfrm>
          <a:prstGeom prst="leftBrace">
            <a:avLst>
              <a:gd name="adj1" fmla="val 34722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7" name="Object 73"/>
          <p:cNvGraphicFramePr>
            <a:graphicFrameLocks noChangeAspect="1"/>
          </p:cNvGraphicFramePr>
          <p:nvPr/>
        </p:nvGraphicFramePr>
        <p:xfrm>
          <a:off x="1444229" y="2554313"/>
          <a:ext cx="4619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81" name="Równanie" r:id="rId7" imgW="139680" imgH="177480" progId="Equation.3">
                  <p:embed/>
                </p:oleObj>
              </mc:Choice>
              <mc:Fallback>
                <p:oleObj name="Równanie" r:id="rId7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229" y="2554313"/>
                        <a:ext cx="461963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96727"/>
              </p:ext>
            </p:extLst>
          </p:nvPr>
        </p:nvGraphicFramePr>
        <p:xfrm>
          <a:off x="3649266" y="2709534"/>
          <a:ext cx="508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82" name="Równanie" r:id="rId9" imgW="152280" imgH="164880" progId="Equation.3">
                  <p:embed/>
                </p:oleObj>
              </mc:Choice>
              <mc:Fallback>
                <p:oleObj name="Równanie" r:id="rId9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9266" y="2709534"/>
                        <a:ext cx="5080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AutoShape 72"/>
          <p:cNvSpPr>
            <a:spLocks/>
          </p:cNvSpPr>
          <p:nvPr/>
        </p:nvSpPr>
        <p:spPr bwMode="auto">
          <a:xfrm rot="16200000">
            <a:off x="3723676" y="3028676"/>
            <a:ext cx="457200" cy="567920"/>
          </a:xfrm>
          <a:prstGeom prst="leftBrace">
            <a:avLst>
              <a:gd name="adj1" fmla="val 34722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0" name="Text Box 59"/>
          <p:cNvSpPr txBox="1">
            <a:spLocks noChangeArrowheads="1"/>
          </p:cNvSpPr>
          <p:nvPr/>
        </p:nvSpPr>
        <p:spPr bwMode="auto">
          <a:xfrm>
            <a:off x="4010992" y="3295707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i="1" dirty="0">
                <a:solidFill>
                  <a:srgbClr val="000000"/>
                </a:solidFill>
              </a:rPr>
              <a:t>S</a:t>
            </a:r>
            <a:endParaRPr lang="pl-PL" b="0" i="1" dirty="0"/>
          </a:p>
        </p:txBody>
      </p:sp>
      <p:sp>
        <p:nvSpPr>
          <p:cNvPr id="91" name="Text Box 59"/>
          <p:cNvSpPr txBox="1">
            <a:spLocks noChangeArrowheads="1"/>
          </p:cNvSpPr>
          <p:nvPr/>
        </p:nvSpPr>
        <p:spPr bwMode="auto">
          <a:xfrm>
            <a:off x="2888853" y="3295707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i="1" dirty="0">
                <a:solidFill>
                  <a:srgbClr val="000000"/>
                </a:solidFill>
              </a:rPr>
              <a:t>Q</a:t>
            </a:r>
            <a:endParaRPr lang="pl-PL" b="0" i="1" dirty="0"/>
          </a:p>
        </p:txBody>
      </p:sp>
      <p:sp>
        <p:nvSpPr>
          <p:cNvPr id="92" name="AutoShape 72"/>
          <p:cNvSpPr>
            <a:spLocks/>
          </p:cNvSpPr>
          <p:nvPr/>
        </p:nvSpPr>
        <p:spPr bwMode="auto">
          <a:xfrm rot="16200000">
            <a:off x="3079677" y="2889835"/>
            <a:ext cx="457200" cy="2175516"/>
          </a:xfrm>
          <a:prstGeom prst="leftBrace">
            <a:avLst>
              <a:gd name="adj1" fmla="val 34722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23528" y="4725144"/>
            <a:ext cx="76338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/>
              <a:t>L </a:t>
            </a:r>
            <a:r>
              <a:rPr lang="pl-PL" dirty="0" smtClean="0"/>
              <a:t>= </a:t>
            </a:r>
            <a:r>
              <a:rPr lang="el-GR" i="1" dirty="0"/>
              <a:t>ρ </a:t>
            </a:r>
            <a:r>
              <a:rPr lang="pl-PL" dirty="0" smtClean="0"/>
              <a:t>/(1-</a:t>
            </a:r>
            <a:r>
              <a:rPr lang="el-GR" i="1" dirty="0" smtClean="0"/>
              <a:t>ρ</a:t>
            </a:r>
            <a:r>
              <a:rPr lang="pl-PL" dirty="0" smtClean="0"/>
              <a:t>)	- średnia zajętość</a:t>
            </a:r>
          </a:p>
          <a:p>
            <a:r>
              <a:rPr lang="pl-PL" i="1" dirty="0" smtClean="0"/>
              <a:t>Q</a:t>
            </a:r>
            <a:r>
              <a:rPr lang="pl-PL" dirty="0" smtClean="0"/>
              <a:t>		- średnia długość kolejki = ?</a:t>
            </a:r>
          </a:p>
          <a:p>
            <a:r>
              <a:rPr lang="pl-PL" i="1" dirty="0" smtClean="0"/>
              <a:t>S</a:t>
            </a:r>
            <a:r>
              <a:rPr lang="pl-PL" dirty="0" smtClean="0"/>
              <a:t>		- średnia zajętość kanału = ?</a:t>
            </a:r>
          </a:p>
          <a:p>
            <a:r>
              <a:rPr lang="pl-PL" dirty="0" smtClean="0"/>
              <a:t>                        - przepustowość kanału/systemu = </a:t>
            </a:r>
            <a:r>
              <a:rPr lang="pl-PL" i="1" dirty="0" smtClean="0"/>
              <a:t>µ</a:t>
            </a:r>
            <a:r>
              <a:rPr lang="pl-PL" dirty="0" smtClean="0"/>
              <a:t> czy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dirty="0" smtClean="0"/>
              <a:t>?</a:t>
            </a:r>
            <a:endParaRPr lang="pl-PL" dirty="0"/>
          </a:p>
        </p:txBody>
      </p:sp>
      <p:graphicFrame>
        <p:nvGraphicFramePr>
          <p:cNvPr id="27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937791"/>
              </p:ext>
            </p:extLst>
          </p:nvPr>
        </p:nvGraphicFramePr>
        <p:xfrm>
          <a:off x="5079345" y="1867718"/>
          <a:ext cx="4619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5683" name="Równanie" r:id="rId11" imgW="139680" imgH="177480" progId="Equation.3">
                  <p:embed/>
                </p:oleObj>
              </mc:Choice>
              <mc:Fallback>
                <p:oleObj name="Równanie" r:id="rId11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345" y="1867718"/>
                        <a:ext cx="461963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 bwMode="auto">
          <a:xfrm>
            <a:off x="251520" y="4725144"/>
            <a:ext cx="7832466" cy="1569660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401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-25336" y="2238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934013" y="3656737"/>
            <a:ext cx="822212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sz="2800" b="0" i="1" dirty="0">
                <a:solidFill>
                  <a:srgbClr val="333399"/>
                </a:solidFill>
              </a:rPr>
              <a:t> </a:t>
            </a:r>
            <a:r>
              <a:rPr lang="pl-PL" sz="2800" i="1" dirty="0">
                <a:solidFill>
                  <a:srgbClr val="333399"/>
                </a:solidFill>
              </a:rPr>
              <a:t>j</a:t>
            </a:r>
            <a:r>
              <a:rPr lang="pl-PL" sz="2800" b="0" dirty="0">
                <a:solidFill>
                  <a:srgbClr val="333399"/>
                </a:solidFill>
              </a:rPr>
              <a:t>  </a:t>
            </a:r>
            <a:r>
              <a:rPr lang="pl-PL" sz="2800" b="0" dirty="0" smtClean="0">
                <a:solidFill>
                  <a:srgbClr val="333399"/>
                </a:solidFill>
              </a:rPr>
              <a:t>	</a:t>
            </a:r>
            <a:r>
              <a:rPr lang="pl-PL" sz="2800" dirty="0" smtClean="0">
                <a:solidFill>
                  <a:srgbClr val="333399"/>
                </a:solidFill>
              </a:rPr>
              <a:t>-</a:t>
            </a:r>
            <a:r>
              <a:rPr lang="pl-PL" sz="2800" b="0" dirty="0" smtClean="0">
                <a:solidFill>
                  <a:srgbClr val="333399"/>
                </a:solidFill>
              </a:rPr>
              <a:t> </a:t>
            </a:r>
            <a:r>
              <a:rPr lang="pl-PL" sz="2800" dirty="0" smtClean="0">
                <a:solidFill>
                  <a:srgbClr val="333399"/>
                </a:solidFill>
              </a:rPr>
              <a:t># pakietów (łącznie z pakietem w transmisji)</a:t>
            </a:r>
            <a:endParaRPr lang="pl-PL" sz="2800" dirty="0">
              <a:solidFill>
                <a:srgbClr val="333399"/>
              </a:solidFill>
            </a:endParaRPr>
          </a:p>
          <a:p>
            <a:pPr>
              <a:buFontTx/>
              <a:buChar char="•"/>
            </a:pPr>
            <a:r>
              <a:rPr lang="pl-PL" sz="2800" dirty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i="1" dirty="0">
                <a:solidFill>
                  <a:srgbClr val="333399"/>
                </a:solidFill>
                <a:sym typeface="Symbol" pitchFamily="18" charset="2"/>
              </a:rPr>
              <a:t></a:t>
            </a:r>
            <a:r>
              <a:rPr lang="pl-PL" sz="2800" i="1" baseline="-25000" dirty="0">
                <a:solidFill>
                  <a:srgbClr val="333399"/>
                </a:solidFill>
                <a:sym typeface="Symbol" pitchFamily="18" charset="2"/>
              </a:rPr>
              <a:t>j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 	- natężenie strumienia wejściowego w stanie  </a:t>
            </a:r>
            <a:r>
              <a:rPr lang="pl-PL" sz="2800" i="1" dirty="0">
                <a:solidFill>
                  <a:srgbClr val="333399"/>
                </a:solidFill>
                <a:sym typeface="Symbol" pitchFamily="18" charset="2"/>
              </a:rPr>
              <a:t>j</a:t>
            </a:r>
          </a:p>
          <a:p>
            <a:pPr>
              <a:buFontTx/>
              <a:buChar char="•"/>
            </a:pPr>
            <a:r>
              <a:rPr lang="pl-PL" sz="2800" i="1" dirty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1/</a:t>
            </a:r>
            <a:r>
              <a:rPr lang="pl-PL" sz="2800" i="1" dirty="0" smtClean="0">
                <a:solidFill>
                  <a:srgbClr val="333399"/>
                </a:solidFill>
                <a:sym typeface="Symbol" pitchFamily="18" charset="2"/>
              </a:rPr>
              <a:t></a:t>
            </a:r>
            <a:r>
              <a:rPr lang="pl-PL" sz="2800" i="1" baseline="-25000" dirty="0">
                <a:solidFill>
                  <a:srgbClr val="333399"/>
                </a:solidFill>
                <a:sym typeface="Symbol" pitchFamily="18" charset="2"/>
              </a:rPr>
              <a:t>j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 - średni czas transmisji w stanie  </a:t>
            </a:r>
            <a:r>
              <a:rPr lang="pl-PL" sz="2800" i="1" dirty="0">
                <a:solidFill>
                  <a:srgbClr val="333399"/>
                </a:solidFill>
                <a:sym typeface="Symbol" pitchFamily="18" charset="2"/>
              </a:rPr>
              <a:t>j</a:t>
            </a:r>
            <a:endParaRPr lang="pl-PL" sz="2800" dirty="0">
              <a:solidFill>
                <a:srgbClr val="333399"/>
              </a:solidFill>
            </a:endParaRPr>
          </a:p>
          <a:p>
            <a:pPr>
              <a:buFontTx/>
              <a:buChar char="•"/>
            </a:pPr>
            <a:endParaRPr lang="pl-PL" b="0" i="1" dirty="0"/>
          </a:p>
        </p:txBody>
      </p:sp>
      <p:graphicFrame>
        <p:nvGraphicFramePr>
          <p:cNvPr id="10295" name="Object 55"/>
          <p:cNvGraphicFramePr>
            <a:graphicFrameLocks noChangeAspect="1"/>
          </p:cNvGraphicFramePr>
          <p:nvPr/>
        </p:nvGraphicFramePr>
        <p:xfrm>
          <a:off x="19050" y="5638800"/>
          <a:ext cx="40798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5622" name="Równanie" r:id="rId4" imgW="1282680" imgH="241200" progId="Equation.3">
                  <p:embed/>
                </p:oleObj>
              </mc:Choice>
              <mc:Fallback>
                <p:oleObj name="Równanie" r:id="rId4" imgW="1282680" imgH="24120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" y="5638800"/>
                        <a:ext cx="4079875" cy="762000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6" name="Object 56"/>
          <p:cNvGraphicFramePr>
            <a:graphicFrameLocks noChangeAspect="1"/>
          </p:cNvGraphicFramePr>
          <p:nvPr/>
        </p:nvGraphicFramePr>
        <p:xfrm>
          <a:off x="4941888" y="5621338"/>
          <a:ext cx="41608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5623" name="Równanie" r:id="rId6" imgW="1307880" imgH="241200" progId="Equation.3">
                  <p:embed/>
                </p:oleObj>
              </mc:Choice>
              <mc:Fallback>
                <p:oleObj name="Równanie" r:id="rId6" imgW="1307880" imgH="2412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888" y="5621338"/>
                        <a:ext cx="4160837" cy="76200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2411760" y="1470818"/>
            <a:ext cx="4457700" cy="2271713"/>
            <a:chOff x="1632" y="960"/>
            <a:chExt cx="2808" cy="1431"/>
          </a:xfrm>
        </p:grpSpPr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3144" y="1392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9" name="Text Box 59"/>
            <p:cNvSpPr txBox="1">
              <a:spLocks noChangeArrowheads="1"/>
            </p:cNvSpPr>
            <p:nvPr/>
          </p:nvSpPr>
          <p:spPr bwMode="auto">
            <a:xfrm>
              <a:off x="3000" y="2064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</a:t>
              </a:r>
              <a:endParaRPr lang="pl-PL" b="0" i="1"/>
            </a:p>
          </p:txBody>
        </p:sp>
        <p:sp>
          <p:nvSpPr>
            <p:cNvPr id="10300" name="Freeform 60"/>
            <p:cNvSpPr>
              <a:spLocks/>
            </p:cNvSpPr>
            <p:nvPr/>
          </p:nvSpPr>
          <p:spPr bwMode="auto">
            <a:xfrm>
              <a:off x="2328" y="1296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2" name="Text Box 62"/>
            <p:cNvSpPr txBox="1">
              <a:spLocks noChangeArrowheads="1"/>
            </p:cNvSpPr>
            <p:nvPr/>
          </p:nvSpPr>
          <p:spPr bwMode="auto">
            <a:xfrm>
              <a:off x="2424" y="960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10303" name="Text Box 63"/>
            <p:cNvSpPr txBox="1">
              <a:spLocks noChangeArrowheads="1"/>
            </p:cNvSpPr>
            <p:nvPr/>
          </p:nvSpPr>
          <p:spPr bwMode="auto">
            <a:xfrm>
              <a:off x="3144" y="105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10304" name="Line 64"/>
            <p:cNvSpPr>
              <a:spLocks noChangeShapeType="1"/>
            </p:cNvSpPr>
            <p:nvPr/>
          </p:nvSpPr>
          <p:spPr bwMode="auto">
            <a:xfrm>
              <a:off x="2412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5" name="Line 65"/>
            <p:cNvSpPr>
              <a:spLocks noChangeShapeType="1"/>
            </p:cNvSpPr>
            <p:nvPr/>
          </p:nvSpPr>
          <p:spPr bwMode="auto">
            <a:xfrm>
              <a:off x="2579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6" name="Line 66"/>
            <p:cNvSpPr>
              <a:spLocks noChangeShapeType="1"/>
            </p:cNvSpPr>
            <p:nvPr/>
          </p:nvSpPr>
          <p:spPr bwMode="auto">
            <a:xfrm>
              <a:off x="2747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7" name="Line 67"/>
            <p:cNvSpPr>
              <a:spLocks noChangeShapeType="1"/>
            </p:cNvSpPr>
            <p:nvPr/>
          </p:nvSpPr>
          <p:spPr bwMode="auto">
            <a:xfrm>
              <a:off x="2915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8" name="Line 68"/>
            <p:cNvSpPr>
              <a:spLocks noChangeShapeType="1"/>
            </p:cNvSpPr>
            <p:nvPr/>
          </p:nvSpPr>
          <p:spPr bwMode="auto">
            <a:xfrm>
              <a:off x="3083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9" name="Line 69"/>
            <p:cNvSpPr>
              <a:spLocks noChangeShapeType="1"/>
            </p:cNvSpPr>
            <p:nvPr/>
          </p:nvSpPr>
          <p:spPr bwMode="auto">
            <a:xfrm rot="5400000">
              <a:off x="3408" y="136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0" name="Line 70"/>
            <p:cNvSpPr>
              <a:spLocks noChangeShapeType="1"/>
            </p:cNvSpPr>
            <p:nvPr/>
          </p:nvSpPr>
          <p:spPr bwMode="auto">
            <a:xfrm>
              <a:off x="1632" y="1550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1" name="Line 71"/>
            <p:cNvSpPr>
              <a:spLocks noChangeShapeType="1"/>
            </p:cNvSpPr>
            <p:nvPr/>
          </p:nvSpPr>
          <p:spPr bwMode="auto">
            <a:xfrm>
              <a:off x="3672" y="1536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2" name="AutoShape 72"/>
            <p:cNvSpPr>
              <a:spLocks/>
            </p:cNvSpPr>
            <p:nvPr/>
          </p:nvSpPr>
          <p:spPr bwMode="auto">
            <a:xfrm rot="-5400000">
              <a:off x="2832" y="1416"/>
              <a:ext cx="288" cy="12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313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1709647"/>
                </p:ext>
              </p:extLst>
            </p:nvPr>
          </p:nvGraphicFramePr>
          <p:xfrm>
            <a:off x="1783" y="1601"/>
            <a:ext cx="370" cy="5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624" name="Equation" r:id="rId8" imgW="177480" imgH="241200" progId="Equation.3">
                    <p:embed/>
                  </p:oleObj>
                </mc:Choice>
                <mc:Fallback>
                  <p:oleObj name="Equation" r:id="rId8" imgW="177480" imgH="241200" progId="Equation.3">
                    <p:embed/>
                    <p:pic>
                      <p:nvPicPr>
                        <p:cNvPr id="0" name="Object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83" y="1601"/>
                          <a:ext cx="370" cy="5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4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9531940"/>
                </p:ext>
              </p:extLst>
            </p:nvPr>
          </p:nvGraphicFramePr>
          <p:xfrm>
            <a:off x="3228" y="1601"/>
            <a:ext cx="334" cy="4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5625" name="Równanie" r:id="rId10" imgW="190440" imgH="241200" progId="Equation.3">
                    <p:embed/>
                  </p:oleObj>
                </mc:Choice>
                <mc:Fallback>
                  <p:oleObj name="Równanie" r:id="rId10" imgW="190440" imgH="241200" progId="Equation.3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28" y="1601"/>
                          <a:ext cx="334" cy="42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4067944" y="5301208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i="1" dirty="0">
                <a:solidFill>
                  <a:srgbClr val="000000"/>
                </a:solidFill>
              </a:rPr>
              <a:t>j</a:t>
            </a:r>
            <a:endParaRPr lang="pl-PL" b="0" i="1" dirty="0"/>
          </a:p>
        </p:txBody>
      </p:sp>
      <p:grpSp>
        <p:nvGrpSpPr>
          <p:cNvPr id="9300" name="Group 84"/>
          <p:cNvGrpSpPr>
            <a:grpSpLocks/>
          </p:cNvGrpSpPr>
          <p:nvPr/>
        </p:nvGrpSpPr>
        <p:grpSpPr bwMode="auto">
          <a:xfrm>
            <a:off x="1835696" y="3717032"/>
            <a:ext cx="4457700" cy="1905000"/>
            <a:chOff x="1752" y="2592"/>
            <a:chExt cx="2808" cy="1200"/>
          </a:xfrm>
        </p:grpSpPr>
        <p:sp>
          <p:nvSpPr>
            <p:cNvPr id="9253" name="Freeform 37"/>
            <p:cNvSpPr>
              <a:spLocks/>
            </p:cNvSpPr>
            <p:nvPr/>
          </p:nvSpPr>
          <p:spPr bwMode="auto">
            <a:xfrm>
              <a:off x="3264" y="3024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52" name="Freeform 3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54" name="Text Box 38"/>
            <p:cNvSpPr txBox="1">
              <a:spLocks noChangeArrowheads="1"/>
            </p:cNvSpPr>
            <p:nvPr/>
          </p:nvSpPr>
          <p:spPr bwMode="auto">
            <a:xfrm>
              <a:off x="2544" y="2592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9255" name="Text Box 39"/>
            <p:cNvSpPr txBox="1">
              <a:spLocks noChangeArrowheads="1"/>
            </p:cNvSpPr>
            <p:nvPr/>
          </p:nvSpPr>
          <p:spPr bwMode="auto">
            <a:xfrm>
              <a:off x="3264" y="2688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9256" name="Line 4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57" name="Line 4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58" name="Line 4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59" name="Line 4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0" name="Line 4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1" name="Line 45"/>
            <p:cNvSpPr>
              <a:spLocks noChangeShapeType="1"/>
            </p:cNvSpPr>
            <p:nvPr/>
          </p:nvSpPr>
          <p:spPr bwMode="auto">
            <a:xfrm rot="5400000">
              <a:off x="3528" y="3000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2" name="Line 46"/>
            <p:cNvSpPr>
              <a:spLocks noChangeShapeType="1"/>
            </p:cNvSpPr>
            <p:nvPr/>
          </p:nvSpPr>
          <p:spPr bwMode="auto">
            <a:xfrm>
              <a:off x="1752" y="3182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3" name="Line 47"/>
            <p:cNvSpPr>
              <a:spLocks noChangeShapeType="1"/>
            </p:cNvSpPr>
            <p:nvPr/>
          </p:nvSpPr>
          <p:spPr bwMode="auto">
            <a:xfrm>
              <a:off x="3792" y="3168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64" name="AutoShape 48"/>
            <p:cNvSpPr>
              <a:spLocks/>
            </p:cNvSpPr>
            <p:nvPr/>
          </p:nvSpPr>
          <p:spPr bwMode="auto">
            <a:xfrm rot="-5400000">
              <a:off x="2952" y="3048"/>
              <a:ext cx="288" cy="12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266" name="Object 50"/>
            <p:cNvGraphicFramePr>
              <a:graphicFrameLocks noChangeAspect="1"/>
            </p:cNvGraphicFramePr>
            <p:nvPr/>
          </p:nvGraphicFramePr>
          <p:xfrm>
            <a:off x="1920" y="3109"/>
            <a:ext cx="370" cy="5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6" name="Equation" r:id="rId4" imgW="177480" imgH="241200" progId="Equation.3">
                    <p:embed/>
                  </p:oleObj>
                </mc:Choice>
                <mc:Fallback>
                  <p:oleObj name="Equation" r:id="rId4" imgW="177480" imgH="241200" progId="Equation.3">
                    <p:embed/>
                    <p:pic>
                      <p:nvPicPr>
                        <p:cNvPr id="0" name="Picture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3109"/>
                          <a:ext cx="370" cy="5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67" name="Object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2434657"/>
                </p:ext>
              </p:extLst>
            </p:nvPr>
          </p:nvGraphicFramePr>
          <p:xfrm>
            <a:off x="3360" y="3264"/>
            <a:ext cx="305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57" name="Equation" r:id="rId6" imgW="190440" imgH="241200" progId="Equation.3">
                    <p:embed/>
                  </p:oleObj>
                </mc:Choice>
                <mc:Fallback>
                  <p:oleObj name="Equation" r:id="rId6" imgW="190440" imgH="241200" progId="Equation.3">
                    <p:embed/>
                    <p:pic>
                      <p:nvPicPr>
                        <p:cNvPr id="0" name="Picture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3264"/>
                          <a:ext cx="305" cy="38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2766738" y="6021288"/>
            <a:ext cx="2545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800" dirty="0" smtClean="0">
                <a:solidFill>
                  <a:srgbClr val="000099"/>
                </a:solidFill>
              </a:rPr>
              <a:t>Kolejka M/M/1</a:t>
            </a:r>
            <a:endParaRPr lang="pl-PL" sz="3200" b="0" dirty="0"/>
          </a:p>
        </p:txBody>
      </p:sp>
      <p:grpSp>
        <p:nvGrpSpPr>
          <p:cNvPr id="9301" name="Group 85"/>
          <p:cNvGrpSpPr>
            <a:grpSpLocks/>
          </p:cNvGrpSpPr>
          <p:nvPr/>
        </p:nvGrpSpPr>
        <p:grpSpPr bwMode="auto">
          <a:xfrm>
            <a:off x="395536" y="1556792"/>
            <a:ext cx="8077200" cy="1752600"/>
            <a:chOff x="336" y="2688"/>
            <a:chExt cx="5088" cy="1104"/>
          </a:xfrm>
        </p:grpSpPr>
        <p:sp>
          <p:nvSpPr>
            <p:cNvPr id="9302" name="Text Box 86"/>
            <p:cNvSpPr txBox="1">
              <a:spLocks noChangeArrowheads="1"/>
            </p:cNvSpPr>
            <p:nvPr/>
          </p:nvSpPr>
          <p:spPr bwMode="auto">
            <a:xfrm>
              <a:off x="912" y="3504"/>
              <a:ext cx="2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μ</a:t>
              </a:r>
              <a:r>
                <a:rPr lang="pl-PL" baseline="-25000" dirty="0">
                  <a:solidFill>
                    <a:srgbClr val="000000"/>
                  </a:solidFill>
                </a:rPr>
                <a:t>1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9303" name="Freeform 87"/>
            <p:cNvSpPr>
              <a:spLocks/>
            </p:cNvSpPr>
            <p:nvPr/>
          </p:nvSpPr>
          <p:spPr bwMode="auto">
            <a:xfrm flipV="1">
              <a:off x="672" y="336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04" name="Freeform 88"/>
            <p:cNvSpPr>
              <a:spLocks/>
            </p:cNvSpPr>
            <p:nvPr/>
          </p:nvSpPr>
          <p:spPr bwMode="auto">
            <a:xfrm flipV="1">
              <a:off x="1584" y="3408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05" name="Freeform 89"/>
            <p:cNvSpPr>
              <a:spLocks/>
            </p:cNvSpPr>
            <p:nvPr/>
          </p:nvSpPr>
          <p:spPr bwMode="auto">
            <a:xfrm flipV="1">
              <a:off x="2544" y="3360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06" name="Freeform 90"/>
            <p:cNvSpPr>
              <a:spLocks/>
            </p:cNvSpPr>
            <p:nvPr/>
          </p:nvSpPr>
          <p:spPr bwMode="auto">
            <a:xfrm flipV="1">
              <a:off x="3600" y="3312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07" name="Freeform 91"/>
            <p:cNvSpPr>
              <a:spLocks/>
            </p:cNvSpPr>
            <p:nvPr/>
          </p:nvSpPr>
          <p:spPr bwMode="auto">
            <a:xfrm>
              <a:off x="636" y="2976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08" name="Oval 92"/>
            <p:cNvSpPr>
              <a:spLocks noChangeAspect="1" noChangeArrowheads="1"/>
            </p:cNvSpPr>
            <p:nvPr/>
          </p:nvSpPr>
          <p:spPr bwMode="auto">
            <a:xfrm>
              <a:off x="2194" y="308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09" name="Oval 93"/>
            <p:cNvSpPr>
              <a:spLocks noChangeAspect="1" noChangeArrowheads="1"/>
            </p:cNvSpPr>
            <p:nvPr/>
          </p:nvSpPr>
          <p:spPr bwMode="auto">
            <a:xfrm>
              <a:off x="336" y="308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10" name="Oval 94"/>
            <p:cNvSpPr>
              <a:spLocks noChangeAspect="1" noChangeArrowheads="1"/>
            </p:cNvSpPr>
            <p:nvPr/>
          </p:nvSpPr>
          <p:spPr bwMode="auto">
            <a:xfrm>
              <a:off x="1282" y="3093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11" name="Text Box 95"/>
            <p:cNvSpPr txBox="1">
              <a:spLocks noChangeArrowheads="1"/>
            </p:cNvSpPr>
            <p:nvPr/>
          </p:nvSpPr>
          <p:spPr bwMode="auto">
            <a:xfrm>
              <a:off x="440" y="311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>
                  <a:solidFill>
                    <a:srgbClr val="000000"/>
                  </a:solidFill>
                </a:rPr>
                <a:t>0</a:t>
              </a:r>
              <a:endParaRPr lang="pl-PL" b="0"/>
            </a:p>
          </p:txBody>
        </p:sp>
        <p:sp>
          <p:nvSpPr>
            <p:cNvPr id="9312" name="Oval 96"/>
            <p:cNvSpPr>
              <a:spLocks noChangeAspect="1" noChangeArrowheads="1"/>
            </p:cNvSpPr>
            <p:nvPr/>
          </p:nvSpPr>
          <p:spPr bwMode="auto">
            <a:xfrm>
              <a:off x="3216" y="3072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13" name="Text Box 97"/>
            <p:cNvSpPr txBox="1">
              <a:spLocks noChangeArrowheads="1"/>
            </p:cNvSpPr>
            <p:nvPr/>
          </p:nvSpPr>
          <p:spPr bwMode="auto">
            <a:xfrm>
              <a:off x="3360" y="307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solidFill>
                    <a:srgbClr val="000000"/>
                  </a:solidFill>
                </a:rPr>
                <a:t>j</a:t>
              </a:r>
              <a:endParaRPr lang="pl-PL" b="0"/>
            </a:p>
          </p:txBody>
        </p:sp>
        <p:sp>
          <p:nvSpPr>
            <p:cNvPr id="9314" name="Text Box 98"/>
            <p:cNvSpPr txBox="1">
              <a:spLocks noChangeArrowheads="1"/>
            </p:cNvSpPr>
            <p:nvPr/>
          </p:nvSpPr>
          <p:spPr bwMode="auto">
            <a:xfrm>
              <a:off x="1392" y="311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>
                  <a:solidFill>
                    <a:srgbClr val="000000"/>
                  </a:solidFill>
                </a:rPr>
                <a:t>1</a:t>
              </a:r>
              <a:endParaRPr lang="pl-PL" b="0"/>
            </a:p>
          </p:txBody>
        </p:sp>
        <p:sp>
          <p:nvSpPr>
            <p:cNvPr id="9315" name="Text Box 99"/>
            <p:cNvSpPr txBox="1">
              <a:spLocks noChangeArrowheads="1"/>
            </p:cNvSpPr>
            <p:nvPr/>
          </p:nvSpPr>
          <p:spPr bwMode="auto">
            <a:xfrm>
              <a:off x="2256" y="3120"/>
              <a:ext cx="3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solidFill>
                    <a:srgbClr val="000000"/>
                  </a:solidFill>
                </a:rPr>
                <a:t>j</a:t>
              </a:r>
              <a:r>
                <a:rPr lang="pl-PL">
                  <a:solidFill>
                    <a:srgbClr val="000000"/>
                  </a:solidFill>
                </a:rPr>
                <a:t>-1</a:t>
              </a:r>
              <a:endParaRPr lang="pl-PL" b="0" i="1"/>
            </a:p>
          </p:txBody>
        </p:sp>
        <p:sp>
          <p:nvSpPr>
            <p:cNvPr id="9316" name="Freeform 100"/>
            <p:cNvSpPr>
              <a:spLocks/>
            </p:cNvSpPr>
            <p:nvPr/>
          </p:nvSpPr>
          <p:spPr bwMode="auto">
            <a:xfrm>
              <a:off x="3600" y="2976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17" name="Freeform 101"/>
            <p:cNvSpPr>
              <a:spLocks/>
            </p:cNvSpPr>
            <p:nvPr/>
          </p:nvSpPr>
          <p:spPr bwMode="auto">
            <a:xfrm>
              <a:off x="2544" y="2976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18" name="Freeform 102"/>
            <p:cNvSpPr>
              <a:spLocks/>
            </p:cNvSpPr>
            <p:nvPr/>
          </p:nvSpPr>
          <p:spPr bwMode="auto">
            <a:xfrm>
              <a:off x="1584" y="2976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19" name="Text Box 103"/>
            <p:cNvSpPr txBox="1">
              <a:spLocks noChangeArrowheads="1"/>
            </p:cNvSpPr>
            <p:nvPr/>
          </p:nvSpPr>
          <p:spPr bwMode="auto">
            <a:xfrm>
              <a:off x="912" y="2688"/>
              <a:ext cx="2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</a:rPr>
                <a:t>λ</a:t>
              </a:r>
              <a:r>
                <a:rPr lang="pl-PL" baseline="-25000" dirty="0">
                  <a:solidFill>
                    <a:srgbClr val="000000"/>
                  </a:solidFill>
                </a:rPr>
                <a:t>0</a:t>
              </a:r>
              <a:endParaRPr lang="pl-PL" b="0" dirty="0">
                <a:solidFill>
                  <a:srgbClr val="000000"/>
                </a:solidFill>
              </a:endParaRPr>
            </a:p>
          </p:txBody>
        </p:sp>
        <p:sp>
          <p:nvSpPr>
            <p:cNvPr id="9320" name="Text Box 104"/>
            <p:cNvSpPr txBox="1">
              <a:spLocks noChangeArrowheads="1"/>
            </p:cNvSpPr>
            <p:nvPr/>
          </p:nvSpPr>
          <p:spPr bwMode="auto">
            <a:xfrm>
              <a:off x="2736" y="2688"/>
              <a:ext cx="3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λ</a:t>
              </a:r>
              <a:r>
                <a:rPr lang="pl-PL" i="1" baseline="-25000" dirty="0">
                  <a:solidFill>
                    <a:srgbClr val="000000"/>
                  </a:solidFill>
                </a:rPr>
                <a:t>j</a:t>
              </a:r>
              <a:r>
                <a:rPr lang="pl-PL" baseline="-25000" dirty="0">
                  <a:solidFill>
                    <a:srgbClr val="000000"/>
                  </a:solidFill>
                </a:rPr>
                <a:t>-1</a:t>
              </a:r>
              <a:endParaRPr lang="pl-PL" b="0" dirty="0">
                <a:solidFill>
                  <a:srgbClr val="000000"/>
                </a:solidFill>
              </a:endParaRPr>
            </a:p>
          </p:txBody>
        </p:sp>
        <p:sp>
          <p:nvSpPr>
            <p:cNvPr id="9321" name="Text Box 105"/>
            <p:cNvSpPr txBox="1">
              <a:spLocks noChangeArrowheads="1"/>
            </p:cNvSpPr>
            <p:nvPr/>
          </p:nvSpPr>
          <p:spPr bwMode="auto">
            <a:xfrm>
              <a:off x="1824" y="2688"/>
              <a:ext cx="2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λ</a:t>
              </a:r>
              <a:r>
                <a:rPr lang="pl-PL" baseline="-25000" dirty="0">
                  <a:solidFill>
                    <a:srgbClr val="000000"/>
                  </a:solidFill>
                </a:rPr>
                <a:t>1</a:t>
              </a:r>
              <a:endParaRPr lang="pl-PL" b="0" dirty="0">
                <a:solidFill>
                  <a:srgbClr val="000000"/>
                </a:solidFill>
              </a:endParaRPr>
            </a:p>
          </p:txBody>
        </p:sp>
        <p:sp>
          <p:nvSpPr>
            <p:cNvPr id="9322" name="Text Box 106"/>
            <p:cNvSpPr txBox="1">
              <a:spLocks noChangeArrowheads="1"/>
            </p:cNvSpPr>
            <p:nvPr/>
          </p:nvSpPr>
          <p:spPr bwMode="auto">
            <a:xfrm>
              <a:off x="3840" y="2688"/>
              <a:ext cx="2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 err="1">
                  <a:solidFill>
                    <a:srgbClr val="000000"/>
                  </a:solidFill>
                </a:rPr>
                <a:t>λ</a:t>
              </a:r>
              <a:r>
                <a:rPr lang="pl-PL" i="1" baseline="-25000" dirty="0" err="1">
                  <a:solidFill>
                    <a:srgbClr val="000000"/>
                  </a:solidFill>
                </a:rPr>
                <a:t>j</a:t>
              </a:r>
              <a:endParaRPr lang="pl-PL" b="0" dirty="0">
                <a:solidFill>
                  <a:srgbClr val="000000"/>
                </a:solidFill>
              </a:endParaRPr>
            </a:p>
          </p:txBody>
        </p:sp>
        <p:sp>
          <p:nvSpPr>
            <p:cNvPr id="9323" name="Text Box 107"/>
            <p:cNvSpPr txBox="1">
              <a:spLocks noChangeArrowheads="1"/>
            </p:cNvSpPr>
            <p:nvPr/>
          </p:nvSpPr>
          <p:spPr bwMode="auto">
            <a:xfrm>
              <a:off x="2784" y="350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 err="1">
                  <a:solidFill>
                    <a:srgbClr val="000000"/>
                  </a:solidFill>
                </a:rPr>
                <a:t>μ</a:t>
              </a:r>
              <a:r>
                <a:rPr lang="pl-PL" i="1" baseline="-25000" dirty="0" err="1">
                  <a:solidFill>
                    <a:srgbClr val="000000"/>
                  </a:solidFill>
                </a:rPr>
                <a:t>j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9324" name="Text Box 108"/>
            <p:cNvSpPr txBox="1">
              <a:spLocks noChangeArrowheads="1"/>
            </p:cNvSpPr>
            <p:nvPr/>
          </p:nvSpPr>
          <p:spPr bwMode="auto">
            <a:xfrm>
              <a:off x="1824" y="3504"/>
              <a:ext cx="2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μ</a:t>
              </a:r>
              <a:r>
                <a:rPr lang="pl-PL" baseline="-25000" dirty="0">
                  <a:solidFill>
                    <a:srgbClr val="000000"/>
                  </a:solidFill>
                </a:rPr>
                <a:t>2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9325" name="Text Box 109"/>
            <p:cNvSpPr txBox="1">
              <a:spLocks noChangeArrowheads="1"/>
            </p:cNvSpPr>
            <p:nvPr/>
          </p:nvSpPr>
          <p:spPr bwMode="auto">
            <a:xfrm>
              <a:off x="3840" y="3504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μ</a:t>
              </a:r>
              <a:r>
                <a:rPr lang="pl-PL" i="1" baseline="-25000" dirty="0">
                  <a:solidFill>
                    <a:srgbClr val="000000"/>
                  </a:solidFill>
                </a:rPr>
                <a:t>j</a:t>
              </a:r>
              <a:r>
                <a:rPr lang="pl-PL" baseline="-25000" dirty="0">
                  <a:solidFill>
                    <a:srgbClr val="000000"/>
                  </a:solidFill>
                </a:rPr>
                <a:t>+1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9326" name="Oval 110"/>
            <p:cNvSpPr>
              <a:spLocks noChangeAspect="1" noChangeArrowheads="1"/>
            </p:cNvSpPr>
            <p:nvPr/>
          </p:nvSpPr>
          <p:spPr bwMode="auto">
            <a:xfrm>
              <a:off x="4272" y="3072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27" name="Text Box 111"/>
            <p:cNvSpPr txBox="1">
              <a:spLocks noChangeArrowheads="1"/>
            </p:cNvSpPr>
            <p:nvPr/>
          </p:nvSpPr>
          <p:spPr bwMode="auto">
            <a:xfrm>
              <a:off x="4320" y="3072"/>
              <a:ext cx="3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i="1">
                  <a:solidFill>
                    <a:srgbClr val="000000"/>
                  </a:solidFill>
                </a:rPr>
                <a:t>j+1</a:t>
              </a:r>
              <a:endParaRPr lang="pl-PL" b="0"/>
            </a:p>
          </p:txBody>
        </p:sp>
        <p:sp>
          <p:nvSpPr>
            <p:cNvPr id="9328" name="Freeform 112"/>
            <p:cNvSpPr>
              <a:spLocks/>
            </p:cNvSpPr>
            <p:nvPr/>
          </p:nvSpPr>
          <p:spPr bwMode="auto">
            <a:xfrm flipV="1">
              <a:off x="4704" y="3312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29" name="Freeform 113"/>
            <p:cNvSpPr>
              <a:spLocks/>
            </p:cNvSpPr>
            <p:nvPr/>
          </p:nvSpPr>
          <p:spPr bwMode="auto">
            <a:xfrm>
              <a:off x="4704" y="2976"/>
              <a:ext cx="720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384" y="0"/>
                </a:cxn>
                <a:cxn ang="0">
                  <a:pos x="720" y="144"/>
                </a:cxn>
              </a:cxnLst>
              <a:rect l="0" t="0" r="r" b="b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 cap="flat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8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174867"/>
              </p:ext>
            </p:extLst>
          </p:nvPr>
        </p:nvGraphicFramePr>
        <p:xfrm>
          <a:off x="1524000" y="1654175"/>
          <a:ext cx="64738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80" name="Equation" r:id="rId4" imgW="1968480" imgH="241200" progId="Equation.3">
                  <p:embed/>
                </p:oleObj>
              </mc:Choice>
              <mc:Fallback>
                <p:oleObj name="Equation" r:id="rId4" imgW="1968480" imgH="24120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54175"/>
                        <a:ext cx="6473825" cy="79057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13349" name="Group 37"/>
          <p:cNvGrpSpPr>
            <a:grpSpLocks/>
          </p:cNvGrpSpPr>
          <p:nvPr/>
        </p:nvGrpSpPr>
        <p:grpSpPr bwMode="auto">
          <a:xfrm>
            <a:off x="1295400" y="2819400"/>
            <a:ext cx="7146925" cy="1752600"/>
            <a:chOff x="672" y="2160"/>
            <a:chExt cx="4502" cy="1104"/>
          </a:xfrm>
        </p:grpSpPr>
        <p:grpSp>
          <p:nvGrpSpPr>
            <p:cNvPr id="13319" name="Group 7"/>
            <p:cNvGrpSpPr>
              <a:grpSpLocks/>
            </p:cNvGrpSpPr>
            <p:nvPr/>
          </p:nvGrpSpPr>
          <p:grpSpPr bwMode="auto">
            <a:xfrm>
              <a:off x="816" y="2160"/>
              <a:ext cx="4358" cy="1104"/>
              <a:chOff x="1152" y="2688"/>
              <a:chExt cx="4358" cy="1104"/>
            </a:xfrm>
          </p:grpSpPr>
          <p:sp>
            <p:nvSpPr>
              <p:cNvPr id="13320" name="Text Box 8"/>
              <p:cNvSpPr txBox="1">
                <a:spLocks noChangeArrowheads="1"/>
              </p:cNvSpPr>
              <p:nvPr/>
            </p:nvSpPr>
            <p:spPr bwMode="auto">
              <a:xfrm>
                <a:off x="1728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μ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1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1" name="Freeform 9"/>
              <p:cNvSpPr>
                <a:spLocks/>
              </p:cNvSpPr>
              <p:nvPr/>
            </p:nvSpPr>
            <p:spPr bwMode="auto">
              <a:xfrm flipV="1">
                <a:off x="1488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2" name="Freeform 10"/>
              <p:cNvSpPr>
                <a:spLocks/>
              </p:cNvSpPr>
              <p:nvPr/>
            </p:nvSpPr>
            <p:spPr bwMode="auto">
              <a:xfrm flipV="1">
                <a:off x="2400" y="3408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3" name="Freeform 11"/>
              <p:cNvSpPr>
                <a:spLocks/>
              </p:cNvSpPr>
              <p:nvPr/>
            </p:nvSpPr>
            <p:spPr bwMode="auto">
              <a:xfrm flipV="1">
                <a:off x="3360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4" name="Freeform 12"/>
              <p:cNvSpPr>
                <a:spLocks/>
              </p:cNvSpPr>
              <p:nvPr/>
            </p:nvSpPr>
            <p:spPr bwMode="auto">
              <a:xfrm flipV="1">
                <a:off x="4416" y="3312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5" name="Freeform 13"/>
              <p:cNvSpPr>
                <a:spLocks/>
              </p:cNvSpPr>
              <p:nvPr/>
            </p:nvSpPr>
            <p:spPr bwMode="auto">
              <a:xfrm>
                <a:off x="1452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6" name="Oval 14"/>
              <p:cNvSpPr>
                <a:spLocks noChangeAspect="1" noChangeArrowheads="1"/>
              </p:cNvSpPr>
              <p:nvPr/>
            </p:nvSpPr>
            <p:spPr bwMode="auto">
              <a:xfrm>
                <a:off x="3010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7" name="Oval 15"/>
              <p:cNvSpPr>
                <a:spLocks noChangeAspect="1" noChangeArrowheads="1"/>
              </p:cNvSpPr>
              <p:nvPr/>
            </p:nvSpPr>
            <p:spPr bwMode="auto">
              <a:xfrm>
                <a:off x="1152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8" name="Oval 16"/>
              <p:cNvSpPr>
                <a:spLocks noChangeAspect="1" noChangeArrowheads="1"/>
              </p:cNvSpPr>
              <p:nvPr/>
            </p:nvSpPr>
            <p:spPr bwMode="auto">
              <a:xfrm>
                <a:off x="2098" y="3093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9" name="Text Box 17"/>
              <p:cNvSpPr txBox="1">
                <a:spLocks noChangeArrowheads="1"/>
              </p:cNvSpPr>
              <p:nvPr/>
            </p:nvSpPr>
            <p:spPr bwMode="auto">
              <a:xfrm>
                <a:off x="1256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0</a:t>
                </a:r>
                <a:endParaRPr lang="pl-PL" b="0"/>
              </a:p>
            </p:txBody>
          </p:sp>
          <p:sp>
            <p:nvSpPr>
              <p:cNvPr id="13330" name="Oval 18"/>
              <p:cNvSpPr>
                <a:spLocks noChangeAspect="1" noChangeArrowheads="1"/>
              </p:cNvSpPr>
              <p:nvPr/>
            </p:nvSpPr>
            <p:spPr bwMode="auto">
              <a:xfrm>
                <a:off x="4032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31" name="Text Box 19"/>
              <p:cNvSpPr txBox="1">
                <a:spLocks noChangeArrowheads="1"/>
              </p:cNvSpPr>
              <p:nvPr/>
            </p:nvSpPr>
            <p:spPr bwMode="auto">
              <a:xfrm>
                <a:off x="4176" y="3072"/>
                <a:ext cx="1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endParaRPr lang="pl-PL" b="0"/>
              </a:p>
            </p:txBody>
          </p:sp>
          <p:sp>
            <p:nvSpPr>
              <p:cNvPr id="13332" name="Text Box 20"/>
              <p:cNvSpPr txBox="1">
                <a:spLocks noChangeArrowheads="1"/>
              </p:cNvSpPr>
              <p:nvPr/>
            </p:nvSpPr>
            <p:spPr bwMode="auto">
              <a:xfrm>
                <a:off x="2208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1</a:t>
                </a:r>
                <a:endParaRPr lang="pl-PL" b="0"/>
              </a:p>
            </p:txBody>
          </p:sp>
          <p:sp>
            <p:nvSpPr>
              <p:cNvPr id="13333" name="Text Box 21"/>
              <p:cNvSpPr txBox="1">
                <a:spLocks noChangeArrowheads="1"/>
              </p:cNvSpPr>
              <p:nvPr/>
            </p:nvSpPr>
            <p:spPr bwMode="auto">
              <a:xfrm>
                <a:off x="3072" y="3120"/>
                <a:ext cx="32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r>
                  <a:rPr lang="pl-PL">
                    <a:solidFill>
                      <a:srgbClr val="000000"/>
                    </a:solidFill>
                  </a:rPr>
                  <a:t>-1</a:t>
                </a:r>
                <a:endParaRPr lang="pl-PL" b="0" i="1"/>
              </a:p>
            </p:txBody>
          </p:sp>
          <p:sp>
            <p:nvSpPr>
              <p:cNvPr id="13334" name="Freeform 22"/>
              <p:cNvSpPr>
                <a:spLocks/>
              </p:cNvSpPr>
              <p:nvPr/>
            </p:nvSpPr>
            <p:spPr bwMode="auto">
              <a:xfrm>
                <a:off x="4416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5" name="Freeform 23"/>
              <p:cNvSpPr>
                <a:spLocks/>
              </p:cNvSpPr>
              <p:nvPr/>
            </p:nvSpPr>
            <p:spPr bwMode="auto">
              <a:xfrm>
                <a:off x="336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6" name="Freeform 24"/>
              <p:cNvSpPr>
                <a:spLocks/>
              </p:cNvSpPr>
              <p:nvPr/>
            </p:nvSpPr>
            <p:spPr bwMode="auto">
              <a:xfrm>
                <a:off x="240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7" name="Text Box 25"/>
              <p:cNvSpPr txBox="1">
                <a:spLocks noChangeArrowheads="1"/>
              </p:cNvSpPr>
              <p:nvPr/>
            </p:nvSpPr>
            <p:spPr bwMode="auto">
              <a:xfrm>
                <a:off x="1728" y="2688"/>
                <a:ext cx="27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0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8" name="Text Box 26"/>
              <p:cNvSpPr txBox="1">
                <a:spLocks noChangeArrowheads="1"/>
              </p:cNvSpPr>
              <p:nvPr/>
            </p:nvSpPr>
            <p:spPr bwMode="auto">
              <a:xfrm>
                <a:off x="3552" y="2688"/>
                <a:ext cx="35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λ</a:t>
                </a:r>
                <a:r>
                  <a:rPr lang="pl-PL" i="1" baseline="-25000" dirty="0">
                    <a:solidFill>
                      <a:srgbClr val="000000"/>
                    </a:solidFill>
                  </a:rPr>
                  <a:t>j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-1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9" name="Text Box 27"/>
              <p:cNvSpPr txBox="1">
                <a:spLocks noChangeArrowheads="1"/>
              </p:cNvSpPr>
              <p:nvPr/>
            </p:nvSpPr>
            <p:spPr bwMode="auto">
              <a:xfrm>
                <a:off x="2640" y="2688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λ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1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0" name="Text Box 28"/>
              <p:cNvSpPr txBox="1">
                <a:spLocks noChangeArrowheads="1"/>
              </p:cNvSpPr>
              <p:nvPr/>
            </p:nvSpPr>
            <p:spPr bwMode="auto">
              <a:xfrm>
                <a:off x="4656" y="2688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err="1">
                    <a:solidFill>
                      <a:srgbClr val="000000"/>
                    </a:solidFill>
                  </a:rPr>
                  <a:t>λ</a:t>
                </a:r>
                <a:r>
                  <a:rPr lang="pl-PL" i="1" baseline="-25000" dirty="0" err="1">
                    <a:solidFill>
                      <a:srgbClr val="000000"/>
                    </a:solidFill>
                  </a:rPr>
                  <a:t>j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1" name="Text Box 29"/>
              <p:cNvSpPr txBox="1">
                <a:spLocks noChangeArrowheads="1"/>
              </p:cNvSpPr>
              <p:nvPr/>
            </p:nvSpPr>
            <p:spPr bwMode="auto">
              <a:xfrm>
                <a:off x="3600" y="3504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err="1">
                    <a:solidFill>
                      <a:srgbClr val="000000"/>
                    </a:solidFill>
                  </a:rPr>
                  <a:t>μ</a:t>
                </a:r>
                <a:r>
                  <a:rPr lang="pl-PL" i="1" baseline="-25000" dirty="0" err="1">
                    <a:solidFill>
                      <a:srgbClr val="000000"/>
                    </a:solidFill>
                  </a:rPr>
                  <a:t>j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2" name="Text Box 30"/>
              <p:cNvSpPr txBox="1">
                <a:spLocks noChangeArrowheads="1"/>
              </p:cNvSpPr>
              <p:nvPr/>
            </p:nvSpPr>
            <p:spPr bwMode="auto">
              <a:xfrm>
                <a:off x="2640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μ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2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3" name="Text Box 31"/>
              <p:cNvSpPr txBox="1">
                <a:spLocks noChangeArrowheads="1"/>
              </p:cNvSpPr>
              <p:nvPr/>
            </p:nvSpPr>
            <p:spPr bwMode="auto">
              <a:xfrm>
                <a:off x="4656" y="3504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μ</a:t>
                </a:r>
                <a:r>
                  <a:rPr lang="pl-PL" i="1" baseline="-25000" dirty="0">
                    <a:solidFill>
                      <a:srgbClr val="000000"/>
                    </a:solidFill>
                  </a:rPr>
                  <a:t>j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+1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4" name="Oval 32"/>
              <p:cNvSpPr>
                <a:spLocks noChangeAspect="1" noChangeArrowheads="1"/>
              </p:cNvSpPr>
              <p:nvPr/>
            </p:nvSpPr>
            <p:spPr bwMode="auto">
              <a:xfrm>
                <a:off x="5088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45" name="Text Box 33"/>
              <p:cNvSpPr txBox="1">
                <a:spLocks noChangeArrowheads="1"/>
              </p:cNvSpPr>
              <p:nvPr/>
            </p:nvSpPr>
            <p:spPr bwMode="auto">
              <a:xfrm>
                <a:off x="5136" y="3072"/>
                <a:ext cx="3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j+1</a:t>
                </a:r>
                <a:endParaRPr lang="pl-PL" b="0"/>
              </a:p>
            </p:txBody>
          </p:sp>
        </p:grpSp>
        <p:sp>
          <p:nvSpPr>
            <p:cNvPr id="13346" name="Oval 34"/>
            <p:cNvSpPr>
              <a:spLocks noChangeArrowheads="1"/>
            </p:cNvSpPr>
            <p:nvPr/>
          </p:nvSpPr>
          <p:spPr bwMode="auto">
            <a:xfrm>
              <a:off x="3569" y="2336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auto">
            <a:xfrm>
              <a:off x="672" y="2352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14028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269974"/>
              </p:ext>
            </p:extLst>
          </p:nvPr>
        </p:nvGraphicFramePr>
        <p:xfrm>
          <a:off x="3463925" y="5100638"/>
          <a:ext cx="24638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81" name="Equation" r:id="rId6" imgW="749160" imgH="228600" progId="Equation.3">
                  <p:embed/>
                </p:oleObj>
              </mc:Choice>
              <mc:Fallback>
                <p:oleObj name="Equation" r:id="rId6" imgW="749160" imgH="22860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3925" y="5100638"/>
                        <a:ext cx="2463800" cy="7540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1" name="Freeform 39"/>
          <p:cNvSpPr>
            <a:spLocks/>
          </p:cNvSpPr>
          <p:nvPr/>
        </p:nvSpPr>
        <p:spPr bwMode="auto">
          <a:xfrm>
            <a:off x="1587500" y="4343400"/>
            <a:ext cx="1536700" cy="1295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152" y="576"/>
              </a:cxn>
              <a:cxn ang="0">
                <a:pos x="968" y="816"/>
              </a:cxn>
            </a:cxnLst>
            <a:rect l="0" t="0" r="r" b="b"/>
            <a:pathLst>
              <a:path w="968" h="816">
                <a:moveTo>
                  <a:pt x="56" y="0"/>
                </a:moveTo>
                <a:cubicBezTo>
                  <a:pt x="28" y="220"/>
                  <a:pt x="0" y="440"/>
                  <a:pt x="152" y="576"/>
                </a:cubicBezTo>
                <a:cubicBezTo>
                  <a:pt x="304" y="712"/>
                  <a:pt x="636" y="764"/>
                  <a:pt x="968" y="816"/>
                </a:cubicBez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52" name="Freeform 40"/>
          <p:cNvSpPr>
            <a:spLocks/>
          </p:cNvSpPr>
          <p:nvPr/>
        </p:nvSpPr>
        <p:spPr bwMode="auto">
          <a:xfrm>
            <a:off x="6400800" y="1981200"/>
            <a:ext cx="2552700" cy="10668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92" y="480"/>
              </a:cxn>
              <a:cxn ang="0">
                <a:pos x="960" y="576"/>
              </a:cxn>
              <a:cxn ang="0">
                <a:pos x="1488" y="384"/>
              </a:cxn>
              <a:cxn ang="0">
                <a:pos x="1536" y="96"/>
              </a:cxn>
              <a:cxn ang="0">
                <a:pos x="1056" y="0"/>
              </a:cxn>
            </a:cxnLst>
            <a:rect l="0" t="0" r="r" b="b"/>
            <a:pathLst>
              <a:path w="1608" h="672">
                <a:moveTo>
                  <a:pt x="0" y="672"/>
                </a:moveTo>
                <a:cubicBezTo>
                  <a:pt x="16" y="584"/>
                  <a:pt x="32" y="496"/>
                  <a:pt x="192" y="480"/>
                </a:cubicBezTo>
                <a:cubicBezTo>
                  <a:pt x="352" y="464"/>
                  <a:pt x="744" y="592"/>
                  <a:pt x="960" y="576"/>
                </a:cubicBezTo>
                <a:cubicBezTo>
                  <a:pt x="1176" y="560"/>
                  <a:pt x="1392" y="464"/>
                  <a:pt x="1488" y="384"/>
                </a:cubicBezTo>
                <a:cubicBezTo>
                  <a:pt x="1584" y="304"/>
                  <a:pt x="1608" y="160"/>
                  <a:pt x="1536" y="96"/>
                </a:cubicBezTo>
                <a:cubicBezTo>
                  <a:pt x="1464" y="32"/>
                  <a:pt x="1260" y="16"/>
                  <a:pt x="1056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53" name="Text Box 41"/>
          <p:cNvSpPr txBox="1">
            <a:spLocks noChangeArrowheads="1"/>
          </p:cNvSpPr>
          <p:nvPr/>
        </p:nvSpPr>
        <p:spPr bwMode="auto">
          <a:xfrm>
            <a:off x="1331640" y="5949280"/>
            <a:ext cx="6926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pl-PL" sz="40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strumienie_wej</a:t>
            </a:r>
            <a:r>
              <a:rPr lang="pl-PL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>
                <a:solidFill>
                  <a:srgbClr val="CC3300"/>
                </a:solidFill>
              </a:rPr>
              <a:t>= </a:t>
            </a:r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el-GR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strumienie_wyj</a:t>
            </a:r>
            <a:endParaRPr lang="pl-PL" b="0" dirty="0"/>
          </a:p>
        </p:txBody>
      </p:sp>
      <p:sp>
        <p:nvSpPr>
          <p:cNvPr id="39" name="Rectangle 2"/>
          <p:cNvSpPr>
            <a:spLocks noChangeArrowheads="1"/>
          </p:cNvSpPr>
          <p:nvPr/>
        </p:nvSpPr>
        <p:spPr bwMode="auto">
          <a:xfrm>
            <a:off x="0" y="13825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 (Global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Balance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Equations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904808"/>
              </p:ext>
            </p:extLst>
          </p:nvPr>
        </p:nvGraphicFramePr>
        <p:xfrm>
          <a:off x="3208551" y="1421717"/>
          <a:ext cx="3891316" cy="475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71" name="Equation" r:id="rId4" imgW="1968480" imgH="241200" progId="Equation.3">
                  <p:embed/>
                </p:oleObj>
              </mc:Choice>
              <mc:Fallback>
                <p:oleObj name="Equation" r:id="rId4" imgW="196848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551" y="1421717"/>
                        <a:ext cx="3891316" cy="475202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  <a:ln w="38100">
                        <a:solidFill>
                          <a:srgbClr val="002060"/>
                        </a:solidFill>
                        <a:prstDash val="dash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13825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 (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Local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Balance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Equations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 + rekurencja)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64909" y="4495800"/>
            <a:ext cx="7669391" cy="2282825"/>
            <a:chOff x="64909" y="4495800"/>
            <a:chExt cx="7669391" cy="2282825"/>
          </a:xfrm>
        </p:grpSpPr>
        <p:graphicFrame>
          <p:nvGraphicFramePr>
            <p:cNvPr id="17431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4530785"/>
                </p:ext>
              </p:extLst>
            </p:nvPr>
          </p:nvGraphicFramePr>
          <p:xfrm>
            <a:off x="2092325" y="4495800"/>
            <a:ext cx="5641975" cy="790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872" name="Equation" r:id="rId6" imgW="1714320" imgH="241200" progId="Equation.3">
                    <p:embed/>
                  </p:oleObj>
                </mc:Choice>
                <mc:Fallback>
                  <p:oleObj name="Equation" r:id="rId6" imgW="1714320" imgH="241200" progId="Equation.3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2325" y="4495800"/>
                          <a:ext cx="5641975" cy="790575"/>
                        </a:xfrm>
                        <a:prstGeom prst="rect">
                          <a:avLst/>
                        </a:prstGeom>
                        <a:solidFill>
                          <a:srgbClr val="CC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32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9495531"/>
                </p:ext>
              </p:extLst>
            </p:nvPr>
          </p:nvGraphicFramePr>
          <p:xfrm>
            <a:off x="2081213" y="5511800"/>
            <a:ext cx="5438775" cy="1266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873" name="Equation" r:id="rId8" imgW="2006280" imgH="469800" progId="Equation.3">
                    <p:embed/>
                  </p:oleObj>
                </mc:Choice>
                <mc:Fallback>
                  <p:oleObj name="Equation" r:id="rId8" imgW="2006280" imgH="46980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81213" y="5511800"/>
                          <a:ext cx="5438775" cy="1266825"/>
                        </a:xfrm>
                        <a:prstGeom prst="rect">
                          <a:avLst/>
                        </a:prstGeom>
                        <a:solidFill>
                          <a:srgbClr val="CCFF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Dowolny kształt 9"/>
            <p:cNvSpPr/>
            <p:nvPr/>
          </p:nvSpPr>
          <p:spPr bwMode="auto">
            <a:xfrm>
              <a:off x="1700784" y="4873752"/>
              <a:ext cx="420624" cy="1271016"/>
            </a:xfrm>
            <a:custGeom>
              <a:avLst/>
              <a:gdLst>
                <a:gd name="connsiteX0" fmla="*/ 420624 w 420624"/>
                <a:gd name="connsiteY0" fmla="*/ 0 h 1271016"/>
                <a:gd name="connsiteX1" fmla="*/ 0 w 420624"/>
                <a:gd name="connsiteY1" fmla="*/ 0 h 1271016"/>
                <a:gd name="connsiteX2" fmla="*/ 0 w 420624"/>
                <a:gd name="connsiteY2" fmla="*/ 1271016 h 1271016"/>
                <a:gd name="connsiteX3" fmla="*/ 420624 w 420624"/>
                <a:gd name="connsiteY3" fmla="*/ 1271016 h 127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624" h="1271016">
                  <a:moveTo>
                    <a:pt x="420624" y="0"/>
                  </a:moveTo>
                  <a:lnTo>
                    <a:pt x="0" y="0"/>
                  </a:lnTo>
                  <a:lnTo>
                    <a:pt x="0" y="1271016"/>
                  </a:lnTo>
                  <a:lnTo>
                    <a:pt x="420624" y="1271016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" name="Prostokąt 10"/>
            <p:cNvSpPr/>
            <p:nvPr/>
          </p:nvSpPr>
          <p:spPr>
            <a:xfrm>
              <a:off x="64909" y="5310432"/>
              <a:ext cx="16258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>
                  <a:solidFill>
                    <a:srgbClr val="FF0000"/>
                  </a:solidFill>
                </a:rPr>
                <a:t>rekurencja</a:t>
              </a:r>
              <a:endParaRPr lang="pl-PL" dirty="0"/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17</a:t>
            </a:fld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1214840" y="1354139"/>
            <a:ext cx="1691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 smtClean="0">
                <a:solidFill>
                  <a:srgbClr val="000000"/>
                </a:solidFill>
              </a:rPr>
              <a:t>Global </a:t>
            </a:r>
            <a:r>
              <a:rPr lang="pl-PL" sz="1800" dirty="0" err="1" smtClean="0">
                <a:solidFill>
                  <a:srgbClr val="000000"/>
                </a:solidFill>
              </a:rPr>
              <a:t>Balance</a:t>
            </a:r>
            <a:r>
              <a:rPr lang="pl-PL" sz="1800" dirty="0" smtClean="0">
                <a:solidFill>
                  <a:srgbClr val="000000"/>
                </a:solidFill>
              </a:rPr>
              <a:t/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err="1" smtClean="0">
                <a:solidFill>
                  <a:srgbClr val="000000"/>
                </a:solidFill>
              </a:rPr>
              <a:t>Equation</a:t>
            </a:r>
            <a:endParaRPr lang="pl-PL" sz="1800" dirty="0">
              <a:solidFill>
                <a:srgbClr val="000000"/>
              </a:solidFill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1214840" y="2000470"/>
            <a:ext cx="5996671" cy="1243810"/>
            <a:chOff x="1214840" y="2000470"/>
            <a:chExt cx="5996671" cy="1243810"/>
          </a:xfrm>
        </p:grpSpPr>
        <p:grpSp>
          <p:nvGrpSpPr>
            <p:cNvPr id="2" name="Grupa 1"/>
            <p:cNvGrpSpPr/>
            <p:nvPr/>
          </p:nvGrpSpPr>
          <p:grpSpPr>
            <a:xfrm>
              <a:off x="3196146" y="2062954"/>
              <a:ext cx="4015365" cy="475202"/>
              <a:chOff x="2036763" y="2514600"/>
              <a:chExt cx="6680200" cy="790575"/>
            </a:xfrm>
          </p:grpSpPr>
          <p:graphicFrame>
            <p:nvGraphicFramePr>
              <p:cNvPr id="17425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79671385"/>
                  </p:ext>
                </p:extLst>
              </p:nvPr>
            </p:nvGraphicFramePr>
            <p:xfrm>
              <a:off x="2036763" y="2514600"/>
              <a:ext cx="3176587" cy="7905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874" name="Equation" r:id="rId10" imgW="965160" imgH="241200" progId="Equation.3">
                      <p:embed/>
                    </p:oleObj>
                  </mc:Choice>
                  <mc:Fallback>
                    <p:oleObj name="Equation" r:id="rId10" imgW="965160" imgH="24120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36763" y="2514600"/>
                            <a:ext cx="3176587" cy="790575"/>
                          </a:xfrm>
                          <a:prstGeom prst="rect">
                            <a:avLst/>
                          </a:prstGeom>
                          <a:solidFill>
                            <a:srgbClr val="FFCC66"/>
                          </a:solidFill>
                          <a:ln w="38100">
                            <a:solidFill>
                              <a:srgbClr val="FFC000"/>
                            </a:solidFill>
                            <a:prstDash val="dash"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27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91384131"/>
                  </p:ext>
                </p:extLst>
              </p:nvPr>
            </p:nvGraphicFramePr>
            <p:xfrm>
              <a:off x="5541964" y="2514600"/>
              <a:ext cx="3174999" cy="7905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875" name="Equation" r:id="rId12" imgW="965160" imgH="241200" progId="Equation.3">
                      <p:embed/>
                    </p:oleObj>
                  </mc:Choice>
                  <mc:Fallback>
                    <p:oleObj name="Equation" r:id="rId12" imgW="965160" imgH="241200" progId="Equation.3">
                      <p:embed/>
                      <p:pic>
                        <p:nvPicPr>
                          <p:cNvPr id="0" name="Picture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41964" y="2514600"/>
                            <a:ext cx="3174999" cy="790574"/>
                          </a:xfrm>
                          <a:prstGeom prst="rect">
                            <a:avLst/>
                          </a:prstGeom>
                          <a:solidFill>
                            <a:srgbClr val="92D050"/>
                          </a:solidFill>
                          <a:ln w="38100">
                            <a:solidFill>
                              <a:srgbClr val="006600"/>
                            </a:solidFill>
                            <a:prstDash val="dash"/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" name="Grupa 2"/>
            <p:cNvGrpSpPr/>
            <p:nvPr/>
          </p:nvGrpSpPr>
          <p:grpSpPr>
            <a:xfrm>
              <a:off x="3941393" y="2566783"/>
              <a:ext cx="2564948" cy="677497"/>
              <a:chOff x="3276600" y="3352800"/>
              <a:chExt cx="4267200" cy="1127125"/>
            </a:xfrm>
          </p:grpSpPr>
          <p:graphicFrame>
            <p:nvGraphicFramePr>
              <p:cNvPr id="17428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37110603"/>
                  </p:ext>
                </p:extLst>
              </p:nvPr>
            </p:nvGraphicFramePr>
            <p:xfrm>
              <a:off x="4519613" y="3733800"/>
              <a:ext cx="2066925" cy="746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876" name="Equation" r:id="rId14" imgW="558720" imgH="203040" progId="Equation.3">
                      <p:embed/>
                    </p:oleObj>
                  </mc:Choice>
                  <mc:Fallback>
                    <p:oleObj name="Equation" r:id="rId14" imgW="558720" imgH="203040" progId="Equation.3">
                      <p:embed/>
                      <p:pic>
                        <p:nvPicPr>
                          <p:cNvPr id="0" name="Picture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19613" y="3733800"/>
                            <a:ext cx="2066925" cy="7461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429" name="Freeform 21"/>
              <p:cNvSpPr>
                <a:spLocks/>
              </p:cNvSpPr>
              <p:nvPr/>
            </p:nvSpPr>
            <p:spPr bwMode="auto">
              <a:xfrm>
                <a:off x="3276600" y="3352800"/>
                <a:ext cx="990600" cy="76200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96" y="336"/>
                  </a:cxn>
                  <a:cxn ang="0">
                    <a:pos x="624" y="480"/>
                  </a:cxn>
                </a:cxnLst>
                <a:rect l="0" t="0" r="r" b="b"/>
                <a:pathLst>
                  <a:path w="624" h="480">
                    <a:moveTo>
                      <a:pt x="48" y="0"/>
                    </a:moveTo>
                    <a:cubicBezTo>
                      <a:pt x="24" y="128"/>
                      <a:pt x="0" y="256"/>
                      <a:pt x="96" y="336"/>
                    </a:cubicBezTo>
                    <a:cubicBezTo>
                      <a:pt x="192" y="416"/>
                      <a:pt x="408" y="448"/>
                      <a:pt x="624" y="480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prstDash val="dash"/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430" name="Freeform 22"/>
              <p:cNvSpPr>
                <a:spLocks/>
              </p:cNvSpPr>
              <p:nvPr/>
            </p:nvSpPr>
            <p:spPr bwMode="auto">
              <a:xfrm>
                <a:off x="6629400" y="3429000"/>
                <a:ext cx="914400" cy="635000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432" y="336"/>
                  </a:cxn>
                  <a:cxn ang="0">
                    <a:pos x="576" y="0"/>
                  </a:cxn>
                </a:cxnLst>
                <a:rect l="0" t="0" r="r" b="b"/>
                <a:pathLst>
                  <a:path w="576" h="400">
                    <a:moveTo>
                      <a:pt x="0" y="384"/>
                    </a:moveTo>
                    <a:cubicBezTo>
                      <a:pt x="168" y="392"/>
                      <a:pt x="336" y="400"/>
                      <a:pt x="432" y="336"/>
                    </a:cubicBezTo>
                    <a:cubicBezTo>
                      <a:pt x="528" y="272"/>
                      <a:pt x="552" y="136"/>
                      <a:pt x="576" y="0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prstDash val="dash"/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9" name="Prostokąt 18"/>
            <p:cNvSpPr/>
            <p:nvPr/>
          </p:nvSpPr>
          <p:spPr>
            <a:xfrm>
              <a:off x="1214840" y="2000470"/>
              <a:ext cx="157607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err="1" smtClean="0">
                  <a:solidFill>
                    <a:srgbClr val="000000"/>
                  </a:solidFill>
                </a:rPr>
                <a:t>Local</a:t>
              </a:r>
              <a:r>
                <a:rPr lang="pl-PL" sz="1800" dirty="0" smtClean="0">
                  <a:solidFill>
                    <a:srgbClr val="000000"/>
                  </a:solidFill>
                </a:rPr>
                <a:t> </a:t>
              </a:r>
              <a:r>
                <a:rPr lang="pl-PL" sz="1800" dirty="0" err="1" smtClean="0">
                  <a:solidFill>
                    <a:srgbClr val="000000"/>
                  </a:solidFill>
                </a:rPr>
                <a:t>Balance</a:t>
              </a:r>
              <a:r>
                <a:rPr lang="pl-PL" sz="1800" dirty="0" smtClean="0">
                  <a:solidFill>
                    <a:srgbClr val="000000"/>
                  </a:solidFill>
                </a:rPr>
                <a:t/>
              </a:r>
              <a:br>
                <a:rPr lang="pl-PL" sz="1800" dirty="0" smtClean="0">
                  <a:solidFill>
                    <a:srgbClr val="000000"/>
                  </a:solidFill>
                </a:rPr>
              </a:br>
              <a:r>
                <a:rPr lang="pl-PL" sz="1800" dirty="0" err="1" smtClean="0">
                  <a:solidFill>
                    <a:srgbClr val="000000"/>
                  </a:solidFill>
                </a:rPr>
                <a:t>Equation</a:t>
              </a:r>
              <a:endParaRPr lang="pl-PL" sz="1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2" name="Group 37"/>
          <p:cNvGrpSpPr>
            <a:grpSpLocks/>
          </p:cNvGrpSpPr>
          <p:nvPr/>
        </p:nvGrpSpPr>
        <p:grpSpPr bwMode="auto">
          <a:xfrm>
            <a:off x="137033" y="2646801"/>
            <a:ext cx="3968750" cy="1752600"/>
            <a:chOff x="2674" y="2160"/>
            <a:chExt cx="2500" cy="1104"/>
          </a:xfrm>
        </p:grpSpPr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2674" y="2160"/>
              <a:ext cx="2500" cy="1104"/>
              <a:chOff x="3010" y="2688"/>
              <a:chExt cx="2500" cy="1104"/>
            </a:xfrm>
          </p:grpSpPr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 flipV="1">
                <a:off x="3360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rgbClr val="FF9900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 flipV="1">
                <a:off x="4416" y="3312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rgbClr val="006600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Oval 14"/>
              <p:cNvSpPr>
                <a:spLocks noChangeAspect="1" noChangeArrowheads="1"/>
              </p:cNvSpPr>
              <p:nvPr/>
            </p:nvSpPr>
            <p:spPr bwMode="auto">
              <a:xfrm>
                <a:off x="3010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Oval 18"/>
              <p:cNvSpPr>
                <a:spLocks noChangeAspect="1" noChangeArrowheads="1"/>
              </p:cNvSpPr>
              <p:nvPr/>
            </p:nvSpPr>
            <p:spPr bwMode="auto">
              <a:xfrm>
                <a:off x="4032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Text Box 19"/>
              <p:cNvSpPr txBox="1">
                <a:spLocks noChangeArrowheads="1"/>
              </p:cNvSpPr>
              <p:nvPr/>
            </p:nvSpPr>
            <p:spPr bwMode="auto">
              <a:xfrm>
                <a:off x="4176" y="3072"/>
                <a:ext cx="1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endParaRPr lang="pl-PL" b="0"/>
              </a:p>
            </p:txBody>
          </p:sp>
          <p:sp>
            <p:nvSpPr>
              <p:cNvPr id="39" name="Text Box 21"/>
              <p:cNvSpPr txBox="1">
                <a:spLocks noChangeArrowheads="1"/>
              </p:cNvSpPr>
              <p:nvPr/>
            </p:nvSpPr>
            <p:spPr bwMode="auto">
              <a:xfrm>
                <a:off x="3072" y="3120"/>
                <a:ext cx="32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r>
                  <a:rPr lang="pl-PL">
                    <a:solidFill>
                      <a:srgbClr val="000000"/>
                    </a:solidFill>
                  </a:rPr>
                  <a:t>-1</a:t>
                </a:r>
                <a:endParaRPr lang="pl-PL" b="0" i="1"/>
              </a:p>
            </p:txBody>
          </p:sp>
          <p:sp>
            <p:nvSpPr>
              <p:cNvPr id="40" name="Freeform 22"/>
              <p:cNvSpPr>
                <a:spLocks/>
              </p:cNvSpPr>
              <p:nvPr/>
            </p:nvSpPr>
            <p:spPr bwMode="auto">
              <a:xfrm>
                <a:off x="4416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rgbClr val="0066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336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rgbClr val="FF99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Text Box 26"/>
              <p:cNvSpPr txBox="1">
                <a:spLocks noChangeArrowheads="1"/>
              </p:cNvSpPr>
              <p:nvPr/>
            </p:nvSpPr>
            <p:spPr bwMode="auto">
              <a:xfrm>
                <a:off x="3552" y="2688"/>
                <a:ext cx="35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λ</a:t>
                </a:r>
                <a:r>
                  <a:rPr lang="pl-PL" i="1" baseline="-25000" dirty="0">
                    <a:solidFill>
                      <a:srgbClr val="000000"/>
                    </a:solidFill>
                  </a:rPr>
                  <a:t>j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-1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Text Box 28"/>
              <p:cNvSpPr txBox="1">
                <a:spLocks noChangeArrowheads="1"/>
              </p:cNvSpPr>
              <p:nvPr/>
            </p:nvSpPr>
            <p:spPr bwMode="auto">
              <a:xfrm>
                <a:off x="4656" y="2688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err="1">
                    <a:solidFill>
                      <a:srgbClr val="000000"/>
                    </a:solidFill>
                  </a:rPr>
                  <a:t>λ</a:t>
                </a:r>
                <a:r>
                  <a:rPr lang="pl-PL" i="1" baseline="-25000" dirty="0" err="1">
                    <a:solidFill>
                      <a:srgbClr val="000000"/>
                    </a:solidFill>
                  </a:rPr>
                  <a:t>j</a:t>
                </a:r>
                <a:endParaRPr lang="pl-PL" b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Text Box 29"/>
              <p:cNvSpPr txBox="1">
                <a:spLocks noChangeArrowheads="1"/>
              </p:cNvSpPr>
              <p:nvPr/>
            </p:nvSpPr>
            <p:spPr bwMode="auto">
              <a:xfrm>
                <a:off x="3600" y="3504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err="1">
                    <a:solidFill>
                      <a:srgbClr val="000000"/>
                    </a:solidFill>
                  </a:rPr>
                  <a:t>μ</a:t>
                </a:r>
                <a:r>
                  <a:rPr lang="pl-PL" i="1" baseline="-25000" dirty="0" err="1">
                    <a:solidFill>
                      <a:srgbClr val="000000"/>
                    </a:solidFill>
                  </a:rPr>
                  <a:t>j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Text Box 31"/>
              <p:cNvSpPr txBox="1">
                <a:spLocks noChangeArrowheads="1"/>
              </p:cNvSpPr>
              <p:nvPr/>
            </p:nvSpPr>
            <p:spPr bwMode="auto">
              <a:xfrm>
                <a:off x="4656" y="3504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μ</a:t>
                </a:r>
                <a:r>
                  <a:rPr lang="pl-PL" i="1" baseline="-25000" dirty="0">
                    <a:solidFill>
                      <a:srgbClr val="000000"/>
                    </a:solidFill>
                  </a:rPr>
                  <a:t>j</a:t>
                </a:r>
                <a:r>
                  <a:rPr lang="pl-PL" baseline="-25000" dirty="0">
                    <a:solidFill>
                      <a:srgbClr val="000000"/>
                    </a:solidFill>
                  </a:rPr>
                  <a:t>+1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Oval 32"/>
              <p:cNvSpPr>
                <a:spLocks noChangeAspect="1" noChangeArrowheads="1"/>
              </p:cNvSpPr>
              <p:nvPr/>
            </p:nvSpPr>
            <p:spPr bwMode="auto">
              <a:xfrm>
                <a:off x="5088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Text Box 33"/>
              <p:cNvSpPr txBox="1">
                <a:spLocks noChangeArrowheads="1"/>
              </p:cNvSpPr>
              <p:nvPr/>
            </p:nvSpPr>
            <p:spPr bwMode="auto">
              <a:xfrm>
                <a:off x="5136" y="3072"/>
                <a:ext cx="3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j+1</a:t>
                </a:r>
                <a:endParaRPr lang="pl-PL" b="0"/>
              </a:p>
            </p:txBody>
          </p:sp>
        </p:grpSp>
        <p:sp>
          <p:nvSpPr>
            <p:cNvPr id="24" name="Oval 34"/>
            <p:cNvSpPr>
              <a:spLocks noChangeArrowheads="1"/>
            </p:cNvSpPr>
            <p:nvPr/>
          </p:nvSpPr>
          <p:spPr bwMode="auto">
            <a:xfrm>
              <a:off x="3569" y="2336"/>
              <a:ext cx="720" cy="720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251520" y="1412776"/>
            <a:ext cx="1986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Zniechęcanie </a:t>
            </a:r>
          </a:p>
        </p:txBody>
      </p:sp>
      <p:graphicFrame>
        <p:nvGraphicFramePr>
          <p:cNvPr id="25" name="Obiekt 24"/>
          <p:cNvGraphicFramePr>
            <a:graphicFrameLocks noChangeAspect="1"/>
          </p:cNvGraphicFramePr>
          <p:nvPr/>
        </p:nvGraphicFramePr>
        <p:xfrm>
          <a:off x="320675" y="1844824"/>
          <a:ext cx="2667188" cy="817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36" name="Równanie" r:id="rId4" imgW="1574640" imgH="482400" progId="Equation.3">
                  <p:embed/>
                </p:oleObj>
              </mc:Choice>
              <mc:Fallback>
                <p:oleObj name="Równanie" r:id="rId4" imgW="1574640" imgH="4824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75" y="1844824"/>
                        <a:ext cx="2667188" cy="817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pole tekstowe 25"/>
          <p:cNvSpPr txBox="1"/>
          <p:nvPr/>
        </p:nvSpPr>
        <p:spPr>
          <a:xfrm>
            <a:off x="4860032" y="1412776"/>
            <a:ext cx="2674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Infinite</a:t>
            </a:r>
            <a:r>
              <a:rPr lang="pl-PL" dirty="0" smtClean="0"/>
              <a:t> Server (IS)</a:t>
            </a:r>
          </a:p>
        </p:txBody>
      </p:sp>
      <p:graphicFrame>
        <p:nvGraphicFramePr>
          <p:cNvPr id="696327" name="Object 7"/>
          <p:cNvGraphicFramePr>
            <a:graphicFrameLocks noChangeAspect="1"/>
          </p:cNvGraphicFramePr>
          <p:nvPr/>
        </p:nvGraphicFramePr>
        <p:xfrm>
          <a:off x="4932040" y="1844824"/>
          <a:ext cx="1957387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37" name="Równanie" r:id="rId6" imgW="1155600" imgH="482400" progId="Equation.3">
                  <p:embed/>
                </p:oleObj>
              </mc:Choice>
              <mc:Fallback>
                <p:oleObj name="Równanie" r:id="rId6" imgW="1155600" imgH="482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844824"/>
                        <a:ext cx="1957387" cy="81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216136" y="3044747"/>
            <a:ext cx="3071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Centrala telefoniczna</a:t>
            </a:r>
          </a:p>
        </p:txBody>
      </p:sp>
      <p:graphicFrame>
        <p:nvGraphicFramePr>
          <p:cNvPr id="6963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988837"/>
              </p:ext>
            </p:extLst>
          </p:nvPr>
        </p:nvGraphicFramePr>
        <p:xfrm>
          <a:off x="266700" y="3716338"/>
          <a:ext cx="2216150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38" name="Równanie" r:id="rId8" imgW="1307880" imgH="482400" progId="Equation.3">
                  <p:embed/>
                </p:oleObj>
              </mc:Choice>
              <mc:Fallback>
                <p:oleObj name="Równanie" r:id="rId8" imgW="1307880" imgH="482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3716338"/>
                        <a:ext cx="2216150" cy="817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ole tekstowe 29"/>
          <p:cNvSpPr txBox="1"/>
          <p:nvPr/>
        </p:nvSpPr>
        <p:spPr>
          <a:xfrm>
            <a:off x="4860032" y="4712295"/>
            <a:ext cx="2715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Koncentrator łączy</a:t>
            </a:r>
          </a:p>
        </p:txBody>
      </p:sp>
      <p:graphicFrame>
        <p:nvGraphicFramePr>
          <p:cNvPr id="6963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5623749"/>
              </p:ext>
            </p:extLst>
          </p:nvPr>
        </p:nvGraphicFramePr>
        <p:xfrm>
          <a:off x="4796161" y="5267375"/>
          <a:ext cx="3032125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39" name="Równanie" r:id="rId10" imgW="1790640" imgH="736560" progId="Equation.3">
                  <p:embed/>
                </p:oleObj>
              </mc:Choice>
              <mc:Fallback>
                <p:oleObj name="Równanie" r:id="rId10" imgW="1790640" imgH="7365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6161" y="5267375"/>
                        <a:ext cx="3032125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84544"/>
              </p:ext>
            </p:extLst>
          </p:nvPr>
        </p:nvGraphicFramePr>
        <p:xfrm>
          <a:off x="163513" y="5267325"/>
          <a:ext cx="28940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40" name="Równanie" r:id="rId12" imgW="1600200" imgH="482400" progId="Equation.3">
                  <p:embed/>
                </p:oleObj>
              </mc:Choice>
              <mc:Fallback>
                <p:oleObj name="Równanie" r:id="rId12" imgW="1600200" imgH="4824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13" y="5267325"/>
                        <a:ext cx="2894012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251843" y="4690963"/>
            <a:ext cx="4274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Bufor o skończonej pojemności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M/M/K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parametry zależne od stanu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pic>
        <p:nvPicPr>
          <p:cNvPr id="1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65966" y="2407611"/>
            <a:ext cx="605056" cy="720080"/>
          </a:xfrm>
          <a:prstGeom prst="rect">
            <a:avLst/>
          </a:prstGeom>
          <a:noFill/>
        </p:spPr>
      </p:pic>
      <p:sp>
        <p:nvSpPr>
          <p:cNvPr id="2" name="Prostokąt 1"/>
          <p:cNvSpPr/>
          <p:nvPr/>
        </p:nvSpPr>
        <p:spPr bwMode="auto">
          <a:xfrm>
            <a:off x="179512" y="1340767"/>
            <a:ext cx="7488832" cy="3181077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294954" y="3046799"/>
            <a:ext cx="3216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Processor</a:t>
            </a:r>
            <a:r>
              <a:rPr lang="pl-PL" dirty="0" smtClean="0"/>
              <a:t> </a:t>
            </a:r>
            <a:r>
              <a:rPr lang="pl-PL" dirty="0" err="1" smtClean="0"/>
              <a:t>Sharing</a:t>
            </a:r>
            <a:r>
              <a:rPr lang="pl-PL" dirty="0" smtClean="0"/>
              <a:t> (PS)</a:t>
            </a:r>
          </a:p>
        </p:txBody>
      </p:sp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766594"/>
              </p:ext>
            </p:extLst>
          </p:nvPr>
        </p:nvGraphicFramePr>
        <p:xfrm>
          <a:off x="4353688" y="3492512"/>
          <a:ext cx="3011488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41" name="Equation" r:id="rId15" imgW="1777680" imgH="482400" progId="Equation.3">
                  <p:embed/>
                </p:oleObj>
              </mc:Choice>
              <mc:Fallback>
                <p:oleObj name="Equation" r:id="rId15" imgW="1777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3688" y="3492512"/>
                        <a:ext cx="3011488" cy="81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235425" y="656694"/>
            <a:ext cx="60103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u="sng" dirty="0"/>
              <a:t>Model </a:t>
            </a:r>
            <a:r>
              <a:rPr lang="pl-PL" sz="2000" u="sng" dirty="0" err="1"/>
              <a:t>Erlanga</a:t>
            </a:r>
            <a:r>
              <a:rPr lang="pl-PL" sz="2000" u="sng" dirty="0"/>
              <a:t> </a:t>
            </a:r>
            <a:r>
              <a:rPr lang="pl-PL" sz="2000" u="sng" dirty="0" smtClean="0"/>
              <a:t>B</a:t>
            </a:r>
            <a:endParaRPr lang="pl-PL" sz="2000" dirty="0" smtClean="0"/>
          </a:p>
          <a:p>
            <a:r>
              <a:rPr lang="pl-PL" sz="2000" dirty="0" smtClean="0"/>
              <a:t>Grupa łączy</a:t>
            </a:r>
            <a:r>
              <a:rPr lang="pl-PL" sz="2000" dirty="0"/>
              <a:t> </a:t>
            </a:r>
            <a:r>
              <a:rPr lang="pl-PL" sz="2000" dirty="0" smtClean="0"/>
              <a:t>wyjściowych</a:t>
            </a:r>
          </a:p>
          <a:p>
            <a:r>
              <a:rPr lang="pl-PL" sz="2000" dirty="0" smtClean="0"/>
              <a:t>Zerowy bufor (</a:t>
            </a:r>
            <a:r>
              <a:rPr lang="pl-PL" sz="2000" i="1" dirty="0" smtClean="0"/>
              <a:t>N</a:t>
            </a:r>
            <a:r>
              <a:rPr lang="pl-PL" sz="2000" dirty="0" smtClean="0"/>
              <a:t> = 0) – zgłoszenia nie są kolejkowane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24957" y="-234399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M/M/K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model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Erlanga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 B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4115142" y="746853"/>
            <a:ext cx="4970234" cy="2667000"/>
            <a:chOff x="3856172" y="1037640"/>
            <a:chExt cx="4970234" cy="2667000"/>
          </a:xfrm>
        </p:grpSpPr>
        <p:sp>
          <p:nvSpPr>
            <p:cNvPr id="20" name="Line 5"/>
            <p:cNvSpPr>
              <a:spLocks noChangeShapeType="1"/>
            </p:cNvSpPr>
            <p:nvPr/>
          </p:nvSpPr>
          <p:spPr bwMode="auto">
            <a:xfrm rot="5400000">
              <a:off x="6883306" y="108844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6"/>
            <p:cNvSpPr>
              <a:spLocks noChangeShapeType="1"/>
            </p:cNvSpPr>
            <p:nvPr/>
          </p:nvSpPr>
          <p:spPr bwMode="auto">
            <a:xfrm flipV="1">
              <a:off x="4139952" y="2550976"/>
              <a:ext cx="748248" cy="106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6521356" y="1190040"/>
              <a:ext cx="762000" cy="304800"/>
            </a:xfrm>
            <a:custGeom>
              <a:avLst/>
              <a:gdLst>
                <a:gd name="T0" fmla="*/ 0 w 528"/>
                <a:gd name="T1" fmla="*/ 0 h 282"/>
                <a:gd name="T2" fmla="*/ 528 w 528"/>
                <a:gd name="T3" fmla="*/ 0 h 282"/>
                <a:gd name="T4" fmla="*/ 528 w 528"/>
                <a:gd name="T5" fmla="*/ 282 h 282"/>
                <a:gd name="T6" fmla="*/ 0 w 528"/>
                <a:gd name="T7" fmla="*/ 282 h 282"/>
                <a:gd name="T8" fmla="*/ 0 w 52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82">
                  <a:moveTo>
                    <a:pt x="0" y="0"/>
                  </a:moveTo>
                  <a:lnTo>
                    <a:pt x="528" y="0"/>
                  </a:lnTo>
                  <a:lnTo>
                    <a:pt x="528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6521356" y="3399840"/>
              <a:ext cx="762000" cy="304800"/>
            </a:xfrm>
            <a:custGeom>
              <a:avLst/>
              <a:gdLst>
                <a:gd name="T0" fmla="*/ 0 w 528"/>
                <a:gd name="T1" fmla="*/ 0 h 282"/>
                <a:gd name="T2" fmla="*/ 528 w 528"/>
                <a:gd name="T3" fmla="*/ 0 h 282"/>
                <a:gd name="T4" fmla="*/ 528 w 528"/>
                <a:gd name="T5" fmla="*/ 282 h 282"/>
                <a:gd name="T6" fmla="*/ 0 w 528"/>
                <a:gd name="T7" fmla="*/ 282 h 282"/>
                <a:gd name="T8" fmla="*/ 0 w 52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82">
                  <a:moveTo>
                    <a:pt x="0" y="0"/>
                  </a:moveTo>
                  <a:lnTo>
                    <a:pt x="528" y="0"/>
                  </a:lnTo>
                  <a:lnTo>
                    <a:pt x="528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6521356" y="2866440"/>
              <a:ext cx="762000" cy="304800"/>
            </a:xfrm>
            <a:custGeom>
              <a:avLst/>
              <a:gdLst>
                <a:gd name="T0" fmla="*/ 0 w 528"/>
                <a:gd name="T1" fmla="*/ 0 h 282"/>
                <a:gd name="T2" fmla="*/ 528 w 528"/>
                <a:gd name="T3" fmla="*/ 0 h 282"/>
                <a:gd name="T4" fmla="*/ 528 w 528"/>
                <a:gd name="T5" fmla="*/ 282 h 282"/>
                <a:gd name="T6" fmla="*/ 0 w 528"/>
                <a:gd name="T7" fmla="*/ 282 h 282"/>
                <a:gd name="T8" fmla="*/ 0 w 52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82">
                  <a:moveTo>
                    <a:pt x="0" y="0"/>
                  </a:moveTo>
                  <a:lnTo>
                    <a:pt x="528" y="0"/>
                  </a:lnTo>
                  <a:lnTo>
                    <a:pt x="528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6521356" y="1723440"/>
              <a:ext cx="762000" cy="304800"/>
            </a:xfrm>
            <a:custGeom>
              <a:avLst/>
              <a:gdLst>
                <a:gd name="T0" fmla="*/ 0 w 528"/>
                <a:gd name="T1" fmla="*/ 0 h 282"/>
                <a:gd name="T2" fmla="*/ 528 w 528"/>
                <a:gd name="T3" fmla="*/ 0 h 282"/>
                <a:gd name="T4" fmla="*/ 528 w 528"/>
                <a:gd name="T5" fmla="*/ 282 h 282"/>
                <a:gd name="T6" fmla="*/ 0 w 528"/>
                <a:gd name="T7" fmla="*/ 282 h 282"/>
                <a:gd name="T8" fmla="*/ 0 w 52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82">
                  <a:moveTo>
                    <a:pt x="0" y="0"/>
                  </a:moveTo>
                  <a:lnTo>
                    <a:pt x="528" y="0"/>
                  </a:lnTo>
                  <a:lnTo>
                    <a:pt x="528" y="282"/>
                  </a:lnTo>
                  <a:lnTo>
                    <a:pt x="0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4609023"/>
                </p:ext>
              </p:extLst>
            </p:nvPr>
          </p:nvGraphicFramePr>
          <p:xfrm>
            <a:off x="7359556" y="1037640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46" name="Equation" r:id="rId4" imgW="152280" imgH="164880" progId="Equation.3">
                    <p:embed/>
                  </p:oleObj>
                </mc:Choice>
                <mc:Fallback>
                  <p:oleObj name="Equation" r:id="rId4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59556" y="1037640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69906"/>
                </p:ext>
              </p:extLst>
            </p:nvPr>
          </p:nvGraphicFramePr>
          <p:xfrm>
            <a:off x="7359556" y="1571040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47" name="Equation" r:id="rId6" imgW="152280" imgH="164880" progId="Equation.3">
                    <p:embed/>
                  </p:oleObj>
                </mc:Choice>
                <mc:Fallback>
                  <p:oleObj name="Equation" r:id="rId6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59556" y="1571040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8254026"/>
                </p:ext>
              </p:extLst>
            </p:nvPr>
          </p:nvGraphicFramePr>
          <p:xfrm>
            <a:off x="7359556" y="2714040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48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59556" y="2714040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192429"/>
                </p:ext>
              </p:extLst>
            </p:nvPr>
          </p:nvGraphicFramePr>
          <p:xfrm>
            <a:off x="7359556" y="3247440"/>
            <a:ext cx="2809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49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59556" y="3247440"/>
                          <a:ext cx="280988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Line 15"/>
            <p:cNvSpPr>
              <a:spLocks noChangeShapeType="1"/>
            </p:cNvSpPr>
            <p:nvPr/>
          </p:nvSpPr>
          <p:spPr bwMode="auto">
            <a:xfrm flipV="1">
              <a:off x="5987956" y="1342440"/>
              <a:ext cx="533400" cy="1219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16"/>
            <p:cNvSpPr>
              <a:spLocks noChangeShapeType="1"/>
            </p:cNvSpPr>
            <p:nvPr/>
          </p:nvSpPr>
          <p:spPr bwMode="auto">
            <a:xfrm flipV="1">
              <a:off x="5987956" y="1875840"/>
              <a:ext cx="53340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17"/>
            <p:cNvSpPr>
              <a:spLocks noChangeShapeType="1"/>
            </p:cNvSpPr>
            <p:nvPr/>
          </p:nvSpPr>
          <p:spPr bwMode="auto">
            <a:xfrm>
              <a:off x="5987956" y="2561640"/>
              <a:ext cx="53340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18"/>
            <p:cNvSpPr>
              <a:spLocks noChangeShapeType="1"/>
            </p:cNvSpPr>
            <p:nvPr/>
          </p:nvSpPr>
          <p:spPr bwMode="auto">
            <a:xfrm>
              <a:off x="5987956" y="2561640"/>
              <a:ext cx="533400" cy="990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7283356" y="1342440"/>
              <a:ext cx="609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20"/>
            <p:cNvSpPr>
              <a:spLocks noChangeShapeType="1"/>
            </p:cNvSpPr>
            <p:nvPr/>
          </p:nvSpPr>
          <p:spPr bwMode="auto">
            <a:xfrm>
              <a:off x="7283356" y="3018840"/>
              <a:ext cx="609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21"/>
            <p:cNvSpPr>
              <a:spLocks noChangeShapeType="1"/>
            </p:cNvSpPr>
            <p:nvPr/>
          </p:nvSpPr>
          <p:spPr bwMode="auto">
            <a:xfrm>
              <a:off x="7283356" y="1875840"/>
              <a:ext cx="609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Line 22"/>
            <p:cNvSpPr>
              <a:spLocks noChangeShapeType="1"/>
            </p:cNvSpPr>
            <p:nvPr/>
          </p:nvSpPr>
          <p:spPr bwMode="auto">
            <a:xfrm>
              <a:off x="7283356" y="3552240"/>
              <a:ext cx="609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3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0906198"/>
                </p:ext>
              </p:extLst>
            </p:nvPr>
          </p:nvGraphicFramePr>
          <p:xfrm>
            <a:off x="3856172" y="2324225"/>
            <a:ext cx="351947" cy="444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50" name="Equation" r:id="rId9" imgW="139680" imgH="177480" progId="Equation.3">
                    <p:embed/>
                  </p:oleObj>
                </mc:Choice>
                <mc:Fallback>
                  <p:oleObj name="Equation" r:id="rId9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6172" y="2324225"/>
                          <a:ext cx="351947" cy="4444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AutoShape 24"/>
            <p:cNvSpPr>
              <a:spLocks/>
            </p:cNvSpPr>
            <p:nvPr/>
          </p:nvSpPr>
          <p:spPr bwMode="auto">
            <a:xfrm rot="10800000">
              <a:off x="8197756" y="1342440"/>
              <a:ext cx="457200" cy="2209800"/>
            </a:xfrm>
            <a:prstGeom prst="leftBrace">
              <a:avLst>
                <a:gd name="adj1" fmla="val 40278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Text Box 25"/>
            <p:cNvSpPr txBox="1">
              <a:spLocks noChangeArrowheads="1"/>
            </p:cNvSpPr>
            <p:nvPr/>
          </p:nvSpPr>
          <p:spPr bwMode="auto">
            <a:xfrm>
              <a:off x="8402543" y="1766302"/>
              <a:ext cx="423863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2800" i="1" dirty="0" smtClean="0">
                  <a:solidFill>
                    <a:srgbClr val="000000"/>
                  </a:solidFill>
                </a:rPr>
                <a:t>K</a:t>
              </a:r>
              <a:endParaRPr lang="pl-PL" altLang="pl-PL" b="0" i="1" dirty="0"/>
            </a:p>
          </p:txBody>
        </p:sp>
        <p:sp>
          <p:nvSpPr>
            <p:cNvPr id="47" name="Line 27"/>
            <p:cNvSpPr>
              <a:spLocks noChangeShapeType="1"/>
            </p:cNvSpPr>
            <p:nvPr/>
          </p:nvSpPr>
          <p:spPr bwMode="auto">
            <a:xfrm rot="5400000">
              <a:off x="6883306" y="328554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Line 28"/>
            <p:cNvSpPr>
              <a:spLocks noChangeShapeType="1"/>
            </p:cNvSpPr>
            <p:nvPr/>
          </p:nvSpPr>
          <p:spPr bwMode="auto">
            <a:xfrm rot="5400000">
              <a:off x="6883306" y="275214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9" name="Line 29"/>
            <p:cNvSpPr>
              <a:spLocks noChangeShapeType="1"/>
            </p:cNvSpPr>
            <p:nvPr/>
          </p:nvSpPr>
          <p:spPr bwMode="auto">
            <a:xfrm rot="5400000">
              <a:off x="6883306" y="160914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50" name="Group 30"/>
            <p:cNvGrpSpPr>
              <a:grpSpLocks/>
            </p:cNvGrpSpPr>
            <p:nvPr/>
          </p:nvGrpSpPr>
          <p:grpSpPr bwMode="auto">
            <a:xfrm rot="16200000">
              <a:off x="7346856" y="2409240"/>
              <a:ext cx="609600" cy="152400"/>
              <a:chOff x="2256" y="2784"/>
              <a:chExt cx="384" cy="96"/>
            </a:xfrm>
          </p:grpSpPr>
          <p:sp>
            <p:nvSpPr>
              <p:cNvPr id="51" name="Oval 31"/>
              <p:cNvSpPr>
                <a:spLocks noChangeArrowheads="1"/>
              </p:cNvSpPr>
              <p:nvPr/>
            </p:nvSpPr>
            <p:spPr bwMode="auto">
              <a:xfrm>
                <a:off x="2400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52" name="Oval 32"/>
              <p:cNvSpPr>
                <a:spLocks noChangeArrowheads="1"/>
              </p:cNvSpPr>
              <p:nvPr/>
            </p:nvSpPr>
            <p:spPr bwMode="auto">
              <a:xfrm>
                <a:off x="2256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53" name="Oval 33"/>
              <p:cNvSpPr>
                <a:spLocks noChangeArrowheads="1"/>
              </p:cNvSpPr>
              <p:nvPr/>
            </p:nvSpPr>
            <p:spPr bwMode="auto">
              <a:xfrm>
                <a:off x="2544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</p:grpSp>
        <p:grpSp>
          <p:nvGrpSpPr>
            <p:cNvPr id="4" name="Grupa 3"/>
            <p:cNvGrpSpPr/>
            <p:nvPr/>
          </p:nvGrpSpPr>
          <p:grpSpPr>
            <a:xfrm>
              <a:off x="4888200" y="2137263"/>
              <a:ext cx="1236236" cy="848753"/>
              <a:chOff x="6320783" y="2110501"/>
              <a:chExt cx="1236236" cy="848753"/>
            </a:xfrm>
          </p:grpSpPr>
          <p:sp>
            <p:nvSpPr>
              <p:cNvPr id="54" name="AutoShape 84" descr="50%"/>
              <p:cNvSpPr>
                <a:spLocks noChangeArrowheads="1"/>
              </p:cNvSpPr>
              <p:nvPr/>
            </p:nvSpPr>
            <p:spPr bwMode="auto">
              <a:xfrm>
                <a:off x="6334535" y="2110501"/>
                <a:ext cx="1198240" cy="848753"/>
              </a:xfrm>
              <a:prstGeom prst="roundRect">
                <a:avLst>
                  <a:gd name="adj" fmla="val 16667"/>
                </a:avLst>
              </a:prstGeom>
              <a:pattFill prst="pct50">
                <a:fgClr>
                  <a:srgbClr val="CCCCFF"/>
                </a:fgClr>
                <a:bgClr>
                  <a:schemeClr val="bg1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" name="pole tekstowe 2"/>
              <p:cNvSpPr txBox="1"/>
              <p:nvPr/>
            </p:nvSpPr>
            <p:spPr>
              <a:xfrm>
                <a:off x="6320783" y="2128257"/>
                <a:ext cx="123623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600" dirty="0" smtClean="0">
                    <a:solidFill>
                      <a:srgbClr val="000000"/>
                    </a:solidFill>
                  </a:rPr>
                  <a:t>Lokalna</a:t>
                </a:r>
                <a:br>
                  <a:rPr lang="pl-PL" sz="1600" dirty="0" smtClean="0">
                    <a:solidFill>
                      <a:srgbClr val="000000"/>
                    </a:solidFill>
                  </a:rPr>
                </a:br>
                <a:r>
                  <a:rPr lang="pl-PL" sz="1600" dirty="0" smtClean="0">
                    <a:solidFill>
                      <a:srgbClr val="000000"/>
                    </a:solidFill>
                  </a:rPr>
                  <a:t>centrala</a:t>
                </a:r>
                <a:br>
                  <a:rPr lang="pl-PL" sz="1600" dirty="0" smtClean="0">
                    <a:solidFill>
                      <a:srgbClr val="000000"/>
                    </a:solidFill>
                  </a:rPr>
                </a:br>
                <a:r>
                  <a:rPr lang="pl-PL" sz="1600" dirty="0" smtClean="0">
                    <a:solidFill>
                      <a:srgbClr val="000000"/>
                    </a:solidFill>
                  </a:rPr>
                  <a:t>telefoniczna</a:t>
                </a:r>
                <a:endParaRPr lang="pl-PL" sz="1600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6" name="Łącznik prosty ze strzałką 5"/>
            <p:cNvCxnSpPr/>
            <p:nvPr/>
          </p:nvCxnSpPr>
          <p:spPr bwMode="auto">
            <a:xfrm>
              <a:off x="4427984" y="2579219"/>
              <a:ext cx="0" cy="66822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55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047043"/>
                </p:ext>
              </p:extLst>
            </p:nvPr>
          </p:nvGraphicFramePr>
          <p:xfrm>
            <a:off x="4427290" y="2047122"/>
            <a:ext cx="479425" cy="539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51" name="Equation" r:id="rId11" imgW="190440" imgH="215640" progId="Equation.3">
                    <p:embed/>
                  </p:oleObj>
                </mc:Choice>
                <mc:Fallback>
                  <p:oleObj name="Equation" r:id="rId11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290" y="2047122"/>
                          <a:ext cx="479425" cy="539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2881269"/>
                </p:ext>
              </p:extLst>
            </p:nvPr>
          </p:nvGraphicFramePr>
          <p:xfrm>
            <a:off x="4487944" y="3024218"/>
            <a:ext cx="481013" cy="539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52" name="Equation" r:id="rId13" imgW="190440" imgH="215640" progId="Equation.3">
                    <p:embed/>
                  </p:oleObj>
                </mc:Choice>
                <mc:Fallback>
                  <p:oleObj name="Equation" r:id="rId13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7944" y="3024218"/>
                          <a:ext cx="481013" cy="539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533828"/>
              </p:ext>
            </p:extLst>
          </p:nvPr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953" name="Equation" r:id="rId15" imgW="914400" imgH="215640" progId="Equation.3">
                  <p:embed/>
                </p:oleObj>
              </mc:Choice>
              <mc:Fallback>
                <p:oleObj name="Equation" r:id="rId15" imgW="914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a 10"/>
          <p:cNvGrpSpPr/>
          <p:nvPr/>
        </p:nvGrpSpPr>
        <p:grpSpPr>
          <a:xfrm>
            <a:off x="13961" y="3668794"/>
            <a:ext cx="8566961" cy="2747971"/>
            <a:chOff x="13961" y="3668794"/>
            <a:chExt cx="8566961" cy="2747971"/>
          </a:xfrm>
        </p:grpSpPr>
        <p:sp>
          <p:nvSpPr>
            <p:cNvPr id="46" name="pole tekstowe 45"/>
            <p:cNvSpPr txBox="1"/>
            <p:nvPr/>
          </p:nvSpPr>
          <p:spPr>
            <a:xfrm>
              <a:off x="13961" y="3668794"/>
              <a:ext cx="856696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u="sng" dirty="0" smtClean="0"/>
                <a:t>Model </a:t>
              </a:r>
              <a:r>
                <a:rPr lang="pl-PL" sz="2000" u="sng" dirty="0" err="1" smtClean="0"/>
                <a:t>Erlanga</a:t>
              </a:r>
              <a:r>
                <a:rPr lang="pl-PL" sz="2000" u="sng" dirty="0" smtClean="0"/>
                <a:t> B</a:t>
              </a:r>
              <a:r>
                <a:rPr lang="pl-PL" sz="2000" dirty="0" smtClean="0"/>
                <a:t> </a:t>
              </a:r>
              <a:r>
                <a:rPr lang="pl-PL" sz="2000" dirty="0"/>
                <a:t>pozwala na wyznaczenie liczby </a:t>
              </a:r>
              <a:r>
                <a:rPr lang="pl-PL" sz="2000" i="1" dirty="0" smtClean="0"/>
                <a:t>K</a:t>
              </a:r>
              <a:r>
                <a:rPr lang="pl-PL" sz="2000" dirty="0" smtClean="0"/>
                <a:t> łączy zapewniających</a:t>
              </a:r>
            </a:p>
            <a:p>
              <a:r>
                <a:rPr lang="pl-PL" sz="2000" dirty="0" smtClean="0"/>
                <a:t>odpowiednio wysoką jakość obsługi (wysokie prawdopodobieństwo realizacji</a:t>
              </a:r>
              <a:br>
                <a:rPr lang="pl-PL" sz="2000" dirty="0" smtClean="0"/>
              </a:br>
              <a:r>
                <a:rPr lang="pl-PL" sz="2000" dirty="0" smtClean="0"/>
                <a:t>połączenia </a:t>
              </a:r>
              <a:r>
                <a:rPr lang="el-GR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pl-PL" sz="20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pl-PL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l-G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pl-PL" sz="2000" dirty="0"/>
                <a:t> </a:t>
              </a:r>
              <a:r>
                <a:rPr lang="pl-PL" sz="2000" baseline="-25000" dirty="0" smtClean="0"/>
                <a:t>–</a:t>
              </a:r>
              <a:r>
                <a:rPr lang="pl-PL" sz="2000" dirty="0" smtClean="0"/>
                <a:t>) przy zadanym ruchu wejściowym </a:t>
              </a:r>
              <a:r>
                <a:rPr lang="el-GR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pl-PL" sz="2000" dirty="0" smtClean="0"/>
                <a:t>.</a:t>
              </a:r>
            </a:p>
          </p:txBody>
        </p:sp>
        <p:graphicFrame>
          <p:nvGraphicFramePr>
            <p:cNvPr id="10" name="Obiek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54739207"/>
                </p:ext>
              </p:extLst>
            </p:nvPr>
          </p:nvGraphicFramePr>
          <p:xfrm>
            <a:off x="2110541" y="5056278"/>
            <a:ext cx="4576762" cy="1360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54" name="Equation" r:id="rId17" imgW="2095200" imgH="622080" progId="Equation.3">
                    <p:embed/>
                  </p:oleObj>
                </mc:Choice>
                <mc:Fallback>
                  <p:oleObj name="Equation" r:id="rId17" imgW="2095200" imgH="622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2110541" y="5056278"/>
                          <a:ext cx="4576762" cy="13604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19</a:t>
            </a:fld>
            <a:endParaRPr lang="pl-PL"/>
          </a:p>
        </p:txBody>
      </p:sp>
      <p:grpSp>
        <p:nvGrpSpPr>
          <p:cNvPr id="8" name="Grupa 7"/>
          <p:cNvGrpSpPr/>
          <p:nvPr/>
        </p:nvGrpSpPr>
        <p:grpSpPr>
          <a:xfrm>
            <a:off x="138585" y="1736130"/>
            <a:ext cx="4211409" cy="1574529"/>
            <a:chOff x="159257" y="2330468"/>
            <a:chExt cx="4211409" cy="1574529"/>
          </a:xfrm>
        </p:grpSpPr>
        <p:graphicFrame>
          <p:nvGraphicFramePr>
            <p:cNvPr id="696328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7490506"/>
                </p:ext>
              </p:extLst>
            </p:nvPr>
          </p:nvGraphicFramePr>
          <p:xfrm>
            <a:off x="262814" y="2330468"/>
            <a:ext cx="2216150" cy="1204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0955" name="Equation" r:id="rId19" imgW="1307880" imgH="711000" progId="Equation.3">
                    <p:embed/>
                  </p:oleObj>
                </mc:Choice>
                <mc:Fallback>
                  <p:oleObj name="Equation" r:id="rId19" imgW="130788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814" y="2330468"/>
                          <a:ext cx="2216150" cy="12049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159257" y="2772454"/>
              <a:ext cx="42114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pl-PL" sz="1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- </a:t>
              </a:r>
              <a:r>
                <a:rPr lang="pl-PL" sz="1800" dirty="0" smtClean="0">
                  <a:solidFill>
                    <a:srgbClr val="000000"/>
                  </a:solidFill>
                </a:rPr>
                <a:t>natężenie ruchu wejściowego [</a:t>
              </a:r>
              <a:r>
                <a:rPr lang="pl-PL" sz="1800" dirty="0" err="1" smtClean="0">
                  <a:solidFill>
                    <a:srgbClr val="000000"/>
                  </a:solidFill>
                </a:rPr>
                <a:t>call</a:t>
              </a:r>
              <a:r>
                <a:rPr lang="pl-PL" sz="1800" dirty="0" smtClean="0">
                  <a:solidFill>
                    <a:srgbClr val="000000"/>
                  </a:solidFill>
                </a:rPr>
                <a:t>/h] </a:t>
              </a:r>
              <a:endParaRPr lang="pl-PL" sz="1800" dirty="0">
                <a:solidFill>
                  <a:srgbClr val="000000"/>
                </a:solidFill>
              </a:endParaRPr>
            </a:p>
          </p:txBody>
        </p:sp>
        <p:sp>
          <p:nvSpPr>
            <p:cNvPr id="57" name="Prostokąt 56"/>
            <p:cNvSpPr/>
            <p:nvPr/>
          </p:nvSpPr>
          <p:spPr>
            <a:xfrm>
              <a:off x="159257" y="3535665"/>
              <a:ext cx="37327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 smtClean="0">
                  <a:solidFill>
                    <a:srgbClr val="000000"/>
                  </a:solidFill>
                </a:rPr>
                <a:t>1/</a:t>
              </a:r>
              <a:r>
                <a:rPr lang="el-GR" sz="1800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pl-PL" sz="18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</a:t>
              </a:r>
              <a:r>
                <a:rPr lang="pl-PL" sz="1800" dirty="0" smtClean="0">
                  <a:solidFill>
                    <a:srgbClr val="000000"/>
                  </a:solidFill>
                </a:rPr>
                <a:t>czas trwania rozmowy [h/</a:t>
              </a:r>
              <a:r>
                <a:rPr lang="pl-PL" sz="1800" dirty="0" err="1" smtClean="0">
                  <a:solidFill>
                    <a:srgbClr val="000000"/>
                  </a:solidFill>
                </a:rPr>
                <a:t>call</a:t>
              </a:r>
              <a:r>
                <a:rPr lang="pl-PL" sz="1800" dirty="0" smtClean="0">
                  <a:solidFill>
                    <a:srgbClr val="000000"/>
                  </a:solidFill>
                </a:rPr>
                <a:t>] </a:t>
              </a:r>
              <a:endParaRPr lang="pl-PL" sz="18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28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219200" y="2590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  <a:latin typeface="Impact" pitchFamily="34" charset="0"/>
            </a:endParaRPr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3631536" y="3729043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-10898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PAKIETÓW</a:t>
            </a:r>
            <a:endParaRPr lang="pl-PL" kern="0" dirty="0"/>
          </a:p>
        </p:txBody>
      </p:sp>
      <p:cxnSp>
        <p:nvCxnSpPr>
          <p:cNvPr id="9" name="Łącznik prosty 8"/>
          <p:cNvCxnSpPr/>
          <p:nvPr/>
        </p:nvCxnSpPr>
        <p:spPr bwMode="auto">
          <a:xfrm>
            <a:off x="5230441" y="324525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014729" y="156025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>
            <a:off x="3261607" y="262755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 flipV="1">
            <a:off x="1334488" y="166760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3" name="Łącznik prosty 12"/>
          <p:cNvCxnSpPr/>
          <p:nvPr/>
        </p:nvCxnSpPr>
        <p:spPr bwMode="auto">
          <a:xfrm>
            <a:off x="3017346" y="166760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 flipH="1">
            <a:off x="3004010" y="81940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4927648" y="85044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>
            <a:off x="4927648" y="181418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H="1">
            <a:off x="5222920" y="238563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 flipV="1">
            <a:off x="3505880" y="3300310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>
            <a:off x="1334488" y="285545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V="1">
            <a:off x="1362726" y="267206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3264224" y="270421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3017346" y="166446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 flipH="1" flipV="1">
            <a:off x="6531032" y="231635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>
            <a:off x="3483588" y="370418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Obraz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01" y="1526876"/>
            <a:ext cx="864095" cy="574623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77" y="2402549"/>
            <a:ext cx="864095" cy="57462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73" y="3024669"/>
            <a:ext cx="864095" cy="574623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46" y="3517487"/>
            <a:ext cx="864095" cy="574623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5" y="2087285"/>
            <a:ext cx="864095" cy="574623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626" y="1380292"/>
            <a:ext cx="864095" cy="574623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41" y="2587538"/>
            <a:ext cx="864095" cy="574623"/>
          </a:xfrm>
          <a:prstGeom prst="rect">
            <a:avLst/>
          </a:prstGeom>
        </p:spPr>
      </p:pic>
      <p:sp>
        <p:nvSpPr>
          <p:cNvPr id="33" name="Dowolny kształt 32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Dowolny kształt 33"/>
          <p:cNvSpPr/>
          <p:nvPr/>
        </p:nvSpPr>
        <p:spPr bwMode="auto">
          <a:xfrm>
            <a:off x="2930692" y="77680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Dowolny kształt 34"/>
          <p:cNvSpPr/>
          <p:nvPr/>
        </p:nvSpPr>
        <p:spPr bwMode="auto">
          <a:xfrm>
            <a:off x="3480540" y="83888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6518537" y="555430"/>
            <a:ext cx="2646162" cy="1532748"/>
            <a:chOff x="6025203" y="220146"/>
            <a:chExt cx="2646162" cy="1532748"/>
          </a:xfrm>
        </p:grpSpPr>
        <p:pic>
          <p:nvPicPr>
            <p:cNvPr id="37" name="Obraz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8" name="pole tekstowe 37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9" name="Łącznik prosty 38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>
              <a:off x="6025203" y="1268760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Łącznik prosty 40"/>
            <p:cNvCxnSpPr/>
            <p:nvPr/>
          </p:nvCxnSpPr>
          <p:spPr bwMode="auto">
            <a:xfrm>
              <a:off x="6025203" y="1553302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pole tekstowe 41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43" name="pole tekstowe 42"/>
            <p:cNvSpPr txBox="1"/>
            <p:nvPr/>
          </p:nvSpPr>
          <p:spPr>
            <a:xfrm>
              <a:off x="6930183" y="1045008"/>
              <a:ext cx="17411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łącza wirtualne</a:t>
              </a:r>
            </a:p>
            <a:p>
              <a:pPr algn="ctr"/>
              <a:r>
                <a:rPr lang="pl-PL" sz="2000" dirty="0" smtClean="0">
                  <a:solidFill>
                    <a:srgbClr val="000000"/>
                  </a:solidFill>
                </a:rPr>
                <a:t>(sesje)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44" name="Łącznik prosty 43"/>
            <p:cNvCxnSpPr/>
            <p:nvPr/>
          </p:nvCxnSpPr>
          <p:spPr bwMode="auto">
            <a:xfrm>
              <a:off x="6025203" y="1394969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5" name="Prostokąt 44"/>
          <p:cNvSpPr/>
          <p:nvPr/>
        </p:nvSpPr>
        <p:spPr>
          <a:xfrm>
            <a:off x="124816" y="4460108"/>
            <a:ext cx="87129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 sieci z </a:t>
            </a:r>
            <a:r>
              <a:rPr lang="pl-PL" sz="2000" b="1" dirty="0" smtClean="0">
                <a:solidFill>
                  <a:srgbClr val="000000"/>
                </a:solidFill>
              </a:rPr>
              <a:t>komutacją pakietów</a:t>
            </a:r>
            <a:r>
              <a:rPr lang="pl-PL" sz="2000" dirty="0" smtClean="0">
                <a:solidFill>
                  <a:srgbClr val="000000"/>
                </a:solidFill>
              </a:rPr>
              <a:t> informacje w </a:t>
            </a:r>
            <a:r>
              <a:rPr lang="pl-PL" sz="2000" dirty="0">
                <a:solidFill>
                  <a:srgbClr val="000000"/>
                </a:solidFill>
              </a:rPr>
              <a:t>połączeniu (od terminala źródłowego do terminala docelowego) są </a:t>
            </a:r>
            <a:r>
              <a:rPr lang="pl-PL" sz="2000" dirty="0" smtClean="0">
                <a:solidFill>
                  <a:srgbClr val="000000"/>
                </a:solidFill>
              </a:rPr>
              <a:t>przesyłane w postaci bloków danych (pakietów) bez konieczności zestawiania trwałego połączenia. Każdy z kanałów sieci może przekazywać pakiety pochodzące z różnych połączeń. Pakiety danych są adresowane, co pozwala przełącznikom kierować pakiety na właściwe trasy w sieci. Komutacja pakietów pozwala na pełniejsze wykorzystanie zasobów pomimo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konieczności adresacji pakietów.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778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-14251" y="753638"/>
            <a:ext cx="90428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u="sng" dirty="0"/>
              <a:t>Model </a:t>
            </a:r>
            <a:r>
              <a:rPr lang="pl-PL" u="sng" dirty="0" err="1" smtClean="0"/>
              <a:t>Engseta</a:t>
            </a:r>
            <a:endParaRPr lang="pl-PL" dirty="0" smtClean="0"/>
          </a:p>
          <a:p>
            <a:r>
              <a:rPr lang="pl-PL" dirty="0" smtClean="0"/>
              <a:t>Grupa łączy wyjściowych (</a:t>
            </a:r>
            <a:r>
              <a:rPr lang="pl-PL" i="1" dirty="0"/>
              <a:t>K</a:t>
            </a:r>
            <a:r>
              <a:rPr lang="pl-PL" i="1" dirty="0" smtClean="0"/>
              <a:t> </a:t>
            </a:r>
            <a:r>
              <a:rPr lang="pl-PL" dirty="0" smtClean="0"/>
              <a:t>&gt; 1) + grupa łączy wejściowych (</a:t>
            </a:r>
            <a:r>
              <a:rPr lang="pl-PL" i="1" dirty="0" smtClean="0"/>
              <a:t>N </a:t>
            </a:r>
            <a:r>
              <a:rPr lang="pl-PL" dirty="0" smtClean="0"/>
              <a:t>&gt; </a:t>
            </a:r>
            <a:r>
              <a:rPr lang="pl-PL" i="1" dirty="0" smtClean="0"/>
              <a:t>K</a:t>
            </a:r>
            <a:r>
              <a:rPr lang="pl-PL" dirty="0" smtClean="0"/>
              <a:t>)</a:t>
            </a:r>
          </a:p>
          <a:p>
            <a:r>
              <a:rPr lang="pl-PL" dirty="0" smtClean="0"/>
              <a:t>Zerowy bufor – zgłoszenia nie są kolejkowane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79512" y="-20291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M/M/K – </a:t>
            </a:r>
            <a:r>
              <a:rPr kumimoji="1" lang="pl-PL" sz="3600" b="0" dirty="0" smtClean="0">
                <a:solidFill>
                  <a:schemeClr val="folHlink"/>
                </a:solidFill>
                <a:latin typeface="Impact" pitchFamily="34" charset="0"/>
              </a:rPr>
              <a:t>model </a:t>
            </a:r>
            <a:r>
              <a:rPr kumimoji="1" lang="pl-PL" sz="3600" b="0" dirty="0" err="1" smtClean="0">
                <a:solidFill>
                  <a:schemeClr val="folHlink"/>
                </a:solidFill>
                <a:latin typeface="Impact" pitchFamily="34" charset="0"/>
              </a:rPr>
              <a:t>Engseta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4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022620"/>
              </p:ext>
            </p:extLst>
          </p:nvPr>
        </p:nvGraphicFramePr>
        <p:xfrm>
          <a:off x="2292324" y="2030165"/>
          <a:ext cx="3318920" cy="934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2250" name="Equation" r:id="rId4" imgW="1714320" imgH="482400" progId="Equation.3">
                  <p:embed/>
                </p:oleObj>
              </mc:Choice>
              <mc:Fallback>
                <p:oleObj name="Equation" r:id="rId4" imgW="17143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324" y="2030165"/>
                        <a:ext cx="3318920" cy="9345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Group 103"/>
          <p:cNvGrpSpPr>
            <a:grpSpLocks/>
          </p:cNvGrpSpPr>
          <p:nvPr/>
        </p:nvGrpSpPr>
        <p:grpSpPr bwMode="auto">
          <a:xfrm>
            <a:off x="827584" y="2964689"/>
            <a:ext cx="7086600" cy="1676400"/>
            <a:chOff x="864" y="1056"/>
            <a:chExt cx="4464" cy="1056"/>
          </a:xfrm>
        </p:grpSpPr>
        <p:sp>
          <p:nvSpPr>
            <p:cNvPr id="56" name="Line 89"/>
            <p:cNvSpPr>
              <a:spLocks noChangeShapeType="1"/>
            </p:cNvSpPr>
            <p:nvPr/>
          </p:nvSpPr>
          <p:spPr bwMode="auto">
            <a:xfrm>
              <a:off x="3360" y="1488"/>
              <a:ext cx="6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90"/>
            <p:cNvSpPr>
              <a:spLocks noChangeShapeType="1"/>
            </p:cNvSpPr>
            <p:nvPr/>
          </p:nvSpPr>
          <p:spPr bwMode="auto">
            <a:xfrm>
              <a:off x="3360" y="1584"/>
              <a:ext cx="6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Line 91"/>
            <p:cNvSpPr>
              <a:spLocks noChangeShapeType="1"/>
            </p:cNvSpPr>
            <p:nvPr/>
          </p:nvSpPr>
          <p:spPr bwMode="auto">
            <a:xfrm>
              <a:off x="3360" y="1968"/>
              <a:ext cx="62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59" name="Group 80"/>
            <p:cNvGrpSpPr>
              <a:grpSpLocks/>
            </p:cNvGrpSpPr>
            <p:nvPr/>
          </p:nvGrpSpPr>
          <p:grpSpPr bwMode="auto">
            <a:xfrm rot="-5400000">
              <a:off x="1764" y="1740"/>
              <a:ext cx="288" cy="72"/>
              <a:chOff x="2256" y="2784"/>
              <a:chExt cx="384" cy="96"/>
            </a:xfrm>
          </p:grpSpPr>
          <p:sp>
            <p:nvSpPr>
              <p:cNvPr id="74" name="Oval 81"/>
              <p:cNvSpPr>
                <a:spLocks noChangeArrowheads="1"/>
              </p:cNvSpPr>
              <p:nvPr/>
            </p:nvSpPr>
            <p:spPr bwMode="auto">
              <a:xfrm>
                <a:off x="2400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75" name="Oval 82"/>
              <p:cNvSpPr>
                <a:spLocks noChangeArrowheads="1"/>
              </p:cNvSpPr>
              <p:nvPr/>
            </p:nvSpPr>
            <p:spPr bwMode="auto">
              <a:xfrm>
                <a:off x="2256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76" name="Oval 83"/>
              <p:cNvSpPr>
                <a:spLocks noChangeArrowheads="1"/>
              </p:cNvSpPr>
              <p:nvPr/>
            </p:nvSpPr>
            <p:spPr bwMode="auto">
              <a:xfrm>
                <a:off x="2544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</p:grpSp>
        <p:sp>
          <p:nvSpPr>
            <p:cNvPr id="60" name="AutoShape 84" descr="50%"/>
            <p:cNvSpPr>
              <a:spLocks noChangeArrowheads="1"/>
            </p:cNvSpPr>
            <p:nvPr/>
          </p:nvSpPr>
          <p:spPr bwMode="auto">
            <a:xfrm>
              <a:off x="2256" y="1296"/>
              <a:ext cx="1152" cy="816"/>
            </a:xfrm>
            <a:prstGeom prst="roundRect">
              <a:avLst>
                <a:gd name="adj" fmla="val 16667"/>
              </a:avLst>
            </a:prstGeom>
            <a:pattFill prst="pct50">
              <a:fgClr>
                <a:srgbClr val="CCCCFF"/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Text Box 85"/>
            <p:cNvSpPr txBox="1">
              <a:spLocks noChangeArrowheads="1"/>
            </p:cNvSpPr>
            <p:nvPr/>
          </p:nvSpPr>
          <p:spPr bwMode="auto">
            <a:xfrm>
              <a:off x="2196" y="1466"/>
              <a:ext cx="124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pl-PL" altLang="pl-PL" dirty="0" smtClean="0">
                  <a:solidFill>
                    <a:srgbClr val="000000"/>
                  </a:solidFill>
                </a:rPr>
                <a:t>Koncentrator</a:t>
              </a:r>
              <a:endParaRPr lang="pl-PL" altLang="pl-PL" dirty="0">
                <a:solidFill>
                  <a:srgbClr val="000000"/>
                </a:solidFill>
              </a:endParaRPr>
            </a:p>
            <a:p>
              <a:pPr algn="ctr"/>
              <a:r>
                <a:rPr lang="pl-PL" altLang="pl-PL" dirty="0">
                  <a:solidFill>
                    <a:srgbClr val="000000"/>
                  </a:solidFill>
                </a:rPr>
                <a:t>łączy</a:t>
              </a:r>
              <a:endParaRPr lang="pl-PL" altLang="pl-PL" dirty="0"/>
            </a:p>
          </p:txBody>
        </p:sp>
        <p:sp>
          <p:nvSpPr>
            <p:cNvPr id="62" name="Line 86"/>
            <p:cNvSpPr>
              <a:spLocks noChangeShapeType="1"/>
            </p:cNvSpPr>
            <p:nvPr/>
          </p:nvSpPr>
          <p:spPr bwMode="auto">
            <a:xfrm>
              <a:off x="1632" y="1488"/>
              <a:ext cx="624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Line 87"/>
            <p:cNvSpPr>
              <a:spLocks noChangeShapeType="1"/>
            </p:cNvSpPr>
            <p:nvPr/>
          </p:nvSpPr>
          <p:spPr bwMode="auto">
            <a:xfrm>
              <a:off x="1632" y="1584"/>
              <a:ext cx="624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4" name="Line 88"/>
            <p:cNvSpPr>
              <a:spLocks noChangeShapeType="1"/>
            </p:cNvSpPr>
            <p:nvPr/>
          </p:nvSpPr>
          <p:spPr bwMode="auto">
            <a:xfrm>
              <a:off x="1632" y="1968"/>
              <a:ext cx="624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65" name="Group 92"/>
            <p:cNvGrpSpPr>
              <a:grpSpLocks/>
            </p:cNvGrpSpPr>
            <p:nvPr/>
          </p:nvGrpSpPr>
          <p:grpSpPr bwMode="auto">
            <a:xfrm rot="-5400000">
              <a:off x="3492" y="1740"/>
              <a:ext cx="288" cy="72"/>
              <a:chOff x="2256" y="2784"/>
              <a:chExt cx="384" cy="96"/>
            </a:xfrm>
          </p:grpSpPr>
          <p:sp>
            <p:nvSpPr>
              <p:cNvPr id="71" name="Oval 93"/>
              <p:cNvSpPr>
                <a:spLocks noChangeArrowheads="1"/>
              </p:cNvSpPr>
              <p:nvPr/>
            </p:nvSpPr>
            <p:spPr bwMode="auto">
              <a:xfrm>
                <a:off x="2400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72" name="Oval 94"/>
              <p:cNvSpPr>
                <a:spLocks noChangeArrowheads="1"/>
              </p:cNvSpPr>
              <p:nvPr/>
            </p:nvSpPr>
            <p:spPr bwMode="auto">
              <a:xfrm>
                <a:off x="2256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  <p:sp>
            <p:nvSpPr>
              <p:cNvPr id="73" name="Oval 95"/>
              <p:cNvSpPr>
                <a:spLocks noChangeArrowheads="1"/>
              </p:cNvSpPr>
              <p:nvPr/>
            </p:nvSpPr>
            <p:spPr bwMode="auto">
              <a:xfrm>
                <a:off x="2544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/>
                <a:endParaRPr lang="pl-PL" altLang="pl-PL" b="0"/>
              </a:p>
            </p:txBody>
          </p:sp>
        </p:grpSp>
        <p:sp>
          <p:nvSpPr>
            <p:cNvPr id="66" name="AutoShape 96"/>
            <p:cNvSpPr>
              <a:spLocks/>
            </p:cNvSpPr>
            <p:nvPr/>
          </p:nvSpPr>
          <p:spPr bwMode="auto">
            <a:xfrm>
              <a:off x="1104" y="1440"/>
              <a:ext cx="336" cy="672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AutoShape 97"/>
            <p:cNvSpPr>
              <a:spLocks/>
            </p:cNvSpPr>
            <p:nvPr/>
          </p:nvSpPr>
          <p:spPr bwMode="auto">
            <a:xfrm flipH="1">
              <a:off x="4008" y="1376"/>
              <a:ext cx="336" cy="672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" name="Text Box 98"/>
            <p:cNvSpPr txBox="1">
              <a:spLocks noChangeArrowheads="1"/>
            </p:cNvSpPr>
            <p:nvPr/>
          </p:nvSpPr>
          <p:spPr bwMode="auto">
            <a:xfrm>
              <a:off x="864" y="1391"/>
              <a:ext cx="31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pl-PL" altLang="pl-PL" sz="2800" i="1" dirty="0" smtClean="0">
                  <a:solidFill>
                    <a:srgbClr val="000000"/>
                  </a:solidFill>
                </a:rPr>
                <a:t>N</a:t>
              </a:r>
              <a:endParaRPr lang="pl-PL" altLang="pl-PL" i="1" dirty="0"/>
            </a:p>
          </p:txBody>
        </p:sp>
        <p:sp>
          <p:nvSpPr>
            <p:cNvPr id="69" name="Text Box 99"/>
            <p:cNvSpPr txBox="1">
              <a:spLocks noChangeArrowheads="1"/>
            </p:cNvSpPr>
            <p:nvPr/>
          </p:nvSpPr>
          <p:spPr bwMode="auto">
            <a:xfrm>
              <a:off x="4320" y="1344"/>
              <a:ext cx="100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pl-PL" altLang="pl-PL" sz="2800" i="1" dirty="0">
                  <a:solidFill>
                    <a:srgbClr val="000000"/>
                  </a:solidFill>
                </a:rPr>
                <a:t>j </a:t>
              </a:r>
              <a:r>
                <a:rPr lang="pl-PL" altLang="pl-PL" sz="2800" i="1" dirty="0">
                  <a:solidFill>
                    <a:srgbClr val="000000"/>
                  </a:solidFill>
                  <a:sym typeface="Symbol" panose="05050102010706020507" pitchFamily="18" charset="2"/>
                </a:rPr>
                <a:t></a:t>
              </a:r>
              <a:r>
                <a:rPr lang="pl-PL" altLang="pl-PL" sz="2800" i="1" dirty="0">
                  <a:solidFill>
                    <a:srgbClr val="000000"/>
                  </a:solidFill>
                </a:rPr>
                <a:t> </a:t>
              </a:r>
              <a:r>
                <a:rPr lang="pl-PL" altLang="pl-PL" sz="2800" i="1" dirty="0" smtClean="0">
                  <a:solidFill>
                    <a:srgbClr val="000000"/>
                  </a:solidFill>
                </a:rPr>
                <a:t>K </a:t>
              </a:r>
              <a:r>
                <a:rPr lang="pl-PL" altLang="pl-PL" sz="2800" i="1" dirty="0">
                  <a:solidFill>
                    <a:srgbClr val="000000"/>
                  </a:solidFill>
                </a:rPr>
                <a:t>&lt; </a:t>
              </a:r>
              <a:r>
                <a:rPr lang="pl-PL" altLang="pl-PL" sz="2800" i="1" dirty="0" smtClean="0">
                  <a:solidFill>
                    <a:srgbClr val="000000"/>
                  </a:solidFill>
                </a:rPr>
                <a:t>N</a:t>
              </a:r>
              <a:endParaRPr lang="pl-PL" altLang="pl-PL" i="1" dirty="0"/>
            </a:p>
          </p:txBody>
        </p:sp>
        <p:sp>
          <p:nvSpPr>
            <p:cNvPr id="70" name="Text Box 100"/>
            <p:cNvSpPr txBox="1">
              <a:spLocks noChangeArrowheads="1"/>
            </p:cNvSpPr>
            <p:nvPr/>
          </p:nvSpPr>
          <p:spPr bwMode="auto">
            <a:xfrm>
              <a:off x="1680" y="1056"/>
              <a:ext cx="48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pl-PL" altLang="pl-PL" sz="2800" i="1">
                  <a:solidFill>
                    <a:schemeClr val="folHlink"/>
                  </a:solidFill>
                  <a:sym typeface="Symbol" panose="05050102010706020507" pitchFamily="18" charset="2"/>
                </a:rPr>
                <a:t>, </a:t>
              </a:r>
              <a:endParaRPr lang="pl-PL" alt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20</a:t>
            </a:fld>
            <a:endParaRPr lang="pl-PL"/>
          </a:p>
        </p:txBody>
      </p:sp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5201543" y="3817176"/>
            <a:ext cx="63619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altLang="pl-PL" sz="2800" i="1" dirty="0" smtClean="0">
                <a:solidFill>
                  <a:srgbClr val="000000"/>
                </a:solidFill>
              </a:rPr>
              <a:t> K</a:t>
            </a:r>
            <a:endParaRPr lang="pl-PL" altLang="pl-PL" i="1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850518"/>
              </p:ext>
            </p:extLst>
          </p:nvPr>
        </p:nvGraphicFramePr>
        <p:xfrm>
          <a:off x="1496979" y="5109339"/>
          <a:ext cx="6354069" cy="1090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2251" name="Equation" r:id="rId6" imgW="2590560" imgH="444240" progId="Equation.3">
                  <p:embed/>
                </p:oleObj>
              </mc:Choice>
              <mc:Fallback>
                <p:oleObj name="Equation" r:id="rId6" imgW="259056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96979" y="5109339"/>
                        <a:ext cx="6354069" cy="1090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02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FUNKCJA TWORZĄCA</a:t>
            </a:r>
            <a:endParaRPr lang="pl-PL" dirty="0"/>
          </a:p>
        </p:txBody>
      </p:sp>
      <p:graphicFrame>
        <p:nvGraphicFramePr>
          <p:cNvPr id="14233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232534"/>
              </p:ext>
            </p:extLst>
          </p:nvPr>
        </p:nvGraphicFramePr>
        <p:xfrm>
          <a:off x="1259632" y="4437112"/>
          <a:ext cx="5097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26" name="Equation" r:id="rId4" imgW="1892160" imgH="304560" progId="Equation.3">
                  <p:embed/>
                </p:oleObj>
              </mc:Choice>
              <mc:Fallback>
                <p:oleObj name="Equation" r:id="rId4" imgW="1892160" imgH="304560" progId="Equation.3">
                  <p:embed/>
                  <p:pic>
                    <p:nvPicPr>
                      <p:cNvPr id="0" name="Picture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437112"/>
                        <a:ext cx="5097463" cy="81597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1259632" y="3748644"/>
            <a:ext cx="34179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dirty="0" smtClean="0">
                <a:solidFill>
                  <a:srgbClr val="000099"/>
                </a:solidFill>
              </a:rPr>
              <a:t>Funkcja tworząca</a:t>
            </a:r>
            <a:r>
              <a:rPr lang="pl-PL" b="0" dirty="0" smtClean="0"/>
              <a:t> </a:t>
            </a:r>
            <a:endParaRPr lang="pl-PL" b="0" dirty="0"/>
          </a:p>
        </p:txBody>
      </p:sp>
      <p:graphicFrame>
        <p:nvGraphicFramePr>
          <p:cNvPr id="14233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597119"/>
              </p:ext>
            </p:extLst>
          </p:nvPr>
        </p:nvGraphicFramePr>
        <p:xfrm>
          <a:off x="1239838" y="2836863"/>
          <a:ext cx="36988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227" name="Equation" r:id="rId6" imgW="1218960" imgH="241200" progId="Equation.3">
                  <p:embed/>
                </p:oleObj>
              </mc:Choice>
              <mc:Fallback>
                <p:oleObj name="Equation" r:id="rId6" imgW="1218960" imgH="241200" progId="Equation.3">
                  <p:embed/>
                  <p:pic>
                    <p:nvPicPr>
                      <p:cNvPr id="0" name="Picture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9838" y="2836863"/>
                        <a:ext cx="3698875" cy="7270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259632" y="2148444"/>
            <a:ext cx="7706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dirty="0" smtClean="0">
                <a:solidFill>
                  <a:srgbClr val="000099"/>
                </a:solidFill>
              </a:rPr>
              <a:t>Rozkład prawdopodobieństwa (dyskretny)</a:t>
            </a:r>
            <a:r>
              <a:rPr lang="pl-PL" b="0" dirty="0" smtClean="0"/>
              <a:t> </a:t>
            </a:r>
            <a:endParaRPr lang="pl-PL" b="0" dirty="0"/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426735"/>
              </p:ext>
            </p:extLst>
          </p:nvPr>
        </p:nvGraphicFramePr>
        <p:xfrm>
          <a:off x="1574800" y="5257800"/>
          <a:ext cx="22574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85" name="Equation" r:id="rId4" imgW="838080" imgH="304560" progId="Equation.3">
                  <p:embed/>
                </p:oleObj>
              </mc:Choice>
              <mc:Fallback>
                <p:oleObj name="Equation" r:id="rId4" imgW="838080" imgH="30456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800" y="5257800"/>
                        <a:ext cx="2257425" cy="815975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96094" y="184384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FUNKCJA TWORZĄCA - WŁAŚCIWOŚCI</a:t>
            </a:r>
            <a:endParaRPr lang="pl-PL" dirty="0"/>
          </a:p>
        </p:txBody>
      </p:sp>
      <p:graphicFrame>
        <p:nvGraphicFramePr>
          <p:cNvPr id="1433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665226"/>
              </p:ext>
            </p:extLst>
          </p:nvPr>
        </p:nvGraphicFramePr>
        <p:xfrm>
          <a:off x="1447800" y="1600200"/>
          <a:ext cx="5097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86" name="Equation" r:id="rId6" imgW="1892160" imgH="304560" progId="Equation.3">
                  <p:embed/>
                </p:oleObj>
              </mc:Choice>
              <mc:Fallback>
                <p:oleObj name="Equation" r:id="rId6" imgW="1892160" imgH="30456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600200"/>
                        <a:ext cx="5097463" cy="81597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447800" y="2588747"/>
            <a:ext cx="41819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dirty="0" smtClean="0">
                <a:solidFill>
                  <a:srgbClr val="000099"/>
                </a:solidFill>
              </a:rPr>
              <a:t>Warunek normalizacyjny</a:t>
            </a:r>
            <a:r>
              <a:rPr lang="pl-PL" b="0" dirty="0" smtClean="0"/>
              <a:t> </a:t>
            </a:r>
            <a:endParaRPr lang="pl-PL" b="0" dirty="0"/>
          </a:p>
        </p:txBody>
      </p:sp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4953000" y="3259138"/>
          <a:ext cx="23622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87" name="Equation" r:id="rId8" imgW="723600" imgH="215640" progId="Equation.3">
                  <p:embed/>
                </p:oleObj>
              </mc:Choice>
              <mc:Fallback>
                <p:oleObj name="Equation" r:id="rId8" imgW="72360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259138"/>
                        <a:ext cx="2362200" cy="69850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899636"/>
              </p:ext>
            </p:extLst>
          </p:nvPr>
        </p:nvGraphicFramePr>
        <p:xfrm>
          <a:off x="1524000" y="3200400"/>
          <a:ext cx="19843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88" name="Equation" r:id="rId10" imgW="736560" imgH="304560" progId="Equation.3">
                  <p:embed/>
                </p:oleObj>
              </mc:Choice>
              <mc:Fallback>
                <p:oleObj name="Equation" r:id="rId10" imgW="736560" imgH="304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200400"/>
                        <a:ext cx="1984375" cy="815975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3657600" y="3657600"/>
            <a:ext cx="1066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524000" y="4341347"/>
            <a:ext cx="27568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dirty="0" smtClean="0">
                <a:solidFill>
                  <a:srgbClr val="000099"/>
                </a:solidFill>
              </a:rPr>
              <a:t>Wartość średnia</a:t>
            </a:r>
            <a:r>
              <a:rPr lang="pl-PL" b="0" dirty="0" smtClean="0"/>
              <a:t> </a:t>
            </a:r>
            <a:endParaRPr lang="pl-PL" b="0" dirty="0"/>
          </a:p>
        </p:txBody>
      </p:sp>
      <p:graphicFrame>
        <p:nvGraphicFramePr>
          <p:cNvPr id="143364" name="Object 4"/>
          <p:cNvGraphicFramePr>
            <a:graphicFrameLocks noChangeAspect="1"/>
          </p:cNvGraphicFramePr>
          <p:nvPr/>
        </p:nvGraphicFramePr>
        <p:xfrm>
          <a:off x="5029200" y="5029200"/>
          <a:ext cx="2220913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89" name="Equation" r:id="rId12" imgW="825480" imgH="444240" progId="Equation.3">
                  <p:embed/>
                </p:oleObj>
              </mc:Choice>
              <mc:Fallback>
                <p:oleObj name="Equation" r:id="rId12" imgW="825480" imgH="4442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029200"/>
                        <a:ext cx="2220913" cy="1192213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3937000" y="5689600"/>
            <a:ext cx="1066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6259020"/>
              </p:ext>
            </p:extLst>
          </p:nvPr>
        </p:nvGraphicFramePr>
        <p:xfrm>
          <a:off x="1371600" y="1066800"/>
          <a:ext cx="5097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51" name="Equation" r:id="rId4" imgW="1892160" imgH="304560" progId="Equation.3">
                  <p:embed/>
                </p:oleObj>
              </mc:Choice>
              <mc:Fallback>
                <p:oleObj name="Equation" r:id="rId4" imgW="1892160" imgH="304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066800"/>
                        <a:ext cx="5097463" cy="81597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371600" y="1979147"/>
            <a:ext cx="3499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dirty="0" smtClean="0">
                <a:solidFill>
                  <a:srgbClr val="000099"/>
                </a:solidFill>
              </a:rPr>
              <a:t>Prawdopodobieństwa</a:t>
            </a:r>
            <a:endParaRPr lang="pl-PL" b="0" dirty="0"/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746847"/>
              </p:ext>
            </p:extLst>
          </p:nvPr>
        </p:nvGraphicFramePr>
        <p:xfrm>
          <a:off x="2460625" y="2522538"/>
          <a:ext cx="4060825" cy="424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52" name="Equation" r:id="rId6" imgW="1434960" imgH="1498320" progId="Equation.3">
                  <p:embed/>
                </p:oleObj>
              </mc:Choice>
              <mc:Fallback>
                <p:oleObj name="Equation" r:id="rId6" imgW="1434960" imgH="149832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2522538"/>
                        <a:ext cx="4060825" cy="4240212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4624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FUNKCJA TWORZĄCA - WŁAŚCIWOŚCI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321172"/>
              </p:ext>
            </p:extLst>
          </p:nvPr>
        </p:nvGraphicFramePr>
        <p:xfrm>
          <a:off x="1259632" y="2492896"/>
          <a:ext cx="5097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4603" name="Equation" r:id="rId4" imgW="1892160" imgH="304560" progId="Equation.3">
                  <p:embed/>
                </p:oleObj>
              </mc:Choice>
              <mc:Fallback>
                <p:oleObj name="Equation" r:id="rId4" imgW="1892160" imgH="304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92896"/>
                        <a:ext cx="5097463" cy="81597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972454"/>
              </p:ext>
            </p:extLst>
          </p:nvPr>
        </p:nvGraphicFramePr>
        <p:xfrm>
          <a:off x="1260475" y="990600"/>
          <a:ext cx="6643688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4604" name="Equation" r:id="rId6" imgW="2247840" imgH="457200" progId="Equation.3">
                  <p:embed/>
                </p:oleObj>
              </mc:Choice>
              <mc:Fallback>
                <p:oleObj name="Equation" r:id="rId6" imgW="224784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90600"/>
                        <a:ext cx="6643688" cy="13557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909084"/>
              </p:ext>
            </p:extLst>
          </p:nvPr>
        </p:nvGraphicFramePr>
        <p:xfrm>
          <a:off x="1241425" y="5949950"/>
          <a:ext cx="58705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4605" name="Equation" r:id="rId8" imgW="2070000" imgH="253800" progId="Equation.3">
                  <p:embed/>
                </p:oleObj>
              </mc:Choice>
              <mc:Fallback>
                <p:oleObj name="Equation" r:id="rId8" imgW="2070000" imgH="253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425" y="5949950"/>
                        <a:ext cx="5870575" cy="719138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  <a:ln w="254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96094" y="184384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sz="4000" b="0" kern="0" dirty="0" smtClean="0">
                <a:solidFill>
                  <a:schemeClr val="folHlink"/>
                </a:solidFill>
              </a:rPr>
              <a:t>FUNKCJA TWORZĄCA – KOLEJKA M/M/1</a:t>
            </a:r>
            <a:endParaRPr lang="pl-PL" b="0" kern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24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259632" y="3356992"/>
            <a:ext cx="6500813" cy="2317750"/>
            <a:chOff x="1259632" y="3356992"/>
            <a:chExt cx="6500813" cy="2317750"/>
          </a:xfrm>
        </p:grpSpPr>
        <p:graphicFrame>
          <p:nvGraphicFramePr>
            <p:cNvPr id="24585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9055937"/>
                </p:ext>
              </p:extLst>
            </p:nvPr>
          </p:nvGraphicFramePr>
          <p:xfrm>
            <a:off x="1259632" y="3356992"/>
            <a:ext cx="6500813" cy="2317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4606" name="Equation" r:id="rId10" imgW="2412720" imgH="863280" progId="Equation.3">
                    <p:embed/>
                  </p:oleObj>
                </mc:Choice>
                <mc:Fallback>
                  <p:oleObj name="Equation" r:id="rId10" imgW="2412720" imgH="8632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3356992"/>
                          <a:ext cx="6500813" cy="2317750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" name="Picture 6" descr="http://tomskillinglive.com/wp-content/uploads/2012/08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20272" y="3608423"/>
              <a:ext cx="605056" cy="72008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39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</a:t>
            </a:r>
            <a:b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przybycia w parach, obsługa pojedyncza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60668" y="1628800"/>
            <a:ext cx="89330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Nowe zgłoszenia pojawiają się parami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odstępy między parami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zgłoszeń opisane są rozkładem wykładniczym z parametrem </a:t>
            </a:r>
            <a:r>
              <a:rPr lang="el-GR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Zgłoszenia obsługiwane są pojedynczo. Średni czas obsługi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zgłoszenia jest równy 1/</a:t>
            </a:r>
            <a:r>
              <a:rPr lang="pl-PL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zaś rozkład czasów obsługi jest wykład-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niczy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 parametrem </a:t>
            </a:r>
            <a:r>
              <a:rPr lang="pl-PL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arysuj graf przejść dla kolejki, zapisz i rozwiąż globalne</a:t>
            </a:r>
          </a:p>
          <a:p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ównania równowagi, a następnie wyznacz średnią zajętość kolejki.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6" name="Prostokąt 5"/>
          <p:cNvSpPr/>
          <p:nvPr/>
        </p:nvSpPr>
        <p:spPr bwMode="auto">
          <a:xfrm>
            <a:off x="60668" y="1628800"/>
            <a:ext cx="8975828" cy="3168352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4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0372" y="4488336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57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39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</a:t>
            </a:r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i="1" dirty="0" err="1" smtClean="0">
                <a:solidFill>
                  <a:schemeClr val="folHlink"/>
                </a:solidFill>
                <a:latin typeface="Impact" pitchFamily="34" charset="0"/>
              </a:rPr>
              <a:t>server</a:t>
            </a:r>
            <a:r>
              <a:rPr kumimoji="1" lang="pl-PL" sz="4000" b="0" i="1" dirty="0" smtClean="0">
                <a:solidFill>
                  <a:schemeClr val="folHlink"/>
                </a:solidFill>
                <a:latin typeface="Impact" pitchFamily="34" charset="0"/>
              </a:rPr>
              <a:t> on </a:t>
            </a:r>
            <a:r>
              <a:rPr kumimoji="1" lang="pl-PL" sz="4000" b="0" i="1" dirty="0" err="1" smtClean="0">
                <a:solidFill>
                  <a:schemeClr val="folHlink"/>
                </a:solidFill>
                <a:latin typeface="Impact" pitchFamily="34" charset="0"/>
              </a:rPr>
              <a:t>vacations</a:t>
            </a:r>
            <a:endParaRPr kumimoji="1" lang="pl-PL" sz="4400" b="0" i="1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14420" y="1349820"/>
            <a:ext cx="89758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0000"/>
                </a:solidFill>
              </a:rPr>
              <a:t>Z</a:t>
            </a:r>
            <a:r>
              <a:rPr lang="pl-PL" dirty="0" smtClean="0">
                <a:solidFill>
                  <a:srgbClr val="000000"/>
                </a:solidFill>
              </a:rPr>
              <a:t>głoszenia pojawiają się z intensywnością </a:t>
            </a:r>
            <a:r>
              <a:rPr lang="el-GR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odstępy między </a:t>
            </a:r>
            <a:r>
              <a:rPr lang="pl-PL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zgło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szeniami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opisane są rozkładem wykładniczym z parametrem </a:t>
            </a:r>
            <a:r>
              <a:rPr lang="el-GR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Zgłoszenia obsługiwane są pojedynczo. Średni czas obsługi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zgłoszenia jest równy 1/</a:t>
            </a:r>
            <a:r>
              <a:rPr lang="pl-PL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zaś rozkład czasów obsługi jest wykład-</a:t>
            </a:r>
            <a:b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niczy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 parametrem </a:t>
            </a:r>
            <a:r>
              <a:rPr lang="pl-PL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l-P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erwer po zakończeniu obsługi zgłoszeń w kolejce </a:t>
            </a:r>
            <a:r>
              <a:rPr lang="pl-PL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gets</a:t>
            </a:r>
            <a:r>
              <a:rPr lang="pl-PL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</a:t>
            </a:r>
            <a:br>
              <a:rPr lang="pl-PL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vacation</a:t>
            </a:r>
            <a:r>
              <a:rPr lang="pl-P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(kolejka jest pusta) – ponownie podejmuje obsługę, gdy utworzy się kolejka dwóch zgłoszeń.</a:t>
            </a:r>
          </a:p>
          <a:p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arysuj graf przejść dla kolejki</a:t>
            </a:r>
            <a:r>
              <a:rPr lang="pl-PL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oraz zapisz globalne równania równowagi.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6" name="Prostokąt 5"/>
          <p:cNvSpPr/>
          <p:nvPr/>
        </p:nvSpPr>
        <p:spPr bwMode="auto">
          <a:xfrm>
            <a:off x="60668" y="1196752"/>
            <a:ext cx="8975828" cy="396044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7974" y="4869160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80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38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4472"/>
              </p:ext>
            </p:extLst>
          </p:nvPr>
        </p:nvGraphicFramePr>
        <p:xfrm>
          <a:off x="927100" y="5232400"/>
          <a:ext cx="160972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86" name="Equation" r:id="rId4" imgW="469800" imgH="393480" progId="Equation.3">
                  <p:embed/>
                </p:oleObj>
              </mc:Choice>
              <mc:Fallback>
                <p:oleObj name="Equation" r:id="rId4" imgW="46980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5232400"/>
                        <a:ext cx="1609725" cy="13430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29727" name="Group 31"/>
          <p:cNvGrpSpPr>
            <a:grpSpLocks/>
          </p:cNvGrpSpPr>
          <p:nvPr/>
        </p:nvGrpSpPr>
        <p:grpSpPr bwMode="auto">
          <a:xfrm>
            <a:off x="714372" y="2210197"/>
            <a:ext cx="8350257" cy="4138613"/>
            <a:chOff x="402" y="918"/>
            <a:chExt cx="5260" cy="2607"/>
          </a:xfrm>
        </p:grpSpPr>
        <p:sp>
          <p:nvSpPr>
            <p:cNvPr id="29724" name="AutoShape 28"/>
            <p:cNvSpPr>
              <a:spLocks noChangeArrowheads="1"/>
            </p:cNvSpPr>
            <p:nvPr/>
          </p:nvSpPr>
          <p:spPr bwMode="auto">
            <a:xfrm>
              <a:off x="1824" y="1248"/>
              <a:ext cx="2640" cy="720"/>
            </a:xfrm>
            <a:prstGeom prst="rightArrow">
              <a:avLst>
                <a:gd name="adj1" fmla="val 50000"/>
                <a:gd name="adj2" fmla="val 91667"/>
              </a:avLst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9700" name="Group 4"/>
            <p:cNvGrpSpPr>
              <a:grpSpLocks/>
            </p:cNvGrpSpPr>
            <p:nvPr/>
          </p:nvGrpSpPr>
          <p:grpSpPr bwMode="auto">
            <a:xfrm>
              <a:off x="2208" y="1044"/>
              <a:ext cx="1488" cy="1200"/>
              <a:chOff x="114" y="3393"/>
              <a:chExt cx="1151" cy="529"/>
            </a:xfrm>
          </p:grpSpPr>
          <p:sp>
            <p:nvSpPr>
              <p:cNvPr id="29701" name="Freeform 5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/>
                <a:ahLst/>
                <a:cxnLst>
                  <a:cxn ang="0">
                    <a:pos x="83" y="183"/>
                  </a:cxn>
                  <a:cxn ang="0">
                    <a:pos x="60" y="121"/>
                  </a:cxn>
                  <a:cxn ang="0">
                    <a:pos x="84" y="70"/>
                  </a:cxn>
                  <a:cxn ang="0">
                    <a:pos x="143" y="31"/>
                  </a:cxn>
                  <a:cxn ang="0">
                    <a:pos x="223" y="7"/>
                  </a:cxn>
                  <a:cxn ang="0">
                    <a:pos x="312" y="0"/>
                  </a:cxn>
                  <a:cxn ang="0">
                    <a:pos x="397" y="13"/>
                  </a:cxn>
                  <a:cxn ang="0">
                    <a:pos x="465" y="49"/>
                  </a:cxn>
                  <a:cxn ang="0">
                    <a:pos x="500" y="61"/>
                  </a:cxn>
                  <a:cxn ang="0">
                    <a:pos x="534" y="39"/>
                  </a:cxn>
                  <a:cxn ang="0">
                    <a:pos x="577" y="27"/>
                  </a:cxn>
                  <a:cxn ang="0">
                    <a:pos x="623" y="23"/>
                  </a:cxn>
                  <a:cxn ang="0">
                    <a:pos x="668" y="27"/>
                  </a:cxn>
                  <a:cxn ang="0">
                    <a:pos x="708" y="38"/>
                  </a:cxn>
                  <a:cxn ang="0">
                    <a:pos x="736" y="55"/>
                  </a:cxn>
                  <a:cxn ang="0">
                    <a:pos x="749" y="78"/>
                  </a:cxn>
                  <a:cxn ang="0">
                    <a:pos x="782" y="79"/>
                  </a:cxn>
                  <a:cxn ang="0">
                    <a:pos x="854" y="65"/>
                  </a:cxn>
                  <a:cxn ang="0">
                    <a:pos x="923" y="65"/>
                  </a:cxn>
                  <a:cxn ang="0">
                    <a:pos x="986" y="78"/>
                  </a:cxn>
                  <a:cxn ang="0">
                    <a:pos x="1038" y="101"/>
                  </a:cxn>
                  <a:cxn ang="0">
                    <a:pos x="1074" y="132"/>
                  </a:cxn>
                  <a:cxn ang="0">
                    <a:pos x="1090" y="168"/>
                  </a:cxn>
                  <a:cxn ang="0">
                    <a:pos x="1081" y="208"/>
                  </a:cxn>
                  <a:cxn ang="0">
                    <a:pos x="1099" y="252"/>
                  </a:cxn>
                  <a:cxn ang="0">
                    <a:pos x="1140" y="299"/>
                  </a:cxn>
                  <a:cxn ang="0">
                    <a:pos x="1149" y="346"/>
                  </a:cxn>
                  <a:cxn ang="0">
                    <a:pos x="1129" y="389"/>
                  </a:cxn>
                  <a:cxn ang="0">
                    <a:pos x="1085" y="424"/>
                  </a:cxn>
                  <a:cxn ang="0">
                    <a:pos x="1020" y="449"/>
                  </a:cxn>
                  <a:cxn ang="0">
                    <a:pos x="937" y="460"/>
                  </a:cxn>
                  <a:cxn ang="0">
                    <a:pos x="841" y="454"/>
                  </a:cxn>
                  <a:cxn ang="0">
                    <a:pos x="764" y="464"/>
                  </a:cxn>
                  <a:cxn ang="0">
                    <a:pos x="710" y="497"/>
                  </a:cxn>
                  <a:cxn ang="0">
                    <a:pos x="653" y="518"/>
                  </a:cxn>
                  <a:cxn ang="0">
                    <a:pos x="595" y="527"/>
                  </a:cxn>
                  <a:cxn ang="0">
                    <a:pos x="536" y="526"/>
                  </a:cxn>
                  <a:cxn ang="0">
                    <a:pos x="478" y="514"/>
                  </a:cxn>
                  <a:cxn ang="0">
                    <a:pos x="424" y="493"/>
                  </a:cxn>
                  <a:cxn ang="0">
                    <a:pos x="375" y="461"/>
                  </a:cxn>
                  <a:cxn ang="0">
                    <a:pos x="308" y="452"/>
                  </a:cxn>
                  <a:cxn ang="0">
                    <a:pos x="219" y="458"/>
                  </a:cxn>
                  <a:cxn ang="0">
                    <a:pos x="137" y="447"/>
                  </a:cxn>
                  <a:cxn ang="0">
                    <a:pos x="68" y="423"/>
                  </a:cxn>
                  <a:cxn ang="0">
                    <a:pos x="20" y="387"/>
                  </a:cxn>
                  <a:cxn ang="0">
                    <a:pos x="0" y="344"/>
                  </a:cxn>
                  <a:cxn ang="0">
                    <a:pos x="14" y="295"/>
                  </a:cxn>
                  <a:cxn ang="0">
                    <a:pos x="70" y="243"/>
                  </a:cxn>
                </a:cxnLst>
                <a:rect l="0" t="0" r="r" b="b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6699FF"/>
              </a:solidFill>
              <a:ln w="254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702" name="Freeform 6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/>
                <a:ahLst/>
                <a:cxnLst>
                  <a:cxn ang="0">
                    <a:pos x="72" y="165"/>
                  </a:cxn>
                  <a:cxn ang="0">
                    <a:pos x="62" y="106"/>
                  </a:cxn>
                  <a:cxn ang="0">
                    <a:pos x="95" y="58"/>
                  </a:cxn>
                  <a:cxn ang="0">
                    <a:pos x="161" y="23"/>
                  </a:cxn>
                  <a:cxn ang="0">
                    <a:pos x="244" y="3"/>
                  </a:cxn>
                  <a:cxn ang="0">
                    <a:pos x="333" y="1"/>
                  </a:cxn>
                  <a:cxn ang="0">
                    <a:pos x="414" y="20"/>
                  </a:cxn>
                  <a:cxn ang="0">
                    <a:pos x="475" y="60"/>
                  </a:cxn>
                  <a:cxn ang="0">
                    <a:pos x="505" y="53"/>
                  </a:cxn>
                  <a:cxn ang="0">
                    <a:pos x="541" y="35"/>
                  </a:cxn>
                  <a:cxn ang="0">
                    <a:pos x="585" y="25"/>
                  </a:cxn>
                  <a:cxn ang="0">
                    <a:pos x="632" y="23"/>
                  </a:cxn>
                  <a:cxn ang="0">
                    <a:pos x="675" y="29"/>
                  </a:cxn>
                  <a:cxn ang="0">
                    <a:pos x="712" y="41"/>
                  </a:cxn>
                  <a:cxn ang="0">
                    <a:pos x="737" y="59"/>
                  </a:cxn>
                  <a:cxn ang="0">
                    <a:pos x="745" y="84"/>
                  </a:cxn>
                  <a:cxn ang="0">
                    <a:pos x="796" y="73"/>
                  </a:cxn>
                  <a:cxn ang="0">
                    <a:pos x="867" y="63"/>
                  </a:cxn>
                  <a:cxn ang="0">
                    <a:pos x="935" y="66"/>
                  </a:cxn>
                  <a:cxn ang="0">
                    <a:pos x="995" y="82"/>
                  </a:cxn>
                  <a:cxn ang="0">
                    <a:pos x="1043" y="107"/>
                  </a:cxn>
                  <a:cxn ang="0">
                    <a:pos x="1074" y="138"/>
                  </a:cxn>
                  <a:cxn ang="0">
                    <a:pos x="1084" y="176"/>
                  </a:cxn>
                  <a:cxn ang="0">
                    <a:pos x="1068" y="216"/>
                  </a:cxn>
                  <a:cxn ang="0">
                    <a:pos x="1107" y="260"/>
                  </a:cxn>
                  <a:cxn ang="0">
                    <a:pos x="1139" y="307"/>
                  </a:cxn>
                  <a:cxn ang="0">
                    <a:pos x="1141" y="353"/>
                  </a:cxn>
                  <a:cxn ang="0">
                    <a:pos x="1115" y="393"/>
                  </a:cxn>
                  <a:cxn ang="0">
                    <a:pos x="1065" y="427"/>
                  </a:cxn>
                  <a:cxn ang="0">
                    <a:pos x="996" y="448"/>
                  </a:cxn>
                  <a:cxn ang="0">
                    <a:pos x="909" y="456"/>
                  </a:cxn>
                  <a:cxn ang="0">
                    <a:pos x="812" y="444"/>
                  </a:cxn>
                  <a:cxn ang="0">
                    <a:pos x="747" y="469"/>
                  </a:cxn>
                  <a:cxn ang="0">
                    <a:pos x="692" y="497"/>
                  </a:cxn>
                  <a:cxn ang="0">
                    <a:pos x="636" y="515"/>
                  </a:cxn>
                  <a:cxn ang="0">
                    <a:pos x="577" y="522"/>
                  </a:cxn>
                  <a:cxn ang="0">
                    <a:pos x="518" y="518"/>
                  </a:cxn>
                  <a:cxn ang="0">
                    <a:pos x="463" y="504"/>
                  </a:cxn>
                  <a:cxn ang="0">
                    <a:pos x="410" y="480"/>
                  </a:cxn>
                  <a:cxn ang="0">
                    <a:pos x="362" y="447"/>
                  </a:cxn>
                  <a:cxn ang="0">
                    <a:pos x="285" y="450"/>
                  </a:cxn>
                  <a:cxn ang="0">
                    <a:pos x="196" y="452"/>
                  </a:cxn>
                  <a:cxn ang="0">
                    <a:pos x="117" y="437"/>
                  </a:cxn>
                  <a:cxn ang="0">
                    <a:pos x="54" y="410"/>
                  </a:cxn>
                  <a:cxn ang="0">
                    <a:pos x="12" y="373"/>
                  </a:cxn>
                  <a:cxn ang="0">
                    <a:pos x="0" y="328"/>
                  </a:cxn>
                  <a:cxn ang="0">
                    <a:pos x="24" y="279"/>
                  </a:cxn>
                  <a:cxn ang="0">
                    <a:pos x="92" y="227"/>
                  </a:cxn>
                </a:cxnLst>
                <a:rect l="0" t="0" r="r" b="b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6699FF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4438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3035038"/>
                </p:ext>
              </p:extLst>
            </p:nvPr>
          </p:nvGraphicFramePr>
          <p:xfrm>
            <a:off x="1728" y="918"/>
            <a:ext cx="311" cy="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587" name="Equation" r:id="rId6" imgW="139680" imgH="177480" progId="Equation.3">
                    <p:embed/>
                  </p:oleObj>
                </mc:Choice>
                <mc:Fallback>
                  <p:oleObj name="Equation" r:id="rId6" imgW="139680" imgH="17748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918"/>
                          <a:ext cx="311" cy="3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2779" y="1663"/>
              <a:ext cx="33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4400" i="1" dirty="0">
                  <a:solidFill>
                    <a:srgbClr val="000000"/>
                  </a:solidFill>
                </a:rPr>
                <a:t>L</a:t>
              </a:r>
              <a:endParaRPr lang="pl-PL" b="0" i="1" dirty="0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2208" y="1764"/>
              <a:ext cx="0" cy="12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3696" y="1764"/>
              <a:ext cx="0" cy="12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>
              <a:off x="2208" y="3060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2736" y="2628"/>
              <a:ext cx="5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4400" i="1">
                  <a:solidFill>
                    <a:srgbClr val="000000"/>
                  </a:solidFill>
                </a:rPr>
                <a:t>W</a:t>
              </a:r>
              <a:endParaRPr lang="pl-PL" b="0" i="1"/>
            </a:p>
          </p:txBody>
        </p:sp>
        <p:sp>
          <p:nvSpPr>
            <p:cNvPr id="29715" name="Text Box 19"/>
            <p:cNvSpPr txBox="1">
              <a:spLocks noChangeArrowheads="1"/>
            </p:cNvSpPr>
            <p:nvPr/>
          </p:nvSpPr>
          <p:spPr bwMode="auto">
            <a:xfrm>
              <a:off x="402" y="1328"/>
              <a:ext cx="95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dirty="0" smtClean="0">
                  <a:solidFill>
                    <a:srgbClr val="0000CC"/>
                  </a:solidFill>
                </a:rPr>
                <a:t>Strumień</a:t>
              </a:r>
              <a:br>
                <a:rPr lang="pl-PL" dirty="0" smtClean="0">
                  <a:solidFill>
                    <a:srgbClr val="0000CC"/>
                  </a:solidFill>
                </a:rPr>
              </a:br>
              <a:r>
                <a:rPr lang="pl-PL" dirty="0" smtClean="0">
                  <a:solidFill>
                    <a:srgbClr val="0000CC"/>
                  </a:solidFill>
                </a:rPr>
                <a:t>wejściowy</a:t>
              </a:r>
              <a:endParaRPr lang="pl-PL" b="0" dirty="0"/>
            </a:p>
          </p:txBody>
        </p:sp>
        <p:sp>
          <p:nvSpPr>
            <p:cNvPr id="29716" name="Text Box 20"/>
            <p:cNvSpPr txBox="1">
              <a:spLocks noChangeArrowheads="1"/>
            </p:cNvSpPr>
            <p:nvPr/>
          </p:nvSpPr>
          <p:spPr bwMode="auto">
            <a:xfrm>
              <a:off x="1687" y="3234"/>
              <a:ext cx="265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dirty="0" smtClean="0">
                  <a:solidFill>
                    <a:srgbClr val="0000CC"/>
                  </a:solidFill>
                </a:rPr>
                <a:t>Średnie opóźnienie tranzytowe</a:t>
              </a:r>
              <a:endParaRPr lang="pl-PL" b="0" dirty="0"/>
            </a:p>
          </p:txBody>
        </p:sp>
        <p:sp>
          <p:nvSpPr>
            <p:cNvPr id="29717" name="Text Box 21"/>
            <p:cNvSpPr txBox="1">
              <a:spLocks noChangeArrowheads="1"/>
            </p:cNvSpPr>
            <p:nvPr/>
          </p:nvSpPr>
          <p:spPr bwMode="auto">
            <a:xfrm>
              <a:off x="4198" y="2540"/>
              <a:ext cx="146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dirty="0">
                  <a:solidFill>
                    <a:srgbClr val="0000CC"/>
                  </a:solidFill>
                </a:rPr>
                <a:t>Ś</a:t>
              </a:r>
              <a:r>
                <a:rPr lang="pl-PL" dirty="0" smtClean="0">
                  <a:solidFill>
                    <a:srgbClr val="0000CC"/>
                  </a:solidFill>
                </a:rPr>
                <a:t>rednia zajętość</a:t>
              </a:r>
              <a:endParaRPr lang="pl-PL" b="0" dirty="0"/>
            </a:p>
          </p:txBody>
        </p:sp>
        <p:sp>
          <p:nvSpPr>
            <p:cNvPr id="29719" name="Line 23"/>
            <p:cNvSpPr>
              <a:spLocks noChangeShapeType="1"/>
            </p:cNvSpPr>
            <p:nvPr/>
          </p:nvSpPr>
          <p:spPr bwMode="auto">
            <a:xfrm>
              <a:off x="3144" y="2068"/>
              <a:ext cx="1248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438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1489339"/>
                </p:ext>
              </p:extLst>
            </p:nvPr>
          </p:nvGraphicFramePr>
          <p:xfrm>
            <a:off x="3837" y="918"/>
            <a:ext cx="990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588" name="Równanie" r:id="rId8" imgW="444240" imgH="215640" progId="Equation.3">
                    <p:embed/>
                  </p:oleObj>
                </mc:Choice>
                <mc:Fallback>
                  <p:oleObj name="Równanie" r:id="rId8" imgW="44424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7" y="918"/>
                          <a:ext cx="990" cy="4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99331" y="600472"/>
            <a:ext cx="88120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TWIERDZENIE </a:t>
            </a:r>
            <a:r>
              <a:rPr kumimoji="1" lang="pl-PL" sz="4000" b="0" dirty="0" err="1">
                <a:solidFill>
                  <a:schemeClr val="folHlink"/>
                </a:solidFill>
                <a:latin typeface="Impact" pitchFamily="34" charset="0"/>
              </a:rPr>
              <a:t>LITTLE’a</a:t>
            </a:r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– średnie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opóźnie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-nie tranzytowe w systemie kolejkowym</a:t>
            </a:r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/>
            </a:r>
            <a:b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</a:br>
            <a:endParaRPr kumimoji="1" lang="pl-PL" sz="4400" b="0" dirty="0">
              <a:solidFill>
                <a:schemeClr val="folHlink"/>
              </a:solidFill>
              <a:latin typeface="Impact" pitchFamily="34" charset="0"/>
            </a:endParaRPr>
          </a:p>
        </p:txBody>
      </p:sp>
      <p:sp>
        <p:nvSpPr>
          <p:cNvPr id="29729" name="Text Box 33"/>
          <p:cNvSpPr txBox="1">
            <a:spLocks noChangeArrowheads="1"/>
          </p:cNvSpPr>
          <p:nvPr/>
        </p:nvSpPr>
        <p:spPr bwMode="auto">
          <a:xfrm>
            <a:off x="-1997" y="4722347"/>
            <a:ext cx="3275833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800" dirty="0" smtClean="0">
                <a:solidFill>
                  <a:srgbClr val="CC0000"/>
                </a:solidFill>
              </a:rPr>
              <a:t>Twierdzenie </a:t>
            </a:r>
            <a:r>
              <a:rPr lang="pl-PL" sz="2800" dirty="0" err="1" smtClean="0">
                <a:solidFill>
                  <a:srgbClr val="CC0000"/>
                </a:solidFill>
              </a:rPr>
              <a:t>Little’a</a:t>
            </a:r>
            <a:endParaRPr lang="pl-PL" dirty="0"/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315097" y="2955955"/>
            <a:ext cx="1535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dirty="0" smtClean="0">
                <a:solidFill>
                  <a:srgbClr val="0000CC"/>
                </a:solidFill>
              </a:rPr>
              <a:t>Strumień</a:t>
            </a:r>
            <a:br>
              <a:rPr lang="pl-PL" dirty="0" smtClean="0">
                <a:solidFill>
                  <a:srgbClr val="0000CC"/>
                </a:solidFill>
              </a:rPr>
            </a:br>
            <a:r>
              <a:rPr lang="pl-PL" dirty="0" smtClean="0">
                <a:solidFill>
                  <a:srgbClr val="0000CC"/>
                </a:solidFill>
              </a:rPr>
              <a:t>wyjściowy</a:t>
            </a:r>
            <a:endParaRPr lang="pl-PL" b="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4095607" y="2709536"/>
            <a:ext cx="1309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s</a:t>
            </a:r>
            <a:r>
              <a:rPr lang="pl-PL" sz="2000" dirty="0" smtClean="0">
                <a:solidFill>
                  <a:srgbClr val="000000"/>
                </a:solidFill>
              </a:rPr>
              <a:t>ystem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kolejkowy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38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550611"/>
              </p:ext>
            </p:extLst>
          </p:nvPr>
        </p:nvGraphicFramePr>
        <p:xfrm>
          <a:off x="952500" y="5367338"/>
          <a:ext cx="17399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549" name="Equation" r:id="rId4" imgW="507960" imgH="431640" progId="Equation.3">
                  <p:embed/>
                </p:oleObj>
              </mc:Choice>
              <mc:Fallback>
                <p:oleObj name="Equation" r:id="rId4" imgW="507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5367338"/>
                        <a:ext cx="1739900" cy="1473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29724" name="AutoShape 28"/>
          <p:cNvSpPr>
            <a:spLocks noChangeArrowheads="1"/>
          </p:cNvSpPr>
          <p:nvPr/>
        </p:nvSpPr>
        <p:spPr bwMode="auto">
          <a:xfrm>
            <a:off x="1916096" y="1941756"/>
            <a:ext cx="5875342" cy="11430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66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3482166" y="1507478"/>
            <a:ext cx="2362202" cy="1905000"/>
            <a:chOff x="114" y="3393"/>
            <a:chExt cx="1151" cy="529"/>
          </a:xfrm>
        </p:grpSpPr>
        <p:sp>
          <p:nvSpPr>
            <p:cNvPr id="29701" name="Freeform 5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6699FF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9702" name="Freeform 6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6699F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383300" y="2548878"/>
            <a:ext cx="5254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4400" i="1" dirty="0">
                <a:solidFill>
                  <a:srgbClr val="000000"/>
                </a:solidFill>
              </a:rPr>
              <a:t>L</a:t>
            </a:r>
            <a:endParaRPr lang="pl-PL" b="0" i="1" dirty="0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3482166" y="2650478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5844368" y="2650478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3482166" y="4707878"/>
            <a:ext cx="236220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320366" y="4022078"/>
            <a:ext cx="8397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sz="4400" i="1">
                <a:solidFill>
                  <a:srgbClr val="000000"/>
                </a:solidFill>
              </a:rPr>
              <a:t>W</a:t>
            </a:r>
            <a:endParaRPr lang="pl-PL" b="0" i="1"/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2655077" y="4984103"/>
            <a:ext cx="421164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dirty="0" smtClean="0">
                <a:solidFill>
                  <a:srgbClr val="0000CC"/>
                </a:solidFill>
              </a:rPr>
              <a:t>Średnie opóźnienie tranzytowe</a:t>
            </a:r>
            <a:endParaRPr lang="pl-PL" b="0" dirty="0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6635964" y="3941115"/>
            <a:ext cx="232410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dirty="0">
                <a:solidFill>
                  <a:srgbClr val="0000CC"/>
                </a:solidFill>
              </a:rPr>
              <a:t>Ś</a:t>
            </a:r>
            <a:r>
              <a:rPr lang="pl-PL" dirty="0" smtClean="0">
                <a:solidFill>
                  <a:srgbClr val="0000CC"/>
                </a:solidFill>
              </a:rPr>
              <a:t>rednia zajętość</a:t>
            </a:r>
            <a:endParaRPr lang="pl-PL" b="0" dirty="0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962738" y="3191815"/>
            <a:ext cx="1981202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443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80752"/>
              </p:ext>
            </p:extLst>
          </p:nvPr>
        </p:nvGraphicFramePr>
        <p:xfrm>
          <a:off x="7372826" y="1454374"/>
          <a:ext cx="6286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550" name="Equation" r:id="rId6" imgW="177480" imgH="215640" progId="Equation.3">
                  <p:embed/>
                </p:oleObj>
              </mc:Choice>
              <mc:Fallback>
                <p:oleObj name="Equation" r:id="rId6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2826" y="1454374"/>
                        <a:ext cx="62865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29" name="Text Box 33"/>
          <p:cNvSpPr txBox="1">
            <a:spLocks noChangeArrowheads="1"/>
          </p:cNvSpPr>
          <p:nvPr/>
        </p:nvSpPr>
        <p:spPr bwMode="auto">
          <a:xfrm>
            <a:off x="3251160" y="5832483"/>
            <a:ext cx="3275833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800" dirty="0" smtClean="0">
                <a:solidFill>
                  <a:srgbClr val="CC0000"/>
                </a:solidFill>
              </a:rPr>
              <a:t>Twierdzenie </a:t>
            </a:r>
            <a:r>
              <a:rPr lang="pl-PL" sz="2800" dirty="0" err="1" smtClean="0">
                <a:solidFill>
                  <a:srgbClr val="CC0000"/>
                </a:solidFill>
              </a:rPr>
              <a:t>Little’a</a:t>
            </a:r>
            <a:endParaRPr lang="pl-PL" dirty="0"/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044009" y="2833983"/>
            <a:ext cx="21339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dirty="0" smtClean="0">
                <a:solidFill>
                  <a:srgbClr val="0000CC"/>
                </a:solidFill>
              </a:rPr>
              <a:t>Przepustowość</a:t>
            </a:r>
            <a:endParaRPr lang="pl-PL" b="0" dirty="0"/>
          </a:p>
        </p:txBody>
      </p:sp>
      <p:sp>
        <p:nvSpPr>
          <p:cNvPr id="2" name="Prostokąt 1"/>
          <p:cNvSpPr/>
          <p:nvPr/>
        </p:nvSpPr>
        <p:spPr>
          <a:xfrm>
            <a:off x="107504" y="98788"/>
            <a:ext cx="86486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4000" b="0" dirty="0">
                <a:solidFill>
                  <a:schemeClr val="folHlink"/>
                </a:solidFill>
                <a:latin typeface="Impact" pitchFamily="34" charset="0"/>
              </a:rPr>
              <a:t>TWIERDZENIE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LITTLE’a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 przy stratach ruchu</a:t>
            </a:r>
            <a:endParaRPr kumimoji="1" lang="pl-PL" sz="4000" b="0" dirty="0">
              <a:solidFill>
                <a:schemeClr val="folHlink"/>
              </a:solidFill>
              <a:latin typeface="Impact" pitchFamily="34" charset="0"/>
            </a:endParaRPr>
          </a:p>
        </p:txBody>
      </p:sp>
      <p:sp>
        <p:nvSpPr>
          <p:cNvPr id="3" name="Strzałka w dół 2"/>
          <p:cNvSpPr/>
          <p:nvPr/>
        </p:nvSpPr>
        <p:spPr bwMode="auto">
          <a:xfrm>
            <a:off x="1725742" y="2745728"/>
            <a:ext cx="792088" cy="1462784"/>
          </a:xfrm>
          <a:prstGeom prst="downArrow">
            <a:avLst/>
          </a:prstGeom>
          <a:solidFill>
            <a:srgbClr val="66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" name="Prostokąt 3"/>
          <p:cNvSpPr/>
          <p:nvPr/>
        </p:nvSpPr>
        <p:spPr bwMode="auto">
          <a:xfrm>
            <a:off x="725864" y="2222008"/>
            <a:ext cx="1224136" cy="936104"/>
          </a:xfrm>
          <a:prstGeom prst="rect">
            <a:avLst/>
          </a:prstGeom>
          <a:solidFill>
            <a:srgbClr val="66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14438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853711"/>
              </p:ext>
            </p:extLst>
          </p:nvPr>
        </p:nvGraphicFramePr>
        <p:xfrm>
          <a:off x="747468" y="2126603"/>
          <a:ext cx="2513013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551" name="Equation" r:id="rId8" imgW="711000" imgH="215640" progId="Equation.3">
                  <p:embed/>
                </p:oleObj>
              </mc:Choice>
              <mc:Fallback>
                <p:oleObj name="Equation" r:id="rId8" imgW="711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468" y="2126603"/>
                        <a:ext cx="2513013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297407"/>
              </p:ext>
            </p:extLst>
          </p:nvPr>
        </p:nvGraphicFramePr>
        <p:xfrm>
          <a:off x="2482041" y="3064816"/>
          <a:ext cx="6286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552" name="Equation" r:id="rId10" imgW="177480" imgH="215640" progId="Equation.3">
                  <p:embed/>
                </p:oleObj>
              </mc:Choice>
              <mc:Fallback>
                <p:oleObj name="Equation" r:id="rId10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041" y="3064816"/>
                        <a:ext cx="62865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-33427" y="1540111"/>
            <a:ext cx="19834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dirty="0" smtClean="0">
                <a:solidFill>
                  <a:srgbClr val="0000CC"/>
                </a:solidFill>
              </a:rPr>
              <a:t>Ruch oferowany</a:t>
            </a:r>
            <a:br>
              <a:rPr lang="pl-PL" sz="2000" dirty="0" smtClean="0">
                <a:solidFill>
                  <a:srgbClr val="0000CC"/>
                </a:solidFill>
              </a:rPr>
            </a:br>
            <a:r>
              <a:rPr lang="pl-PL" sz="2000" dirty="0" smtClean="0">
                <a:solidFill>
                  <a:srgbClr val="0000CC"/>
                </a:solidFill>
              </a:rPr>
              <a:t>(obciążenie) </a:t>
            </a:r>
            <a:r>
              <a:rPr lang="el-GR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pl-PL" sz="2000" b="0" i="1" dirty="0"/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2129747" y="1552649"/>
            <a:ext cx="16193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smtClean="0">
                <a:solidFill>
                  <a:srgbClr val="0000CC"/>
                </a:solidFill>
              </a:rPr>
              <a:t>Strumień</a:t>
            </a:r>
            <a:br>
              <a:rPr lang="pl-PL" sz="2000" smtClean="0">
                <a:solidFill>
                  <a:srgbClr val="0000CC"/>
                </a:solidFill>
              </a:rPr>
            </a:br>
            <a:r>
              <a:rPr lang="pl-PL" sz="2000" smtClean="0">
                <a:solidFill>
                  <a:srgbClr val="0000CC"/>
                </a:solidFill>
              </a:rPr>
              <a:t>wejściowy </a:t>
            </a:r>
            <a:r>
              <a:rPr lang="el-GR" sz="2000" i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sz="2000" i="1" baseline="-2500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pl-PL" sz="2000" b="0" baseline="-25000" dirty="0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53089" y="3695192"/>
            <a:ext cx="1574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dirty="0" smtClean="0">
                <a:solidFill>
                  <a:srgbClr val="0000CC"/>
                </a:solidFill>
              </a:rPr>
              <a:t>Ruch</a:t>
            </a:r>
            <a:br>
              <a:rPr lang="pl-PL" sz="2000" dirty="0" smtClean="0">
                <a:solidFill>
                  <a:srgbClr val="0000CC"/>
                </a:solidFill>
              </a:rPr>
            </a:br>
            <a:r>
              <a:rPr lang="pl-PL" sz="2000" dirty="0" smtClean="0">
                <a:solidFill>
                  <a:srgbClr val="0000CC"/>
                </a:solidFill>
              </a:rPr>
              <a:t>odrzucany </a:t>
            </a:r>
            <a:r>
              <a:rPr lang="el-GR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pl-PL" sz="2000" i="1" baseline="-25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pl-PL" sz="2000" b="0" baseline="-25000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4002123" y="1766922"/>
            <a:ext cx="1309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s</a:t>
            </a:r>
            <a:r>
              <a:rPr lang="pl-PL" sz="2000" dirty="0" smtClean="0">
                <a:solidFill>
                  <a:srgbClr val="000000"/>
                </a:solidFill>
              </a:rPr>
              <a:t>ystem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kolejkowy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378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15672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TWIERDZENIE LITTLE’A – szkic dowodu</a:t>
            </a:r>
            <a:endParaRPr lang="pl-PL" dirty="0"/>
          </a:p>
        </p:txBody>
      </p:sp>
      <p:grpSp>
        <p:nvGrpSpPr>
          <p:cNvPr id="30775" name="Group 55"/>
          <p:cNvGrpSpPr>
            <a:grpSpLocks/>
          </p:cNvGrpSpPr>
          <p:nvPr/>
        </p:nvGrpSpPr>
        <p:grpSpPr bwMode="auto">
          <a:xfrm>
            <a:off x="254980" y="996950"/>
            <a:ext cx="3100724" cy="1782890"/>
            <a:chOff x="674" y="618"/>
            <a:chExt cx="2847" cy="1637"/>
          </a:xfrm>
        </p:grpSpPr>
        <p:sp>
          <p:nvSpPr>
            <p:cNvPr id="30774" name="AutoShape 54"/>
            <p:cNvSpPr>
              <a:spLocks noChangeArrowheads="1"/>
            </p:cNvSpPr>
            <p:nvPr/>
          </p:nvSpPr>
          <p:spPr bwMode="auto">
            <a:xfrm>
              <a:off x="768" y="960"/>
              <a:ext cx="2640" cy="720"/>
            </a:xfrm>
            <a:prstGeom prst="rightArrow">
              <a:avLst>
                <a:gd name="adj1" fmla="val 50000"/>
                <a:gd name="adj2" fmla="val 91667"/>
              </a:avLst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0744" name="Group 24"/>
            <p:cNvGrpSpPr>
              <a:grpSpLocks/>
            </p:cNvGrpSpPr>
            <p:nvPr/>
          </p:nvGrpSpPr>
          <p:grpSpPr bwMode="auto">
            <a:xfrm>
              <a:off x="1200" y="708"/>
              <a:ext cx="1488" cy="1200"/>
              <a:chOff x="114" y="3393"/>
              <a:chExt cx="1151" cy="529"/>
            </a:xfrm>
          </p:grpSpPr>
          <p:sp>
            <p:nvSpPr>
              <p:cNvPr id="30745" name="Freeform 25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/>
                <a:ahLst/>
                <a:cxnLst>
                  <a:cxn ang="0">
                    <a:pos x="83" y="183"/>
                  </a:cxn>
                  <a:cxn ang="0">
                    <a:pos x="60" y="121"/>
                  </a:cxn>
                  <a:cxn ang="0">
                    <a:pos x="84" y="70"/>
                  </a:cxn>
                  <a:cxn ang="0">
                    <a:pos x="143" y="31"/>
                  </a:cxn>
                  <a:cxn ang="0">
                    <a:pos x="223" y="7"/>
                  </a:cxn>
                  <a:cxn ang="0">
                    <a:pos x="312" y="0"/>
                  </a:cxn>
                  <a:cxn ang="0">
                    <a:pos x="397" y="13"/>
                  </a:cxn>
                  <a:cxn ang="0">
                    <a:pos x="465" y="49"/>
                  </a:cxn>
                  <a:cxn ang="0">
                    <a:pos x="500" y="61"/>
                  </a:cxn>
                  <a:cxn ang="0">
                    <a:pos x="534" y="39"/>
                  </a:cxn>
                  <a:cxn ang="0">
                    <a:pos x="577" y="27"/>
                  </a:cxn>
                  <a:cxn ang="0">
                    <a:pos x="623" y="23"/>
                  </a:cxn>
                  <a:cxn ang="0">
                    <a:pos x="668" y="27"/>
                  </a:cxn>
                  <a:cxn ang="0">
                    <a:pos x="708" y="38"/>
                  </a:cxn>
                  <a:cxn ang="0">
                    <a:pos x="736" y="55"/>
                  </a:cxn>
                  <a:cxn ang="0">
                    <a:pos x="749" y="78"/>
                  </a:cxn>
                  <a:cxn ang="0">
                    <a:pos x="782" y="79"/>
                  </a:cxn>
                  <a:cxn ang="0">
                    <a:pos x="854" y="65"/>
                  </a:cxn>
                  <a:cxn ang="0">
                    <a:pos x="923" y="65"/>
                  </a:cxn>
                  <a:cxn ang="0">
                    <a:pos x="986" y="78"/>
                  </a:cxn>
                  <a:cxn ang="0">
                    <a:pos x="1038" y="101"/>
                  </a:cxn>
                  <a:cxn ang="0">
                    <a:pos x="1074" y="132"/>
                  </a:cxn>
                  <a:cxn ang="0">
                    <a:pos x="1090" y="168"/>
                  </a:cxn>
                  <a:cxn ang="0">
                    <a:pos x="1081" y="208"/>
                  </a:cxn>
                  <a:cxn ang="0">
                    <a:pos x="1099" y="252"/>
                  </a:cxn>
                  <a:cxn ang="0">
                    <a:pos x="1140" y="299"/>
                  </a:cxn>
                  <a:cxn ang="0">
                    <a:pos x="1149" y="346"/>
                  </a:cxn>
                  <a:cxn ang="0">
                    <a:pos x="1129" y="389"/>
                  </a:cxn>
                  <a:cxn ang="0">
                    <a:pos x="1085" y="424"/>
                  </a:cxn>
                  <a:cxn ang="0">
                    <a:pos x="1020" y="449"/>
                  </a:cxn>
                  <a:cxn ang="0">
                    <a:pos x="937" y="460"/>
                  </a:cxn>
                  <a:cxn ang="0">
                    <a:pos x="841" y="454"/>
                  </a:cxn>
                  <a:cxn ang="0">
                    <a:pos x="764" y="464"/>
                  </a:cxn>
                  <a:cxn ang="0">
                    <a:pos x="710" y="497"/>
                  </a:cxn>
                  <a:cxn ang="0">
                    <a:pos x="653" y="518"/>
                  </a:cxn>
                  <a:cxn ang="0">
                    <a:pos x="595" y="527"/>
                  </a:cxn>
                  <a:cxn ang="0">
                    <a:pos x="536" y="526"/>
                  </a:cxn>
                  <a:cxn ang="0">
                    <a:pos x="478" y="514"/>
                  </a:cxn>
                  <a:cxn ang="0">
                    <a:pos x="424" y="493"/>
                  </a:cxn>
                  <a:cxn ang="0">
                    <a:pos x="375" y="461"/>
                  </a:cxn>
                  <a:cxn ang="0">
                    <a:pos x="308" y="452"/>
                  </a:cxn>
                  <a:cxn ang="0">
                    <a:pos x="219" y="458"/>
                  </a:cxn>
                  <a:cxn ang="0">
                    <a:pos x="137" y="447"/>
                  </a:cxn>
                  <a:cxn ang="0">
                    <a:pos x="68" y="423"/>
                  </a:cxn>
                  <a:cxn ang="0">
                    <a:pos x="20" y="387"/>
                  </a:cxn>
                  <a:cxn ang="0">
                    <a:pos x="0" y="344"/>
                  </a:cxn>
                  <a:cxn ang="0">
                    <a:pos x="14" y="295"/>
                  </a:cxn>
                  <a:cxn ang="0">
                    <a:pos x="70" y="243"/>
                  </a:cxn>
                </a:cxnLst>
                <a:rect l="0" t="0" r="r" b="b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6699FF"/>
              </a:solidFill>
              <a:ln w="254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746" name="Freeform 26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/>
                <a:ahLst/>
                <a:cxnLst>
                  <a:cxn ang="0">
                    <a:pos x="72" y="165"/>
                  </a:cxn>
                  <a:cxn ang="0">
                    <a:pos x="62" y="106"/>
                  </a:cxn>
                  <a:cxn ang="0">
                    <a:pos x="95" y="58"/>
                  </a:cxn>
                  <a:cxn ang="0">
                    <a:pos x="161" y="23"/>
                  </a:cxn>
                  <a:cxn ang="0">
                    <a:pos x="244" y="3"/>
                  </a:cxn>
                  <a:cxn ang="0">
                    <a:pos x="333" y="1"/>
                  </a:cxn>
                  <a:cxn ang="0">
                    <a:pos x="414" y="20"/>
                  </a:cxn>
                  <a:cxn ang="0">
                    <a:pos x="475" y="60"/>
                  </a:cxn>
                  <a:cxn ang="0">
                    <a:pos x="505" y="53"/>
                  </a:cxn>
                  <a:cxn ang="0">
                    <a:pos x="541" y="35"/>
                  </a:cxn>
                  <a:cxn ang="0">
                    <a:pos x="585" y="25"/>
                  </a:cxn>
                  <a:cxn ang="0">
                    <a:pos x="632" y="23"/>
                  </a:cxn>
                  <a:cxn ang="0">
                    <a:pos x="675" y="29"/>
                  </a:cxn>
                  <a:cxn ang="0">
                    <a:pos x="712" y="41"/>
                  </a:cxn>
                  <a:cxn ang="0">
                    <a:pos x="737" y="59"/>
                  </a:cxn>
                  <a:cxn ang="0">
                    <a:pos x="745" y="84"/>
                  </a:cxn>
                  <a:cxn ang="0">
                    <a:pos x="796" y="73"/>
                  </a:cxn>
                  <a:cxn ang="0">
                    <a:pos x="867" y="63"/>
                  </a:cxn>
                  <a:cxn ang="0">
                    <a:pos x="935" y="66"/>
                  </a:cxn>
                  <a:cxn ang="0">
                    <a:pos x="995" y="82"/>
                  </a:cxn>
                  <a:cxn ang="0">
                    <a:pos x="1043" y="107"/>
                  </a:cxn>
                  <a:cxn ang="0">
                    <a:pos x="1074" y="138"/>
                  </a:cxn>
                  <a:cxn ang="0">
                    <a:pos x="1084" y="176"/>
                  </a:cxn>
                  <a:cxn ang="0">
                    <a:pos x="1068" y="216"/>
                  </a:cxn>
                  <a:cxn ang="0">
                    <a:pos x="1107" y="260"/>
                  </a:cxn>
                  <a:cxn ang="0">
                    <a:pos x="1139" y="307"/>
                  </a:cxn>
                  <a:cxn ang="0">
                    <a:pos x="1141" y="353"/>
                  </a:cxn>
                  <a:cxn ang="0">
                    <a:pos x="1115" y="393"/>
                  </a:cxn>
                  <a:cxn ang="0">
                    <a:pos x="1065" y="427"/>
                  </a:cxn>
                  <a:cxn ang="0">
                    <a:pos x="996" y="448"/>
                  </a:cxn>
                  <a:cxn ang="0">
                    <a:pos x="909" y="456"/>
                  </a:cxn>
                  <a:cxn ang="0">
                    <a:pos x="812" y="444"/>
                  </a:cxn>
                  <a:cxn ang="0">
                    <a:pos x="747" y="469"/>
                  </a:cxn>
                  <a:cxn ang="0">
                    <a:pos x="692" y="497"/>
                  </a:cxn>
                  <a:cxn ang="0">
                    <a:pos x="636" y="515"/>
                  </a:cxn>
                  <a:cxn ang="0">
                    <a:pos x="577" y="522"/>
                  </a:cxn>
                  <a:cxn ang="0">
                    <a:pos x="518" y="518"/>
                  </a:cxn>
                  <a:cxn ang="0">
                    <a:pos x="463" y="504"/>
                  </a:cxn>
                  <a:cxn ang="0">
                    <a:pos x="410" y="480"/>
                  </a:cxn>
                  <a:cxn ang="0">
                    <a:pos x="362" y="447"/>
                  </a:cxn>
                  <a:cxn ang="0">
                    <a:pos x="285" y="450"/>
                  </a:cxn>
                  <a:cxn ang="0">
                    <a:pos x="196" y="452"/>
                  </a:cxn>
                  <a:cxn ang="0">
                    <a:pos x="117" y="437"/>
                  </a:cxn>
                  <a:cxn ang="0">
                    <a:pos x="54" y="410"/>
                  </a:cxn>
                  <a:cxn ang="0">
                    <a:pos x="12" y="373"/>
                  </a:cxn>
                  <a:cxn ang="0">
                    <a:pos x="0" y="328"/>
                  </a:cxn>
                  <a:cxn ang="0">
                    <a:pos x="24" y="279"/>
                  </a:cxn>
                  <a:cxn ang="0">
                    <a:pos x="92" y="227"/>
                  </a:cxn>
                </a:cxnLst>
                <a:rect l="0" t="0" r="r" b="b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6699FF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30747" name="Object 27"/>
            <p:cNvGraphicFramePr>
              <a:graphicFrameLocks noChangeAspect="1"/>
            </p:cNvGraphicFramePr>
            <p:nvPr/>
          </p:nvGraphicFramePr>
          <p:xfrm>
            <a:off x="720" y="660"/>
            <a:ext cx="311" cy="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37" name="Equation" r:id="rId4" imgW="139680" imgH="177480" progId="Equation.3">
                    <p:embed/>
                  </p:oleObj>
                </mc:Choice>
                <mc:Fallback>
                  <p:oleObj name="Equation" r:id="rId4" imgW="13968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660"/>
                          <a:ext cx="311" cy="3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48" name="Object 28"/>
            <p:cNvGraphicFramePr>
              <a:graphicFrameLocks noChangeAspect="1"/>
            </p:cNvGraphicFramePr>
            <p:nvPr/>
          </p:nvGraphicFramePr>
          <p:xfrm>
            <a:off x="2832" y="618"/>
            <a:ext cx="311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38" name="Equation" r:id="rId6" imgW="139680" imgH="177480" progId="Equation.3">
                    <p:embed/>
                  </p:oleObj>
                </mc:Choice>
                <mc:Fallback>
                  <p:oleObj name="Equation" r:id="rId6" imgW="139680" imgH="17748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618"/>
                          <a:ext cx="311" cy="3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50" name="Text Box 30"/>
            <p:cNvSpPr txBox="1">
              <a:spLocks noChangeArrowheads="1"/>
            </p:cNvSpPr>
            <p:nvPr/>
          </p:nvSpPr>
          <p:spPr bwMode="auto">
            <a:xfrm>
              <a:off x="1699" y="1083"/>
              <a:ext cx="331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4400" i="1">
                  <a:solidFill>
                    <a:srgbClr val="000000"/>
                  </a:solidFill>
                </a:rPr>
                <a:t>L</a:t>
              </a:r>
              <a:endParaRPr lang="pl-PL" b="0" i="1"/>
            </a:p>
          </p:txBody>
        </p:sp>
        <p:sp>
          <p:nvSpPr>
            <p:cNvPr id="30751" name="Line 31"/>
            <p:cNvSpPr>
              <a:spLocks noChangeShapeType="1"/>
            </p:cNvSpPr>
            <p:nvPr/>
          </p:nvSpPr>
          <p:spPr bwMode="auto">
            <a:xfrm>
              <a:off x="1200" y="1428"/>
              <a:ext cx="0" cy="7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52" name="Line 32"/>
            <p:cNvSpPr>
              <a:spLocks noChangeShapeType="1"/>
            </p:cNvSpPr>
            <p:nvPr/>
          </p:nvSpPr>
          <p:spPr bwMode="auto">
            <a:xfrm>
              <a:off x="2688" y="1428"/>
              <a:ext cx="0" cy="7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53" name="Line 33"/>
            <p:cNvSpPr>
              <a:spLocks noChangeShapeType="1"/>
            </p:cNvSpPr>
            <p:nvPr/>
          </p:nvSpPr>
          <p:spPr bwMode="auto">
            <a:xfrm>
              <a:off x="1200" y="2208"/>
              <a:ext cx="14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54" name="Text Box 34"/>
            <p:cNvSpPr txBox="1">
              <a:spLocks noChangeArrowheads="1"/>
            </p:cNvSpPr>
            <p:nvPr/>
          </p:nvSpPr>
          <p:spPr bwMode="auto">
            <a:xfrm>
              <a:off x="2016" y="1775"/>
              <a:ext cx="5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800" i="1" dirty="0">
                  <a:solidFill>
                    <a:srgbClr val="000000"/>
                  </a:solidFill>
                </a:rPr>
                <a:t>W</a:t>
              </a:r>
              <a:endParaRPr lang="pl-PL" sz="1400" b="0" i="1" dirty="0"/>
            </a:p>
          </p:txBody>
        </p:sp>
        <p:sp>
          <p:nvSpPr>
            <p:cNvPr id="30759" name="Text Box 39"/>
            <p:cNvSpPr txBox="1">
              <a:spLocks noChangeArrowheads="1"/>
            </p:cNvSpPr>
            <p:nvPr/>
          </p:nvSpPr>
          <p:spPr bwMode="auto">
            <a:xfrm>
              <a:off x="3027" y="1573"/>
              <a:ext cx="49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2800" i="1" dirty="0">
                  <a:solidFill>
                    <a:srgbClr val="0000CC"/>
                  </a:solidFill>
                </a:rPr>
                <a:t>D</a:t>
              </a:r>
              <a:r>
                <a:rPr lang="pl-PL" sz="2800" dirty="0">
                  <a:solidFill>
                    <a:srgbClr val="0000CC"/>
                  </a:solidFill>
                </a:rPr>
                <a:t>(</a:t>
              </a:r>
              <a:r>
                <a:rPr lang="pl-PL" sz="2800" i="1" dirty="0">
                  <a:solidFill>
                    <a:srgbClr val="0000CC"/>
                  </a:solidFill>
                </a:rPr>
                <a:t>t</a:t>
              </a:r>
              <a:r>
                <a:rPr lang="pl-PL" sz="2800" dirty="0">
                  <a:solidFill>
                    <a:srgbClr val="0000CC"/>
                  </a:solidFill>
                </a:rPr>
                <a:t>)</a:t>
              </a:r>
              <a:endParaRPr lang="pl-PL" sz="1800" b="0" i="1" dirty="0"/>
            </a:p>
          </p:txBody>
        </p:sp>
        <p:sp>
          <p:nvSpPr>
            <p:cNvPr id="30760" name="Text Box 40"/>
            <p:cNvSpPr txBox="1">
              <a:spLocks noChangeArrowheads="1"/>
            </p:cNvSpPr>
            <p:nvPr/>
          </p:nvSpPr>
          <p:spPr bwMode="auto">
            <a:xfrm>
              <a:off x="674" y="1669"/>
              <a:ext cx="48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2800" i="1" dirty="0">
                  <a:solidFill>
                    <a:srgbClr val="FF3300"/>
                  </a:solidFill>
                </a:rPr>
                <a:t>A</a:t>
              </a:r>
              <a:r>
                <a:rPr lang="pl-PL" sz="2800" dirty="0">
                  <a:solidFill>
                    <a:srgbClr val="FF3300"/>
                  </a:solidFill>
                </a:rPr>
                <a:t>(</a:t>
              </a:r>
              <a:r>
                <a:rPr lang="pl-PL" sz="2800" i="1" dirty="0">
                  <a:solidFill>
                    <a:srgbClr val="FF3300"/>
                  </a:solidFill>
                </a:rPr>
                <a:t>t</a:t>
              </a:r>
              <a:r>
                <a:rPr lang="pl-PL" sz="2800" dirty="0">
                  <a:solidFill>
                    <a:srgbClr val="FF3300"/>
                  </a:solidFill>
                </a:rPr>
                <a:t>)</a:t>
              </a:r>
              <a:endParaRPr lang="pl-PL" sz="1800" b="0" i="1" dirty="0"/>
            </a:p>
          </p:txBody>
        </p:sp>
      </p:grpSp>
      <p:grpSp>
        <p:nvGrpSpPr>
          <p:cNvPr id="30777" name="Group 57"/>
          <p:cNvGrpSpPr>
            <a:grpSpLocks/>
          </p:cNvGrpSpPr>
          <p:nvPr/>
        </p:nvGrpSpPr>
        <p:grpSpPr bwMode="auto">
          <a:xfrm>
            <a:off x="4648200" y="3276600"/>
            <a:ext cx="4408488" cy="3200400"/>
            <a:chOff x="2928" y="2064"/>
            <a:chExt cx="2777" cy="2016"/>
          </a:xfrm>
        </p:grpSpPr>
        <p:sp>
          <p:nvSpPr>
            <p:cNvPr id="30761" name="Line 41"/>
            <p:cNvSpPr>
              <a:spLocks noChangeShapeType="1"/>
            </p:cNvSpPr>
            <p:nvPr/>
          </p:nvSpPr>
          <p:spPr bwMode="auto">
            <a:xfrm flipV="1">
              <a:off x="2928" y="2064"/>
              <a:ext cx="0" cy="2016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62" name="Line 42"/>
            <p:cNvSpPr>
              <a:spLocks noChangeShapeType="1"/>
            </p:cNvSpPr>
            <p:nvPr/>
          </p:nvSpPr>
          <p:spPr bwMode="auto">
            <a:xfrm>
              <a:off x="2928" y="4080"/>
              <a:ext cx="2736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63" name="Freeform 43"/>
            <p:cNvSpPr>
              <a:spLocks/>
            </p:cNvSpPr>
            <p:nvPr/>
          </p:nvSpPr>
          <p:spPr bwMode="auto">
            <a:xfrm>
              <a:off x="3120" y="2544"/>
              <a:ext cx="2400" cy="1536"/>
            </a:xfrm>
            <a:custGeom>
              <a:avLst/>
              <a:gdLst/>
              <a:ahLst/>
              <a:cxnLst>
                <a:cxn ang="0">
                  <a:pos x="0" y="1536"/>
                </a:cxn>
                <a:cxn ang="0">
                  <a:pos x="0" y="1248"/>
                </a:cxn>
                <a:cxn ang="0">
                  <a:pos x="480" y="1248"/>
                </a:cxn>
                <a:cxn ang="0">
                  <a:pos x="480" y="912"/>
                </a:cxn>
                <a:cxn ang="0">
                  <a:pos x="672" y="912"/>
                </a:cxn>
                <a:cxn ang="0">
                  <a:pos x="672" y="576"/>
                </a:cxn>
                <a:cxn ang="0">
                  <a:pos x="1248" y="576"/>
                </a:cxn>
                <a:cxn ang="0">
                  <a:pos x="1248" y="288"/>
                </a:cxn>
                <a:cxn ang="0">
                  <a:pos x="1824" y="288"/>
                </a:cxn>
                <a:cxn ang="0">
                  <a:pos x="2160" y="288"/>
                </a:cxn>
                <a:cxn ang="0">
                  <a:pos x="2160" y="0"/>
                </a:cxn>
                <a:cxn ang="0">
                  <a:pos x="2400" y="0"/>
                </a:cxn>
              </a:cxnLst>
              <a:rect l="0" t="0" r="r" b="b"/>
              <a:pathLst>
                <a:path w="2400" h="1536">
                  <a:moveTo>
                    <a:pt x="0" y="1536"/>
                  </a:moveTo>
                  <a:lnTo>
                    <a:pt x="0" y="1248"/>
                  </a:lnTo>
                  <a:lnTo>
                    <a:pt x="480" y="1248"/>
                  </a:lnTo>
                  <a:lnTo>
                    <a:pt x="480" y="912"/>
                  </a:lnTo>
                  <a:lnTo>
                    <a:pt x="672" y="912"/>
                  </a:lnTo>
                  <a:lnTo>
                    <a:pt x="672" y="576"/>
                  </a:lnTo>
                  <a:lnTo>
                    <a:pt x="1248" y="576"/>
                  </a:lnTo>
                  <a:lnTo>
                    <a:pt x="1248" y="288"/>
                  </a:lnTo>
                  <a:lnTo>
                    <a:pt x="1824" y="288"/>
                  </a:lnTo>
                  <a:lnTo>
                    <a:pt x="2160" y="288"/>
                  </a:lnTo>
                  <a:lnTo>
                    <a:pt x="2160" y="0"/>
                  </a:lnTo>
                  <a:lnTo>
                    <a:pt x="2400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64" name="Text Box 44"/>
            <p:cNvSpPr txBox="1">
              <a:spLocks noChangeArrowheads="1"/>
            </p:cNvSpPr>
            <p:nvPr/>
          </p:nvSpPr>
          <p:spPr bwMode="auto">
            <a:xfrm>
              <a:off x="5280" y="2160"/>
              <a:ext cx="4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>
                  <a:solidFill>
                    <a:srgbClr val="FF3300"/>
                  </a:solidFill>
                </a:rPr>
                <a:t>A</a:t>
              </a:r>
              <a:r>
                <a:rPr lang="pl-PL">
                  <a:solidFill>
                    <a:srgbClr val="FF3300"/>
                  </a:solidFill>
                </a:rPr>
                <a:t>(</a:t>
              </a:r>
              <a:r>
                <a:rPr lang="pl-PL" i="1">
                  <a:solidFill>
                    <a:srgbClr val="FF3300"/>
                  </a:solidFill>
                </a:rPr>
                <a:t>t</a:t>
              </a:r>
              <a:r>
                <a:rPr lang="pl-PL">
                  <a:solidFill>
                    <a:srgbClr val="FF3300"/>
                  </a:solidFill>
                </a:rPr>
                <a:t>)</a:t>
              </a:r>
              <a:endParaRPr lang="pl-PL" b="0" i="1"/>
            </a:p>
          </p:txBody>
        </p:sp>
        <p:sp>
          <p:nvSpPr>
            <p:cNvPr id="30765" name="Text Box 45"/>
            <p:cNvSpPr txBox="1">
              <a:spLocks noChangeArrowheads="1"/>
            </p:cNvSpPr>
            <p:nvPr/>
          </p:nvSpPr>
          <p:spPr bwMode="auto">
            <a:xfrm>
              <a:off x="5088" y="3024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>
                  <a:solidFill>
                    <a:srgbClr val="0000CC"/>
                  </a:solidFill>
                </a:rPr>
                <a:t>D</a:t>
              </a:r>
              <a:r>
                <a:rPr lang="pl-PL">
                  <a:solidFill>
                    <a:srgbClr val="0000CC"/>
                  </a:solidFill>
                </a:rPr>
                <a:t>(</a:t>
              </a:r>
              <a:r>
                <a:rPr lang="pl-PL" i="1">
                  <a:solidFill>
                    <a:srgbClr val="0000CC"/>
                  </a:solidFill>
                </a:rPr>
                <a:t>t</a:t>
              </a:r>
              <a:r>
                <a:rPr lang="pl-PL">
                  <a:solidFill>
                    <a:srgbClr val="0000CC"/>
                  </a:solidFill>
                </a:rPr>
                <a:t>)</a:t>
              </a:r>
              <a:endParaRPr lang="pl-PL" b="0" i="1"/>
            </a:p>
          </p:txBody>
        </p:sp>
        <p:sp>
          <p:nvSpPr>
            <p:cNvPr id="30766" name="Freeform 46"/>
            <p:cNvSpPr>
              <a:spLocks/>
            </p:cNvSpPr>
            <p:nvPr/>
          </p:nvSpPr>
          <p:spPr bwMode="auto">
            <a:xfrm>
              <a:off x="3696" y="2832"/>
              <a:ext cx="1344" cy="1248"/>
            </a:xfrm>
            <a:custGeom>
              <a:avLst/>
              <a:gdLst/>
              <a:ahLst/>
              <a:cxnLst>
                <a:cxn ang="0">
                  <a:pos x="0" y="1248"/>
                </a:cxn>
                <a:cxn ang="0">
                  <a:pos x="0" y="960"/>
                </a:cxn>
                <a:cxn ang="0">
                  <a:pos x="432" y="960"/>
                </a:cxn>
                <a:cxn ang="0">
                  <a:pos x="432" y="624"/>
                </a:cxn>
                <a:cxn ang="0">
                  <a:pos x="1056" y="624"/>
                </a:cxn>
                <a:cxn ang="0">
                  <a:pos x="1056" y="288"/>
                </a:cxn>
                <a:cxn ang="0">
                  <a:pos x="1344" y="288"/>
                </a:cxn>
                <a:cxn ang="0">
                  <a:pos x="1344" y="0"/>
                </a:cxn>
              </a:cxnLst>
              <a:rect l="0" t="0" r="r" b="b"/>
              <a:pathLst>
                <a:path w="1344" h="1248">
                  <a:moveTo>
                    <a:pt x="0" y="1248"/>
                  </a:moveTo>
                  <a:lnTo>
                    <a:pt x="0" y="960"/>
                  </a:lnTo>
                  <a:lnTo>
                    <a:pt x="432" y="960"/>
                  </a:lnTo>
                  <a:lnTo>
                    <a:pt x="432" y="624"/>
                  </a:lnTo>
                  <a:lnTo>
                    <a:pt x="1056" y="624"/>
                  </a:lnTo>
                  <a:lnTo>
                    <a:pt x="1056" y="288"/>
                  </a:lnTo>
                  <a:lnTo>
                    <a:pt x="1344" y="288"/>
                  </a:lnTo>
                  <a:lnTo>
                    <a:pt x="1344" y="0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67" name="Text Box 47"/>
            <p:cNvSpPr txBox="1">
              <a:spLocks noChangeArrowheads="1"/>
            </p:cNvSpPr>
            <p:nvPr/>
          </p:nvSpPr>
          <p:spPr bwMode="auto">
            <a:xfrm>
              <a:off x="5365" y="3696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 dirty="0">
                  <a:solidFill>
                    <a:schemeClr val="folHlink"/>
                  </a:solidFill>
                </a:rPr>
                <a:t>t</a:t>
              </a:r>
              <a:endParaRPr lang="pl-PL" b="0" i="1" dirty="0"/>
            </a:p>
          </p:txBody>
        </p:sp>
        <p:sp>
          <p:nvSpPr>
            <p:cNvPr id="30768" name="Line 48"/>
            <p:cNvSpPr>
              <a:spLocks noChangeShapeType="1"/>
            </p:cNvSpPr>
            <p:nvPr/>
          </p:nvSpPr>
          <p:spPr bwMode="auto">
            <a:xfrm>
              <a:off x="3936" y="3120"/>
              <a:ext cx="0" cy="672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69" name="Text Box 49"/>
            <p:cNvSpPr txBox="1">
              <a:spLocks noChangeArrowheads="1"/>
            </p:cNvSpPr>
            <p:nvPr/>
          </p:nvSpPr>
          <p:spPr bwMode="auto">
            <a:xfrm>
              <a:off x="3323" y="2640"/>
              <a:ext cx="4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>
                  <a:solidFill>
                    <a:schemeClr val="folHlink"/>
                  </a:solidFill>
                </a:rPr>
                <a:t>L</a:t>
              </a:r>
              <a:r>
                <a:rPr lang="pl-PL">
                  <a:solidFill>
                    <a:schemeClr val="folHlink"/>
                  </a:solidFill>
                </a:rPr>
                <a:t>(</a:t>
              </a:r>
              <a:r>
                <a:rPr lang="pl-PL" i="1">
                  <a:solidFill>
                    <a:schemeClr val="folHlink"/>
                  </a:solidFill>
                </a:rPr>
                <a:t>t</a:t>
              </a:r>
              <a:r>
                <a:rPr lang="pl-PL">
                  <a:solidFill>
                    <a:schemeClr val="folHlink"/>
                  </a:solidFill>
                </a:rPr>
                <a:t>)</a:t>
              </a:r>
              <a:endParaRPr lang="pl-PL" b="0" i="1"/>
            </a:p>
          </p:txBody>
        </p:sp>
        <p:sp>
          <p:nvSpPr>
            <p:cNvPr id="30770" name="Freeform 50"/>
            <p:cNvSpPr>
              <a:spLocks/>
            </p:cNvSpPr>
            <p:nvPr/>
          </p:nvSpPr>
          <p:spPr bwMode="auto">
            <a:xfrm>
              <a:off x="2944" y="2784"/>
              <a:ext cx="896" cy="768"/>
            </a:xfrm>
            <a:custGeom>
              <a:avLst/>
              <a:gdLst/>
              <a:ahLst/>
              <a:cxnLst>
                <a:cxn ang="0">
                  <a:pos x="416" y="0"/>
                </a:cxn>
                <a:cxn ang="0">
                  <a:pos x="128" y="96"/>
                </a:cxn>
                <a:cxn ang="0">
                  <a:pos x="128" y="384"/>
                </a:cxn>
                <a:cxn ang="0">
                  <a:pos x="896" y="768"/>
                </a:cxn>
              </a:cxnLst>
              <a:rect l="0" t="0" r="r" b="b"/>
              <a:pathLst>
                <a:path w="896" h="768">
                  <a:moveTo>
                    <a:pt x="416" y="0"/>
                  </a:moveTo>
                  <a:cubicBezTo>
                    <a:pt x="296" y="16"/>
                    <a:pt x="176" y="32"/>
                    <a:pt x="128" y="96"/>
                  </a:cubicBezTo>
                  <a:cubicBezTo>
                    <a:pt x="80" y="160"/>
                    <a:pt x="0" y="272"/>
                    <a:pt x="128" y="384"/>
                  </a:cubicBezTo>
                  <a:cubicBezTo>
                    <a:pt x="256" y="496"/>
                    <a:pt x="576" y="632"/>
                    <a:pt x="896" y="768"/>
                  </a:cubicBezTo>
                </a:path>
              </a:pathLst>
            </a:custGeom>
            <a:noFill/>
            <a:ln w="38100" cap="flat" cmpd="sng">
              <a:solidFill>
                <a:schemeClr val="folHlink"/>
              </a:solidFill>
              <a:prstDash val="dash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772" name="Text Box 52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30776" name="Text Box 56"/>
          <p:cNvSpPr txBox="1">
            <a:spLocks noChangeArrowheads="1"/>
          </p:cNvSpPr>
          <p:nvPr/>
        </p:nvSpPr>
        <p:spPr bwMode="auto">
          <a:xfrm>
            <a:off x="611560" y="5177006"/>
            <a:ext cx="38080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2000" i="1" dirty="0">
                <a:solidFill>
                  <a:srgbClr val="006600"/>
                </a:solidFill>
              </a:rPr>
              <a:t>A</a:t>
            </a:r>
            <a:r>
              <a:rPr lang="pl-PL" sz="2000" dirty="0">
                <a:solidFill>
                  <a:srgbClr val="006600"/>
                </a:solidFill>
              </a:rPr>
              <a:t>(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r>
              <a:rPr lang="pl-PL" sz="2000" dirty="0">
                <a:solidFill>
                  <a:srgbClr val="006600"/>
                </a:solidFill>
              </a:rPr>
              <a:t>) - </a:t>
            </a:r>
            <a:r>
              <a:rPr lang="pl-PL" sz="2000" dirty="0" smtClean="0">
                <a:solidFill>
                  <a:srgbClr val="006600"/>
                </a:solidFill>
              </a:rPr>
              <a:t># </a:t>
            </a:r>
            <a:r>
              <a:rPr lang="pl-PL" sz="2000" dirty="0" err="1" smtClean="0">
                <a:solidFill>
                  <a:srgbClr val="006600"/>
                </a:solidFill>
              </a:rPr>
              <a:t>arrivals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>
                <a:solidFill>
                  <a:srgbClr val="006600"/>
                </a:solidFill>
              </a:rPr>
              <a:t>(0, 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r>
              <a:rPr lang="pl-PL" sz="2000" dirty="0">
                <a:solidFill>
                  <a:srgbClr val="006600"/>
                </a:solidFill>
              </a:rPr>
              <a:t>)</a:t>
            </a:r>
          </a:p>
          <a:p>
            <a:r>
              <a:rPr lang="pl-PL" sz="2000" i="1" dirty="0">
                <a:solidFill>
                  <a:srgbClr val="006600"/>
                </a:solidFill>
              </a:rPr>
              <a:t>D</a:t>
            </a:r>
            <a:r>
              <a:rPr lang="pl-PL" sz="2000" dirty="0">
                <a:solidFill>
                  <a:srgbClr val="006600"/>
                </a:solidFill>
              </a:rPr>
              <a:t>(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r>
              <a:rPr lang="pl-PL" sz="2000" dirty="0">
                <a:solidFill>
                  <a:srgbClr val="006600"/>
                </a:solidFill>
              </a:rPr>
              <a:t>) - </a:t>
            </a:r>
            <a:r>
              <a:rPr lang="pl-PL" sz="2000" dirty="0" smtClean="0">
                <a:solidFill>
                  <a:srgbClr val="006600"/>
                </a:solidFill>
              </a:rPr>
              <a:t># </a:t>
            </a:r>
            <a:r>
              <a:rPr lang="pl-PL" sz="2000" dirty="0" err="1" smtClean="0">
                <a:solidFill>
                  <a:srgbClr val="006600"/>
                </a:solidFill>
              </a:rPr>
              <a:t>departures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>
                <a:solidFill>
                  <a:srgbClr val="006600"/>
                </a:solidFill>
              </a:rPr>
              <a:t>(0, 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r>
              <a:rPr lang="pl-PL" sz="2000" dirty="0">
                <a:solidFill>
                  <a:srgbClr val="006600"/>
                </a:solidFill>
              </a:rPr>
              <a:t>)</a:t>
            </a:r>
          </a:p>
          <a:p>
            <a:r>
              <a:rPr lang="pl-PL" sz="2000" i="1" dirty="0">
                <a:solidFill>
                  <a:srgbClr val="006600"/>
                </a:solidFill>
              </a:rPr>
              <a:t>L</a:t>
            </a:r>
            <a:r>
              <a:rPr lang="pl-PL" sz="2000" dirty="0">
                <a:solidFill>
                  <a:srgbClr val="006600"/>
                </a:solidFill>
              </a:rPr>
              <a:t>(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r>
              <a:rPr lang="pl-PL" sz="2000" dirty="0">
                <a:solidFill>
                  <a:srgbClr val="006600"/>
                </a:solidFill>
              </a:rPr>
              <a:t>) </a:t>
            </a:r>
            <a:r>
              <a:rPr lang="pl-PL" sz="2000" dirty="0" smtClean="0">
                <a:solidFill>
                  <a:srgbClr val="006600"/>
                </a:solidFill>
              </a:rPr>
              <a:t>– zajętość systemu w chwili </a:t>
            </a:r>
            <a:r>
              <a:rPr lang="pl-PL" sz="2000" i="1" dirty="0">
                <a:solidFill>
                  <a:srgbClr val="006600"/>
                </a:solidFill>
              </a:rPr>
              <a:t>t</a:t>
            </a:r>
            <a:endParaRPr lang="pl-PL" sz="2000" dirty="0">
              <a:solidFill>
                <a:srgbClr val="006600"/>
              </a:solidFill>
            </a:endParaRPr>
          </a:p>
        </p:txBody>
      </p:sp>
      <p:cxnSp>
        <p:nvCxnSpPr>
          <p:cNvPr id="3" name="Łącznik prosty 2"/>
          <p:cNvCxnSpPr/>
          <p:nvPr/>
        </p:nvCxnSpPr>
        <p:spPr bwMode="auto">
          <a:xfrm>
            <a:off x="4953000" y="6461125"/>
            <a:ext cx="914400" cy="1587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29</a:t>
            </a:fld>
            <a:endParaRPr lang="pl-PL"/>
          </a:p>
        </p:txBody>
      </p:sp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3635531" y="1396530"/>
            <a:ext cx="54322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pl-PL" sz="2000" dirty="0" smtClean="0">
                <a:solidFill>
                  <a:srgbClr val="0000CC"/>
                </a:solidFill>
              </a:rPr>
              <a:t>W pracy systemu w stanie stacjonarnym można</a:t>
            </a:r>
            <a:br>
              <a:rPr lang="pl-PL" sz="2000" dirty="0" smtClean="0">
                <a:solidFill>
                  <a:srgbClr val="0000CC"/>
                </a:solidFill>
              </a:rPr>
            </a:br>
            <a:r>
              <a:rPr lang="pl-PL" sz="2000" dirty="0" smtClean="0">
                <a:solidFill>
                  <a:srgbClr val="0000CC"/>
                </a:solidFill>
              </a:rPr>
              <a:t>wyróżnić </a:t>
            </a:r>
            <a:r>
              <a:rPr lang="pl-PL" sz="2000" dirty="0" smtClean="0">
                <a:solidFill>
                  <a:srgbClr val="000000"/>
                </a:solidFill>
              </a:rPr>
              <a:t>okresy zajętości </a:t>
            </a:r>
            <a:r>
              <a:rPr lang="pl-PL" sz="2000" dirty="0" smtClean="0">
                <a:solidFill>
                  <a:srgbClr val="0000CC"/>
                </a:solidFill>
              </a:rPr>
              <a:t>(</a:t>
            </a:r>
            <a:r>
              <a:rPr lang="pl-PL" sz="2000" i="1" dirty="0" err="1" smtClean="0">
                <a:solidFill>
                  <a:srgbClr val="0000CC"/>
                </a:solidFill>
              </a:rPr>
              <a:t>busy</a:t>
            </a:r>
            <a:r>
              <a:rPr lang="pl-PL" sz="2000" i="1" dirty="0" smtClean="0">
                <a:solidFill>
                  <a:srgbClr val="0000CC"/>
                </a:solidFill>
              </a:rPr>
              <a:t> </a:t>
            </a:r>
            <a:r>
              <a:rPr lang="pl-PL" sz="2000" i="1" dirty="0" err="1" smtClean="0">
                <a:solidFill>
                  <a:srgbClr val="0000CC"/>
                </a:solidFill>
              </a:rPr>
              <a:t>periods</a:t>
            </a:r>
            <a:r>
              <a:rPr lang="pl-PL" sz="2000" dirty="0" smtClean="0">
                <a:solidFill>
                  <a:srgbClr val="0000CC"/>
                </a:solidFill>
              </a:rPr>
              <a:t>) przeplatające się z </a:t>
            </a:r>
            <a:r>
              <a:rPr lang="pl-PL" sz="2000" dirty="0" smtClean="0">
                <a:solidFill>
                  <a:srgbClr val="000000"/>
                </a:solidFill>
              </a:rPr>
              <a:t>okresami bezczynności </a:t>
            </a:r>
            <a:r>
              <a:rPr lang="pl-PL" sz="2000" dirty="0" smtClean="0">
                <a:solidFill>
                  <a:srgbClr val="0000CC"/>
                </a:solidFill>
              </a:rPr>
              <a:t>(</a:t>
            </a:r>
            <a:r>
              <a:rPr lang="pl-PL" sz="2000" i="1" dirty="0" err="1" smtClean="0">
                <a:solidFill>
                  <a:srgbClr val="0000CC"/>
                </a:solidFill>
              </a:rPr>
              <a:t>idle</a:t>
            </a:r>
            <a:r>
              <a:rPr lang="pl-PL" sz="2000" i="1" dirty="0" smtClean="0">
                <a:solidFill>
                  <a:srgbClr val="0000CC"/>
                </a:solidFill>
              </a:rPr>
              <a:t> </a:t>
            </a:r>
            <a:r>
              <a:rPr lang="pl-PL" sz="2000" i="1" dirty="0" err="1" smtClean="0">
                <a:solidFill>
                  <a:srgbClr val="0000CC"/>
                </a:solidFill>
              </a:rPr>
              <a:t>periods</a:t>
            </a:r>
            <a:r>
              <a:rPr lang="pl-PL" sz="2000" dirty="0" smtClean="0">
                <a:solidFill>
                  <a:srgbClr val="0000CC"/>
                </a:solidFill>
              </a:rPr>
              <a:t>).</a:t>
            </a:r>
            <a:endParaRPr lang="pl-PL" sz="2000" b="0" dirty="0"/>
          </a:p>
        </p:txBody>
      </p:sp>
      <p:sp>
        <p:nvSpPr>
          <p:cNvPr id="4" name="Prostokąt 3"/>
          <p:cNvSpPr/>
          <p:nvPr/>
        </p:nvSpPr>
        <p:spPr>
          <a:xfrm>
            <a:off x="5672804" y="3437239"/>
            <a:ext cx="2178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okres </a:t>
            </a:r>
            <a:r>
              <a:rPr lang="pl-PL" dirty="0">
                <a:solidFill>
                  <a:srgbClr val="000000"/>
                </a:solidFill>
              </a:rPr>
              <a:t>zajętości 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upa 74"/>
          <p:cNvGrpSpPr/>
          <p:nvPr/>
        </p:nvGrpSpPr>
        <p:grpSpPr>
          <a:xfrm>
            <a:off x="210281" y="1322422"/>
            <a:ext cx="8664724" cy="4169409"/>
            <a:chOff x="212692" y="1880721"/>
            <a:chExt cx="8664724" cy="4169409"/>
          </a:xfrm>
        </p:grpSpPr>
        <p:grpSp>
          <p:nvGrpSpPr>
            <p:cNvPr id="2" name="Group 21"/>
            <p:cNvGrpSpPr>
              <a:grpSpLocks/>
            </p:cNvGrpSpPr>
            <p:nvPr/>
          </p:nvGrpSpPr>
          <p:grpSpPr bwMode="auto">
            <a:xfrm>
              <a:off x="2006715" y="2798930"/>
              <a:ext cx="860456" cy="660400"/>
              <a:chOff x="2448" y="2928"/>
              <a:chExt cx="816" cy="480"/>
            </a:xfrm>
          </p:grpSpPr>
          <p:sp>
            <p:nvSpPr>
              <p:cNvPr id="3" name="Freeform 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" name="Line 10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" name="Line 11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" name="Line 12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" name="Line 13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" name="Line 14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2006715" y="4119730"/>
              <a:ext cx="860456" cy="660400"/>
              <a:chOff x="2448" y="2928"/>
              <a:chExt cx="816" cy="480"/>
            </a:xfrm>
          </p:grpSpPr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Line 24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" name="Line 25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Line 26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" name="Line 27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" name="Line 28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6" name="Group 29"/>
            <p:cNvGrpSpPr>
              <a:grpSpLocks/>
            </p:cNvGrpSpPr>
            <p:nvPr/>
          </p:nvGrpSpPr>
          <p:grpSpPr bwMode="auto">
            <a:xfrm>
              <a:off x="2006715" y="5389730"/>
              <a:ext cx="860456" cy="660400"/>
              <a:chOff x="2448" y="2928"/>
              <a:chExt cx="816" cy="480"/>
            </a:xfrm>
          </p:grpSpPr>
          <p:sp>
            <p:nvSpPr>
              <p:cNvPr id="17" name="Freeform 30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" name="Line 31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Line 32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33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Line 34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Line 35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3" name="Group 36"/>
            <p:cNvGrpSpPr>
              <a:grpSpLocks/>
            </p:cNvGrpSpPr>
            <p:nvPr/>
          </p:nvGrpSpPr>
          <p:grpSpPr bwMode="auto">
            <a:xfrm>
              <a:off x="6103778" y="2798930"/>
              <a:ext cx="860457" cy="660400"/>
              <a:chOff x="2448" y="2928"/>
              <a:chExt cx="816" cy="480"/>
            </a:xfrm>
          </p:grpSpPr>
          <p:sp>
            <p:nvSpPr>
              <p:cNvPr id="24" name="Freeform 3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Line 38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Line 39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40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Line 41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" name="Line 42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0" name="Group 43"/>
            <p:cNvGrpSpPr>
              <a:grpSpLocks/>
            </p:cNvGrpSpPr>
            <p:nvPr/>
          </p:nvGrpSpPr>
          <p:grpSpPr bwMode="auto">
            <a:xfrm>
              <a:off x="6103778" y="4119730"/>
              <a:ext cx="860457" cy="660400"/>
              <a:chOff x="2448" y="2928"/>
              <a:chExt cx="816" cy="480"/>
            </a:xfrm>
          </p:grpSpPr>
          <p:sp>
            <p:nvSpPr>
              <p:cNvPr id="31" name="Freeform 44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Line 45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3" name="Line 46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5" name="Line 48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7" name="Group 50"/>
            <p:cNvGrpSpPr>
              <a:grpSpLocks/>
            </p:cNvGrpSpPr>
            <p:nvPr/>
          </p:nvGrpSpPr>
          <p:grpSpPr bwMode="auto">
            <a:xfrm>
              <a:off x="6103778" y="5389730"/>
              <a:ext cx="860457" cy="660400"/>
              <a:chOff x="2448" y="2928"/>
              <a:chExt cx="816" cy="480"/>
            </a:xfrm>
          </p:grpSpPr>
          <p:sp>
            <p:nvSpPr>
              <p:cNvPr id="38" name="Freeform 51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9" name="Line 52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Line 53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" name="Line 54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" name="Line 55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56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4" name="Text Box 64"/>
            <p:cNvSpPr txBox="1">
              <a:spLocks noChangeArrowheads="1"/>
            </p:cNvSpPr>
            <p:nvPr/>
          </p:nvSpPr>
          <p:spPr bwMode="auto">
            <a:xfrm>
              <a:off x="212692" y="1880721"/>
              <a:ext cx="3671198" cy="83099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dirty="0" smtClean="0">
                  <a:solidFill>
                    <a:srgbClr val="000000"/>
                  </a:solidFill>
                </a:rPr>
                <a:t>Wejściowe porty/bufory</a:t>
              </a:r>
              <a:br>
                <a:rPr lang="pl-PL" dirty="0" smtClean="0">
                  <a:solidFill>
                    <a:srgbClr val="000000"/>
                  </a:solidFill>
                </a:rPr>
              </a:br>
              <a:r>
                <a:rPr lang="pl-PL" dirty="0" smtClean="0">
                  <a:solidFill>
                    <a:srgbClr val="000000"/>
                  </a:solidFill>
                </a:rPr>
                <a:t>(kolejki) do przetwarzania</a:t>
              </a:r>
              <a:endParaRPr lang="pl-PL" dirty="0"/>
            </a:p>
          </p:txBody>
        </p:sp>
        <p:sp>
          <p:nvSpPr>
            <p:cNvPr id="45" name="Text Box 65"/>
            <p:cNvSpPr txBox="1">
              <a:spLocks noChangeArrowheads="1"/>
            </p:cNvSpPr>
            <p:nvPr/>
          </p:nvSpPr>
          <p:spPr bwMode="auto">
            <a:xfrm>
              <a:off x="5515790" y="1880721"/>
              <a:ext cx="3361626" cy="83099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dirty="0" smtClean="0">
                  <a:solidFill>
                    <a:srgbClr val="000000"/>
                  </a:solidFill>
                </a:rPr>
                <a:t>Wyjściowe porty/bufory</a:t>
              </a:r>
              <a:br>
                <a:rPr lang="pl-PL" dirty="0" smtClean="0">
                  <a:solidFill>
                    <a:srgbClr val="000000"/>
                  </a:solidFill>
                </a:rPr>
              </a:br>
              <a:r>
                <a:rPr lang="pl-PL" dirty="0" smtClean="0">
                  <a:solidFill>
                    <a:srgbClr val="000000"/>
                  </a:solidFill>
                </a:rPr>
                <a:t>(kolejki) do transmisji</a:t>
              </a:r>
              <a:endParaRPr lang="pl-PL" dirty="0"/>
            </a:p>
          </p:txBody>
        </p:sp>
        <p:grpSp>
          <p:nvGrpSpPr>
            <p:cNvPr id="46" name="Group 68"/>
            <p:cNvGrpSpPr>
              <a:grpSpLocks/>
            </p:cNvGrpSpPr>
            <p:nvPr/>
          </p:nvGrpSpPr>
          <p:grpSpPr bwMode="auto">
            <a:xfrm>
              <a:off x="3751083" y="3713330"/>
              <a:ext cx="1781015" cy="1295400"/>
              <a:chOff x="3051" y="2352"/>
              <a:chExt cx="1215" cy="816"/>
            </a:xfrm>
          </p:grpSpPr>
          <p:sp>
            <p:nvSpPr>
              <p:cNvPr id="47" name="Rectangle 66"/>
              <p:cNvSpPr>
                <a:spLocks noChangeArrowheads="1"/>
              </p:cNvSpPr>
              <p:nvPr/>
            </p:nvSpPr>
            <p:spPr bwMode="auto">
              <a:xfrm>
                <a:off x="3072" y="2352"/>
                <a:ext cx="1147" cy="816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Text Box 67"/>
              <p:cNvSpPr txBox="1">
                <a:spLocks noChangeArrowheads="1"/>
              </p:cNvSpPr>
              <p:nvPr/>
            </p:nvSpPr>
            <p:spPr bwMode="auto">
              <a:xfrm>
                <a:off x="3051" y="2478"/>
                <a:ext cx="1215" cy="582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1800" dirty="0" smtClean="0">
                    <a:solidFill>
                      <a:srgbClr val="000000"/>
                    </a:solidFill>
                  </a:rPr>
                  <a:t>Przetwarzanie</a:t>
                </a:r>
                <a:br>
                  <a:rPr lang="pl-PL" sz="1800" dirty="0" smtClean="0">
                    <a:solidFill>
                      <a:srgbClr val="000000"/>
                    </a:solidFill>
                  </a:rPr>
                </a:br>
                <a:r>
                  <a:rPr lang="pl-PL" sz="1800" dirty="0" smtClean="0">
                    <a:solidFill>
                      <a:srgbClr val="000000"/>
                    </a:solidFill>
                  </a:rPr>
                  <a:t>i przekazywanie</a:t>
                </a:r>
                <a:br>
                  <a:rPr lang="pl-PL" sz="1800" dirty="0" smtClean="0">
                    <a:solidFill>
                      <a:srgbClr val="000000"/>
                    </a:solidFill>
                  </a:rPr>
                </a:br>
                <a:r>
                  <a:rPr lang="pl-PL" sz="1800" dirty="0" smtClean="0">
                    <a:solidFill>
                      <a:srgbClr val="000000"/>
                    </a:solidFill>
                  </a:rPr>
                  <a:t>pakietów</a:t>
                </a:r>
                <a:endParaRPr lang="pl-PL" sz="1800" b="1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9" name="Rectangle 69"/>
            <p:cNvSpPr>
              <a:spLocks noChangeArrowheads="1"/>
            </p:cNvSpPr>
            <p:nvPr/>
          </p:nvSpPr>
          <p:spPr bwMode="auto">
            <a:xfrm>
              <a:off x="967423" y="548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0" name="Rectangle 70"/>
            <p:cNvSpPr>
              <a:spLocks noChangeArrowheads="1"/>
            </p:cNvSpPr>
            <p:nvPr/>
          </p:nvSpPr>
          <p:spPr bwMode="auto">
            <a:xfrm>
              <a:off x="967423" y="421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" name="Rectangle 71"/>
            <p:cNvSpPr>
              <a:spLocks noChangeArrowheads="1"/>
            </p:cNvSpPr>
            <p:nvPr/>
          </p:nvSpPr>
          <p:spPr bwMode="auto">
            <a:xfrm>
              <a:off x="967423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" name="Rectangle 72"/>
            <p:cNvSpPr>
              <a:spLocks noChangeArrowheads="1"/>
            </p:cNvSpPr>
            <p:nvPr/>
          </p:nvSpPr>
          <p:spPr bwMode="auto">
            <a:xfrm>
              <a:off x="7159193" y="548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" name="Rectangle 73"/>
            <p:cNvSpPr>
              <a:spLocks noChangeArrowheads="1"/>
            </p:cNvSpPr>
            <p:nvPr/>
          </p:nvSpPr>
          <p:spPr bwMode="auto">
            <a:xfrm>
              <a:off x="7159193" y="421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4" name="Rectangle 74"/>
            <p:cNvSpPr>
              <a:spLocks noChangeArrowheads="1"/>
            </p:cNvSpPr>
            <p:nvPr/>
          </p:nvSpPr>
          <p:spPr bwMode="auto">
            <a:xfrm>
              <a:off x="7159193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Line 75"/>
            <p:cNvSpPr>
              <a:spLocks noChangeShapeType="1"/>
            </p:cNvSpPr>
            <p:nvPr/>
          </p:nvSpPr>
          <p:spPr bwMode="auto">
            <a:xfrm>
              <a:off x="160213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Line 76"/>
            <p:cNvSpPr>
              <a:spLocks noChangeShapeType="1"/>
            </p:cNvSpPr>
            <p:nvPr/>
          </p:nvSpPr>
          <p:spPr bwMode="auto">
            <a:xfrm>
              <a:off x="160213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77"/>
            <p:cNvSpPr>
              <a:spLocks noChangeShapeType="1"/>
            </p:cNvSpPr>
            <p:nvPr/>
          </p:nvSpPr>
          <p:spPr bwMode="auto">
            <a:xfrm>
              <a:off x="160213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8" name="Line 78"/>
            <p:cNvSpPr>
              <a:spLocks noChangeShapeType="1"/>
            </p:cNvSpPr>
            <p:nvPr/>
          </p:nvSpPr>
          <p:spPr bwMode="auto">
            <a:xfrm>
              <a:off x="6952508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Line 79"/>
            <p:cNvSpPr>
              <a:spLocks noChangeShapeType="1"/>
            </p:cNvSpPr>
            <p:nvPr/>
          </p:nvSpPr>
          <p:spPr bwMode="auto">
            <a:xfrm>
              <a:off x="6964234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80"/>
            <p:cNvSpPr>
              <a:spLocks noChangeShapeType="1"/>
            </p:cNvSpPr>
            <p:nvPr/>
          </p:nvSpPr>
          <p:spPr bwMode="auto">
            <a:xfrm>
              <a:off x="6964234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81"/>
            <p:cNvSpPr>
              <a:spLocks noChangeShapeType="1"/>
            </p:cNvSpPr>
            <p:nvPr/>
          </p:nvSpPr>
          <p:spPr bwMode="auto">
            <a:xfrm>
              <a:off x="68597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Line 82"/>
            <p:cNvSpPr>
              <a:spLocks noChangeShapeType="1"/>
            </p:cNvSpPr>
            <p:nvPr/>
          </p:nvSpPr>
          <p:spPr bwMode="auto">
            <a:xfrm>
              <a:off x="68597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Line 83"/>
            <p:cNvSpPr>
              <a:spLocks noChangeShapeType="1"/>
            </p:cNvSpPr>
            <p:nvPr/>
          </p:nvSpPr>
          <p:spPr bwMode="auto">
            <a:xfrm>
              <a:off x="68597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4" name="Line 84"/>
            <p:cNvSpPr>
              <a:spLocks noChangeShapeType="1"/>
            </p:cNvSpPr>
            <p:nvPr/>
          </p:nvSpPr>
          <p:spPr bwMode="auto">
            <a:xfrm>
              <a:off x="7817362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" name="Line 85"/>
            <p:cNvSpPr>
              <a:spLocks noChangeShapeType="1"/>
            </p:cNvSpPr>
            <p:nvPr/>
          </p:nvSpPr>
          <p:spPr bwMode="auto">
            <a:xfrm>
              <a:off x="7817362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6" name="Line 86"/>
            <p:cNvSpPr>
              <a:spLocks noChangeShapeType="1"/>
            </p:cNvSpPr>
            <p:nvPr/>
          </p:nvSpPr>
          <p:spPr bwMode="auto">
            <a:xfrm>
              <a:off x="7854008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Line 90"/>
            <p:cNvSpPr>
              <a:spLocks noChangeShapeType="1"/>
            </p:cNvSpPr>
            <p:nvPr/>
          </p:nvSpPr>
          <p:spPr bwMode="auto">
            <a:xfrm>
              <a:off x="2867171" y="3130718"/>
              <a:ext cx="914693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" name="Line 91"/>
            <p:cNvSpPr>
              <a:spLocks noChangeShapeType="1"/>
            </p:cNvSpPr>
            <p:nvPr/>
          </p:nvSpPr>
          <p:spPr bwMode="auto">
            <a:xfrm>
              <a:off x="2867171" y="4475330"/>
              <a:ext cx="914693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" name="Line 92"/>
            <p:cNvSpPr>
              <a:spLocks noChangeShapeType="1"/>
            </p:cNvSpPr>
            <p:nvPr/>
          </p:nvSpPr>
          <p:spPr bwMode="auto">
            <a:xfrm flipV="1">
              <a:off x="2867171" y="4780131"/>
              <a:ext cx="914693" cy="963613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Line 93"/>
            <p:cNvSpPr>
              <a:spLocks noChangeShapeType="1"/>
            </p:cNvSpPr>
            <p:nvPr/>
          </p:nvSpPr>
          <p:spPr bwMode="auto">
            <a:xfrm flipV="1">
              <a:off x="5463200" y="3130718"/>
              <a:ext cx="640578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Line 94"/>
            <p:cNvSpPr>
              <a:spLocks noChangeShapeType="1"/>
            </p:cNvSpPr>
            <p:nvPr/>
          </p:nvSpPr>
          <p:spPr bwMode="auto">
            <a:xfrm>
              <a:off x="5463200" y="4475330"/>
              <a:ext cx="640578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Line 95"/>
            <p:cNvSpPr>
              <a:spLocks noChangeShapeType="1"/>
            </p:cNvSpPr>
            <p:nvPr/>
          </p:nvSpPr>
          <p:spPr bwMode="auto">
            <a:xfrm>
              <a:off x="5463200" y="4692819"/>
              <a:ext cx="640578" cy="1050925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3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74" name="Rectangle 2"/>
          <p:cNvSpPr>
            <a:spLocks noChangeArrowheads="1"/>
          </p:cNvSpPr>
          <p:nvPr/>
        </p:nvSpPr>
        <p:spPr bwMode="auto">
          <a:xfrm>
            <a:off x="251520" y="188640"/>
            <a:ext cx="849694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RUTER/PRZEŁĄCZNIK – SIEĆ PAKIETOWA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76" name="Elipsa 75"/>
          <p:cNvSpPr/>
          <p:nvPr/>
        </p:nvSpPr>
        <p:spPr bwMode="auto">
          <a:xfrm>
            <a:off x="5148064" y="4509120"/>
            <a:ext cx="3744416" cy="144016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7" name="Symbol zastępczy numeru slajdu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7392988" y="654866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pSp>
        <p:nvGrpSpPr>
          <p:cNvPr id="11" name="Grupa 10"/>
          <p:cNvGrpSpPr/>
          <p:nvPr/>
        </p:nvGrpSpPr>
        <p:grpSpPr>
          <a:xfrm>
            <a:off x="742479" y="4859337"/>
            <a:ext cx="8401521" cy="588963"/>
            <a:chOff x="742479" y="4859337"/>
            <a:chExt cx="8401521" cy="588963"/>
          </a:xfrm>
        </p:grpSpPr>
        <p:pic>
          <p:nvPicPr>
            <p:cNvPr id="66" name="Obraz 6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479" y="4859337"/>
              <a:ext cx="1828801" cy="588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Text Box 44"/>
            <p:cNvSpPr txBox="1">
              <a:spLocks noChangeArrowheads="1"/>
            </p:cNvSpPr>
            <p:nvPr/>
          </p:nvSpPr>
          <p:spPr bwMode="auto">
            <a:xfrm>
              <a:off x="3176585" y="4925877"/>
              <a:ext cx="596741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pl-PL" dirty="0" smtClean="0">
                  <a:solidFill>
                    <a:srgbClr val="006600"/>
                  </a:solidFill>
                </a:rPr>
                <a:t>natężenie strumienia zgłoszeń za czas </a:t>
              </a:r>
              <a:r>
                <a:rPr lang="pl-PL" dirty="0">
                  <a:solidFill>
                    <a:srgbClr val="006600"/>
                  </a:solidFill>
                </a:rPr>
                <a:t>(0, </a:t>
              </a:r>
              <a:r>
                <a:rPr lang="pl-PL" i="1" dirty="0">
                  <a:solidFill>
                    <a:srgbClr val="006600"/>
                  </a:solidFill>
                </a:rPr>
                <a:t>t</a:t>
              </a:r>
              <a:r>
                <a:rPr lang="pl-PL" dirty="0">
                  <a:solidFill>
                    <a:srgbClr val="006600"/>
                  </a:solidFill>
                </a:rPr>
                <a:t>)</a:t>
              </a:r>
            </a:p>
          </p:txBody>
        </p:sp>
      </p:grpSp>
      <p:grpSp>
        <p:nvGrpSpPr>
          <p:cNvPr id="39" name="Grupa 38"/>
          <p:cNvGrpSpPr/>
          <p:nvPr/>
        </p:nvGrpSpPr>
        <p:grpSpPr>
          <a:xfrm>
            <a:off x="211000" y="1063220"/>
            <a:ext cx="4631864" cy="2730998"/>
            <a:chOff x="1752600" y="990600"/>
            <a:chExt cx="6121402" cy="3609248"/>
          </a:xfrm>
        </p:grpSpPr>
        <p:sp>
          <p:nvSpPr>
            <p:cNvPr id="43" name="Rectangle 33" descr="Ciemny ukośny w dół"/>
            <p:cNvSpPr>
              <a:spLocks noChangeArrowheads="1"/>
            </p:cNvSpPr>
            <p:nvPr/>
          </p:nvSpPr>
          <p:spPr bwMode="auto">
            <a:xfrm>
              <a:off x="4940300" y="1854200"/>
              <a:ext cx="1435100" cy="609600"/>
            </a:xfrm>
            <a:prstGeom prst="rect">
              <a:avLst/>
            </a:prstGeom>
            <a:pattFill prst="dkDnDiag">
              <a:fgClr>
                <a:srgbClr val="66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4" name="Rectangle 29" descr="Ciemny ukośny w górę"/>
            <p:cNvSpPr>
              <a:spLocks noChangeArrowheads="1"/>
            </p:cNvSpPr>
            <p:nvPr/>
          </p:nvSpPr>
          <p:spPr bwMode="auto">
            <a:xfrm>
              <a:off x="2184400" y="3962400"/>
              <a:ext cx="1244600" cy="609600"/>
            </a:xfrm>
            <a:prstGeom prst="rect">
              <a:avLst/>
            </a:prstGeom>
            <a:pattFill prst="dkUpDiag">
              <a:fgClr>
                <a:srgbClr val="FF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5" name="Rectangle 32" descr="Ciemny ukośny w górę"/>
            <p:cNvSpPr>
              <a:spLocks noChangeArrowheads="1"/>
            </p:cNvSpPr>
            <p:nvPr/>
          </p:nvSpPr>
          <p:spPr bwMode="auto">
            <a:xfrm>
              <a:off x="3644900" y="2489200"/>
              <a:ext cx="2095500" cy="711200"/>
            </a:xfrm>
            <a:prstGeom prst="rect">
              <a:avLst/>
            </a:prstGeom>
            <a:pattFill prst="dkUpDiag">
              <a:fgClr>
                <a:srgbClr val="FF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6" name="Rectangle 31" descr="Ciemny ukośny w dół"/>
            <p:cNvSpPr>
              <a:spLocks noChangeArrowheads="1"/>
            </p:cNvSpPr>
            <p:nvPr/>
          </p:nvSpPr>
          <p:spPr bwMode="auto">
            <a:xfrm>
              <a:off x="3238500" y="3225800"/>
              <a:ext cx="1143000" cy="711200"/>
            </a:xfrm>
            <a:prstGeom prst="rect">
              <a:avLst/>
            </a:prstGeom>
            <a:pattFill prst="dkDnDiag">
              <a:fgClr>
                <a:srgbClr val="66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 flipV="1">
              <a:off x="1752600" y="990600"/>
              <a:ext cx="0" cy="358775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8" name="Line 19"/>
            <p:cNvSpPr>
              <a:spLocks noChangeShapeType="1"/>
            </p:cNvSpPr>
            <p:nvPr/>
          </p:nvSpPr>
          <p:spPr bwMode="auto">
            <a:xfrm>
              <a:off x="1752600" y="4578350"/>
              <a:ext cx="6005513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2173288" y="1206500"/>
              <a:ext cx="5268912" cy="3371850"/>
            </a:xfrm>
            <a:custGeom>
              <a:avLst/>
              <a:gdLst/>
              <a:ahLst/>
              <a:cxnLst>
                <a:cxn ang="0">
                  <a:pos x="0" y="1536"/>
                </a:cxn>
                <a:cxn ang="0">
                  <a:pos x="0" y="1248"/>
                </a:cxn>
                <a:cxn ang="0">
                  <a:pos x="480" y="1248"/>
                </a:cxn>
                <a:cxn ang="0">
                  <a:pos x="480" y="912"/>
                </a:cxn>
                <a:cxn ang="0">
                  <a:pos x="672" y="912"/>
                </a:cxn>
                <a:cxn ang="0">
                  <a:pos x="672" y="576"/>
                </a:cxn>
                <a:cxn ang="0">
                  <a:pos x="1248" y="576"/>
                </a:cxn>
                <a:cxn ang="0">
                  <a:pos x="1248" y="288"/>
                </a:cxn>
                <a:cxn ang="0">
                  <a:pos x="1824" y="288"/>
                </a:cxn>
                <a:cxn ang="0">
                  <a:pos x="2160" y="288"/>
                </a:cxn>
                <a:cxn ang="0">
                  <a:pos x="2160" y="0"/>
                </a:cxn>
                <a:cxn ang="0">
                  <a:pos x="2400" y="0"/>
                </a:cxn>
              </a:cxnLst>
              <a:rect l="0" t="0" r="r" b="b"/>
              <a:pathLst>
                <a:path w="2400" h="1536">
                  <a:moveTo>
                    <a:pt x="0" y="1536"/>
                  </a:moveTo>
                  <a:lnTo>
                    <a:pt x="0" y="1248"/>
                  </a:lnTo>
                  <a:lnTo>
                    <a:pt x="480" y="1248"/>
                  </a:lnTo>
                  <a:lnTo>
                    <a:pt x="480" y="912"/>
                  </a:lnTo>
                  <a:lnTo>
                    <a:pt x="672" y="912"/>
                  </a:lnTo>
                  <a:lnTo>
                    <a:pt x="672" y="576"/>
                  </a:lnTo>
                  <a:lnTo>
                    <a:pt x="1248" y="576"/>
                  </a:lnTo>
                  <a:lnTo>
                    <a:pt x="1248" y="288"/>
                  </a:lnTo>
                  <a:lnTo>
                    <a:pt x="1824" y="288"/>
                  </a:lnTo>
                  <a:lnTo>
                    <a:pt x="2160" y="288"/>
                  </a:lnTo>
                  <a:lnTo>
                    <a:pt x="2160" y="0"/>
                  </a:lnTo>
                  <a:lnTo>
                    <a:pt x="2400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6073630" y="1024028"/>
              <a:ext cx="898670" cy="610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i="1" dirty="0">
                  <a:solidFill>
                    <a:srgbClr val="FF3300"/>
                  </a:solidFill>
                </a:rPr>
                <a:t>A</a:t>
              </a:r>
              <a:r>
                <a:rPr lang="pl-PL" dirty="0">
                  <a:solidFill>
                    <a:srgbClr val="FF3300"/>
                  </a:solidFill>
                </a:rPr>
                <a:t>(</a:t>
              </a:r>
              <a:r>
                <a:rPr lang="pl-PL" i="1" dirty="0">
                  <a:solidFill>
                    <a:srgbClr val="FF3300"/>
                  </a:solidFill>
                </a:rPr>
                <a:t>t</a:t>
              </a:r>
              <a:r>
                <a:rPr lang="pl-PL" dirty="0">
                  <a:solidFill>
                    <a:srgbClr val="FF3300"/>
                  </a:solidFill>
                </a:rPr>
                <a:t>)</a:t>
              </a:r>
              <a:endParaRPr lang="pl-PL" sz="1800" b="0" i="1" dirty="0"/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6511313" y="2272241"/>
              <a:ext cx="921973" cy="610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i="1" dirty="0">
                  <a:solidFill>
                    <a:srgbClr val="0000CC"/>
                  </a:solidFill>
                </a:rPr>
                <a:t>D</a:t>
              </a:r>
              <a:r>
                <a:rPr lang="pl-PL" dirty="0">
                  <a:solidFill>
                    <a:srgbClr val="0000CC"/>
                  </a:solidFill>
                </a:rPr>
                <a:t>(</a:t>
              </a:r>
              <a:r>
                <a:rPr lang="pl-PL" i="1" dirty="0">
                  <a:solidFill>
                    <a:srgbClr val="0000CC"/>
                  </a:solidFill>
                </a:rPr>
                <a:t>t</a:t>
              </a:r>
              <a:r>
                <a:rPr lang="pl-PL" dirty="0">
                  <a:solidFill>
                    <a:srgbClr val="0000CC"/>
                  </a:solidFill>
                </a:rPr>
                <a:t>)</a:t>
              </a:r>
              <a:endParaRPr lang="pl-PL" sz="1800" b="0" i="1" dirty="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3438525" y="1838325"/>
              <a:ext cx="2949575" cy="2740025"/>
            </a:xfrm>
            <a:custGeom>
              <a:avLst/>
              <a:gdLst/>
              <a:ahLst/>
              <a:cxnLst>
                <a:cxn ang="0">
                  <a:pos x="0" y="1248"/>
                </a:cxn>
                <a:cxn ang="0">
                  <a:pos x="0" y="960"/>
                </a:cxn>
                <a:cxn ang="0">
                  <a:pos x="432" y="960"/>
                </a:cxn>
                <a:cxn ang="0">
                  <a:pos x="432" y="624"/>
                </a:cxn>
                <a:cxn ang="0">
                  <a:pos x="1056" y="624"/>
                </a:cxn>
                <a:cxn ang="0">
                  <a:pos x="1056" y="288"/>
                </a:cxn>
                <a:cxn ang="0">
                  <a:pos x="1344" y="288"/>
                </a:cxn>
                <a:cxn ang="0">
                  <a:pos x="1344" y="0"/>
                </a:cxn>
              </a:cxnLst>
              <a:rect l="0" t="0" r="r" b="b"/>
              <a:pathLst>
                <a:path w="1344" h="1248">
                  <a:moveTo>
                    <a:pt x="0" y="1248"/>
                  </a:moveTo>
                  <a:lnTo>
                    <a:pt x="0" y="960"/>
                  </a:lnTo>
                  <a:lnTo>
                    <a:pt x="432" y="960"/>
                  </a:lnTo>
                  <a:lnTo>
                    <a:pt x="432" y="624"/>
                  </a:lnTo>
                  <a:lnTo>
                    <a:pt x="1056" y="624"/>
                  </a:lnTo>
                  <a:lnTo>
                    <a:pt x="1056" y="288"/>
                  </a:lnTo>
                  <a:lnTo>
                    <a:pt x="1344" y="288"/>
                  </a:lnTo>
                  <a:lnTo>
                    <a:pt x="1344" y="0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6342465" y="3989718"/>
              <a:ext cx="356332" cy="610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i="1" dirty="0">
                  <a:solidFill>
                    <a:srgbClr val="000000"/>
                  </a:solidFill>
                </a:rPr>
                <a:t>t</a:t>
              </a:r>
              <a:endParaRPr lang="pl-PL" sz="1800" b="0" i="1" dirty="0">
                <a:solidFill>
                  <a:srgbClr val="000000"/>
                </a:solidFill>
              </a:endParaRPr>
            </a:p>
          </p:txBody>
        </p:sp>
        <p:sp>
          <p:nvSpPr>
            <p:cNvPr id="54" name="Line 25"/>
            <p:cNvSpPr>
              <a:spLocks noChangeShapeType="1"/>
            </p:cNvSpPr>
            <p:nvPr/>
          </p:nvSpPr>
          <p:spPr bwMode="auto">
            <a:xfrm>
              <a:off x="3965575" y="2470150"/>
              <a:ext cx="0" cy="1476375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pl-PL"/>
            </a:p>
          </p:txBody>
        </p:sp>
        <p:grpSp>
          <p:nvGrpSpPr>
            <p:cNvPr id="55" name="Group 37"/>
            <p:cNvGrpSpPr>
              <a:grpSpLocks/>
            </p:cNvGrpSpPr>
            <p:nvPr/>
          </p:nvGrpSpPr>
          <p:grpSpPr bwMode="auto">
            <a:xfrm flipV="1">
              <a:off x="6615114" y="2971799"/>
              <a:ext cx="1258888" cy="1404938"/>
              <a:chOff x="2207" y="923"/>
              <a:chExt cx="793" cy="885"/>
            </a:xfrm>
          </p:grpSpPr>
          <p:sp>
            <p:nvSpPr>
              <p:cNvPr id="58" name="Rectangle 35" descr="Ciemny ukośny w górę"/>
              <p:cNvSpPr>
                <a:spLocks noChangeArrowheads="1"/>
              </p:cNvSpPr>
              <p:nvPr/>
            </p:nvSpPr>
            <p:spPr bwMode="auto">
              <a:xfrm>
                <a:off x="2216" y="1424"/>
                <a:ext cx="784" cy="384"/>
              </a:xfrm>
              <a:prstGeom prst="rect">
                <a:avLst/>
              </a:prstGeom>
              <a:pattFill prst="dkUpDiag">
                <a:fgClr>
                  <a:srgbClr val="FFCC00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9pPr>
              </a:lstStyle>
              <a:p>
                <a:endParaRPr lang="pl-PL"/>
              </a:p>
            </p:txBody>
          </p:sp>
          <p:sp>
            <p:nvSpPr>
              <p:cNvPr id="59" name="Rectangle 36" descr="Ciemny ukośny w dół"/>
              <p:cNvSpPr>
                <a:spLocks noChangeArrowheads="1"/>
              </p:cNvSpPr>
              <p:nvPr/>
            </p:nvSpPr>
            <p:spPr bwMode="auto">
              <a:xfrm>
                <a:off x="2207" y="923"/>
                <a:ext cx="720" cy="448"/>
              </a:xfrm>
              <a:prstGeom prst="rect">
                <a:avLst/>
              </a:prstGeom>
              <a:pattFill prst="dkDnDiag">
                <a:fgClr>
                  <a:srgbClr val="669900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b="1" kern="1200">
                    <a:solidFill>
                      <a:schemeClr val="tx1"/>
                    </a:solidFill>
                    <a:latin typeface="Times New Roman" charset="0"/>
                    <a:ea typeface="+mn-ea"/>
                    <a:cs typeface="+mn-cs"/>
                  </a:defRPr>
                </a:lvl9pPr>
              </a:lstStyle>
              <a:p>
                <a:endParaRPr lang="pl-PL"/>
              </a:p>
            </p:txBody>
          </p:sp>
        </p:grpSp>
        <p:sp>
          <p:nvSpPr>
            <p:cNvPr id="56" name="Text Box 52"/>
            <p:cNvSpPr txBox="1">
              <a:spLocks noChangeArrowheads="1"/>
            </p:cNvSpPr>
            <p:nvPr/>
          </p:nvSpPr>
          <p:spPr bwMode="auto">
            <a:xfrm>
              <a:off x="3965447" y="2549557"/>
              <a:ext cx="875366" cy="610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l-PL" i="1" dirty="0">
                  <a:solidFill>
                    <a:schemeClr val="folHlink"/>
                  </a:solidFill>
                </a:rPr>
                <a:t>L</a:t>
              </a:r>
              <a:r>
                <a:rPr lang="pl-PL" dirty="0">
                  <a:solidFill>
                    <a:schemeClr val="folHlink"/>
                  </a:solidFill>
                </a:rPr>
                <a:t>(</a:t>
              </a:r>
              <a:r>
                <a:rPr lang="pl-PL" i="1" dirty="0">
                  <a:solidFill>
                    <a:schemeClr val="folHlink"/>
                  </a:solidFill>
                </a:rPr>
                <a:t>t</a:t>
              </a:r>
              <a:r>
                <a:rPr lang="pl-PL" dirty="0">
                  <a:solidFill>
                    <a:schemeClr val="folHlink"/>
                  </a:solidFill>
                </a:rPr>
                <a:t>)</a:t>
              </a:r>
              <a:endParaRPr lang="pl-PL" b="0" i="1" dirty="0"/>
            </a:p>
          </p:txBody>
        </p:sp>
        <p:cxnSp>
          <p:nvCxnSpPr>
            <p:cNvPr id="57" name="Łącznik prosty 56"/>
            <p:cNvCxnSpPr/>
            <p:nvPr/>
          </p:nvCxnSpPr>
          <p:spPr bwMode="auto">
            <a:xfrm>
              <a:off x="6372200" y="2492896"/>
              <a:ext cx="0" cy="208823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0" name="Rectangle 2"/>
          <p:cNvSpPr>
            <a:spLocks noGrp="1" noChangeArrowheads="1"/>
          </p:cNvSpPr>
          <p:nvPr/>
        </p:nvSpPr>
        <p:spPr bwMode="auto">
          <a:xfrm>
            <a:off x="-12233" y="-134938"/>
            <a:ext cx="851567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dirty="0" smtClean="0">
                <a:solidFill>
                  <a:schemeClr val="folHlink"/>
                </a:solidFill>
              </a:rPr>
              <a:t>TWIERDZENIE LITTLE’A – szkic dowodu</a:t>
            </a:r>
            <a:endParaRPr lang="pl-PL" dirty="0"/>
          </a:p>
        </p:txBody>
      </p:sp>
      <p:sp>
        <p:nvSpPr>
          <p:cNvPr id="41" name="Text Box 24"/>
          <p:cNvSpPr txBox="1">
            <a:spLocks noChangeArrowheads="1"/>
          </p:cNvSpPr>
          <p:nvPr/>
        </p:nvSpPr>
        <p:spPr bwMode="auto">
          <a:xfrm>
            <a:off x="495516" y="3330521"/>
            <a:ext cx="7521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 algn="ctr"/>
            <a:r>
              <a:rPr lang="pl-PL" i="1" dirty="0" smtClean="0">
                <a:solidFill>
                  <a:srgbClr val="000000"/>
                </a:solidFill>
              </a:rPr>
              <a:t>t</a:t>
            </a:r>
            <a:r>
              <a:rPr lang="pl-PL" dirty="0" smtClean="0">
                <a:solidFill>
                  <a:srgbClr val="000000"/>
                </a:solidFill>
              </a:rPr>
              <a:t> = 0</a:t>
            </a:r>
            <a:endParaRPr lang="pl-PL" sz="1800" b="0" dirty="0">
              <a:solidFill>
                <a:srgbClr val="000000"/>
              </a:solidFill>
            </a:endParaRPr>
          </a:p>
        </p:txBody>
      </p:sp>
      <p:sp>
        <p:nvSpPr>
          <p:cNvPr id="42" name="pole tekstowe 3"/>
          <p:cNvSpPr txBox="1"/>
          <p:nvPr/>
        </p:nvSpPr>
        <p:spPr>
          <a:xfrm>
            <a:off x="4920664" y="1176199"/>
            <a:ext cx="39058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pl-PL" sz="2000" dirty="0" smtClean="0">
                <a:solidFill>
                  <a:srgbClr val="000000"/>
                </a:solidFill>
              </a:rPr>
              <a:t>1. W chwili </a:t>
            </a:r>
            <a:r>
              <a:rPr lang="pl-PL" sz="2000" i="1" dirty="0" smtClean="0">
                <a:solidFill>
                  <a:srgbClr val="000000"/>
                </a:solidFill>
              </a:rPr>
              <a:t>t</a:t>
            </a:r>
            <a:r>
              <a:rPr lang="pl-PL" sz="2000" dirty="0" smtClean="0">
                <a:solidFill>
                  <a:srgbClr val="000000"/>
                </a:solidFill>
              </a:rPr>
              <a:t> = 0 system jest pusty.</a:t>
            </a:r>
            <a:endParaRPr lang="pl-PL" dirty="0">
              <a:solidFill>
                <a:srgbClr val="000000"/>
              </a:solidFill>
            </a:endParaRPr>
          </a:p>
          <a:p>
            <a:r>
              <a:rPr lang="pl-PL" sz="2000" dirty="0" smtClean="0">
                <a:solidFill>
                  <a:srgbClr val="000000"/>
                </a:solidFill>
              </a:rPr>
              <a:t>2. W chwili </a:t>
            </a:r>
            <a:r>
              <a:rPr lang="pl-PL" sz="2000" i="1" dirty="0" smtClean="0">
                <a:solidFill>
                  <a:srgbClr val="000000"/>
                </a:solidFill>
              </a:rPr>
              <a:t>t</a:t>
            </a:r>
            <a:r>
              <a:rPr lang="pl-PL" sz="2000" dirty="0" smtClean="0">
                <a:solidFill>
                  <a:srgbClr val="000000"/>
                </a:solidFill>
              </a:rPr>
              <a:t> system ponownie</a:t>
            </a:r>
          </a:p>
          <a:p>
            <a:r>
              <a:rPr lang="pl-PL" sz="2000" dirty="0" smtClean="0">
                <a:solidFill>
                  <a:srgbClr val="000000"/>
                </a:solidFill>
              </a:rPr>
              <a:t>jest pusty, </a:t>
            </a:r>
            <a:r>
              <a:rPr lang="pl-PL" sz="2000" i="1" dirty="0" smtClean="0">
                <a:solidFill>
                  <a:srgbClr val="000000"/>
                </a:solidFill>
              </a:rPr>
              <a:t>A</a:t>
            </a:r>
            <a:r>
              <a:rPr lang="pl-PL" sz="2000" dirty="0" smtClean="0">
                <a:solidFill>
                  <a:srgbClr val="000000"/>
                </a:solidFill>
              </a:rPr>
              <a:t>(</a:t>
            </a:r>
            <a:r>
              <a:rPr lang="pl-PL" sz="2000" i="1" dirty="0" smtClean="0">
                <a:solidFill>
                  <a:srgbClr val="000000"/>
                </a:solidFill>
              </a:rPr>
              <a:t>t</a:t>
            </a:r>
            <a:r>
              <a:rPr lang="pl-PL" sz="2000" dirty="0" smtClean="0">
                <a:solidFill>
                  <a:srgbClr val="000000"/>
                </a:solidFill>
              </a:rPr>
              <a:t>) = </a:t>
            </a:r>
            <a:r>
              <a:rPr lang="pl-PL" sz="2000" i="1" dirty="0" smtClean="0">
                <a:solidFill>
                  <a:srgbClr val="000000"/>
                </a:solidFill>
              </a:rPr>
              <a:t>D</a:t>
            </a:r>
            <a:r>
              <a:rPr lang="pl-PL" sz="2000" dirty="0" smtClean="0">
                <a:solidFill>
                  <a:srgbClr val="000000"/>
                </a:solidFill>
              </a:rPr>
              <a:t>(</a:t>
            </a:r>
            <a:r>
              <a:rPr lang="pl-PL" sz="2000" i="1" dirty="0" smtClean="0">
                <a:solidFill>
                  <a:srgbClr val="000000"/>
                </a:solidFill>
              </a:rPr>
              <a:t>t</a:t>
            </a:r>
            <a:r>
              <a:rPr lang="pl-PL" sz="2000" dirty="0" smtClean="0">
                <a:solidFill>
                  <a:srgbClr val="000000"/>
                </a:solidFill>
              </a:rPr>
              <a:t>).</a:t>
            </a:r>
          </a:p>
          <a:p>
            <a:r>
              <a:rPr lang="pl-PL" sz="2000" dirty="0" smtClean="0">
                <a:solidFill>
                  <a:srgbClr val="000000"/>
                </a:solidFill>
              </a:rPr>
              <a:t>3. Obsługa w kolejności przybyć.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4027932" y="2999232"/>
            <a:ext cx="6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5208261" y="2792413"/>
            <a:ext cx="3754764" cy="1850308"/>
            <a:chOff x="5640375" y="2703949"/>
            <a:chExt cx="3754764" cy="1850308"/>
          </a:xfrm>
        </p:grpSpPr>
        <p:sp>
          <p:nvSpPr>
            <p:cNvPr id="61" name="Text Box 50"/>
            <p:cNvSpPr txBox="1">
              <a:spLocks noChangeArrowheads="1"/>
            </p:cNvSpPr>
            <p:nvPr/>
          </p:nvSpPr>
          <p:spPr bwMode="auto">
            <a:xfrm>
              <a:off x="5640375" y="3538594"/>
              <a:ext cx="3488455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pl-PL" sz="2000" dirty="0" smtClean="0">
                  <a:solidFill>
                    <a:srgbClr val="008000"/>
                  </a:solidFill>
                </a:rPr>
                <a:t>Łączne opóźnienie tranzytowe</a:t>
              </a:r>
              <a:br>
                <a:rPr lang="pl-PL" sz="2000" dirty="0" smtClean="0">
                  <a:solidFill>
                    <a:srgbClr val="008000"/>
                  </a:solidFill>
                </a:rPr>
              </a:br>
              <a:r>
                <a:rPr lang="pl-PL" sz="2000" dirty="0" smtClean="0">
                  <a:solidFill>
                    <a:srgbClr val="008000"/>
                  </a:solidFill>
                </a:rPr>
                <a:t>dla okresu zajętości </a:t>
              </a:r>
              <a:r>
                <a:rPr lang="pl-PL" sz="2000" dirty="0">
                  <a:solidFill>
                    <a:srgbClr val="008000"/>
                  </a:solidFill>
                </a:rPr>
                <a:t>(0</a:t>
              </a:r>
              <a:r>
                <a:rPr lang="pl-PL" sz="2000" dirty="0" smtClean="0">
                  <a:solidFill>
                    <a:srgbClr val="008000"/>
                  </a:solidFill>
                </a:rPr>
                <a:t>, </a:t>
              </a:r>
              <a:r>
                <a:rPr lang="pl-PL" sz="2000" i="1" dirty="0" smtClean="0">
                  <a:solidFill>
                    <a:srgbClr val="008000"/>
                  </a:solidFill>
                </a:rPr>
                <a:t>t</a:t>
              </a:r>
              <a:r>
                <a:rPr lang="pl-PL" sz="2000" dirty="0">
                  <a:solidFill>
                    <a:srgbClr val="008000"/>
                  </a:solidFill>
                </a:rPr>
                <a:t>) </a:t>
              </a:r>
              <a:r>
                <a:rPr lang="pl-PL" sz="2000" dirty="0" smtClean="0">
                  <a:solidFill>
                    <a:srgbClr val="008000"/>
                  </a:solidFill>
                </a:rPr>
                <a:t>dla</a:t>
              </a:r>
              <a:br>
                <a:rPr lang="pl-PL" sz="2000" dirty="0" smtClean="0">
                  <a:solidFill>
                    <a:srgbClr val="008000"/>
                  </a:solidFill>
                </a:rPr>
              </a:br>
              <a:r>
                <a:rPr lang="pl-PL" sz="2000" i="1" dirty="0">
                  <a:solidFill>
                    <a:srgbClr val="008000"/>
                  </a:solidFill>
                </a:rPr>
                <a:t>A</a:t>
              </a:r>
              <a:r>
                <a:rPr lang="pl-PL" sz="2000" dirty="0">
                  <a:solidFill>
                    <a:srgbClr val="008000"/>
                  </a:solidFill>
                </a:rPr>
                <a:t>(</a:t>
              </a:r>
              <a:r>
                <a:rPr lang="pl-PL" sz="2000" i="1" dirty="0">
                  <a:solidFill>
                    <a:srgbClr val="008000"/>
                  </a:solidFill>
                </a:rPr>
                <a:t>t</a:t>
              </a:r>
              <a:r>
                <a:rPr lang="pl-PL" sz="2000" dirty="0">
                  <a:solidFill>
                    <a:srgbClr val="008000"/>
                  </a:solidFill>
                </a:rPr>
                <a:t>) = </a:t>
              </a:r>
              <a:r>
                <a:rPr lang="pl-PL" sz="2000" i="1" dirty="0" smtClean="0">
                  <a:solidFill>
                    <a:srgbClr val="008000"/>
                  </a:solidFill>
                </a:rPr>
                <a:t>D</a:t>
              </a:r>
              <a:r>
                <a:rPr lang="pl-PL" sz="2000" dirty="0" smtClean="0">
                  <a:solidFill>
                    <a:srgbClr val="008000"/>
                  </a:solidFill>
                </a:rPr>
                <a:t>(</a:t>
              </a:r>
              <a:r>
                <a:rPr lang="pl-PL" sz="2000" i="1" dirty="0" smtClean="0">
                  <a:solidFill>
                    <a:srgbClr val="008000"/>
                  </a:solidFill>
                </a:rPr>
                <a:t>t</a:t>
              </a:r>
              <a:r>
                <a:rPr lang="pl-PL" sz="2000" dirty="0" smtClean="0">
                  <a:solidFill>
                    <a:srgbClr val="008000"/>
                  </a:solidFill>
                </a:rPr>
                <a:t>) zgłoszeń.</a:t>
              </a:r>
              <a:endParaRPr lang="pl-PL" sz="2000" dirty="0">
                <a:solidFill>
                  <a:srgbClr val="008000"/>
                </a:solidFill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9113677"/>
                </p:ext>
              </p:extLst>
            </p:nvPr>
          </p:nvGraphicFramePr>
          <p:xfrm>
            <a:off x="5642289" y="2703949"/>
            <a:ext cx="3752850" cy="79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4491" name="Equation" r:id="rId5" imgW="1562040" imgH="330120" progId="Equation.3">
                    <p:embed/>
                  </p:oleObj>
                </mc:Choice>
                <mc:Fallback>
                  <p:oleObj name="Equation" r:id="rId5" imgW="15620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642289" y="2703949"/>
                          <a:ext cx="3752850" cy="7937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454025" y="5614987"/>
            <a:ext cx="6973420" cy="519113"/>
            <a:chOff x="454025" y="5614987"/>
            <a:chExt cx="6973420" cy="519113"/>
          </a:xfrm>
        </p:grpSpPr>
        <p:sp>
          <p:nvSpPr>
            <p:cNvPr id="65" name="Text Box 46"/>
            <p:cNvSpPr txBox="1">
              <a:spLocks noChangeArrowheads="1"/>
            </p:cNvSpPr>
            <p:nvPr/>
          </p:nvSpPr>
          <p:spPr bwMode="auto">
            <a:xfrm>
              <a:off x="3188818" y="5614987"/>
              <a:ext cx="4238627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6600"/>
                  </a:solidFill>
                </a:rPr>
                <a:t>ś</a:t>
              </a:r>
              <a:r>
                <a:rPr lang="pl-PL" dirty="0" smtClean="0">
                  <a:solidFill>
                    <a:srgbClr val="006600"/>
                  </a:solidFill>
                </a:rPr>
                <a:t>rednie opóźnienie tranzytowe </a:t>
              </a:r>
              <a:endParaRPr lang="pl-PL" dirty="0">
                <a:solidFill>
                  <a:srgbClr val="006600"/>
                </a:solidFill>
              </a:endParaRPr>
            </a:p>
          </p:txBody>
        </p: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8430508"/>
                </p:ext>
              </p:extLst>
            </p:nvPr>
          </p:nvGraphicFramePr>
          <p:xfrm>
            <a:off x="454025" y="5619750"/>
            <a:ext cx="2376488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4492" name="Equation" r:id="rId7" imgW="1054080" imgH="228600" progId="Equation.3">
                    <p:embed/>
                  </p:oleObj>
                </mc:Choice>
                <mc:Fallback>
                  <p:oleObj name="Equation" r:id="rId7" imgW="10540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4025" y="5619750"/>
                          <a:ext cx="2376488" cy="514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8" name="Łącznik prosty ze strzałką 7"/>
          <p:cNvCxnSpPr/>
          <p:nvPr/>
        </p:nvCxnSpPr>
        <p:spPr bwMode="auto">
          <a:xfrm>
            <a:off x="537729" y="4149080"/>
            <a:ext cx="31808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8" name="pole tekstowe 37"/>
          <p:cNvSpPr txBox="1"/>
          <p:nvPr/>
        </p:nvSpPr>
        <p:spPr>
          <a:xfrm>
            <a:off x="1284469" y="4119839"/>
            <a:ext cx="1687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/>
              <a:t>Okres zajętości</a:t>
            </a:r>
            <a:endParaRPr lang="pl-PL" sz="1800" dirty="0"/>
          </a:p>
        </p:txBody>
      </p:sp>
      <p:grpSp>
        <p:nvGrpSpPr>
          <p:cNvPr id="10" name="Grupa 9"/>
          <p:cNvGrpSpPr/>
          <p:nvPr/>
        </p:nvGrpSpPr>
        <p:grpSpPr>
          <a:xfrm>
            <a:off x="616511" y="6205895"/>
            <a:ext cx="7295122" cy="485418"/>
            <a:chOff x="616511" y="6205895"/>
            <a:chExt cx="7295122" cy="485418"/>
          </a:xfrm>
        </p:grpSpPr>
        <p:sp>
          <p:nvSpPr>
            <p:cNvPr id="63" name="Text Box 49"/>
            <p:cNvSpPr txBox="1">
              <a:spLocks noChangeArrowheads="1"/>
            </p:cNvSpPr>
            <p:nvPr/>
          </p:nvSpPr>
          <p:spPr bwMode="auto">
            <a:xfrm>
              <a:off x="3188818" y="6229350"/>
              <a:ext cx="472281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r>
                <a:rPr lang="pl-PL" dirty="0">
                  <a:solidFill>
                    <a:srgbClr val="006600"/>
                  </a:solidFill>
                </a:rPr>
                <a:t>ś</a:t>
              </a:r>
              <a:r>
                <a:rPr lang="pl-PL" dirty="0" smtClean="0">
                  <a:solidFill>
                    <a:srgbClr val="006600"/>
                  </a:solidFill>
                </a:rPr>
                <a:t>rednia zajętość w przedziale </a:t>
              </a:r>
              <a:r>
                <a:rPr lang="pl-PL" dirty="0">
                  <a:solidFill>
                    <a:srgbClr val="006600"/>
                  </a:solidFill>
                </a:rPr>
                <a:t>(0, </a:t>
              </a:r>
              <a:r>
                <a:rPr lang="pl-PL" i="1" dirty="0">
                  <a:solidFill>
                    <a:srgbClr val="006600"/>
                  </a:solidFill>
                </a:rPr>
                <a:t>t</a:t>
              </a:r>
              <a:r>
                <a:rPr lang="pl-PL" dirty="0">
                  <a:solidFill>
                    <a:srgbClr val="006600"/>
                  </a:solidFill>
                </a:rPr>
                <a:t>)</a:t>
              </a:r>
            </a:p>
          </p:txBody>
        </p:sp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38753759"/>
                </p:ext>
              </p:extLst>
            </p:nvPr>
          </p:nvGraphicFramePr>
          <p:xfrm>
            <a:off x="616511" y="6205895"/>
            <a:ext cx="1725931" cy="4854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4493" name="Equation" r:id="rId9" imgW="812520" imgH="228600" progId="Equation.3">
                    <p:embed/>
                  </p:oleObj>
                </mc:Choice>
                <mc:Fallback>
                  <p:oleObj name="Equation" r:id="rId9" imgW="8125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16511" y="6205895"/>
                          <a:ext cx="1725931" cy="4854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91" name="Group 23"/>
          <p:cNvGrpSpPr>
            <a:grpSpLocks noChangeAspect="1"/>
          </p:cNvGrpSpPr>
          <p:nvPr/>
        </p:nvGrpSpPr>
        <p:grpSpPr bwMode="auto">
          <a:xfrm>
            <a:off x="2514600" y="1066800"/>
            <a:ext cx="4011613" cy="2825750"/>
            <a:chOff x="1104" y="912"/>
            <a:chExt cx="3958" cy="2788"/>
          </a:xfrm>
        </p:grpSpPr>
        <p:sp>
          <p:nvSpPr>
            <p:cNvPr id="32770" name="Rectangle 2" descr="Ciemny ukośny w dół"/>
            <p:cNvSpPr>
              <a:spLocks noChangeAspect="1" noChangeArrowheads="1"/>
            </p:cNvSpPr>
            <p:nvPr/>
          </p:nvSpPr>
          <p:spPr bwMode="auto">
            <a:xfrm>
              <a:off x="3112" y="1984"/>
              <a:ext cx="904" cy="384"/>
            </a:xfrm>
            <a:prstGeom prst="rect">
              <a:avLst/>
            </a:prstGeom>
            <a:pattFill prst="dkDnDiag">
              <a:fgClr>
                <a:srgbClr val="66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1" name="Rectangle 3" descr="Ciemny ukośny w górę"/>
            <p:cNvSpPr>
              <a:spLocks noChangeAspect="1" noChangeArrowheads="1"/>
            </p:cNvSpPr>
            <p:nvPr/>
          </p:nvSpPr>
          <p:spPr bwMode="auto">
            <a:xfrm>
              <a:off x="1376" y="3312"/>
              <a:ext cx="784" cy="384"/>
            </a:xfrm>
            <a:prstGeom prst="rect">
              <a:avLst/>
            </a:prstGeom>
            <a:pattFill prst="dkUpDiag">
              <a:fgClr>
                <a:srgbClr val="FF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2" name="Rectangle 4" descr="Ciemny ukośny w górę"/>
            <p:cNvSpPr>
              <a:spLocks noChangeAspect="1" noChangeArrowheads="1"/>
            </p:cNvSpPr>
            <p:nvPr/>
          </p:nvSpPr>
          <p:spPr bwMode="auto">
            <a:xfrm>
              <a:off x="2296" y="2384"/>
              <a:ext cx="1320" cy="448"/>
            </a:xfrm>
            <a:prstGeom prst="rect">
              <a:avLst/>
            </a:prstGeom>
            <a:pattFill prst="dkUpDiag">
              <a:fgClr>
                <a:srgbClr val="FF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" name="Rectangle 5" descr="Ciemny ukośny w dół"/>
            <p:cNvSpPr>
              <a:spLocks noChangeAspect="1" noChangeArrowheads="1"/>
            </p:cNvSpPr>
            <p:nvPr/>
          </p:nvSpPr>
          <p:spPr bwMode="auto">
            <a:xfrm>
              <a:off x="2040" y="2848"/>
              <a:ext cx="720" cy="448"/>
            </a:xfrm>
            <a:prstGeom prst="rect">
              <a:avLst/>
            </a:prstGeom>
            <a:pattFill prst="dkDnDiag">
              <a:fgClr>
                <a:srgbClr val="66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2775" name="Group 7"/>
            <p:cNvGrpSpPr>
              <a:grpSpLocks noChangeAspect="1"/>
            </p:cNvGrpSpPr>
            <p:nvPr/>
          </p:nvGrpSpPr>
          <p:grpSpPr bwMode="auto">
            <a:xfrm>
              <a:off x="1104" y="912"/>
              <a:ext cx="3958" cy="2788"/>
              <a:chOff x="2928" y="2064"/>
              <a:chExt cx="2863" cy="2016"/>
            </a:xfrm>
          </p:grpSpPr>
          <p:sp>
            <p:nvSpPr>
              <p:cNvPr id="32776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2928" y="2064"/>
                <a:ext cx="0" cy="201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777" name="Line 9"/>
              <p:cNvSpPr>
                <a:spLocks noChangeAspect="1" noChangeShapeType="1"/>
              </p:cNvSpPr>
              <p:nvPr/>
            </p:nvSpPr>
            <p:spPr bwMode="auto">
              <a:xfrm>
                <a:off x="2928" y="4080"/>
                <a:ext cx="2736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778" name="Freeform 10"/>
              <p:cNvSpPr>
                <a:spLocks noChangeAspect="1"/>
              </p:cNvSpPr>
              <p:nvPr/>
            </p:nvSpPr>
            <p:spPr bwMode="auto">
              <a:xfrm>
                <a:off x="3120" y="2544"/>
                <a:ext cx="2400" cy="1536"/>
              </a:xfrm>
              <a:custGeom>
                <a:avLst/>
                <a:gdLst/>
                <a:ahLst/>
                <a:cxnLst>
                  <a:cxn ang="0">
                    <a:pos x="0" y="1536"/>
                  </a:cxn>
                  <a:cxn ang="0">
                    <a:pos x="0" y="1248"/>
                  </a:cxn>
                  <a:cxn ang="0">
                    <a:pos x="480" y="1248"/>
                  </a:cxn>
                  <a:cxn ang="0">
                    <a:pos x="480" y="912"/>
                  </a:cxn>
                  <a:cxn ang="0">
                    <a:pos x="672" y="912"/>
                  </a:cxn>
                  <a:cxn ang="0">
                    <a:pos x="672" y="576"/>
                  </a:cxn>
                  <a:cxn ang="0">
                    <a:pos x="1248" y="576"/>
                  </a:cxn>
                  <a:cxn ang="0">
                    <a:pos x="1248" y="288"/>
                  </a:cxn>
                  <a:cxn ang="0">
                    <a:pos x="1824" y="288"/>
                  </a:cxn>
                  <a:cxn ang="0">
                    <a:pos x="2160" y="288"/>
                  </a:cxn>
                  <a:cxn ang="0">
                    <a:pos x="2160" y="0"/>
                  </a:cxn>
                  <a:cxn ang="0">
                    <a:pos x="2400" y="0"/>
                  </a:cxn>
                </a:cxnLst>
                <a:rect l="0" t="0" r="r" b="b"/>
                <a:pathLst>
                  <a:path w="2400" h="1536">
                    <a:moveTo>
                      <a:pt x="0" y="1536"/>
                    </a:moveTo>
                    <a:lnTo>
                      <a:pt x="0" y="1248"/>
                    </a:lnTo>
                    <a:lnTo>
                      <a:pt x="480" y="1248"/>
                    </a:lnTo>
                    <a:lnTo>
                      <a:pt x="480" y="912"/>
                    </a:lnTo>
                    <a:lnTo>
                      <a:pt x="672" y="912"/>
                    </a:lnTo>
                    <a:lnTo>
                      <a:pt x="672" y="576"/>
                    </a:lnTo>
                    <a:lnTo>
                      <a:pt x="1248" y="576"/>
                    </a:lnTo>
                    <a:lnTo>
                      <a:pt x="1248" y="288"/>
                    </a:lnTo>
                    <a:lnTo>
                      <a:pt x="1824" y="288"/>
                    </a:lnTo>
                    <a:lnTo>
                      <a:pt x="2160" y="288"/>
                    </a:lnTo>
                    <a:lnTo>
                      <a:pt x="2160" y="0"/>
                    </a:lnTo>
                    <a:lnTo>
                      <a:pt x="2400" y="0"/>
                    </a:ln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779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5193" y="2098"/>
                <a:ext cx="598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3200" i="1">
                    <a:solidFill>
                      <a:srgbClr val="FF3300"/>
                    </a:solidFill>
                  </a:rPr>
                  <a:t>A</a:t>
                </a:r>
                <a:r>
                  <a:rPr lang="pl-PL" sz="3200">
                    <a:solidFill>
                      <a:srgbClr val="FF3300"/>
                    </a:solidFill>
                  </a:rPr>
                  <a:t>(</a:t>
                </a:r>
                <a:r>
                  <a:rPr lang="pl-PL" sz="3200" i="1">
                    <a:solidFill>
                      <a:srgbClr val="FF3300"/>
                    </a:solidFill>
                  </a:rPr>
                  <a:t>t</a:t>
                </a:r>
                <a:r>
                  <a:rPr lang="pl-PL" sz="3200">
                    <a:solidFill>
                      <a:srgbClr val="FF3300"/>
                    </a:solidFill>
                  </a:rPr>
                  <a:t>)</a:t>
                </a:r>
                <a:endParaRPr lang="pl-PL" b="0" i="1"/>
              </a:p>
            </p:txBody>
          </p:sp>
          <p:sp>
            <p:nvSpPr>
              <p:cNvPr id="32780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999" y="2962"/>
                <a:ext cx="614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3200" i="1">
                    <a:solidFill>
                      <a:srgbClr val="0000CC"/>
                    </a:solidFill>
                  </a:rPr>
                  <a:t>D</a:t>
                </a:r>
                <a:r>
                  <a:rPr lang="pl-PL" sz="3200">
                    <a:solidFill>
                      <a:srgbClr val="0000CC"/>
                    </a:solidFill>
                  </a:rPr>
                  <a:t>(</a:t>
                </a:r>
                <a:r>
                  <a:rPr lang="pl-PL" sz="3200" i="1">
                    <a:solidFill>
                      <a:srgbClr val="0000CC"/>
                    </a:solidFill>
                  </a:rPr>
                  <a:t>t</a:t>
                </a:r>
                <a:r>
                  <a:rPr lang="pl-PL" sz="3200">
                    <a:solidFill>
                      <a:srgbClr val="0000CC"/>
                    </a:solidFill>
                  </a:rPr>
                  <a:t>)</a:t>
                </a:r>
                <a:endParaRPr lang="pl-PL" b="0" i="1"/>
              </a:p>
            </p:txBody>
          </p:sp>
          <p:sp>
            <p:nvSpPr>
              <p:cNvPr id="32781" name="Freeform 13"/>
              <p:cNvSpPr>
                <a:spLocks noChangeAspect="1"/>
              </p:cNvSpPr>
              <p:nvPr/>
            </p:nvSpPr>
            <p:spPr bwMode="auto">
              <a:xfrm>
                <a:off x="3696" y="2832"/>
                <a:ext cx="1344" cy="1248"/>
              </a:xfrm>
              <a:custGeom>
                <a:avLst/>
                <a:gdLst/>
                <a:ahLst/>
                <a:cxnLst>
                  <a:cxn ang="0">
                    <a:pos x="0" y="1248"/>
                  </a:cxn>
                  <a:cxn ang="0">
                    <a:pos x="0" y="960"/>
                  </a:cxn>
                  <a:cxn ang="0">
                    <a:pos x="432" y="960"/>
                  </a:cxn>
                  <a:cxn ang="0">
                    <a:pos x="432" y="624"/>
                  </a:cxn>
                  <a:cxn ang="0">
                    <a:pos x="1056" y="624"/>
                  </a:cxn>
                  <a:cxn ang="0">
                    <a:pos x="1056" y="288"/>
                  </a:cxn>
                  <a:cxn ang="0">
                    <a:pos x="1344" y="288"/>
                  </a:cxn>
                  <a:cxn ang="0">
                    <a:pos x="1344" y="0"/>
                  </a:cxn>
                </a:cxnLst>
                <a:rect l="0" t="0" r="r" b="b"/>
                <a:pathLst>
                  <a:path w="1344" h="1248">
                    <a:moveTo>
                      <a:pt x="0" y="1248"/>
                    </a:moveTo>
                    <a:lnTo>
                      <a:pt x="0" y="960"/>
                    </a:lnTo>
                    <a:lnTo>
                      <a:pt x="432" y="960"/>
                    </a:lnTo>
                    <a:lnTo>
                      <a:pt x="432" y="624"/>
                    </a:lnTo>
                    <a:lnTo>
                      <a:pt x="1056" y="624"/>
                    </a:lnTo>
                    <a:lnTo>
                      <a:pt x="1056" y="288"/>
                    </a:lnTo>
                    <a:lnTo>
                      <a:pt x="1344" y="288"/>
                    </a:lnTo>
                    <a:lnTo>
                      <a:pt x="1344" y="0"/>
                    </a:lnTo>
                  </a:path>
                </a:pathLst>
              </a:custGeom>
              <a:noFill/>
              <a:ln w="38100" cap="flat" cmpd="sng">
                <a:solidFill>
                  <a:srgbClr val="3333CC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782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5345" y="3634"/>
                <a:ext cx="212" cy="4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3200" i="1">
                    <a:solidFill>
                      <a:schemeClr val="folHlink"/>
                    </a:solidFill>
                  </a:rPr>
                  <a:t>t</a:t>
                </a:r>
                <a:endParaRPr lang="pl-PL" b="0" i="1"/>
              </a:p>
            </p:txBody>
          </p:sp>
          <p:sp>
            <p:nvSpPr>
              <p:cNvPr id="32783" name="Line 15"/>
              <p:cNvSpPr>
                <a:spLocks noChangeAspect="1" noChangeShapeType="1"/>
              </p:cNvSpPr>
              <p:nvPr/>
            </p:nvSpPr>
            <p:spPr bwMode="auto">
              <a:xfrm>
                <a:off x="3936" y="3120"/>
                <a:ext cx="0" cy="672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 type="stealth" w="med" len="med"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784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3934" y="3133"/>
                <a:ext cx="469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i="1" dirty="0">
                    <a:solidFill>
                      <a:schemeClr val="folHlink"/>
                    </a:solidFill>
                  </a:rPr>
                  <a:t>L</a:t>
                </a:r>
                <a:r>
                  <a:rPr lang="pl-PL" dirty="0">
                    <a:solidFill>
                      <a:schemeClr val="folHlink"/>
                    </a:solidFill>
                  </a:rPr>
                  <a:t>(</a:t>
                </a:r>
                <a:r>
                  <a:rPr lang="pl-PL" i="1" dirty="0">
                    <a:solidFill>
                      <a:schemeClr val="folHlink"/>
                    </a:solidFill>
                  </a:rPr>
                  <a:t>t</a:t>
                </a:r>
                <a:r>
                  <a:rPr lang="pl-PL" dirty="0">
                    <a:solidFill>
                      <a:schemeClr val="folHlink"/>
                    </a:solidFill>
                  </a:rPr>
                  <a:t>)</a:t>
                </a:r>
                <a:endParaRPr lang="pl-PL" b="0" i="1" dirty="0"/>
              </a:p>
            </p:txBody>
          </p:sp>
        </p:grpSp>
      </p:grp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3279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872597"/>
              </p:ext>
            </p:extLst>
          </p:nvPr>
        </p:nvGraphicFramePr>
        <p:xfrm>
          <a:off x="6627020" y="1858833"/>
          <a:ext cx="18288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62" name="Equation" r:id="rId4" imgW="711000" imgH="228600" progId="Equation.3">
                  <p:embed/>
                </p:oleObj>
              </mc:Choice>
              <mc:Fallback>
                <p:oleObj name="Equation" r:id="rId4" imgW="711000" imgH="2286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020" y="1858833"/>
                        <a:ext cx="1828800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832464"/>
              </p:ext>
            </p:extLst>
          </p:nvPr>
        </p:nvGraphicFramePr>
        <p:xfrm>
          <a:off x="6627020" y="1226887"/>
          <a:ext cx="2439987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63" name="Equation" r:id="rId6" imgW="1054080" imgH="228600" progId="Equation.3">
                  <p:embed/>
                </p:oleObj>
              </mc:Choice>
              <mc:Fallback>
                <p:oleObj name="Equation" r:id="rId6" imgW="1054080" imgH="2286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020" y="1226887"/>
                        <a:ext cx="2439987" cy="52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854666"/>
              </p:ext>
            </p:extLst>
          </p:nvPr>
        </p:nvGraphicFramePr>
        <p:xfrm>
          <a:off x="2022475" y="4114800"/>
          <a:ext cx="54610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64" name="Equation" r:id="rId8" imgW="2184120" imgH="419040" progId="Equation.3">
                  <p:embed/>
                </p:oleObj>
              </mc:Choice>
              <mc:Fallback>
                <p:oleObj name="Equation" r:id="rId8" imgW="2184120" imgH="4190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2475" y="4114800"/>
                        <a:ext cx="5461000" cy="10477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99" name="Group 31"/>
          <p:cNvGrpSpPr>
            <a:grpSpLocks/>
          </p:cNvGrpSpPr>
          <p:nvPr/>
        </p:nvGrpSpPr>
        <p:grpSpPr bwMode="auto">
          <a:xfrm>
            <a:off x="2877345" y="5305361"/>
            <a:ext cx="3749675" cy="461963"/>
            <a:chOff x="1758" y="3358"/>
            <a:chExt cx="2362" cy="291"/>
          </a:xfrm>
          <a:noFill/>
        </p:grpSpPr>
        <p:graphicFrame>
          <p:nvGraphicFramePr>
            <p:cNvPr id="32795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3248143"/>
                </p:ext>
              </p:extLst>
            </p:nvPr>
          </p:nvGraphicFramePr>
          <p:xfrm>
            <a:off x="3408" y="3360"/>
            <a:ext cx="712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4765" name="Equation" r:id="rId10" imgW="431640" imgH="164880" progId="Equation.3">
                    <p:embed/>
                  </p:oleObj>
                </mc:Choice>
                <mc:Fallback>
                  <p:oleObj name="Equation" r:id="rId10" imgW="431640" imgH="1648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3360"/>
                          <a:ext cx="712" cy="28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96" name="Text Box 28"/>
            <p:cNvSpPr txBox="1">
              <a:spLocks noChangeArrowheads="1"/>
            </p:cNvSpPr>
            <p:nvPr/>
          </p:nvSpPr>
          <p:spPr bwMode="auto">
            <a:xfrm>
              <a:off x="1758" y="3358"/>
              <a:ext cx="1687" cy="2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r>
                <a:rPr lang="pl-PL" dirty="0" smtClean="0">
                  <a:solidFill>
                    <a:srgbClr val="000000"/>
                  </a:solidFill>
                </a:rPr>
                <a:t>Stan stacjonarny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32797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533325"/>
              </p:ext>
            </p:extLst>
          </p:nvPr>
        </p:nvGraphicFramePr>
        <p:xfrm>
          <a:off x="2111376" y="5832781"/>
          <a:ext cx="5281612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66" name="Równanie" r:id="rId12" imgW="1244520" imgH="215640" progId="Equation.3">
                  <p:embed/>
                </p:oleObj>
              </mc:Choice>
              <mc:Fallback>
                <p:oleObj name="Równanie" r:id="rId12" imgW="1244520" imgH="21564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76" y="5832781"/>
                        <a:ext cx="5281612" cy="9080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7288" y="-269875"/>
            <a:ext cx="8515672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TWIERDZENIE LITTLE’A – szkic dowodu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31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7288" y="-269875"/>
            <a:ext cx="8515672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TWIERDZENIE LITTLE’A – praktyka</a:t>
            </a:r>
            <a:endParaRPr lang="pl-PL" dirty="0"/>
          </a:p>
        </p:txBody>
      </p:sp>
      <p:graphicFrame>
        <p:nvGraphicFramePr>
          <p:cNvPr id="2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898174"/>
              </p:ext>
            </p:extLst>
          </p:nvPr>
        </p:nvGraphicFramePr>
        <p:xfrm>
          <a:off x="3059832" y="1124744"/>
          <a:ext cx="17399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290" name="Equation" r:id="rId4" imgW="507960" imgH="431640" progId="Equation.3">
                  <p:embed/>
                </p:oleObj>
              </mc:Choice>
              <mc:Fallback>
                <p:oleObj name="Equation" r:id="rId4" imgW="507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124744"/>
                        <a:ext cx="1739900" cy="1473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73139" y="5589667"/>
            <a:ext cx="8853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Stosowanie twierdzenia </a:t>
            </a:r>
            <a:r>
              <a:rPr lang="pl-PL" dirty="0" err="1" smtClean="0"/>
              <a:t>Little’a</a:t>
            </a:r>
            <a:r>
              <a:rPr lang="pl-PL" dirty="0" smtClean="0"/>
              <a:t> wymaga dokładnego określenia</a:t>
            </a:r>
            <a:br>
              <a:rPr lang="pl-PL" dirty="0" smtClean="0"/>
            </a:br>
            <a:r>
              <a:rPr lang="pl-PL" dirty="0" smtClean="0"/>
              <a:t>dla jakich jednostek  i w jakim systemie (ich obsługi) wyznaczamy</a:t>
            </a:r>
            <a:br>
              <a:rPr lang="pl-PL" dirty="0" smtClean="0"/>
            </a:br>
            <a:r>
              <a:rPr lang="pl-PL" dirty="0" smtClean="0"/>
              <a:t>opóźnienie tranzytowe, przepustowość i zajętość.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32</a:t>
            </a:fld>
            <a:endParaRPr lang="pl-PL"/>
          </a:p>
        </p:txBody>
      </p:sp>
      <p:grpSp>
        <p:nvGrpSpPr>
          <p:cNvPr id="38" name="Grupa 37"/>
          <p:cNvGrpSpPr/>
          <p:nvPr/>
        </p:nvGrpSpPr>
        <p:grpSpPr>
          <a:xfrm>
            <a:off x="4799732" y="1412776"/>
            <a:ext cx="3908357" cy="2237264"/>
            <a:chOff x="4799732" y="1412776"/>
            <a:chExt cx="3908357" cy="2237264"/>
          </a:xfrm>
        </p:grpSpPr>
        <p:sp>
          <p:nvSpPr>
            <p:cNvPr id="31" name="pole tekstowe 30"/>
            <p:cNvSpPr txBox="1"/>
            <p:nvPr/>
          </p:nvSpPr>
          <p:spPr>
            <a:xfrm>
              <a:off x="5940152" y="2237963"/>
              <a:ext cx="276793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>
                  <a:solidFill>
                    <a:srgbClr val="000000"/>
                  </a:solidFill>
                </a:rPr>
                <a:t>L</a:t>
              </a:r>
              <a:r>
                <a:rPr lang="pl-PL" dirty="0" smtClean="0">
                  <a:solidFill>
                    <a:srgbClr val="000000"/>
                  </a:solidFill>
                </a:rPr>
                <a:t> – </a:t>
              </a:r>
              <a:r>
                <a:rPr lang="pl-PL" dirty="0">
                  <a:solidFill>
                    <a:srgbClr val="000000"/>
                  </a:solidFill>
                </a:rPr>
                <a:t>ś</a:t>
              </a:r>
              <a:r>
                <a:rPr lang="pl-PL" dirty="0" smtClean="0">
                  <a:solidFill>
                    <a:srgbClr val="000000"/>
                  </a:solidFill>
                </a:rPr>
                <a:t>rednia zajętość</a:t>
              </a:r>
              <a:br>
                <a:rPr lang="pl-PL" dirty="0" smtClean="0">
                  <a:solidFill>
                    <a:srgbClr val="000000"/>
                  </a:solidFill>
                </a:rPr>
              </a:br>
              <a:r>
                <a:rPr lang="pl-PL" dirty="0" smtClean="0">
                  <a:solidFill>
                    <a:srgbClr val="000000"/>
                  </a:solidFill>
                </a:rPr>
                <a:t>systemu (</a:t>
              </a:r>
              <a:r>
                <a:rPr lang="pl-PL" dirty="0" smtClean="0">
                  <a:solidFill>
                    <a:srgbClr val="FF0000"/>
                  </a:solidFill>
                </a:rPr>
                <a:t>jakiego?</a:t>
              </a:r>
              <a:r>
                <a:rPr lang="pl-PL" dirty="0" smtClean="0">
                  <a:solidFill>
                    <a:srgbClr val="000000"/>
                  </a:solidFill>
                </a:rPr>
                <a:t>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6" name="Łącznik zakrzywiony 5"/>
            <p:cNvCxnSpPr/>
            <p:nvPr/>
          </p:nvCxnSpPr>
          <p:spPr bwMode="auto">
            <a:xfrm rot="10800000">
              <a:off x="4799732" y="1412776"/>
              <a:ext cx="2436564" cy="792088"/>
            </a:xfrm>
            <a:prstGeom prst="curvedConnector3">
              <a:avLst/>
            </a:prstGeom>
            <a:solidFill>
              <a:schemeClr val="accent1"/>
            </a:solidFill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Prostokąt 16"/>
            <p:cNvSpPr/>
            <p:nvPr/>
          </p:nvSpPr>
          <p:spPr bwMode="auto">
            <a:xfrm>
              <a:off x="6619495" y="3217992"/>
              <a:ext cx="616801" cy="432048"/>
            </a:xfrm>
            <a:prstGeom prst="rect">
              <a:avLst/>
            </a:prstGeom>
            <a:noFill/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7651693" y="3217991"/>
              <a:ext cx="616801" cy="432048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>
              <a:off x="6300192" y="3434015"/>
              <a:ext cx="240789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7" name="Grupa 36"/>
          <p:cNvGrpSpPr/>
          <p:nvPr/>
        </p:nvGrpSpPr>
        <p:grpSpPr>
          <a:xfrm>
            <a:off x="3929782" y="2597944"/>
            <a:ext cx="4684439" cy="2490069"/>
            <a:chOff x="3929782" y="2597944"/>
            <a:chExt cx="4684439" cy="2490069"/>
          </a:xfrm>
        </p:grpSpPr>
        <p:sp>
          <p:nvSpPr>
            <p:cNvPr id="34" name="pole tekstowe 33"/>
            <p:cNvSpPr txBox="1"/>
            <p:nvPr/>
          </p:nvSpPr>
          <p:spPr>
            <a:xfrm>
              <a:off x="4079594" y="4257016"/>
              <a:ext cx="262764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pl-PL" i="1" baseline="-25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pl-PL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pl-PL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przepustowość</a:t>
              </a:r>
              <a:br>
                <a:rPr lang="pl-PL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pl-PL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pl-PL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nie obciążenie!</a:t>
              </a:r>
              <a:r>
                <a:rPr lang="pl-PL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8" name="Łącznik zakrzywiony 7"/>
            <p:cNvCxnSpPr>
              <a:stCxn id="34" idx="0"/>
              <a:endCxn id="26" idx="2"/>
            </p:cNvCxnSpPr>
            <p:nvPr/>
          </p:nvCxnSpPr>
          <p:spPr bwMode="auto">
            <a:xfrm rot="16200000" flipV="1">
              <a:off x="3832063" y="2695663"/>
              <a:ext cx="1659072" cy="1463633"/>
            </a:xfrm>
            <a:prstGeom prst="curvedConnector3">
              <a:avLst/>
            </a:prstGeom>
            <a:solidFill>
              <a:schemeClr val="accent1"/>
            </a:solidFill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33" name="Grupa 32"/>
            <p:cNvGrpSpPr/>
            <p:nvPr/>
          </p:nvGrpSpPr>
          <p:grpSpPr>
            <a:xfrm>
              <a:off x="6927895" y="4273274"/>
              <a:ext cx="1686326" cy="579694"/>
              <a:chOff x="7118974" y="4149506"/>
              <a:chExt cx="1686326" cy="579694"/>
            </a:xfrm>
          </p:grpSpPr>
          <p:sp>
            <p:nvSpPr>
              <p:cNvPr id="27" name="Prostokąt 26"/>
              <p:cNvSpPr/>
              <p:nvPr/>
            </p:nvSpPr>
            <p:spPr bwMode="auto">
              <a:xfrm>
                <a:off x="7853454" y="4149506"/>
                <a:ext cx="616801" cy="432048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cxnSp>
            <p:nvCxnSpPr>
              <p:cNvPr id="22" name="Łącznik prosty ze strzałką 21"/>
              <p:cNvCxnSpPr/>
              <p:nvPr/>
            </p:nvCxnSpPr>
            <p:spPr bwMode="auto">
              <a:xfrm>
                <a:off x="7118974" y="4360514"/>
                <a:ext cx="426080" cy="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0" name="Łącznik prosty ze strzałką 29"/>
              <p:cNvCxnSpPr>
                <a:endCxn id="27" idx="1"/>
              </p:cNvCxnSpPr>
              <p:nvPr/>
            </p:nvCxnSpPr>
            <p:spPr bwMode="auto">
              <a:xfrm>
                <a:off x="7518408" y="4356665"/>
                <a:ext cx="335046" cy="8865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Łącznik prosty ze strzałką 24"/>
              <p:cNvCxnSpPr/>
              <p:nvPr/>
            </p:nvCxnSpPr>
            <p:spPr bwMode="auto">
              <a:xfrm>
                <a:off x="7518408" y="4368553"/>
                <a:ext cx="0" cy="360647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Łącznik prosty ze strzałką 34"/>
              <p:cNvCxnSpPr/>
              <p:nvPr/>
            </p:nvCxnSpPr>
            <p:spPr bwMode="auto">
              <a:xfrm>
                <a:off x="8470254" y="4381591"/>
                <a:ext cx="335046" cy="8865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15" name="Grupa 14"/>
          <p:cNvGrpSpPr/>
          <p:nvPr/>
        </p:nvGrpSpPr>
        <p:grpSpPr>
          <a:xfrm>
            <a:off x="310809" y="1772829"/>
            <a:ext cx="4035941" cy="3216254"/>
            <a:chOff x="310809" y="1772829"/>
            <a:chExt cx="4035941" cy="3216254"/>
          </a:xfrm>
        </p:grpSpPr>
        <p:grpSp>
          <p:nvGrpSpPr>
            <p:cNvPr id="36" name="Grupa 35"/>
            <p:cNvGrpSpPr/>
            <p:nvPr/>
          </p:nvGrpSpPr>
          <p:grpSpPr>
            <a:xfrm>
              <a:off x="310809" y="1772829"/>
              <a:ext cx="4035941" cy="2880379"/>
              <a:chOff x="310809" y="1772829"/>
              <a:chExt cx="4035941" cy="2880379"/>
            </a:xfrm>
          </p:grpSpPr>
          <p:sp>
            <p:nvSpPr>
              <p:cNvPr id="2" name="pole tekstowe 1"/>
              <p:cNvSpPr txBox="1"/>
              <p:nvPr/>
            </p:nvSpPr>
            <p:spPr>
              <a:xfrm>
                <a:off x="683568" y="3068960"/>
                <a:ext cx="366318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W</a:t>
                </a:r>
                <a:r>
                  <a:rPr lang="pl-PL" dirty="0" smtClean="0">
                    <a:solidFill>
                      <a:srgbClr val="000000"/>
                    </a:solidFill>
                  </a:rPr>
                  <a:t> - opóźnienie tranzytowe</a:t>
                </a:r>
                <a:br>
                  <a:rPr lang="pl-PL" dirty="0" smtClean="0">
                    <a:solidFill>
                      <a:srgbClr val="000000"/>
                    </a:solidFill>
                  </a:rPr>
                </a:br>
                <a:r>
                  <a:rPr lang="pl-PL" dirty="0" smtClean="0">
                    <a:solidFill>
                      <a:srgbClr val="000000"/>
                    </a:solidFill>
                  </a:rPr>
                  <a:t>jednostek (</a:t>
                </a:r>
                <a:r>
                  <a:rPr lang="pl-PL" dirty="0" smtClean="0">
                    <a:solidFill>
                      <a:srgbClr val="FF0000"/>
                    </a:solidFill>
                  </a:rPr>
                  <a:t>jakich?</a:t>
                </a:r>
                <a:r>
                  <a:rPr lang="pl-PL" dirty="0" smtClean="0">
                    <a:solidFill>
                      <a:srgbClr val="000000"/>
                    </a:solidFill>
                  </a:rPr>
                  <a:t>)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" name="Łącznik zakrzywiony 3"/>
              <p:cNvCxnSpPr>
                <a:stCxn id="2" idx="1"/>
              </p:cNvCxnSpPr>
              <p:nvPr/>
            </p:nvCxnSpPr>
            <p:spPr bwMode="auto">
              <a:xfrm rot="10800000" flipH="1">
                <a:off x="683568" y="1772829"/>
                <a:ext cx="2376264" cy="1711631"/>
              </a:xfrm>
              <a:prstGeom prst="curvedConnector3">
                <a:avLst>
                  <a:gd name="adj1" fmla="val -9620"/>
                </a:avLst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" name="Prostokąt 4"/>
              <p:cNvSpPr/>
              <p:nvPr/>
            </p:nvSpPr>
            <p:spPr bwMode="auto">
              <a:xfrm>
                <a:off x="816750" y="4221160"/>
                <a:ext cx="1008112" cy="432048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cxnSp>
            <p:nvCxnSpPr>
              <p:cNvPr id="10" name="Łącznik prosty ze strzałką 9"/>
              <p:cNvCxnSpPr/>
              <p:nvPr/>
            </p:nvCxnSpPr>
            <p:spPr bwMode="auto">
              <a:xfrm>
                <a:off x="310809" y="4326293"/>
                <a:ext cx="3113878" cy="12794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6" name="Łącznik prosty ze strzałką 15"/>
              <p:cNvCxnSpPr/>
              <p:nvPr/>
            </p:nvCxnSpPr>
            <p:spPr bwMode="auto">
              <a:xfrm>
                <a:off x="310809" y="4562139"/>
                <a:ext cx="1872208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sp>
          <p:nvSpPr>
            <p:cNvPr id="28" name="Prostokąt 27"/>
            <p:cNvSpPr/>
            <p:nvPr/>
          </p:nvSpPr>
          <p:spPr bwMode="auto">
            <a:xfrm>
              <a:off x="2471600" y="4221160"/>
              <a:ext cx="616801" cy="432048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12" name="Łącznik prosty ze strzałką 11"/>
            <p:cNvCxnSpPr/>
            <p:nvPr/>
          </p:nvCxnSpPr>
          <p:spPr bwMode="auto">
            <a:xfrm>
              <a:off x="2183017" y="4562139"/>
              <a:ext cx="0" cy="4269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377831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536" y="88900"/>
            <a:ext cx="85198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4400" b="0" dirty="0">
                <a:solidFill>
                  <a:schemeClr val="folHlink"/>
                </a:solidFill>
                <a:latin typeface="Impact" pitchFamily="34" charset="0"/>
              </a:rPr>
              <a:t>ś</a:t>
            </a: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rednie opóźnienie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tranzytowe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870836"/>
              </p:ext>
            </p:extLst>
          </p:nvPr>
        </p:nvGraphicFramePr>
        <p:xfrm>
          <a:off x="269081" y="1495425"/>
          <a:ext cx="3646488" cy="915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89" name="Równanie" r:id="rId4" imgW="1714320" imgH="431640" progId="Equation.3">
                  <p:embed/>
                </p:oleObj>
              </mc:Choice>
              <mc:Fallback>
                <p:oleObj name="Równanie" r:id="rId4" imgW="171432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81" y="1495425"/>
                        <a:ext cx="3646488" cy="91571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61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819907"/>
              </p:ext>
            </p:extLst>
          </p:nvPr>
        </p:nvGraphicFramePr>
        <p:xfrm>
          <a:off x="4606925" y="1469749"/>
          <a:ext cx="3756223" cy="941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90" name="Równanie" r:id="rId6" imgW="1663560" imgH="419040" progId="Equation.3">
                  <p:embed/>
                </p:oleObj>
              </mc:Choice>
              <mc:Fallback>
                <p:oleObj name="Równanie" r:id="rId6" imgW="1663560" imgH="419040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1469749"/>
                        <a:ext cx="3756223" cy="941386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62" name="Object 70"/>
          <p:cNvGraphicFramePr>
            <a:graphicFrameLocks noChangeAspect="1"/>
          </p:cNvGraphicFramePr>
          <p:nvPr/>
        </p:nvGraphicFramePr>
        <p:xfrm>
          <a:off x="1933575" y="3643313"/>
          <a:ext cx="1693863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91" name="Równanie" r:id="rId8" imgW="749160" imgH="419040" progId="Equation.3">
                  <p:embed/>
                </p:oleObj>
              </mc:Choice>
              <mc:Fallback>
                <p:oleObj name="Równanie" r:id="rId8" imgW="749160" imgH="419040" progId="Equation.3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3575" y="3643313"/>
                        <a:ext cx="1693863" cy="94615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66" name="Rectangle 74"/>
          <p:cNvSpPr>
            <a:spLocks noChangeArrowheads="1"/>
          </p:cNvSpPr>
          <p:nvPr/>
        </p:nvSpPr>
        <p:spPr bwMode="auto">
          <a:xfrm>
            <a:off x="1374775" y="2820988"/>
            <a:ext cx="3594100" cy="2959100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67" name="Line 75"/>
          <p:cNvSpPr>
            <a:spLocks noChangeShapeType="1"/>
          </p:cNvSpPr>
          <p:nvPr/>
        </p:nvSpPr>
        <p:spPr bwMode="auto">
          <a:xfrm>
            <a:off x="1374775" y="2820988"/>
            <a:ext cx="35941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68" name="Line 76"/>
          <p:cNvSpPr>
            <a:spLocks noChangeShapeType="1"/>
          </p:cNvSpPr>
          <p:nvPr/>
        </p:nvSpPr>
        <p:spPr bwMode="auto">
          <a:xfrm>
            <a:off x="1374775" y="5780088"/>
            <a:ext cx="35941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69" name="Line 77"/>
          <p:cNvSpPr>
            <a:spLocks noChangeShapeType="1"/>
          </p:cNvSpPr>
          <p:nvPr/>
        </p:nvSpPr>
        <p:spPr bwMode="auto">
          <a:xfrm flipV="1">
            <a:off x="4968875" y="2820988"/>
            <a:ext cx="0" cy="2959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0" name="Line 78"/>
          <p:cNvSpPr>
            <a:spLocks noChangeShapeType="1"/>
          </p:cNvSpPr>
          <p:nvPr/>
        </p:nvSpPr>
        <p:spPr bwMode="auto">
          <a:xfrm flipV="1">
            <a:off x="1374775" y="2820988"/>
            <a:ext cx="0" cy="2959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1" name="Line 79"/>
          <p:cNvSpPr>
            <a:spLocks noChangeShapeType="1"/>
          </p:cNvSpPr>
          <p:nvPr/>
        </p:nvSpPr>
        <p:spPr bwMode="auto">
          <a:xfrm>
            <a:off x="1374775" y="5780088"/>
            <a:ext cx="35941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2" name="Line 80"/>
          <p:cNvSpPr>
            <a:spLocks noChangeShapeType="1"/>
          </p:cNvSpPr>
          <p:nvPr/>
        </p:nvSpPr>
        <p:spPr bwMode="auto">
          <a:xfrm flipV="1">
            <a:off x="1374775" y="2820988"/>
            <a:ext cx="0" cy="2959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3" name="Line 81"/>
          <p:cNvSpPr>
            <a:spLocks noChangeShapeType="1"/>
          </p:cNvSpPr>
          <p:nvPr/>
        </p:nvSpPr>
        <p:spPr bwMode="auto">
          <a:xfrm flipV="1">
            <a:off x="1374775" y="5741988"/>
            <a:ext cx="0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4" name="Line 82"/>
          <p:cNvSpPr>
            <a:spLocks noChangeShapeType="1"/>
          </p:cNvSpPr>
          <p:nvPr/>
        </p:nvSpPr>
        <p:spPr bwMode="auto">
          <a:xfrm>
            <a:off x="1374775" y="2820988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5" name="Rectangle 83"/>
          <p:cNvSpPr>
            <a:spLocks noChangeArrowheads="1"/>
          </p:cNvSpPr>
          <p:nvPr/>
        </p:nvSpPr>
        <p:spPr bwMode="auto">
          <a:xfrm>
            <a:off x="1355725" y="58007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/>
          </a:p>
        </p:txBody>
      </p:sp>
      <p:sp>
        <p:nvSpPr>
          <p:cNvPr id="33876" name="Line 84"/>
          <p:cNvSpPr>
            <a:spLocks noChangeShapeType="1"/>
          </p:cNvSpPr>
          <p:nvPr/>
        </p:nvSpPr>
        <p:spPr bwMode="auto">
          <a:xfrm flipV="1">
            <a:off x="1728788" y="5741988"/>
            <a:ext cx="1587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78" name="Rectangle 86"/>
          <p:cNvSpPr>
            <a:spLocks noChangeArrowheads="1"/>
          </p:cNvSpPr>
          <p:nvPr/>
        </p:nvSpPr>
        <p:spPr bwMode="auto">
          <a:xfrm>
            <a:off x="1676400" y="5800725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0.1</a:t>
            </a:r>
            <a:endParaRPr lang="pl-PL" sz="3200"/>
          </a:p>
        </p:txBody>
      </p:sp>
      <p:sp>
        <p:nvSpPr>
          <p:cNvPr id="33879" name="Line 87"/>
          <p:cNvSpPr>
            <a:spLocks noChangeShapeType="1"/>
          </p:cNvSpPr>
          <p:nvPr/>
        </p:nvSpPr>
        <p:spPr bwMode="auto">
          <a:xfrm flipV="1">
            <a:off x="2092325" y="5741988"/>
            <a:ext cx="1588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81" name="Rectangle 89"/>
          <p:cNvSpPr>
            <a:spLocks noChangeArrowheads="1"/>
          </p:cNvSpPr>
          <p:nvPr/>
        </p:nvSpPr>
        <p:spPr bwMode="auto">
          <a:xfrm>
            <a:off x="2038350" y="5800725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0.2</a:t>
            </a:r>
            <a:endParaRPr lang="pl-PL" sz="3200"/>
          </a:p>
        </p:txBody>
      </p:sp>
      <p:sp>
        <p:nvSpPr>
          <p:cNvPr id="33882" name="Line 90"/>
          <p:cNvSpPr>
            <a:spLocks noChangeShapeType="1"/>
          </p:cNvSpPr>
          <p:nvPr/>
        </p:nvSpPr>
        <p:spPr bwMode="auto">
          <a:xfrm flipV="1">
            <a:off x="2449513" y="5741988"/>
            <a:ext cx="1587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84" name="Rectangle 92"/>
          <p:cNvSpPr>
            <a:spLocks noChangeArrowheads="1"/>
          </p:cNvSpPr>
          <p:nvPr/>
        </p:nvSpPr>
        <p:spPr bwMode="auto">
          <a:xfrm>
            <a:off x="2395538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0.3</a:t>
            </a:r>
            <a:endParaRPr lang="pl-PL" sz="3200"/>
          </a:p>
        </p:txBody>
      </p:sp>
      <p:sp>
        <p:nvSpPr>
          <p:cNvPr id="33885" name="Line 93"/>
          <p:cNvSpPr>
            <a:spLocks noChangeShapeType="1"/>
          </p:cNvSpPr>
          <p:nvPr/>
        </p:nvSpPr>
        <p:spPr bwMode="auto">
          <a:xfrm flipV="1">
            <a:off x="2811463" y="5741988"/>
            <a:ext cx="1587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87" name="Rectangle 95"/>
          <p:cNvSpPr>
            <a:spLocks noChangeArrowheads="1"/>
          </p:cNvSpPr>
          <p:nvPr/>
        </p:nvSpPr>
        <p:spPr bwMode="auto">
          <a:xfrm>
            <a:off x="2757488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0.4</a:t>
            </a:r>
            <a:endParaRPr lang="pl-PL" sz="3200"/>
          </a:p>
        </p:txBody>
      </p:sp>
      <p:sp>
        <p:nvSpPr>
          <p:cNvPr id="33888" name="Line 96"/>
          <p:cNvSpPr>
            <a:spLocks noChangeShapeType="1"/>
          </p:cNvSpPr>
          <p:nvPr/>
        </p:nvSpPr>
        <p:spPr bwMode="auto">
          <a:xfrm flipV="1">
            <a:off x="3168650" y="5741988"/>
            <a:ext cx="0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90" name="Rectangle 98"/>
          <p:cNvSpPr>
            <a:spLocks noChangeArrowheads="1"/>
          </p:cNvSpPr>
          <p:nvPr/>
        </p:nvSpPr>
        <p:spPr bwMode="auto">
          <a:xfrm>
            <a:off x="3113088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/>
          </a:p>
        </p:txBody>
      </p:sp>
      <p:sp>
        <p:nvSpPr>
          <p:cNvPr id="33891" name="Line 99"/>
          <p:cNvSpPr>
            <a:spLocks noChangeShapeType="1"/>
          </p:cNvSpPr>
          <p:nvPr/>
        </p:nvSpPr>
        <p:spPr bwMode="auto">
          <a:xfrm flipV="1">
            <a:off x="3530600" y="5741988"/>
            <a:ext cx="1588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93" name="Rectangle 101"/>
          <p:cNvSpPr>
            <a:spLocks noChangeArrowheads="1"/>
          </p:cNvSpPr>
          <p:nvPr/>
        </p:nvSpPr>
        <p:spPr bwMode="auto">
          <a:xfrm>
            <a:off x="3476625" y="5800725"/>
            <a:ext cx="2460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0.6</a:t>
            </a:r>
            <a:endParaRPr lang="pl-PL" sz="3200"/>
          </a:p>
        </p:txBody>
      </p:sp>
      <p:sp>
        <p:nvSpPr>
          <p:cNvPr id="33894" name="Line 102"/>
          <p:cNvSpPr>
            <a:spLocks noChangeShapeType="1"/>
          </p:cNvSpPr>
          <p:nvPr/>
        </p:nvSpPr>
        <p:spPr bwMode="auto">
          <a:xfrm flipV="1">
            <a:off x="3887788" y="5741988"/>
            <a:ext cx="0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96" name="Rectangle 104"/>
          <p:cNvSpPr>
            <a:spLocks noChangeArrowheads="1"/>
          </p:cNvSpPr>
          <p:nvPr/>
        </p:nvSpPr>
        <p:spPr bwMode="auto">
          <a:xfrm>
            <a:off x="3833813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0.7</a:t>
            </a:r>
            <a:endParaRPr lang="pl-PL" sz="3200"/>
          </a:p>
        </p:txBody>
      </p:sp>
      <p:sp>
        <p:nvSpPr>
          <p:cNvPr id="33897" name="Line 105"/>
          <p:cNvSpPr>
            <a:spLocks noChangeShapeType="1"/>
          </p:cNvSpPr>
          <p:nvPr/>
        </p:nvSpPr>
        <p:spPr bwMode="auto">
          <a:xfrm flipV="1">
            <a:off x="4249738" y="5741988"/>
            <a:ext cx="1587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899" name="Rectangle 107"/>
          <p:cNvSpPr>
            <a:spLocks noChangeArrowheads="1"/>
          </p:cNvSpPr>
          <p:nvPr/>
        </p:nvSpPr>
        <p:spPr bwMode="auto">
          <a:xfrm>
            <a:off x="4195763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0.8</a:t>
            </a:r>
            <a:endParaRPr lang="pl-PL" sz="3200"/>
          </a:p>
        </p:txBody>
      </p:sp>
      <p:sp>
        <p:nvSpPr>
          <p:cNvPr id="33900" name="Line 108"/>
          <p:cNvSpPr>
            <a:spLocks noChangeShapeType="1"/>
          </p:cNvSpPr>
          <p:nvPr/>
        </p:nvSpPr>
        <p:spPr bwMode="auto">
          <a:xfrm flipV="1">
            <a:off x="4606925" y="5741988"/>
            <a:ext cx="0" cy="38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02" name="Rectangle 110"/>
          <p:cNvSpPr>
            <a:spLocks noChangeArrowheads="1"/>
          </p:cNvSpPr>
          <p:nvPr/>
        </p:nvSpPr>
        <p:spPr bwMode="auto">
          <a:xfrm>
            <a:off x="4551363" y="5800725"/>
            <a:ext cx="246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0.9</a:t>
            </a:r>
            <a:endParaRPr lang="pl-PL" sz="3200"/>
          </a:p>
        </p:txBody>
      </p:sp>
      <p:sp>
        <p:nvSpPr>
          <p:cNvPr id="33903" name="Line 111"/>
          <p:cNvSpPr>
            <a:spLocks noChangeShapeType="1"/>
          </p:cNvSpPr>
          <p:nvPr/>
        </p:nvSpPr>
        <p:spPr bwMode="auto">
          <a:xfrm flipV="1">
            <a:off x="4968875" y="5741988"/>
            <a:ext cx="0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04" name="Line 112"/>
          <p:cNvSpPr>
            <a:spLocks noChangeShapeType="1"/>
          </p:cNvSpPr>
          <p:nvPr/>
        </p:nvSpPr>
        <p:spPr bwMode="auto">
          <a:xfrm>
            <a:off x="4968875" y="2820988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05" name="Rectangle 113"/>
          <p:cNvSpPr>
            <a:spLocks noChangeArrowheads="1"/>
          </p:cNvSpPr>
          <p:nvPr/>
        </p:nvSpPr>
        <p:spPr bwMode="auto">
          <a:xfrm>
            <a:off x="4949825" y="58007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/>
          </a:p>
        </p:txBody>
      </p:sp>
      <p:sp>
        <p:nvSpPr>
          <p:cNvPr id="33906" name="Line 114"/>
          <p:cNvSpPr>
            <a:spLocks noChangeShapeType="1"/>
          </p:cNvSpPr>
          <p:nvPr/>
        </p:nvSpPr>
        <p:spPr bwMode="auto">
          <a:xfrm>
            <a:off x="1374775" y="578008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07" name="Line 115"/>
          <p:cNvSpPr>
            <a:spLocks noChangeShapeType="1"/>
          </p:cNvSpPr>
          <p:nvPr/>
        </p:nvSpPr>
        <p:spPr bwMode="auto">
          <a:xfrm flipH="1">
            <a:off x="4932363" y="5780088"/>
            <a:ext cx="365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08" name="Rectangle 116"/>
          <p:cNvSpPr>
            <a:spLocks noChangeArrowheads="1"/>
          </p:cNvSpPr>
          <p:nvPr/>
        </p:nvSpPr>
        <p:spPr bwMode="auto">
          <a:xfrm>
            <a:off x="1184275" y="5703888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/>
          </a:p>
        </p:txBody>
      </p:sp>
      <p:sp>
        <p:nvSpPr>
          <p:cNvPr id="33909" name="Line 117"/>
          <p:cNvSpPr>
            <a:spLocks noChangeShapeType="1"/>
          </p:cNvSpPr>
          <p:nvPr/>
        </p:nvSpPr>
        <p:spPr bwMode="auto">
          <a:xfrm>
            <a:off x="1374775" y="5484813"/>
            <a:ext cx="28575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11" name="Rectangle 119"/>
          <p:cNvSpPr>
            <a:spLocks noChangeArrowheads="1"/>
          </p:cNvSpPr>
          <p:nvPr/>
        </p:nvSpPr>
        <p:spPr bwMode="auto">
          <a:xfrm>
            <a:off x="1184275" y="54070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/>
          </a:p>
        </p:txBody>
      </p:sp>
      <p:sp>
        <p:nvSpPr>
          <p:cNvPr id="33912" name="Line 120"/>
          <p:cNvSpPr>
            <a:spLocks noChangeShapeType="1"/>
          </p:cNvSpPr>
          <p:nvPr/>
        </p:nvSpPr>
        <p:spPr bwMode="auto">
          <a:xfrm>
            <a:off x="1374775" y="5187950"/>
            <a:ext cx="285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14" name="Rectangle 122"/>
          <p:cNvSpPr>
            <a:spLocks noChangeArrowheads="1"/>
          </p:cNvSpPr>
          <p:nvPr/>
        </p:nvSpPr>
        <p:spPr bwMode="auto">
          <a:xfrm>
            <a:off x="1184275" y="510857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/>
          </a:p>
        </p:txBody>
      </p:sp>
      <p:sp>
        <p:nvSpPr>
          <p:cNvPr id="33915" name="Line 123"/>
          <p:cNvSpPr>
            <a:spLocks noChangeShapeType="1"/>
          </p:cNvSpPr>
          <p:nvPr/>
        </p:nvSpPr>
        <p:spPr bwMode="auto">
          <a:xfrm>
            <a:off x="1374775" y="4892675"/>
            <a:ext cx="285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17" name="Rectangle 125"/>
          <p:cNvSpPr>
            <a:spLocks noChangeArrowheads="1"/>
          </p:cNvSpPr>
          <p:nvPr/>
        </p:nvSpPr>
        <p:spPr bwMode="auto">
          <a:xfrm>
            <a:off x="1184275" y="4814888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/>
          </a:p>
        </p:txBody>
      </p:sp>
      <p:sp>
        <p:nvSpPr>
          <p:cNvPr id="33918" name="Line 126"/>
          <p:cNvSpPr>
            <a:spLocks noChangeShapeType="1"/>
          </p:cNvSpPr>
          <p:nvPr/>
        </p:nvSpPr>
        <p:spPr bwMode="auto">
          <a:xfrm>
            <a:off x="1374775" y="4597400"/>
            <a:ext cx="2857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20" name="Rectangle 128"/>
          <p:cNvSpPr>
            <a:spLocks noChangeArrowheads="1"/>
          </p:cNvSpPr>
          <p:nvPr/>
        </p:nvSpPr>
        <p:spPr bwMode="auto">
          <a:xfrm>
            <a:off x="1184275" y="45180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8</a:t>
            </a:r>
            <a:endParaRPr lang="pl-PL" sz="3200"/>
          </a:p>
        </p:txBody>
      </p:sp>
      <p:sp>
        <p:nvSpPr>
          <p:cNvPr id="33921" name="Line 129"/>
          <p:cNvSpPr>
            <a:spLocks noChangeShapeType="1"/>
          </p:cNvSpPr>
          <p:nvPr/>
        </p:nvSpPr>
        <p:spPr bwMode="auto">
          <a:xfrm>
            <a:off x="1374775" y="4302125"/>
            <a:ext cx="2857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23" name="Rectangle 131"/>
          <p:cNvSpPr>
            <a:spLocks noChangeArrowheads="1"/>
          </p:cNvSpPr>
          <p:nvPr/>
        </p:nvSpPr>
        <p:spPr bwMode="auto">
          <a:xfrm>
            <a:off x="1143000" y="4224338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pl-PL" sz="3200"/>
          </a:p>
        </p:txBody>
      </p:sp>
      <p:sp>
        <p:nvSpPr>
          <p:cNvPr id="33924" name="Line 132"/>
          <p:cNvSpPr>
            <a:spLocks noChangeShapeType="1"/>
          </p:cNvSpPr>
          <p:nvPr/>
        </p:nvSpPr>
        <p:spPr bwMode="auto">
          <a:xfrm>
            <a:off x="1374775" y="4005263"/>
            <a:ext cx="28575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26" name="Rectangle 134"/>
          <p:cNvSpPr>
            <a:spLocks noChangeArrowheads="1"/>
          </p:cNvSpPr>
          <p:nvPr/>
        </p:nvSpPr>
        <p:spPr bwMode="auto">
          <a:xfrm>
            <a:off x="1143000" y="392747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12</a:t>
            </a:r>
            <a:endParaRPr lang="pl-PL" sz="3200"/>
          </a:p>
        </p:txBody>
      </p:sp>
      <p:sp>
        <p:nvSpPr>
          <p:cNvPr id="33927" name="Line 135"/>
          <p:cNvSpPr>
            <a:spLocks noChangeShapeType="1"/>
          </p:cNvSpPr>
          <p:nvPr/>
        </p:nvSpPr>
        <p:spPr bwMode="auto">
          <a:xfrm>
            <a:off x="1374775" y="3708400"/>
            <a:ext cx="285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29" name="Rectangle 137"/>
          <p:cNvSpPr>
            <a:spLocks noChangeArrowheads="1"/>
          </p:cNvSpPr>
          <p:nvPr/>
        </p:nvSpPr>
        <p:spPr bwMode="auto">
          <a:xfrm>
            <a:off x="1143000" y="363220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14</a:t>
            </a:r>
            <a:endParaRPr lang="pl-PL" sz="3200"/>
          </a:p>
        </p:txBody>
      </p:sp>
      <p:sp>
        <p:nvSpPr>
          <p:cNvPr id="33930" name="Line 138"/>
          <p:cNvSpPr>
            <a:spLocks noChangeShapeType="1"/>
          </p:cNvSpPr>
          <p:nvPr/>
        </p:nvSpPr>
        <p:spPr bwMode="auto">
          <a:xfrm>
            <a:off x="1374775" y="3413125"/>
            <a:ext cx="285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32" name="Rectangle 140"/>
          <p:cNvSpPr>
            <a:spLocks noChangeArrowheads="1"/>
          </p:cNvSpPr>
          <p:nvPr/>
        </p:nvSpPr>
        <p:spPr bwMode="auto">
          <a:xfrm>
            <a:off x="1143000" y="3335338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16</a:t>
            </a:r>
            <a:endParaRPr lang="pl-PL" sz="3200"/>
          </a:p>
        </p:txBody>
      </p:sp>
      <p:sp>
        <p:nvSpPr>
          <p:cNvPr id="33933" name="Line 141"/>
          <p:cNvSpPr>
            <a:spLocks noChangeShapeType="1"/>
          </p:cNvSpPr>
          <p:nvPr/>
        </p:nvSpPr>
        <p:spPr bwMode="auto">
          <a:xfrm>
            <a:off x="1374775" y="3116263"/>
            <a:ext cx="28575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35" name="Rectangle 143"/>
          <p:cNvSpPr>
            <a:spLocks noChangeArrowheads="1"/>
          </p:cNvSpPr>
          <p:nvPr/>
        </p:nvSpPr>
        <p:spPr bwMode="auto">
          <a:xfrm>
            <a:off x="1143000" y="3040063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18</a:t>
            </a:r>
            <a:endParaRPr lang="pl-PL" sz="3200"/>
          </a:p>
        </p:txBody>
      </p:sp>
      <p:sp>
        <p:nvSpPr>
          <p:cNvPr id="33936" name="Line 144"/>
          <p:cNvSpPr>
            <a:spLocks noChangeShapeType="1"/>
          </p:cNvSpPr>
          <p:nvPr/>
        </p:nvSpPr>
        <p:spPr bwMode="auto">
          <a:xfrm>
            <a:off x="1374775" y="282098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37" name="Line 145"/>
          <p:cNvSpPr>
            <a:spLocks noChangeShapeType="1"/>
          </p:cNvSpPr>
          <p:nvPr/>
        </p:nvSpPr>
        <p:spPr bwMode="auto">
          <a:xfrm flipH="1">
            <a:off x="4932363" y="2820988"/>
            <a:ext cx="365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38" name="Rectangle 146"/>
          <p:cNvSpPr>
            <a:spLocks noChangeArrowheads="1"/>
          </p:cNvSpPr>
          <p:nvPr/>
        </p:nvSpPr>
        <p:spPr bwMode="auto">
          <a:xfrm>
            <a:off x="1143000" y="274320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>
                <a:solidFill>
                  <a:srgbClr val="000000"/>
                </a:solidFill>
                <a:latin typeface="Helvetica" pitchFamily="34" charset="0"/>
              </a:rPr>
              <a:t>20</a:t>
            </a:r>
            <a:endParaRPr lang="pl-PL" sz="3200"/>
          </a:p>
        </p:txBody>
      </p:sp>
      <p:sp>
        <p:nvSpPr>
          <p:cNvPr id="33939" name="Line 147"/>
          <p:cNvSpPr>
            <a:spLocks noChangeShapeType="1"/>
          </p:cNvSpPr>
          <p:nvPr/>
        </p:nvSpPr>
        <p:spPr bwMode="auto">
          <a:xfrm>
            <a:off x="1374775" y="2820988"/>
            <a:ext cx="3594100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40" name="Line 148"/>
          <p:cNvSpPr>
            <a:spLocks noChangeShapeType="1"/>
          </p:cNvSpPr>
          <p:nvPr/>
        </p:nvSpPr>
        <p:spPr bwMode="auto">
          <a:xfrm>
            <a:off x="1374775" y="5780088"/>
            <a:ext cx="3594100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41" name="Line 149"/>
          <p:cNvSpPr>
            <a:spLocks noChangeShapeType="1"/>
          </p:cNvSpPr>
          <p:nvPr/>
        </p:nvSpPr>
        <p:spPr bwMode="auto">
          <a:xfrm flipV="1">
            <a:off x="4968875" y="2820988"/>
            <a:ext cx="0" cy="2959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42" name="Line 150"/>
          <p:cNvSpPr>
            <a:spLocks noChangeShapeType="1"/>
          </p:cNvSpPr>
          <p:nvPr/>
        </p:nvSpPr>
        <p:spPr bwMode="auto">
          <a:xfrm flipV="1">
            <a:off x="1374775" y="2820988"/>
            <a:ext cx="0" cy="29591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43" name="Freeform 151"/>
          <p:cNvSpPr>
            <a:spLocks/>
          </p:cNvSpPr>
          <p:nvPr/>
        </p:nvSpPr>
        <p:spPr bwMode="auto">
          <a:xfrm>
            <a:off x="1374775" y="2820988"/>
            <a:ext cx="3413125" cy="2808287"/>
          </a:xfrm>
          <a:custGeom>
            <a:avLst/>
            <a:gdLst/>
            <a:ahLst/>
            <a:cxnLst>
              <a:cxn ang="0">
                <a:pos x="30" y="2676"/>
              </a:cxn>
              <a:cxn ang="0">
                <a:pos x="102" y="2670"/>
              </a:cxn>
              <a:cxn ang="0">
                <a:pos x="168" y="2670"/>
              </a:cxn>
              <a:cxn ang="0">
                <a:pos x="234" y="2664"/>
              </a:cxn>
              <a:cxn ang="0">
                <a:pos x="306" y="2664"/>
              </a:cxn>
              <a:cxn ang="0">
                <a:pos x="372" y="2658"/>
              </a:cxn>
              <a:cxn ang="0">
                <a:pos x="444" y="2658"/>
              </a:cxn>
              <a:cxn ang="0">
                <a:pos x="510" y="2652"/>
              </a:cxn>
              <a:cxn ang="0">
                <a:pos x="582" y="2646"/>
              </a:cxn>
              <a:cxn ang="0">
                <a:pos x="648" y="2646"/>
              </a:cxn>
              <a:cxn ang="0">
                <a:pos x="714" y="2640"/>
              </a:cxn>
              <a:cxn ang="0">
                <a:pos x="786" y="2634"/>
              </a:cxn>
              <a:cxn ang="0">
                <a:pos x="852" y="2634"/>
              </a:cxn>
              <a:cxn ang="0">
                <a:pos x="924" y="2628"/>
              </a:cxn>
              <a:cxn ang="0">
                <a:pos x="990" y="2622"/>
              </a:cxn>
              <a:cxn ang="0">
                <a:pos x="1056" y="2616"/>
              </a:cxn>
              <a:cxn ang="0">
                <a:pos x="1128" y="2610"/>
              </a:cxn>
              <a:cxn ang="0">
                <a:pos x="1194" y="2604"/>
              </a:cxn>
              <a:cxn ang="0">
                <a:pos x="1266" y="2598"/>
              </a:cxn>
              <a:cxn ang="0">
                <a:pos x="1332" y="2592"/>
              </a:cxn>
              <a:cxn ang="0">
                <a:pos x="1404" y="2586"/>
              </a:cxn>
              <a:cxn ang="0">
                <a:pos x="1470" y="2574"/>
              </a:cxn>
              <a:cxn ang="0">
                <a:pos x="1536" y="2568"/>
              </a:cxn>
              <a:cxn ang="0">
                <a:pos x="1608" y="2562"/>
              </a:cxn>
              <a:cxn ang="0">
                <a:pos x="1674" y="2550"/>
              </a:cxn>
              <a:cxn ang="0">
                <a:pos x="1746" y="2538"/>
              </a:cxn>
              <a:cxn ang="0">
                <a:pos x="1812" y="2532"/>
              </a:cxn>
              <a:cxn ang="0">
                <a:pos x="1884" y="2520"/>
              </a:cxn>
              <a:cxn ang="0">
                <a:pos x="1950" y="2508"/>
              </a:cxn>
              <a:cxn ang="0">
                <a:pos x="2016" y="2490"/>
              </a:cxn>
              <a:cxn ang="0">
                <a:pos x="2088" y="2478"/>
              </a:cxn>
              <a:cxn ang="0">
                <a:pos x="2154" y="2460"/>
              </a:cxn>
              <a:cxn ang="0">
                <a:pos x="2226" y="2442"/>
              </a:cxn>
              <a:cxn ang="0">
                <a:pos x="2292" y="2424"/>
              </a:cxn>
              <a:cxn ang="0">
                <a:pos x="2358" y="2400"/>
              </a:cxn>
              <a:cxn ang="0">
                <a:pos x="2430" y="2376"/>
              </a:cxn>
              <a:cxn ang="0">
                <a:pos x="2496" y="2346"/>
              </a:cxn>
              <a:cxn ang="0">
                <a:pos x="2568" y="2316"/>
              </a:cxn>
              <a:cxn ang="0">
                <a:pos x="2634" y="2280"/>
              </a:cxn>
              <a:cxn ang="0">
                <a:pos x="2706" y="2232"/>
              </a:cxn>
              <a:cxn ang="0">
                <a:pos x="2772" y="2184"/>
              </a:cxn>
              <a:cxn ang="0">
                <a:pos x="2838" y="2124"/>
              </a:cxn>
              <a:cxn ang="0">
                <a:pos x="2910" y="2052"/>
              </a:cxn>
              <a:cxn ang="0">
                <a:pos x="2976" y="1962"/>
              </a:cxn>
              <a:cxn ang="0">
                <a:pos x="3048" y="1848"/>
              </a:cxn>
              <a:cxn ang="0">
                <a:pos x="3114" y="1704"/>
              </a:cxn>
              <a:cxn ang="0">
                <a:pos x="3180" y="1506"/>
              </a:cxn>
              <a:cxn ang="0">
                <a:pos x="3252" y="1224"/>
              </a:cxn>
              <a:cxn ang="0">
                <a:pos x="3318" y="780"/>
              </a:cxn>
              <a:cxn ang="0">
                <a:pos x="3390" y="0"/>
              </a:cxn>
            </a:cxnLst>
            <a:rect l="0" t="0" r="r" b="b"/>
            <a:pathLst>
              <a:path w="3390" h="2676">
                <a:moveTo>
                  <a:pt x="0" y="2676"/>
                </a:moveTo>
                <a:lnTo>
                  <a:pt x="30" y="2676"/>
                </a:lnTo>
                <a:lnTo>
                  <a:pt x="66" y="2676"/>
                </a:lnTo>
                <a:lnTo>
                  <a:pt x="102" y="2670"/>
                </a:lnTo>
                <a:lnTo>
                  <a:pt x="132" y="2670"/>
                </a:lnTo>
                <a:lnTo>
                  <a:pt x="168" y="2670"/>
                </a:lnTo>
                <a:lnTo>
                  <a:pt x="204" y="2670"/>
                </a:lnTo>
                <a:lnTo>
                  <a:pt x="234" y="2664"/>
                </a:lnTo>
                <a:lnTo>
                  <a:pt x="270" y="2664"/>
                </a:lnTo>
                <a:lnTo>
                  <a:pt x="306" y="2664"/>
                </a:lnTo>
                <a:lnTo>
                  <a:pt x="342" y="2664"/>
                </a:lnTo>
                <a:lnTo>
                  <a:pt x="372" y="2658"/>
                </a:lnTo>
                <a:lnTo>
                  <a:pt x="408" y="2658"/>
                </a:lnTo>
                <a:lnTo>
                  <a:pt x="444" y="2658"/>
                </a:lnTo>
                <a:lnTo>
                  <a:pt x="474" y="2652"/>
                </a:lnTo>
                <a:lnTo>
                  <a:pt x="510" y="2652"/>
                </a:lnTo>
                <a:lnTo>
                  <a:pt x="546" y="2652"/>
                </a:lnTo>
                <a:lnTo>
                  <a:pt x="582" y="2646"/>
                </a:lnTo>
                <a:lnTo>
                  <a:pt x="612" y="2646"/>
                </a:lnTo>
                <a:lnTo>
                  <a:pt x="648" y="2646"/>
                </a:lnTo>
                <a:lnTo>
                  <a:pt x="684" y="2640"/>
                </a:lnTo>
                <a:lnTo>
                  <a:pt x="714" y="2640"/>
                </a:lnTo>
                <a:lnTo>
                  <a:pt x="750" y="2640"/>
                </a:lnTo>
                <a:lnTo>
                  <a:pt x="786" y="2634"/>
                </a:lnTo>
                <a:lnTo>
                  <a:pt x="822" y="2634"/>
                </a:lnTo>
                <a:lnTo>
                  <a:pt x="852" y="2634"/>
                </a:lnTo>
                <a:lnTo>
                  <a:pt x="888" y="2628"/>
                </a:lnTo>
                <a:lnTo>
                  <a:pt x="924" y="2628"/>
                </a:lnTo>
                <a:lnTo>
                  <a:pt x="954" y="2622"/>
                </a:lnTo>
                <a:lnTo>
                  <a:pt x="990" y="2622"/>
                </a:lnTo>
                <a:lnTo>
                  <a:pt x="1026" y="2622"/>
                </a:lnTo>
                <a:lnTo>
                  <a:pt x="1056" y="2616"/>
                </a:lnTo>
                <a:lnTo>
                  <a:pt x="1092" y="2616"/>
                </a:lnTo>
                <a:lnTo>
                  <a:pt x="1128" y="2610"/>
                </a:lnTo>
                <a:lnTo>
                  <a:pt x="1164" y="2610"/>
                </a:lnTo>
                <a:lnTo>
                  <a:pt x="1194" y="2604"/>
                </a:lnTo>
                <a:lnTo>
                  <a:pt x="1230" y="2604"/>
                </a:lnTo>
                <a:lnTo>
                  <a:pt x="1266" y="2598"/>
                </a:lnTo>
                <a:lnTo>
                  <a:pt x="1296" y="2598"/>
                </a:lnTo>
                <a:lnTo>
                  <a:pt x="1332" y="2592"/>
                </a:lnTo>
                <a:lnTo>
                  <a:pt x="1368" y="2586"/>
                </a:lnTo>
                <a:lnTo>
                  <a:pt x="1404" y="2586"/>
                </a:lnTo>
                <a:lnTo>
                  <a:pt x="1434" y="2580"/>
                </a:lnTo>
                <a:lnTo>
                  <a:pt x="1470" y="2574"/>
                </a:lnTo>
                <a:lnTo>
                  <a:pt x="1506" y="2574"/>
                </a:lnTo>
                <a:lnTo>
                  <a:pt x="1536" y="2568"/>
                </a:lnTo>
                <a:lnTo>
                  <a:pt x="1572" y="2562"/>
                </a:lnTo>
                <a:lnTo>
                  <a:pt x="1608" y="2562"/>
                </a:lnTo>
                <a:lnTo>
                  <a:pt x="1644" y="2556"/>
                </a:lnTo>
                <a:lnTo>
                  <a:pt x="1674" y="2550"/>
                </a:lnTo>
                <a:lnTo>
                  <a:pt x="1710" y="2544"/>
                </a:lnTo>
                <a:lnTo>
                  <a:pt x="1746" y="2538"/>
                </a:lnTo>
                <a:lnTo>
                  <a:pt x="1776" y="2538"/>
                </a:lnTo>
                <a:lnTo>
                  <a:pt x="1812" y="2532"/>
                </a:lnTo>
                <a:lnTo>
                  <a:pt x="1848" y="2526"/>
                </a:lnTo>
                <a:lnTo>
                  <a:pt x="1884" y="2520"/>
                </a:lnTo>
                <a:lnTo>
                  <a:pt x="1914" y="2514"/>
                </a:lnTo>
                <a:lnTo>
                  <a:pt x="1950" y="2508"/>
                </a:lnTo>
                <a:lnTo>
                  <a:pt x="1986" y="2502"/>
                </a:lnTo>
                <a:lnTo>
                  <a:pt x="2016" y="2490"/>
                </a:lnTo>
                <a:lnTo>
                  <a:pt x="2052" y="2484"/>
                </a:lnTo>
                <a:lnTo>
                  <a:pt x="2088" y="2478"/>
                </a:lnTo>
                <a:lnTo>
                  <a:pt x="2118" y="2466"/>
                </a:lnTo>
                <a:lnTo>
                  <a:pt x="2154" y="2460"/>
                </a:lnTo>
                <a:lnTo>
                  <a:pt x="2190" y="2454"/>
                </a:lnTo>
                <a:lnTo>
                  <a:pt x="2226" y="2442"/>
                </a:lnTo>
                <a:lnTo>
                  <a:pt x="2256" y="2430"/>
                </a:lnTo>
                <a:lnTo>
                  <a:pt x="2292" y="2424"/>
                </a:lnTo>
                <a:lnTo>
                  <a:pt x="2328" y="2412"/>
                </a:lnTo>
                <a:lnTo>
                  <a:pt x="2358" y="2400"/>
                </a:lnTo>
                <a:lnTo>
                  <a:pt x="2394" y="2388"/>
                </a:lnTo>
                <a:lnTo>
                  <a:pt x="2430" y="2376"/>
                </a:lnTo>
                <a:lnTo>
                  <a:pt x="2466" y="2358"/>
                </a:lnTo>
                <a:lnTo>
                  <a:pt x="2496" y="2346"/>
                </a:lnTo>
                <a:lnTo>
                  <a:pt x="2532" y="2328"/>
                </a:lnTo>
                <a:lnTo>
                  <a:pt x="2568" y="2316"/>
                </a:lnTo>
                <a:lnTo>
                  <a:pt x="2598" y="2298"/>
                </a:lnTo>
                <a:lnTo>
                  <a:pt x="2634" y="2280"/>
                </a:lnTo>
                <a:lnTo>
                  <a:pt x="2670" y="2256"/>
                </a:lnTo>
                <a:lnTo>
                  <a:pt x="2706" y="2232"/>
                </a:lnTo>
                <a:lnTo>
                  <a:pt x="2736" y="2208"/>
                </a:lnTo>
                <a:lnTo>
                  <a:pt x="2772" y="2184"/>
                </a:lnTo>
                <a:lnTo>
                  <a:pt x="2808" y="2154"/>
                </a:lnTo>
                <a:lnTo>
                  <a:pt x="2838" y="2124"/>
                </a:lnTo>
                <a:lnTo>
                  <a:pt x="2874" y="2088"/>
                </a:lnTo>
                <a:lnTo>
                  <a:pt x="2910" y="2052"/>
                </a:lnTo>
                <a:lnTo>
                  <a:pt x="2946" y="2010"/>
                </a:lnTo>
                <a:lnTo>
                  <a:pt x="2976" y="1962"/>
                </a:lnTo>
                <a:lnTo>
                  <a:pt x="3012" y="1908"/>
                </a:lnTo>
                <a:lnTo>
                  <a:pt x="3048" y="1848"/>
                </a:lnTo>
                <a:lnTo>
                  <a:pt x="3078" y="1782"/>
                </a:lnTo>
                <a:lnTo>
                  <a:pt x="3114" y="1704"/>
                </a:lnTo>
                <a:lnTo>
                  <a:pt x="3150" y="1614"/>
                </a:lnTo>
                <a:lnTo>
                  <a:pt x="3180" y="1506"/>
                </a:lnTo>
                <a:lnTo>
                  <a:pt x="3216" y="1380"/>
                </a:lnTo>
                <a:lnTo>
                  <a:pt x="3252" y="1224"/>
                </a:lnTo>
                <a:lnTo>
                  <a:pt x="3288" y="1026"/>
                </a:lnTo>
                <a:lnTo>
                  <a:pt x="3318" y="780"/>
                </a:lnTo>
                <a:lnTo>
                  <a:pt x="3354" y="450"/>
                </a:lnTo>
                <a:lnTo>
                  <a:pt x="3390" y="0"/>
                </a:lnTo>
              </a:path>
            </a:pathLst>
          </a:custGeom>
          <a:noFill/>
          <a:ln w="38100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3945" name="Text Box 153"/>
          <p:cNvSpPr txBox="1">
            <a:spLocks noChangeArrowheads="1"/>
          </p:cNvSpPr>
          <p:nvPr/>
        </p:nvSpPr>
        <p:spPr bwMode="auto">
          <a:xfrm>
            <a:off x="1442403" y="2809049"/>
            <a:ext cx="832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pl-PL" sz="2800" i="1" dirty="0">
                <a:solidFill>
                  <a:srgbClr val="000000"/>
                </a:solidFill>
              </a:rPr>
              <a:t>µ</a:t>
            </a:r>
            <a:r>
              <a:rPr lang="pl-PL" sz="2800" i="1" dirty="0" smtClean="0">
                <a:solidFill>
                  <a:srgbClr val="000000"/>
                </a:solidFill>
              </a:rPr>
              <a:t>W</a:t>
            </a:r>
            <a:endParaRPr lang="pl-PL" b="0" dirty="0"/>
          </a:p>
        </p:txBody>
      </p:sp>
      <p:sp>
        <p:nvSpPr>
          <p:cNvPr id="33957" name="Text Box 165"/>
          <p:cNvSpPr txBox="1">
            <a:spLocks noChangeArrowheads="1"/>
          </p:cNvSpPr>
          <p:nvPr/>
        </p:nvSpPr>
        <p:spPr bwMode="auto">
          <a:xfrm>
            <a:off x="4495800" y="5257800"/>
            <a:ext cx="38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i="1">
                <a:solidFill>
                  <a:srgbClr val="000000"/>
                </a:solidFill>
                <a:sym typeface="Symbol" pitchFamily="18" charset="2"/>
              </a:rPr>
              <a:t></a:t>
            </a:r>
            <a:endParaRPr lang="pl-PL" b="0">
              <a:solidFill>
                <a:srgbClr val="000000"/>
              </a:solidFill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5245100" y="2819400"/>
            <a:ext cx="3594100" cy="3898900"/>
            <a:chOff x="5245100" y="2819400"/>
            <a:chExt cx="3594100" cy="3898900"/>
          </a:xfrm>
        </p:grpSpPr>
        <p:graphicFrame>
          <p:nvGraphicFramePr>
            <p:cNvPr id="33962" name="Object 17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3483798"/>
                </p:ext>
              </p:extLst>
            </p:nvPr>
          </p:nvGraphicFramePr>
          <p:xfrm>
            <a:off x="5715000" y="5105400"/>
            <a:ext cx="944563" cy="461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92" name="Equation" r:id="rId10" imgW="444240" imgH="215640" progId="Equation.3">
                    <p:embed/>
                  </p:oleObj>
                </mc:Choice>
                <mc:Fallback>
                  <p:oleObj name="Equation" r:id="rId10" imgW="444240" imgH="215640" progId="Equation.3">
                    <p:embed/>
                    <p:pic>
                      <p:nvPicPr>
                        <p:cNvPr id="0" name="Picture 1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0" y="5105400"/>
                          <a:ext cx="944563" cy="461963"/>
                        </a:xfrm>
                        <a:prstGeom prst="rect">
                          <a:avLst/>
                        </a:prstGeom>
                        <a:solidFill>
                          <a:srgbClr val="CC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946" name="Text Box 154"/>
            <p:cNvSpPr txBox="1">
              <a:spLocks noChangeArrowheads="1"/>
            </p:cNvSpPr>
            <p:nvPr/>
          </p:nvSpPr>
          <p:spPr bwMode="auto">
            <a:xfrm>
              <a:off x="8382000" y="5257800"/>
              <a:ext cx="3841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i="1">
                  <a:solidFill>
                    <a:srgbClr val="000000"/>
                  </a:solidFill>
                  <a:sym typeface="Symbol" pitchFamily="18" charset="2"/>
                </a:rPr>
                <a:t></a:t>
              </a:r>
              <a:endParaRPr lang="pl-PL" b="0">
                <a:solidFill>
                  <a:srgbClr val="000000"/>
                </a:solidFill>
              </a:endParaRPr>
            </a:p>
          </p:txBody>
        </p:sp>
        <p:sp>
          <p:nvSpPr>
            <p:cNvPr id="33951" name="Line 159"/>
            <p:cNvSpPr>
              <a:spLocks noChangeShapeType="1"/>
            </p:cNvSpPr>
            <p:nvPr/>
          </p:nvSpPr>
          <p:spPr bwMode="auto">
            <a:xfrm>
              <a:off x="5245100" y="2819400"/>
              <a:ext cx="35941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952" name="Line 160"/>
            <p:cNvSpPr>
              <a:spLocks noChangeShapeType="1"/>
            </p:cNvSpPr>
            <p:nvPr/>
          </p:nvSpPr>
          <p:spPr bwMode="auto">
            <a:xfrm>
              <a:off x="5245100" y="5778500"/>
              <a:ext cx="3594100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953" name="Line 161"/>
            <p:cNvSpPr>
              <a:spLocks noChangeShapeType="1"/>
            </p:cNvSpPr>
            <p:nvPr/>
          </p:nvSpPr>
          <p:spPr bwMode="auto">
            <a:xfrm flipV="1">
              <a:off x="8839200" y="2819400"/>
              <a:ext cx="0" cy="29591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954" name="Line 162"/>
            <p:cNvSpPr>
              <a:spLocks noChangeShapeType="1"/>
            </p:cNvSpPr>
            <p:nvPr/>
          </p:nvSpPr>
          <p:spPr bwMode="auto">
            <a:xfrm flipV="1">
              <a:off x="5245100" y="2819400"/>
              <a:ext cx="0" cy="29591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3955" name="Object 1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8335560"/>
                </p:ext>
              </p:extLst>
            </p:nvPr>
          </p:nvGraphicFramePr>
          <p:xfrm>
            <a:off x="5334000" y="2895600"/>
            <a:ext cx="493713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93" name="Equation" r:id="rId12" imgW="177480" imgH="215640" progId="Equation.3">
                    <p:embed/>
                  </p:oleObj>
                </mc:Choice>
                <mc:Fallback>
                  <p:oleObj name="Equation" r:id="rId12" imgW="177480" imgH="215640" progId="Equation.3">
                    <p:embed/>
                    <p:pic>
                      <p:nvPicPr>
                        <p:cNvPr id="0" name="Picture 1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0" y="2895600"/>
                          <a:ext cx="493713" cy="609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C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960" name="Freeform 168"/>
            <p:cNvSpPr>
              <a:spLocks/>
            </p:cNvSpPr>
            <p:nvPr/>
          </p:nvSpPr>
          <p:spPr bwMode="auto">
            <a:xfrm>
              <a:off x="5257800" y="4191000"/>
              <a:ext cx="3276600" cy="1600200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960" y="0"/>
                </a:cxn>
                <a:cxn ang="0">
                  <a:pos x="2064" y="0"/>
                </a:cxn>
              </a:cxnLst>
              <a:rect l="0" t="0" r="r" b="b"/>
              <a:pathLst>
                <a:path w="2064" h="1008">
                  <a:moveTo>
                    <a:pt x="0" y="1008"/>
                  </a:moveTo>
                  <a:lnTo>
                    <a:pt x="960" y="0"/>
                  </a:lnTo>
                  <a:lnTo>
                    <a:pt x="2064" y="0"/>
                  </a:ln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961" name="Line 169"/>
            <p:cNvSpPr>
              <a:spLocks noChangeShapeType="1"/>
            </p:cNvSpPr>
            <p:nvPr/>
          </p:nvSpPr>
          <p:spPr bwMode="auto">
            <a:xfrm>
              <a:off x="6781800" y="3886200"/>
              <a:ext cx="0" cy="190500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3963" name="Object 1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2723377"/>
                </p:ext>
              </p:extLst>
            </p:nvPr>
          </p:nvGraphicFramePr>
          <p:xfrm>
            <a:off x="7239000" y="3657600"/>
            <a:ext cx="974725" cy="461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94" name="Equation" r:id="rId14" imgW="457200" imgH="215640" progId="Equation.3">
                    <p:embed/>
                  </p:oleObj>
                </mc:Choice>
                <mc:Fallback>
                  <p:oleObj name="Equation" r:id="rId14" imgW="457200" imgH="215640" progId="Equation.3">
                    <p:embed/>
                    <p:pic>
                      <p:nvPicPr>
                        <p:cNvPr id="0" name="Picture 1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9000" y="3657600"/>
                          <a:ext cx="974725" cy="461963"/>
                        </a:xfrm>
                        <a:prstGeom prst="rect">
                          <a:avLst/>
                        </a:prstGeom>
                        <a:solidFill>
                          <a:srgbClr val="CC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964" name="Object 1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7554786"/>
                </p:ext>
              </p:extLst>
            </p:nvPr>
          </p:nvGraphicFramePr>
          <p:xfrm>
            <a:off x="6324600" y="5791200"/>
            <a:ext cx="942975" cy="927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95" name="Equation" r:id="rId16" imgW="444240" imgH="431640" progId="Equation.3">
                    <p:embed/>
                  </p:oleObj>
                </mc:Choice>
                <mc:Fallback>
                  <p:oleObj name="Equation" r:id="rId16" imgW="444240" imgH="431640" progId="Equation.3">
                    <p:embed/>
                    <p:pic>
                      <p:nvPicPr>
                        <p:cNvPr id="0" name="Picture 1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5791200"/>
                          <a:ext cx="942975" cy="927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CC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536" y="88900"/>
            <a:ext cx="85198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err="1" smtClean="0">
                <a:solidFill>
                  <a:schemeClr val="folHlink"/>
                </a:solidFill>
                <a:latin typeface="Impact" pitchFamily="34" charset="0"/>
              </a:rPr>
              <a:t>Tw</a:t>
            </a: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. </a:t>
            </a:r>
            <a:r>
              <a:rPr kumimoji="1" lang="pl-PL" sz="4400" b="0" dirty="0" err="1" smtClean="0">
                <a:solidFill>
                  <a:schemeClr val="folHlink"/>
                </a:solidFill>
                <a:latin typeface="Impact" pitchFamily="34" charset="0"/>
              </a:rPr>
              <a:t>Little’a</a:t>
            </a: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 - zadanie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34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07504" y="1258196"/>
            <a:ext cx="8807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</a:rPr>
              <a:t>Klienci przybywają do restauracji </a:t>
            </a:r>
            <a:r>
              <a:rPr lang="pl-PL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instant service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(zamówienie na posiłek jest przyjmowane do realizacji od razu, bez kolejkowania) z intensywnością 160 klientów w ciągu jednej godziny. Przygotowanie jednego posiłku trwa 15 minut, a jego konsumpcja 30 minut. Średnio rzecz biorąc, co czwarty klient zabiera posiłek na wynos, pozostali konsumują w restauracji. Wyznacz średnią liczbę wszystkich klientów w restauracji oraz średnią liczbę klientów konsumujących w restauracji. Odpowiedź uzasadnij.</a:t>
            </a:r>
            <a:endParaRPr lang="pl-PL" dirty="0"/>
          </a:p>
        </p:txBody>
      </p:sp>
      <p:sp>
        <p:nvSpPr>
          <p:cNvPr id="83" name="Prostokąt 82"/>
          <p:cNvSpPr/>
          <p:nvPr/>
        </p:nvSpPr>
        <p:spPr bwMode="auto">
          <a:xfrm>
            <a:off x="67956" y="1263892"/>
            <a:ext cx="8975828" cy="3168352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84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164" y="4166270"/>
            <a:ext cx="60505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66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536" y="88900"/>
            <a:ext cx="85198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err="1" smtClean="0">
                <a:solidFill>
                  <a:schemeClr val="folHlink"/>
                </a:solidFill>
                <a:latin typeface="Impact" pitchFamily="34" charset="0"/>
              </a:rPr>
              <a:t>Tw</a:t>
            </a: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. </a:t>
            </a:r>
            <a:r>
              <a:rPr kumimoji="1" lang="pl-PL" sz="4400" b="0" dirty="0" err="1" smtClean="0">
                <a:solidFill>
                  <a:schemeClr val="folHlink"/>
                </a:solidFill>
                <a:latin typeface="Impact" pitchFamily="34" charset="0"/>
              </a:rPr>
              <a:t>Little’a</a:t>
            </a:r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 - zadanie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35</a:t>
            </a:fld>
            <a:endParaRPr lang="pl-PL"/>
          </a:p>
        </p:txBody>
      </p:sp>
      <p:sp>
        <p:nvSpPr>
          <p:cNvPr id="83" name="Prostokąt 82"/>
          <p:cNvSpPr/>
          <p:nvPr/>
        </p:nvSpPr>
        <p:spPr bwMode="auto">
          <a:xfrm>
            <a:off x="67956" y="1263892"/>
            <a:ext cx="8975828" cy="4726532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84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2164" y="4166270"/>
            <a:ext cx="605056" cy="720080"/>
          </a:xfrm>
          <a:prstGeom prst="rect">
            <a:avLst/>
          </a:prstGeom>
          <a:noFill/>
        </p:spPr>
      </p:pic>
      <p:pic>
        <p:nvPicPr>
          <p:cNvPr id="66" name="Obraz 6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6527" r="7692" b="57773"/>
          <a:stretch/>
        </p:blipFill>
        <p:spPr>
          <a:xfrm>
            <a:off x="505300" y="1263892"/>
            <a:ext cx="7776864" cy="472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-5630" y="429470"/>
            <a:ext cx="8915400" cy="457200"/>
          </a:xfrm>
        </p:spPr>
        <p:txBody>
          <a:bodyPr/>
          <a:lstStyle/>
          <a:p>
            <a:r>
              <a:rPr lang="pl-PL" sz="3600" dirty="0" err="1" smtClean="0">
                <a:solidFill>
                  <a:schemeClr val="folHlink"/>
                </a:solidFill>
              </a:rPr>
              <a:t>Tw</a:t>
            </a:r>
            <a:r>
              <a:rPr lang="pl-PL" sz="3600" dirty="0" smtClean="0">
                <a:solidFill>
                  <a:schemeClr val="folHlink"/>
                </a:solidFill>
              </a:rPr>
              <a:t>. </a:t>
            </a:r>
            <a:r>
              <a:rPr lang="pl-PL" sz="3600" dirty="0" err="1" smtClean="0">
                <a:solidFill>
                  <a:schemeClr val="folHlink"/>
                </a:solidFill>
              </a:rPr>
              <a:t>Little’a</a:t>
            </a:r>
            <a:r>
              <a:rPr lang="pl-PL" sz="3600" dirty="0" smtClean="0">
                <a:solidFill>
                  <a:schemeClr val="folHlink"/>
                </a:solidFill>
              </a:rPr>
              <a:t> – zadanie – </a:t>
            </a:r>
            <a:r>
              <a:rPr lang="pl-PL" sz="3600" dirty="0" err="1" smtClean="0">
                <a:solidFill>
                  <a:schemeClr val="folHlink"/>
                </a:solidFill>
              </a:rPr>
              <a:t>multipleksacja</a:t>
            </a:r>
            <a:r>
              <a:rPr lang="pl-PL" sz="3600" dirty="0" smtClean="0">
                <a:solidFill>
                  <a:schemeClr val="folHlink"/>
                </a:solidFill>
              </a:rPr>
              <a:t> ruchu</a:t>
            </a:r>
            <a:endParaRPr lang="pl-PL" sz="3600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pSp>
        <p:nvGrpSpPr>
          <p:cNvPr id="4" name="Grupa 3"/>
          <p:cNvGrpSpPr/>
          <p:nvPr/>
        </p:nvGrpSpPr>
        <p:grpSpPr>
          <a:xfrm>
            <a:off x="127444" y="1218940"/>
            <a:ext cx="8314781" cy="1439449"/>
            <a:chOff x="179512" y="1520353"/>
            <a:chExt cx="8314781" cy="1439449"/>
          </a:xfrm>
        </p:grpSpPr>
        <p:sp>
          <p:nvSpPr>
            <p:cNvPr id="36" name="pole tekstowe 35"/>
            <p:cNvSpPr txBox="1"/>
            <p:nvPr/>
          </p:nvSpPr>
          <p:spPr>
            <a:xfrm>
              <a:off x="467544" y="1520353"/>
              <a:ext cx="80267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1. Wspólny kanał + Statistical Time </a:t>
              </a:r>
              <a:r>
                <a:rPr lang="pl-PL" sz="2000" dirty="0" err="1" smtClean="0">
                  <a:latin typeface="Arial" pitchFamily="34" charset="0"/>
                  <a:cs typeface="Arial" pitchFamily="34" charset="0"/>
                </a:rPr>
                <a:t>Division</a:t>
              </a:r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2000" dirty="0" err="1" smtClean="0">
                  <a:latin typeface="Arial" pitchFamily="34" charset="0"/>
                  <a:cs typeface="Arial" pitchFamily="34" charset="0"/>
                </a:rPr>
                <a:t>Multiplexing</a:t>
              </a:r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 (STDM)</a:t>
              </a:r>
              <a:endParaRPr lang="pl-PL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pole tekstowe 36"/>
            <p:cNvSpPr txBox="1"/>
            <p:nvPr/>
          </p:nvSpPr>
          <p:spPr>
            <a:xfrm>
              <a:off x="2584246" y="2190361"/>
              <a:ext cx="3459600" cy="7694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200" dirty="0" smtClean="0">
                  <a:latin typeface="Arial" pitchFamily="34" charset="0"/>
                  <a:cs typeface="Arial" pitchFamily="34" charset="0"/>
                </a:rPr>
                <a:t>KANAŁ TRANSMISYJNY</a:t>
              </a:r>
            </a:p>
            <a:p>
              <a:pPr algn="ctr"/>
              <a:r>
                <a:rPr lang="pl-PL" sz="2200" i="1" dirty="0" smtClean="0">
                  <a:latin typeface="Arial" pitchFamily="34" charset="0"/>
                  <a:cs typeface="Arial" pitchFamily="34" charset="0"/>
                </a:rPr>
                <a:t>C </a:t>
              </a:r>
              <a:r>
                <a:rPr lang="pl-PL" sz="2200" dirty="0" smtClean="0">
                  <a:latin typeface="Arial" pitchFamily="34" charset="0"/>
                  <a:cs typeface="Arial" pitchFamily="34" charset="0"/>
                </a:rPr>
                <a:t>[pakiet/s]</a:t>
              </a:r>
              <a:endParaRPr lang="pl-PL" sz="2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" name="Łącznik prosty ze strzałką 38"/>
            <p:cNvCxnSpPr/>
            <p:nvPr/>
          </p:nvCxnSpPr>
          <p:spPr bwMode="auto">
            <a:xfrm>
              <a:off x="1331640" y="2334377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Łącznik prosty ze strzałką 39"/>
            <p:cNvCxnSpPr/>
            <p:nvPr/>
          </p:nvCxnSpPr>
          <p:spPr bwMode="auto">
            <a:xfrm>
              <a:off x="1331640" y="2526398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Łącznik prosty ze strzałką 40"/>
            <p:cNvCxnSpPr/>
            <p:nvPr/>
          </p:nvCxnSpPr>
          <p:spPr bwMode="auto">
            <a:xfrm>
              <a:off x="1331640" y="2910441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Łącznik prosty ze strzałką 41"/>
            <p:cNvCxnSpPr/>
            <p:nvPr/>
          </p:nvCxnSpPr>
          <p:spPr bwMode="auto">
            <a:xfrm>
              <a:off x="1331640" y="2718419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283661"/>
                </p:ext>
              </p:extLst>
            </p:nvPr>
          </p:nvGraphicFramePr>
          <p:xfrm>
            <a:off x="179512" y="2334377"/>
            <a:ext cx="1116317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923" name="Równanie" r:id="rId4" imgW="380880" imgH="177480" progId="Equation.3">
                    <p:embed/>
                  </p:oleObj>
                </mc:Choice>
                <mc:Fallback>
                  <p:oleObj name="Równanie" r:id="rId4" imgW="38088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512" y="2334377"/>
                          <a:ext cx="1116317" cy="5209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5" name="Łącznik prosty ze strzałką 44"/>
            <p:cNvCxnSpPr/>
            <p:nvPr/>
          </p:nvCxnSpPr>
          <p:spPr bwMode="auto">
            <a:xfrm>
              <a:off x="6084168" y="2622409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36230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3549012"/>
                </p:ext>
              </p:extLst>
            </p:nvPr>
          </p:nvGraphicFramePr>
          <p:xfrm>
            <a:off x="6588224" y="1902329"/>
            <a:ext cx="1116012" cy="520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924" name="Równanie" r:id="rId6" imgW="380880" imgH="177480" progId="Equation.3">
                    <p:embed/>
                  </p:oleObj>
                </mc:Choice>
                <mc:Fallback>
                  <p:oleObj name="Równanie" r:id="rId6" imgW="38088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8224" y="1902329"/>
                          <a:ext cx="1116012" cy="520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36457"/>
              </p:ext>
            </p:extLst>
          </p:nvPr>
        </p:nvGraphicFramePr>
        <p:xfrm>
          <a:off x="2362200" y="2865438"/>
          <a:ext cx="38782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25" name="Równanie" r:id="rId8" imgW="1790640" imgH="431640" progId="Equation.3">
                  <p:embed/>
                </p:oleObj>
              </mc:Choice>
              <mc:Fallback>
                <p:oleObj name="Równanie" r:id="rId8" imgW="179064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865438"/>
                        <a:ext cx="3878263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467544" y="4206585"/>
            <a:ext cx="8401852" cy="1510377"/>
            <a:chOff x="467544" y="4206585"/>
            <a:chExt cx="8401852" cy="1510377"/>
          </a:xfrm>
        </p:grpSpPr>
        <p:sp>
          <p:nvSpPr>
            <p:cNvPr id="47" name="pole tekstowe 46"/>
            <p:cNvSpPr txBox="1"/>
            <p:nvPr/>
          </p:nvSpPr>
          <p:spPr>
            <a:xfrm>
              <a:off x="467544" y="4206585"/>
              <a:ext cx="84018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2. Podzielony kanał (</a:t>
              </a:r>
              <a:r>
                <a:rPr lang="pl-PL" sz="2000" dirty="0" err="1" smtClean="0">
                  <a:latin typeface="Arial" pitchFamily="34" charset="0"/>
                  <a:cs typeface="Arial" pitchFamily="34" charset="0"/>
                </a:rPr>
                <a:t>Frequency</a:t>
              </a:r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/Time </a:t>
              </a:r>
              <a:r>
                <a:rPr lang="pl-PL" sz="2000" dirty="0" err="1">
                  <a:latin typeface="Arial" pitchFamily="34" charset="0"/>
                  <a:cs typeface="Arial" pitchFamily="34" charset="0"/>
                </a:rPr>
                <a:t>D</a:t>
              </a:r>
              <a:r>
                <a:rPr lang="pl-PL" sz="2000" dirty="0" err="1" smtClean="0">
                  <a:latin typeface="Arial" pitchFamily="34" charset="0"/>
                  <a:cs typeface="Arial" pitchFamily="34" charset="0"/>
                </a:rPr>
                <a:t>ivision</a:t>
              </a:r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pl-PL" sz="2000" dirty="0" err="1" smtClean="0">
                  <a:latin typeface="Arial" pitchFamily="34" charset="0"/>
                  <a:cs typeface="Arial" pitchFamily="34" charset="0"/>
                </a:rPr>
                <a:t>Multiplexing</a:t>
              </a:r>
              <a:r>
                <a:rPr lang="pl-PL" sz="2000" dirty="0" smtClean="0">
                  <a:latin typeface="Arial" pitchFamily="34" charset="0"/>
                  <a:cs typeface="Arial" pitchFamily="34" charset="0"/>
                </a:rPr>
                <a:t>) + STDM</a:t>
              </a:r>
              <a:endParaRPr lang="pl-PL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3068540" y="4885965"/>
              <a:ext cx="2154756" cy="8309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dirty="0" smtClean="0">
                  <a:latin typeface="Arial" pitchFamily="34" charset="0"/>
                  <a:cs typeface="Arial" pitchFamily="34" charset="0"/>
                </a:rPr>
                <a:t>PODKANAŁY</a:t>
              </a:r>
            </a:p>
            <a:p>
              <a:pPr algn="ctr"/>
              <a:r>
                <a:rPr lang="pl-PL" i="1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pl-PL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pl-PL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pl-PL" dirty="0" smtClean="0">
                  <a:latin typeface="Arial" pitchFamily="34" charset="0"/>
                  <a:cs typeface="Arial" pitchFamily="34" charset="0"/>
                </a:rPr>
                <a:t>[pakiet/s]</a:t>
              </a:r>
              <a:endParaRPr lang="pl-PL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5" name="Łącznik prosty 54"/>
            <p:cNvCxnSpPr/>
            <p:nvPr/>
          </p:nvCxnSpPr>
          <p:spPr bwMode="auto">
            <a:xfrm>
              <a:off x="3131840" y="4998673"/>
              <a:ext cx="252028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Łącznik prosty 56"/>
            <p:cNvCxnSpPr/>
            <p:nvPr/>
          </p:nvCxnSpPr>
          <p:spPr bwMode="auto">
            <a:xfrm>
              <a:off x="3123132" y="5189741"/>
              <a:ext cx="252028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Łącznik prosty 57"/>
            <p:cNvCxnSpPr/>
            <p:nvPr/>
          </p:nvCxnSpPr>
          <p:spPr bwMode="auto">
            <a:xfrm>
              <a:off x="3131840" y="5382715"/>
              <a:ext cx="252028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Łącznik prosty 58"/>
            <p:cNvCxnSpPr/>
            <p:nvPr/>
          </p:nvCxnSpPr>
          <p:spPr bwMode="auto">
            <a:xfrm>
              <a:off x="3131840" y="5574737"/>
              <a:ext cx="252028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Łącznik prosty ze strzałką 59"/>
            <p:cNvCxnSpPr/>
            <p:nvPr/>
          </p:nvCxnSpPr>
          <p:spPr bwMode="auto">
            <a:xfrm>
              <a:off x="1835696" y="4998673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Łącznik prosty ze strzałką 60"/>
            <p:cNvCxnSpPr/>
            <p:nvPr/>
          </p:nvCxnSpPr>
          <p:spPr bwMode="auto">
            <a:xfrm>
              <a:off x="1835696" y="5190694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Łącznik prosty ze strzałką 61"/>
            <p:cNvCxnSpPr/>
            <p:nvPr/>
          </p:nvCxnSpPr>
          <p:spPr bwMode="auto">
            <a:xfrm>
              <a:off x="1835696" y="5574737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3" name="Łącznik prosty ze strzałką 62"/>
            <p:cNvCxnSpPr/>
            <p:nvPr/>
          </p:nvCxnSpPr>
          <p:spPr bwMode="auto">
            <a:xfrm>
              <a:off x="1835696" y="5382715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64" name="Obiek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9500361"/>
                </p:ext>
              </p:extLst>
            </p:nvPr>
          </p:nvGraphicFramePr>
          <p:xfrm>
            <a:off x="683568" y="4998673"/>
            <a:ext cx="1116317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926" name="Równanie" r:id="rId10" imgW="380880" imgH="177480" progId="Equation.3">
                    <p:embed/>
                  </p:oleObj>
                </mc:Choice>
                <mc:Fallback>
                  <p:oleObj name="Równanie" r:id="rId10" imgW="380880" imgH="17748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8" y="4998673"/>
                          <a:ext cx="1116317" cy="5209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5" name="Łącznik prosty ze strzałką 64"/>
            <p:cNvCxnSpPr/>
            <p:nvPr/>
          </p:nvCxnSpPr>
          <p:spPr bwMode="auto">
            <a:xfrm>
              <a:off x="5652120" y="4998673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6" name="Łącznik prosty ze strzałką 65"/>
            <p:cNvCxnSpPr/>
            <p:nvPr/>
          </p:nvCxnSpPr>
          <p:spPr bwMode="auto">
            <a:xfrm>
              <a:off x="5652120" y="5190694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7" name="Łącznik prosty ze strzałką 66"/>
            <p:cNvCxnSpPr/>
            <p:nvPr/>
          </p:nvCxnSpPr>
          <p:spPr bwMode="auto">
            <a:xfrm>
              <a:off x="5652120" y="5574737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8" name="Łącznik prosty ze strzałką 67"/>
            <p:cNvCxnSpPr/>
            <p:nvPr/>
          </p:nvCxnSpPr>
          <p:spPr bwMode="auto">
            <a:xfrm>
              <a:off x="5652120" y="5382715"/>
              <a:ext cx="122413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69" name="Obiekt 6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2593642"/>
                </p:ext>
              </p:extLst>
            </p:nvPr>
          </p:nvGraphicFramePr>
          <p:xfrm>
            <a:off x="6948264" y="4998673"/>
            <a:ext cx="1116317" cy="520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927" name="Równanie" r:id="rId12" imgW="380880" imgH="177480" progId="Equation.3">
                    <p:embed/>
                  </p:oleObj>
                </mc:Choice>
                <mc:Fallback>
                  <p:oleObj name="Równanie" r:id="rId12" imgW="380880" imgH="17748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8264" y="4998673"/>
                          <a:ext cx="1116317" cy="5209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3623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249736"/>
              </p:ext>
            </p:extLst>
          </p:nvPr>
        </p:nvGraphicFramePr>
        <p:xfrm>
          <a:off x="2900363" y="5934075"/>
          <a:ext cx="31369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28" name="Równanie" r:id="rId13" imgW="1447560" imgH="431640" progId="Equation.3">
                  <p:embed/>
                </p:oleObj>
              </mc:Choice>
              <mc:Fallback>
                <p:oleObj name="Równanie" r:id="rId13" imgW="144756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0363" y="5934075"/>
                        <a:ext cx="313690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36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889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4200" b="0" dirty="0" smtClean="0">
                <a:solidFill>
                  <a:schemeClr val="folHlink"/>
                </a:solidFill>
                <a:latin typeface="Impact" pitchFamily="34" charset="0"/>
              </a:rPr>
              <a:t>optymalny punkt pracy</a:t>
            </a:r>
            <a:endParaRPr kumimoji="1" lang="pl-PL" sz="42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34897" name="Text Box 81"/>
          <p:cNvSpPr txBox="1">
            <a:spLocks noChangeArrowheads="1"/>
          </p:cNvSpPr>
          <p:nvPr/>
        </p:nvSpPr>
        <p:spPr bwMode="auto">
          <a:xfrm>
            <a:off x="1403648" y="1377375"/>
            <a:ext cx="51802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dirty="0" smtClean="0">
                <a:solidFill>
                  <a:srgbClr val="000099"/>
                </a:solidFill>
              </a:rPr>
              <a:t>POWER COEFFICIENT </a:t>
            </a:r>
            <a:r>
              <a:rPr lang="pl-PL" sz="3200" i="1" dirty="0" smtClean="0">
                <a:solidFill>
                  <a:srgbClr val="000099"/>
                </a:solidFill>
              </a:rPr>
              <a:t>Q</a:t>
            </a:r>
            <a:r>
              <a:rPr lang="pl-PL" b="0" dirty="0" smtClean="0"/>
              <a:t> </a:t>
            </a:r>
            <a:endParaRPr lang="pl-PL" b="0" dirty="0"/>
          </a:p>
        </p:txBody>
      </p:sp>
      <p:graphicFrame>
        <p:nvGraphicFramePr>
          <p:cNvPr id="34898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04215"/>
              </p:ext>
            </p:extLst>
          </p:nvPr>
        </p:nvGraphicFramePr>
        <p:xfrm>
          <a:off x="1144589" y="2118578"/>
          <a:ext cx="3088332" cy="1527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7514" name="Równanie" r:id="rId4" imgW="850680" imgH="419040" progId="Equation.3">
                  <p:embed/>
                </p:oleObj>
              </mc:Choice>
              <mc:Fallback>
                <p:oleObj name="Równanie" r:id="rId4" imgW="850680" imgH="41904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589" y="2118578"/>
                        <a:ext cx="3088332" cy="1527691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99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348292"/>
              </p:ext>
            </p:extLst>
          </p:nvPr>
        </p:nvGraphicFramePr>
        <p:xfrm>
          <a:off x="4572000" y="2140803"/>
          <a:ext cx="2506663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7515" name="Równanie" r:id="rId6" imgW="698400" imgH="419040" progId="Equation.3">
                  <p:embed/>
                </p:oleObj>
              </mc:Choice>
              <mc:Fallback>
                <p:oleObj name="Równanie" r:id="rId6" imgW="698400" imgH="419040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140803"/>
                        <a:ext cx="2506663" cy="150495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900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770157"/>
              </p:ext>
            </p:extLst>
          </p:nvPr>
        </p:nvGraphicFramePr>
        <p:xfrm>
          <a:off x="2324100" y="3810000"/>
          <a:ext cx="3233738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7516" name="Równanie" r:id="rId8" imgW="838080" imgH="279360" progId="Equation.3">
                  <p:embed/>
                </p:oleObj>
              </mc:Choice>
              <mc:Fallback>
                <p:oleObj name="Równanie" r:id="rId8" imgW="838080" imgH="27936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3810000"/>
                        <a:ext cx="3233738" cy="1077913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901" name="Object 85"/>
          <p:cNvGraphicFramePr>
            <a:graphicFrameLocks noChangeAspect="1"/>
          </p:cNvGraphicFramePr>
          <p:nvPr/>
        </p:nvGraphicFramePr>
        <p:xfrm>
          <a:off x="1881188" y="5132388"/>
          <a:ext cx="4606925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7517" name="Równanie" r:id="rId10" imgW="1193760" imgH="393480" progId="Equation.3">
                  <p:embed/>
                </p:oleObj>
              </mc:Choice>
              <mc:Fallback>
                <p:oleObj name="Równanie" r:id="rId10" imgW="1193760" imgH="393480" progId="Equation.3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8" y="5132388"/>
                        <a:ext cx="4606925" cy="1520825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14540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947896"/>
              </p:ext>
            </p:extLst>
          </p:nvPr>
        </p:nvGraphicFramePr>
        <p:xfrm>
          <a:off x="323528" y="1852277"/>
          <a:ext cx="3470324" cy="1145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02" name="Równanie" r:id="rId4" imgW="1193760" imgH="393480" progId="Equation.3">
                  <p:embed/>
                </p:oleObj>
              </mc:Choice>
              <mc:Fallback>
                <p:oleObj name="Równanie" r:id="rId4" imgW="1193760" imgH="39348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52277"/>
                        <a:ext cx="3470324" cy="1145614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875050"/>
              </p:ext>
            </p:extLst>
          </p:nvPr>
        </p:nvGraphicFramePr>
        <p:xfrm>
          <a:off x="323528" y="3284984"/>
          <a:ext cx="3549699" cy="1146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03" name="Równanie" r:id="rId6" imgW="1333440" imgH="431640" progId="Equation.3">
                  <p:embed/>
                </p:oleObj>
              </mc:Choice>
              <mc:Fallback>
                <p:oleObj name="Równanie" r:id="rId6" imgW="133344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284984"/>
                        <a:ext cx="3549699" cy="1146724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81"/>
          <p:cNvSpPr txBox="1">
            <a:spLocks noChangeArrowheads="1"/>
          </p:cNvSpPr>
          <p:nvPr/>
        </p:nvSpPr>
        <p:spPr bwMode="auto">
          <a:xfrm>
            <a:off x="323528" y="1267502"/>
            <a:ext cx="51802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dirty="0" smtClean="0">
                <a:solidFill>
                  <a:srgbClr val="000099"/>
                </a:solidFill>
              </a:rPr>
              <a:t>POWER COEFFICIENT </a:t>
            </a:r>
            <a:r>
              <a:rPr lang="pl-PL" sz="3200" i="1" dirty="0" smtClean="0">
                <a:solidFill>
                  <a:srgbClr val="000099"/>
                </a:solidFill>
              </a:rPr>
              <a:t>Q</a:t>
            </a:r>
            <a:r>
              <a:rPr lang="pl-PL" b="0" dirty="0" smtClean="0"/>
              <a:t> </a:t>
            </a:r>
            <a:endParaRPr lang="pl-PL" b="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889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4200" b="0" dirty="0" smtClean="0">
                <a:solidFill>
                  <a:schemeClr val="folHlink"/>
                </a:solidFill>
                <a:latin typeface="Impact" pitchFamily="34" charset="0"/>
              </a:rPr>
              <a:t>optymalny punkt pracy</a:t>
            </a:r>
            <a:endParaRPr kumimoji="1" lang="pl-PL" sz="42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36067" y="4768354"/>
            <a:ext cx="908216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pl-PL" sz="2200" dirty="0" smtClean="0">
                <a:solidFill>
                  <a:srgbClr val="0000CC"/>
                </a:solidFill>
              </a:rPr>
              <a:t>W optymalnym punkcie pracy (max </a:t>
            </a:r>
            <a:r>
              <a:rPr lang="pl-PL" sz="2200" i="1" dirty="0" smtClean="0">
                <a:solidFill>
                  <a:srgbClr val="0000CC"/>
                </a:solidFill>
              </a:rPr>
              <a:t>Q</a:t>
            </a:r>
            <a:r>
              <a:rPr lang="pl-PL" sz="2200" dirty="0" smtClean="0">
                <a:solidFill>
                  <a:srgbClr val="0000CC"/>
                </a:solidFill>
              </a:rPr>
              <a:t>) względne zmiany opóźnienia</a:t>
            </a:r>
            <a:br>
              <a:rPr lang="pl-PL" sz="2200" dirty="0" smtClean="0">
                <a:solidFill>
                  <a:srgbClr val="0000CC"/>
                </a:solidFill>
              </a:rPr>
            </a:br>
            <a:r>
              <a:rPr lang="pl-PL" sz="2200" dirty="0" smtClean="0">
                <a:solidFill>
                  <a:srgbClr val="0000CC"/>
                </a:solidFill>
              </a:rPr>
              <a:t>tranzytowego ∆</a:t>
            </a:r>
            <a:r>
              <a:rPr lang="pl-PL" sz="2200" i="1" dirty="0" smtClean="0">
                <a:solidFill>
                  <a:srgbClr val="0000CC"/>
                </a:solidFill>
              </a:rPr>
              <a:t>W</a:t>
            </a:r>
            <a:r>
              <a:rPr lang="pl-PL" sz="2200" dirty="0" smtClean="0">
                <a:solidFill>
                  <a:srgbClr val="0000CC"/>
                </a:solidFill>
              </a:rPr>
              <a:t>/</a:t>
            </a:r>
            <a:r>
              <a:rPr lang="pl-PL" sz="2200" i="1" dirty="0" smtClean="0">
                <a:solidFill>
                  <a:srgbClr val="0000CC"/>
                </a:solidFill>
              </a:rPr>
              <a:t>W</a:t>
            </a:r>
            <a:r>
              <a:rPr lang="pl-PL" sz="2200" dirty="0" smtClean="0">
                <a:solidFill>
                  <a:srgbClr val="0000CC"/>
                </a:solidFill>
              </a:rPr>
              <a:t> równoważą względne zmiany przepustowości ∆</a:t>
            </a:r>
            <a:r>
              <a:rPr lang="el-GR" sz="2200" i="1" dirty="0" smtClean="0">
                <a:solidFill>
                  <a:srgbClr val="0000CC"/>
                </a:solidFill>
              </a:rPr>
              <a:t>λ</a:t>
            </a:r>
            <a:r>
              <a:rPr lang="pl-PL" sz="2200" baseline="-25000" dirty="0" smtClean="0">
                <a:solidFill>
                  <a:srgbClr val="0000CC"/>
                </a:solidFill>
              </a:rPr>
              <a:t>+</a:t>
            </a:r>
            <a:r>
              <a:rPr lang="pl-PL" sz="2200" dirty="0" smtClean="0">
                <a:solidFill>
                  <a:srgbClr val="0000CC"/>
                </a:solidFill>
              </a:rPr>
              <a:t>/</a:t>
            </a:r>
            <a:r>
              <a:rPr lang="el-GR" sz="2200" i="1" dirty="0">
                <a:solidFill>
                  <a:srgbClr val="0000CC"/>
                </a:solidFill>
              </a:rPr>
              <a:t>λ</a:t>
            </a:r>
            <a:r>
              <a:rPr lang="pl-PL" sz="2200" baseline="-25000" dirty="0" smtClean="0">
                <a:solidFill>
                  <a:srgbClr val="0000CC"/>
                </a:solidFill>
              </a:rPr>
              <a:t>+</a:t>
            </a:r>
            <a:r>
              <a:rPr lang="pl-PL" sz="2200" dirty="0" smtClean="0">
                <a:solidFill>
                  <a:srgbClr val="0000CC"/>
                </a:solidFill>
              </a:rPr>
              <a:t>. </a:t>
            </a:r>
            <a:br>
              <a:rPr lang="pl-PL" sz="2200" dirty="0" smtClean="0">
                <a:solidFill>
                  <a:srgbClr val="0000CC"/>
                </a:solidFill>
              </a:rPr>
            </a:br>
            <a:r>
              <a:rPr lang="pl-PL" sz="2200" dirty="0" smtClean="0">
                <a:solidFill>
                  <a:srgbClr val="0000CC"/>
                </a:solidFill>
              </a:rPr>
              <a:t>Zmiana punktu pracy nie jest korzystna –  wzrost przepustowości</a:t>
            </a:r>
            <a:br>
              <a:rPr lang="pl-PL" sz="2200" dirty="0" smtClean="0">
                <a:solidFill>
                  <a:srgbClr val="0000CC"/>
                </a:solidFill>
              </a:rPr>
            </a:br>
            <a:r>
              <a:rPr lang="pl-PL" sz="2200" dirty="0" smtClean="0">
                <a:solidFill>
                  <a:srgbClr val="0000CC"/>
                </a:solidFill>
              </a:rPr>
              <a:t>∆</a:t>
            </a:r>
            <a:r>
              <a:rPr lang="el-GR" sz="2200" i="1" dirty="0">
                <a:solidFill>
                  <a:srgbClr val="0000CC"/>
                </a:solidFill>
              </a:rPr>
              <a:t>λ</a:t>
            </a:r>
            <a:r>
              <a:rPr lang="pl-PL" sz="2200" baseline="-25000" dirty="0">
                <a:solidFill>
                  <a:srgbClr val="0000CC"/>
                </a:solidFill>
              </a:rPr>
              <a:t>+</a:t>
            </a:r>
            <a:r>
              <a:rPr lang="pl-PL" sz="2200" dirty="0">
                <a:solidFill>
                  <a:srgbClr val="0000CC"/>
                </a:solidFill>
              </a:rPr>
              <a:t>/</a:t>
            </a:r>
            <a:r>
              <a:rPr lang="el-GR" sz="2200" i="1" dirty="0">
                <a:solidFill>
                  <a:srgbClr val="0000CC"/>
                </a:solidFill>
              </a:rPr>
              <a:t>λ</a:t>
            </a:r>
            <a:r>
              <a:rPr lang="pl-PL" sz="2200" baseline="-25000" dirty="0" smtClean="0">
                <a:solidFill>
                  <a:srgbClr val="0000CC"/>
                </a:solidFill>
              </a:rPr>
              <a:t>+</a:t>
            </a:r>
            <a:r>
              <a:rPr lang="pl-PL" sz="2200" dirty="0">
                <a:solidFill>
                  <a:srgbClr val="0000CC"/>
                </a:solidFill>
              </a:rPr>
              <a:t> </a:t>
            </a:r>
            <a:r>
              <a:rPr lang="pl-PL" sz="2200" dirty="0" smtClean="0">
                <a:solidFill>
                  <a:srgbClr val="0000CC"/>
                </a:solidFill>
              </a:rPr>
              <a:t>zostanie zrealizowany przez wzrost opóźnienia ∆</a:t>
            </a:r>
            <a:r>
              <a:rPr lang="pl-PL" sz="2200" i="1" dirty="0" smtClean="0">
                <a:solidFill>
                  <a:srgbClr val="0000CC"/>
                </a:solidFill>
              </a:rPr>
              <a:t>W</a:t>
            </a:r>
            <a:r>
              <a:rPr lang="pl-PL" sz="2200" dirty="0" smtClean="0">
                <a:solidFill>
                  <a:srgbClr val="0000CC"/>
                </a:solidFill>
              </a:rPr>
              <a:t>/</a:t>
            </a:r>
            <a:r>
              <a:rPr lang="pl-PL" sz="2200" i="1" dirty="0" smtClean="0">
                <a:solidFill>
                  <a:srgbClr val="0000CC"/>
                </a:solidFill>
              </a:rPr>
              <a:t>W </a:t>
            </a:r>
            <a:r>
              <a:rPr lang="pl-PL" sz="2200" dirty="0" smtClean="0">
                <a:solidFill>
                  <a:srgbClr val="0000CC"/>
                </a:solidFill>
              </a:rPr>
              <a:t>(i na odwrót).</a:t>
            </a:r>
            <a:endParaRPr lang="pl-PL" sz="2200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54660"/>
              </p:ext>
            </p:extLst>
          </p:nvPr>
        </p:nvGraphicFramePr>
        <p:xfrm>
          <a:off x="1312863" y="868363"/>
          <a:ext cx="13684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97" name="Równanie" r:id="rId4" imgW="482400" imgH="393480" progId="Equation.3">
                  <p:embed/>
                </p:oleObj>
              </mc:Choice>
              <mc:Fallback>
                <p:oleObj name="Równanie" r:id="rId4" imgW="4824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863" y="868363"/>
                        <a:ext cx="1368425" cy="1120775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36379"/>
              </p:ext>
            </p:extLst>
          </p:nvPr>
        </p:nvGraphicFramePr>
        <p:xfrm>
          <a:off x="6228184" y="1017147"/>
          <a:ext cx="1458614" cy="971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98" name="Equation" r:id="rId6" imgW="685800" imgH="457200" progId="Equation.3">
                  <p:embed/>
                </p:oleObj>
              </mc:Choice>
              <mc:Fallback>
                <p:oleObj name="Equation" r:id="rId6" imgW="685800" imgH="457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1017147"/>
                        <a:ext cx="1458614" cy="971991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508520"/>
              </p:ext>
            </p:extLst>
          </p:nvPr>
        </p:nvGraphicFramePr>
        <p:xfrm>
          <a:off x="3347864" y="1186871"/>
          <a:ext cx="1638672" cy="802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99" name="Equation" r:id="rId8" imgW="444240" imgH="215640" progId="Equation.3">
                  <p:embed/>
                </p:oleObj>
              </mc:Choice>
              <mc:Fallback>
                <p:oleObj name="Equation" r:id="rId8" imgW="44424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186871"/>
                        <a:ext cx="1638672" cy="802267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30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600091"/>
              </p:ext>
            </p:extLst>
          </p:nvPr>
        </p:nvGraphicFramePr>
        <p:xfrm>
          <a:off x="6438922" y="4403047"/>
          <a:ext cx="1671638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00" name="Równanie" r:id="rId10" imgW="622080" imgH="279360" progId="Equation.3">
                  <p:embed/>
                </p:oleObj>
              </mc:Choice>
              <mc:Fallback>
                <p:oleObj name="Równanie" r:id="rId10" imgW="622080" imgH="279360" progId="Equation.3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8922" y="4403047"/>
                        <a:ext cx="1671638" cy="75088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31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419794"/>
              </p:ext>
            </p:extLst>
          </p:nvPr>
        </p:nvGraphicFramePr>
        <p:xfrm>
          <a:off x="6395961" y="2862205"/>
          <a:ext cx="1601787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01" name="Równanie" r:id="rId12" imgW="596880" imgH="419040" progId="Equation.3">
                  <p:embed/>
                </p:oleObj>
              </mc:Choice>
              <mc:Fallback>
                <p:oleObj name="Równanie" r:id="rId12" imgW="596880" imgH="419040" progId="Equation.3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5961" y="2862205"/>
                        <a:ext cx="1601787" cy="11239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3" name="Grupa 52"/>
          <p:cNvGrpSpPr/>
          <p:nvPr/>
        </p:nvGrpSpPr>
        <p:grpSpPr>
          <a:xfrm>
            <a:off x="827584" y="2060848"/>
            <a:ext cx="4748213" cy="3675063"/>
            <a:chOff x="1219200" y="2959100"/>
            <a:chExt cx="4748213" cy="3675063"/>
          </a:xfrm>
        </p:grpSpPr>
        <p:sp>
          <p:nvSpPr>
            <p:cNvPr id="36927" name="Line 63"/>
            <p:cNvSpPr>
              <a:spLocks noChangeShapeType="1"/>
            </p:cNvSpPr>
            <p:nvPr/>
          </p:nvSpPr>
          <p:spPr bwMode="auto">
            <a:xfrm flipV="1">
              <a:off x="3784600" y="2959100"/>
              <a:ext cx="0" cy="342900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6874" name="Object 10"/>
            <p:cNvGraphicFramePr>
              <a:graphicFrameLocks noChangeAspect="1"/>
            </p:cNvGraphicFramePr>
            <p:nvPr/>
          </p:nvGraphicFramePr>
          <p:xfrm>
            <a:off x="2459038" y="4572000"/>
            <a:ext cx="2625725" cy="681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02" name="Równanie" r:id="rId14" imgW="825480" imgH="215640" progId="Equation.3">
                    <p:embed/>
                  </p:oleObj>
                </mc:Choice>
                <mc:Fallback>
                  <p:oleObj name="Równanie" r:id="rId14" imgW="825480" imgH="21564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9038" y="4572000"/>
                          <a:ext cx="2625725" cy="68103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1600200" y="2992438"/>
              <a:ext cx="4365625" cy="344963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13"/>
            <p:cNvSpPr>
              <a:spLocks noChangeShapeType="1"/>
            </p:cNvSpPr>
            <p:nvPr/>
          </p:nvSpPr>
          <p:spPr bwMode="auto">
            <a:xfrm>
              <a:off x="1600200" y="2992438"/>
              <a:ext cx="43656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1600200" y="6442075"/>
              <a:ext cx="43656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9" name="Line 15"/>
            <p:cNvSpPr>
              <a:spLocks noChangeShapeType="1"/>
            </p:cNvSpPr>
            <p:nvPr/>
          </p:nvSpPr>
          <p:spPr bwMode="auto">
            <a:xfrm flipV="1">
              <a:off x="5965825" y="2992438"/>
              <a:ext cx="1588" cy="3449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0" name="Line 16"/>
            <p:cNvSpPr>
              <a:spLocks noChangeShapeType="1"/>
            </p:cNvSpPr>
            <p:nvPr/>
          </p:nvSpPr>
          <p:spPr bwMode="auto">
            <a:xfrm flipV="1">
              <a:off x="1600200" y="2992438"/>
              <a:ext cx="0" cy="3449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>
              <a:off x="1600200" y="6442075"/>
              <a:ext cx="43656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 flipV="1">
              <a:off x="1600200" y="2992438"/>
              <a:ext cx="0" cy="3449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3" name="Line 19"/>
            <p:cNvSpPr>
              <a:spLocks noChangeShapeType="1"/>
            </p:cNvSpPr>
            <p:nvPr/>
          </p:nvSpPr>
          <p:spPr bwMode="auto">
            <a:xfrm flipV="1">
              <a:off x="1600200" y="6397625"/>
              <a:ext cx="0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>
              <a:off x="1600200" y="2992438"/>
              <a:ext cx="0" cy="365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flipV="1">
              <a:off x="2032000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8" name="Line 24"/>
            <p:cNvSpPr>
              <a:spLocks noChangeShapeType="1"/>
            </p:cNvSpPr>
            <p:nvPr/>
          </p:nvSpPr>
          <p:spPr bwMode="auto">
            <a:xfrm flipV="1">
              <a:off x="2473325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 flipV="1">
              <a:off x="2905125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92" name="Line 28"/>
            <p:cNvSpPr>
              <a:spLocks noChangeShapeType="1"/>
            </p:cNvSpPr>
            <p:nvPr/>
          </p:nvSpPr>
          <p:spPr bwMode="auto">
            <a:xfrm flipV="1">
              <a:off x="3346450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auto">
            <a:xfrm flipV="1">
              <a:off x="3779838" y="6397625"/>
              <a:ext cx="0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96" name="Line 32"/>
            <p:cNvSpPr>
              <a:spLocks noChangeShapeType="1"/>
            </p:cNvSpPr>
            <p:nvPr/>
          </p:nvSpPr>
          <p:spPr bwMode="auto">
            <a:xfrm flipV="1">
              <a:off x="4219575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98" name="Line 34"/>
            <p:cNvSpPr>
              <a:spLocks noChangeShapeType="1"/>
            </p:cNvSpPr>
            <p:nvPr/>
          </p:nvSpPr>
          <p:spPr bwMode="auto">
            <a:xfrm flipV="1">
              <a:off x="4652963" y="6397625"/>
              <a:ext cx="1587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0" name="Line 36"/>
            <p:cNvSpPr>
              <a:spLocks noChangeShapeType="1"/>
            </p:cNvSpPr>
            <p:nvPr/>
          </p:nvSpPr>
          <p:spPr bwMode="auto">
            <a:xfrm flipV="1">
              <a:off x="5092700" y="6397625"/>
              <a:ext cx="1588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2" name="Line 38"/>
            <p:cNvSpPr>
              <a:spLocks noChangeShapeType="1"/>
            </p:cNvSpPr>
            <p:nvPr/>
          </p:nvSpPr>
          <p:spPr bwMode="auto">
            <a:xfrm flipV="1">
              <a:off x="5526088" y="6397625"/>
              <a:ext cx="1587" cy="4445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4" name="Line 40"/>
            <p:cNvSpPr>
              <a:spLocks noChangeShapeType="1"/>
            </p:cNvSpPr>
            <p:nvPr/>
          </p:nvSpPr>
          <p:spPr bwMode="auto">
            <a:xfrm flipV="1">
              <a:off x="5965825" y="6397625"/>
              <a:ext cx="1588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5" name="Line 41"/>
            <p:cNvSpPr>
              <a:spLocks noChangeShapeType="1"/>
            </p:cNvSpPr>
            <p:nvPr/>
          </p:nvSpPr>
          <p:spPr bwMode="auto">
            <a:xfrm>
              <a:off x="5965825" y="2992438"/>
              <a:ext cx="1588" cy="365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7" name="Line 43"/>
            <p:cNvSpPr>
              <a:spLocks noChangeShapeType="1"/>
            </p:cNvSpPr>
            <p:nvPr/>
          </p:nvSpPr>
          <p:spPr bwMode="auto">
            <a:xfrm>
              <a:off x="1600200" y="6442075"/>
              <a:ext cx="3651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8" name="Line 44"/>
            <p:cNvSpPr>
              <a:spLocks noChangeShapeType="1"/>
            </p:cNvSpPr>
            <p:nvPr/>
          </p:nvSpPr>
          <p:spPr bwMode="auto">
            <a:xfrm flipH="1">
              <a:off x="5921375" y="644207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09" name="Rectangle 45"/>
            <p:cNvSpPr>
              <a:spLocks noChangeArrowheads="1"/>
            </p:cNvSpPr>
            <p:nvPr/>
          </p:nvSpPr>
          <p:spPr bwMode="auto">
            <a:xfrm>
              <a:off x="1350963" y="6421438"/>
              <a:ext cx="98425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3200"/>
            </a:p>
          </p:txBody>
        </p:sp>
        <p:sp>
          <p:nvSpPr>
            <p:cNvPr id="36910" name="Line 46"/>
            <p:cNvSpPr>
              <a:spLocks noChangeShapeType="1"/>
            </p:cNvSpPr>
            <p:nvPr/>
          </p:nvSpPr>
          <p:spPr bwMode="auto">
            <a:xfrm>
              <a:off x="1600200" y="5751513"/>
              <a:ext cx="36513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11" name="Rectangle 47"/>
            <p:cNvSpPr>
              <a:spLocks noChangeArrowheads="1"/>
            </p:cNvSpPr>
            <p:nvPr/>
          </p:nvSpPr>
          <p:spPr bwMode="auto">
            <a:xfrm>
              <a:off x="1219200" y="5730875"/>
              <a:ext cx="344488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0.05</a:t>
              </a:r>
              <a:endParaRPr lang="pl-PL" sz="3200"/>
            </a:p>
          </p:txBody>
        </p:sp>
        <p:sp>
          <p:nvSpPr>
            <p:cNvPr id="36912" name="Line 48"/>
            <p:cNvSpPr>
              <a:spLocks noChangeShapeType="1"/>
            </p:cNvSpPr>
            <p:nvPr/>
          </p:nvSpPr>
          <p:spPr bwMode="auto">
            <a:xfrm>
              <a:off x="1600200" y="5062538"/>
              <a:ext cx="36513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13" name="Rectangle 49"/>
            <p:cNvSpPr>
              <a:spLocks noChangeArrowheads="1"/>
            </p:cNvSpPr>
            <p:nvPr/>
          </p:nvSpPr>
          <p:spPr bwMode="auto">
            <a:xfrm>
              <a:off x="1270000" y="5041900"/>
              <a:ext cx="2460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 sz="3200"/>
            </a:p>
          </p:txBody>
        </p:sp>
        <p:sp>
          <p:nvSpPr>
            <p:cNvPr id="36914" name="Line 50"/>
            <p:cNvSpPr>
              <a:spLocks noChangeShapeType="1"/>
            </p:cNvSpPr>
            <p:nvPr/>
          </p:nvSpPr>
          <p:spPr bwMode="auto">
            <a:xfrm>
              <a:off x="1600200" y="4365625"/>
              <a:ext cx="365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15" name="Rectangle 51"/>
            <p:cNvSpPr>
              <a:spLocks noChangeArrowheads="1"/>
            </p:cNvSpPr>
            <p:nvPr/>
          </p:nvSpPr>
          <p:spPr bwMode="auto">
            <a:xfrm>
              <a:off x="1219200" y="4343400"/>
              <a:ext cx="344488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0.15</a:t>
              </a:r>
              <a:endParaRPr lang="pl-PL" sz="3200"/>
            </a:p>
          </p:txBody>
        </p:sp>
        <p:sp>
          <p:nvSpPr>
            <p:cNvPr id="36916" name="Line 52"/>
            <p:cNvSpPr>
              <a:spLocks noChangeShapeType="1"/>
            </p:cNvSpPr>
            <p:nvPr/>
          </p:nvSpPr>
          <p:spPr bwMode="auto">
            <a:xfrm>
              <a:off x="1600200" y="3683000"/>
              <a:ext cx="3651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17" name="Rectangle 53"/>
            <p:cNvSpPr>
              <a:spLocks noChangeArrowheads="1"/>
            </p:cNvSpPr>
            <p:nvPr/>
          </p:nvSpPr>
          <p:spPr bwMode="auto">
            <a:xfrm>
              <a:off x="1270000" y="3662363"/>
              <a:ext cx="2460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3200"/>
            </a:p>
          </p:txBody>
        </p:sp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>
              <a:off x="1600200" y="2992438"/>
              <a:ext cx="3651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19" name="Line 55"/>
            <p:cNvSpPr>
              <a:spLocks noChangeShapeType="1"/>
            </p:cNvSpPr>
            <p:nvPr/>
          </p:nvSpPr>
          <p:spPr bwMode="auto">
            <a:xfrm flipH="1">
              <a:off x="5921375" y="2992438"/>
              <a:ext cx="444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20" name="Rectangle 56"/>
            <p:cNvSpPr>
              <a:spLocks noChangeArrowheads="1"/>
            </p:cNvSpPr>
            <p:nvPr/>
          </p:nvSpPr>
          <p:spPr bwMode="auto">
            <a:xfrm>
              <a:off x="1219200" y="2971800"/>
              <a:ext cx="344488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0.25</a:t>
              </a:r>
              <a:endParaRPr lang="pl-PL" sz="3200"/>
            </a:p>
          </p:txBody>
        </p:sp>
        <p:sp>
          <p:nvSpPr>
            <p:cNvPr id="36921" name="Line 57"/>
            <p:cNvSpPr>
              <a:spLocks noChangeShapeType="1"/>
            </p:cNvSpPr>
            <p:nvPr/>
          </p:nvSpPr>
          <p:spPr bwMode="auto">
            <a:xfrm>
              <a:off x="1600200" y="2992438"/>
              <a:ext cx="4365625" cy="1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22" name="Line 58"/>
            <p:cNvSpPr>
              <a:spLocks noChangeShapeType="1"/>
            </p:cNvSpPr>
            <p:nvPr/>
          </p:nvSpPr>
          <p:spPr bwMode="auto">
            <a:xfrm>
              <a:off x="1600200" y="6442075"/>
              <a:ext cx="43656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23" name="Line 59"/>
            <p:cNvSpPr>
              <a:spLocks noChangeShapeType="1"/>
            </p:cNvSpPr>
            <p:nvPr/>
          </p:nvSpPr>
          <p:spPr bwMode="auto">
            <a:xfrm flipV="1">
              <a:off x="5965825" y="2992438"/>
              <a:ext cx="1588" cy="344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24" name="Line 60"/>
            <p:cNvSpPr>
              <a:spLocks noChangeShapeType="1"/>
            </p:cNvSpPr>
            <p:nvPr/>
          </p:nvSpPr>
          <p:spPr bwMode="auto">
            <a:xfrm flipV="1">
              <a:off x="1600200" y="2992438"/>
              <a:ext cx="0" cy="344963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925" name="Freeform 61"/>
            <p:cNvSpPr>
              <a:spLocks/>
            </p:cNvSpPr>
            <p:nvPr/>
          </p:nvSpPr>
          <p:spPr bwMode="auto">
            <a:xfrm>
              <a:off x="1600200" y="2992438"/>
              <a:ext cx="4365625" cy="3449637"/>
            </a:xfrm>
            <a:custGeom>
              <a:avLst/>
              <a:gdLst/>
              <a:ahLst/>
              <a:cxnLst>
                <a:cxn ang="0">
                  <a:pos x="36" y="2706"/>
                </a:cxn>
                <a:cxn ang="0">
                  <a:pos x="108" y="2484"/>
                </a:cxn>
                <a:cxn ang="0">
                  <a:pos x="180" y="2274"/>
                </a:cxn>
                <a:cxn ang="0">
                  <a:pos x="252" y="2076"/>
                </a:cxn>
                <a:cxn ang="0">
                  <a:pos x="324" y="1884"/>
                </a:cxn>
                <a:cxn ang="0">
                  <a:pos x="396" y="1704"/>
                </a:cxn>
                <a:cxn ang="0">
                  <a:pos x="468" y="1530"/>
                </a:cxn>
                <a:cxn ang="0">
                  <a:pos x="540" y="1368"/>
                </a:cxn>
                <a:cxn ang="0">
                  <a:pos x="612" y="1212"/>
                </a:cxn>
                <a:cxn ang="0">
                  <a:pos x="684" y="1068"/>
                </a:cxn>
                <a:cxn ang="0">
                  <a:pos x="756" y="930"/>
                </a:cxn>
                <a:cxn ang="0">
                  <a:pos x="828" y="804"/>
                </a:cxn>
                <a:cxn ang="0">
                  <a:pos x="900" y="690"/>
                </a:cxn>
                <a:cxn ang="0">
                  <a:pos x="972" y="582"/>
                </a:cxn>
                <a:cxn ang="0">
                  <a:pos x="1044" y="480"/>
                </a:cxn>
                <a:cxn ang="0">
                  <a:pos x="1116" y="390"/>
                </a:cxn>
                <a:cxn ang="0">
                  <a:pos x="1188" y="312"/>
                </a:cxn>
                <a:cxn ang="0">
                  <a:pos x="1260" y="240"/>
                </a:cxn>
                <a:cxn ang="0">
                  <a:pos x="1332" y="174"/>
                </a:cxn>
                <a:cxn ang="0">
                  <a:pos x="1404" y="126"/>
                </a:cxn>
                <a:cxn ang="0">
                  <a:pos x="1476" y="78"/>
                </a:cxn>
                <a:cxn ang="0">
                  <a:pos x="1548" y="48"/>
                </a:cxn>
                <a:cxn ang="0">
                  <a:pos x="1620" y="18"/>
                </a:cxn>
                <a:cxn ang="0">
                  <a:pos x="1692" y="6"/>
                </a:cxn>
                <a:cxn ang="0">
                  <a:pos x="1764" y="0"/>
                </a:cxn>
                <a:cxn ang="0">
                  <a:pos x="1836" y="0"/>
                </a:cxn>
                <a:cxn ang="0">
                  <a:pos x="1908" y="12"/>
                </a:cxn>
                <a:cxn ang="0">
                  <a:pos x="1980" y="30"/>
                </a:cxn>
                <a:cxn ang="0">
                  <a:pos x="2052" y="60"/>
                </a:cxn>
                <a:cxn ang="0">
                  <a:pos x="2124" y="102"/>
                </a:cxn>
                <a:cxn ang="0">
                  <a:pos x="2196" y="150"/>
                </a:cxn>
                <a:cxn ang="0">
                  <a:pos x="2268" y="204"/>
                </a:cxn>
                <a:cxn ang="0">
                  <a:pos x="2340" y="276"/>
                </a:cxn>
                <a:cxn ang="0">
                  <a:pos x="2412" y="348"/>
                </a:cxn>
                <a:cxn ang="0">
                  <a:pos x="2484" y="432"/>
                </a:cxn>
                <a:cxn ang="0">
                  <a:pos x="2556" y="528"/>
                </a:cxn>
                <a:cxn ang="0">
                  <a:pos x="2628" y="630"/>
                </a:cxn>
                <a:cxn ang="0">
                  <a:pos x="2700" y="744"/>
                </a:cxn>
                <a:cxn ang="0">
                  <a:pos x="2772" y="870"/>
                </a:cxn>
                <a:cxn ang="0">
                  <a:pos x="2844" y="996"/>
                </a:cxn>
                <a:cxn ang="0">
                  <a:pos x="2916" y="1140"/>
                </a:cxn>
                <a:cxn ang="0">
                  <a:pos x="2988" y="1290"/>
                </a:cxn>
                <a:cxn ang="0">
                  <a:pos x="3060" y="1446"/>
                </a:cxn>
                <a:cxn ang="0">
                  <a:pos x="3132" y="1614"/>
                </a:cxn>
                <a:cxn ang="0">
                  <a:pos x="3204" y="1794"/>
                </a:cxn>
                <a:cxn ang="0">
                  <a:pos x="3276" y="1980"/>
                </a:cxn>
                <a:cxn ang="0">
                  <a:pos x="3348" y="2172"/>
                </a:cxn>
                <a:cxn ang="0">
                  <a:pos x="3420" y="2382"/>
                </a:cxn>
                <a:cxn ang="0">
                  <a:pos x="3492" y="2592"/>
                </a:cxn>
                <a:cxn ang="0">
                  <a:pos x="3570" y="2820"/>
                </a:cxn>
              </a:cxnLst>
              <a:rect l="0" t="0" r="r" b="b"/>
              <a:pathLst>
                <a:path w="3570" h="2820">
                  <a:moveTo>
                    <a:pt x="0" y="2820"/>
                  </a:moveTo>
                  <a:lnTo>
                    <a:pt x="36" y="2706"/>
                  </a:lnTo>
                  <a:lnTo>
                    <a:pt x="72" y="2592"/>
                  </a:lnTo>
                  <a:lnTo>
                    <a:pt x="108" y="2484"/>
                  </a:lnTo>
                  <a:lnTo>
                    <a:pt x="144" y="2382"/>
                  </a:lnTo>
                  <a:lnTo>
                    <a:pt x="180" y="2274"/>
                  </a:lnTo>
                  <a:lnTo>
                    <a:pt x="216" y="2172"/>
                  </a:lnTo>
                  <a:lnTo>
                    <a:pt x="252" y="2076"/>
                  </a:lnTo>
                  <a:lnTo>
                    <a:pt x="288" y="1980"/>
                  </a:lnTo>
                  <a:lnTo>
                    <a:pt x="324" y="1884"/>
                  </a:lnTo>
                  <a:lnTo>
                    <a:pt x="360" y="1794"/>
                  </a:lnTo>
                  <a:lnTo>
                    <a:pt x="396" y="1704"/>
                  </a:lnTo>
                  <a:lnTo>
                    <a:pt x="432" y="1614"/>
                  </a:lnTo>
                  <a:lnTo>
                    <a:pt x="468" y="1530"/>
                  </a:lnTo>
                  <a:lnTo>
                    <a:pt x="504" y="1446"/>
                  </a:lnTo>
                  <a:lnTo>
                    <a:pt x="540" y="1368"/>
                  </a:lnTo>
                  <a:lnTo>
                    <a:pt x="576" y="1290"/>
                  </a:lnTo>
                  <a:lnTo>
                    <a:pt x="612" y="1212"/>
                  </a:lnTo>
                  <a:lnTo>
                    <a:pt x="648" y="1140"/>
                  </a:lnTo>
                  <a:lnTo>
                    <a:pt x="684" y="1068"/>
                  </a:lnTo>
                  <a:lnTo>
                    <a:pt x="720" y="996"/>
                  </a:lnTo>
                  <a:lnTo>
                    <a:pt x="756" y="930"/>
                  </a:lnTo>
                  <a:lnTo>
                    <a:pt x="792" y="870"/>
                  </a:lnTo>
                  <a:lnTo>
                    <a:pt x="828" y="804"/>
                  </a:lnTo>
                  <a:lnTo>
                    <a:pt x="864" y="744"/>
                  </a:lnTo>
                  <a:lnTo>
                    <a:pt x="900" y="690"/>
                  </a:lnTo>
                  <a:lnTo>
                    <a:pt x="936" y="630"/>
                  </a:lnTo>
                  <a:lnTo>
                    <a:pt x="972" y="582"/>
                  </a:lnTo>
                  <a:lnTo>
                    <a:pt x="1008" y="528"/>
                  </a:lnTo>
                  <a:lnTo>
                    <a:pt x="1044" y="480"/>
                  </a:lnTo>
                  <a:lnTo>
                    <a:pt x="1080" y="432"/>
                  </a:lnTo>
                  <a:lnTo>
                    <a:pt x="1116" y="390"/>
                  </a:lnTo>
                  <a:lnTo>
                    <a:pt x="1152" y="348"/>
                  </a:lnTo>
                  <a:lnTo>
                    <a:pt x="1188" y="312"/>
                  </a:lnTo>
                  <a:lnTo>
                    <a:pt x="1224" y="276"/>
                  </a:lnTo>
                  <a:lnTo>
                    <a:pt x="1260" y="240"/>
                  </a:lnTo>
                  <a:lnTo>
                    <a:pt x="1296" y="204"/>
                  </a:lnTo>
                  <a:lnTo>
                    <a:pt x="1332" y="174"/>
                  </a:lnTo>
                  <a:lnTo>
                    <a:pt x="1368" y="150"/>
                  </a:lnTo>
                  <a:lnTo>
                    <a:pt x="1404" y="126"/>
                  </a:lnTo>
                  <a:lnTo>
                    <a:pt x="1440" y="102"/>
                  </a:lnTo>
                  <a:lnTo>
                    <a:pt x="1476" y="78"/>
                  </a:lnTo>
                  <a:lnTo>
                    <a:pt x="1512" y="60"/>
                  </a:lnTo>
                  <a:lnTo>
                    <a:pt x="1548" y="48"/>
                  </a:lnTo>
                  <a:lnTo>
                    <a:pt x="1584" y="30"/>
                  </a:lnTo>
                  <a:lnTo>
                    <a:pt x="1620" y="18"/>
                  </a:lnTo>
                  <a:lnTo>
                    <a:pt x="1656" y="12"/>
                  </a:lnTo>
                  <a:lnTo>
                    <a:pt x="1692" y="6"/>
                  </a:lnTo>
                  <a:lnTo>
                    <a:pt x="1728" y="0"/>
                  </a:lnTo>
                  <a:lnTo>
                    <a:pt x="1764" y="0"/>
                  </a:lnTo>
                  <a:lnTo>
                    <a:pt x="1800" y="0"/>
                  </a:lnTo>
                  <a:lnTo>
                    <a:pt x="1836" y="0"/>
                  </a:lnTo>
                  <a:lnTo>
                    <a:pt x="1872" y="6"/>
                  </a:lnTo>
                  <a:lnTo>
                    <a:pt x="1908" y="12"/>
                  </a:lnTo>
                  <a:lnTo>
                    <a:pt x="1944" y="18"/>
                  </a:lnTo>
                  <a:lnTo>
                    <a:pt x="1980" y="30"/>
                  </a:lnTo>
                  <a:lnTo>
                    <a:pt x="2016" y="48"/>
                  </a:lnTo>
                  <a:lnTo>
                    <a:pt x="2052" y="60"/>
                  </a:lnTo>
                  <a:lnTo>
                    <a:pt x="2088" y="78"/>
                  </a:lnTo>
                  <a:lnTo>
                    <a:pt x="2124" y="102"/>
                  </a:lnTo>
                  <a:lnTo>
                    <a:pt x="2160" y="126"/>
                  </a:lnTo>
                  <a:lnTo>
                    <a:pt x="2196" y="150"/>
                  </a:lnTo>
                  <a:lnTo>
                    <a:pt x="2232" y="174"/>
                  </a:lnTo>
                  <a:lnTo>
                    <a:pt x="2268" y="204"/>
                  </a:lnTo>
                  <a:lnTo>
                    <a:pt x="2304" y="240"/>
                  </a:lnTo>
                  <a:lnTo>
                    <a:pt x="2340" y="276"/>
                  </a:lnTo>
                  <a:lnTo>
                    <a:pt x="2376" y="312"/>
                  </a:lnTo>
                  <a:lnTo>
                    <a:pt x="2412" y="348"/>
                  </a:lnTo>
                  <a:lnTo>
                    <a:pt x="2448" y="390"/>
                  </a:lnTo>
                  <a:lnTo>
                    <a:pt x="2484" y="432"/>
                  </a:lnTo>
                  <a:lnTo>
                    <a:pt x="2520" y="480"/>
                  </a:lnTo>
                  <a:lnTo>
                    <a:pt x="2556" y="528"/>
                  </a:lnTo>
                  <a:lnTo>
                    <a:pt x="2592" y="582"/>
                  </a:lnTo>
                  <a:lnTo>
                    <a:pt x="2628" y="630"/>
                  </a:lnTo>
                  <a:lnTo>
                    <a:pt x="2664" y="690"/>
                  </a:lnTo>
                  <a:lnTo>
                    <a:pt x="2700" y="744"/>
                  </a:lnTo>
                  <a:lnTo>
                    <a:pt x="2736" y="804"/>
                  </a:lnTo>
                  <a:lnTo>
                    <a:pt x="2772" y="870"/>
                  </a:lnTo>
                  <a:lnTo>
                    <a:pt x="2808" y="930"/>
                  </a:lnTo>
                  <a:lnTo>
                    <a:pt x="2844" y="996"/>
                  </a:lnTo>
                  <a:lnTo>
                    <a:pt x="2880" y="1068"/>
                  </a:lnTo>
                  <a:lnTo>
                    <a:pt x="2916" y="1140"/>
                  </a:lnTo>
                  <a:lnTo>
                    <a:pt x="2952" y="1212"/>
                  </a:lnTo>
                  <a:lnTo>
                    <a:pt x="2988" y="1290"/>
                  </a:lnTo>
                  <a:lnTo>
                    <a:pt x="3024" y="1368"/>
                  </a:lnTo>
                  <a:lnTo>
                    <a:pt x="3060" y="1446"/>
                  </a:lnTo>
                  <a:lnTo>
                    <a:pt x="3096" y="1530"/>
                  </a:lnTo>
                  <a:lnTo>
                    <a:pt x="3132" y="1614"/>
                  </a:lnTo>
                  <a:lnTo>
                    <a:pt x="3168" y="1704"/>
                  </a:lnTo>
                  <a:lnTo>
                    <a:pt x="3204" y="1794"/>
                  </a:lnTo>
                  <a:lnTo>
                    <a:pt x="3240" y="1884"/>
                  </a:lnTo>
                  <a:lnTo>
                    <a:pt x="3276" y="1980"/>
                  </a:lnTo>
                  <a:lnTo>
                    <a:pt x="3312" y="2076"/>
                  </a:lnTo>
                  <a:lnTo>
                    <a:pt x="3348" y="2172"/>
                  </a:lnTo>
                  <a:lnTo>
                    <a:pt x="3384" y="2274"/>
                  </a:lnTo>
                  <a:lnTo>
                    <a:pt x="3420" y="2382"/>
                  </a:lnTo>
                  <a:lnTo>
                    <a:pt x="3456" y="2484"/>
                  </a:lnTo>
                  <a:lnTo>
                    <a:pt x="3492" y="2592"/>
                  </a:lnTo>
                  <a:lnTo>
                    <a:pt x="3528" y="2706"/>
                  </a:lnTo>
                  <a:lnTo>
                    <a:pt x="3570" y="282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6928" name="Object 64"/>
            <p:cNvGraphicFramePr>
              <a:graphicFrameLocks noChangeAspect="1"/>
            </p:cNvGraphicFramePr>
            <p:nvPr/>
          </p:nvGraphicFramePr>
          <p:xfrm>
            <a:off x="2743200" y="5999163"/>
            <a:ext cx="914400" cy="366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03" name="Equation" r:id="rId16" imgW="533160" imgH="215640" progId="Equation.3">
                    <p:embed/>
                  </p:oleObj>
                </mc:Choice>
                <mc:Fallback>
                  <p:oleObj name="Equation" r:id="rId16" imgW="533160" imgH="215640" progId="Equation.3">
                    <p:embed/>
                    <p:pic>
                      <p:nvPicPr>
                        <p:cNvPr id="0" name="Picture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200" y="5999163"/>
                          <a:ext cx="914400" cy="3667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932" name="Object 68"/>
            <p:cNvGraphicFramePr>
              <a:graphicFrameLocks noChangeAspect="1"/>
            </p:cNvGraphicFramePr>
            <p:nvPr/>
          </p:nvGraphicFramePr>
          <p:xfrm>
            <a:off x="5029200" y="6019800"/>
            <a:ext cx="673100" cy="346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04" name="Equation" r:id="rId18" imgW="393480" imgH="203040" progId="Equation.3">
                    <p:embed/>
                  </p:oleObj>
                </mc:Choice>
                <mc:Fallback>
                  <p:oleObj name="Equation" r:id="rId18" imgW="393480" imgH="203040" progId="Equation.3">
                    <p:embed/>
                    <p:pic>
                      <p:nvPicPr>
                        <p:cNvPr id="0" name="Picture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9200" y="6019800"/>
                          <a:ext cx="673100" cy="346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4" name="pole tekstowe 53"/>
          <p:cNvSpPr txBox="1"/>
          <p:nvPr/>
        </p:nvSpPr>
        <p:spPr>
          <a:xfrm>
            <a:off x="8162922" y="4535231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(</a:t>
            </a:r>
            <a:r>
              <a:rPr lang="pl-PL" dirty="0" smtClean="0">
                <a:solidFill>
                  <a:srgbClr val="000000"/>
                </a:solidFill>
                <a:sym typeface="Symbol"/>
              </a:rPr>
              <a:t></a:t>
            </a:r>
            <a:r>
              <a:rPr lang="pl-PL" dirty="0" smtClean="0">
                <a:solidFill>
                  <a:srgbClr val="000000"/>
                </a:solidFill>
              </a:rPr>
              <a:t>)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416991" y="5827106"/>
            <a:ext cx="826380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Właściwość </a:t>
            </a:r>
            <a:r>
              <a:rPr lang="pl-PL" dirty="0" smtClean="0">
                <a:solidFill>
                  <a:srgbClr val="000000"/>
                </a:solidFill>
              </a:rPr>
              <a:t>(</a:t>
            </a:r>
            <a:r>
              <a:rPr lang="pl-PL" dirty="0" smtClean="0">
                <a:solidFill>
                  <a:srgbClr val="000000"/>
                </a:solidFill>
                <a:sym typeface="Symbol"/>
              </a:rPr>
              <a:t></a:t>
            </a:r>
            <a:r>
              <a:rPr lang="pl-PL" dirty="0" smtClean="0">
                <a:solidFill>
                  <a:srgbClr val="000000"/>
                </a:solidFill>
              </a:rPr>
              <a:t>)</a:t>
            </a:r>
            <a:r>
              <a:rPr lang="pl-PL" dirty="0" smtClean="0"/>
              <a:t> obowiązuje dla wszystkich systemów M/G/1;</a:t>
            </a:r>
          </a:p>
          <a:p>
            <a:r>
              <a:rPr lang="pl-PL" dirty="0"/>
              <a:t>n</a:t>
            </a:r>
            <a:r>
              <a:rPr lang="pl-PL" dirty="0" smtClean="0"/>
              <a:t>ie jest ważna dla systemów G/M/1.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124092" y="-8423"/>
            <a:ext cx="90199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4400" b="0" dirty="0">
                <a:solidFill>
                  <a:schemeClr val="folHlink"/>
                </a:solidFill>
                <a:latin typeface="Impact" pitchFamily="34" charset="0"/>
              </a:rPr>
              <a:t>KOLEJKA M/M/1 – </a:t>
            </a:r>
            <a:r>
              <a:rPr kumimoji="1" lang="pl-PL" sz="4200" b="0" dirty="0">
                <a:solidFill>
                  <a:schemeClr val="folHlink"/>
                </a:solidFill>
                <a:latin typeface="Impact" pitchFamily="34" charset="0"/>
              </a:rPr>
              <a:t>optymalny punkt pracy</a:t>
            </a:r>
            <a:endParaRPr kumimoji="1" lang="pl-PL" sz="42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87624" y="0"/>
            <a:ext cx="7772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1" lang="pl-PL" sz="44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SYMBOLIKA KENDALLA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1" lang="pl-PL" sz="44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A/S/K/N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06588" y="3383671"/>
            <a:ext cx="5558445" cy="707886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pl-PL" sz="2000" dirty="0">
                <a:solidFill>
                  <a:srgbClr val="FF0000"/>
                </a:solidFill>
              </a:rPr>
              <a:t> A -  </a:t>
            </a:r>
            <a:r>
              <a:rPr lang="pl-PL" sz="2000" dirty="0" smtClean="0">
                <a:solidFill>
                  <a:srgbClr val="FF0000"/>
                </a:solidFill>
              </a:rPr>
              <a:t>przybycia (</a:t>
            </a:r>
            <a:r>
              <a:rPr lang="pl-PL" sz="2000" i="1" dirty="0" err="1">
                <a:solidFill>
                  <a:srgbClr val="FF0000"/>
                </a:solidFill>
              </a:rPr>
              <a:t>A</a:t>
            </a:r>
            <a:r>
              <a:rPr lang="pl-PL" sz="2000" i="1" dirty="0" err="1" smtClean="0">
                <a:solidFill>
                  <a:srgbClr val="FF0000"/>
                </a:solidFill>
              </a:rPr>
              <a:t>rrival</a:t>
            </a:r>
            <a:r>
              <a:rPr lang="pl-PL" sz="2000" dirty="0" smtClean="0">
                <a:solidFill>
                  <a:srgbClr val="FF0000"/>
                </a:solidFill>
              </a:rPr>
              <a:t>)</a:t>
            </a:r>
            <a:r>
              <a:rPr lang="pl-PL" sz="2000" i="1" dirty="0" smtClean="0">
                <a:solidFill>
                  <a:srgbClr val="FF0000"/>
                </a:solidFill>
              </a:rPr>
              <a:t>,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S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-  </a:t>
            </a:r>
            <a:r>
              <a:rPr lang="pl-PL" sz="2000" dirty="0" smtClean="0">
                <a:solidFill>
                  <a:srgbClr val="FF0000"/>
                </a:solidFill>
              </a:rPr>
              <a:t>transmisja (</a:t>
            </a:r>
            <a:r>
              <a:rPr lang="pl-PL" sz="2000" i="1" dirty="0">
                <a:solidFill>
                  <a:srgbClr val="FF0000"/>
                </a:solidFill>
              </a:rPr>
              <a:t>S</a:t>
            </a:r>
            <a:r>
              <a:rPr lang="pl-PL" sz="2000" i="1" dirty="0" smtClean="0">
                <a:solidFill>
                  <a:srgbClr val="FF0000"/>
                </a:solidFill>
              </a:rPr>
              <a:t>ervice</a:t>
            </a:r>
            <a:r>
              <a:rPr lang="pl-PL" sz="2000" dirty="0" smtClean="0">
                <a:solidFill>
                  <a:srgbClr val="FF0000"/>
                </a:solidFill>
              </a:rPr>
              <a:t>)</a:t>
            </a:r>
            <a:endParaRPr lang="pl-PL" sz="200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i="1" dirty="0">
                <a:solidFill>
                  <a:srgbClr val="FF0000"/>
                </a:solidFill>
              </a:rPr>
              <a:t>K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-  </a:t>
            </a:r>
            <a:r>
              <a:rPr lang="pl-PL" sz="2000" dirty="0" smtClean="0">
                <a:solidFill>
                  <a:srgbClr val="FF0000"/>
                </a:solidFill>
              </a:rPr>
              <a:t># kanałów, </a:t>
            </a:r>
            <a:r>
              <a:rPr lang="pl-PL" sz="2000" i="1" dirty="0">
                <a:solidFill>
                  <a:srgbClr val="FF0000"/>
                </a:solidFill>
              </a:rPr>
              <a:t>N</a:t>
            </a:r>
            <a:r>
              <a:rPr lang="pl-PL" sz="2000" dirty="0" smtClean="0">
                <a:solidFill>
                  <a:srgbClr val="FF0000"/>
                </a:solidFill>
              </a:rPr>
              <a:t> </a:t>
            </a:r>
            <a:r>
              <a:rPr lang="pl-PL" sz="2000" dirty="0">
                <a:solidFill>
                  <a:srgbClr val="FF0000"/>
                </a:solidFill>
              </a:rPr>
              <a:t>-  </a:t>
            </a:r>
            <a:r>
              <a:rPr lang="pl-PL" sz="2000" dirty="0" smtClean="0">
                <a:solidFill>
                  <a:srgbClr val="FF0000"/>
                </a:solidFill>
              </a:rPr>
              <a:t>pojemność systemu</a:t>
            </a:r>
            <a:r>
              <a:rPr lang="pl-PL" sz="2000" b="0" dirty="0" smtClean="0"/>
              <a:t> </a:t>
            </a:r>
            <a:endParaRPr lang="pl-PL" sz="2000" b="0" dirty="0"/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924472" y="109750"/>
            <a:ext cx="4660900" cy="2828925"/>
            <a:chOff x="1584" y="440"/>
            <a:chExt cx="2936" cy="1782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3104" y="1625"/>
              <a:ext cx="52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Freeform 23"/>
            <p:cNvSpPr>
              <a:spLocks/>
            </p:cNvSpPr>
            <p:nvPr/>
          </p:nvSpPr>
          <p:spPr bwMode="auto">
            <a:xfrm>
              <a:off x="3104" y="1248"/>
              <a:ext cx="52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auto">
            <a:xfrm>
              <a:off x="3104" y="1440"/>
              <a:ext cx="528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747" y="440"/>
              <a:ext cx="11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endParaRPr lang="pl-PL" sz="3200" b="0" dirty="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280" y="124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2376" y="912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072" y="912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364" y="132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2531" y="132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2699" y="1328"/>
              <a:ext cx="0" cy="336"/>
            </a:xfrm>
            <a:prstGeom prst="line">
              <a:avLst/>
            </a:prstGeom>
            <a:noFill/>
            <a:ln w="762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2867" y="132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3035" y="132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rot="5400000">
              <a:off x="3384" y="112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584" y="1502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3648" y="1296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AutoShape 19"/>
            <p:cNvSpPr>
              <a:spLocks/>
            </p:cNvSpPr>
            <p:nvPr/>
          </p:nvSpPr>
          <p:spPr bwMode="auto">
            <a:xfrm rot="16200000">
              <a:off x="2844" y="1308"/>
              <a:ext cx="288" cy="132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1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432314"/>
                </p:ext>
              </p:extLst>
            </p:nvPr>
          </p:nvGraphicFramePr>
          <p:xfrm>
            <a:off x="2982" y="1988"/>
            <a:ext cx="469" cy="2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244" name="Equation" r:id="rId3" imgW="406080" imgH="203040" progId="Equation.3">
                    <p:embed/>
                  </p:oleObj>
                </mc:Choice>
                <mc:Fallback>
                  <p:oleObj name="Equation" r:id="rId3" imgW="40608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2" y="1988"/>
                          <a:ext cx="469" cy="23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Line 26"/>
            <p:cNvSpPr>
              <a:spLocks noChangeShapeType="1"/>
            </p:cNvSpPr>
            <p:nvPr/>
          </p:nvSpPr>
          <p:spPr bwMode="auto">
            <a:xfrm rot="5400000">
              <a:off x="3384" y="1502"/>
              <a:ext cx="0" cy="336"/>
            </a:xfrm>
            <a:prstGeom prst="line">
              <a:avLst/>
            </a:prstGeom>
            <a:noFill/>
            <a:ln w="762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rot="5400000">
              <a:off x="3384" y="131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28"/>
            <p:cNvSpPr>
              <a:spLocks noChangeShapeType="1"/>
            </p:cNvSpPr>
            <p:nvPr/>
          </p:nvSpPr>
          <p:spPr bwMode="auto">
            <a:xfrm>
              <a:off x="3648" y="1488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29"/>
            <p:cNvSpPr>
              <a:spLocks noChangeShapeType="1"/>
            </p:cNvSpPr>
            <p:nvPr/>
          </p:nvSpPr>
          <p:spPr bwMode="auto">
            <a:xfrm>
              <a:off x="3640" y="1664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1127521"/>
                </p:ext>
              </p:extLst>
            </p:nvPr>
          </p:nvGraphicFramePr>
          <p:xfrm>
            <a:off x="3838" y="874"/>
            <a:ext cx="682" cy="3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245" name="Równanie" r:id="rId5" imgW="393480" imgH="177480" progId="Equation.3">
                    <p:embed/>
                  </p:oleObj>
                </mc:Choice>
                <mc:Fallback>
                  <p:oleObj name="Równanie" r:id="rId5" imgW="39348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8" y="874"/>
                          <a:ext cx="682" cy="3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1674" y="1142"/>
              <a:ext cx="28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2800" dirty="0">
                  <a:solidFill>
                    <a:srgbClr val="000099"/>
                  </a:solidFill>
                </a:rPr>
                <a:t>A</a:t>
              </a:r>
              <a:endParaRPr lang="pl-PL" sz="1800" b="0" dirty="0"/>
            </a:p>
          </p:txBody>
        </p:sp>
        <p:sp>
          <p:nvSpPr>
            <p:cNvPr id="28" name="Text Box 32"/>
            <p:cNvSpPr txBox="1">
              <a:spLocks noChangeArrowheads="1"/>
            </p:cNvSpPr>
            <p:nvPr/>
          </p:nvSpPr>
          <p:spPr bwMode="auto">
            <a:xfrm>
              <a:off x="3271" y="1658"/>
              <a:ext cx="2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2800" dirty="0">
                  <a:solidFill>
                    <a:srgbClr val="000099"/>
                  </a:solidFill>
                </a:rPr>
                <a:t>S</a:t>
              </a:r>
              <a:endParaRPr lang="pl-PL" sz="1800" b="0" dirty="0"/>
            </a:p>
          </p:txBody>
        </p:sp>
      </p:grp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102496" y="4315890"/>
            <a:ext cx="7125925" cy="101566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dirty="0" smtClean="0"/>
              <a:t>A/S </a:t>
            </a:r>
            <a:r>
              <a:rPr lang="pl-PL" sz="2000" dirty="0"/>
              <a:t>- </a:t>
            </a:r>
            <a:r>
              <a:rPr lang="pl-PL" sz="2000" dirty="0">
                <a:solidFill>
                  <a:srgbClr val="000000"/>
                </a:solidFill>
              </a:rPr>
              <a:t>M </a:t>
            </a:r>
            <a:r>
              <a:rPr lang="pl-PL" sz="2000" dirty="0" smtClean="0">
                <a:solidFill>
                  <a:srgbClr val="000000"/>
                </a:solidFill>
              </a:rPr>
              <a:t>(</a:t>
            </a:r>
            <a:r>
              <a:rPr lang="pl-PL" sz="2000" dirty="0" err="1" smtClean="0">
                <a:solidFill>
                  <a:srgbClr val="000000"/>
                </a:solidFill>
              </a:rPr>
              <a:t>Markov</a:t>
            </a:r>
            <a:r>
              <a:rPr lang="pl-PL" sz="2000" dirty="0" smtClean="0">
                <a:solidFill>
                  <a:srgbClr val="000000"/>
                </a:solidFill>
              </a:rPr>
              <a:t>, </a:t>
            </a:r>
            <a:r>
              <a:rPr lang="pl-PL" sz="2000" dirty="0" err="1">
                <a:solidFill>
                  <a:srgbClr val="000000"/>
                </a:solidFill>
              </a:rPr>
              <a:t>M</a:t>
            </a:r>
            <a:r>
              <a:rPr lang="pl-PL" sz="2000" dirty="0" err="1" smtClean="0">
                <a:solidFill>
                  <a:srgbClr val="000000"/>
                </a:solidFill>
              </a:rPr>
              <a:t>emoryless</a:t>
            </a:r>
            <a:r>
              <a:rPr lang="pl-PL" sz="2000" dirty="0" smtClean="0">
                <a:solidFill>
                  <a:srgbClr val="000000"/>
                </a:solidFill>
              </a:rPr>
              <a:t>), </a:t>
            </a:r>
            <a:r>
              <a:rPr lang="pl-PL" sz="2000" dirty="0">
                <a:solidFill>
                  <a:srgbClr val="000000"/>
                </a:solidFill>
              </a:rPr>
              <a:t>D </a:t>
            </a:r>
            <a:r>
              <a:rPr lang="pl-PL" sz="2000" dirty="0" smtClean="0">
                <a:solidFill>
                  <a:srgbClr val="000000"/>
                </a:solidFill>
              </a:rPr>
              <a:t>(</a:t>
            </a:r>
            <a:r>
              <a:rPr lang="pl-PL" sz="2000" dirty="0" err="1" smtClean="0">
                <a:solidFill>
                  <a:srgbClr val="000000"/>
                </a:solidFill>
              </a:rPr>
              <a:t>Deterministic</a:t>
            </a:r>
            <a:r>
              <a:rPr lang="pl-PL" sz="2000" dirty="0" smtClean="0">
                <a:solidFill>
                  <a:srgbClr val="000000"/>
                </a:solidFill>
              </a:rPr>
              <a:t>), G (General),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E </a:t>
            </a:r>
            <a:r>
              <a:rPr lang="pl-PL" sz="2000" dirty="0">
                <a:solidFill>
                  <a:srgbClr val="000000"/>
                </a:solidFill>
              </a:rPr>
              <a:t>(</a:t>
            </a:r>
            <a:r>
              <a:rPr lang="pl-PL" sz="2000" dirty="0" smtClean="0">
                <a:solidFill>
                  <a:srgbClr val="000000"/>
                </a:solidFill>
              </a:rPr>
              <a:t>Erlang), H (</a:t>
            </a:r>
            <a:r>
              <a:rPr lang="pl-PL" sz="2000" dirty="0" err="1" smtClean="0">
                <a:solidFill>
                  <a:srgbClr val="000000"/>
                </a:solidFill>
              </a:rPr>
              <a:t>Hiperexponential</a:t>
            </a:r>
            <a:r>
              <a:rPr lang="pl-PL" sz="2000" dirty="0" smtClean="0">
                <a:solidFill>
                  <a:srgbClr val="000000"/>
                </a:solidFill>
              </a:rPr>
              <a:t>), </a:t>
            </a:r>
            <a:r>
              <a:rPr lang="pl-PL" sz="2000" dirty="0">
                <a:solidFill>
                  <a:srgbClr val="000000"/>
                </a:solidFill>
              </a:rPr>
              <a:t>C (</a:t>
            </a:r>
            <a:r>
              <a:rPr lang="pl-PL" sz="2000" dirty="0" smtClean="0">
                <a:solidFill>
                  <a:srgbClr val="000000"/>
                </a:solidFill>
              </a:rPr>
              <a:t>Cox)</a:t>
            </a:r>
            <a:r>
              <a:rPr lang="pl-PL" sz="2000" b="0" dirty="0" smtClean="0"/>
              <a:t>,</a:t>
            </a:r>
            <a:br>
              <a:rPr lang="pl-PL" sz="2000" b="0" dirty="0" smtClean="0"/>
            </a:br>
            <a:r>
              <a:rPr lang="pl-PL" sz="2000" dirty="0" smtClean="0">
                <a:solidFill>
                  <a:srgbClr val="000000"/>
                </a:solidFill>
              </a:rPr>
              <a:t>SS (</a:t>
            </a:r>
            <a:r>
              <a:rPr lang="pl-PL" sz="2000" dirty="0" err="1" smtClean="0">
                <a:solidFill>
                  <a:srgbClr val="000000"/>
                </a:solidFill>
              </a:rPr>
              <a:t>Self-Similar</a:t>
            </a:r>
            <a:r>
              <a:rPr lang="pl-PL" sz="2000" dirty="0" smtClean="0">
                <a:solidFill>
                  <a:srgbClr val="000000"/>
                </a:solidFill>
              </a:rPr>
              <a:t>) = LRD (</a:t>
            </a:r>
            <a:r>
              <a:rPr lang="pl-PL" sz="2000" dirty="0" err="1" smtClean="0">
                <a:solidFill>
                  <a:srgbClr val="000000"/>
                </a:solidFill>
              </a:rPr>
              <a:t>Longe</a:t>
            </a:r>
            <a:r>
              <a:rPr lang="pl-PL" sz="2000" dirty="0" smtClean="0">
                <a:solidFill>
                  <a:srgbClr val="000000"/>
                </a:solidFill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</a:rPr>
              <a:t>Range</a:t>
            </a:r>
            <a:r>
              <a:rPr lang="pl-PL" sz="2000" dirty="0" smtClean="0">
                <a:solidFill>
                  <a:srgbClr val="000000"/>
                </a:solidFill>
              </a:rPr>
              <a:t> Dependent)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31" name="Text Box 39"/>
          <p:cNvSpPr txBox="1">
            <a:spLocks noChangeArrowheads="1"/>
          </p:cNvSpPr>
          <p:nvPr/>
        </p:nvSpPr>
        <p:spPr bwMode="auto">
          <a:xfrm>
            <a:off x="95848" y="5485845"/>
            <a:ext cx="7296578" cy="1015663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pl-PL" sz="2000" dirty="0" smtClean="0"/>
              <a:t>Algorytm szeregowania (</a:t>
            </a:r>
            <a:r>
              <a:rPr lang="pl-PL" sz="2000" dirty="0" err="1" smtClean="0"/>
              <a:t>Queueing</a:t>
            </a:r>
            <a:r>
              <a:rPr lang="pl-PL" sz="2000" dirty="0" smtClean="0"/>
              <a:t> </a:t>
            </a:r>
            <a:r>
              <a:rPr lang="pl-PL" sz="2000" dirty="0" err="1" smtClean="0"/>
              <a:t>Discipline</a:t>
            </a:r>
            <a:r>
              <a:rPr lang="pl-PL" sz="2000" dirty="0" smtClean="0"/>
              <a:t>)</a:t>
            </a:r>
            <a:br>
              <a:rPr lang="pl-PL" sz="2000" dirty="0" smtClean="0"/>
            </a:br>
            <a:r>
              <a:rPr lang="pl-PL" sz="2000" dirty="0" smtClean="0"/>
              <a:t>QD = </a:t>
            </a:r>
            <a:r>
              <a:rPr lang="pl-PL" sz="2000" dirty="0" smtClean="0">
                <a:solidFill>
                  <a:srgbClr val="000000"/>
                </a:solidFill>
              </a:rPr>
              <a:t>FCFS (FIFO), </a:t>
            </a:r>
            <a:r>
              <a:rPr lang="pl-PL" sz="2000" dirty="0">
                <a:solidFill>
                  <a:srgbClr val="000000"/>
                </a:solidFill>
              </a:rPr>
              <a:t>IS, PS, </a:t>
            </a:r>
            <a:r>
              <a:rPr lang="pl-PL" sz="2000" dirty="0" smtClean="0">
                <a:solidFill>
                  <a:srgbClr val="000000"/>
                </a:solidFill>
              </a:rPr>
              <a:t>LCFS, </a:t>
            </a:r>
            <a:r>
              <a:rPr lang="pl-PL" sz="2000" dirty="0" err="1" smtClean="0">
                <a:solidFill>
                  <a:srgbClr val="000000"/>
                </a:solidFill>
              </a:rPr>
              <a:t>Round</a:t>
            </a:r>
            <a:r>
              <a:rPr lang="pl-PL" sz="2000" dirty="0" smtClean="0">
                <a:solidFill>
                  <a:srgbClr val="000000"/>
                </a:solidFill>
              </a:rPr>
              <a:t> Robin, Fair </a:t>
            </a:r>
            <a:r>
              <a:rPr lang="pl-PL" sz="2000" dirty="0" err="1" smtClean="0">
                <a:solidFill>
                  <a:srgbClr val="000000"/>
                </a:solidFill>
              </a:rPr>
              <a:t>Queueing</a:t>
            </a:r>
            <a:endParaRPr lang="pl-PL" sz="2000" dirty="0"/>
          </a:p>
          <a:p>
            <a:r>
              <a:rPr lang="pl-PL" sz="2000" dirty="0" smtClean="0"/>
              <a:t>A/S/K/N/QD</a:t>
            </a:r>
            <a:endParaRPr lang="pl-PL" sz="2000" dirty="0"/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7392426" y="6449578"/>
            <a:ext cx="1751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2" name="Symbol zastępczy numeru slajdu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79512" y="152400"/>
            <a:ext cx="8812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M/M/1/N  –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bufor o skończonej pojemności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52270" name="Group 46"/>
          <p:cNvGrpSpPr>
            <a:grpSpLocks/>
          </p:cNvGrpSpPr>
          <p:nvPr/>
        </p:nvGrpSpPr>
        <p:grpSpPr bwMode="auto">
          <a:xfrm>
            <a:off x="1295400" y="1524000"/>
            <a:ext cx="6629400" cy="2590800"/>
            <a:chOff x="816" y="960"/>
            <a:chExt cx="4176" cy="1632"/>
          </a:xfrm>
        </p:grpSpPr>
        <p:sp>
          <p:nvSpPr>
            <p:cNvPr id="52248" name="Freeform 24"/>
            <p:cNvSpPr>
              <a:spLocks/>
            </p:cNvSpPr>
            <p:nvPr/>
          </p:nvSpPr>
          <p:spPr bwMode="auto">
            <a:xfrm>
              <a:off x="3696" y="1392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49" name="Text Box 25"/>
            <p:cNvSpPr txBox="1">
              <a:spLocks noChangeArrowheads="1"/>
            </p:cNvSpPr>
            <p:nvPr/>
          </p:nvSpPr>
          <p:spPr bwMode="auto">
            <a:xfrm>
              <a:off x="3552" y="2060"/>
              <a:ext cx="57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 N</a:t>
              </a:r>
              <a:endParaRPr lang="pl-PL" b="0" i="1"/>
            </a:p>
          </p:txBody>
        </p:sp>
        <p:sp>
          <p:nvSpPr>
            <p:cNvPr id="52250" name="Freeform 26"/>
            <p:cNvSpPr>
              <a:spLocks/>
            </p:cNvSpPr>
            <p:nvPr/>
          </p:nvSpPr>
          <p:spPr bwMode="auto">
            <a:xfrm>
              <a:off x="2880" y="1296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1" name="Text Box 27"/>
            <p:cNvSpPr txBox="1">
              <a:spLocks noChangeArrowheads="1"/>
            </p:cNvSpPr>
            <p:nvPr/>
          </p:nvSpPr>
          <p:spPr bwMode="auto">
            <a:xfrm>
              <a:off x="2976" y="960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52252" name="Text Box 28"/>
            <p:cNvSpPr txBox="1">
              <a:spLocks noChangeArrowheads="1"/>
            </p:cNvSpPr>
            <p:nvPr/>
          </p:nvSpPr>
          <p:spPr bwMode="auto">
            <a:xfrm>
              <a:off x="3696" y="105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52253" name="Line 29"/>
            <p:cNvSpPr>
              <a:spLocks noChangeShapeType="1"/>
            </p:cNvSpPr>
            <p:nvPr/>
          </p:nvSpPr>
          <p:spPr bwMode="auto">
            <a:xfrm>
              <a:off x="2964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4" name="Line 30"/>
            <p:cNvSpPr>
              <a:spLocks noChangeShapeType="1"/>
            </p:cNvSpPr>
            <p:nvPr/>
          </p:nvSpPr>
          <p:spPr bwMode="auto">
            <a:xfrm>
              <a:off x="3131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5" name="Line 31"/>
            <p:cNvSpPr>
              <a:spLocks noChangeShapeType="1"/>
            </p:cNvSpPr>
            <p:nvPr/>
          </p:nvSpPr>
          <p:spPr bwMode="auto">
            <a:xfrm>
              <a:off x="3299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6" name="Line 32"/>
            <p:cNvSpPr>
              <a:spLocks noChangeShapeType="1"/>
            </p:cNvSpPr>
            <p:nvPr/>
          </p:nvSpPr>
          <p:spPr bwMode="auto">
            <a:xfrm>
              <a:off x="3467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7" name="Line 33"/>
            <p:cNvSpPr>
              <a:spLocks noChangeShapeType="1"/>
            </p:cNvSpPr>
            <p:nvPr/>
          </p:nvSpPr>
          <p:spPr bwMode="auto">
            <a:xfrm>
              <a:off x="3635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8" name="Line 34"/>
            <p:cNvSpPr>
              <a:spLocks noChangeShapeType="1"/>
            </p:cNvSpPr>
            <p:nvPr/>
          </p:nvSpPr>
          <p:spPr bwMode="auto">
            <a:xfrm rot="5400000">
              <a:off x="3960" y="136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59" name="Line 35"/>
            <p:cNvSpPr>
              <a:spLocks noChangeShapeType="1"/>
            </p:cNvSpPr>
            <p:nvPr/>
          </p:nvSpPr>
          <p:spPr bwMode="auto">
            <a:xfrm>
              <a:off x="2184" y="1550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60" name="Line 36"/>
            <p:cNvSpPr>
              <a:spLocks noChangeShapeType="1"/>
            </p:cNvSpPr>
            <p:nvPr/>
          </p:nvSpPr>
          <p:spPr bwMode="auto">
            <a:xfrm>
              <a:off x="4224" y="1536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61" name="AutoShape 37"/>
            <p:cNvSpPr>
              <a:spLocks/>
            </p:cNvSpPr>
            <p:nvPr/>
          </p:nvSpPr>
          <p:spPr bwMode="auto">
            <a:xfrm rot="-5400000">
              <a:off x="3384" y="1416"/>
              <a:ext cx="288" cy="12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53603" name="Object 3"/>
            <p:cNvGraphicFramePr>
              <a:graphicFrameLocks noChangeAspect="1"/>
            </p:cNvGraphicFramePr>
            <p:nvPr/>
          </p:nvGraphicFramePr>
          <p:xfrm>
            <a:off x="3742" y="1661"/>
            <a:ext cx="317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4952" name="Equation" r:id="rId4" imgW="152280" imgH="164880" progId="Equation.3">
                    <p:embed/>
                  </p:oleObj>
                </mc:Choice>
                <mc:Fallback>
                  <p:oleObj name="Equation" r:id="rId4" imgW="152280" imgH="1648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2" y="1661"/>
                          <a:ext cx="317" cy="3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264" name="AutoShape 40" descr="50%"/>
            <p:cNvSpPr>
              <a:spLocks noChangeArrowheads="1"/>
            </p:cNvSpPr>
            <p:nvPr/>
          </p:nvSpPr>
          <p:spPr bwMode="auto">
            <a:xfrm>
              <a:off x="1568" y="1264"/>
              <a:ext cx="624" cy="565"/>
            </a:xfrm>
            <a:prstGeom prst="diamond">
              <a:avLst/>
            </a:prstGeom>
            <a:pattFill prst="pct50">
              <a:fgClr>
                <a:srgbClr val="CCCCFF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65" name="Text Box 41"/>
            <p:cNvSpPr txBox="1">
              <a:spLocks noChangeArrowheads="1"/>
            </p:cNvSpPr>
            <p:nvPr/>
          </p:nvSpPr>
          <p:spPr bwMode="auto">
            <a:xfrm>
              <a:off x="2064" y="1104"/>
              <a:ext cx="6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&lt; N</a:t>
              </a:r>
              <a:endParaRPr lang="pl-PL" b="0" i="1"/>
            </a:p>
          </p:txBody>
        </p:sp>
        <p:sp>
          <p:nvSpPr>
            <p:cNvPr id="52266" name="Text Box 42"/>
            <p:cNvSpPr txBox="1">
              <a:spLocks noChangeArrowheads="1"/>
            </p:cNvSpPr>
            <p:nvPr/>
          </p:nvSpPr>
          <p:spPr bwMode="auto">
            <a:xfrm>
              <a:off x="1968" y="2064"/>
              <a:ext cx="81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= N</a:t>
              </a:r>
              <a:endParaRPr lang="pl-PL" b="0" i="1"/>
            </a:p>
          </p:txBody>
        </p:sp>
        <p:sp>
          <p:nvSpPr>
            <p:cNvPr id="52267" name="Line 43"/>
            <p:cNvSpPr>
              <a:spLocks noChangeShapeType="1"/>
            </p:cNvSpPr>
            <p:nvPr/>
          </p:nvSpPr>
          <p:spPr bwMode="auto">
            <a:xfrm rot="5400000">
              <a:off x="1488" y="2208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68" name="Line 44"/>
            <p:cNvSpPr>
              <a:spLocks noChangeShapeType="1"/>
            </p:cNvSpPr>
            <p:nvPr/>
          </p:nvSpPr>
          <p:spPr bwMode="auto">
            <a:xfrm>
              <a:off x="816" y="1536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2269" name="Text Box 45"/>
            <p:cNvSpPr txBox="1">
              <a:spLocks noChangeArrowheads="1"/>
            </p:cNvSpPr>
            <p:nvPr/>
          </p:nvSpPr>
          <p:spPr bwMode="auto">
            <a:xfrm>
              <a:off x="1728" y="1344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?</a:t>
              </a:r>
              <a:endParaRPr lang="pl-PL" b="0" i="1"/>
            </a:p>
          </p:txBody>
        </p:sp>
      </p:grpSp>
      <p:graphicFrame>
        <p:nvGraphicFramePr>
          <p:cNvPr id="15360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117194"/>
              </p:ext>
            </p:extLst>
          </p:nvPr>
        </p:nvGraphicFramePr>
        <p:xfrm>
          <a:off x="257881" y="4186122"/>
          <a:ext cx="3252788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3" name="Równanie" r:id="rId6" imgW="1600200" imgH="482400" progId="Equation.3">
                  <p:embed/>
                </p:oleObj>
              </mc:Choice>
              <mc:Fallback>
                <p:oleObj name="Równanie" r:id="rId6" imgW="1600200" imgH="4824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81" y="4186122"/>
                        <a:ext cx="3252788" cy="976312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722244"/>
              </p:ext>
            </p:extLst>
          </p:nvPr>
        </p:nvGraphicFramePr>
        <p:xfrm>
          <a:off x="5142003" y="4210050"/>
          <a:ext cx="3011487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4" name="Equation" r:id="rId8" imgW="1028520" imgH="660240" progId="Equation.3">
                  <p:embed/>
                </p:oleObj>
              </mc:Choice>
              <mc:Fallback>
                <p:oleObj name="Equation" r:id="rId8" imgW="1028520" imgH="6602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2003" y="4210050"/>
                        <a:ext cx="3011487" cy="1931988"/>
                      </a:xfrm>
                      <a:prstGeom prst="rect">
                        <a:avLst/>
                      </a:prstGeom>
                      <a:solidFill>
                        <a:srgbClr val="FF66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4" name="Object 4"/>
          <p:cNvGraphicFramePr>
            <a:graphicFrameLocks noChangeAspect="1"/>
          </p:cNvGraphicFramePr>
          <p:nvPr/>
        </p:nvGraphicFramePr>
        <p:xfrm>
          <a:off x="323998" y="1556792"/>
          <a:ext cx="236696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5" name="Równanie" r:id="rId10" imgW="711000" imgH="215640" progId="Equation.3">
                  <p:embed/>
                </p:oleObj>
              </mc:Choice>
              <mc:Fallback>
                <p:oleObj name="Równanie" r:id="rId10" imgW="71100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998" y="1556792"/>
                        <a:ext cx="2366963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893519"/>
              </p:ext>
            </p:extLst>
          </p:nvPr>
        </p:nvGraphicFramePr>
        <p:xfrm>
          <a:off x="7491413" y="1498600"/>
          <a:ext cx="59213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6" name="Równanie" r:id="rId12" imgW="177480" imgH="215640" progId="Equation.3">
                  <p:embed/>
                </p:oleObj>
              </mc:Choice>
              <mc:Fallback>
                <p:oleObj name="Równanie" r:id="rId12" imgW="17748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1413" y="1498600"/>
                        <a:ext cx="592137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6" name="Object 6"/>
          <p:cNvGraphicFramePr>
            <a:graphicFrameLocks noChangeAspect="1"/>
          </p:cNvGraphicFramePr>
          <p:nvPr/>
        </p:nvGraphicFramePr>
        <p:xfrm>
          <a:off x="2267744" y="3068960"/>
          <a:ext cx="5921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7" name="Równanie" r:id="rId14" imgW="177480" imgH="215640" progId="Equation.3">
                  <p:embed/>
                </p:oleObj>
              </mc:Choice>
              <mc:Fallback>
                <p:oleObj name="Równanie" r:id="rId14" imgW="1774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068960"/>
                        <a:ext cx="592138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40</a:t>
            </a:fld>
            <a:endParaRPr lang="pl-PL"/>
          </a:p>
        </p:txBody>
      </p:sp>
      <p:graphicFrame>
        <p:nvGraphicFramePr>
          <p:cNvPr id="3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998624"/>
              </p:ext>
            </p:extLst>
          </p:nvPr>
        </p:nvGraphicFramePr>
        <p:xfrm>
          <a:off x="241673" y="5309824"/>
          <a:ext cx="4406527" cy="1419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58" name="Równanie" r:id="rId16" imgW="2197080" imgH="711000" progId="Equation.3">
                  <p:embed/>
                </p:oleObj>
              </mc:Choice>
              <mc:Fallback>
                <p:oleObj name="Równanie" r:id="rId16" imgW="21970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73" y="5309824"/>
                        <a:ext cx="4406527" cy="1419111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32" name="Grupa 31"/>
          <p:cNvGrpSpPr/>
          <p:nvPr/>
        </p:nvGrpSpPr>
        <p:grpSpPr>
          <a:xfrm>
            <a:off x="280988" y="1458522"/>
            <a:ext cx="7829551" cy="2590800"/>
            <a:chOff x="323850" y="1066800"/>
            <a:chExt cx="7829551" cy="2590800"/>
          </a:xfrm>
        </p:grpSpPr>
        <p:sp>
          <p:nvSpPr>
            <p:cNvPr id="53253" name="Freeform 5"/>
            <p:cNvSpPr>
              <a:spLocks/>
            </p:cNvSpPr>
            <p:nvPr/>
          </p:nvSpPr>
          <p:spPr bwMode="auto">
            <a:xfrm>
              <a:off x="6096001" y="1752600"/>
              <a:ext cx="838200" cy="447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4" name="Text Box 6"/>
            <p:cNvSpPr txBox="1">
              <a:spLocks noChangeArrowheads="1"/>
            </p:cNvSpPr>
            <p:nvPr/>
          </p:nvSpPr>
          <p:spPr bwMode="auto">
            <a:xfrm>
              <a:off x="5867401" y="2813050"/>
              <a:ext cx="91281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 dirty="0">
                  <a:solidFill>
                    <a:srgbClr val="000000"/>
                  </a:solidFill>
                </a:rPr>
                <a:t>j </a:t>
              </a:r>
              <a:r>
                <a:rPr lang="pl-PL" sz="2800" i="1" dirty="0">
                  <a:solidFill>
                    <a:srgbClr val="000000"/>
                  </a:solidFill>
                  <a:sym typeface="Symbol" pitchFamily="18" charset="2"/>
                </a:rPr>
                <a:t> N</a:t>
              </a:r>
              <a:endParaRPr lang="pl-PL" b="0" i="1" dirty="0"/>
            </a:p>
          </p:txBody>
        </p:sp>
        <p:sp>
          <p:nvSpPr>
            <p:cNvPr id="53255" name="Freeform 7"/>
            <p:cNvSpPr>
              <a:spLocks/>
            </p:cNvSpPr>
            <p:nvPr/>
          </p:nvSpPr>
          <p:spPr bwMode="auto">
            <a:xfrm>
              <a:off x="4800601" y="1600200"/>
              <a:ext cx="12954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4953001" y="1066800"/>
              <a:ext cx="9204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53257" name="Text Box 9"/>
            <p:cNvSpPr txBox="1">
              <a:spLocks noChangeArrowheads="1"/>
            </p:cNvSpPr>
            <p:nvPr/>
          </p:nvSpPr>
          <p:spPr bwMode="auto">
            <a:xfrm>
              <a:off x="6096001" y="1219200"/>
              <a:ext cx="9204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>
              <a:off x="4933951" y="17272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9" name="Line 11"/>
            <p:cNvSpPr>
              <a:spLocks noChangeShapeType="1"/>
            </p:cNvSpPr>
            <p:nvPr/>
          </p:nvSpPr>
          <p:spPr bwMode="auto">
            <a:xfrm>
              <a:off x="5199063" y="17272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0" name="Line 12"/>
            <p:cNvSpPr>
              <a:spLocks noChangeShapeType="1"/>
            </p:cNvSpPr>
            <p:nvPr/>
          </p:nvSpPr>
          <p:spPr bwMode="auto">
            <a:xfrm>
              <a:off x="5465763" y="17272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1" name="Line 13"/>
            <p:cNvSpPr>
              <a:spLocks noChangeShapeType="1"/>
            </p:cNvSpPr>
            <p:nvPr/>
          </p:nvSpPr>
          <p:spPr bwMode="auto">
            <a:xfrm>
              <a:off x="5732463" y="17272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2" name="Line 14"/>
            <p:cNvSpPr>
              <a:spLocks noChangeShapeType="1"/>
            </p:cNvSpPr>
            <p:nvPr/>
          </p:nvSpPr>
          <p:spPr bwMode="auto">
            <a:xfrm>
              <a:off x="5999163" y="17272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 rot="5400000">
              <a:off x="6515101" y="171450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4" name="Line 16"/>
            <p:cNvSpPr>
              <a:spLocks noChangeShapeType="1"/>
            </p:cNvSpPr>
            <p:nvPr/>
          </p:nvSpPr>
          <p:spPr bwMode="auto">
            <a:xfrm>
              <a:off x="3695700" y="2003425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6934201" y="198120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6" name="AutoShape 18"/>
            <p:cNvSpPr>
              <a:spLocks/>
            </p:cNvSpPr>
            <p:nvPr/>
          </p:nvSpPr>
          <p:spPr bwMode="auto">
            <a:xfrm rot="16200000">
              <a:off x="5600701" y="1790700"/>
              <a:ext cx="457200" cy="19050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53267" name="Object 19"/>
            <p:cNvGraphicFramePr>
              <a:graphicFrameLocks noChangeAspect="1"/>
            </p:cNvGraphicFramePr>
            <p:nvPr/>
          </p:nvGraphicFramePr>
          <p:xfrm>
            <a:off x="323850" y="1196975"/>
            <a:ext cx="2366963" cy="71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5915" name="Równanie" r:id="rId4" imgW="711000" imgH="215640" progId="Equation.3">
                    <p:embed/>
                  </p:oleObj>
                </mc:Choice>
                <mc:Fallback>
                  <p:oleObj name="Równanie" r:id="rId4" imgW="711000" imgH="215640" progId="Equation.3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850" y="1196975"/>
                          <a:ext cx="2366963" cy="711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268" name="Object 20"/>
            <p:cNvGraphicFramePr>
              <a:graphicFrameLocks noChangeAspect="1"/>
            </p:cNvGraphicFramePr>
            <p:nvPr/>
          </p:nvGraphicFramePr>
          <p:xfrm>
            <a:off x="6227763" y="2205038"/>
            <a:ext cx="503238" cy="54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5916" name="Equation" r:id="rId6" imgW="152280" imgH="164880" progId="Equation.3">
                    <p:embed/>
                  </p:oleObj>
                </mc:Choice>
                <mc:Fallback>
                  <p:oleObj name="Equation" r:id="rId6" imgW="152280" imgH="164880" progId="Equation.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7763" y="2205038"/>
                          <a:ext cx="503238" cy="544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3269" name="AutoShape 21" descr="50%"/>
            <p:cNvSpPr>
              <a:spLocks noChangeArrowheads="1"/>
            </p:cNvSpPr>
            <p:nvPr/>
          </p:nvSpPr>
          <p:spPr bwMode="auto">
            <a:xfrm>
              <a:off x="2717800" y="1549400"/>
              <a:ext cx="990600" cy="896938"/>
            </a:xfrm>
            <a:prstGeom prst="diamond">
              <a:avLst/>
            </a:prstGeom>
            <a:pattFill prst="pct50">
              <a:fgClr>
                <a:srgbClr val="CCCCFF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0" name="Text Box 22"/>
            <p:cNvSpPr txBox="1">
              <a:spLocks noChangeArrowheads="1"/>
            </p:cNvSpPr>
            <p:nvPr/>
          </p:nvSpPr>
          <p:spPr bwMode="auto">
            <a:xfrm>
              <a:off x="3505200" y="1295400"/>
              <a:ext cx="1066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&lt; N</a:t>
              </a:r>
              <a:endParaRPr lang="pl-PL" b="0" i="1"/>
            </a:p>
          </p:txBody>
        </p:sp>
        <p:sp>
          <p:nvSpPr>
            <p:cNvPr id="53271" name="Text Box 23"/>
            <p:cNvSpPr txBox="1">
              <a:spLocks noChangeArrowheads="1"/>
            </p:cNvSpPr>
            <p:nvPr/>
          </p:nvSpPr>
          <p:spPr bwMode="auto">
            <a:xfrm>
              <a:off x="3352800" y="2819400"/>
              <a:ext cx="12954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= N</a:t>
              </a:r>
              <a:endParaRPr lang="pl-PL" b="0" i="1"/>
            </a:p>
          </p:txBody>
        </p:sp>
        <p:sp>
          <p:nvSpPr>
            <p:cNvPr id="53272" name="Line 24"/>
            <p:cNvSpPr>
              <a:spLocks noChangeShapeType="1"/>
            </p:cNvSpPr>
            <p:nvPr/>
          </p:nvSpPr>
          <p:spPr bwMode="auto">
            <a:xfrm rot="5400000">
              <a:off x="2590800" y="304800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3" name="Line 25"/>
            <p:cNvSpPr>
              <a:spLocks noChangeShapeType="1"/>
            </p:cNvSpPr>
            <p:nvPr/>
          </p:nvSpPr>
          <p:spPr bwMode="auto">
            <a:xfrm>
              <a:off x="1524000" y="198120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4" name="Text Box 26"/>
            <p:cNvSpPr txBox="1">
              <a:spLocks noChangeArrowheads="1"/>
            </p:cNvSpPr>
            <p:nvPr/>
          </p:nvSpPr>
          <p:spPr bwMode="auto">
            <a:xfrm>
              <a:off x="2971800" y="1676400"/>
              <a:ext cx="6858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 </a:t>
              </a:r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?</a:t>
              </a:r>
              <a:endParaRPr lang="pl-PL" b="0" i="1"/>
            </a:p>
          </p:txBody>
        </p:sp>
      </p:grpSp>
      <p:graphicFrame>
        <p:nvGraphicFramePr>
          <p:cNvPr id="53277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912751"/>
              </p:ext>
            </p:extLst>
          </p:nvPr>
        </p:nvGraphicFramePr>
        <p:xfrm>
          <a:off x="49213" y="5183188"/>
          <a:ext cx="4018731" cy="1095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17" name="Równanie" r:id="rId8" imgW="1625400" imgH="444240" progId="Equation.3">
                  <p:embed/>
                </p:oleObj>
              </mc:Choice>
              <mc:Fallback>
                <p:oleObj name="Równanie" r:id="rId8" imgW="1625400" imgH="44424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3" y="5183188"/>
                        <a:ext cx="4018731" cy="1095739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78" name="Object 30"/>
          <p:cNvGraphicFramePr>
            <a:graphicFrameLocks noChangeAspect="1"/>
          </p:cNvGraphicFramePr>
          <p:nvPr/>
        </p:nvGraphicFramePr>
        <p:xfrm>
          <a:off x="4195764" y="5156200"/>
          <a:ext cx="4938712" cy="1141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18" name="Równanie" r:id="rId10" imgW="1917360" imgH="444240" progId="Equation.3">
                  <p:embed/>
                </p:oleObj>
              </mc:Choice>
              <mc:Fallback>
                <p:oleObj name="Równanie" r:id="rId10" imgW="1917360" imgH="4442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5764" y="5156200"/>
                        <a:ext cx="4938712" cy="1141803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79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837919"/>
              </p:ext>
            </p:extLst>
          </p:nvPr>
        </p:nvGraphicFramePr>
        <p:xfrm>
          <a:off x="3417888" y="3783013"/>
          <a:ext cx="3551237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19" name="Equation" r:id="rId12" imgW="1384200" imgH="419040" progId="Equation.3">
                  <p:embed/>
                </p:oleObj>
              </mc:Choice>
              <mc:Fallback>
                <p:oleObj name="Equation" r:id="rId12" imgW="1384200" imgH="41904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7888" y="3783013"/>
                        <a:ext cx="3551237" cy="1074737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9"/>
          <p:cNvGraphicFramePr>
            <a:graphicFrameLocks noChangeAspect="1"/>
          </p:cNvGraphicFramePr>
          <p:nvPr/>
        </p:nvGraphicFramePr>
        <p:xfrm>
          <a:off x="7596336" y="1196752"/>
          <a:ext cx="59213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20" name="Równanie" r:id="rId14" imgW="177480" imgH="215640" progId="Equation.3">
                  <p:embed/>
                </p:oleObj>
              </mc:Choice>
              <mc:Fallback>
                <p:oleObj name="Równanie" r:id="rId14" imgW="177480" imgH="21564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1196752"/>
                        <a:ext cx="592137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81" name="Object 33"/>
          <p:cNvGraphicFramePr>
            <a:graphicFrameLocks noChangeAspect="1"/>
          </p:cNvGraphicFramePr>
          <p:nvPr/>
        </p:nvGraphicFramePr>
        <p:xfrm>
          <a:off x="2339752" y="2636912"/>
          <a:ext cx="59213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21" name="Równanie" r:id="rId16" imgW="177480" imgH="215640" progId="Equation.3">
                  <p:embed/>
                </p:oleObj>
              </mc:Choice>
              <mc:Fallback>
                <p:oleObj name="Równanie" r:id="rId16" imgW="177480" imgH="21564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636912"/>
                        <a:ext cx="592137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179512" y="152400"/>
            <a:ext cx="8812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M/M/1/N  –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bufor o skończonej pojemności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55394" name="Group 98"/>
          <p:cNvGrpSpPr>
            <a:grpSpLocks/>
          </p:cNvGrpSpPr>
          <p:nvPr/>
        </p:nvGrpSpPr>
        <p:grpSpPr bwMode="auto">
          <a:xfrm>
            <a:off x="2054696" y="1657942"/>
            <a:ext cx="5754688" cy="4659313"/>
            <a:chOff x="1296" y="816"/>
            <a:chExt cx="3625" cy="2935"/>
          </a:xfrm>
        </p:grpSpPr>
        <p:sp>
          <p:nvSpPr>
            <p:cNvPr id="55327" name="Rectangle 31"/>
            <p:cNvSpPr>
              <a:spLocks noChangeArrowheads="1"/>
            </p:cNvSpPr>
            <p:nvPr/>
          </p:nvSpPr>
          <p:spPr bwMode="auto">
            <a:xfrm>
              <a:off x="1583" y="833"/>
              <a:ext cx="3292" cy="276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28" name="Line 32"/>
            <p:cNvSpPr>
              <a:spLocks noChangeShapeType="1"/>
            </p:cNvSpPr>
            <p:nvPr/>
          </p:nvSpPr>
          <p:spPr bwMode="auto">
            <a:xfrm>
              <a:off x="1583" y="833"/>
              <a:ext cx="329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29" name="Line 33"/>
            <p:cNvSpPr>
              <a:spLocks noChangeShapeType="1"/>
            </p:cNvSpPr>
            <p:nvPr/>
          </p:nvSpPr>
          <p:spPr bwMode="auto">
            <a:xfrm>
              <a:off x="1583" y="3598"/>
              <a:ext cx="329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0" name="Line 34"/>
            <p:cNvSpPr>
              <a:spLocks noChangeShapeType="1"/>
            </p:cNvSpPr>
            <p:nvPr/>
          </p:nvSpPr>
          <p:spPr bwMode="auto">
            <a:xfrm flipV="1">
              <a:off x="4875" y="833"/>
              <a:ext cx="1" cy="2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1" name="Line 35"/>
            <p:cNvSpPr>
              <a:spLocks noChangeShapeType="1"/>
            </p:cNvSpPr>
            <p:nvPr/>
          </p:nvSpPr>
          <p:spPr bwMode="auto">
            <a:xfrm flipV="1">
              <a:off x="1583" y="833"/>
              <a:ext cx="1" cy="2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2" name="Line 36"/>
            <p:cNvSpPr>
              <a:spLocks noChangeShapeType="1"/>
            </p:cNvSpPr>
            <p:nvPr/>
          </p:nvSpPr>
          <p:spPr bwMode="auto">
            <a:xfrm>
              <a:off x="1583" y="3598"/>
              <a:ext cx="329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3" name="Line 37"/>
            <p:cNvSpPr>
              <a:spLocks noChangeShapeType="1"/>
            </p:cNvSpPr>
            <p:nvPr/>
          </p:nvSpPr>
          <p:spPr bwMode="auto">
            <a:xfrm flipV="1">
              <a:off x="1583" y="833"/>
              <a:ext cx="1" cy="2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4" name="Line 38"/>
            <p:cNvSpPr>
              <a:spLocks noChangeShapeType="1"/>
            </p:cNvSpPr>
            <p:nvPr/>
          </p:nvSpPr>
          <p:spPr bwMode="auto">
            <a:xfrm flipV="1">
              <a:off x="1583" y="3563"/>
              <a:ext cx="1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5" name="Rectangle 39"/>
            <p:cNvSpPr>
              <a:spLocks noChangeArrowheads="1"/>
            </p:cNvSpPr>
            <p:nvPr/>
          </p:nvSpPr>
          <p:spPr bwMode="auto">
            <a:xfrm>
              <a:off x="1565" y="361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3200"/>
            </a:p>
          </p:txBody>
        </p:sp>
        <p:sp>
          <p:nvSpPr>
            <p:cNvPr id="55336" name="Line 40"/>
            <p:cNvSpPr>
              <a:spLocks noChangeShapeType="1"/>
            </p:cNvSpPr>
            <p:nvPr/>
          </p:nvSpPr>
          <p:spPr bwMode="auto">
            <a:xfrm flipV="1">
              <a:off x="1909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7" name="Rectangle 41"/>
            <p:cNvSpPr>
              <a:spLocks noChangeArrowheads="1"/>
            </p:cNvSpPr>
            <p:nvPr/>
          </p:nvSpPr>
          <p:spPr bwMode="auto">
            <a:xfrm>
              <a:off x="1859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3200"/>
            </a:p>
          </p:txBody>
        </p:sp>
        <p:sp>
          <p:nvSpPr>
            <p:cNvPr id="55338" name="Line 42"/>
            <p:cNvSpPr>
              <a:spLocks noChangeShapeType="1"/>
            </p:cNvSpPr>
            <p:nvPr/>
          </p:nvSpPr>
          <p:spPr bwMode="auto">
            <a:xfrm flipV="1">
              <a:off x="2241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39" name="Rectangle 43"/>
            <p:cNvSpPr>
              <a:spLocks noChangeArrowheads="1"/>
            </p:cNvSpPr>
            <p:nvPr/>
          </p:nvSpPr>
          <p:spPr bwMode="auto">
            <a:xfrm>
              <a:off x="2192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3200"/>
            </a:p>
          </p:txBody>
        </p:sp>
        <p:sp>
          <p:nvSpPr>
            <p:cNvPr id="55340" name="Line 44"/>
            <p:cNvSpPr>
              <a:spLocks noChangeShapeType="1"/>
            </p:cNvSpPr>
            <p:nvPr/>
          </p:nvSpPr>
          <p:spPr bwMode="auto">
            <a:xfrm flipV="1">
              <a:off x="2568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41" name="Rectangle 45"/>
            <p:cNvSpPr>
              <a:spLocks noChangeArrowheads="1"/>
            </p:cNvSpPr>
            <p:nvPr/>
          </p:nvSpPr>
          <p:spPr bwMode="auto">
            <a:xfrm>
              <a:off x="2518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 sz="3200"/>
            </a:p>
          </p:txBody>
        </p:sp>
        <p:sp>
          <p:nvSpPr>
            <p:cNvPr id="55342" name="Line 46"/>
            <p:cNvSpPr>
              <a:spLocks noChangeShapeType="1"/>
            </p:cNvSpPr>
            <p:nvPr/>
          </p:nvSpPr>
          <p:spPr bwMode="auto">
            <a:xfrm flipV="1">
              <a:off x="2900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43" name="Rectangle 47"/>
            <p:cNvSpPr>
              <a:spLocks noChangeArrowheads="1"/>
            </p:cNvSpPr>
            <p:nvPr/>
          </p:nvSpPr>
          <p:spPr bwMode="auto">
            <a:xfrm>
              <a:off x="2850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 sz="3200"/>
            </a:p>
          </p:txBody>
        </p:sp>
        <p:sp>
          <p:nvSpPr>
            <p:cNvPr id="55344" name="Line 48"/>
            <p:cNvSpPr>
              <a:spLocks noChangeShapeType="1"/>
            </p:cNvSpPr>
            <p:nvPr/>
          </p:nvSpPr>
          <p:spPr bwMode="auto">
            <a:xfrm flipV="1">
              <a:off x="3226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45" name="Rectangle 49"/>
            <p:cNvSpPr>
              <a:spLocks noChangeArrowheads="1"/>
            </p:cNvSpPr>
            <p:nvPr/>
          </p:nvSpPr>
          <p:spPr bwMode="auto">
            <a:xfrm>
              <a:off x="3209" y="361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 sz="3200"/>
            </a:p>
          </p:txBody>
        </p:sp>
        <p:sp>
          <p:nvSpPr>
            <p:cNvPr id="55346" name="Line 50"/>
            <p:cNvSpPr>
              <a:spLocks noChangeShapeType="1"/>
            </p:cNvSpPr>
            <p:nvPr/>
          </p:nvSpPr>
          <p:spPr bwMode="auto">
            <a:xfrm flipV="1">
              <a:off x="3558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47" name="Rectangle 51"/>
            <p:cNvSpPr>
              <a:spLocks noChangeArrowheads="1"/>
            </p:cNvSpPr>
            <p:nvPr/>
          </p:nvSpPr>
          <p:spPr bwMode="auto">
            <a:xfrm>
              <a:off x="3507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pl-PL" sz="3200"/>
            </a:p>
          </p:txBody>
        </p:sp>
        <p:sp>
          <p:nvSpPr>
            <p:cNvPr id="55348" name="Line 52"/>
            <p:cNvSpPr>
              <a:spLocks noChangeShapeType="1"/>
            </p:cNvSpPr>
            <p:nvPr/>
          </p:nvSpPr>
          <p:spPr bwMode="auto">
            <a:xfrm flipV="1">
              <a:off x="3884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49" name="Rectangle 53"/>
            <p:cNvSpPr>
              <a:spLocks noChangeArrowheads="1"/>
            </p:cNvSpPr>
            <p:nvPr/>
          </p:nvSpPr>
          <p:spPr bwMode="auto">
            <a:xfrm>
              <a:off x="3835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1.4</a:t>
              </a:r>
              <a:endParaRPr lang="pl-PL" sz="3200"/>
            </a:p>
          </p:txBody>
        </p:sp>
        <p:sp>
          <p:nvSpPr>
            <p:cNvPr id="55350" name="Line 54"/>
            <p:cNvSpPr>
              <a:spLocks noChangeShapeType="1"/>
            </p:cNvSpPr>
            <p:nvPr/>
          </p:nvSpPr>
          <p:spPr bwMode="auto">
            <a:xfrm flipV="1">
              <a:off x="4216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1" name="Rectangle 55"/>
            <p:cNvSpPr>
              <a:spLocks noChangeArrowheads="1"/>
            </p:cNvSpPr>
            <p:nvPr/>
          </p:nvSpPr>
          <p:spPr bwMode="auto">
            <a:xfrm>
              <a:off x="4167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1.6</a:t>
              </a:r>
              <a:endParaRPr lang="pl-PL" sz="3200"/>
            </a:p>
          </p:txBody>
        </p:sp>
        <p:sp>
          <p:nvSpPr>
            <p:cNvPr id="55352" name="Line 56"/>
            <p:cNvSpPr>
              <a:spLocks noChangeShapeType="1"/>
            </p:cNvSpPr>
            <p:nvPr/>
          </p:nvSpPr>
          <p:spPr bwMode="auto">
            <a:xfrm flipV="1">
              <a:off x="4543" y="356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3" name="Rectangle 57"/>
            <p:cNvSpPr>
              <a:spLocks noChangeArrowheads="1"/>
            </p:cNvSpPr>
            <p:nvPr/>
          </p:nvSpPr>
          <p:spPr bwMode="auto">
            <a:xfrm>
              <a:off x="4492" y="361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1.8</a:t>
              </a:r>
              <a:endParaRPr lang="pl-PL" sz="3200"/>
            </a:p>
          </p:txBody>
        </p:sp>
        <p:sp>
          <p:nvSpPr>
            <p:cNvPr id="55354" name="Line 58"/>
            <p:cNvSpPr>
              <a:spLocks noChangeShapeType="1"/>
            </p:cNvSpPr>
            <p:nvPr/>
          </p:nvSpPr>
          <p:spPr bwMode="auto">
            <a:xfrm flipV="1">
              <a:off x="4875" y="3563"/>
              <a:ext cx="1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5" name="Line 59"/>
            <p:cNvSpPr>
              <a:spLocks noChangeShapeType="1"/>
            </p:cNvSpPr>
            <p:nvPr/>
          </p:nvSpPr>
          <p:spPr bwMode="auto">
            <a:xfrm>
              <a:off x="4875" y="833"/>
              <a:ext cx="1" cy="2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6" name="Rectangle 60"/>
            <p:cNvSpPr>
              <a:spLocks noChangeArrowheads="1"/>
            </p:cNvSpPr>
            <p:nvPr/>
          </p:nvSpPr>
          <p:spPr bwMode="auto">
            <a:xfrm>
              <a:off x="4859" y="361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 sz="3200"/>
            </a:p>
          </p:txBody>
        </p:sp>
        <p:sp>
          <p:nvSpPr>
            <p:cNvPr id="55357" name="Line 61"/>
            <p:cNvSpPr>
              <a:spLocks noChangeShapeType="1"/>
            </p:cNvSpPr>
            <p:nvPr/>
          </p:nvSpPr>
          <p:spPr bwMode="auto">
            <a:xfrm>
              <a:off x="1583" y="3598"/>
              <a:ext cx="2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8" name="Line 62"/>
            <p:cNvSpPr>
              <a:spLocks noChangeShapeType="1"/>
            </p:cNvSpPr>
            <p:nvPr/>
          </p:nvSpPr>
          <p:spPr bwMode="auto">
            <a:xfrm flipH="1">
              <a:off x="4842" y="3598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59" name="Rectangle 63"/>
            <p:cNvSpPr>
              <a:spLocks noChangeArrowheads="1"/>
            </p:cNvSpPr>
            <p:nvPr/>
          </p:nvSpPr>
          <p:spPr bwMode="auto">
            <a:xfrm>
              <a:off x="1357" y="35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3200"/>
            </a:p>
          </p:txBody>
        </p:sp>
        <p:sp>
          <p:nvSpPr>
            <p:cNvPr id="55360" name="Rectangle 64"/>
            <p:cNvSpPr>
              <a:spLocks noChangeArrowheads="1"/>
            </p:cNvSpPr>
            <p:nvPr/>
          </p:nvSpPr>
          <p:spPr bwMode="auto">
            <a:xfrm>
              <a:off x="1296" y="3265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 sz="3200"/>
            </a:p>
          </p:txBody>
        </p:sp>
        <p:sp>
          <p:nvSpPr>
            <p:cNvPr id="55361" name="Rectangle 65"/>
            <p:cNvSpPr>
              <a:spLocks noChangeArrowheads="1"/>
            </p:cNvSpPr>
            <p:nvPr/>
          </p:nvSpPr>
          <p:spPr bwMode="auto">
            <a:xfrm>
              <a:off x="1296" y="29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3200"/>
            </a:p>
          </p:txBody>
        </p:sp>
        <p:sp>
          <p:nvSpPr>
            <p:cNvPr id="55362" name="Rectangle 66"/>
            <p:cNvSpPr>
              <a:spLocks noChangeArrowheads="1"/>
            </p:cNvSpPr>
            <p:nvPr/>
          </p:nvSpPr>
          <p:spPr bwMode="auto">
            <a:xfrm>
              <a:off x="1296" y="271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 sz="3200"/>
            </a:p>
          </p:txBody>
        </p:sp>
        <p:sp>
          <p:nvSpPr>
            <p:cNvPr id="55363" name="Rectangle 67"/>
            <p:cNvSpPr>
              <a:spLocks noChangeArrowheads="1"/>
            </p:cNvSpPr>
            <p:nvPr/>
          </p:nvSpPr>
          <p:spPr bwMode="auto">
            <a:xfrm>
              <a:off x="1296" y="243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3200"/>
            </a:p>
          </p:txBody>
        </p:sp>
        <p:sp>
          <p:nvSpPr>
            <p:cNvPr id="55364" name="Rectangle 68"/>
            <p:cNvSpPr>
              <a:spLocks noChangeArrowheads="1"/>
            </p:cNvSpPr>
            <p:nvPr/>
          </p:nvSpPr>
          <p:spPr bwMode="auto">
            <a:xfrm>
              <a:off x="1296" y="215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 sz="3200"/>
            </a:p>
          </p:txBody>
        </p:sp>
        <p:sp>
          <p:nvSpPr>
            <p:cNvPr id="55365" name="Rectangle 69"/>
            <p:cNvSpPr>
              <a:spLocks noChangeArrowheads="1"/>
            </p:cNvSpPr>
            <p:nvPr/>
          </p:nvSpPr>
          <p:spPr bwMode="auto">
            <a:xfrm>
              <a:off x="1296" y="1875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 sz="3200"/>
            </a:p>
          </p:txBody>
        </p:sp>
        <p:sp>
          <p:nvSpPr>
            <p:cNvPr id="55366" name="Rectangle 70"/>
            <p:cNvSpPr>
              <a:spLocks noChangeArrowheads="1"/>
            </p:cNvSpPr>
            <p:nvPr/>
          </p:nvSpPr>
          <p:spPr bwMode="auto">
            <a:xfrm>
              <a:off x="1296" y="160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0.7</a:t>
              </a:r>
              <a:endParaRPr lang="pl-PL" sz="3200"/>
            </a:p>
          </p:txBody>
        </p:sp>
        <p:sp>
          <p:nvSpPr>
            <p:cNvPr id="55367" name="Rectangle 71"/>
            <p:cNvSpPr>
              <a:spLocks noChangeArrowheads="1"/>
            </p:cNvSpPr>
            <p:nvPr/>
          </p:nvSpPr>
          <p:spPr bwMode="auto">
            <a:xfrm>
              <a:off x="1296" y="132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 sz="3200"/>
            </a:p>
          </p:txBody>
        </p:sp>
        <p:sp>
          <p:nvSpPr>
            <p:cNvPr id="55368" name="Rectangle 72"/>
            <p:cNvSpPr>
              <a:spLocks noChangeArrowheads="1"/>
            </p:cNvSpPr>
            <p:nvPr/>
          </p:nvSpPr>
          <p:spPr bwMode="auto">
            <a:xfrm>
              <a:off x="1296" y="105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0.9</a:t>
              </a:r>
              <a:endParaRPr lang="pl-PL" sz="3200"/>
            </a:p>
          </p:txBody>
        </p:sp>
        <p:sp>
          <p:nvSpPr>
            <p:cNvPr id="55369" name="Line 73"/>
            <p:cNvSpPr>
              <a:spLocks noChangeShapeType="1"/>
            </p:cNvSpPr>
            <p:nvPr/>
          </p:nvSpPr>
          <p:spPr bwMode="auto">
            <a:xfrm flipH="1">
              <a:off x="4842" y="833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70" name="Rectangle 74"/>
            <p:cNvSpPr>
              <a:spLocks noChangeArrowheads="1"/>
            </p:cNvSpPr>
            <p:nvPr/>
          </p:nvSpPr>
          <p:spPr bwMode="auto">
            <a:xfrm>
              <a:off x="1341" y="81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/>
            </a:p>
          </p:txBody>
        </p:sp>
        <p:sp>
          <p:nvSpPr>
            <p:cNvPr id="55371" name="Line 75"/>
            <p:cNvSpPr>
              <a:spLocks noChangeShapeType="1"/>
            </p:cNvSpPr>
            <p:nvPr/>
          </p:nvSpPr>
          <p:spPr bwMode="auto">
            <a:xfrm>
              <a:off x="1583" y="833"/>
              <a:ext cx="3292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72" name="Line 76"/>
            <p:cNvSpPr>
              <a:spLocks noChangeShapeType="1"/>
            </p:cNvSpPr>
            <p:nvPr/>
          </p:nvSpPr>
          <p:spPr bwMode="auto">
            <a:xfrm>
              <a:off x="1583" y="3598"/>
              <a:ext cx="3292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73" name="Line 77"/>
            <p:cNvSpPr>
              <a:spLocks noChangeShapeType="1"/>
            </p:cNvSpPr>
            <p:nvPr/>
          </p:nvSpPr>
          <p:spPr bwMode="auto">
            <a:xfrm flipV="1">
              <a:off x="4875" y="833"/>
              <a:ext cx="1" cy="276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74" name="Line 78"/>
            <p:cNvSpPr>
              <a:spLocks noChangeShapeType="1"/>
            </p:cNvSpPr>
            <p:nvPr/>
          </p:nvSpPr>
          <p:spPr bwMode="auto">
            <a:xfrm flipV="1">
              <a:off x="1583" y="833"/>
              <a:ext cx="1" cy="276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55375" name="Group 79"/>
            <p:cNvGrpSpPr>
              <a:grpSpLocks/>
            </p:cNvGrpSpPr>
            <p:nvPr/>
          </p:nvGrpSpPr>
          <p:grpSpPr bwMode="auto">
            <a:xfrm>
              <a:off x="1583" y="1015"/>
              <a:ext cx="3292" cy="2583"/>
              <a:chOff x="1175" y="875"/>
              <a:chExt cx="3570" cy="2634"/>
            </a:xfrm>
          </p:grpSpPr>
          <p:sp>
            <p:nvSpPr>
              <p:cNvPr id="55376" name="Freeform 80"/>
              <p:cNvSpPr>
                <a:spLocks/>
              </p:cNvSpPr>
              <p:nvPr/>
            </p:nvSpPr>
            <p:spPr bwMode="auto">
              <a:xfrm>
                <a:off x="1175" y="1157"/>
                <a:ext cx="2274" cy="2352"/>
              </a:xfrm>
              <a:custGeom>
                <a:avLst/>
                <a:gdLst/>
                <a:ahLst/>
                <a:cxnLst>
                  <a:cxn ang="0">
                    <a:pos x="30" y="2292"/>
                  </a:cxn>
                  <a:cxn ang="0">
                    <a:pos x="84" y="2208"/>
                  </a:cxn>
                  <a:cxn ang="0">
                    <a:pos x="138" y="2124"/>
                  </a:cxn>
                  <a:cxn ang="0">
                    <a:pos x="192" y="2040"/>
                  </a:cxn>
                  <a:cxn ang="0">
                    <a:pos x="246" y="1956"/>
                  </a:cxn>
                  <a:cxn ang="0">
                    <a:pos x="300" y="1872"/>
                  </a:cxn>
                  <a:cxn ang="0">
                    <a:pos x="354" y="1788"/>
                  </a:cxn>
                  <a:cxn ang="0">
                    <a:pos x="408" y="1704"/>
                  </a:cxn>
                  <a:cxn ang="0">
                    <a:pos x="462" y="1620"/>
                  </a:cxn>
                  <a:cxn ang="0">
                    <a:pos x="516" y="1542"/>
                  </a:cxn>
                  <a:cxn ang="0">
                    <a:pos x="570" y="1464"/>
                  </a:cxn>
                  <a:cxn ang="0">
                    <a:pos x="624" y="1386"/>
                  </a:cxn>
                  <a:cxn ang="0">
                    <a:pos x="678" y="1308"/>
                  </a:cxn>
                  <a:cxn ang="0">
                    <a:pos x="732" y="1236"/>
                  </a:cxn>
                  <a:cxn ang="0">
                    <a:pos x="786" y="1164"/>
                  </a:cxn>
                  <a:cxn ang="0">
                    <a:pos x="840" y="1092"/>
                  </a:cxn>
                  <a:cxn ang="0">
                    <a:pos x="894" y="1026"/>
                  </a:cxn>
                  <a:cxn ang="0">
                    <a:pos x="948" y="960"/>
                  </a:cxn>
                  <a:cxn ang="0">
                    <a:pos x="1002" y="900"/>
                  </a:cxn>
                  <a:cxn ang="0">
                    <a:pos x="1056" y="840"/>
                  </a:cxn>
                  <a:cxn ang="0">
                    <a:pos x="1110" y="780"/>
                  </a:cxn>
                  <a:cxn ang="0">
                    <a:pos x="1164" y="726"/>
                  </a:cxn>
                  <a:cxn ang="0">
                    <a:pos x="1218" y="672"/>
                  </a:cxn>
                  <a:cxn ang="0">
                    <a:pos x="1272" y="618"/>
                  </a:cxn>
                  <a:cxn ang="0">
                    <a:pos x="1326" y="570"/>
                  </a:cxn>
                  <a:cxn ang="0">
                    <a:pos x="1380" y="522"/>
                  </a:cxn>
                  <a:cxn ang="0">
                    <a:pos x="1434" y="480"/>
                  </a:cxn>
                  <a:cxn ang="0">
                    <a:pos x="1488" y="438"/>
                  </a:cxn>
                  <a:cxn ang="0">
                    <a:pos x="1542" y="396"/>
                  </a:cxn>
                  <a:cxn ang="0">
                    <a:pos x="1596" y="354"/>
                  </a:cxn>
                  <a:cxn ang="0">
                    <a:pos x="1650" y="318"/>
                  </a:cxn>
                  <a:cxn ang="0">
                    <a:pos x="1704" y="282"/>
                  </a:cxn>
                  <a:cxn ang="0">
                    <a:pos x="1758" y="252"/>
                  </a:cxn>
                  <a:cxn ang="0">
                    <a:pos x="1806" y="216"/>
                  </a:cxn>
                  <a:cxn ang="0">
                    <a:pos x="1860" y="186"/>
                  </a:cxn>
                  <a:cxn ang="0">
                    <a:pos x="1914" y="162"/>
                  </a:cxn>
                  <a:cxn ang="0">
                    <a:pos x="1968" y="132"/>
                  </a:cxn>
                  <a:cxn ang="0">
                    <a:pos x="2022" y="108"/>
                  </a:cxn>
                  <a:cxn ang="0">
                    <a:pos x="2076" y="78"/>
                  </a:cxn>
                  <a:cxn ang="0">
                    <a:pos x="2130" y="60"/>
                  </a:cxn>
                  <a:cxn ang="0">
                    <a:pos x="2184" y="36"/>
                  </a:cxn>
                  <a:cxn ang="0">
                    <a:pos x="2238" y="12"/>
                  </a:cxn>
                </a:cxnLst>
                <a:rect l="0" t="0" r="r" b="b"/>
                <a:pathLst>
                  <a:path w="2274" h="2352">
                    <a:moveTo>
                      <a:pt x="0" y="2352"/>
                    </a:moveTo>
                    <a:lnTo>
                      <a:pt x="12" y="2322"/>
                    </a:lnTo>
                    <a:lnTo>
                      <a:pt x="30" y="2292"/>
                    </a:lnTo>
                    <a:lnTo>
                      <a:pt x="48" y="2262"/>
                    </a:lnTo>
                    <a:lnTo>
                      <a:pt x="66" y="2238"/>
                    </a:lnTo>
                    <a:lnTo>
                      <a:pt x="84" y="2208"/>
                    </a:lnTo>
                    <a:lnTo>
                      <a:pt x="102" y="2178"/>
                    </a:lnTo>
                    <a:lnTo>
                      <a:pt x="120" y="2148"/>
                    </a:lnTo>
                    <a:lnTo>
                      <a:pt x="138" y="2124"/>
                    </a:lnTo>
                    <a:lnTo>
                      <a:pt x="156" y="2094"/>
                    </a:lnTo>
                    <a:lnTo>
                      <a:pt x="174" y="2064"/>
                    </a:lnTo>
                    <a:lnTo>
                      <a:pt x="192" y="2040"/>
                    </a:lnTo>
                    <a:lnTo>
                      <a:pt x="210" y="2010"/>
                    </a:lnTo>
                    <a:lnTo>
                      <a:pt x="228" y="1980"/>
                    </a:lnTo>
                    <a:lnTo>
                      <a:pt x="246" y="1956"/>
                    </a:lnTo>
                    <a:lnTo>
                      <a:pt x="264" y="1926"/>
                    </a:lnTo>
                    <a:lnTo>
                      <a:pt x="282" y="1896"/>
                    </a:lnTo>
                    <a:lnTo>
                      <a:pt x="300" y="1872"/>
                    </a:lnTo>
                    <a:lnTo>
                      <a:pt x="318" y="1842"/>
                    </a:lnTo>
                    <a:lnTo>
                      <a:pt x="336" y="1812"/>
                    </a:lnTo>
                    <a:lnTo>
                      <a:pt x="354" y="1788"/>
                    </a:lnTo>
                    <a:lnTo>
                      <a:pt x="372" y="1758"/>
                    </a:lnTo>
                    <a:lnTo>
                      <a:pt x="390" y="1728"/>
                    </a:lnTo>
                    <a:lnTo>
                      <a:pt x="408" y="1704"/>
                    </a:lnTo>
                    <a:lnTo>
                      <a:pt x="426" y="1674"/>
                    </a:lnTo>
                    <a:lnTo>
                      <a:pt x="444" y="1650"/>
                    </a:lnTo>
                    <a:lnTo>
                      <a:pt x="462" y="1620"/>
                    </a:lnTo>
                    <a:lnTo>
                      <a:pt x="480" y="1596"/>
                    </a:lnTo>
                    <a:lnTo>
                      <a:pt x="498" y="1566"/>
                    </a:lnTo>
                    <a:lnTo>
                      <a:pt x="516" y="1542"/>
                    </a:lnTo>
                    <a:lnTo>
                      <a:pt x="534" y="1518"/>
                    </a:lnTo>
                    <a:lnTo>
                      <a:pt x="552" y="1488"/>
                    </a:lnTo>
                    <a:lnTo>
                      <a:pt x="570" y="1464"/>
                    </a:lnTo>
                    <a:lnTo>
                      <a:pt x="588" y="1434"/>
                    </a:lnTo>
                    <a:lnTo>
                      <a:pt x="606" y="1410"/>
                    </a:lnTo>
                    <a:lnTo>
                      <a:pt x="624" y="1386"/>
                    </a:lnTo>
                    <a:lnTo>
                      <a:pt x="642" y="1362"/>
                    </a:lnTo>
                    <a:lnTo>
                      <a:pt x="660" y="1332"/>
                    </a:lnTo>
                    <a:lnTo>
                      <a:pt x="678" y="1308"/>
                    </a:lnTo>
                    <a:lnTo>
                      <a:pt x="696" y="1284"/>
                    </a:lnTo>
                    <a:lnTo>
                      <a:pt x="714" y="1260"/>
                    </a:lnTo>
                    <a:lnTo>
                      <a:pt x="732" y="1236"/>
                    </a:lnTo>
                    <a:lnTo>
                      <a:pt x="750" y="1212"/>
                    </a:lnTo>
                    <a:lnTo>
                      <a:pt x="768" y="1188"/>
                    </a:lnTo>
                    <a:lnTo>
                      <a:pt x="786" y="1164"/>
                    </a:lnTo>
                    <a:lnTo>
                      <a:pt x="804" y="1140"/>
                    </a:lnTo>
                    <a:lnTo>
                      <a:pt x="822" y="1116"/>
                    </a:lnTo>
                    <a:lnTo>
                      <a:pt x="840" y="1092"/>
                    </a:lnTo>
                    <a:lnTo>
                      <a:pt x="858" y="1074"/>
                    </a:lnTo>
                    <a:lnTo>
                      <a:pt x="876" y="1050"/>
                    </a:lnTo>
                    <a:lnTo>
                      <a:pt x="894" y="1026"/>
                    </a:lnTo>
                    <a:lnTo>
                      <a:pt x="912" y="1008"/>
                    </a:lnTo>
                    <a:lnTo>
                      <a:pt x="930" y="984"/>
                    </a:lnTo>
                    <a:lnTo>
                      <a:pt x="948" y="960"/>
                    </a:lnTo>
                    <a:lnTo>
                      <a:pt x="966" y="942"/>
                    </a:lnTo>
                    <a:lnTo>
                      <a:pt x="984" y="918"/>
                    </a:lnTo>
                    <a:lnTo>
                      <a:pt x="1002" y="900"/>
                    </a:lnTo>
                    <a:lnTo>
                      <a:pt x="1020" y="876"/>
                    </a:lnTo>
                    <a:lnTo>
                      <a:pt x="1038" y="858"/>
                    </a:lnTo>
                    <a:lnTo>
                      <a:pt x="1056" y="840"/>
                    </a:lnTo>
                    <a:lnTo>
                      <a:pt x="1074" y="822"/>
                    </a:lnTo>
                    <a:lnTo>
                      <a:pt x="1092" y="798"/>
                    </a:lnTo>
                    <a:lnTo>
                      <a:pt x="1110" y="780"/>
                    </a:lnTo>
                    <a:lnTo>
                      <a:pt x="1128" y="762"/>
                    </a:lnTo>
                    <a:lnTo>
                      <a:pt x="1146" y="744"/>
                    </a:lnTo>
                    <a:lnTo>
                      <a:pt x="1164" y="726"/>
                    </a:lnTo>
                    <a:lnTo>
                      <a:pt x="1182" y="708"/>
                    </a:lnTo>
                    <a:lnTo>
                      <a:pt x="1200" y="690"/>
                    </a:lnTo>
                    <a:lnTo>
                      <a:pt x="1218" y="672"/>
                    </a:lnTo>
                    <a:lnTo>
                      <a:pt x="1236" y="654"/>
                    </a:lnTo>
                    <a:lnTo>
                      <a:pt x="1254" y="636"/>
                    </a:lnTo>
                    <a:lnTo>
                      <a:pt x="1272" y="618"/>
                    </a:lnTo>
                    <a:lnTo>
                      <a:pt x="1290" y="600"/>
                    </a:lnTo>
                    <a:lnTo>
                      <a:pt x="1308" y="588"/>
                    </a:lnTo>
                    <a:lnTo>
                      <a:pt x="1326" y="570"/>
                    </a:lnTo>
                    <a:lnTo>
                      <a:pt x="1344" y="552"/>
                    </a:lnTo>
                    <a:lnTo>
                      <a:pt x="1362" y="540"/>
                    </a:lnTo>
                    <a:lnTo>
                      <a:pt x="1380" y="522"/>
                    </a:lnTo>
                    <a:lnTo>
                      <a:pt x="1398" y="510"/>
                    </a:lnTo>
                    <a:lnTo>
                      <a:pt x="1416" y="492"/>
                    </a:lnTo>
                    <a:lnTo>
                      <a:pt x="1434" y="480"/>
                    </a:lnTo>
                    <a:lnTo>
                      <a:pt x="1452" y="462"/>
                    </a:lnTo>
                    <a:lnTo>
                      <a:pt x="1470" y="450"/>
                    </a:lnTo>
                    <a:lnTo>
                      <a:pt x="1488" y="438"/>
                    </a:lnTo>
                    <a:lnTo>
                      <a:pt x="1506" y="420"/>
                    </a:lnTo>
                    <a:lnTo>
                      <a:pt x="1524" y="408"/>
                    </a:lnTo>
                    <a:lnTo>
                      <a:pt x="1542" y="396"/>
                    </a:lnTo>
                    <a:lnTo>
                      <a:pt x="1560" y="384"/>
                    </a:lnTo>
                    <a:lnTo>
                      <a:pt x="1578" y="366"/>
                    </a:lnTo>
                    <a:lnTo>
                      <a:pt x="1596" y="354"/>
                    </a:lnTo>
                    <a:lnTo>
                      <a:pt x="1614" y="342"/>
                    </a:lnTo>
                    <a:lnTo>
                      <a:pt x="1632" y="330"/>
                    </a:lnTo>
                    <a:lnTo>
                      <a:pt x="1650" y="318"/>
                    </a:lnTo>
                    <a:lnTo>
                      <a:pt x="1668" y="306"/>
                    </a:lnTo>
                    <a:lnTo>
                      <a:pt x="1686" y="294"/>
                    </a:lnTo>
                    <a:lnTo>
                      <a:pt x="1704" y="282"/>
                    </a:lnTo>
                    <a:lnTo>
                      <a:pt x="1722" y="270"/>
                    </a:lnTo>
                    <a:lnTo>
                      <a:pt x="1740" y="264"/>
                    </a:lnTo>
                    <a:lnTo>
                      <a:pt x="1758" y="252"/>
                    </a:lnTo>
                    <a:lnTo>
                      <a:pt x="1776" y="240"/>
                    </a:lnTo>
                    <a:lnTo>
                      <a:pt x="1788" y="228"/>
                    </a:lnTo>
                    <a:lnTo>
                      <a:pt x="1806" y="216"/>
                    </a:lnTo>
                    <a:lnTo>
                      <a:pt x="1824" y="210"/>
                    </a:lnTo>
                    <a:lnTo>
                      <a:pt x="1842" y="198"/>
                    </a:lnTo>
                    <a:lnTo>
                      <a:pt x="1860" y="186"/>
                    </a:lnTo>
                    <a:lnTo>
                      <a:pt x="1878" y="180"/>
                    </a:lnTo>
                    <a:lnTo>
                      <a:pt x="1896" y="168"/>
                    </a:lnTo>
                    <a:lnTo>
                      <a:pt x="1914" y="162"/>
                    </a:lnTo>
                    <a:lnTo>
                      <a:pt x="1932" y="150"/>
                    </a:lnTo>
                    <a:lnTo>
                      <a:pt x="1950" y="138"/>
                    </a:lnTo>
                    <a:lnTo>
                      <a:pt x="1968" y="132"/>
                    </a:lnTo>
                    <a:lnTo>
                      <a:pt x="1986" y="120"/>
                    </a:lnTo>
                    <a:lnTo>
                      <a:pt x="2004" y="114"/>
                    </a:lnTo>
                    <a:lnTo>
                      <a:pt x="2022" y="108"/>
                    </a:lnTo>
                    <a:lnTo>
                      <a:pt x="2040" y="96"/>
                    </a:lnTo>
                    <a:lnTo>
                      <a:pt x="2058" y="90"/>
                    </a:lnTo>
                    <a:lnTo>
                      <a:pt x="2076" y="78"/>
                    </a:lnTo>
                    <a:lnTo>
                      <a:pt x="2094" y="72"/>
                    </a:lnTo>
                    <a:lnTo>
                      <a:pt x="2112" y="66"/>
                    </a:lnTo>
                    <a:lnTo>
                      <a:pt x="2130" y="60"/>
                    </a:lnTo>
                    <a:lnTo>
                      <a:pt x="2148" y="48"/>
                    </a:lnTo>
                    <a:lnTo>
                      <a:pt x="2166" y="42"/>
                    </a:lnTo>
                    <a:lnTo>
                      <a:pt x="2184" y="36"/>
                    </a:lnTo>
                    <a:lnTo>
                      <a:pt x="2202" y="30"/>
                    </a:lnTo>
                    <a:lnTo>
                      <a:pt x="2220" y="18"/>
                    </a:lnTo>
                    <a:lnTo>
                      <a:pt x="2238" y="12"/>
                    </a:lnTo>
                    <a:lnTo>
                      <a:pt x="2256" y="6"/>
                    </a:lnTo>
                    <a:lnTo>
                      <a:pt x="2274" y="0"/>
                    </a:lnTo>
                  </a:path>
                </a:pathLst>
              </a:custGeom>
              <a:noFill/>
              <a:ln w="38100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5377" name="Freeform 81"/>
              <p:cNvSpPr>
                <a:spLocks/>
              </p:cNvSpPr>
              <p:nvPr/>
            </p:nvSpPr>
            <p:spPr bwMode="auto">
              <a:xfrm>
                <a:off x="3449" y="875"/>
                <a:ext cx="1296" cy="282"/>
              </a:xfrm>
              <a:custGeom>
                <a:avLst/>
                <a:gdLst/>
                <a:ahLst/>
                <a:cxnLst>
                  <a:cxn ang="0">
                    <a:pos x="18" y="276"/>
                  </a:cxn>
                  <a:cxn ang="0">
                    <a:pos x="54" y="264"/>
                  </a:cxn>
                  <a:cxn ang="0">
                    <a:pos x="90" y="252"/>
                  </a:cxn>
                  <a:cxn ang="0">
                    <a:pos x="126" y="240"/>
                  </a:cxn>
                  <a:cxn ang="0">
                    <a:pos x="162" y="228"/>
                  </a:cxn>
                  <a:cxn ang="0">
                    <a:pos x="198" y="216"/>
                  </a:cxn>
                  <a:cxn ang="0">
                    <a:pos x="234" y="204"/>
                  </a:cxn>
                  <a:cxn ang="0">
                    <a:pos x="270" y="192"/>
                  </a:cxn>
                  <a:cxn ang="0">
                    <a:pos x="306" y="186"/>
                  </a:cxn>
                  <a:cxn ang="0">
                    <a:pos x="342" y="174"/>
                  </a:cxn>
                  <a:cxn ang="0">
                    <a:pos x="378" y="162"/>
                  </a:cxn>
                  <a:cxn ang="0">
                    <a:pos x="414" y="156"/>
                  </a:cxn>
                  <a:cxn ang="0">
                    <a:pos x="450" y="144"/>
                  </a:cxn>
                  <a:cxn ang="0">
                    <a:pos x="486" y="138"/>
                  </a:cxn>
                  <a:cxn ang="0">
                    <a:pos x="522" y="126"/>
                  </a:cxn>
                  <a:cxn ang="0">
                    <a:pos x="558" y="120"/>
                  </a:cxn>
                  <a:cxn ang="0">
                    <a:pos x="594" y="114"/>
                  </a:cxn>
                  <a:cxn ang="0">
                    <a:pos x="630" y="102"/>
                  </a:cxn>
                  <a:cxn ang="0">
                    <a:pos x="666" y="96"/>
                  </a:cxn>
                  <a:cxn ang="0">
                    <a:pos x="702" y="90"/>
                  </a:cxn>
                  <a:cxn ang="0">
                    <a:pos x="738" y="84"/>
                  </a:cxn>
                  <a:cxn ang="0">
                    <a:pos x="774" y="78"/>
                  </a:cxn>
                  <a:cxn ang="0">
                    <a:pos x="810" y="72"/>
                  </a:cxn>
                  <a:cxn ang="0">
                    <a:pos x="846" y="66"/>
                  </a:cxn>
                  <a:cxn ang="0">
                    <a:pos x="882" y="60"/>
                  </a:cxn>
                  <a:cxn ang="0">
                    <a:pos x="918" y="54"/>
                  </a:cxn>
                  <a:cxn ang="0">
                    <a:pos x="954" y="48"/>
                  </a:cxn>
                  <a:cxn ang="0">
                    <a:pos x="990" y="42"/>
                  </a:cxn>
                  <a:cxn ang="0">
                    <a:pos x="1026" y="36"/>
                  </a:cxn>
                  <a:cxn ang="0">
                    <a:pos x="1062" y="30"/>
                  </a:cxn>
                  <a:cxn ang="0">
                    <a:pos x="1098" y="24"/>
                  </a:cxn>
                  <a:cxn ang="0">
                    <a:pos x="1134" y="18"/>
                  </a:cxn>
                  <a:cxn ang="0">
                    <a:pos x="1170" y="12"/>
                  </a:cxn>
                  <a:cxn ang="0">
                    <a:pos x="1206" y="12"/>
                  </a:cxn>
                  <a:cxn ang="0">
                    <a:pos x="1242" y="6"/>
                  </a:cxn>
                  <a:cxn ang="0">
                    <a:pos x="1278" y="0"/>
                  </a:cxn>
                </a:cxnLst>
                <a:rect l="0" t="0" r="r" b="b"/>
                <a:pathLst>
                  <a:path w="1296" h="282">
                    <a:moveTo>
                      <a:pt x="0" y="282"/>
                    </a:moveTo>
                    <a:lnTo>
                      <a:pt x="18" y="276"/>
                    </a:lnTo>
                    <a:lnTo>
                      <a:pt x="36" y="270"/>
                    </a:lnTo>
                    <a:lnTo>
                      <a:pt x="54" y="264"/>
                    </a:lnTo>
                    <a:lnTo>
                      <a:pt x="72" y="258"/>
                    </a:lnTo>
                    <a:lnTo>
                      <a:pt x="90" y="252"/>
                    </a:lnTo>
                    <a:lnTo>
                      <a:pt x="108" y="246"/>
                    </a:lnTo>
                    <a:lnTo>
                      <a:pt x="126" y="240"/>
                    </a:lnTo>
                    <a:lnTo>
                      <a:pt x="144" y="234"/>
                    </a:lnTo>
                    <a:lnTo>
                      <a:pt x="162" y="228"/>
                    </a:lnTo>
                    <a:lnTo>
                      <a:pt x="180" y="222"/>
                    </a:lnTo>
                    <a:lnTo>
                      <a:pt x="198" y="216"/>
                    </a:lnTo>
                    <a:lnTo>
                      <a:pt x="216" y="210"/>
                    </a:lnTo>
                    <a:lnTo>
                      <a:pt x="234" y="204"/>
                    </a:lnTo>
                    <a:lnTo>
                      <a:pt x="252" y="198"/>
                    </a:lnTo>
                    <a:lnTo>
                      <a:pt x="270" y="192"/>
                    </a:lnTo>
                    <a:lnTo>
                      <a:pt x="288" y="186"/>
                    </a:lnTo>
                    <a:lnTo>
                      <a:pt x="306" y="186"/>
                    </a:lnTo>
                    <a:lnTo>
                      <a:pt x="324" y="180"/>
                    </a:lnTo>
                    <a:lnTo>
                      <a:pt x="342" y="174"/>
                    </a:lnTo>
                    <a:lnTo>
                      <a:pt x="360" y="168"/>
                    </a:lnTo>
                    <a:lnTo>
                      <a:pt x="378" y="162"/>
                    </a:lnTo>
                    <a:lnTo>
                      <a:pt x="396" y="162"/>
                    </a:lnTo>
                    <a:lnTo>
                      <a:pt x="414" y="156"/>
                    </a:lnTo>
                    <a:lnTo>
                      <a:pt x="432" y="150"/>
                    </a:lnTo>
                    <a:lnTo>
                      <a:pt x="450" y="144"/>
                    </a:lnTo>
                    <a:lnTo>
                      <a:pt x="468" y="144"/>
                    </a:lnTo>
                    <a:lnTo>
                      <a:pt x="486" y="138"/>
                    </a:lnTo>
                    <a:lnTo>
                      <a:pt x="504" y="132"/>
                    </a:lnTo>
                    <a:lnTo>
                      <a:pt x="522" y="126"/>
                    </a:lnTo>
                    <a:lnTo>
                      <a:pt x="540" y="126"/>
                    </a:lnTo>
                    <a:lnTo>
                      <a:pt x="558" y="120"/>
                    </a:lnTo>
                    <a:lnTo>
                      <a:pt x="576" y="114"/>
                    </a:lnTo>
                    <a:lnTo>
                      <a:pt x="594" y="114"/>
                    </a:lnTo>
                    <a:lnTo>
                      <a:pt x="612" y="108"/>
                    </a:lnTo>
                    <a:lnTo>
                      <a:pt x="630" y="102"/>
                    </a:lnTo>
                    <a:lnTo>
                      <a:pt x="648" y="102"/>
                    </a:lnTo>
                    <a:lnTo>
                      <a:pt x="666" y="96"/>
                    </a:lnTo>
                    <a:lnTo>
                      <a:pt x="684" y="96"/>
                    </a:lnTo>
                    <a:lnTo>
                      <a:pt x="702" y="90"/>
                    </a:lnTo>
                    <a:lnTo>
                      <a:pt x="720" y="84"/>
                    </a:lnTo>
                    <a:lnTo>
                      <a:pt x="738" y="84"/>
                    </a:lnTo>
                    <a:lnTo>
                      <a:pt x="756" y="78"/>
                    </a:lnTo>
                    <a:lnTo>
                      <a:pt x="774" y="78"/>
                    </a:lnTo>
                    <a:lnTo>
                      <a:pt x="792" y="72"/>
                    </a:lnTo>
                    <a:lnTo>
                      <a:pt x="810" y="72"/>
                    </a:lnTo>
                    <a:lnTo>
                      <a:pt x="828" y="66"/>
                    </a:lnTo>
                    <a:lnTo>
                      <a:pt x="846" y="66"/>
                    </a:lnTo>
                    <a:lnTo>
                      <a:pt x="864" y="60"/>
                    </a:lnTo>
                    <a:lnTo>
                      <a:pt x="882" y="60"/>
                    </a:lnTo>
                    <a:lnTo>
                      <a:pt x="900" y="54"/>
                    </a:lnTo>
                    <a:lnTo>
                      <a:pt x="918" y="54"/>
                    </a:lnTo>
                    <a:lnTo>
                      <a:pt x="936" y="48"/>
                    </a:lnTo>
                    <a:lnTo>
                      <a:pt x="954" y="48"/>
                    </a:lnTo>
                    <a:lnTo>
                      <a:pt x="972" y="42"/>
                    </a:lnTo>
                    <a:lnTo>
                      <a:pt x="990" y="42"/>
                    </a:lnTo>
                    <a:lnTo>
                      <a:pt x="1008" y="36"/>
                    </a:lnTo>
                    <a:lnTo>
                      <a:pt x="1026" y="36"/>
                    </a:lnTo>
                    <a:lnTo>
                      <a:pt x="1044" y="30"/>
                    </a:lnTo>
                    <a:lnTo>
                      <a:pt x="1062" y="30"/>
                    </a:lnTo>
                    <a:lnTo>
                      <a:pt x="1080" y="30"/>
                    </a:lnTo>
                    <a:lnTo>
                      <a:pt x="1098" y="24"/>
                    </a:lnTo>
                    <a:lnTo>
                      <a:pt x="1116" y="24"/>
                    </a:lnTo>
                    <a:lnTo>
                      <a:pt x="1134" y="18"/>
                    </a:lnTo>
                    <a:lnTo>
                      <a:pt x="1152" y="18"/>
                    </a:lnTo>
                    <a:lnTo>
                      <a:pt x="1170" y="12"/>
                    </a:lnTo>
                    <a:lnTo>
                      <a:pt x="1188" y="12"/>
                    </a:lnTo>
                    <a:lnTo>
                      <a:pt x="1206" y="12"/>
                    </a:lnTo>
                    <a:lnTo>
                      <a:pt x="1224" y="6"/>
                    </a:lnTo>
                    <a:lnTo>
                      <a:pt x="1242" y="6"/>
                    </a:lnTo>
                    <a:lnTo>
                      <a:pt x="1260" y="6"/>
                    </a:lnTo>
                    <a:lnTo>
                      <a:pt x="1278" y="0"/>
                    </a:lnTo>
                    <a:lnTo>
                      <a:pt x="1296" y="0"/>
                    </a:lnTo>
                  </a:path>
                </a:pathLst>
              </a:custGeom>
              <a:noFill/>
              <a:ln w="38100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5378" name="Group 82"/>
            <p:cNvGrpSpPr>
              <a:grpSpLocks/>
            </p:cNvGrpSpPr>
            <p:nvPr/>
          </p:nvGrpSpPr>
          <p:grpSpPr bwMode="auto">
            <a:xfrm>
              <a:off x="1583" y="839"/>
              <a:ext cx="3292" cy="2759"/>
              <a:chOff x="1175" y="695"/>
              <a:chExt cx="3570" cy="2814"/>
            </a:xfrm>
          </p:grpSpPr>
          <p:sp>
            <p:nvSpPr>
              <p:cNvPr id="55379" name="Freeform 83"/>
              <p:cNvSpPr>
                <a:spLocks/>
              </p:cNvSpPr>
              <p:nvPr/>
            </p:nvSpPr>
            <p:spPr bwMode="auto">
              <a:xfrm>
                <a:off x="1175" y="815"/>
                <a:ext cx="2274" cy="2694"/>
              </a:xfrm>
              <a:custGeom>
                <a:avLst/>
                <a:gdLst/>
                <a:ahLst/>
                <a:cxnLst>
                  <a:cxn ang="0">
                    <a:pos x="30" y="2634"/>
                  </a:cxn>
                  <a:cxn ang="0">
                    <a:pos x="84" y="2550"/>
                  </a:cxn>
                  <a:cxn ang="0">
                    <a:pos x="138" y="2466"/>
                  </a:cxn>
                  <a:cxn ang="0">
                    <a:pos x="192" y="2382"/>
                  </a:cxn>
                  <a:cxn ang="0">
                    <a:pos x="246" y="2292"/>
                  </a:cxn>
                  <a:cxn ang="0">
                    <a:pos x="300" y="2208"/>
                  </a:cxn>
                  <a:cxn ang="0">
                    <a:pos x="354" y="2124"/>
                  </a:cxn>
                  <a:cxn ang="0">
                    <a:pos x="408" y="2040"/>
                  </a:cxn>
                  <a:cxn ang="0">
                    <a:pos x="462" y="1956"/>
                  </a:cxn>
                  <a:cxn ang="0">
                    <a:pos x="516" y="1872"/>
                  </a:cxn>
                  <a:cxn ang="0">
                    <a:pos x="570" y="1782"/>
                  </a:cxn>
                  <a:cxn ang="0">
                    <a:pos x="624" y="1698"/>
                  </a:cxn>
                  <a:cxn ang="0">
                    <a:pos x="678" y="1614"/>
                  </a:cxn>
                  <a:cxn ang="0">
                    <a:pos x="732" y="1530"/>
                  </a:cxn>
                  <a:cxn ang="0">
                    <a:pos x="786" y="1446"/>
                  </a:cxn>
                  <a:cxn ang="0">
                    <a:pos x="840" y="1362"/>
                  </a:cxn>
                  <a:cxn ang="0">
                    <a:pos x="894" y="1278"/>
                  </a:cxn>
                  <a:cxn ang="0">
                    <a:pos x="948" y="1200"/>
                  </a:cxn>
                  <a:cxn ang="0">
                    <a:pos x="1002" y="1116"/>
                  </a:cxn>
                  <a:cxn ang="0">
                    <a:pos x="1056" y="1038"/>
                  </a:cxn>
                  <a:cxn ang="0">
                    <a:pos x="1110" y="960"/>
                  </a:cxn>
                  <a:cxn ang="0">
                    <a:pos x="1164" y="882"/>
                  </a:cxn>
                  <a:cxn ang="0">
                    <a:pos x="1218" y="810"/>
                  </a:cxn>
                  <a:cxn ang="0">
                    <a:pos x="1272" y="738"/>
                  </a:cxn>
                  <a:cxn ang="0">
                    <a:pos x="1326" y="666"/>
                  </a:cxn>
                  <a:cxn ang="0">
                    <a:pos x="1380" y="600"/>
                  </a:cxn>
                  <a:cxn ang="0">
                    <a:pos x="1434" y="540"/>
                  </a:cxn>
                  <a:cxn ang="0">
                    <a:pos x="1488" y="480"/>
                  </a:cxn>
                  <a:cxn ang="0">
                    <a:pos x="1542" y="426"/>
                  </a:cxn>
                  <a:cxn ang="0">
                    <a:pos x="1596" y="378"/>
                  </a:cxn>
                  <a:cxn ang="0">
                    <a:pos x="1650" y="330"/>
                  </a:cxn>
                  <a:cxn ang="0">
                    <a:pos x="1704" y="282"/>
                  </a:cxn>
                  <a:cxn ang="0">
                    <a:pos x="1758" y="240"/>
                  </a:cxn>
                  <a:cxn ang="0">
                    <a:pos x="1806" y="204"/>
                  </a:cxn>
                  <a:cxn ang="0">
                    <a:pos x="1860" y="174"/>
                  </a:cxn>
                  <a:cxn ang="0">
                    <a:pos x="1914" y="138"/>
                  </a:cxn>
                  <a:cxn ang="0">
                    <a:pos x="1968" y="114"/>
                  </a:cxn>
                  <a:cxn ang="0">
                    <a:pos x="2022" y="90"/>
                  </a:cxn>
                  <a:cxn ang="0">
                    <a:pos x="2076" y="66"/>
                  </a:cxn>
                  <a:cxn ang="0">
                    <a:pos x="2130" y="42"/>
                  </a:cxn>
                  <a:cxn ang="0">
                    <a:pos x="2184" y="24"/>
                  </a:cxn>
                  <a:cxn ang="0">
                    <a:pos x="2238" y="12"/>
                  </a:cxn>
                </a:cxnLst>
                <a:rect l="0" t="0" r="r" b="b"/>
                <a:pathLst>
                  <a:path w="2274" h="2694">
                    <a:moveTo>
                      <a:pt x="0" y="2694"/>
                    </a:moveTo>
                    <a:lnTo>
                      <a:pt x="12" y="2664"/>
                    </a:lnTo>
                    <a:lnTo>
                      <a:pt x="30" y="2634"/>
                    </a:lnTo>
                    <a:lnTo>
                      <a:pt x="48" y="2604"/>
                    </a:lnTo>
                    <a:lnTo>
                      <a:pt x="66" y="2580"/>
                    </a:lnTo>
                    <a:lnTo>
                      <a:pt x="84" y="2550"/>
                    </a:lnTo>
                    <a:lnTo>
                      <a:pt x="102" y="2520"/>
                    </a:lnTo>
                    <a:lnTo>
                      <a:pt x="120" y="2490"/>
                    </a:lnTo>
                    <a:lnTo>
                      <a:pt x="138" y="2466"/>
                    </a:lnTo>
                    <a:lnTo>
                      <a:pt x="156" y="2436"/>
                    </a:lnTo>
                    <a:lnTo>
                      <a:pt x="174" y="2406"/>
                    </a:lnTo>
                    <a:lnTo>
                      <a:pt x="192" y="2382"/>
                    </a:lnTo>
                    <a:lnTo>
                      <a:pt x="210" y="2352"/>
                    </a:lnTo>
                    <a:lnTo>
                      <a:pt x="228" y="2322"/>
                    </a:lnTo>
                    <a:lnTo>
                      <a:pt x="246" y="2292"/>
                    </a:lnTo>
                    <a:lnTo>
                      <a:pt x="264" y="2268"/>
                    </a:lnTo>
                    <a:lnTo>
                      <a:pt x="282" y="2238"/>
                    </a:lnTo>
                    <a:lnTo>
                      <a:pt x="300" y="2208"/>
                    </a:lnTo>
                    <a:lnTo>
                      <a:pt x="318" y="2178"/>
                    </a:lnTo>
                    <a:lnTo>
                      <a:pt x="336" y="2154"/>
                    </a:lnTo>
                    <a:lnTo>
                      <a:pt x="354" y="2124"/>
                    </a:lnTo>
                    <a:lnTo>
                      <a:pt x="372" y="2094"/>
                    </a:lnTo>
                    <a:lnTo>
                      <a:pt x="390" y="2070"/>
                    </a:lnTo>
                    <a:lnTo>
                      <a:pt x="408" y="2040"/>
                    </a:lnTo>
                    <a:lnTo>
                      <a:pt x="426" y="2010"/>
                    </a:lnTo>
                    <a:lnTo>
                      <a:pt x="444" y="1980"/>
                    </a:lnTo>
                    <a:lnTo>
                      <a:pt x="462" y="1956"/>
                    </a:lnTo>
                    <a:lnTo>
                      <a:pt x="480" y="1926"/>
                    </a:lnTo>
                    <a:lnTo>
                      <a:pt x="498" y="1896"/>
                    </a:lnTo>
                    <a:lnTo>
                      <a:pt x="516" y="1872"/>
                    </a:lnTo>
                    <a:lnTo>
                      <a:pt x="534" y="1842"/>
                    </a:lnTo>
                    <a:lnTo>
                      <a:pt x="552" y="1812"/>
                    </a:lnTo>
                    <a:lnTo>
                      <a:pt x="570" y="1782"/>
                    </a:lnTo>
                    <a:lnTo>
                      <a:pt x="588" y="1758"/>
                    </a:lnTo>
                    <a:lnTo>
                      <a:pt x="606" y="1728"/>
                    </a:lnTo>
                    <a:lnTo>
                      <a:pt x="624" y="1698"/>
                    </a:lnTo>
                    <a:lnTo>
                      <a:pt x="642" y="1674"/>
                    </a:lnTo>
                    <a:lnTo>
                      <a:pt x="660" y="1644"/>
                    </a:lnTo>
                    <a:lnTo>
                      <a:pt x="678" y="1614"/>
                    </a:lnTo>
                    <a:lnTo>
                      <a:pt x="696" y="1584"/>
                    </a:lnTo>
                    <a:lnTo>
                      <a:pt x="714" y="1560"/>
                    </a:lnTo>
                    <a:lnTo>
                      <a:pt x="732" y="1530"/>
                    </a:lnTo>
                    <a:lnTo>
                      <a:pt x="750" y="1500"/>
                    </a:lnTo>
                    <a:lnTo>
                      <a:pt x="768" y="1476"/>
                    </a:lnTo>
                    <a:lnTo>
                      <a:pt x="786" y="1446"/>
                    </a:lnTo>
                    <a:lnTo>
                      <a:pt x="804" y="1416"/>
                    </a:lnTo>
                    <a:lnTo>
                      <a:pt x="822" y="1392"/>
                    </a:lnTo>
                    <a:lnTo>
                      <a:pt x="840" y="1362"/>
                    </a:lnTo>
                    <a:lnTo>
                      <a:pt x="858" y="1332"/>
                    </a:lnTo>
                    <a:lnTo>
                      <a:pt x="876" y="1308"/>
                    </a:lnTo>
                    <a:lnTo>
                      <a:pt x="894" y="1278"/>
                    </a:lnTo>
                    <a:lnTo>
                      <a:pt x="912" y="1254"/>
                    </a:lnTo>
                    <a:lnTo>
                      <a:pt x="930" y="1224"/>
                    </a:lnTo>
                    <a:lnTo>
                      <a:pt x="948" y="1200"/>
                    </a:lnTo>
                    <a:lnTo>
                      <a:pt x="966" y="1170"/>
                    </a:lnTo>
                    <a:lnTo>
                      <a:pt x="984" y="1146"/>
                    </a:lnTo>
                    <a:lnTo>
                      <a:pt x="1002" y="1116"/>
                    </a:lnTo>
                    <a:lnTo>
                      <a:pt x="1020" y="1092"/>
                    </a:lnTo>
                    <a:lnTo>
                      <a:pt x="1038" y="1062"/>
                    </a:lnTo>
                    <a:lnTo>
                      <a:pt x="1056" y="1038"/>
                    </a:lnTo>
                    <a:lnTo>
                      <a:pt x="1074" y="1008"/>
                    </a:lnTo>
                    <a:lnTo>
                      <a:pt x="1092" y="984"/>
                    </a:lnTo>
                    <a:lnTo>
                      <a:pt x="1110" y="960"/>
                    </a:lnTo>
                    <a:lnTo>
                      <a:pt x="1128" y="930"/>
                    </a:lnTo>
                    <a:lnTo>
                      <a:pt x="1146" y="906"/>
                    </a:lnTo>
                    <a:lnTo>
                      <a:pt x="1164" y="882"/>
                    </a:lnTo>
                    <a:lnTo>
                      <a:pt x="1182" y="858"/>
                    </a:lnTo>
                    <a:lnTo>
                      <a:pt x="1200" y="834"/>
                    </a:lnTo>
                    <a:lnTo>
                      <a:pt x="1218" y="810"/>
                    </a:lnTo>
                    <a:lnTo>
                      <a:pt x="1236" y="786"/>
                    </a:lnTo>
                    <a:lnTo>
                      <a:pt x="1254" y="762"/>
                    </a:lnTo>
                    <a:lnTo>
                      <a:pt x="1272" y="738"/>
                    </a:lnTo>
                    <a:lnTo>
                      <a:pt x="1290" y="714"/>
                    </a:lnTo>
                    <a:lnTo>
                      <a:pt x="1308" y="690"/>
                    </a:lnTo>
                    <a:lnTo>
                      <a:pt x="1326" y="666"/>
                    </a:lnTo>
                    <a:lnTo>
                      <a:pt x="1344" y="648"/>
                    </a:lnTo>
                    <a:lnTo>
                      <a:pt x="1362" y="624"/>
                    </a:lnTo>
                    <a:lnTo>
                      <a:pt x="1380" y="600"/>
                    </a:lnTo>
                    <a:lnTo>
                      <a:pt x="1398" y="582"/>
                    </a:lnTo>
                    <a:lnTo>
                      <a:pt x="1416" y="558"/>
                    </a:lnTo>
                    <a:lnTo>
                      <a:pt x="1434" y="540"/>
                    </a:lnTo>
                    <a:lnTo>
                      <a:pt x="1452" y="522"/>
                    </a:lnTo>
                    <a:lnTo>
                      <a:pt x="1470" y="504"/>
                    </a:lnTo>
                    <a:lnTo>
                      <a:pt x="1488" y="480"/>
                    </a:lnTo>
                    <a:lnTo>
                      <a:pt x="1506" y="462"/>
                    </a:lnTo>
                    <a:lnTo>
                      <a:pt x="1524" y="444"/>
                    </a:lnTo>
                    <a:lnTo>
                      <a:pt x="1542" y="426"/>
                    </a:lnTo>
                    <a:lnTo>
                      <a:pt x="1560" y="408"/>
                    </a:lnTo>
                    <a:lnTo>
                      <a:pt x="1578" y="390"/>
                    </a:lnTo>
                    <a:lnTo>
                      <a:pt x="1596" y="378"/>
                    </a:lnTo>
                    <a:lnTo>
                      <a:pt x="1614" y="360"/>
                    </a:lnTo>
                    <a:lnTo>
                      <a:pt x="1632" y="342"/>
                    </a:lnTo>
                    <a:lnTo>
                      <a:pt x="1650" y="330"/>
                    </a:lnTo>
                    <a:lnTo>
                      <a:pt x="1668" y="312"/>
                    </a:lnTo>
                    <a:lnTo>
                      <a:pt x="1686" y="300"/>
                    </a:lnTo>
                    <a:lnTo>
                      <a:pt x="1704" y="282"/>
                    </a:lnTo>
                    <a:lnTo>
                      <a:pt x="1722" y="270"/>
                    </a:lnTo>
                    <a:lnTo>
                      <a:pt x="1740" y="258"/>
                    </a:lnTo>
                    <a:lnTo>
                      <a:pt x="1758" y="240"/>
                    </a:lnTo>
                    <a:lnTo>
                      <a:pt x="1776" y="228"/>
                    </a:lnTo>
                    <a:lnTo>
                      <a:pt x="1788" y="216"/>
                    </a:lnTo>
                    <a:lnTo>
                      <a:pt x="1806" y="204"/>
                    </a:lnTo>
                    <a:lnTo>
                      <a:pt x="1824" y="192"/>
                    </a:lnTo>
                    <a:lnTo>
                      <a:pt x="1842" y="180"/>
                    </a:lnTo>
                    <a:lnTo>
                      <a:pt x="1860" y="174"/>
                    </a:lnTo>
                    <a:lnTo>
                      <a:pt x="1878" y="162"/>
                    </a:lnTo>
                    <a:lnTo>
                      <a:pt x="1896" y="150"/>
                    </a:lnTo>
                    <a:lnTo>
                      <a:pt x="1914" y="138"/>
                    </a:lnTo>
                    <a:lnTo>
                      <a:pt x="1932" y="132"/>
                    </a:lnTo>
                    <a:lnTo>
                      <a:pt x="1950" y="120"/>
                    </a:lnTo>
                    <a:lnTo>
                      <a:pt x="1968" y="114"/>
                    </a:lnTo>
                    <a:lnTo>
                      <a:pt x="1986" y="102"/>
                    </a:lnTo>
                    <a:lnTo>
                      <a:pt x="2004" y="96"/>
                    </a:lnTo>
                    <a:lnTo>
                      <a:pt x="2022" y="90"/>
                    </a:lnTo>
                    <a:lnTo>
                      <a:pt x="2040" y="78"/>
                    </a:lnTo>
                    <a:lnTo>
                      <a:pt x="2058" y="72"/>
                    </a:lnTo>
                    <a:lnTo>
                      <a:pt x="2076" y="66"/>
                    </a:lnTo>
                    <a:lnTo>
                      <a:pt x="2094" y="60"/>
                    </a:lnTo>
                    <a:lnTo>
                      <a:pt x="2112" y="54"/>
                    </a:lnTo>
                    <a:lnTo>
                      <a:pt x="2130" y="42"/>
                    </a:lnTo>
                    <a:lnTo>
                      <a:pt x="2148" y="36"/>
                    </a:lnTo>
                    <a:lnTo>
                      <a:pt x="2166" y="30"/>
                    </a:lnTo>
                    <a:lnTo>
                      <a:pt x="2184" y="24"/>
                    </a:lnTo>
                    <a:lnTo>
                      <a:pt x="2202" y="18"/>
                    </a:lnTo>
                    <a:lnTo>
                      <a:pt x="2220" y="18"/>
                    </a:lnTo>
                    <a:lnTo>
                      <a:pt x="2238" y="12"/>
                    </a:lnTo>
                    <a:lnTo>
                      <a:pt x="2256" y="6"/>
                    </a:lnTo>
                    <a:lnTo>
                      <a:pt x="2274" y="0"/>
                    </a:lnTo>
                  </a:path>
                </a:pathLst>
              </a:custGeom>
              <a:noFill/>
              <a:ln w="38100" cmpd="sng">
                <a:solidFill>
                  <a:schemeClr val="folHlink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5380" name="Freeform 84"/>
              <p:cNvSpPr>
                <a:spLocks/>
              </p:cNvSpPr>
              <p:nvPr/>
            </p:nvSpPr>
            <p:spPr bwMode="auto">
              <a:xfrm>
                <a:off x="3449" y="695"/>
                <a:ext cx="1296" cy="120"/>
              </a:xfrm>
              <a:custGeom>
                <a:avLst/>
                <a:gdLst/>
                <a:ahLst/>
                <a:cxnLst>
                  <a:cxn ang="0">
                    <a:pos x="18" y="114"/>
                  </a:cxn>
                  <a:cxn ang="0">
                    <a:pos x="54" y="108"/>
                  </a:cxn>
                  <a:cxn ang="0">
                    <a:pos x="90" y="96"/>
                  </a:cxn>
                  <a:cxn ang="0">
                    <a:pos x="126" y="90"/>
                  </a:cxn>
                  <a:cxn ang="0">
                    <a:pos x="162" y="84"/>
                  </a:cxn>
                  <a:cxn ang="0">
                    <a:pos x="198" y="78"/>
                  </a:cxn>
                  <a:cxn ang="0">
                    <a:pos x="234" y="72"/>
                  </a:cxn>
                  <a:cxn ang="0">
                    <a:pos x="270" y="66"/>
                  </a:cxn>
                  <a:cxn ang="0">
                    <a:pos x="306" y="60"/>
                  </a:cxn>
                  <a:cxn ang="0">
                    <a:pos x="342" y="54"/>
                  </a:cxn>
                  <a:cxn ang="0">
                    <a:pos x="378" y="48"/>
                  </a:cxn>
                  <a:cxn ang="0">
                    <a:pos x="414" y="48"/>
                  </a:cxn>
                  <a:cxn ang="0">
                    <a:pos x="450" y="42"/>
                  </a:cxn>
                  <a:cxn ang="0">
                    <a:pos x="486" y="42"/>
                  </a:cxn>
                  <a:cxn ang="0">
                    <a:pos x="522" y="36"/>
                  </a:cxn>
                  <a:cxn ang="0">
                    <a:pos x="558" y="36"/>
                  </a:cxn>
                  <a:cxn ang="0">
                    <a:pos x="594" y="30"/>
                  </a:cxn>
                  <a:cxn ang="0">
                    <a:pos x="630" y="30"/>
                  </a:cxn>
                  <a:cxn ang="0">
                    <a:pos x="666" y="24"/>
                  </a:cxn>
                  <a:cxn ang="0">
                    <a:pos x="702" y="24"/>
                  </a:cxn>
                  <a:cxn ang="0">
                    <a:pos x="738" y="18"/>
                  </a:cxn>
                  <a:cxn ang="0">
                    <a:pos x="774" y="18"/>
                  </a:cxn>
                  <a:cxn ang="0">
                    <a:pos x="810" y="18"/>
                  </a:cxn>
                  <a:cxn ang="0">
                    <a:pos x="846" y="18"/>
                  </a:cxn>
                  <a:cxn ang="0">
                    <a:pos x="882" y="12"/>
                  </a:cxn>
                  <a:cxn ang="0">
                    <a:pos x="918" y="12"/>
                  </a:cxn>
                  <a:cxn ang="0">
                    <a:pos x="954" y="12"/>
                  </a:cxn>
                  <a:cxn ang="0">
                    <a:pos x="990" y="12"/>
                  </a:cxn>
                  <a:cxn ang="0">
                    <a:pos x="1026" y="6"/>
                  </a:cxn>
                  <a:cxn ang="0">
                    <a:pos x="1062" y="6"/>
                  </a:cxn>
                  <a:cxn ang="0">
                    <a:pos x="1098" y="6"/>
                  </a:cxn>
                  <a:cxn ang="0">
                    <a:pos x="1134" y="6"/>
                  </a:cxn>
                  <a:cxn ang="0">
                    <a:pos x="1170" y="6"/>
                  </a:cxn>
                  <a:cxn ang="0">
                    <a:pos x="1206" y="6"/>
                  </a:cxn>
                  <a:cxn ang="0">
                    <a:pos x="1242" y="6"/>
                  </a:cxn>
                  <a:cxn ang="0">
                    <a:pos x="1278" y="0"/>
                  </a:cxn>
                </a:cxnLst>
                <a:rect l="0" t="0" r="r" b="b"/>
                <a:pathLst>
                  <a:path w="1296" h="120">
                    <a:moveTo>
                      <a:pt x="0" y="120"/>
                    </a:moveTo>
                    <a:lnTo>
                      <a:pt x="18" y="114"/>
                    </a:lnTo>
                    <a:lnTo>
                      <a:pt x="36" y="108"/>
                    </a:lnTo>
                    <a:lnTo>
                      <a:pt x="54" y="108"/>
                    </a:lnTo>
                    <a:lnTo>
                      <a:pt x="72" y="102"/>
                    </a:lnTo>
                    <a:lnTo>
                      <a:pt x="90" y="96"/>
                    </a:lnTo>
                    <a:lnTo>
                      <a:pt x="108" y="96"/>
                    </a:lnTo>
                    <a:lnTo>
                      <a:pt x="126" y="90"/>
                    </a:lnTo>
                    <a:lnTo>
                      <a:pt x="144" y="84"/>
                    </a:lnTo>
                    <a:lnTo>
                      <a:pt x="162" y="84"/>
                    </a:lnTo>
                    <a:lnTo>
                      <a:pt x="180" y="78"/>
                    </a:lnTo>
                    <a:lnTo>
                      <a:pt x="198" y="78"/>
                    </a:lnTo>
                    <a:lnTo>
                      <a:pt x="216" y="72"/>
                    </a:lnTo>
                    <a:lnTo>
                      <a:pt x="234" y="72"/>
                    </a:lnTo>
                    <a:lnTo>
                      <a:pt x="252" y="66"/>
                    </a:lnTo>
                    <a:lnTo>
                      <a:pt x="270" y="66"/>
                    </a:lnTo>
                    <a:lnTo>
                      <a:pt x="288" y="60"/>
                    </a:lnTo>
                    <a:lnTo>
                      <a:pt x="306" y="60"/>
                    </a:lnTo>
                    <a:lnTo>
                      <a:pt x="324" y="60"/>
                    </a:lnTo>
                    <a:lnTo>
                      <a:pt x="342" y="54"/>
                    </a:lnTo>
                    <a:lnTo>
                      <a:pt x="360" y="54"/>
                    </a:lnTo>
                    <a:lnTo>
                      <a:pt x="378" y="48"/>
                    </a:lnTo>
                    <a:lnTo>
                      <a:pt x="396" y="48"/>
                    </a:lnTo>
                    <a:lnTo>
                      <a:pt x="414" y="48"/>
                    </a:lnTo>
                    <a:lnTo>
                      <a:pt x="432" y="42"/>
                    </a:lnTo>
                    <a:lnTo>
                      <a:pt x="450" y="42"/>
                    </a:lnTo>
                    <a:lnTo>
                      <a:pt x="468" y="42"/>
                    </a:lnTo>
                    <a:lnTo>
                      <a:pt x="486" y="42"/>
                    </a:lnTo>
                    <a:lnTo>
                      <a:pt x="504" y="36"/>
                    </a:lnTo>
                    <a:lnTo>
                      <a:pt x="522" y="36"/>
                    </a:lnTo>
                    <a:lnTo>
                      <a:pt x="540" y="36"/>
                    </a:lnTo>
                    <a:lnTo>
                      <a:pt x="558" y="36"/>
                    </a:lnTo>
                    <a:lnTo>
                      <a:pt x="576" y="30"/>
                    </a:lnTo>
                    <a:lnTo>
                      <a:pt x="594" y="30"/>
                    </a:lnTo>
                    <a:lnTo>
                      <a:pt x="612" y="30"/>
                    </a:lnTo>
                    <a:lnTo>
                      <a:pt x="630" y="30"/>
                    </a:lnTo>
                    <a:lnTo>
                      <a:pt x="648" y="24"/>
                    </a:lnTo>
                    <a:lnTo>
                      <a:pt x="666" y="24"/>
                    </a:lnTo>
                    <a:lnTo>
                      <a:pt x="684" y="24"/>
                    </a:lnTo>
                    <a:lnTo>
                      <a:pt x="702" y="24"/>
                    </a:lnTo>
                    <a:lnTo>
                      <a:pt x="720" y="24"/>
                    </a:lnTo>
                    <a:lnTo>
                      <a:pt x="738" y="18"/>
                    </a:lnTo>
                    <a:lnTo>
                      <a:pt x="756" y="18"/>
                    </a:lnTo>
                    <a:lnTo>
                      <a:pt x="774" y="18"/>
                    </a:lnTo>
                    <a:lnTo>
                      <a:pt x="792" y="18"/>
                    </a:lnTo>
                    <a:lnTo>
                      <a:pt x="810" y="18"/>
                    </a:lnTo>
                    <a:lnTo>
                      <a:pt x="828" y="18"/>
                    </a:lnTo>
                    <a:lnTo>
                      <a:pt x="846" y="18"/>
                    </a:lnTo>
                    <a:lnTo>
                      <a:pt x="864" y="12"/>
                    </a:lnTo>
                    <a:lnTo>
                      <a:pt x="882" y="12"/>
                    </a:lnTo>
                    <a:lnTo>
                      <a:pt x="900" y="12"/>
                    </a:lnTo>
                    <a:lnTo>
                      <a:pt x="918" y="12"/>
                    </a:lnTo>
                    <a:lnTo>
                      <a:pt x="936" y="12"/>
                    </a:lnTo>
                    <a:lnTo>
                      <a:pt x="954" y="12"/>
                    </a:lnTo>
                    <a:lnTo>
                      <a:pt x="972" y="12"/>
                    </a:lnTo>
                    <a:lnTo>
                      <a:pt x="990" y="12"/>
                    </a:lnTo>
                    <a:lnTo>
                      <a:pt x="1008" y="12"/>
                    </a:lnTo>
                    <a:lnTo>
                      <a:pt x="1026" y="6"/>
                    </a:lnTo>
                    <a:lnTo>
                      <a:pt x="1044" y="6"/>
                    </a:lnTo>
                    <a:lnTo>
                      <a:pt x="1062" y="6"/>
                    </a:lnTo>
                    <a:lnTo>
                      <a:pt x="1080" y="6"/>
                    </a:lnTo>
                    <a:lnTo>
                      <a:pt x="1098" y="6"/>
                    </a:lnTo>
                    <a:lnTo>
                      <a:pt x="1116" y="6"/>
                    </a:lnTo>
                    <a:lnTo>
                      <a:pt x="1134" y="6"/>
                    </a:lnTo>
                    <a:lnTo>
                      <a:pt x="1152" y="6"/>
                    </a:lnTo>
                    <a:lnTo>
                      <a:pt x="1170" y="6"/>
                    </a:lnTo>
                    <a:lnTo>
                      <a:pt x="1188" y="6"/>
                    </a:lnTo>
                    <a:lnTo>
                      <a:pt x="1206" y="6"/>
                    </a:lnTo>
                    <a:lnTo>
                      <a:pt x="1224" y="6"/>
                    </a:lnTo>
                    <a:lnTo>
                      <a:pt x="1242" y="6"/>
                    </a:lnTo>
                    <a:lnTo>
                      <a:pt x="1260" y="0"/>
                    </a:lnTo>
                    <a:lnTo>
                      <a:pt x="1278" y="0"/>
                    </a:lnTo>
                    <a:lnTo>
                      <a:pt x="1296" y="0"/>
                    </a:lnTo>
                  </a:path>
                </a:pathLst>
              </a:custGeom>
              <a:noFill/>
              <a:ln w="38100" cmpd="sng">
                <a:solidFill>
                  <a:schemeClr val="folHlink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5381" name="Freeform 85"/>
            <p:cNvSpPr>
              <a:spLocks/>
            </p:cNvSpPr>
            <p:nvPr/>
          </p:nvSpPr>
          <p:spPr bwMode="auto">
            <a:xfrm>
              <a:off x="1583" y="874"/>
              <a:ext cx="2097" cy="2724"/>
            </a:xfrm>
            <a:custGeom>
              <a:avLst/>
              <a:gdLst/>
              <a:ahLst/>
              <a:cxnLst>
                <a:cxn ang="0">
                  <a:pos x="30" y="2718"/>
                </a:cxn>
                <a:cxn ang="0">
                  <a:pos x="84" y="2634"/>
                </a:cxn>
                <a:cxn ang="0">
                  <a:pos x="138" y="2550"/>
                </a:cxn>
                <a:cxn ang="0">
                  <a:pos x="192" y="2466"/>
                </a:cxn>
                <a:cxn ang="0">
                  <a:pos x="246" y="2376"/>
                </a:cxn>
                <a:cxn ang="0">
                  <a:pos x="300" y="2292"/>
                </a:cxn>
                <a:cxn ang="0">
                  <a:pos x="354" y="2208"/>
                </a:cxn>
                <a:cxn ang="0">
                  <a:pos x="408" y="2124"/>
                </a:cxn>
                <a:cxn ang="0">
                  <a:pos x="462" y="2040"/>
                </a:cxn>
                <a:cxn ang="0">
                  <a:pos x="516" y="1956"/>
                </a:cxn>
                <a:cxn ang="0">
                  <a:pos x="570" y="1866"/>
                </a:cxn>
                <a:cxn ang="0">
                  <a:pos x="624" y="1782"/>
                </a:cxn>
                <a:cxn ang="0">
                  <a:pos x="678" y="1698"/>
                </a:cxn>
                <a:cxn ang="0">
                  <a:pos x="732" y="1614"/>
                </a:cxn>
                <a:cxn ang="0">
                  <a:pos x="786" y="1530"/>
                </a:cxn>
                <a:cxn ang="0">
                  <a:pos x="840" y="1446"/>
                </a:cxn>
                <a:cxn ang="0">
                  <a:pos x="894" y="1356"/>
                </a:cxn>
                <a:cxn ang="0">
                  <a:pos x="948" y="1272"/>
                </a:cxn>
                <a:cxn ang="0">
                  <a:pos x="1002" y="1188"/>
                </a:cxn>
                <a:cxn ang="0">
                  <a:pos x="1056" y="1104"/>
                </a:cxn>
                <a:cxn ang="0">
                  <a:pos x="1110" y="1020"/>
                </a:cxn>
                <a:cxn ang="0">
                  <a:pos x="1164" y="936"/>
                </a:cxn>
                <a:cxn ang="0">
                  <a:pos x="1218" y="858"/>
                </a:cxn>
                <a:cxn ang="0">
                  <a:pos x="1272" y="780"/>
                </a:cxn>
                <a:cxn ang="0">
                  <a:pos x="1326" y="702"/>
                </a:cxn>
                <a:cxn ang="0">
                  <a:pos x="1380" y="624"/>
                </a:cxn>
                <a:cxn ang="0">
                  <a:pos x="1434" y="552"/>
                </a:cxn>
                <a:cxn ang="0">
                  <a:pos x="1488" y="480"/>
                </a:cxn>
                <a:cxn ang="0">
                  <a:pos x="1542" y="420"/>
                </a:cxn>
                <a:cxn ang="0">
                  <a:pos x="1596" y="360"/>
                </a:cxn>
                <a:cxn ang="0">
                  <a:pos x="1650" y="306"/>
                </a:cxn>
                <a:cxn ang="0">
                  <a:pos x="1704" y="252"/>
                </a:cxn>
                <a:cxn ang="0">
                  <a:pos x="1758" y="210"/>
                </a:cxn>
                <a:cxn ang="0">
                  <a:pos x="1806" y="174"/>
                </a:cxn>
                <a:cxn ang="0">
                  <a:pos x="1860" y="138"/>
                </a:cxn>
                <a:cxn ang="0">
                  <a:pos x="1914" y="108"/>
                </a:cxn>
                <a:cxn ang="0">
                  <a:pos x="1968" y="84"/>
                </a:cxn>
                <a:cxn ang="0">
                  <a:pos x="2022" y="60"/>
                </a:cxn>
                <a:cxn ang="0">
                  <a:pos x="2076" y="42"/>
                </a:cxn>
                <a:cxn ang="0">
                  <a:pos x="2130" y="30"/>
                </a:cxn>
                <a:cxn ang="0">
                  <a:pos x="2184" y="18"/>
                </a:cxn>
                <a:cxn ang="0">
                  <a:pos x="2238" y="6"/>
                </a:cxn>
              </a:cxnLst>
              <a:rect l="0" t="0" r="r" b="b"/>
              <a:pathLst>
                <a:path w="2274" h="2778">
                  <a:moveTo>
                    <a:pt x="0" y="2778"/>
                  </a:moveTo>
                  <a:lnTo>
                    <a:pt x="12" y="2748"/>
                  </a:lnTo>
                  <a:lnTo>
                    <a:pt x="30" y="2718"/>
                  </a:lnTo>
                  <a:lnTo>
                    <a:pt x="48" y="2688"/>
                  </a:lnTo>
                  <a:lnTo>
                    <a:pt x="66" y="2664"/>
                  </a:lnTo>
                  <a:lnTo>
                    <a:pt x="84" y="2634"/>
                  </a:lnTo>
                  <a:lnTo>
                    <a:pt x="102" y="2604"/>
                  </a:lnTo>
                  <a:lnTo>
                    <a:pt x="120" y="2574"/>
                  </a:lnTo>
                  <a:lnTo>
                    <a:pt x="138" y="2550"/>
                  </a:lnTo>
                  <a:lnTo>
                    <a:pt x="156" y="2520"/>
                  </a:lnTo>
                  <a:lnTo>
                    <a:pt x="174" y="2490"/>
                  </a:lnTo>
                  <a:lnTo>
                    <a:pt x="192" y="2466"/>
                  </a:lnTo>
                  <a:lnTo>
                    <a:pt x="210" y="2436"/>
                  </a:lnTo>
                  <a:lnTo>
                    <a:pt x="228" y="2406"/>
                  </a:lnTo>
                  <a:lnTo>
                    <a:pt x="246" y="2376"/>
                  </a:lnTo>
                  <a:lnTo>
                    <a:pt x="264" y="2352"/>
                  </a:lnTo>
                  <a:lnTo>
                    <a:pt x="282" y="2322"/>
                  </a:lnTo>
                  <a:lnTo>
                    <a:pt x="300" y="2292"/>
                  </a:lnTo>
                  <a:lnTo>
                    <a:pt x="318" y="2262"/>
                  </a:lnTo>
                  <a:lnTo>
                    <a:pt x="336" y="2238"/>
                  </a:lnTo>
                  <a:lnTo>
                    <a:pt x="354" y="2208"/>
                  </a:lnTo>
                  <a:lnTo>
                    <a:pt x="372" y="2178"/>
                  </a:lnTo>
                  <a:lnTo>
                    <a:pt x="390" y="2154"/>
                  </a:lnTo>
                  <a:lnTo>
                    <a:pt x="408" y="2124"/>
                  </a:lnTo>
                  <a:lnTo>
                    <a:pt x="426" y="2094"/>
                  </a:lnTo>
                  <a:lnTo>
                    <a:pt x="444" y="2064"/>
                  </a:lnTo>
                  <a:lnTo>
                    <a:pt x="462" y="2040"/>
                  </a:lnTo>
                  <a:lnTo>
                    <a:pt x="480" y="2010"/>
                  </a:lnTo>
                  <a:lnTo>
                    <a:pt x="498" y="1980"/>
                  </a:lnTo>
                  <a:lnTo>
                    <a:pt x="516" y="1956"/>
                  </a:lnTo>
                  <a:lnTo>
                    <a:pt x="534" y="1926"/>
                  </a:lnTo>
                  <a:lnTo>
                    <a:pt x="552" y="1896"/>
                  </a:lnTo>
                  <a:lnTo>
                    <a:pt x="570" y="1866"/>
                  </a:lnTo>
                  <a:lnTo>
                    <a:pt x="588" y="1842"/>
                  </a:lnTo>
                  <a:lnTo>
                    <a:pt x="606" y="1812"/>
                  </a:lnTo>
                  <a:lnTo>
                    <a:pt x="624" y="1782"/>
                  </a:lnTo>
                  <a:lnTo>
                    <a:pt x="642" y="1752"/>
                  </a:lnTo>
                  <a:lnTo>
                    <a:pt x="660" y="1728"/>
                  </a:lnTo>
                  <a:lnTo>
                    <a:pt x="678" y="1698"/>
                  </a:lnTo>
                  <a:lnTo>
                    <a:pt x="696" y="1668"/>
                  </a:lnTo>
                  <a:lnTo>
                    <a:pt x="714" y="1644"/>
                  </a:lnTo>
                  <a:lnTo>
                    <a:pt x="732" y="1614"/>
                  </a:lnTo>
                  <a:lnTo>
                    <a:pt x="750" y="1584"/>
                  </a:lnTo>
                  <a:lnTo>
                    <a:pt x="768" y="1554"/>
                  </a:lnTo>
                  <a:lnTo>
                    <a:pt x="786" y="1530"/>
                  </a:lnTo>
                  <a:lnTo>
                    <a:pt x="804" y="1500"/>
                  </a:lnTo>
                  <a:lnTo>
                    <a:pt x="822" y="1470"/>
                  </a:lnTo>
                  <a:lnTo>
                    <a:pt x="840" y="1446"/>
                  </a:lnTo>
                  <a:lnTo>
                    <a:pt x="858" y="1416"/>
                  </a:lnTo>
                  <a:lnTo>
                    <a:pt x="876" y="1386"/>
                  </a:lnTo>
                  <a:lnTo>
                    <a:pt x="894" y="1356"/>
                  </a:lnTo>
                  <a:lnTo>
                    <a:pt x="912" y="1332"/>
                  </a:lnTo>
                  <a:lnTo>
                    <a:pt x="930" y="1302"/>
                  </a:lnTo>
                  <a:lnTo>
                    <a:pt x="948" y="1272"/>
                  </a:lnTo>
                  <a:lnTo>
                    <a:pt x="966" y="1248"/>
                  </a:lnTo>
                  <a:lnTo>
                    <a:pt x="984" y="1218"/>
                  </a:lnTo>
                  <a:lnTo>
                    <a:pt x="1002" y="1188"/>
                  </a:lnTo>
                  <a:lnTo>
                    <a:pt x="1020" y="1164"/>
                  </a:lnTo>
                  <a:lnTo>
                    <a:pt x="1038" y="1134"/>
                  </a:lnTo>
                  <a:lnTo>
                    <a:pt x="1056" y="1104"/>
                  </a:lnTo>
                  <a:lnTo>
                    <a:pt x="1074" y="1080"/>
                  </a:lnTo>
                  <a:lnTo>
                    <a:pt x="1092" y="1050"/>
                  </a:lnTo>
                  <a:lnTo>
                    <a:pt x="1110" y="1020"/>
                  </a:lnTo>
                  <a:lnTo>
                    <a:pt x="1128" y="996"/>
                  </a:lnTo>
                  <a:lnTo>
                    <a:pt x="1146" y="966"/>
                  </a:lnTo>
                  <a:lnTo>
                    <a:pt x="1164" y="936"/>
                  </a:lnTo>
                  <a:lnTo>
                    <a:pt x="1182" y="912"/>
                  </a:lnTo>
                  <a:lnTo>
                    <a:pt x="1200" y="882"/>
                  </a:lnTo>
                  <a:lnTo>
                    <a:pt x="1218" y="858"/>
                  </a:lnTo>
                  <a:lnTo>
                    <a:pt x="1236" y="828"/>
                  </a:lnTo>
                  <a:lnTo>
                    <a:pt x="1254" y="804"/>
                  </a:lnTo>
                  <a:lnTo>
                    <a:pt x="1272" y="780"/>
                  </a:lnTo>
                  <a:lnTo>
                    <a:pt x="1290" y="750"/>
                  </a:lnTo>
                  <a:lnTo>
                    <a:pt x="1308" y="726"/>
                  </a:lnTo>
                  <a:lnTo>
                    <a:pt x="1326" y="702"/>
                  </a:lnTo>
                  <a:lnTo>
                    <a:pt x="1344" y="672"/>
                  </a:lnTo>
                  <a:lnTo>
                    <a:pt x="1362" y="648"/>
                  </a:lnTo>
                  <a:lnTo>
                    <a:pt x="1380" y="624"/>
                  </a:lnTo>
                  <a:lnTo>
                    <a:pt x="1398" y="600"/>
                  </a:lnTo>
                  <a:lnTo>
                    <a:pt x="1416" y="576"/>
                  </a:lnTo>
                  <a:lnTo>
                    <a:pt x="1434" y="552"/>
                  </a:lnTo>
                  <a:lnTo>
                    <a:pt x="1452" y="528"/>
                  </a:lnTo>
                  <a:lnTo>
                    <a:pt x="1470" y="504"/>
                  </a:lnTo>
                  <a:lnTo>
                    <a:pt x="1488" y="480"/>
                  </a:lnTo>
                  <a:lnTo>
                    <a:pt x="1506" y="462"/>
                  </a:lnTo>
                  <a:lnTo>
                    <a:pt x="1524" y="438"/>
                  </a:lnTo>
                  <a:lnTo>
                    <a:pt x="1542" y="420"/>
                  </a:lnTo>
                  <a:lnTo>
                    <a:pt x="1560" y="396"/>
                  </a:lnTo>
                  <a:lnTo>
                    <a:pt x="1578" y="378"/>
                  </a:lnTo>
                  <a:lnTo>
                    <a:pt x="1596" y="360"/>
                  </a:lnTo>
                  <a:lnTo>
                    <a:pt x="1614" y="342"/>
                  </a:lnTo>
                  <a:lnTo>
                    <a:pt x="1632" y="324"/>
                  </a:lnTo>
                  <a:lnTo>
                    <a:pt x="1650" y="306"/>
                  </a:lnTo>
                  <a:lnTo>
                    <a:pt x="1668" y="288"/>
                  </a:lnTo>
                  <a:lnTo>
                    <a:pt x="1686" y="270"/>
                  </a:lnTo>
                  <a:lnTo>
                    <a:pt x="1704" y="252"/>
                  </a:lnTo>
                  <a:lnTo>
                    <a:pt x="1722" y="240"/>
                  </a:lnTo>
                  <a:lnTo>
                    <a:pt x="1740" y="222"/>
                  </a:lnTo>
                  <a:lnTo>
                    <a:pt x="1758" y="210"/>
                  </a:lnTo>
                  <a:lnTo>
                    <a:pt x="1776" y="198"/>
                  </a:lnTo>
                  <a:lnTo>
                    <a:pt x="1788" y="186"/>
                  </a:lnTo>
                  <a:lnTo>
                    <a:pt x="1806" y="174"/>
                  </a:lnTo>
                  <a:lnTo>
                    <a:pt x="1824" y="162"/>
                  </a:lnTo>
                  <a:lnTo>
                    <a:pt x="1842" y="150"/>
                  </a:lnTo>
                  <a:lnTo>
                    <a:pt x="1860" y="138"/>
                  </a:lnTo>
                  <a:lnTo>
                    <a:pt x="1878" y="126"/>
                  </a:lnTo>
                  <a:lnTo>
                    <a:pt x="1896" y="120"/>
                  </a:lnTo>
                  <a:lnTo>
                    <a:pt x="1914" y="108"/>
                  </a:lnTo>
                  <a:lnTo>
                    <a:pt x="1932" y="96"/>
                  </a:lnTo>
                  <a:lnTo>
                    <a:pt x="1950" y="90"/>
                  </a:lnTo>
                  <a:lnTo>
                    <a:pt x="1968" y="84"/>
                  </a:lnTo>
                  <a:lnTo>
                    <a:pt x="1986" y="78"/>
                  </a:lnTo>
                  <a:lnTo>
                    <a:pt x="2004" y="66"/>
                  </a:lnTo>
                  <a:lnTo>
                    <a:pt x="2022" y="60"/>
                  </a:lnTo>
                  <a:lnTo>
                    <a:pt x="2040" y="54"/>
                  </a:lnTo>
                  <a:lnTo>
                    <a:pt x="2058" y="48"/>
                  </a:lnTo>
                  <a:lnTo>
                    <a:pt x="2076" y="42"/>
                  </a:lnTo>
                  <a:lnTo>
                    <a:pt x="2094" y="36"/>
                  </a:lnTo>
                  <a:lnTo>
                    <a:pt x="2112" y="30"/>
                  </a:lnTo>
                  <a:lnTo>
                    <a:pt x="2130" y="30"/>
                  </a:lnTo>
                  <a:lnTo>
                    <a:pt x="2148" y="24"/>
                  </a:lnTo>
                  <a:lnTo>
                    <a:pt x="2166" y="18"/>
                  </a:lnTo>
                  <a:lnTo>
                    <a:pt x="2184" y="18"/>
                  </a:lnTo>
                  <a:lnTo>
                    <a:pt x="2202" y="12"/>
                  </a:lnTo>
                  <a:lnTo>
                    <a:pt x="2220" y="6"/>
                  </a:lnTo>
                  <a:lnTo>
                    <a:pt x="2238" y="6"/>
                  </a:lnTo>
                  <a:lnTo>
                    <a:pt x="2256" y="0"/>
                  </a:lnTo>
                  <a:lnTo>
                    <a:pt x="2274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82" name="Freeform 86"/>
            <p:cNvSpPr>
              <a:spLocks/>
            </p:cNvSpPr>
            <p:nvPr/>
          </p:nvSpPr>
          <p:spPr bwMode="auto">
            <a:xfrm>
              <a:off x="3680" y="833"/>
              <a:ext cx="1195" cy="41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54" y="36"/>
                </a:cxn>
                <a:cxn ang="0">
                  <a:pos x="90" y="30"/>
                </a:cxn>
                <a:cxn ang="0">
                  <a:pos x="126" y="24"/>
                </a:cxn>
                <a:cxn ang="0">
                  <a:pos x="162" y="24"/>
                </a:cxn>
                <a:cxn ang="0">
                  <a:pos x="198" y="18"/>
                </a:cxn>
                <a:cxn ang="0">
                  <a:pos x="234" y="18"/>
                </a:cxn>
                <a:cxn ang="0">
                  <a:pos x="270" y="12"/>
                </a:cxn>
                <a:cxn ang="0">
                  <a:pos x="306" y="12"/>
                </a:cxn>
                <a:cxn ang="0">
                  <a:pos x="342" y="12"/>
                </a:cxn>
                <a:cxn ang="0">
                  <a:pos x="378" y="6"/>
                </a:cxn>
                <a:cxn ang="0">
                  <a:pos x="414" y="6"/>
                </a:cxn>
                <a:cxn ang="0">
                  <a:pos x="450" y="6"/>
                </a:cxn>
                <a:cxn ang="0">
                  <a:pos x="486" y="6"/>
                </a:cxn>
                <a:cxn ang="0">
                  <a:pos x="522" y="6"/>
                </a:cxn>
                <a:cxn ang="0">
                  <a:pos x="558" y="6"/>
                </a:cxn>
                <a:cxn ang="0">
                  <a:pos x="594" y="0"/>
                </a:cxn>
                <a:cxn ang="0">
                  <a:pos x="630" y="0"/>
                </a:cxn>
                <a:cxn ang="0">
                  <a:pos x="666" y="0"/>
                </a:cxn>
                <a:cxn ang="0">
                  <a:pos x="702" y="0"/>
                </a:cxn>
                <a:cxn ang="0">
                  <a:pos x="738" y="0"/>
                </a:cxn>
                <a:cxn ang="0">
                  <a:pos x="774" y="0"/>
                </a:cxn>
                <a:cxn ang="0">
                  <a:pos x="810" y="0"/>
                </a:cxn>
                <a:cxn ang="0">
                  <a:pos x="846" y="0"/>
                </a:cxn>
                <a:cxn ang="0">
                  <a:pos x="882" y="0"/>
                </a:cxn>
                <a:cxn ang="0">
                  <a:pos x="918" y="0"/>
                </a:cxn>
                <a:cxn ang="0">
                  <a:pos x="954" y="0"/>
                </a:cxn>
                <a:cxn ang="0">
                  <a:pos x="990" y="0"/>
                </a:cxn>
                <a:cxn ang="0">
                  <a:pos x="1026" y="0"/>
                </a:cxn>
                <a:cxn ang="0">
                  <a:pos x="1062" y="0"/>
                </a:cxn>
                <a:cxn ang="0">
                  <a:pos x="1098" y="0"/>
                </a:cxn>
                <a:cxn ang="0">
                  <a:pos x="1134" y="0"/>
                </a:cxn>
                <a:cxn ang="0">
                  <a:pos x="1170" y="0"/>
                </a:cxn>
                <a:cxn ang="0">
                  <a:pos x="1206" y="0"/>
                </a:cxn>
                <a:cxn ang="0">
                  <a:pos x="1242" y="0"/>
                </a:cxn>
                <a:cxn ang="0">
                  <a:pos x="1278" y="0"/>
                </a:cxn>
              </a:cxnLst>
              <a:rect l="0" t="0" r="r" b="b"/>
              <a:pathLst>
                <a:path w="1296" h="42">
                  <a:moveTo>
                    <a:pt x="0" y="42"/>
                  </a:moveTo>
                  <a:lnTo>
                    <a:pt x="18" y="36"/>
                  </a:lnTo>
                  <a:lnTo>
                    <a:pt x="36" y="36"/>
                  </a:lnTo>
                  <a:lnTo>
                    <a:pt x="54" y="36"/>
                  </a:lnTo>
                  <a:lnTo>
                    <a:pt x="72" y="30"/>
                  </a:lnTo>
                  <a:lnTo>
                    <a:pt x="90" y="30"/>
                  </a:lnTo>
                  <a:lnTo>
                    <a:pt x="108" y="30"/>
                  </a:lnTo>
                  <a:lnTo>
                    <a:pt x="126" y="24"/>
                  </a:lnTo>
                  <a:lnTo>
                    <a:pt x="144" y="24"/>
                  </a:lnTo>
                  <a:lnTo>
                    <a:pt x="162" y="24"/>
                  </a:lnTo>
                  <a:lnTo>
                    <a:pt x="180" y="18"/>
                  </a:lnTo>
                  <a:lnTo>
                    <a:pt x="198" y="18"/>
                  </a:lnTo>
                  <a:lnTo>
                    <a:pt x="216" y="18"/>
                  </a:lnTo>
                  <a:lnTo>
                    <a:pt x="234" y="18"/>
                  </a:lnTo>
                  <a:lnTo>
                    <a:pt x="252" y="18"/>
                  </a:lnTo>
                  <a:lnTo>
                    <a:pt x="270" y="12"/>
                  </a:lnTo>
                  <a:lnTo>
                    <a:pt x="288" y="12"/>
                  </a:lnTo>
                  <a:lnTo>
                    <a:pt x="306" y="12"/>
                  </a:lnTo>
                  <a:lnTo>
                    <a:pt x="324" y="12"/>
                  </a:lnTo>
                  <a:lnTo>
                    <a:pt x="342" y="12"/>
                  </a:lnTo>
                  <a:lnTo>
                    <a:pt x="360" y="12"/>
                  </a:lnTo>
                  <a:lnTo>
                    <a:pt x="378" y="6"/>
                  </a:lnTo>
                  <a:lnTo>
                    <a:pt x="396" y="6"/>
                  </a:lnTo>
                  <a:lnTo>
                    <a:pt x="414" y="6"/>
                  </a:lnTo>
                  <a:lnTo>
                    <a:pt x="432" y="6"/>
                  </a:lnTo>
                  <a:lnTo>
                    <a:pt x="450" y="6"/>
                  </a:lnTo>
                  <a:lnTo>
                    <a:pt x="468" y="6"/>
                  </a:lnTo>
                  <a:lnTo>
                    <a:pt x="486" y="6"/>
                  </a:lnTo>
                  <a:lnTo>
                    <a:pt x="504" y="6"/>
                  </a:lnTo>
                  <a:lnTo>
                    <a:pt x="522" y="6"/>
                  </a:lnTo>
                  <a:lnTo>
                    <a:pt x="540" y="6"/>
                  </a:lnTo>
                  <a:lnTo>
                    <a:pt x="558" y="6"/>
                  </a:lnTo>
                  <a:lnTo>
                    <a:pt x="576" y="6"/>
                  </a:lnTo>
                  <a:lnTo>
                    <a:pt x="594" y="0"/>
                  </a:lnTo>
                  <a:lnTo>
                    <a:pt x="612" y="0"/>
                  </a:lnTo>
                  <a:lnTo>
                    <a:pt x="630" y="0"/>
                  </a:lnTo>
                  <a:lnTo>
                    <a:pt x="648" y="0"/>
                  </a:lnTo>
                  <a:lnTo>
                    <a:pt x="666" y="0"/>
                  </a:lnTo>
                  <a:lnTo>
                    <a:pt x="684" y="0"/>
                  </a:lnTo>
                  <a:lnTo>
                    <a:pt x="702" y="0"/>
                  </a:lnTo>
                  <a:lnTo>
                    <a:pt x="720" y="0"/>
                  </a:lnTo>
                  <a:lnTo>
                    <a:pt x="738" y="0"/>
                  </a:lnTo>
                  <a:lnTo>
                    <a:pt x="756" y="0"/>
                  </a:lnTo>
                  <a:lnTo>
                    <a:pt x="774" y="0"/>
                  </a:lnTo>
                  <a:lnTo>
                    <a:pt x="792" y="0"/>
                  </a:lnTo>
                  <a:lnTo>
                    <a:pt x="810" y="0"/>
                  </a:lnTo>
                  <a:lnTo>
                    <a:pt x="828" y="0"/>
                  </a:lnTo>
                  <a:lnTo>
                    <a:pt x="846" y="0"/>
                  </a:lnTo>
                  <a:lnTo>
                    <a:pt x="864" y="0"/>
                  </a:lnTo>
                  <a:lnTo>
                    <a:pt x="882" y="0"/>
                  </a:lnTo>
                  <a:lnTo>
                    <a:pt x="900" y="0"/>
                  </a:lnTo>
                  <a:lnTo>
                    <a:pt x="918" y="0"/>
                  </a:lnTo>
                  <a:lnTo>
                    <a:pt x="936" y="0"/>
                  </a:lnTo>
                  <a:lnTo>
                    <a:pt x="954" y="0"/>
                  </a:lnTo>
                  <a:lnTo>
                    <a:pt x="972" y="0"/>
                  </a:lnTo>
                  <a:lnTo>
                    <a:pt x="990" y="0"/>
                  </a:lnTo>
                  <a:lnTo>
                    <a:pt x="1008" y="0"/>
                  </a:lnTo>
                  <a:lnTo>
                    <a:pt x="1026" y="0"/>
                  </a:lnTo>
                  <a:lnTo>
                    <a:pt x="1044" y="0"/>
                  </a:lnTo>
                  <a:lnTo>
                    <a:pt x="1062" y="0"/>
                  </a:lnTo>
                  <a:lnTo>
                    <a:pt x="1080" y="0"/>
                  </a:lnTo>
                  <a:lnTo>
                    <a:pt x="1098" y="0"/>
                  </a:lnTo>
                  <a:lnTo>
                    <a:pt x="1116" y="0"/>
                  </a:lnTo>
                  <a:lnTo>
                    <a:pt x="1134" y="0"/>
                  </a:lnTo>
                  <a:lnTo>
                    <a:pt x="1152" y="0"/>
                  </a:lnTo>
                  <a:lnTo>
                    <a:pt x="1170" y="0"/>
                  </a:lnTo>
                  <a:lnTo>
                    <a:pt x="1188" y="0"/>
                  </a:lnTo>
                  <a:lnTo>
                    <a:pt x="1206" y="0"/>
                  </a:lnTo>
                  <a:lnTo>
                    <a:pt x="1224" y="0"/>
                  </a:lnTo>
                  <a:lnTo>
                    <a:pt x="1242" y="0"/>
                  </a:lnTo>
                  <a:lnTo>
                    <a:pt x="1260" y="0"/>
                  </a:lnTo>
                  <a:lnTo>
                    <a:pt x="1278" y="0"/>
                  </a:lnTo>
                  <a:lnTo>
                    <a:pt x="1296" y="0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383" name="Line 87"/>
            <p:cNvSpPr>
              <a:spLocks noChangeShapeType="1"/>
            </p:cNvSpPr>
            <p:nvPr/>
          </p:nvSpPr>
          <p:spPr bwMode="auto">
            <a:xfrm flipV="1">
              <a:off x="1586" y="816"/>
              <a:ext cx="1658" cy="277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384" name="Text Box 88"/>
            <p:cNvSpPr txBox="1">
              <a:spLocks noChangeArrowheads="1"/>
            </p:cNvSpPr>
            <p:nvPr/>
          </p:nvSpPr>
          <p:spPr bwMode="auto">
            <a:xfrm>
              <a:off x="3930" y="2366"/>
              <a:ext cx="5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 dirty="0">
                  <a:solidFill>
                    <a:srgbClr val="000000"/>
                  </a:solidFill>
                </a:rPr>
                <a:t>N</a:t>
              </a:r>
              <a:r>
                <a:rPr lang="pl-PL" dirty="0">
                  <a:solidFill>
                    <a:srgbClr val="000000"/>
                  </a:solidFill>
                </a:rPr>
                <a:t>=11</a:t>
              </a:r>
              <a:endParaRPr lang="pl-PL" i="1" dirty="0"/>
            </a:p>
          </p:txBody>
        </p:sp>
        <p:sp>
          <p:nvSpPr>
            <p:cNvPr id="55385" name="Text Box 89"/>
            <p:cNvSpPr txBox="1">
              <a:spLocks noChangeArrowheads="1"/>
            </p:cNvSpPr>
            <p:nvPr/>
          </p:nvSpPr>
          <p:spPr bwMode="auto">
            <a:xfrm>
              <a:off x="3932" y="2648"/>
              <a:ext cx="46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 dirty="0" smtClean="0">
                  <a:solidFill>
                    <a:srgbClr val="000000"/>
                  </a:solidFill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</a:rPr>
                <a:t>=7</a:t>
              </a:r>
              <a:endParaRPr lang="pl-PL" i="1" dirty="0"/>
            </a:p>
          </p:txBody>
        </p:sp>
        <p:sp>
          <p:nvSpPr>
            <p:cNvPr id="55386" name="Text Box 90"/>
            <p:cNvSpPr txBox="1">
              <a:spLocks noChangeArrowheads="1"/>
            </p:cNvSpPr>
            <p:nvPr/>
          </p:nvSpPr>
          <p:spPr bwMode="auto">
            <a:xfrm>
              <a:off x="3933" y="2884"/>
              <a:ext cx="4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>
                  <a:solidFill>
                    <a:srgbClr val="000000"/>
                  </a:solidFill>
                </a:rPr>
                <a:t>N</a:t>
              </a:r>
              <a:r>
                <a:rPr lang="pl-PL">
                  <a:solidFill>
                    <a:srgbClr val="000000"/>
                  </a:solidFill>
                </a:rPr>
                <a:t>=3</a:t>
              </a:r>
              <a:endParaRPr lang="pl-PL" i="1"/>
            </a:p>
          </p:txBody>
        </p:sp>
        <p:sp>
          <p:nvSpPr>
            <p:cNvPr id="55387" name="Text Box 91"/>
            <p:cNvSpPr txBox="1">
              <a:spLocks noChangeArrowheads="1"/>
            </p:cNvSpPr>
            <p:nvPr/>
          </p:nvSpPr>
          <p:spPr bwMode="auto">
            <a:xfrm>
              <a:off x="3932" y="2131"/>
              <a:ext cx="5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i="1">
                  <a:solidFill>
                    <a:srgbClr val="000000"/>
                  </a:solidFill>
                </a:rPr>
                <a:t>N</a:t>
              </a:r>
              <a:r>
                <a:rPr lang="pl-PL">
                  <a:solidFill>
                    <a:srgbClr val="000000"/>
                  </a:solidFill>
                </a:rPr>
                <a:t>=</a:t>
              </a:r>
              <a:r>
                <a:rPr lang="pl-PL">
                  <a:solidFill>
                    <a:srgbClr val="000000"/>
                  </a:solidFill>
                  <a:sym typeface="Symbol" pitchFamily="18" charset="2"/>
                </a:rPr>
                <a:t></a:t>
              </a:r>
              <a:endParaRPr lang="pl-PL" i="1"/>
            </a:p>
          </p:txBody>
        </p:sp>
        <p:sp>
          <p:nvSpPr>
            <p:cNvPr id="55388" name="Line 92"/>
            <p:cNvSpPr>
              <a:spLocks noChangeShapeType="1"/>
            </p:cNvSpPr>
            <p:nvPr/>
          </p:nvSpPr>
          <p:spPr bwMode="auto">
            <a:xfrm>
              <a:off x="3376" y="2322"/>
              <a:ext cx="44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389" name="Line 93"/>
            <p:cNvSpPr>
              <a:spLocks noChangeShapeType="1"/>
            </p:cNvSpPr>
            <p:nvPr/>
          </p:nvSpPr>
          <p:spPr bwMode="auto">
            <a:xfrm>
              <a:off x="3376" y="2558"/>
              <a:ext cx="443" cy="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390" name="Line 94"/>
            <p:cNvSpPr>
              <a:spLocks noChangeShapeType="1"/>
            </p:cNvSpPr>
            <p:nvPr/>
          </p:nvSpPr>
          <p:spPr bwMode="auto">
            <a:xfrm>
              <a:off x="3376" y="2793"/>
              <a:ext cx="443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391" name="Line 95"/>
            <p:cNvSpPr>
              <a:spLocks noChangeShapeType="1"/>
            </p:cNvSpPr>
            <p:nvPr/>
          </p:nvSpPr>
          <p:spPr bwMode="auto">
            <a:xfrm>
              <a:off x="3376" y="3028"/>
              <a:ext cx="443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392" name="Text Box 96"/>
            <p:cNvSpPr txBox="1">
              <a:spLocks noChangeArrowheads="1"/>
            </p:cNvSpPr>
            <p:nvPr/>
          </p:nvSpPr>
          <p:spPr bwMode="auto">
            <a:xfrm>
              <a:off x="4527" y="3167"/>
              <a:ext cx="28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800" i="1" dirty="0" smtClean="0">
                  <a:solidFill>
                    <a:srgbClr val="000000"/>
                  </a:solidFill>
                  <a:sym typeface="Symbol" pitchFamily="18" charset="2"/>
                </a:rPr>
                <a:t></a:t>
              </a:r>
              <a:endParaRPr lang="pl-PL" dirty="0"/>
            </a:p>
          </p:txBody>
        </p:sp>
        <p:graphicFrame>
          <p:nvGraphicFramePr>
            <p:cNvPr id="154625" name="Object 1"/>
            <p:cNvGraphicFramePr>
              <a:graphicFrameLocks noChangeAspect="1"/>
            </p:cNvGraphicFramePr>
            <p:nvPr/>
          </p:nvGraphicFramePr>
          <p:xfrm>
            <a:off x="1650" y="910"/>
            <a:ext cx="270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6648" name="Equation" r:id="rId4" imgW="177480" imgH="215640" progId="Equation.3">
                    <p:embed/>
                  </p:oleObj>
                </mc:Choice>
                <mc:Fallback>
                  <p:oleObj name="Equation" r:id="rId4" imgW="177480" imgH="21564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0" y="910"/>
                          <a:ext cx="270" cy="3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462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557382"/>
              </p:ext>
            </p:extLst>
          </p:nvPr>
        </p:nvGraphicFramePr>
        <p:xfrm>
          <a:off x="6495537" y="2477736"/>
          <a:ext cx="237686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649" name="Równanie" r:id="rId6" imgW="1625400" imgH="444240" progId="Equation.3">
                  <p:embed/>
                </p:oleObj>
              </mc:Choice>
              <mc:Fallback>
                <p:oleObj name="Równanie" r:id="rId6" imgW="1625400" imgH="4442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5537" y="2477736"/>
                        <a:ext cx="2376867" cy="64807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Łącznik prosty 74"/>
          <p:cNvCxnSpPr/>
          <p:nvPr/>
        </p:nvCxnSpPr>
        <p:spPr bwMode="auto">
          <a:xfrm>
            <a:off x="4932040" y="2902542"/>
            <a:ext cx="0" cy="3167063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78" name="Łącznik prosty ze strzałką 77"/>
          <p:cNvCxnSpPr/>
          <p:nvPr/>
        </p:nvCxnSpPr>
        <p:spPr bwMode="auto">
          <a:xfrm flipV="1">
            <a:off x="4932040" y="1975118"/>
            <a:ext cx="0" cy="93610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ysDash"/>
            <a:round/>
            <a:headEnd type="triangle" w="med" len="med"/>
            <a:tailEnd type="triangle"/>
          </a:ln>
          <a:effectLst/>
        </p:spPr>
      </p:cxnSp>
      <p:graphicFrame>
        <p:nvGraphicFramePr>
          <p:cNvPr id="7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60845"/>
              </p:ext>
            </p:extLst>
          </p:nvPr>
        </p:nvGraphicFramePr>
        <p:xfrm>
          <a:off x="4282753" y="3912192"/>
          <a:ext cx="42862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650" name="Equation" r:id="rId8" imgW="177480" imgH="215640" progId="Equation.3">
                  <p:embed/>
                </p:oleObj>
              </mc:Choice>
              <mc:Fallback>
                <p:oleObj name="Equation" r:id="rId8" imgW="17748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2753" y="3912192"/>
                        <a:ext cx="428625" cy="554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507702"/>
              </p:ext>
            </p:extLst>
          </p:nvPr>
        </p:nvGraphicFramePr>
        <p:xfrm>
          <a:off x="5166543" y="2200717"/>
          <a:ext cx="42862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651" name="Równanie" r:id="rId9" imgW="177480" imgH="215640" progId="Equation.3">
                  <p:embed/>
                </p:oleObj>
              </mc:Choice>
              <mc:Fallback>
                <p:oleObj name="Równanie" r:id="rId9" imgW="1774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543" y="2200717"/>
                        <a:ext cx="428625" cy="5540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2"/>
          <p:cNvSpPr>
            <a:spLocks noChangeArrowheads="1"/>
          </p:cNvSpPr>
          <p:nvPr/>
        </p:nvSpPr>
        <p:spPr bwMode="auto">
          <a:xfrm>
            <a:off x="179512" y="152400"/>
            <a:ext cx="8812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M/M/1/N  –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bufor o skończonej pojemności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15564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151661"/>
              </p:ext>
            </p:extLst>
          </p:nvPr>
        </p:nvGraphicFramePr>
        <p:xfrm>
          <a:off x="5314950" y="2636838"/>
          <a:ext cx="360838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95" name="Równanie" r:id="rId4" imgW="1765080" imgH="444240" progId="Equation.3">
                  <p:embed/>
                </p:oleObj>
              </mc:Choice>
              <mc:Fallback>
                <p:oleObj name="Równanie" r:id="rId4" imgW="1765080" imgH="44424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4950" y="2636838"/>
                        <a:ext cx="3608388" cy="9048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Rectangle 2"/>
          <p:cNvSpPr>
            <a:spLocks noChangeArrowheads="1"/>
          </p:cNvSpPr>
          <p:nvPr/>
        </p:nvSpPr>
        <p:spPr bwMode="auto">
          <a:xfrm>
            <a:off x="0" y="2637"/>
            <a:ext cx="8812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M/M/1/N  –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bufor o skończonej pojemności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89" name="Text Box 20"/>
          <p:cNvSpPr txBox="1">
            <a:spLocks noChangeArrowheads="1"/>
          </p:cNvSpPr>
          <p:nvPr/>
        </p:nvSpPr>
        <p:spPr bwMode="auto">
          <a:xfrm>
            <a:off x="107504" y="5279926"/>
            <a:ext cx="78454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pl-PL" dirty="0" smtClean="0">
                <a:solidFill>
                  <a:srgbClr val="0000CC"/>
                </a:solidFill>
              </a:rPr>
              <a:t>Bufory o skończonej pojemności są przyczyną strat ruchu,</a:t>
            </a:r>
            <a:r>
              <a:rPr lang="pl-PL" b="0" dirty="0"/>
              <a:t/>
            </a:r>
            <a:br>
              <a:rPr lang="pl-PL" b="0" dirty="0"/>
            </a:br>
            <a:r>
              <a:rPr lang="pl-PL" dirty="0">
                <a:solidFill>
                  <a:srgbClr val="0000CC"/>
                </a:solidFill>
              </a:rPr>
              <a:t>ale </a:t>
            </a:r>
            <a:r>
              <a:rPr lang="pl-PL" dirty="0" smtClean="0">
                <a:solidFill>
                  <a:srgbClr val="0000CC"/>
                </a:solidFill>
              </a:rPr>
              <a:t>też – kosztem strat – powodują stabilizację opóźnienia.</a:t>
            </a:r>
            <a:endParaRPr lang="pl-PL" dirty="0">
              <a:solidFill>
                <a:srgbClr val="0000CC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683568" y="1437481"/>
            <a:ext cx="4466487" cy="3647703"/>
            <a:chOff x="683568" y="1437481"/>
            <a:chExt cx="4466487" cy="3647703"/>
          </a:xfrm>
        </p:grpSpPr>
        <p:pic>
          <p:nvPicPr>
            <p:cNvPr id="2" name="Obraz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437481"/>
              <a:ext cx="4466487" cy="3647703"/>
            </a:xfrm>
            <a:prstGeom prst="rect">
              <a:avLst/>
            </a:prstGeom>
          </p:spPr>
        </p:pic>
        <p:sp>
          <p:nvSpPr>
            <p:cNvPr id="3" name="pole tekstowe 2"/>
            <p:cNvSpPr txBox="1"/>
            <p:nvPr/>
          </p:nvSpPr>
          <p:spPr>
            <a:xfrm>
              <a:off x="1043608" y="1556792"/>
              <a:ext cx="6367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</a:rPr>
                <a:t>µW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58521" name="Text Box 153"/>
          <p:cNvSpPr txBox="1">
            <a:spLocks noChangeArrowheads="1"/>
          </p:cNvSpPr>
          <p:nvPr/>
        </p:nvSpPr>
        <p:spPr bwMode="auto">
          <a:xfrm>
            <a:off x="3870325" y="2057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grpSp>
        <p:nvGrpSpPr>
          <p:cNvPr id="58524" name="Group 156"/>
          <p:cNvGrpSpPr>
            <a:grpSpLocks/>
          </p:cNvGrpSpPr>
          <p:nvPr/>
        </p:nvGrpSpPr>
        <p:grpSpPr bwMode="auto">
          <a:xfrm>
            <a:off x="1371600" y="1447800"/>
            <a:ext cx="6781800" cy="4860925"/>
            <a:chOff x="864" y="912"/>
            <a:chExt cx="4272" cy="3062"/>
          </a:xfrm>
        </p:grpSpPr>
        <p:sp>
          <p:nvSpPr>
            <p:cNvPr id="58455" name="Rectangle 87"/>
            <p:cNvSpPr>
              <a:spLocks noChangeArrowheads="1"/>
            </p:cNvSpPr>
            <p:nvPr/>
          </p:nvSpPr>
          <p:spPr bwMode="auto">
            <a:xfrm>
              <a:off x="1175" y="923"/>
              <a:ext cx="3570" cy="2826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56" name="Line 88"/>
            <p:cNvSpPr>
              <a:spLocks noChangeShapeType="1"/>
            </p:cNvSpPr>
            <p:nvPr/>
          </p:nvSpPr>
          <p:spPr bwMode="auto">
            <a:xfrm>
              <a:off x="1175" y="923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57" name="Line 89"/>
            <p:cNvSpPr>
              <a:spLocks noChangeShapeType="1"/>
            </p:cNvSpPr>
            <p:nvPr/>
          </p:nvSpPr>
          <p:spPr bwMode="auto">
            <a:xfrm>
              <a:off x="1175" y="3749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58" name="Line 90"/>
            <p:cNvSpPr>
              <a:spLocks noChangeShapeType="1"/>
            </p:cNvSpPr>
            <p:nvPr/>
          </p:nvSpPr>
          <p:spPr bwMode="auto">
            <a:xfrm flipV="1">
              <a:off x="4745" y="923"/>
              <a:ext cx="1" cy="282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59" name="Line 91"/>
            <p:cNvSpPr>
              <a:spLocks noChangeShapeType="1"/>
            </p:cNvSpPr>
            <p:nvPr/>
          </p:nvSpPr>
          <p:spPr bwMode="auto">
            <a:xfrm flipV="1">
              <a:off x="1175" y="923"/>
              <a:ext cx="1" cy="28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60" name="Line 92"/>
            <p:cNvSpPr>
              <a:spLocks noChangeShapeType="1"/>
            </p:cNvSpPr>
            <p:nvPr/>
          </p:nvSpPr>
          <p:spPr bwMode="auto">
            <a:xfrm>
              <a:off x="1175" y="3749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61" name="Line 93"/>
            <p:cNvSpPr>
              <a:spLocks noChangeShapeType="1"/>
            </p:cNvSpPr>
            <p:nvPr/>
          </p:nvSpPr>
          <p:spPr bwMode="auto">
            <a:xfrm flipV="1">
              <a:off x="1175" y="923"/>
              <a:ext cx="1" cy="28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62" name="Line 94"/>
            <p:cNvSpPr>
              <a:spLocks noChangeShapeType="1"/>
            </p:cNvSpPr>
            <p:nvPr/>
          </p:nvSpPr>
          <p:spPr bwMode="auto">
            <a:xfrm flipV="1">
              <a:off x="1175" y="3713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63" name="Line 95"/>
            <p:cNvSpPr>
              <a:spLocks noChangeShapeType="1"/>
            </p:cNvSpPr>
            <p:nvPr/>
          </p:nvSpPr>
          <p:spPr bwMode="auto">
            <a:xfrm>
              <a:off x="1038" y="960"/>
              <a:ext cx="1" cy="3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64" name="Rectangle 96"/>
            <p:cNvSpPr>
              <a:spLocks noChangeArrowheads="1"/>
            </p:cNvSpPr>
            <p:nvPr/>
          </p:nvSpPr>
          <p:spPr bwMode="auto">
            <a:xfrm>
              <a:off x="1152" y="3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3200"/>
            </a:p>
          </p:txBody>
        </p:sp>
        <p:sp>
          <p:nvSpPr>
            <p:cNvPr id="58465" name="Rectangle 97"/>
            <p:cNvSpPr>
              <a:spLocks noChangeArrowheads="1"/>
            </p:cNvSpPr>
            <p:nvPr/>
          </p:nvSpPr>
          <p:spPr bwMode="auto">
            <a:xfrm>
              <a:off x="1500" y="3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pl-PL" sz="3200"/>
            </a:p>
          </p:txBody>
        </p:sp>
        <p:sp>
          <p:nvSpPr>
            <p:cNvPr id="58466" name="Rectangle 98"/>
            <p:cNvSpPr>
              <a:spLocks noChangeArrowheads="1"/>
            </p:cNvSpPr>
            <p:nvPr/>
          </p:nvSpPr>
          <p:spPr bwMode="auto">
            <a:xfrm>
              <a:off x="1860" y="3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pl-PL" sz="3200"/>
            </a:p>
          </p:txBody>
        </p:sp>
        <p:sp>
          <p:nvSpPr>
            <p:cNvPr id="58467" name="Rectangle 99"/>
            <p:cNvSpPr>
              <a:spLocks noChangeArrowheads="1"/>
            </p:cNvSpPr>
            <p:nvPr/>
          </p:nvSpPr>
          <p:spPr bwMode="auto">
            <a:xfrm>
              <a:off x="2214" y="3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6</a:t>
              </a:r>
              <a:endParaRPr lang="pl-PL" sz="3200"/>
            </a:p>
          </p:txBody>
        </p:sp>
        <p:sp>
          <p:nvSpPr>
            <p:cNvPr id="58468" name="Rectangle 100"/>
            <p:cNvSpPr>
              <a:spLocks noChangeArrowheads="1"/>
            </p:cNvSpPr>
            <p:nvPr/>
          </p:nvSpPr>
          <p:spPr bwMode="auto">
            <a:xfrm>
              <a:off x="2574" y="38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8</a:t>
              </a:r>
              <a:endParaRPr lang="pl-PL" sz="3200"/>
            </a:p>
          </p:txBody>
        </p:sp>
        <p:sp>
          <p:nvSpPr>
            <p:cNvPr id="58469" name="Rectangle 101"/>
            <p:cNvSpPr>
              <a:spLocks noChangeArrowheads="1"/>
            </p:cNvSpPr>
            <p:nvPr/>
          </p:nvSpPr>
          <p:spPr bwMode="auto">
            <a:xfrm>
              <a:off x="2904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10</a:t>
              </a:r>
              <a:endParaRPr lang="pl-PL" sz="3200"/>
            </a:p>
          </p:txBody>
        </p:sp>
        <p:sp>
          <p:nvSpPr>
            <p:cNvPr id="58470" name="Rectangle 102"/>
            <p:cNvSpPr>
              <a:spLocks noChangeArrowheads="1"/>
            </p:cNvSpPr>
            <p:nvPr/>
          </p:nvSpPr>
          <p:spPr bwMode="auto">
            <a:xfrm>
              <a:off x="3264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12</a:t>
              </a:r>
              <a:endParaRPr lang="pl-PL" sz="3200"/>
            </a:p>
          </p:txBody>
        </p:sp>
        <p:sp>
          <p:nvSpPr>
            <p:cNvPr id="58471" name="Rectangle 103"/>
            <p:cNvSpPr>
              <a:spLocks noChangeArrowheads="1"/>
            </p:cNvSpPr>
            <p:nvPr/>
          </p:nvSpPr>
          <p:spPr bwMode="auto">
            <a:xfrm>
              <a:off x="3618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14</a:t>
              </a:r>
              <a:endParaRPr lang="pl-PL" sz="3200"/>
            </a:p>
          </p:txBody>
        </p:sp>
        <p:sp>
          <p:nvSpPr>
            <p:cNvPr id="58472" name="Rectangle 104"/>
            <p:cNvSpPr>
              <a:spLocks noChangeArrowheads="1"/>
            </p:cNvSpPr>
            <p:nvPr/>
          </p:nvSpPr>
          <p:spPr bwMode="auto">
            <a:xfrm>
              <a:off x="3978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16</a:t>
              </a:r>
              <a:endParaRPr lang="pl-PL" sz="3200"/>
            </a:p>
          </p:txBody>
        </p:sp>
        <p:sp>
          <p:nvSpPr>
            <p:cNvPr id="58473" name="Rectangle 105"/>
            <p:cNvSpPr>
              <a:spLocks noChangeArrowheads="1"/>
            </p:cNvSpPr>
            <p:nvPr/>
          </p:nvSpPr>
          <p:spPr bwMode="auto">
            <a:xfrm>
              <a:off x="4332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18</a:t>
              </a:r>
              <a:endParaRPr lang="pl-PL" sz="3200"/>
            </a:p>
          </p:txBody>
        </p:sp>
        <p:sp>
          <p:nvSpPr>
            <p:cNvPr id="58474" name="Rectangle 106"/>
            <p:cNvSpPr>
              <a:spLocks noChangeArrowheads="1"/>
            </p:cNvSpPr>
            <p:nvPr/>
          </p:nvSpPr>
          <p:spPr bwMode="auto">
            <a:xfrm>
              <a:off x="4692" y="384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pl-PL" sz="3200"/>
            </a:p>
          </p:txBody>
        </p:sp>
        <p:sp>
          <p:nvSpPr>
            <p:cNvPr id="58475" name="Line 107"/>
            <p:cNvSpPr>
              <a:spLocks noChangeShapeType="1"/>
            </p:cNvSpPr>
            <p:nvPr/>
          </p:nvSpPr>
          <p:spPr bwMode="auto">
            <a:xfrm>
              <a:off x="1175" y="3749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76" name="Rectangle 108"/>
            <p:cNvSpPr>
              <a:spLocks noChangeArrowheads="1"/>
            </p:cNvSpPr>
            <p:nvPr/>
          </p:nvSpPr>
          <p:spPr bwMode="auto">
            <a:xfrm>
              <a:off x="1109" y="370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3200"/>
            </a:p>
          </p:txBody>
        </p:sp>
        <p:sp>
          <p:nvSpPr>
            <p:cNvPr id="58477" name="Line 109"/>
            <p:cNvSpPr>
              <a:spLocks noChangeShapeType="1"/>
            </p:cNvSpPr>
            <p:nvPr/>
          </p:nvSpPr>
          <p:spPr bwMode="auto">
            <a:xfrm>
              <a:off x="1175" y="3431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78" name="Rectangle 110"/>
            <p:cNvSpPr>
              <a:spLocks noChangeArrowheads="1"/>
            </p:cNvSpPr>
            <p:nvPr/>
          </p:nvSpPr>
          <p:spPr bwMode="auto">
            <a:xfrm>
              <a:off x="864" y="3414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0.05</a:t>
              </a:r>
              <a:endParaRPr lang="pl-PL" sz="3200"/>
            </a:p>
          </p:txBody>
        </p:sp>
        <p:sp>
          <p:nvSpPr>
            <p:cNvPr id="58479" name="Line 111"/>
            <p:cNvSpPr>
              <a:spLocks noChangeShapeType="1"/>
            </p:cNvSpPr>
            <p:nvPr/>
          </p:nvSpPr>
          <p:spPr bwMode="auto">
            <a:xfrm>
              <a:off x="1175" y="3119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80" name="Rectangle 112"/>
            <p:cNvSpPr>
              <a:spLocks noChangeArrowheads="1"/>
            </p:cNvSpPr>
            <p:nvPr/>
          </p:nvSpPr>
          <p:spPr bwMode="auto">
            <a:xfrm>
              <a:off x="906" y="3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pl-PL" sz="3200"/>
            </a:p>
          </p:txBody>
        </p:sp>
        <p:sp>
          <p:nvSpPr>
            <p:cNvPr id="58481" name="Line 113"/>
            <p:cNvSpPr>
              <a:spLocks noChangeShapeType="1"/>
            </p:cNvSpPr>
            <p:nvPr/>
          </p:nvSpPr>
          <p:spPr bwMode="auto">
            <a:xfrm>
              <a:off x="1175" y="2807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82" name="Rectangle 114"/>
            <p:cNvSpPr>
              <a:spLocks noChangeArrowheads="1"/>
            </p:cNvSpPr>
            <p:nvPr/>
          </p:nvSpPr>
          <p:spPr bwMode="auto">
            <a:xfrm>
              <a:off x="864" y="279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0.15</a:t>
              </a:r>
              <a:endParaRPr lang="pl-PL" sz="3200"/>
            </a:p>
          </p:txBody>
        </p:sp>
        <p:sp>
          <p:nvSpPr>
            <p:cNvPr id="58483" name="Line 115"/>
            <p:cNvSpPr>
              <a:spLocks noChangeShapeType="1"/>
            </p:cNvSpPr>
            <p:nvPr/>
          </p:nvSpPr>
          <p:spPr bwMode="auto">
            <a:xfrm>
              <a:off x="1175" y="2495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84" name="Rectangle 116"/>
            <p:cNvSpPr>
              <a:spLocks noChangeArrowheads="1"/>
            </p:cNvSpPr>
            <p:nvPr/>
          </p:nvSpPr>
          <p:spPr bwMode="auto">
            <a:xfrm>
              <a:off x="906" y="247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3200"/>
            </a:p>
          </p:txBody>
        </p:sp>
        <p:sp>
          <p:nvSpPr>
            <p:cNvPr id="58485" name="Line 117"/>
            <p:cNvSpPr>
              <a:spLocks noChangeShapeType="1"/>
            </p:cNvSpPr>
            <p:nvPr/>
          </p:nvSpPr>
          <p:spPr bwMode="auto">
            <a:xfrm>
              <a:off x="1175" y="2177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86" name="Rectangle 118"/>
            <p:cNvSpPr>
              <a:spLocks noChangeArrowheads="1"/>
            </p:cNvSpPr>
            <p:nvPr/>
          </p:nvSpPr>
          <p:spPr bwMode="auto">
            <a:xfrm>
              <a:off x="864" y="216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0.25</a:t>
              </a:r>
              <a:endParaRPr lang="pl-PL" sz="3200"/>
            </a:p>
          </p:txBody>
        </p:sp>
        <p:sp>
          <p:nvSpPr>
            <p:cNvPr id="58487" name="Line 119"/>
            <p:cNvSpPr>
              <a:spLocks noChangeShapeType="1"/>
            </p:cNvSpPr>
            <p:nvPr/>
          </p:nvSpPr>
          <p:spPr bwMode="auto">
            <a:xfrm>
              <a:off x="1175" y="1865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88" name="Rectangle 120"/>
            <p:cNvSpPr>
              <a:spLocks noChangeArrowheads="1"/>
            </p:cNvSpPr>
            <p:nvPr/>
          </p:nvSpPr>
          <p:spPr bwMode="auto">
            <a:xfrm>
              <a:off x="906" y="184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pl-PL" sz="3200"/>
            </a:p>
          </p:txBody>
        </p:sp>
        <p:sp>
          <p:nvSpPr>
            <p:cNvPr id="58489" name="Line 121"/>
            <p:cNvSpPr>
              <a:spLocks noChangeShapeType="1"/>
            </p:cNvSpPr>
            <p:nvPr/>
          </p:nvSpPr>
          <p:spPr bwMode="auto">
            <a:xfrm>
              <a:off x="1175" y="1553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0" name="Rectangle 122"/>
            <p:cNvSpPr>
              <a:spLocks noChangeArrowheads="1"/>
            </p:cNvSpPr>
            <p:nvPr/>
          </p:nvSpPr>
          <p:spPr bwMode="auto">
            <a:xfrm>
              <a:off x="864" y="1536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0.35</a:t>
              </a:r>
              <a:endParaRPr lang="pl-PL" sz="3200"/>
            </a:p>
          </p:txBody>
        </p:sp>
        <p:sp>
          <p:nvSpPr>
            <p:cNvPr id="58491" name="Line 123"/>
            <p:cNvSpPr>
              <a:spLocks noChangeShapeType="1"/>
            </p:cNvSpPr>
            <p:nvPr/>
          </p:nvSpPr>
          <p:spPr bwMode="auto">
            <a:xfrm>
              <a:off x="1175" y="1241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2" name="Rectangle 124"/>
            <p:cNvSpPr>
              <a:spLocks noChangeArrowheads="1"/>
            </p:cNvSpPr>
            <p:nvPr/>
          </p:nvSpPr>
          <p:spPr bwMode="auto">
            <a:xfrm>
              <a:off x="906" y="122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3200"/>
            </a:p>
          </p:txBody>
        </p:sp>
        <p:sp>
          <p:nvSpPr>
            <p:cNvPr id="58493" name="Line 125"/>
            <p:cNvSpPr>
              <a:spLocks noChangeShapeType="1"/>
            </p:cNvSpPr>
            <p:nvPr/>
          </p:nvSpPr>
          <p:spPr bwMode="auto">
            <a:xfrm>
              <a:off x="1175" y="929"/>
              <a:ext cx="3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4" name="Rectangle 126"/>
            <p:cNvSpPr>
              <a:spLocks noChangeArrowheads="1"/>
            </p:cNvSpPr>
            <p:nvPr/>
          </p:nvSpPr>
          <p:spPr bwMode="auto">
            <a:xfrm>
              <a:off x="864" y="91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000000"/>
                  </a:solidFill>
                  <a:latin typeface="Helvetica" pitchFamily="34" charset="0"/>
                </a:rPr>
                <a:t>0.45</a:t>
              </a:r>
              <a:endParaRPr lang="pl-PL" sz="3200"/>
            </a:p>
          </p:txBody>
        </p:sp>
        <p:sp>
          <p:nvSpPr>
            <p:cNvPr id="58495" name="Line 127"/>
            <p:cNvSpPr>
              <a:spLocks noChangeShapeType="1"/>
            </p:cNvSpPr>
            <p:nvPr/>
          </p:nvSpPr>
          <p:spPr bwMode="auto">
            <a:xfrm>
              <a:off x="1175" y="923"/>
              <a:ext cx="357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6" name="Line 128"/>
            <p:cNvSpPr>
              <a:spLocks noChangeShapeType="1"/>
            </p:cNvSpPr>
            <p:nvPr/>
          </p:nvSpPr>
          <p:spPr bwMode="auto">
            <a:xfrm>
              <a:off x="1175" y="3749"/>
              <a:ext cx="357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7" name="Line 129"/>
            <p:cNvSpPr>
              <a:spLocks noChangeShapeType="1"/>
            </p:cNvSpPr>
            <p:nvPr/>
          </p:nvSpPr>
          <p:spPr bwMode="auto">
            <a:xfrm flipV="1">
              <a:off x="4745" y="923"/>
              <a:ext cx="1" cy="28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8" name="Line 130"/>
            <p:cNvSpPr>
              <a:spLocks noChangeShapeType="1"/>
            </p:cNvSpPr>
            <p:nvPr/>
          </p:nvSpPr>
          <p:spPr bwMode="auto">
            <a:xfrm flipV="1">
              <a:off x="1175" y="923"/>
              <a:ext cx="1" cy="28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499" name="Line 131"/>
            <p:cNvSpPr>
              <a:spLocks noChangeShapeType="1"/>
            </p:cNvSpPr>
            <p:nvPr/>
          </p:nvSpPr>
          <p:spPr bwMode="auto">
            <a:xfrm flipV="1">
              <a:off x="1349" y="1163"/>
              <a:ext cx="1" cy="258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0" name="Line 132"/>
            <p:cNvSpPr>
              <a:spLocks noChangeShapeType="1"/>
            </p:cNvSpPr>
            <p:nvPr/>
          </p:nvSpPr>
          <p:spPr bwMode="auto">
            <a:xfrm flipV="1">
              <a:off x="1529" y="1337"/>
              <a:ext cx="1" cy="241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1" name="Line 133"/>
            <p:cNvSpPr>
              <a:spLocks noChangeShapeType="1"/>
            </p:cNvSpPr>
            <p:nvPr/>
          </p:nvSpPr>
          <p:spPr bwMode="auto">
            <a:xfrm flipV="1">
              <a:off x="1709" y="1601"/>
              <a:ext cx="1" cy="214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2" name="Line 134"/>
            <p:cNvSpPr>
              <a:spLocks noChangeShapeType="1"/>
            </p:cNvSpPr>
            <p:nvPr/>
          </p:nvSpPr>
          <p:spPr bwMode="auto">
            <a:xfrm flipV="1">
              <a:off x="1889" y="1811"/>
              <a:ext cx="1" cy="193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3" name="Line 135"/>
            <p:cNvSpPr>
              <a:spLocks noChangeShapeType="1"/>
            </p:cNvSpPr>
            <p:nvPr/>
          </p:nvSpPr>
          <p:spPr bwMode="auto">
            <a:xfrm flipV="1">
              <a:off x="2063" y="1967"/>
              <a:ext cx="1" cy="178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4" name="Line 136"/>
            <p:cNvSpPr>
              <a:spLocks noChangeShapeType="1"/>
            </p:cNvSpPr>
            <p:nvPr/>
          </p:nvSpPr>
          <p:spPr bwMode="auto">
            <a:xfrm flipV="1">
              <a:off x="2243" y="2081"/>
              <a:ext cx="1" cy="166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5" name="Line 137"/>
            <p:cNvSpPr>
              <a:spLocks noChangeShapeType="1"/>
            </p:cNvSpPr>
            <p:nvPr/>
          </p:nvSpPr>
          <p:spPr bwMode="auto">
            <a:xfrm flipV="1">
              <a:off x="2423" y="2165"/>
              <a:ext cx="1" cy="158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6" name="Line 138"/>
            <p:cNvSpPr>
              <a:spLocks noChangeShapeType="1"/>
            </p:cNvSpPr>
            <p:nvPr/>
          </p:nvSpPr>
          <p:spPr bwMode="auto">
            <a:xfrm flipV="1">
              <a:off x="2603" y="2231"/>
              <a:ext cx="1" cy="151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7" name="Line 139"/>
            <p:cNvSpPr>
              <a:spLocks noChangeShapeType="1"/>
            </p:cNvSpPr>
            <p:nvPr/>
          </p:nvSpPr>
          <p:spPr bwMode="auto">
            <a:xfrm flipV="1">
              <a:off x="2777" y="2279"/>
              <a:ext cx="1" cy="147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8" name="Line 140"/>
            <p:cNvSpPr>
              <a:spLocks noChangeShapeType="1"/>
            </p:cNvSpPr>
            <p:nvPr/>
          </p:nvSpPr>
          <p:spPr bwMode="auto">
            <a:xfrm flipV="1">
              <a:off x="2957" y="2315"/>
              <a:ext cx="1" cy="143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09" name="Line 141"/>
            <p:cNvSpPr>
              <a:spLocks noChangeShapeType="1"/>
            </p:cNvSpPr>
            <p:nvPr/>
          </p:nvSpPr>
          <p:spPr bwMode="auto">
            <a:xfrm flipV="1">
              <a:off x="3137" y="2345"/>
              <a:ext cx="1" cy="140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0" name="Line 142"/>
            <p:cNvSpPr>
              <a:spLocks noChangeShapeType="1"/>
            </p:cNvSpPr>
            <p:nvPr/>
          </p:nvSpPr>
          <p:spPr bwMode="auto">
            <a:xfrm flipV="1">
              <a:off x="3317" y="2363"/>
              <a:ext cx="1" cy="138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1" name="Line 143"/>
            <p:cNvSpPr>
              <a:spLocks noChangeShapeType="1"/>
            </p:cNvSpPr>
            <p:nvPr/>
          </p:nvSpPr>
          <p:spPr bwMode="auto">
            <a:xfrm flipV="1">
              <a:off x="3491" y="2381"/>
              <a:ext cx="1" cy="136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2" name="Line 144"/>
            <p:cNvSpPr>
              <a:spLocks noChangeShapeType="1"/>
            </p:cNvSpPr>
            <p:nvPr/>
          </p:nvSpPr>
          <p:spPr bwMode="auto">
            <a:xfrm flipV="1">
              <a:off x="3671" y="2393"/>
              <a:ext cx="1" cy="135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3" name="Line 145"/>
            <p:cNvSpPr>
              <a:spLocks noChangeShapeType="1"/>
            </p:cNvSpPr>
            <p:nvPr/>
          </p:nvSpPr>
          <p:spPr bwMode="auto">
            <a:xfrm flipV="1">
              <a:off x="3851" y="2405"/>
              <a:ext cx="1" cy="1344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4" name="Line 146"/>
            <p:cNvSpPr>
              <a:spLocks noChangeShapeType="1"/>
            </p:cNvSpPr>
            <p:nvPr/>
          </p:nvSpPr>
          <p:spPr bwMode="auto">
            <a:xfrm flipV="1">
              <a:off x="4031" y="2411"/>
              <a:ext cx="1" cy="1338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5" name="Line 147"/>
            <p:cNvSpPr>
              <a:spLocks noChangeShapeType="1"/>
            </p:cNvSpPr>
            <p:nvPr/>
          </p:nvSpPr>
          <p:spPr bwMode="auto">
            <a:xfrm flipV="1">
              <a:off x="4205" y="2417"/>
              <a:ext cx="1" cy="133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6" name="Line 148"/>
            <p:cNvSpPr>
              <a:spLocks noChangeShapeType="1"/>
            </p:cNvSpPr>
            <p:nvPr/>
          </p:nvSpPr>
          <p:spPr bwMode="auto">
            <a:xfrm flipV="1">
              <a:off x="4385" y="2417"/>
              <a:ext cx="1" cy="133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7" name="Line 149"/>
            <p:cNvSpPr>
              <a:spLocks noChangeShapeType="1"/>
            </p:cNvSpPr>
            <p:nvPr/>
          </p:nvSpPr>
          <p:spPr bwMode="auto">
            <a:xfrm flipV="1">
              <a:off x="4565" y="2423"/>
              <a:ext cx="1" cy="132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18" name="Line 150"/>
            <p:cNvSpPr>
              <a:spLocks noChangeShapeType="1"/>
            </p:cNvSpPr>
            <p:nvPr/>
          </p:nvSpPr>
          <p:spPr bwMode="auto">
            <a:xfrm flipV="1">
              <a:off x="4745" y="2423"/>
              <a:ext cx="1" cy="1326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520" name="Rectangle 152"/>
            <p:cNvSpPr>
              <a:spLocks noChangeArrowheads="1"/>
            </p:cNvSpPr>
            <p:nvPr/>
          </p:nvSpPr>
          <p:spPr bwMode="auto">
            <a:xfrm>
              <a:off x="4780" y="3408"/>
              <a:ext cx="3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pl-PL" sz="2800" i="1">
                  <a:solidFill>
                    <a:srgbClr val="000000"/>
                  </a:solidFill>
                  <a:sym typeface="Symbol" pitchFamily="18" charset="2"/>
                </a:rPr>
                <a:t>N</a:t>
              </a:r>
            </a:p>
          </p:txBody>
        </p:sp>
        <p:graphicFrame>
          <p:nvGraphicFramePr>
            <p:cNvPr id="156672" name="Object 1024"/>
            <p:cNvGraphicFramePr>
              <a:graphicFrameLocks noChangeAspect="1"/>
            </p:cNvGraphicFramePr>
            <p:nvPr/>
          </p:nvGraphicFramePr>
          <p:xfrm>
            <a:off x="1643" y="960"/>
            <a:ext cx="1150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118" name="Równanie" r:id="rId4" imgW="660240" imgH="215640" progId="Equation.3">
                    <p:embed/>
                  </p:oleObj>
                </mc:Choice>
                <mc:Fallback>
                  <p:oleObj name="Równanie" r:id="rId4" imgW="660240" imgH="215640" progId="Equation.3">
                    <p:embed/>
                    <p:pic>
                      <p:nvPicPr>
                        <p:cNvPr id="0" name="Picture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3" y="960"/>
                          <a:ext cx="1150" cy="37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3" name="Rectangle 2"/>
          <p:cNvSpPr>
            <a:spLocks noChangeArrowheads="1"/>
          </p:cNvSpPr>
          <p:nvPr/>
        </p:nvSpPr>
        <p:spPr bwMode="auto">
          <a:xfrm>
            <a:off x="179512" y="152400"/>
            <a:ext cx="8812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M/M/1/N  –</a:t>
            </a:r>
            <a:b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bufor o skończonej pojemności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221775" y="9439"/>
            <a:ext cx="7942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ZARZĄDZANIE PAMIĘCIĄ BUFOROWĄ</a:t>
            </a:r>
            <a:endParaRPr kumimoji="1" lang="pl-PL" sz="4400" b="0" dirty="0">
              <a:solidFill>
                <a:schemeClr val="folHlink"/>
              </a:solidFill>
              <a:latin typeface="Impact" pitchFamily="34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5557838" y="2189163"/>
            <a:ext cx="1116012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1395413" y="2173288"/>
            <a:ext cx="23923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1406525" y="1809750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1758950" y="1809750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2181225" y="1809750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3165475" y="1809750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75785" name="Group 9"/>
          <p:cNvGrpSpPr>
            <a:grpSpLocks/>
          </p:cNvGrpSpPr>
          <p:nvPr/>
        </p:nvGrpSpPr>
        <p:grpSpPr bwMode="auto">
          <a:xfrm>
            <a:off x="1395413" y="2227263"/>
            <a:ext cx="2392362" cy="352425"/>
            <a:chOff x="952" y="1591"/>
            <a:chExt cx="1632" cy="222"/>
          </a:xfrm>
        </p:grpSpPr>
        <p:sp>
          <p:nvSpPr>
            <p:cNvPr id="75786" name="Line 10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87" name="Rectangle 11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88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89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0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5791" name="Group 15"/>
          <p:cNvGrpSpPr>
            <a:grpSpLocks/>
          </p:cNvGrpSpPr>
          <p:nvPr/>
        </p:nvGrpSpPr>
        <p:grpSpPr bwMode="auto">
          <a:xfrm>
            <a:off x="3811588" y="1981200"/>
            <a:ext cx="1493837" cy="1146175"/>
            <a:chOff x="2448" y="2928"/>
            <a:chExt cx="816" cy="480"/>
          </a:xfrm>
        </p:grpSpPr>
        <p:sp>
          <p:nvSpPr>
            <p:cNvPr id="75792" name="Freeform 1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3" name="Line 1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4" name="Line 1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5" name="Line 1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6" name="Line 2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97" name="Line 2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5798" name="Group 22"/>
          <p:cNvGrpSpPr>
            <a:grpSpLocks/>
          </p:cNvGrpSpPr>
          <p:nvPr/>
        </p:nvGrpSpPr>
        <p:grpSpPr bwMode="auto">
          <a:xfrm>
            <a:off x="1395413" y="2647950"/>
            <a:ext cx="2392362" cy="352425"/>
            <a:chOff x="592" y="2295"/>
            <a:chExt cx="1632" cy="222"/>
          </a:xfrm>
        </p:grpSpPr>
        <p:sp>
          <p:nvSpPr>
            <p:cNvPr id="75799" name="Line 23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800" name="Rectangle 24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801" name="Rectangle 25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802" name="Rectangle 26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803" name="Rectangle 27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5804" name="Line 28"/>
          <p:cNvSpPr>
            <a:spLocks noChangeShapeType="1"/>
          </p:cNvSpPr>
          <p:nvPr/>
        </p:nvSpPr>
        <p:spPr bwMode="auto">
          <a:xfrm>
            <a:off x="6542088" y="2713038"/>
            <a:ext cx="217963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05" name="Rectangle 29"/>
          <p:cNvSpPr>
            <a:spLocks noChangeArrowheads="1"/>
          </p:cNvSpPr>
          <p:nvPr/>
        </p:nvSpPr>
        <p:spPr bwMode="auto">
          <a:xfrm>
            <a:off x="6330950" y="2260600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06" name="Rectangle 30"/>
          <p:cNvSpPr>
            <a:spLocks noChangeArrowheads="1"/>
          </p:cNvSpPr>
          <p:nvPr/>
        </p:nvSpPr>
        <p:spPr bwMode="auto">
          <a:xfrm>
            <a:off x="6672263" y="2274888"/>
            <a:ext cx="211137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07" name="Rectangle 31"/>
          <p:cNvSpPr>
            <a:spLocks noChangeArrowheads="1"/>
          </p:cNvSpPr>
          <p:nvPr/>
        </p:nvSpPr>
        <p:spPr bwMode="auto">
          <a:xfrm>
            <a:off x="7354888" y="2274888"/>
            <a:ext cx="211137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08" name="Rectangle 32"/>
          <p:cNvSpPr>
            <a:spLocks noChangeArrowheads="1"/>
          </p:cNvSpPr>
          <p:nvPr/>
        </p:nvSpPr>
        <p:spPr bwMode="auto">
          <a:xfrm>
            <a:off x="8721725" y="2274888"/>
            <a:ext cx="211138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09" name="Rectangle 33"/>
          <p:cNvSpPr>
            <a:spLocks noChangeArrowheads="1"/>
          </p:cNvSpPr>
          <p:nvPr/>
        </p:nvSpPr>
        <p:spPr bwMode="auto">
          <a:xfrm>
            <a:off x="7013575" y="2274888"/>
            <a:ext cx="211138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0" name="Rectangle 34"/>
          <p:cNvSpPr>
            <a:spLocks noChangeArrowheads="1"/>
          </p:cNvSpPr>
          <p:nvPr/>
        </p:nvSpPr>
        <p:spPr bwMode="auto">
          <a:xfrm>
            <a:off x="7697788" y="2274888"/>
            <a:ext cx="211137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1" name="Rectangle 35"/>
          <p:cNvSpPr>
            <a:spLocks noChangeArrowheads="1"/>
          </p:cNvSpPr>
          <p:nvPr/>
        </p:nvSpPr>
        <p:spPr bwMode="auto">
          <a:xfrm>
            <a:off x="8039100" y="2274888"/>
            <a:ext cx="211138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2" name="Rectangle 36"/>
          <p:cNvSpPr>
            <a:spLocks noChangeArrowheads="1"/>
          </p:cNvSpPr>
          <p:nvPr/>
        </p:nvSpPr>
        <p:spPr bwMode="auto">
          <a:xfrm>
            <a:off x="8380413" y="2274888"/>
            <a:ext cx="211137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3" name="Text Box 37"/>
          <p:cNvSpPr txBox="1">
            <a:spLocks noChangeArrowheads="1"/>
          </p:cNvSpPr>
          <p:nvPr/>
        </p:nvSpPr>
        <p:spPr bwMode="auto">
          <a:xfrm>
            <a:off x="3910136" y="1139895"/>
            <a:ext cx="1234825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dirty="0" smtClean="0">
                <a:solidFill>
                  <a:srgbClr val="000000"/>
                </a:solidFill>
              </a:rPr>
              <a:t>Pamięć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buforowa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75814" name="Line 38"/>
          <p:cNvSpPr>
            <a:spLocks noChangeShapeType="1"/>
          </p:cNvSpPr>
          <p:nvPr/>
        </p:nvSpPr>
        <p:spPr bwMode="auto">
          <a:xfrm>
            <a:off x="5305425" y="2565400"/>
            <a:ext cx="604838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5" name="Line 39"/>
          <p:cNvSpPr>
            <a:spLocks noChangeShapeType="1"/>
          </p:cNvSpPr>
          <p:nvPr/>
        </p:nvSpPr>
        <p:spPr bwMode="auto">
          <a:xfrm rot="5400000" flipV="1">
            <a:off x="76041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6" name="Line 40"/>
          <p:cNvSpPr>
            <a:spLocks noChangeShapeType="1"/>
          </p:cNvSpPr>
          <p:nvPr/>
        </p:nvSpPr>
        <p:spPr bwMode="auto">
          <a:xfrm rot="5400000" flipV="1">
            <a:off x="1419225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7" name="Line 41"/>
          <p:cNvSpPr>
            <a:spLocks noChangeShapeType="1"/>
          </p:cNvSpPr>
          <p:nvPr/>
        </p:nvSpPr>
        <p:spPr bwMode="auto">
          <a:xfrm rot="5400000" flipV="1">
            <a:off x="2508250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8" name="Rectangle 42"/>
          <p:cNvSpPr>
            <a:spLocks noChangeArrowheads="1"/>
          </p:cNvSpPr>
          <p:nvPr/>
        </p:nvSpPr>
        <p:spPr bwMode="auto">
          <a:xfrm>
            <a:off x="1195388" y="3429000"/>
            <a:ext cx="211137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19" name="Rectangle 43"/>
          <p:cNvSpPr>
            <a:spLocks noChangeArrowheads="1"/>
          </p:cNvSpPr>
          <p:nvPr/>
        </p:nvSpPr>
        <p:spPr bwMode="auto">
          <a:xfrm>
            <a:off x="1958975" y="3733800"/>
            <a:ext cx="211138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5820" name="Rectangle 44"/>
          <p:cNvSpPr>
            <a:spLocks noChangeArrowheads="1"/>
          </p:cNvSpPr>
          <p:nvPr/>
        </p:nvSpPr>
        <p:spPr bwMode="auto">
          <a:xfrm>
            <a:off x="2943225" y="4127500"/>
            <a:ext cx="211138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251520" y="4653136"/>
            <a:ext cx="8712968" cy="1200329"/>
          </a:xfrm>
          <a:prstGeom prst="rect">
            <a:avLst/>
          </a:prstGeom>
          <a:solidFill>
            <a:srgbClr val="9999FF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kumimoji="1" lang="pl-PL" u="sng" dirty="0" smtClean="0">
                <a:solidFill>
                  <a:srgbClr val="000000"/>
                </a:solidFill>
              </a:rPr>
              <a:t>Zarządzanie pamięcią buforową</a:t>
            </a:r>
            <a:r>
              <a:rPr kumimoji="1" lang="pl-PL" dirty="0" smtClean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AutoNum type="arabicPeriod"/>
            </a:pPr>
            <a:r>
              <a:rPr kumimoji="1" lang="pl-PL" dirty="0" smtClean="0">
                <a:solidFill>
                  <a:srgbClr val="000000"/>
                </a:solidFill>
              </a:rPr>
              <a:t>Podział pamięci pomiędzy strumienie</a:t>
            </a:r>
          </a:p>
          <a:p>
            <a:pPr marL="457200" indent="-457200">
              <a:buFontTx/>
              <a:buAutoNum type="arabicPeriod"/>
            </a:pPr>
            <a:r>
              <a:rPr kumimoji="1" lang="pl-PL" dirty="0" smtClean="0">
                <a:solidFill>
                  <a:srgbClr val="000000"/>
                </a:solidFill>
              </a:rPr>
              <a:t>Zasady usuwania pakietów z pamięci</a:t>
            </a:r>
          </a:p>
        </p:txBody>
      </p:sp>
      <p:sp>
        <p:nvSpPr>
          <p:cNvPr id="48" name="Text Box 37"/>
          <p:cNvSpPr txBox="1">
            <a:spLocks noChangeArrowheads="1"/>
          </p:cNvSpPr>
          <p:nvPr/>
        </p:nvSpPr>
        <p:spPr bwMode="auto">
          <a:xfrm>
            <a:off x="5416684" y="1238673"/>
            <a:ext cx="1620958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K</a:t>
            </a:r>
            <a:r>
              <a:rPr lang="pl-PL" sz="2000" dirty="0" smtClean="0">
                <a:solidFill>
                  <a:srgbClr val="000000"/>
                </a:solidFill>
              </a:rPr>
              <a:t>anał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transmisyjny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4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1196137" y="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Tail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drop</a:t>
            </a:r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Line 4"/>
          <p:cNvSpPr>
            <a:spLocks noChangeShapeType="1"/>
          </p:cNvSpPr>
          <p:nvPr/>
        </p:nvSpPr>
        <p:spPr bwMode="auto">
          <a:xfrm>
            <a:off x="1395494" y="217328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57" name="Group 9"/>
          <p:cNvGrpSpPr>
            <a:grpSpLocks/>
          </p:cNvGrpSpPr>
          <p:nvPr/>
        </p:nvGrpSpPr>
        <p:grpSpPr bwMode="auto">
          <a:xfrm>
            <a:off x="1395494" y="2227264"/>
            <a:ext cx="2392274" cy="352425"/>
            <a:chOff x="952" y="1591"/>
            <a:chExt cx="1632" cy="222"/>
          </a:xfrm>
        </p:grpSpPr>
        <p:sp>
          <p:nvSpPr>
            <p:cNvPr id="58" name="Line 10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Rectangle 11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3" name="Freeform 16"/>
          <p:cNvSpPr>
            <a:spLocks/>
          </p:cNvSpPr>
          <p:nvPr/>
        </p:nvSpPr>
        <p:spPr bwMode="auto">
          <a:xfrm>
            <a:off x="3811222" y="1981201"/>
            <a:ext cx="1493706" cy="1146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" name="Line 18"/>
          <p:cNvSpPr>
            <a:spLocks noChangeShapeType="1"/>
          </p:cNvSpPr>
          <p:nvPr/>
        </p:nvSpPr>
        <p:spPr bwMode="auto">
          <a:xfrm>
            <a:off x="4393166" y="2171701"/>
            <a:ext cx="0" cy="8032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19"/>
          <p:cNvSpPr>
            <a:spLocks noChangeShapeType="1"/>
          </p:cNvSpPr>
          <p:nvPr/>
        </p:nvSpPr>
        <p:spPr bwMode="auto">
          <a:xfrm>
            <a:off x="4659952" y="2171701"/>
            <a:ext cx="0" cy="8032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6" name="Line 20"/>
          <p:cNvSpPr>
            <a:spLocks noChangeShapeType="1"/>
          </p:cNvSpPr>
          <p:nvPr/>
        </p:nvSpPr>
        <p:spPr bwMode="auto">
          <a:xfrm>
            <a:off x="4926737" y="2171701"/>
            <a:ext cx="0" cy="8032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7" name="Line 21"/>
          <p:cNvSpPr>
            <a:spLocks noChangeShapeType="1"/>
          </p:cNvSpPr>
          <p:nvPr/>
        </p:nvSpPr>
        <p:spPr bwMode="auto">
          <a:xfrm>
            <a:off x="5193523" y="2171701"/>
            <a:ext cx="0" cy="8032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68" name="Group 22"/>
          <p:cNvGrpSpPr>
            <a:grpSpLocks/>
          </p:cNvGrpSpPr>
          <p:nvPr/>
        </p:nvGrpSpPr>
        <p:grpSpPr bwMode="auto">
          <a:xfrm>
            <a:off x="1395494" y="2647951"/>
            <a:ext cx="2392274" cy="352425"/>
            <a:chOff x="592" y="2295"/>
            <a:chExt cx="1632" cy="222"/>
          </a:xfrm>
        </p:grpSpPr>
        <p:sp>
          <p:nvSpPr>
            <p:cNvPr id="69" name="Line 23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Rectangle 24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Rectangle 25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Rectangle 26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Rectangle 27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4" name="Group 92"/>
          <p:cNvGrpSpPr>
            <a:grpSpLocks/>
          </p:cNvGrpSpPr>
          <p:nvPr/>
        </p:nvGrpSpPr>
        <p:grpSpPr bwMode="auto">
          <a:xfrm>
            <a:off x="6331026" y="2089150"/>
            <a:ext cx="2601891" cy="452438"/>
            <a:chOff x="4319" y="1424"/>
            <a:chExt cx="1775" cy="285"/>
          </a:xfrm>
        </p:grpSpPr>
        <p:sp>
          <p:nvSpPr>
            <p:cNvPr id="75" name="Line 28"/>
            <p:cNvSpPr>
              <a:spLocks noChangeShapeType="1"/>
            </p:cNvSpPr>
            <p:nvPr/>
          </p:nvSpPr>
          <p:spPr bwMode="auto">
            <a:xfrm>
              <a:off x="4463" y="1709"/>
              <a:ext cx="148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Rectangle 29"/>
            <p:cNvSpPr>
              <a:spLocks noChangeArrowheads="1"/>
            </p:cNvSpPr>
            <p:nvPr/>
          </p:nvSpPr>
          <p:spPr bwMode="auto">
            <a:xfrm>
              <a:off x="4319" y="1424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Rectangle 30"/>
            <p:cNvSpPr>
              <a:spLocks noChangeArrowheads="1"/>
            </p:cNvSpPr>
            <p:nvPr/>
          </p:nvSpPr>
          <p:spPr bwMode="auto">
            <a:xfrm>
              <a:off x="4552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5018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9" name="Rectangle 32"/>
            <p:cNvSpPr>
              <a:spLocks noChangeArrowheads="1"/>
            </p:cNvSpPr>
            <p:nvPr/>
          </p:nvSpPr>
          <p:spPr bwMode="auto">
            <a:xfrm>
              <a:off x="5950" y="1433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" name="Rectangle 33"/>
            <p:cNvSpPr>
              <a:spLocks noChangeArrowheads="1"/>
            </p:cNvSpPr>
            <p:nvPr/>
          </p:nvSpPr>
          <p:spPr bwMode="auto">
            <a:xfrm>
              <a:off x="4785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1" name="Rectangle 34"/>
            <p:cNvSpPr>
              <a:spLocks noChangeArrowheads="1"/>
            </p:cNvSpPr>
            <p:nvPr/>
          </p:nvSpPr>
          <p:spPr bwMode="auto">
            <a:xfrm>
              <a:off x="5251" y="1433"/>
              <a:ext cx="144" cy="192"/>
            </a:xfrm>
            <a:prstGeom prst="rect">
              <a:avLst/>
            </a:prstGeom>
            <a:solidFill>
              <a:srgbClr val="00800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" name="Rectangle 35"/>
            <p:cNvSpPr>
              <a:spLocks noChangeArrowheads="1"/>
            </p:cNvSpPr>
            <p:nvPr/>
          </p:nvSpPr>
          <p:spPr bwMode="auto">
            <a:xfrm>
              <a:off x="5484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3" name="Rectangle 36"/>
            <p:cNvSpPr>
              <a:spLocks noChangeArrowheads="1"/>
            </p:cNvSpPr>
            <p:nvPr/>
          </p:nvSpPr>
          <p:spPr bwMode="auto">
            <a:xfrm>
              <a:off x="5717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4" name="Text Box 37"/>
          <p:cNvSpPr txBox="1">
            <a:spLocks noChangeArrowheads="1"/>
          </p:cNvSpPr>
          <p:nvPr/>
        </p:nvSpPr>
        <p:spPr bwMode="auto">
          <a:xfrm>
            <a:off x="3995919" y="1217942"/>
            <a:ext cx="1043876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bufor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85" name="Line 38"/>
          <p:cNvSpPr>
            <a:spLocks noChangeShapeType="1"/>
          </p:cNvSpPr>
          <p:nvPr/>
        </p:nvSpPr>
        <p:spPr bwMode="auto">
          <a:xfrm>
            <a:off x="5316655" y="2500313"/>
            <a:ext cx="60539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6" name="Line 39"/>
          <p:cNvSpPr>
            <a:spLocks noChangeShapeType="1"/>
          </p:cNvSpPr>
          <p:nvPr/>
        </p:nvSpPr>
        <p:spPr bwMode="auto">
          <a:xfrm rot="5400000" flipV="1">
            <a:off x="76105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7" name="Line 40"/>
          <p:cNvSpPr>
            <a:spLocks noChangeShapeType="1"/>
          </p:cNvSpPr>
          <p:nvPr/>
        </p:nvSpPr>
        <p:spPr bwMode="auto">
          <a:xfrm rot="5400000" flipV="1">
            <a:off x="1419222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8" name="Rectangle 41"/>
          <p:cNvSpPr>
            <a:spLocks noChangeArrowheads="1"/>
          </p:cNvSpPr>
          <p:nvPr/>
        </p:nvSpPr>
        <p:spPr bwMode="auto">
          <a:xfrm>
            <a:off x="1196137" y="34290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9" name="Rectangle 42"/>
          <p:cNvSpPr>
            <a:spLocks noChangeArrowheads="1"/>
          </p:cNvSpPr>
          <p:nvPr/>
        </p:nvSpPr>
        <p:spPr bwMode="auto">
          <a:xfrm>
            <a:off x="1958382" y="37338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0" name="Rectangle 43"/>
          <p:cNvSpPr>
            <a:spLocks noChangeArrowheads="1"/>
          </p:cNvSpPr>
          <p:nvPr/>
        </p:nvSpPr>
        <p:spPr bwMode="auto">
          <a:xfrm>
            <a:off x="2943436" y="41275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" name="Line 86"/>
          <p:cNvSpPr>
            <a:spLocks noChangeShapeType="1"/>
          </p:cNvSpPr>
          <p:nvPr/>
        </p:nvSpPr>
        <p:spPr bwMode="auto">
          <a:xfrm>
            <a:off x="4127846" y="2173289"/>
            <a:ext cx="0" cy="803275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2" name="Line 88"/>
          <p:cNvSpPr>
            <a:spLocks noChangeShapeType="1"/>
          </p:cNvSpPr>
          <p:nvPr/>
        </p:nvSpPr>
        <p:spPr bwMode="auto">
          <a:xfrm rot="5400000" flipV="1">
            <a:off x="2508352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3" name="Text Box 89"/>
          <p:cNvSpPr txBox="1">
            <a:spLocks noChangeArrowheads="1"/>
          </p:cNvSpPr>
          <p:nvPr/>
        </p:nvSpPr>
        <p:spPr bwMode="auto">
          <a:xfrm>
            <a:off x="4556847" y="3293985"/>
            <a:ext cx="436529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pakiety są usuwane, gdy bufor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jest zapełniony</a:t>
            </a:r>
            <a:endParaRPr lang="pl-PL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prosta implementacja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94" name="Text Box 90"/>
          <p:cNvSpPr txBox="1">
            <a:spLocks noChangeArrowheads="1"/>
          </p:cNvSpPr>
          <p:nvPr/>
        </p:nvSpPr>
        <p:spPr bwMode="auto">
          <a:xfrm>
            <a:off x="611024" y="4923813"/>
            <a:ext cx="7986545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monopolizacja pamięci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potencjalna eliminacja </a:t>
            </a:r>
            <a:r>
              <a:rPr lang="pl-PL" b="1" dirty="0" err="1" smtClean="0">
                <a:solidFill>
                  <a:srgbClr val="CC3300"/>
                </a:solidFill>
              </a:rPr>
              <a:t>zgęstek</a:t>
            </a:r>
            <a:r>
              <a:rPr lang="pl-PL" b="1" dirty="0" smtClean="0">
                <a:solidFill>
                  <a:srgbClr val="CC3300"/>
                </a:solidFill>
              </a:rPr>
              <a:t> pakietów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i="1" dirty="0" err="1" smtClean="0">
                <a:solidFill>
                  <a:srgbClr val="CC3300"/>
                </a:solidFill>
              </a:rPr>
              <a:t>tail</a:t>
            </a:r>
            <a:r>
              <a:rPr lang="pl-PL" b="1" i="1" dirty="0" smtClean="0">
                <a:solidFill>
                  <a:srgbClr val="CC3300"/>
                </a:solidFill>
              </a:rPr>
              <a:t> drop </a:t>
            </a:r>
            <a:r>
              <a:rPr lang="pl-PL" b="1" dirty="0" smtClean="0">
                <a:solidFill>
                  <a:srgbClr val="CC3300"/>
                </a:solidFill>
              </a:rPr>
              <a:t>to algorytm reaktywny – reaguje na przeciążenie,</a:t>
            </a:r>
            <a:br>
              <a:rPr lang="pl-PL" b="1" dirty="0" smtClean="0">
                <a:solidFill>
                  <a:srgbClr val="CC3300"/>
                </a:solidFill>
              </a:rPr>
            </a:br>
            <a:r>
              <a:rPr lang="pl-PL" b="1" dirty="0" smtClean="0">
                <a:solidFill>
                  <a:srgbClr val="CC3300"/>
                </a:solidFill>
              </a:rPr>
              <a:t>a nie przeciwdziała mu (algorytm proaktywny)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1510" y="0"/>
            <a:ext cx="88446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RED - 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Random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Early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Discard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3708612" y="941895"/>
            <a:ext cx="2172967" cy="5847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b="1" dirty="0" smtClean="0">
                <a:solidFill>
                  <a:srgbClr val="000000"/>
                </a:solidFill>
              </a:rPr>
              <a:t>Bufor RED</a:t>
            </a:r>
            <a:endParaRPr lang="pl-PL" sz="3200" b="1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21650" y="1628800"/>
            <a:ext cx="7387906" cy="6096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447690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6051047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2" name="Object 1024"/>
          <p:cNvGraphicFramePr>
            <a:graphicFrameLocks noChangeAspect="1"/>
          </p:cNvGraphicFramePr>
          <p:nvPr/>
        </p:nvGraphicFramePr>
        <p:xfrm>
          <a:off x="5684583" y="2438401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38" name="Równanie" r:id="rId4" imgW="355320" imgH="215640" progId="Equation.3">
                  <p:embed/>
                </p:oleObj>
              </mc:Choice>
              <mc:Fallback>
                <p:oleObj name="Równanie" r:id="rId4" imgW="355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583" y="2438401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25"/>
          <p:cNvGraphicFramePr>
            <a:graphicFrameLocks noChangeAspect="1"/>
          </p:cNvGraphicFramePr>
          <p:nvPr/>
        </p:nvGraphicFramePr>
        <p:xfrm>
          <a:off x="3166245" y="2403475"/>
          <a:ext cx="72266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39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6245" y="2403475"/>
                        <a:ext cx="722667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026"/>
          <p:cNvGraphicFramePr>
            <a:graphicFrameLocks noChangeAspect="1"/>
          </p:cNvGraphicFramePr>
          <p:nvPr/>
        </p:nvGraphicFramePr>
        <p:xfrm>
          <a:off x="8661735" y="2403476"/>
          <a:ext cx="34447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0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1735" y="2403476"/>
                        <a:ext cx="344475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27"/>
          <p:cNvGraphicFramePr>
            <a:graphicFrameLocks noChangeAspect="1"/>
          </p:cNvGraphicFramePr>
          <p:nvPr/>
        </p:nvGraphicFramePr>
        <p:xfrm>
          <a:off x="1225455" y="2422526"/>
          <a:ext cx="28584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1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455" y="2422526"/>
                        <a:ext cx="285842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800069" y="1738283"/>
            <a:ext cx="142378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A</a:t>
            </a:r>
            <a:r>
              <a:rPr lang="pl-PL" sz="2000" b="1" dirty="0" smtClean="0">
                <a:solidFill>
                  <a:srgbClr val="000000"/>
                </a:solidFill>
              </a:rPr>
              <a:t>kceptacja</a:t>
            </a:r>
            <a:endParaRPr lang="pl-PL" sz="2000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690481" y="1583795"/>
            <a:ext cx="2001061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Akceptacja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probabilistyczna</a:t>
            </a:r>
            <a:endParaRPr lang="pl-PL" sz="2000" dirty="0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6827950" y="1738283"/>
            <a:ext cx="145103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Odrzucenie</a:t>
            </a:r>
            <a:endParaRPr lang="pl-PL" sz="2000" dirty="0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1407220" y="3155950"/>
            <a:ext cx="738790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578151" y="3366444"/>
            <a:ext cx="3256854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Średnia długość kolejki</a:t>
            </a:r>
            <a:endParaRPr lang="pl-PL" dirty="0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 flipV="1">
            <a:off x="1474650" y="3808414"/>
            <a:ext cx="0" cy="25288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>
            <a:off x="1474650" y="6337300"/>
            <a:ext cx="718708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3" name="Object 1028"/>
          <p:cNvGraphicFramePr>
            <a:graphicFrameLocks noChangeAspect="1"/>
          </p:cNvGraphicFramePr>
          <p:nvPr/>
        </p:nvGraphicFramePr>
        <p:xfrm>
          <a:off x="5688981" y="6346826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2" name="Równanie" r:id="rId12" imgW="355320" imgH="215640" progId="Equation.3">
                  <p:embed/>
                </p:oleObj>
              </mc:Choice>
              <mc:Fallback>
                <p:oleObj name="Równanie" r:id="rId12" imgW="355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981" y="6346826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029"/>
          <p:cNvGraphicFramePr>
            <a:graphicFrameLocks noChangeAspect="1"/>
          </p:cNvGraphicFramePr>
          <p:nvPr/>
        </p:nvGraphicFramePr>
        <p:xfrm>
          <a:off x="3170644" y="6311900"/>
          <a:ext cx="722666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3" name="Równanie" r:id="rId14" imgW="317160" imgH="228600" progId="Equation.3">
                  <p:embed/>
                </p:oleObj>
              </mc:Choice>
              <mc:Fallback>
                <p:oleObj name="Równanie" r:id="rId1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644" y="6311900"/>
                        <a:ext cx="722666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030"/>
          <p:cNvGraphicFramePr>
            <a:graphicFrameLocks noChangeAspect="1"/>
          </p:cNvGraphicFramePr>
          <p:nvPr/>
        </p:nvGraphicFramePr>
        <p:xfrm>
          <a:off x="8513683" y="5715001"/>
          <a:ext cx="34447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4" name="Equation" r:id="rId16" imgW="152280" imgH="164880" progId="Equation.3">
                  <p:embed/>
                </p:oleObj>
              </mc:Choice>
              <mc:Fallback>
                <p:oleObj name="Equation" r:id="rId16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83" y="5715001"/>
                        <a:ext cx="34447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031"/>
          <p:cNvGraphicFramePr>
            <a:graphicFrameLocks noChangeAspect="1"/>
          </p:cNvGraphicFramePr>
          <p:nvPr/>
        </p:nvGraphicFramePr>
        <p:xfrm>
          <a:off x="1229852" y="6330951"/>
          <a:ext cx="285841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5" name="Equation" r:id="rId17" imgW="126720" imgH="177480" progId="Equation.3">
                  <p:embed/>
                </p:oleObj>
              </mc:Choice>
              <mc:Fallback>
                <p:oleObj name="Equation" r:id="rId17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9852" y="6330951"/>
                        <a:ext cx="285841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32"/>
          <p:cNvGraphicFramePr>
            <a:graphicFrameLocks noChangeAspect="1"/>
          </p:cNvGraphicFramePr>
          <p:nvPr/>
        </p:nvGraphicFramePr>
        <p:xfrm>
          <a:off x="1800070" y="3808413"/>
          <a:ext cx="344476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6" name="Equation" r:id="rId18" imgW="152280" imgH="164880" progId="Equation.3">
                  <p:embed/>
                </p:oleObj>
              </mc:Choice>
              <mc:Fallback>
                <p:oleObj name="Equation" r:id="rId18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70" y="3808413"/>
                        <a:ext cx="344476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Line 29"/>
          <p:cNvSpPr>
            <a:spLocks noChangeShapeType="1"/>
          </p:cNvSpPr>
          <p:nvPr/>
        </p:nvSpPr>
        <p:spPr bwMode="auto">
          <a:xfrm flipV="1">
            <a:off x="1503967" y="6324600"/>
            <a:ext cx="1943723" cy="12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1392562" y="4406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0" name="Object 1033"/>
          <p:cNvGraphicFramePr>
            <a:graphicFrameLocks noChangeAspect="1"/>
          </p:cNvGraphicFramePr>
          <p:nvPr/>
        </p:nvGraphicFramePr>
        <p:xfrm>
          <a:off x="1152162" y="4213226"/>
          <a:ext cx="19935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7" name="Equation" r:id="rId20" imgW="88560" imgH="164880" progId="Equation.3">
                  <p:embed/>
                </p:oleObj>
              </mc:Choice>
              <mc:Fallback>
                <p:oleObj name="Equation" r:id="rId20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162" y="4213226"/>
                        <a:ext cx="19935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Line 34"/>
          <p:cNvSpPr>
            <a:spLocks noChangeShapeType="1"/>
          </p:cNvSpPr>
          <p:nvPr/>
        </p:nvSpPr>
        <p:spPr bwMode="auto">
          <a:xfrm flipV="1">
            <a:off x="3447690" y="5181600"/>
            <a:ext cx="2480226" cy="11493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>
            <a:off x="5908860" y="4383088"/>
            <a:ext cx="260482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5927915" y="4383088"/>
            <a:ext cx="0" cy="798512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>
            <a:off x="1392562" y="5168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5" name="Object 1034"/>
          <p:cNvGraphicFramePr>
            <a:graphicFrameLocks noChangeAspect="1"/>
          </p:cNvGraphicFramePr>
          <p:nvPr/>
        </p:nvGraphicFramePr>
        <p:xfrm>
          <a:off x="1797138" y="4887914"/>
          <a:ext cx="631784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148" name="Równanie" r:id="rId22" imgW="279360" imgH="228600" progId="Equation.3">
                  <p:embed/>
                </p:oleObj>
              </mc:Choice>
              <mc:Fallback>
                <p:oleObj name="Równanie" r:id="rId22" imgW="279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138" y="4887914"/>
                        <a:ext cx="631784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-43030" y="1121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b="0" kern="0" dirty="0" smtClean="0">
                <a:solidFill>
                  <a:schemeClr val="folHlink"/>
                </a:solidFill>
              </a:rPr>
              <a:t>SZEREGOWANIE PAKIETÓW (FCFS, FIFO)</a:t>
            </a:r>
            <a:endParaRPr lang="pl-PL" b="0" kern="0" dirty="0" smtClean="0"/>
          </a:p>
        </p:txBody>
      </p:sp>
      <p:sp>
        <p:nvSpPr>
          <p:cNvPr id="53" name="Text Box 26"/>
          <p:cNvSpPr txBox="1">
            <a:spLocks noChangeArrowheads="1"/>
          </p:cNvSpPr>
          <p:nvPr/>
        </p:nvSpPr>
        <p:spPr bwMode="auto">
          <a:xfrm>
            <a:off x="2034792" y="2616798"/>
            <a:ext cx="54136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b="1" dirty="0" smtClean="0">
                <a:latin typeface="Verdana" pitchFamily="34" charset="0"/>
              </a:rPr>
              <a:t> Algorytm szeregowania FCFS</a:t>
            </a:r>
          </a:p>
          <a:p>
            <a:pPr algn="ctr"/>
            <a:r>
              <a:rPr lang="pl-PL" b="1" dirty="0" smtClean="0">
                <a:latin typeface="Verdana" pitchFamily="34" charset="0"/>
              </a:rPr>
              <a:t>Opóźnienie </a:t>
            </a:r>
            <a:r>
              <a:rPr lang="pl-PL" dirty="0" smtClean="0">
                <a:latin typeface="Verdana" pitchFamily="34" charset="0"/>
              </a:rPr>
              <a:t>kolejkowania</a:t>
            </a:r>
            <a:r>
              <a:rPr lang="pl-PL" b="1" dirty="0" smtClean="0">
                <a:latin typeface="Verdana" pitchFamily="34" charset="0"/>
              </a:rPr>
              <a:t> </a:t>
            </a:r>
            <a:r>
              <a:rPr lang="pl-PL" i="1" dirty="0">
                <a:latin typeface="Verdana" pitchFamily="34" charset="0"/>
              </a:rPr>
              <a:t>Q</a:t>
            </a:r>
            <a:endParaRPr lang="pl-PL" b="1" i="1" dirty="0">
              <a:latin typeface="Verdana" pitchFamily="34" charset="0"/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1091176" y="4392566"/>
            <a:ext cx="770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1/</a:t>
            </a:r>
            <a:r>
              <a:rPr lang="el-GR" b="1" i="1" dirty="0" smtClean="0">
                <a:solidFill>
                  <a:srgbClr val="C00000"/>
                </a:solidFill>
              </a:rPr>
              <a:t> λ</a:t>
            </a:r>
            <a:r>
              <a:rPr lang="pl-PL" b="1" dirty="0" smtClean="0">
                <a:solidFill>
                  <a:srgbClr val="C00000"/>
                </a:solidFill>
              </a:rPr>
              <a:t> [s/pakiet]  </a:t>
            </a:r>
            <a:r>
              <a:rPr lang="pl-PL" b="1" dirty="0" smtClean="0">
                <a:solidFill>
                  <a:srgbClr val="CC0000"/>
                </a:solidFill>
              </a:rPr>
              <a:t>–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pl-PL" b="1" dirty="0">
                <a:solidFill>
                  <a:srgbClr val="C00000"/>
                </a:solidFill>
              </a:rPr>
              <a:t>ś</a:t>
            </a:r>
            <a:r>
              <a:rPr lang="pl-PL" b="1" dirty="0" smtClean="0">
                <a:solidFill>
                  <a:srgbClr val="C00000"/>
                </a:solidFill>
              </a:rPr>
              <a:t>redni odstęp czasu między pakietami</a:t>
            </a:r>
            <a:endParaRPr lang="pl-PL" b="1" dirty="0">
              <a:solidFill>
                <a:srgbClr val="000000"/>
              </a:solidFill>
            </a:endParaRPr>
          </a:p>
          <a:p>
            <a:r>
              <a:rPr lang="pl-PL" dirty="0">
                <a:solidFill>
                  <a:srgbClr val="000099"/>
                </a:solidFill>
              </a:rPr>
              <a:t>1/ </a:t>
            </a:r>
            <a:r>
              <a:rPr lang="pl-PL" i="1" dirty="0">
                <a:solidFill>
                  <a:srgbClr val="000099"/>
                </a:solidFill>
              </a:rPr>
              <a:t>µ</a:t>
            </a:r>
            <a:r>
              <a:rPr lang="pl-PL" dirty="0">
                <a:solidFill>
                  <a:srgbClr val="000099"/>
                </a:solidFill>
              </a:rPr>
              <a:t> [s/pakiet]</a:t>
            </a:r>
            <a:r>
              <a:rPr lang="pl-PL" b="1" dirty="0" smtClean="0">
                <a:solidFill>
                  <a:srgbClr val="333399"/>
                </a:solidFill>
              </a:rPr>
              <a:t>	 – </a:t>
            </a:r>
            <a:r>
              <a:rPr lang="pl-PL" dirty="0">
                <a:solidFill>
                  <a:srgbClr val="000099"/>
                </a:solidFill>
              </a:rPr>
              <a:t>średni czas transmisji pakietu</a:t>
            </a:r>
            <a:endParaRPr lang="pl-PL" b="1" dirty="0">
              <a:solidFill>
                <a:srgbClr val="000099"/>
              </a:solidFill>
            </a:endParaRPr>
          </a:p>
        </p:txBody>
      </p:sp>
      <p:sp>
        <p:nvSpPr>
          <p:cNvPr id="57" name="Line 7"/>
          <p:cNvSpPr>
            <a:spLocks noChangeShapeType="1"/>
          </p:cNvSpPr>
          <p:nvPr/>
        </p:nvSpPr>
        <p:spPr bwMode="auto">
          <a:xfrm>
            <a:off x="1468952" y="4060954"/>
            <a:ext cx="6457177" cy="158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58" name="Rectangle 32"/>
          <p:cNvSpPr>
            <a:spLocks noChangeArrowheads="1"/>
          </p:cNvSpPr>
          <p:nvPr/>
        </p:nvSpPr>
        <p:spPr bwMode="auto">
          <a:xfrm>
            <a:off x="2134199" y="3656565"/>
            <a:ext cx="414389" cy="391703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5379458" y="3653393"/>
            <a:ext cx="140105" cy="394875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0" name="Rectangle 36"/>
          <p:cNvSpPr>
            <a:spLocks noChangeArrowheads="1"/>
          </p:cNvSpPr>
          <p:nvPr/>
        </p:nvSpPr>
        <p:spPr bwMode="auto">
          <a:xfrm>
            <a:off x="4034675" y="3661322"/>
            <a:ext cx="449642" cy="386946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1" name="Rectangle 34"/>
          <p:cNvSpPr>
            <a:spLocks noChangeArrowheads="1"/>
          </p:cNvSpPr>
          <p:nvPr/>
        </p:nvSpPr>
        <p:spPr bwMode="auto">
          <a:xfrm>
            <a:off x="7500032" y="3656577"/>
            <a:ext cx="140105" cy="394875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2" name="Rectangle 34"/>
          <p:cNvSpPr>
            <a:spLocks noChangeArrowheads="1"/>
          </p:cNvSpPr>
          <p:nvPr/>
        </p:nvSpPr>
        <p:spPr bwMode="auto">
          <a:xfrm>
            <a:off x="6914893" y="3656577"/>
            <a:ext cx="140105" cy="394875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3" name="Rectangle 32"/>
          <p:cNvSpPr>
            <a:spLocks noChangeArrowheads="1"/>
          </p:cNvSpPr>
          <p:nvPr/>
        </p:nvSpPr>
        <p:spPr bwMode="auto">
          <a:xfrm>
            <a:off x="5864354" y="3656577"/>
            <a:ext cx="834779" cy="391703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cxnSp>
        <p:nvCxnSpPr>
          <p:cNvPr id="64" name="Łącznik prosty ze strzałką 63"/>
          <p:cNvCxnSpPr>
            <a:stCxn id="58" idx="1"/>
            <a:endCxn id="60" idx="1"/>
          </p:cNvCxnSpPr>
          <p:nvPr/>
        </p:nvCxnSpPr>
        <p:spPr bwMode="auto">
          <a:xfrm>
            <a:off x="2134199" y="3852417"/>
            <a:ext cx="1900476" cy="23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65" name="Łącznik prosty ze strzałką 64"/>
          <p:cNvCxnSpPr>
            <a:stCxn id="63" idx="1"/>
            <a:endCxn id="63" idx="3"/>
          </p:cNvCxnSpPr>
          <p:nvPr/>
        </p:nvCxnSpPr>
        <p:spPr bwMode="auto">
          <a:xfrm>
            <a:off x="5864354" y="3852429"/>
            <a:ext cx="83477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99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aphicFrame>
        <p:nvGraphicFramePr>
          <p:cNvPr id="6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362397"/>
              </p:ext>
            </p:extLst>
          </p:nvPr>
        </p:nvGraphicFramePr>
        <p:xfrm>
          <a:off x="2881313" y="5218113"/>
          <a:ext cx="3663950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734" name="Equation" r:id="rId4" imgW="1625400" imgH="685800" progId="Equation.3">
                  <p:embed/>
                </p:oleObj>
              </mc:Choice>
              <mc:Fallback>
                <p:oleObj name="Equation" r:id="rId4" imgW="16254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5218113"/>
                        <a:ext cx="3663950" cy="15446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2871376" y="3425778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1/</a:t>
            </a:r>
            <a:r>
              <a:rPr lang="el-GR" i="1" dirty="0">
                <a:solidFill>
                  <a:srgbClr val="C00000"/>
                </a:solidFill>
              </a:rPr>
              <a:t> λ</a:t>
            </a:r>
            <a:r>
              <a:rPr lang="pl-PL" dirty="0">
                <a:solidFill>
                  <a:srgbClr val="C00000"/>
                </a:solidFill>
              </a:rPr>
              <a:t> </a:t>
            </a: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5939546" y="4026229"/>
            <a:ext cx="678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000099"/>
                </a:solidFill>
              </a:rPr>
              <a:t>1/ </a:t>
            </a:r>
            <a:r>
              <a:rPr lang="pl-PL" i="1" dirty="0">
                <a:solidFill>
                  <a:srgbClr val="000099"/>
                </a:solidFill>
              </a:rPr>
              <a:t>µ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896932" y="5861574"/>
            <a:ext cx="19463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dirty="0">
                <a:solidFill>
                  <a:srgbClr val="000000"/>
                </a:solidFill>
              </a:rPr>
              <a:t>średni </a:t>
            </a:r>
            <a:r>
              <a:rPr lang="pl-PL" dirty="0" smtClean="0">
                <a:solidFill>
                  <a:srgbClr val="000000"/>
                </a:solidFill>
              </a:rPr>
              <a:t>czas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kolejkowania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48</a:t>
            </a:fld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2519491" y="833323"/>
            <a:ext cx="4432920" cy="1798325"/>
            <a:chOff x="2519491" y="833323"/>
            <a:chExt cx="4432920" cy="1798325"/>
          </a:xfrm>
        </p:grpSpPr>
        <p:grpSp>
          <p:nvGrpSpPr>
            <p:cNvPr id="38" name="Group 25"/>
            <p:cNvGrpSpPr>
              <a:grpSpLocks/>
            </p:cNvGrpSpPr>
            <p:nvPr/>
          </p:nvGrpSpPr>
          <p:grpSpPr bwMode="auto">
            <a:xfrm>
              <a:off x="2519491" y="833323"/>
              <a:ext cx="3238500" cy="1406526"/>
              <a:chOff x="1536" y="1924"/>
              <a:chExt cx="2040" cy="886"/>
            </a:xfrm>
          </p:grpSpPr>
          <p:sp>
            <p:nvSpPr>
              <p:cNvPr id="39" name="Freeform 8"/>
              <p:cNvSpPr>
                <a:spLocks/>
              </p:cNvSpPr>
              <p:nvPr/>
            </p:nvSpPr>
            <p:spPr bwMode="auto">
              <a:xfrm>
                <a:off x="2232" y="2208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Freeform 9"/>
              <p:cNvSpPr>
                <a:spLocks/>
              </p:cNvSpPr>
              <p:nvPr/>
            </p:nvSpPr>
            <p:spPr bwMode="auto">
              <a:xfrm>
                <a:off x="3048" y="2304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" name="Text Box 11"/>
              <p:cNvSpPr txBox="1">
                <a:spLocks noChangeArrowheads="1"/>
              </p:cNvSpPr>
              <p:nvPr/>
            </p:nvSpPr>
            <p:spPr bwMode="auto">
              <a:xfrm>
                <a:off x="3063" y="2577"/>
                <a:ext cx="4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000000"/>
                    </a:solidFill>
                  </a:rPr>
                  <a:t>kanał</a:t>
                </a:r>
                <a:endParaRPr lang="pl-PL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Line 12"/>
              <p:cNvSpPr>
                <a:spLocks noChangeShapeType="1"/>
              </p:cNvSpPr>
              <p:nvPr/>
            </p:nvSpPr>
            <p:spPr bwMode="auto">
              <a:xfrm>
                <a:off x="2316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13"/>
              <p:cNvSpPr>
                <a:spLocks noChangeShapeType="1"/>
              </p:cNvSpPr>
              <p:nvPr/>
            </p:nvSpPr>
            <p:spPr bwMode="auto">
              <a:xfrm>
                <a:off x="2483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14"/>
              <p:cNvSpPr>
                <a:spLocks noChangeShapeType="1"/>
              </p:cNvSpPr>
              <p:nvPr/>
            </p:nvSpPr>
            <p:spPr bwMode="auto">
              <a:xfrm>
                <a:off x="2651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15"/>
              <p:cNvSpPr>
                <a:spLocks noChangeShapeType="1"/>
              </p:cNvSpPr>
              <p:nvPr/>
            </p:nvSpPr>
            <p:spPr bwMode="auto">
              <a:xfrm>
                <a:off x="2819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Line 16"/>
              <p:cNvSpPr>
                <a:spLocks noChangeShapeType="1"/>
              </p:cNvSpPr>
              <p:nvPr/>
            </p:nvSpPr>
            <p:spPr bwMode="auto">
              <a:xfrm>
                <a:off x="2987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Line 17"/>
              <p:cNvSpPr>
                <a:spLocks noChangeShapeType="1"/>
              </p:cNvSpPr>
              <p:nvPr/>
            </p:nvSpPr>
            <p:spPr bwMode="auto">
              <a:xfrm rot="5400000">
                <a:off x="3312" y="228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Line 18"/>
              <p:cNvSpPr>
                <a:spLocks noChangeShapeType="1"/>
              </p:cNvSpPr>
              <p:nvPr/>
            </p:nvSpPr>
            <p:spPr bwMode="auto">
              <a:xfrm>
                <a:off x="1536" y="244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50" name="Object 20"/>
              <p:cNvGraphicFramePr>
                <a:graphicFrameLocks noChangeAspect="1"/>
              </p:cNvGraphicFramePr>
              <p:nvPr/>
            </p:nvGraphicFramePr>
            <p:xfrm>
              <a:off x="1536" y="2064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8735" name="Równanie" r:id="rId6" imgW="139680" imgH="177480" progId="Equation.3">
                      <p:embed/>
                    </p:oleObj>
                  </mc:Choice>
                  <mc:Fallback>
                    <p:oleObj name="Równanie" r:id="rId6" imgW="1396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36" y="2064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21"/>
              <p:cNvGraphicFramePr>
                <a:graphicFrameLocks noChangeAspect="1"/>
              </p:cNvGraphicFramePr>
              <p:nvPr/>
            </p:nvGraphicFramePr>
            <p:xfrm>
              <a:off x="3277" y="2019"/>
              <a:ext cx="245" cy="2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8736" name="Equation" r:id="rId8" imgW="152280" imgH="164880" progId="Equation.3">
                      <p:embed/>
                    </p:oleObj>
                  </mc:Choice>
                  <mc:Fallback>
                    <p:oleObj name="Equation" r:id="rId8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7" y="2019"/>
                            <a:ext cx="245" cy="2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1" name="Text Box 10"/>
              <p:cNvSpPr txBox="1">
                <a:spLocks noChangeArrowheads="1"/>
              </p:cNvSpPr>
              <p:nvPr/>
            </p:nvSpPr>
            <p:spPr bwMode="auto">
              <a:xfrm>
                <a:off x="2444" y="1924"/>
                <a:ext cx="464" cy="23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333399"/>
                    </a:solidFill>
                  </a:rPr>
                  <a:t>bufor</a:t>
                </a:r>
                <a:endParaRPr lang="pl-PL" sz="1800" dirty="0"/>
              </a:p>
            </p:txBody>
          </p:sp>
        </p:grpSp>
        <p:graphicFrame>
          <p:nvGraphicFramePr>
            <p:cNvPr id="5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15213"/>
                </p:ext>
              </p:extLst>
            </p:nvPr>
          </p:nvGraphicFramePr>
          <p:xfrm>
            <a:off x="6318276" y="1073445"/>
            <a:ext cx="465138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8737" name="Równanie" r:id="rId10" imgW="139680" imgH="177480" progId="Equation.3">
                    <p:embed/>
                  </p:oleObj>
                </mc:Choice>
                <mc:Fallback>
                  <p:oleObj name="Równanie" r:id="rId10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8276" y="1073445"/>
                          <a:ext cx="465138" cy="5873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Line 18"/>
            <p:cNvSpPr>
              <a:spLocks noChangeShapeType="1"/>
            </p:cNvSpPr>
            <p:nvPr/>
          </p:nvSpPr>
          <p:spPr bwMode="auto">
            <a:xfrm>
              <a:off x="5733211" y="1658510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4506861" y="1989265"/>
              <a:ext cx="269733" cy="3678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</a:rPr>
                <a:t>k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  <p:sp>
          <p:nvSpPr>
            <p:cNvPr id="11" name="Nawias klamrowy otwierający 10"/>
            <p:cNvSpPr/>
            <p:nvPr/>
          </p:nvSpPr>
          <p:spPr bwMode="auto">
            <a:xfrm rot="16200000">
              <a:off x="4409159" y="1263173"/>
              <a:ext cx="465138" cy="2271812"/>
            </a:xfrm>
            <a:prstGeom prst="leftBrac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07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-43030" y="1121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b="0" kern="0" dirty="0" smtClean="0">
                <a:solidFill>
                  <a:schemeClr val="folHlink"/>
                </a:solidFill>
              </a:rPr>
              <a:t>SZEREGOWANIE PAKIETÓW (FCFS, FIFO)</a:t>
            </a:r>
            <a:endParaRPr lang="pl-PL" b="0" kern="0" dirty="0" smtClean="0"/>
          </a:p>
        </p:txBody>
      </p:sp>
      <p:sp>
        <p:nvSpPr>
          <p:cNvPr id="76" name="Text Box 33"/>
          <p:cNvSpPr txBox="1">
            <a:spLocks noChangeArrowheads="1"/>
          </p:cNvSpPr>
          <p:nvPr/>
        </p:nvSpPr>
        <p:spPr bwMode="auto">
          <a:xfrm>
            <a:off x="1546871" y="5404814"/>
            <a:ext cx="5760640" cy="83099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b="1" dirty="0" err="1" smtClean="0">
                <a:solidFill>
                  <a:srgbClr val="000000"/>
                </a:solidFill>
              </a:rPr>
              <a:t>Multipleksacja</a:t>
            </a:r>
            <a:r>
              <a:rPr lang="pl-PL" b="1" dirty="0" smtClean="0">
                <a:solidFill>
                  <a:srgbClr val="000000"/>
                </a:solidFill>
              </a:rPr>
              <a:t> strumieni powoduje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zmniejszenie dostępnej przepustowości.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86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pSp>
        <p:nvGrpSpPr>
          <p:cNvPr id="9" name="Grupa 8"/>
          <p:cNvGrpSpPr/>
          <p:nvPr/>
        </p:nvGrpSpPr>
        <p:grpSpPr>
          <a:xfrm>
            <a:off x="2123728" y="1140875"/>
            <a:ext cx="5174812" cy="1765300"/>
            <a:chOff x="2123728" y="1140875"/>
            <a:chExt cx="5174812" cy="1765300"/>
          </a:xfrm>
        </p:grpSpPr>
        <p:grpSp>
          <p:nvGrpSpPr>
            <p:cNvPr id="33" name="Group 31"/>
            <p:cNvGrpSpPr>
              <a:grpSpLocks/>
            </p:cNvGrpSpPr>
            <p:nvPr/>
          </p:nvGrpSpPr>
          <p:grpSpPr bwMode="auto">
            <a:xfrm>
              <a:off x="2123728" y="1140875"/>
              <a:ext cx="3238500" cy="1765300"/>
              <a:chOff x="1488" y="1248"/>
              <a:chExt cx="2040" cy="1112"/>
            </a:xfrm>
          </p:grpSpPr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2184" y="1584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3000" y="1680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2280" y="1248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333399"/>
                    </a:solidFill>
                  </a:rPr>
                  <a:t>bufor</a:t>
                </a:r>
                <a:endParaRPr lang="pl-PL" dirty="0"/>
              </a:p>
            </p:txBody>
          </p:sp>
          <p:sp>
            <p:nvSpPr>
              <p:cNvPr id="66" name="Line 12"/>
              <p:cNvSpPr>
                <a:spLocks noChangeShapeType="1"/>
              </p:cNvSpPr>
              <p:nvPr/>
            </p:nvSpPr>
            <p:spPr bwMode="auto">
              <a:xfrm>
                <a:off x="2268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7" name="Line 13"/>
              <p:cNvSpPr>
                <a:spLocks noChangeShapeType="1"/>
              </p:cNvSpPr>
              <p:nvPr/>
            </p:nvSpPr>
            <p:spPr bwMode="auto">
              <a:xfrm>
                <a:off x="2435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8" name="Line 14"/>
              <p:cNvSpPr>
                <a:spLocks noChangeShapeType="1"/>
              </p:cNvSpPr>
              <p:nvPr/>
            </p:nvSpPr>
            <p:spPr bwMode="auto">
              <a:xfrm>
                <a:off x="2603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>
                <a:off x="2771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0" name="Line 16"/>
              <p:cNvSpPr>
                <a:spLocks noChangeShapeType="1"/>
              </p:cNvSpPr>
              <p:nvPr/>
            </p:nvSpPr>
            <p:spPr bwMode="auto">
              <a:xfrm>
                <a:off x="2939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" name="Line 17"/>
              <p:cNvSpPr>
                <a:spLocks noChangeShapeType="1"/>
              </p:cNvSpPr>
              <p:nvPr/>
            </p:nvSpPr>
            <p:spPr bwMode="auto">
              <a:xfrm rot="5400000">
                <a:off x="3264" y="1656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2" name="Line 18"/>
              <p:cNvSpPr>
                <a:spLocks noChangeShapeType="1"/>
              </p:cNvSpPr>
              <p:nvPr/>
            </p:nvSpPr>
            <p:spPr bwMode="auto">
              <a:xfrm>
                <a:off x="1488" y="172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3" name="Object 20"/>
              <p:cNvGraphicFramePr>
                <a:graphicFrameLocks noChangeAspect="1"/>
              </p:cNvGraphicFramePr>
              <p:nvPr/>
            </p:nvGraphicFramePr>
            <p:xfrm>
              <a:off x="1488" y="1344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922" name="Równanie" r:id="rId4" imgW="139680" imgH="177480" progId="Equation.3">
                      <p:embed/>
                    </p:oleObj>
                  </mc:Choice>
                  <mc:Fallback>
                    <p:oleObj name="Równanie" r:id="rId4" imgW="1396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8" y="1344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4" name="Line 27"/>
              <p:cNvSpPr>
                <a:spLocks noChangeShapeType="1"/>
              </p:cNvSpPr>
              <p:nvPr/>
            </p:nvSpPr>
            <p:spPr bwMode="auto">
              <a:xfrm>
                <a:off x="1488" y="1920"/>
                <a:ext cx="76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5" name="Object 28"/>
              <p:cNvGraphicFramePr>
                <a:graphicFrameLocks noChangeAspect="1"/>
              </p:cNvGraphicFramePr>
              <p:nvPr/>
            </p:nvGraphicFramePr>
            <p:xfrm>
              <a:off x="1488" y="2016"/>
              <a:ext cx="266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923" name="Równanie" r:id="rId6" imgW="126720" imgH="164880" progId="Equation.3">
                      <p:embed/>
                    </p:oleObj>
                  </mc:Choice>
                  <mc:Fallback>
                    <p:oleObj name="Równanie" r:id="rId6" imgW="12672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8" y="2016"/>
                            <a:ext cx="266" cy="34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7" name="Text Box 11"/>
            <p:cNvSpPr txBox="1">
              <a:spLocks noChangeArrowheads="1"/>
            </p:cNvSpPr>
            <p:nvPr/>
          </p:nvSpPr>
          <p:spPr bwMode="auto">
            <a:xfrm>
              <a:off x="4540064" y="1288810"/>
              <a:ext cx="9204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78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3703205"/>
                </p:ext>
              </p:extLst>
            </p:nvPr>
          </p:nvGraphicFramePr>
          <p:xfrm>
            <a:off x="5086298" y="2288583"/>
            <a:ext cx="389629" cy="422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924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6298" y="2288583"/>
                          <a:ext cx="389629" cy="4229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Line 18"/>
            <p:cNvSpPr>
              <a:spLocks noChangeShapeType="1"/>
            </p:cNvSpPr>
            <p:nvPr/>
          </p:nvSpPr>
          <p:spPr bwMode="auto">
            <a:xfrm>
              <a:off x="5350768" y="2031720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0" name="Line 27"/>
            <p:cNvSpPr>
              <a:spLocks noChangeShapeType="1"/>
            </p:cNvSpPr>
            <p:nvPr/>
          </p:nvSpPr>
          <p:spPr bwMode="auto">
            <a:xfrm>
              <a:off x="5350768" y="2121730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8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9563169"/>
                </p:ext>
              </p:extLst>
            </p:nvPr>
          </p:nvGraphicFramePr>
          <p:xfrm>
            <a:off x="6115853" y="1356645"/>
            <a:ext cx="1182687" cy="671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925" name="Równanie" r:id="rId10" imgW="355320" imgH="203040" progId="Equation.3">
                    <p:embed/>
                  </p:oleObj>
                </mc:Choice>
                <mc:Fallback>
                  <p:oleObj name="Równanie" r:id="rId10" imgW="3553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853" y="1356645"/>
                          <a:ext cx="1182687" cy="671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a 3"/>
            <p:cNvGrpSpPr/>
            <p:nvPr/>
          </p:nvGrpSpPr>
          <p:grpSpPr>
            <a:xfrm>
              <a:off x="3439764" y="1830619"/>
              <a:ext cx="923428" cy="504056"/>
              <a:chOff x="5933724" y="3135296"/>
              <a:chExt cx="923428" cy="504056"/>
            </a:xfrm>
          </p:grpSpPr>
          <p:sp>
            <p:nvSpPr>
              <p:cNvPr id="3" name="Elipsa 2"/>
              <p:cNvSpPr/>
              <p:nvPr/>
            </p:nvSpPr>
            <p:spPr bwMode="auto">
              <a:xfrm>
                <a:off x="5933724" y="3135296"/>
                <a:ext cx="923428" cy="504056"/>
              </a:xfrm>
              <a:prstGeom prst="ellipse">
                <a:avLst/>
              </a:prstGeom>
              <a:solidFill>
                <a:schemeClr val="bg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2" name="pole tekstowe 1"/>
              <p:cNvSpPr txBox="1"/>
              <p:nvPr/>
            </p:nvSpPr>
            <p:spPr>
              <a:xfrm>
                <a:off x="6012160" y="3140968"/>
                <a:ext cx="7665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smtClean="0">
                    <a:solidFill>
                      <a:srgbClr val="006600"/>
                    </a:solidFill>
                  </a:rPr>
                  <a:t>m</a:t>
                </a:r>
                <a:r>
                  <a:rPr lang="pl-PL" i="1" dirty="0" smtClean="0">
                    <a:solidFill>
                      <a:srgbClr val="000000"/>
                    </a:solidFill>
                  </a:rPr>
                  <a:t>, </a:t>
                </a:r>
                <a:r>
                  <a:rPr lang="pl-PL" i="1" dirty="0" smtClean="0">
                    <a:solidFill>
                      <a:srgbClr val="FF0000"/>
                    </a:solidFill>
                  </a:rPr>
                  <a:t>n</a:t>
                </a:r>
                <a:endParaRPr lang="pl-PL" i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8" name="Grupa 7"/>
          <p:cNvGrpSpPr/>
          <p:nvPr/>
        </p:nvGrpSpPr>
        <p:grpSpPr>
          <a:xfrm>
            <a:off x="518414" y="2821735"/>
            <a:ext cx="4123245" cy="2099515"/>
            <a:chOff x="518414" y="2821735"/>
            <a:chExt cx="4123245" cy="2099515"/>
          </a:xfrm>
        </p:grpSpPr>
        <p:graphicFrame>
          <p:nvGraphicFramePr>
            <p:cNvPr id="87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5287928"/>
                </p:ext>
              </p:extLst>
            </p:nvPr>
          </p:nvGraphicFramePr>
          <p:xfrm>
            <a:off x="518414" y="3335338"/>
            <a:ext cx="3984625" cy="1585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926" name="Równanie" r:id="rId12" imgW="2552400" imgH="1015920" progId="Equation.3">
                    <p:embed/>
                  </p:oleObj>
                </mc:Choice>
                <mc:Fallback>
                  <p:oleObj name="Równanie" r:id="rId12" imgW="2552400" imgH="1015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414" y="3335338"/>
                          <a:ext cx="3984625" cy="1585912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ole tekstowe 4"/>
            <p:cNvSpPr txBox="1"/>
            <p:nvPr/>
          </p:nvSpPr>
          <p:spPr>
            <a:xfrm>
              <a:off x="518414" y="2821735"/>
              <a:ext cx="41232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000000"/>
                  </a:solidFill>
                </a:rPr>
                <a:t>M/M/1 – </a:t>
              </a:r>
              <a:r>
                <a:rPr lang="el-GR" i="1" dirty="0" smtClean="0">
                  <a:solidFill>
                    <a:srgbClr val="000000"/>
                  </a:solidFill>
                </a:rPr>
                <a:t>λ</a:t>
              </a:r>
              <a:r>
                <a:rPr lang="pl-PL" i="1" dirty="0" smtClean="0">
                  <a:solidFill>
                    <a:srgbClr val="000000"/>
                  </a:solidFill>
                </a:rPr>
                <a:t>, </a:t>
              </a:r>
              <a:r>
                <a:rPr lang="el-GR" i="1" dirty="0" smtClean="0">
                  <a:solidFill>
                    <a:srgbClr val="000000"/>
                  </a:solidFill>
                </a:rPr>
                <a:t>γ</a:t>
              </a:r>
              <a:r>
                <a:rPr lang="pl-PL" i="1" dirty="0" smtClean="0">
                  <a:solidFill>
                    <a:srgbClr val="000000"/>
                  </a:solidFill>
                </a:rPr>
                <a:t> </a:t>
              </a:r>
              <a:r>
                <a:rPr lang="pl-PL" dirty="0" smtClean="0">
                  <a:solidFill>
                    <a:srgbClr val="000000"/>
                  </a:solidFill>
                </a:rPr>
                <a:t>(dwa strumienie)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5281112" y="2855012"/>
            <a:ext cx="3789820" cy="1596338"/>
            <a:chOff x="5281112" y="2855012"/>
            <a:chExt cx="3789820" cy="1596338"/>
          </a:xfrm>
        </p:grpSpPr>
        <p:graphicFrame>
          <p:nvGraphicFramePr>
            <p:cNvPr id="88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81411646"/>
                </p:ext>
              </p:extLst>
            </p:nvPr>
          </p:nvGraphicFramePr>
          <p:xfrm>
            <a:off x="5281112" y="3335338"/>
            <a:ext cx="2833687" cy="1116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927" name="Równanie" r:id="rId14" imgW="1257120" imgH="495000" progId="Equation.3">
                    <p:embed/>
                  </p:oleObj>
                </mc:Choice>
                <mc:Fallback>
                  <p:oleObj name="Równanie" r:id="rId14" imgW="1257120" imgH="49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1112" y="3335338"/>
                          <a:ext cx="2833687" cy="1116012"/>
                        </a:xfrm>
                        <a:prstGeom prst="rect">
                          <a:avLst/>
                        </a:prstGeom>
                        <a:solidFill>
                          <a:srgbClr val="CCFFFF">
                            <a:alpha val="49804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pole tekstowe 29"/>
            <p:cNvSpPr txBox="1"/>
            <p:nvPr/>
          </p:nvSpPr>
          <p:spPr>
            <a:xfrm>
              <a:off x="5281112" y="2855012"/>
              <a:ext cx="37898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000000"/>
                  </a:solidFill>
                </a:rPr>
                <a:t>M/M/1 – </a:t>
              </a:r>
              <a:r>
                <a:rPr lang="el-GR" i="1" dirty="0" smtClean="0">
                  <a:solidFill>
                    <a:srgbClr val="000000"/>
                  </a:solidFill>
                </a:rPr>
                <a:t>λ</a:t>
              </a:r>
              <a:r>
                <a:rPr lang="pl-PL" dirty="0" smtClean="0">
                  <a:solidFill>
                    <a:srgbClr val="000000"/>
                  </a:solidFill>
                </a:rPr>
                <a:t> (jeden strumień)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001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23528" y="15587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0" dirty="0" smtClean="0">
                <a:solidFill>
                  <a:schemeClr val="folHlink"/>
                </a:solidFill>
                <a:latin typeface="Impact" pitchFamily="34" charset="0"/>
              </a:rPr>
              <a:t>KOLEJKA M/M/1 (FIFO)</a:t>
            </a:r>
            <a:endParaRPr kumimoji="1" lang="pl-PL" sz="48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1033463" y="3657600"/>
            <a:ext cx="732444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sz="2800" b="0" i="1" dirty="0">
                <a:solidFill>
                  <a:srgbClr val="333399"/>
                </a:solidFill>
              </a:rPr>
              <a:t> </a:t>
            </a:r>
            <a:r>
              <a:rPr lang="pl-PL" sz="2800" i="1" dirty="0">
                <a:solidFill>
                  <a:srgbClr val="333399"/>
                </a:solidFill>
              </a:rPr>
              <a:t>j</a:t>
            </a:r>
            <a:r>
              <a:rPr lang="pl-PL" sz="2800" b="0" dirty="0">
                <a:solidFill>
                  <a:srgbClr val="333399"/>
                </a:solidFill>
              </a:rPr>
              <a:t>  </a:t>
            </a:r>
            <a:r>
              <a:rPr lang="pl-PL" sz="2800" b="0" dirty="0" smtClean="0">
                <a:solidFill>
                  <a:srgbClr val="333399"/>
                </a:solidFill>
              </a:rPr>
              <a:t>	</a:t>
            </a:r>
            <a:r>
              <a:rPr lang="pl-PL" sz="2800" dirty="0" smtClean="0">
                <a:solidFill>
                  <a:srgbClr val="333399"/>
                </a:solidFill>
              </a:rPr>
              <a:t>-</a:t>
            </a:r>
            <a:r>
              <a:rPr lang="pl-PL" sz="2800" b="0" dirty="0" smtClean="0">
                <a:solidFill>
                  <a:srgbClr val="333399"/>
                </a:solidFill>
              </a:rPr>
              <a:t> </a:t>
            </a:r>
            <a:r>
              <a:rPr lang="pl-PL" sz="2800" dirty="0" smtClean="0">
                <a:solidFill>
                  <a:srgbClr val="333399"/>
                </a:solidFill>
              </a:rPr>
              <a:t># pakietów (łącznie z transmitowanym)</a:t>
            </a:r>
            <a:endParaRPr lang="pl-PL" sz="2800" dirty="0">
              <a:solidFill>
                <a:srgbClr val="333399"/>
              </a:solidFill>
            </a:endParaRPr>
          </a:p>
          <a:p>
            <a:pPr>
              <a:buFontTx/>
              <a:buChar char="•"/>
            </a:pPr>
            <a:r>
              <a:rPr lang="pl-PL" sz="2800" dirty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i="1" dirty="0" smtClean="0">
                <a:solidFill>
                  <a:srgbClr val="333399"/>
                </a:solidFill>
                <a:sym typeface="Symbol" pitchFamily="18" charset="2"/>
              </a:rPr>
              <a:t></a:t>
            </a:r>
            <a:r>
              <a:rPr lang="pl-PL" sz="2800" i="1" baseline="-25000" dirty="0" smtClean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 	- natężenie strumienia wejściowego</a:t>
            </a:r>
            <a:endParaRPr lang="pl-PL" sz="2800" i="1" dirty="0">
              <a:solidFill>
                <a:srgbClr val="333399"/>
              </a:solidFill>
              <a:sym typeface="Symbol" pitchFamily="18" charset="2"/>
            </a:endParaRPr>
          </a:p>
          <a:p>
            <a:pPr>
              <a:buFontTx/>
              <a:buChar char="•"/>
            </a:pPr>
            <a:r>
              <a:rPr lang="pl-PL" sz="2800" i="1" dirty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1/</a:t>
            </a:r>
            <a:r>
              <a:rPr lang="pl-PL" sz="2800" i="1" dirty="0" smtClean="0">
                <a:solidFill>
                  <a:srgbClr val="333399"/>
                </a:solidFill>
                <a:sym typeface="Symbol" pitchFamily="18" charset="2"/>
              </a:rPr>
              <a:t></a:t>
            </a:r>
            <a:r>
              <a:rPr lang="pl-PL" sz="2800" i="1" baseline="-25000" dirty="0" smtClean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pl-PL" sz="2800" dirty="0" smtClean="0">
                <a:solidFill>
                  <a:srgbClr val="333399"/>
                </a:solidFill>
                <a:sym typeface="Symbol" pitchFamily="18" charset="2"/>
              </a:rPr>
              <a:t>  - średni czas transmisji pakietu</a:t>
            </a:r>
            <a:endParaRPr lang="pl-PL" sz="2800" dirty="0">
              <a:solidFill>
                <a:srgbClr val="333399"/>
              </a:solidFill>
            </a:endParaRPr>
          </a:p>
          <a:p>
            <a:pPr>
              <a:buFontTx/>
              <a:buChar char="•"/>
            </a:pPr>
            <a:endParaRPr lang="pl-PL" b="0" i="1" dirty="0"/>
          </a:p>
        </p:txBody>
      </p:sp>
      <p:graphicFrame>
        <p:nvGraphicFramePr>
          <p:cNvPr id="10295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938566"/>
              </p:ext>
            </p:extLst>
          </p:nvPr>
        </p:nvGraphicFramePr>
        <p:xfrm>
          <a:off x="236538" y="5175250"/>
          <a:ext cx="371475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39" name="Equation" r:id="rId4" imgW="1168200" imgH="215640" progId="Equation.3">
                  <p:embed/>
                </p:oleObj>
              </mc:Choice>
              <mc:Fallback>
                <p:oleObj name="Equation" r:id="rId4" imgW="1168200" imgH="21564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8" y="5175250"/>
                        <a:ext cx="3714750" cy="6826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6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249443"/>
              </p:ext>
            </p:extLst>
          </p:nvPr>
        </p:nvGraphicFramePr>
        <p:xfrm>
          <a:off x="5140325" y="5157788"/>
          <a:ext cx="38354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40" name="Equation" r:id="rId6" imgW="1206360" imgH="215640" progId="Equation.3">
                  <p:embed/>
                </p:oleObj>
              </mc:Choice>
              <mc:Fallback>
                <p:oleObj name="Equation" r:id="rId6" imgW="1206360" imgH="215640" progId="Equation.3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0325" y="5157788"/>
                        <a:ext cx="3835400" cy="682625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315" name="Group 75"/>
          <p:cNvGrpSpPr>
            <a:grpSpLocks/>
          </p:cNvGrpSpPr>
          <p:nvPr/>
        </p:nvGrpSpPr>
        <p:grpSpPr bwMode="auto">
          <a:xfrm>
            <a:off x="2369351" y="1072529"/>
            <a:ext cx="4457700" cy="2271713"/>
            <a:chOff x="1632" y="960"/>
            <a:chExt cx="2808" cy="1431"/>
          </a:xfrm>
        </p:grpSpPr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3144" y="1392"/>
              <a:ext cx="528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299" name="Text Box 59"/>
            <p:cNvSpPr txBox="1">
              <a:spLocks noChangeArrowheads="1"/>
            </p:cNvSpPr>
            <p:nvPr/>
          </p:nvSpPr>
          <p:spPr bwMode="auto">
            <a:xfrm>
              <a:off x="3000" y="2064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800" i="1">
                  <a:solidFill>
                    <a:srgbClr val="000000"/>
                  </a:solidFill>
                </a:rPr>
                <a:t>j</a:t>
              </a:r>
              <a:endParaRPr lang="pl-PL" b="0" i="1"/>
            </a:p>
          </p:txBody>
        </p:sp>
        <p:sp>
          <p:nvSpPr>
            <p:cNvPr id="10300" name="Freeform 60"/>
            <p:cNvSpPr>
              <a:spLocks/>
            </p:cNvSpPr>
            <p:nvPr/>
          </p:nvSpPr>
          <p:spPr bwMode="auto">
            <a:xfrm>
              <a:off x="2328" y="1296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2" name="Text Box 62"/>
            <p:cNvSpPr txBox="1">
              <a:spLocks noChangeArrowheads="1"/>
            </p:cNvSpPr>
            <p:nvPr/>
          </p:nvSpPr>
          <p:spPr bwMode="auto">
            <a:xfrm>
              <a:off x="2424" y="960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333399"/>
                  </a:solidFill>
                </a:rPr>
                <a:t>bufor</a:t>
              </a:r>
              <a:endParaRPr lang="pl-PL" b="0" dirty="0"/>
            </a:p>
          </p:txBody>
        </p:sp>
        <p:sp>
          <p:nvSpPr>
            <p:cNvPr id="10303" name="Text Box 63"/>
            <p:cNvSpPr txBox="1">
              <a:spLocks noChangeArrowheads="1"/>
            </p:cNvSpPr>
            <p:nvPr/>
          </p:nvSpPr>
          <p:spPr bwMode="auto">
            <a:xfrm>
              <a:off x="3144" y="105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CC3300"/>
                  </a:solidFill>
                </a:rPr>
                <a:t>kanał</a:t>
              </a:r>
              <a:endParaRPr lang="pl-PL" b="0" dirty="0"/>
            </a:p>
          </p:txBody>
        </p:sp>
        <p:sp>
          <p:nvSpPr>
            <p:cNvPr id="10304" name="Line 64"/>
            <p:cNvSpPr>
              <a:spLocks noChangeShapeType="1"/>
            </p:cNvSpPr>
            <p:nvPr/>
          </p:nvSpPr>
          <p:spPr bwMode="auto">
            <a:xfrm>
              <a:off x="2412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5" name="Line 65"/>
            <p:cNvSpPr>
              <a:spLocks noChangeShapeType="1"/>
            </p:cNvSpPr>
            <p:nvPr/>
          </p:nvSpPr>
          <p:spPr bwMode="auto">
            <a:xfrm>
              <a:off x="2579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6" name="Line 66"/>
            <p:cNvSpPr>
              <a:spLocks noChangeShapeType="1"/>
            </p:cNvSpPr>
            <p:nvPr/>
          </p:nvSpPr>
          <p:spPr bwMode="auto">
            <a:xfrm>
              <a:off x="2747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7" name="Line 67"/>
            <p:cNvSpPr>
              <a:spLocks noChangeShapeType="1"/>
            </p:cNvSpPr>
            <p:nvPr/>
          </p:nvSpPr>
          <p:spPr bwMode="auto">
            <a:xfrm>
              <a:off x="2915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8" name="Line 68"/>
            <p:cNvSpPr>
              <a:spLocks noChangeShapeType="1"/>
            </p:cNvSpPr>
            <p:nvPr/>
          </p:nvSpPr>
          <p:spPr bwMode="auto">
            <a:xfrm>
              <a:off x="3083" y="137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09" name="Line 69"/>
            <p:cNvSpPr>
              <a:spLocks noChangeShapeType="1"/>
            </p:cNvSpPr>
            <p:nvPr/>
          </p:nvSpPr>
          <p:spPr bwMode="auto">
            <a:xfrm rot="5400000">
              <a:off x="3408" y="136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0" name="Line 70"/>
            <p:cNvSpPr>
              <a:spLocks noChangeShapeType="1"/>
            </p:cNvSpPr>
            <p:nvPr/>
          </p:nvSpPr>
          <p:spPr bwMode="auto">
            <a:xfrm>
              <a:off x="1632" y="1550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1" name="Line 71"/>
            <p:cNvSpPr>
              <a:spLocks noChangeShapeType="1"/>
            </p:cNvSpPr>
            <p:nvPr/>
          </p:nvSpPr>
          <p:spPr bwMode="auto">
            <a:xfrm>
              <a:off x="3672" y="1536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12" name="AutoShape 72"/>
            <p:cNvSpPr>
              <a:spLocks/>
            </p:cNvSpPr>
            <p:nvPr/>
          </p:nvSpPr>
          <p:spPr bwMode="auto">
            <a:xfrm rot="-5400000">
              <a:off x="2832" y="1416"/>
              <a:ext cx="288" cy="1200"/>
            </a:xfrm>
            <a:prstGeom prst="leftBrace">
              <a:avLst>
                <a:gd name="adj1" fmla="val 34722"/>
                <a:gd name="adj2" fmla="val 50000"/>
              </a:avLst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313" name="Object 73"/>
            <p:cNvGraphicFramePr>
              <a:graphicFrameLocks noChangeAspect="1"/>
            </p:cNvGraphicFramePr>
            <p:nvPr/>
          </p:nvGraphicFramePr>
          <p:xfrm>
            <a:off x="1839" y="1543"/>
            <a:ext cx="291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941" name="Równanie" r:id="rId8" imgW="139680" imgH="177480" progId="Equation.3">
                    <p:embed/>
                  </p:oleObj>
                </mc:Choice>
                <mc:Fallback>
                  <p:oleObj name="Równanie" r:id="rId8" imgW="139680" imgH="177480" progId="Equation.3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9" y="1543"/>
                          <a:ext cx="291" cy="3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4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5979472"/>
                </p:ext>
              </p:extLst>
            </p:nvPr>
          </p:nvGraphicFramePr>
          <p:xfrm>
            <a:off x="3208" y="1644"/>
            <a:ext cx="320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942" name="Równanie" r:id="rId10" imgW="152280" imgH="164880" progId="Equation.3">
                    <p:embed/>
                  </p:oleObj>
                </mc:Choice>
                <mc:Fallback>
                  <p:oleObj name="Równanie" r:id="rId10" imgW="152280" imgH="164880" progId="Equation.3">
                    <p:embed/>
                    <p:pic>
                      <p:nvPicPr>
                        <p:cNvPr id="0" name="Picture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8" y="1644"/>
                          <a:ext cx="320" cy="3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" name="Obi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5614761"/>
              </p:ext>
            </p:extLst>
          </p:nvPr>
        </p:nvGraphicFramePr>
        <p:xfrm>
          <a:off x="6222213" y="2257449"/>
          <a:ext cx="2700338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43" name="Equation" r:id="rId12" imgW="1130040" imgH="457200" progId="Equation.3">
                  <p:embed/>
                </p:oleObj>
              </mc:Choice>
              <mc:Fallback>
                <p:oleObj name="Equation" r:id="rId12" imgW="1130040" imgH="457200" progId="Equation.3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2213" y="2257449"/>
                        <a:ext cx="2700338" cy="1092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pole tekstowe 24"/>
          <p:cNvSpPr txBox="1"/>
          <p:nvPr/>
        </p:nvSpPr>
        <p:spPr>
          <a:xfrm>
            <a:off x="62892" y="6031050"/>
            <a:ext cx="4297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0000"/>
                </a:solidFill>
              </a:rPr>
              <a:t>fgp</a:t>
            </a:r>
            <a:r>
              <a:rPr lang="pl-PL" sz="2000" dirty="0" smtClean="0">
                <a:solidFill>
                  <a:srgbClr val="000000"/>
                </a:solidFill>
              </a:rPr>
              <a:t> odstępów czasu między pakietami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5275589" y="6011941"/>
            <a:ext cx="3435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err="1" smtClean="0">
                <a:solidFill>
                  <a:srgbClr val="000000"/>
                </a:solidFill>
              </a:rPr>
              <a:t>fgp</a:t>
            </a:r>
            <a:r>
              <a:rPr lang="pl-PL" sz="2000" dirty="0" smtClean="0">
                <a:solidFill>
                  <a:srgbClr val="000000"/>
                </a:solidFill>
              </a:rPr>
              <a:t> czasu transmisji pakietów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27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825093"/>
              </p:ext>
            </p:extLst>
          </p:nvPr>
        </p:nvGraphicFramePr>
        <p:xfrm>
          <a:off x="6318846" y="1359532"/>
          <a:ext cx="4619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44" name="Równanie" r:id="rId14" imgW="139680" imgH="177480" progId="Equation.3">
                  <p:embed/>
                </p:oleObj>
              </mc:Choice>
              <mc:Fallback>
                <p:oleObj name="Równanie" r:id="rId14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846" y="1359532"/>
                        <a:ext cx="461963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38893" y="79013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b="0" kern="0" dirty="0" smtClean="0">
                <a:solidFill>
                  <a:schemeClr val="folHlink"/>
                </a:solidFill>
              </a:rPr>
              <a:t>SZEREGOWANIE PAKIETÓW (FCFS, FIFO)</a:t>
            </a:r>
            <a:endParaRPr lang="pl-PL" b="0" kern="0" dirty="0" smtClean="0"/>
          </a:p>
        </p:txBody>
      </p:sp>
      <p:sp>
        <p:nvSpPr>
          <p:cNvPr id="86" name="Text Box 3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pSp>
        <p:nvGrpSpPr>
          <p:cNvPr id="5" name="Grupa 4"/>
          <p:cNvGrpSpPr/>
          <p:nvPr/>
        </p:nvGrpSpPr>
        <p:grpSpPr>
          <a:xfrm>
            <a:off x="190449" y="692299"/>
            <a:ext cx="8473484" cy="1655763"/>
            <a:chOff x="633993" y="933344"/>
            <a:chExt cx="8473484" cy="1655763"/>
          </a:xfrm>
        </p:grpSpPr>
        <p:grpSp>
          <p:nvGrpSpPr>
            <p:cNvPr id="95" name="Group 23"/>
            <p:cNvGrpSpPr>
              <a:grpSpLocks/>
            </p:cNvGrpSpPr>
            <p:nvPr/>
          </p:nvGrpSpPr>
          <p:grpSpPr bwMode="auto">
            <a:xfrm>
              <a:off x="633993" y="933344"/>
              <a:ext cx="3346451" cy="1655763"/>
              <a:chOff x="1440" y="2496"/>
              <a:chExt cx="2108" cy="1043"/>
            </a:xfrm>
          </p:grpSpPr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2136" y="2832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" name="Freeform 7"/>
              <p:cNvSpPr>
                <a:spLocks/>
              </p:cNvSpPr>
              <p:nvPr/>
            </p:nvSpPr>
            <p:spPr bwMode="auto">
              <a:xfrm>
                <a:off x="2952" y="2928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" name="Text Box 8"/>
              <p:cNvSpPr txBox="1">
                <a:spLocks noChangeArrowheads="1"/>
              </p:cNvSpPr>
              <p:nvPr/>
            </p:nvSpPr>
            <p:spPr bwMode="auto">
              <a:xfrm>
                <a:off x="2232" y="2496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333399"/>
                    </a:solidFill>
                  </a:rPr>
                  <a:t>bufor</a:t>
                </a:r>
                <a:endParaRPr lang="pl-PL" dirty="0"/>
              </a:p>
            </p:txBody>
          </p:sp>
          <p:sp>
            <p:nvSpPr>
              <p:cNvPr id="99" name="Text Box 9"/>
              <p:cNvSpPr txBox="1">
                <a:spLocks noChangeArrowheads="1"/>
              </p:cNvSpPr>
              <p:nvPr/>
            </p:nvSpPr>
            <p:spPr bwMode="auto">
              <a:xfrm>
                <a:off x="2968" y="2616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dirty="0" smtClean="0">
                    <a:solidFill>
                      <a:srgbClr val="000000"/>
                    </a:solidFill>
                  </a:rPr>
                  <a:t>kanał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Line 10"/>
              <p:cNvSpPr>
                <a:spLocks noChangeShapeType="1"/>
              </p:cNvSpPr>
              <p:nvPr/>
            </p:nvSpPr>
            <p:spPr bwMode="auto">
              <a:xfrm>
                <a:off x="2220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" name="Line 11"/>
              <p:cNvSpPr>
                <a:spLocks noChangeShapeType="1"/>
              </p:cNvSpPr>
              <p:nvPr/>
            </p:nvSpPr>
            <p:spPr bwMode="auto">
              <a:xfrm>
                <a:off x="2387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" name="Line 12"/>
              <p:cNvSpPr>
                <a:spLocks noChangeShapeType="1"/>
              </p:cNvSpPr>
              <p:nvPr/>
            </p:nvSpPr>
            <p:spPr bwMode="auto">
              <a:xfrm>
                <a:off x="2555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" name="Line 13"/>
              <p:cNvSpPr>
                <a:spLocks noChangeShapeType="1"/>
              </p:cNvSpPr>
              <p:nvPr/>
            </p:nvSpPr>
            <p:spPr bwMode="auto">
              <a:xfrm>
                <a:off x="2723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" name="Line 14"/>
              <p:cNvSpPr>
                <a:spLocks noChangeShapeType="1"/>
              </p:cNvSpPr>
              <p:nvPr/>
            </p:nvSpPr>
            <p:spPr bwMode="auto">
              <a:xfrm>
                <a:off x="2891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" name="Line 15"/>
              <p:cNvSpPr>
                <a:spLocks noChangeShapeType="1"/>
              </p:cNvSpPr>
              <p:nvPr/>
            </p:nvSpPr>
            <p:spPr bwMode="auto">
              <a:xfrm rot="5400000">
                <a:off x="3216" y="290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" name="Line 16"/>
              <p:cNvSpPr>
                <a:spLocks noChangeShapeType="1"/>
              </p:cNvSpPr>
              <p:nvPr/>
            </p:nvSpPr>
            <p:spPr bwMode="auto">
              <a:xfrm>
                <a:off x="1440" y="3072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07" name="Object 18"/>
              <p:cNvGraphicFramePr>
                <a:graphicFrameLocks noChangeAspect="1"/>
              </p:cNvGraphicFramePr>
              <p:nvPr/>
            </p:nvGraphicFramePr>
            <p:xfrm>
              <a:off x="1440" y="2688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3998" name="Równanie" r:id="rId4" imgW="139680" imgH="177480" progId="Equation.3">
                      <p:embed/>
                    </p:oleObj>
                  </mc:Choice>
                  <mc:Fallback>
                    <p:oleObj name="Równanie" r:id="rId4" imgW="1396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40" y="2688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8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5714079"/>
                  </p:ext>
                </p:extLst>
              </p:nvPr>
            </p:nvGraphicFramePr>
            <p:xfrm>
              <a:off x="2944" y="3277"/>
              <a:ext cx="584" cy="2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3999" name="Równanie" r:id="rId6" imgW="368280" imgH="164880" progId="Equation.3">
                      <p:embed/>
                    </p:oleObj>
                  </mc:Choice>
                  <mc:Fallback>
                    <p:oleObj name="Równanie" r:id="rId6" imgW="368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44" y="3277"/>
                            <a:ext cx="584" cy="2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25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5061832"/>
                </p:ext>
              </p:extLst>
            </p:nvPr>
          </p:nvGraphicFramePr>
          <p:xfrm>
            <a:off x="5138727" y="1507149"/>
            <a:ext cx="396875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000" name="Równanie" r:id="rId8" imgW="2184120" imgH="419040" progId="Equation.3">
                    <p:embed/>
                  </p:oleObj>
                </mc:Choice>
                <mc:Fallback>
                  <p:oleObj name="Równanie" r:id="rId8" imgW="218412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8727" y="1507149"/>
                          <a:ext cx="3968750" cy="762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8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1705520"/>
                </p:ext>
              </p:extLst>
            </p:nvPr>
          </p:nvGraphicFramePr>
          <p:xfrm>
            <a:off x="4869508" y="1214098"/>
            <a:ext cx="465138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001" name="Równanie" r:id="rId10" imgW="139680" imgH="177480" progId="Equation.3">
                    <p:embed/>
                  </p:oleObj>
                </mc:Choice>
                <mc:Fallback>
                  <p:oleObj name="Równanie" r:id="rId10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69508" y="1214098"/>
                          <a:ext cx="465138" cy="5873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0" name="Line 16"/>
            <p:cNvSpPr>
              <a:spLocks noChangeShapeType="1"/>
            </p:cNvSpPr>
            <p:nvPr/>
          </p:nvSpPr>
          <p:spPr bwMode="auto">
            <a:xfrm>
              <a:off x="3894848" y="1859178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35" name="Grupa 134"/>
            <p:cNvGrpSpPr/>
            <p:nvPr/>
          </p:nvGrpSpPr>
          <p:grpSpPr>
            <a:xfrm>
              <a:off x="2236054" y="1619715"/>
              <a:ext cx="446434" cy="478170"/>
              <a:chOff x="7612060" y="868886"/>
              <a:chExt cx="560340" cy="600174"/>
            </a:xfrm>
          </p:grpSpPr>
          <p:sp>
            <p:nvSpPr>
              <p:cNvPr id="136" name="Elipsa 135"/>
              <p:cNvSpPr/>
              <p:nvPr/>
            </p:nvSpPr>
            <p:spPr bwMode="auto">
              <a:xfrm>
                <a:off x="7612060" y="908720"/>
                <a:ext cx="560340" cy="560340"/>
              </a:xfrm>
              <a:prstGeom prst="ellipse">
                <a:avLst/>
              </a:prstGeom>
              <a:solidFill>
                <a:schemeClr val="bg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137" name="pole tekstowe 136"/>
              <p:cNvSpPr txBox="1"/>
              <p:nvPr/>
            </p:nvSpPr>
            <p:spPr>
              <a:xfrm>
                <a:off x="7634291" y="868886"/>
                <a:ext cx="531572" cy="579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m</a:t>
                </a:r>
              </a:p>
            </p:txBody>
          </p:sp>
        </p:grpSp>
      </p:grpSp>
      <p:grpSp>
        <p:nvGrpSpPr>
          <p:cNvPr id="6" name="Grupa 5"/>
          <p:cNvGrpSpPr/>
          <p:nvPr/>
        </p:nvGrpSpPr>
        <p:grpSpPr>
          <a:xfrm>
            <a:off x="190449" y="2324572"/>
            <a:ext cx="8649900" cy="1674813"/>
            <a:chOff x="557272" y="3504655"/>
            <a:chExt cx="8649900" cy="1674813"/>
          </a:xfrm>
        </p:grpSpPr>
        <p:grpSp>
          <p:nvGrpSpPr>
            <p:cNvPr id="110" name="Group 39"/>
            <p:cNvGrpSpPr>
              <a:grpSpLocks/>
            </p:cNvGrpSpPr>
            <p:nvPr/>
          </p:nvGrpSpPr>
          <p:grpSpPr bwMode="auto">
            <a:xfrm>
              <a:off x="557272" y="3504655"/>
              <a:ext cx="3357563" cy="1674813"/>
              <a:chOff x="1440" y="2496"/>
              <a:chExt cx="2115" cy="1055"/>
            </a:xfrm>
          </p:grpSpPr>
          <p:sp>
            <p:nvSpPr>
              <p:cNvPr id="111" name="Freeform 24"/>
              <p:cNvSpPr>
                <a:spLocks/>
              </p:cNvSpPr>
              <p:nvPr/>
            </p:nvSpPr>
            <p:spPr bwMode="auto">
              <a:xfrm>
                <a:off x="2136" y="2832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" name="Freeform 25"/>
              <p:cNvSpPr>
                <a:spLocks/>
              </p:cNvSpPr>
              <p:nvPr/>
            </p:nvSpPr>
            <p:spPr bwMode="auto">
              <a:xfrm>
                <a:off x="2952" y="2928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" name="Text Box 26"/>
              <p:cNvSpPr txBox="1">
                <a:spLocks noChangeArrowheads="1"/>
              </p:cNvSpPr>
              <p:nvPr/>
            </p:nvSpPr>
            <p:spPr bwMode="auto">
              <a:xfrm>
                <a:off x="2232" y="2496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333399"/>
                    </a:solidFill>
                  </a:rPr>
                  <a:t>bufor</a:t>
                </a:r>
                <a:endParaRPr lang="pl-PL" dirty="0"/>
              </a:p>
            </p:txBody>
          </p:sp>
          <p:sp>
            <p:nvSpPr>
              <p:cNvPr id="114" name="Text Box 27"/>
              <p:cNvSpPr txBox="1">
                <a:spLocks noChangeArrowheads="1"/>
              </p:cNvSpPr>
              <p:nvPr/>
            </p:nvSpPr>
            <p:spPr bwMode="auto">
              <a:xfrm>
                <a:off x="2926" y="2613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dirty="0" smtClean="0">
                    <a:solidFill>
                      <a:srgbClr val="000000"/>
                    </a:solidFill>
                  </a:rPr>
                  <a:t>kanał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Line 28"/>
              <p:cNvSpPr>
                <a:spLocks noChangeShapeType="1"/>
              </p:cNvSpPr>
              <p:nvPr/>
            </p:nvSpPr>
            <p:spPr bwMode="auto">
              <a:xfrm>
                <a:off x="2220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" name="Line 29"/>
              <p:cNvSpPr>
                <a:spLocks noChangeShapeType="1"/>
              </p:cNvSpPr>
              <p:nvPr/>
            </p:nvSpPr>
            <p:spPr bwMode="auto">
              <a:xfrm>
                <a:off x="2387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" name="Line 30"/>
              <p:cNvSpPr>
                <a:spLocks noChangeShapeType="1"/>
              </p:cNvSpPr>
              <p:nvPr/>
            </p:nvSpPr>
            <p:spPr bwMode="auto">
              <a:xfrm>
                <a:off x="2555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" name="Line 31"/>
              <p:cNvSpPr>
                <a:spLocks noChangeShapeType="1"/>
              </p:cNvSpPr>
              <p:nvPr/>
            </p:nvSpPr>
            <p:spPr bwMode="auto">
              <a:xfrm>
                <a:off x="2723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" name="Line 32"/>
              <p:cNvSpPr>
                <a:spLocks noChangeShapeType="1"/>
              </p:cNvSpPr>
              <p:nvPr/>
            </p:nvSpPr>
            <p:spPr bwMode="auto">
              <a:xfrm>
                <a:off x="2891" y="2912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" name="Line 33"/>
              <p:cNvSpPr>
                <a:spLocks noChangeShapeType="1"/>
              </p:cNvSpPr>
              <p:nvPr/>
            </p:nvSpPr>
            <p:spPr bwMode="auto">
              <a:xfrm rot="5400000">
                <a:off x="3216" y="290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" name="Line 34"/>
              <p:cNvSpPr>
                <a:spLocks noChangeShapeType="1"/>
              </p:cNvSpPr>
              <p:nvPr/>
            </p:nvSpPr>
            <p:spPr bwMode="auto">
              <a:xfrm>
                <a:off x="1440" y="3072"/>
                <a:ext cx="768" cy="0"/>
              </a:xfrm>
              <a:prstGeom prst="lin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22" name="Object 36"/>
              <p:cNvGraphicFramePr>
                <a:graphicFrameLocks noChangeAspect="1"/>
              </p:cNvGraphicFramePr>
              <p:nvPr/>
            </p:nvGraphicFramePr>
            <p:xfrm>
              <a:off x="1453" y="2701"/>
              <a:ext cx="266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4002" name="Równanie" r:id="rId12" imgW="126720" imgH="164880" progId="Equation.3">
                      <p:embed/>
                    </p:oleObj>
                  </mc:Choice>
                  <mc:Fallback>
                    <p:oleObj name="Równanie" r:id="rId12" imgW="12672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3" y="2701"/>
                            <a:ext cx="266" cy="34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3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10294652"/>
                  </p:ext>
                </p:extLst>
              </p:nvPr>
            </p:nvGraphicFramePr>
            <p:xfrm>
              <a:off x="2938" y="3222"/>
              <a:ext cx="617" cy="3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4003" name="Równanie" r:id="rId14" imgW="380880" imgH="203040" progId="Equation.3">
                      <p:embed/>
                    </p:oleObj>
                  </mc:Choice>
                  <mc:Fallback>
                    <p:oleObj name="Równanie" r:id="rId14" imgW="3808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38" y="3222"/>
                            <a:ext cx="617" cy="3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29" name="Object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9651519"/>
                </p:ext>
              </p:extLst>
            </p:nvPr>
          </p:nvGraphicFramePr>
          <p:xfrm>
            <a:off x="4958997" y="3801814"/>
            <a:ext cx="422275" cy="54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004" name="Równanie" r:id="rId16" imgW="126720" imgH="164880" progId="Equation.3">
                    <p:embed/>
                  </p:oleObj>
                </mc:Choice>
                <mc:Fallback>
                  <p:oleObj name="Równanie" r:id="rId16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8997" y="3801814"/>
                          <a:ext cx="422275" cy="546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1" name="Line 34"/>
            <p:cNvSpPr>
              <a:spLocks noChangeShapeType="1"/>
            </p:cNvSpPr>
            <p:nvPr/>
          </p:nvSpPr>
          <p:spPr bwMode="auto">
            <a:xfrm>
              <a:off x="3833872" y="4431884"/>
              <a:ext cx="1219200" cy="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38" name="Grupa 137"/>
            <p:cNvGrpSpPr/>
            <p:nvPr/>
          </p:nvGrpSpPr>
          <p:grpSpPr>
            <a:xfrm>
              <a:off x="2130508" y="4197673"/>
              <a:ext cx="446434" cy="468161"/>
              <a:chOff x="7612060" y="881449"/>
              <a:chExt cx="560340" cy="587611"/>
            </a:xfrm>
          </p:grpSpPr>
          <p:sp>
            <p:nvSpPr>
              <p:cNvPr id="139" name="Elipsa 138"/>
              <p:cNvSpPr/>
              <p:nvPr/>
            </p:nvSpPr>
            <p:spPr bwMode="auto">
              <a:xfrm>
                <a:off x="7612060" y="908720"/>
                <a:ext cx="560340" cy="560340"/>
              </a:xfrm>
              <a:prstGeom prst="ellipse">
                <a:avLst/>
              </a:prstGeom>
              <a:solidFill>
                <a:schemeClr val="bg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140" name="pole tekstowe 139"/>
              <p:cNvSpPr txBox="1"/>
              <p:nvPr/>
            </p:nvSpPr>
            <p:spPr>
              <a:xfrm>
                <a:off x="7677551" y="881449"/>
                <a:ext cx="447068" cy="579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n</a:t>
                </a:r>
              </a:p>
            </p:txBody>
          </p:sp>
        </p:grpSp>
        <p:graphicFrame>
          <p:nvGraphicFramePr>
            <p:cNvPr id="52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1072081"/>
                </p:ext>
              </p:extLst>
            </p:nvPr>
          </p:nvGraphicFramePr>
          <p:xfrm>
            <a:off x="5238422" y="4086707"/>
            <a:ext cx="396875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005" name="Równanie" r:id="rId17" imgW="2184120" imgH="419040" progId="Equation.3">
                    <p:embed/>
                  </p:oleObj>
                </mc:Choice>
                <mc:Fallback>
                  <p:oleObj name="Równanie" r:id="rId17" imgW="218412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8422" y="4086707"/>
                          <a:ext cx="3968750" cy="7620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50</a:t>
            </a:fld>
            <a:endParaRPr lang="pl-PL"/>
          </a:p>
        </p:txBody>
      </p:sp>
      <p:sp>
        <p:nvSpPr>
          <p:cNvPr id="51" name="Text Box 33"/>
          <p:cNvSpPr txBox="1">
            <a:spLocks noChangeArrowheads="1"/>
          </p:cNvSpPr>
          <p:nvPr/>
        </p:nvSpPr>
        <p:spPr bwMode="auto">
          <a:xfrm>
            <a:off x="38893" y="4022039"/>
            <a:ext cx="8928991" cy="40011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000" b="1" dirty="0" err="1" smtClean="0">
                <a:solidFill>
                  <a:srgbClr val="000000"/>
                </a:solidFill>
              </a:rPr>
              <a:t>Multipleksacja</a:t>
            </a:r>
            <a:r>
              <a:rPr lang="pl-PL" sz="2000" b="1" dirty="0" smtClean="0">
                <a:solidFill>
                  <a:srgbClr val="000000"/>
                </a:solidFill>
              </a:rPr>
              <a:t> strumieni powoduje zmniejszenie dostępnej przepustowości.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53" name="Obiek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319853"/>
              </p:ext>
            </p:extLst>
          </p:nvPr>
        </p:nvGraphicFramePr>
        <p:xfrm>
          <a:off x="403225" y="5135563"/>
          <a:ext cx="2468563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06" name="Równanie" r:id="rId19" imgW="1218960" imgH="444240" progId="Equation.3">
                  <p:embed/>
                </p:oleObj>
              </mc:Choice>
              <mc:Fallback>
                <p:oleObj name="Równanie" r:id="rId19" imgW="12189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5135563"/>
                        <a:ext cx="2468563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iek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698270"/>
              </p:ext>
            </p:extLst>
          </p:nvPr>
        </p:nvGraphicFramePr>
        <p:xfrm>
          <a:off x="3113036" y="5030423"/>
          <a:ext cx="108108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07" name="Równanie" r:id="rId21" imgW="647640" imgH="672840" progId="Equation.3">
                  <p:embed/>
                </p:oleObj>
              </mc:Choice>
              <mc:Fallback>
                <p:oleObj name="Równanie" r:id="rId21" imgW="6476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3036" y="5030423"/>
                        <a:ext cx="1081088" cy="11207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572145"/>
              </p:ext>
            </p:extLst>
          </p:nvPr>
        </p:nvGraphicFramePr>
        <p:xfrm>
          <a:off x="4477583" y="5064244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08" name="Równanie" r:id="rId23" imgW="660240" imgH="672840" progId="Equation.3">
                  <p:embed/>
                </p:oleObj>
              </mc:Choice>
              <mc:Fallback>
                <p:oleObj name="Równanie" r:id="rId23" imgW="6602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583" y="5064244"/>
                        <a:ext cx="1101725" cy="11207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7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1"/>
          <p:cNvSpPr>
            <a:spLocks noChangeArrowheads="1"/>
          </p:cNvSpPr>
          <p:nvPr/>
        </p:nvSpPr>
        <p:spPr bwMode="auto">
          <a:xfrm>
            <a:off x="5594284" y="2575661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877339" y="2218225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6517772" y="2883636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77339" y="18277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229144" y="18277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306689" y="2431199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648232" y="2445486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651310" y="18277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2636364" y="18277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8697497" y="2445486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6989777" y="2445486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8355953" y="2445486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8" name="Group 25"/>
          <p:cNvGrpSpPr>
            <a:grpSpLocks/>
          </p:cNvGrpSpPr>
          <p:nvPr/>
        </p:nvGrpSpPr>
        <p:grpSpPr bwMode="auto">
          <a:xfrm>
            <a:off x="3181662" y="1807063"/>
            <a:ext cx="1074472" cy="823913"/>
            <a:chOff x="2448" y="2928"/>
            <a:chExt cx="816" cy="480"/>
          </a:xfrm>
        </p:grpSpPr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5" name="Group 79"/>
          <p:cNvGrpSpPr>
            <a:grpSpLocks/>
          </p:cNvGrpSpPr>
          <p:nvPr/>
        </p:nvGrpSpPr>
        <p:grpSpPr bwMode="auto">
          <a:xfrm>
            <a:off x="3181662" y="3026262"/>
            <a:ext cx="1074472" cy="823913"/>
            <a:chOff x="2180" y="2208"/>
            <a:chExt cx="733" cy="519"/>
          </a:xfrm>
        </p:grpSpPr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2" name="Line 53"/>
          <p:cNvSpPr>
            <a:spLocks noChangeShapeType="1"/>
          </p:cNvSpPr>
          <p:nvPr/>
        </p:nvSpPr>
        <p:spPr bwMode="auto">
          <a:xfrm>
            <a:off x="865612" y="3516800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1428500" y="316437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4" name="Rectangle 55"/>
          <p:cNvSpPr>
            <a:spLocks noChangeArrowheads="1"/>
          </p:cNvSpPr>
          <p:nvPr/>
        </p:nvSpPr>
        <p:spPr bwMode="auto">
          <a:xfrm>
            <a:off x="1850666" y="316437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Rectangle 56"/>
          <p:cNvSpPr>
            <a:spLocks noChangeArrowheads="1"/>
          </p:cNvSpPr>
          <p:nvPr/>
        </p:nvSpPr>
        <p:spPr bwMode="auto">
          <a:xfrm>
            <a:off x="2132110" y="316437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Rectangle 57"/>
          <p:cNvSpPr>
            <a:spLocks noChangeArrowheads="1"/>
          </p:cNvSpPr>
          <p:nvPr/>
        </p:nvSpPr>
        <p:spPr bwMode="auto">
          <a:xfrm>
            <a:off x="2413554" y="316437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Line 62"/>
          <p:cNvSpPr>
            <a:spLocks noChangeShapeType="1"/>
          </p:cNvSpPr>
          <p:nvPr/>
        </p:nvSpPr>
        <p:spPr bwMode="auto">
          <a:xfrm>
            <a:off x="4276769" y="2218224"/>
            <a:ext cx="1318828" cy="69160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Line 63"/>
          <p:cNvSpPr>
            <a:spLocks noChangeShapeType="1"/>
          </p:cNvSpPr>
          <p:nvPr/>
        </p:nvSpPr>
        <p:spPr bwMode="auto">
          <a:xfrm flipV="1">
            <a:off x="4276769" y="2883635"/>
            <a:ext cx="1318980" cy="61277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7340188" y="245532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139446"/>
              </p:ext>
            </p:extLst>
          </p:nvPr>
        </p:nvGraphicFramePr>
        <p:xfrm>
          <a:off x="1992814" y="1464897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78" name="Równanie" r:id="rId3" imgW="139680" imgH="177480" progId="Equation.3">
                  <p:embed/>
                </p:oleObj>
              </mc:Choice>
              <mc:Fallback>
                <p:oleObj name="Równanie" r:id="rId3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814" y="1464897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81905"/>
              </p:ext>
            </p:extLst>
          </p:nvPr>
        </p:nvGraphicFramePr>
        <p:xfrm>
          <a:off x="777679" y="2770042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79" name="Równanie" r:id="rId5" imgW="126720" imgH="164880" progId="Equation.3">
                  <p:embed/>
                </p:oleObj>
              </mc:Choice>
              <mc:Fallback>
                <p:oleObj name="Równanie" r:id="rId5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679" y="2770042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149873"/>
              </p:ext>
            </p:extLst>
          </p:nvPr>
        </p:nvGraphicFramePr>
        <p:xfrm>
          <a:off x="5870444" y="2735999"/>
          <a:ext cx="508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0" name="Równanie" r:id="rId7" imgW="152280" imgH="164880" progId="Equation.3">
                  <p:embed/>
                </p:oleObj>
              </mc:Choice>
              <mc:Fallback>
                <p:oleObj name="Równanie" r:id="rId7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444" y="2735999"/>
                        <a:ext cx="508000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iek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763257"/>
              </p:ext>
            </p:extLst>
          </p:nvPr>
        </p:nvGraphicFramePr>
        <p:xfrm>
          <a:off x="563113" y="4231916"/>
          <a:ext cx="2211388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1" name="Równanie" r:id="rId9" imgW="1091880" imgH="444240" progId="Equation.3">
                  <p:embed/>
                </p:oleObj>
              </mc:Choice>
              <mc:Fallback>
                <p:oleObj name="Równanie" r:id="rId9" imgW="1091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113" y="4231916"/>
                        <a:ext cx="2211388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954883"/>
              </p:ext>
            </p:extLst>
          </p:nvPr>
        </p:nvGraphicFramePr>
        <p:xfrm>
          <a:off x="4324900" y="1381126"/>
          <a:ext cx="549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2" name="Równanie" r:id="rId11" imgW="203040" imgH="228600" progId="Equation.3">
                  <p:embed/>
                </p:oleObj>
              </mc:Choice>
              <mc:Fallback>
                <p:oleObj name="Równanie" r:id="rId11" imgW="203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4900" y="1381126"/>
                        <a:ext cx="54927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921375"/>
              </p:ext>
            </p:extLst>
          </p:nvPr>
        </p:nvGraphicFramePr>
        <p:xfrm>
          <a:off x="4324901" y="2549402"/>
          <a:ext cx="5492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3" name="Równanie" r:id="rId13" imgW="203040" imgH="241200" progId="Equation.3">
                  <p:embed/>
                </p:oleObj>
              </mc:Choice>
              <mc:Fallback>
                <p:oleObj name="Równanie" r:id="rId13" imgW="203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4901" y="2549402"/>
                        <a:ext cx="54927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iek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318379"/>
              </p:ext>
            </p:extLst>
          </p:nvPr>
        </p:nvGraphicFramePr>
        <p:xfrm>
          <a:off x="3144388" y="4127140"/>
          <a:ext cx="108108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4" name="Równanie" r:id="rId15" imgW="647640" imgH="672840" progId="Equation.3">
                  <p:embed/>
                </p:oleObj>
              </mc:Choice>
              <mc:Fallback>
                <p:oleObj name="Równanie" r:id="rId15" imgW="6476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388" y="4127140"/>
                        <a:ext cx="1081088" cy="11207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392328"/>
              </p:ext>
            </p:extLst>
          </p:nvPr>
        </p:nvGraphicFramePr>
        <p:xfrm>
          <a:off x="4508935" y="4160961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85" name="Równanie" r:id="rId17" imgW="660240" imgH="672840" progId="Equation.3">
                  <p:embed/>
                </p:oleObj>
              </mc:Choice>
              <mc:Fallback>
                <p:oleObj name="Równanie" r:id="rId17" imgW="6602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935" y="4160961"/>
                        <a:ext cx="1101725" cy="11207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38893" y="79013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b="0" kern="0" dirty="0" smtClean="0">
                <a:solidFill>
                  <a:schemeClr val="folHlink"/>
                </a:solidFill>
              </a:rPr>
              <a:t>SZEREGOWANIE PAKIETÓW</a:t>
            </a:r>
            <a:br>
              <a:rPr lang="pl-PL" b="0" kern="0" dirty="0" smtClean="0">
                <a:solidFill>
                  <a:schemeClr val="folHlink"/>
                </a:solidFill>
              </a:rPr>
            </a:br>
            <a:r>
              <a:rPr lang="pl-PL" b="0" i="1" kern="0" dirty="0" err="1" smtClean="0">
                <a:solidFill>
                  <a:schemeClr val="folHlink"/>
                </a:solidFill>
              </a:rPr>
              <a:t>Round</a:t>
            </a:r>
            <a:r>
              <a:rPr lang="pl-PL" b="0" i="1" kern="0" dirty="0" smtClean="0">
                <a:solidFill>
                  <a:schemeClr val="folHlink"/>
                </a:solidFill>
              </a:rPr>
              <a:t> Robin</a:t>
            </a:r>
            <a:r>
              <a:rPr lang="pl-PL" b="0" kern="0" dirty="0" smtClean="0">
                <a:solidFill>
                  <a:schemeClr val="folHlink"/>
                </a:solidFill>
              </a:rPr>
              <a:t>  (RR)</a:t>
            </a:r>
            <a:endParaRPr lang="pl-PL" b="0" kern="0" dirty="0" smtClean="0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7636987" y="245532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8027314" y="2457216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pole tekstowe 52"/>
          <p:cNvSpPr txBox="1"/>
          <p:nvPr/>
        </p:nvSpPr>
        <p:spPr>
          <a:xfrm>
            <a:off x="325895" y="5459233"/>
            <a:ext cx="8694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Algorytm karuzelowy (</a:t>
            </a:r>
            <a:r>
              <a:rPr lang="pl-PL" i="1" dirty="0" err="1" smtClean="0"/>
              <a:t>Round</a:t>
            </a:r>
            <a:r>
              <a:rPr lang="pl-PL" i="1" dirty="0" smtClean="0"/>
              <a:t> Robin</a:t>
            </a:r>
            <a:r>
              <a:rPr lang="pl-PL" dirty="0" smtClean="0"/>
              <a:t> – RR) zapewnia bardziej</a:t>
            </a:r>
            <a:br>
              <a:rPr lang="pl-PL" dirty="0" smtClean="0"/>
            </a:br>
            <a:r>
              <a:rPr lang="pl-PL" dirty="0" smtClean="0"/>
              <a:t>sprawiedliwy dostęp do kanału w porównaniu do algorytmu</a:t>
            </a:r>
            <a:br>
              <a:rPr lang="pl-PL" dirty="0" smtClean="0"/>
            </a:br>
            <a:r>
              <a:rPr lang="pl-PL" dirty="0" smtClean="0"/>
              <a:t>szeregowania FCFS (FIFO).</a:t>
            </a:r>
            <a:endParaRPr lang="pl-PL" dirty="0"/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415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38893" y="79013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b="0" kern="0" dirty="0" smtClean="0">
                <a:solidFill>
                  <a:schemeClr val="folHlink"/>
                </a:solidFill>
              </a:rPr>
              <a:t>KOLEJKA M/M/1 – transmisja 2 strumieni - zadanie</a:t>
            </a:r>
            <a:endParaRPr lang="pl-PL" b="0" kern="0" dirty="0" smtClean="0"/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52</a:t>
            </a:fld>
            <a:endParaRPr lang="pl-PL"/>
          </a:p>
        </p:txBody>
      </p:sp>
      <p:grpSp>
        <p:nvGrpSpPr>
          <p:cNvPr id="55" name="Grupa 54"/>
          <p:cNvGrpSpPr/>
          <p:nvPr/>
        </p:nvGrpSpPr>
        <p:grpSpPr>
          <a:xfrm>
            <a:off x="1763688" y="1484784"/>
            <a:ext cx="5174812" cy="1765300"/>
            <a:chOff x="2123728" y="1140875"/>
            <a:chExt cx="5174812" cy="1765300"/>
          </a:xfrm>
        </p:grpSpPr>
        <p:grpSp>
          <p:nvGrpSpPr>
            <p:cNvPr id="56" name="Group 31"/>
            <p:cNvGrpSpPr>
              <a:grpSpLocks/>
            </p:cNvGrpSpPr>
            <p:nvPr/>
          </p:nvGrpSpPr>
          <p:grpSpPr bwMode="auto">
            <a:xfrm>
              <a:off x="2123728" y="1140875"/>
              <a:ext cx="3238500" cy="1765300"/>
              <a:chOff x="1488" y="1248"/>
              <a:chExt cx="2040" cy="1112"/>
            </a:xfrm>
          </p:grpSpPr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2184" y="1584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6" name="Freeform 9"/>
              <p:cNvSpPr>
                <a:spLocks/>
              </p:cNvSpPr>
              <p:nvPr/>
            </p:nvSpPr>
            <p:spPr bwMode="auto">
              <a:xfrm>
                <a:off x="3000" y="1680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7" name="Text Box 10"/>
              <p:cNvSpPr txBox="1">
                <a:spLocks noChangeArrowheads="1"/>
              </p:cNvSpPr>
              <p:nvPr/>
            </p:nvSpPr>
            <p:spPr bwMode="auto">
              <a:xfrm>
                <a:off x="2280" y="1248"/>
                <a:ext cx="58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333399"/>
                    </a:solidFill>
                  </a:rPr>
                  <a:t>bufor</a:t>
                </a:r>
                <a:endParaRPr lang="pl-PL" dirty="0"/>
              </a:p>
            </p:txBody>
          </p:sp>
          <p:sp>
            <p:nvSpPr>
              <p:cNvPr id="68" name="Line 12"/>
              <p:cNvSpPr>
                <a:spLocks noChangeShapeType="1"/>
              </p:cNvSpPr>
              <p:nvPr/>
            </p:nvSpPr>
            <p:spPr bwMode="auto">
              <a:xfrm>
                <a:off x="2268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" name="Line 13"/>
              <p:cNvSpPr>
                <a:spLocks noChangeShapeType="1"/>
              </p:cNvSpPr>
              <p:nvPr/>
            </p:nvSpPr>
            <p:spPr bwMode="auto">
              <a:xfrm>
                <a:off x="2435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0" name="Line 14"/>
              <p:cNvSpPr>
                <a:spLocks noChangeShapeType="1"/>
              </p:cNvSpPr>
              <p:nvPr/>
            </p:nvSpPr>
            <p:spPr bwMode="auto">
              <a:xfrm>
                <a:off x="2603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" name="Line 15"/>
              <p:cNvSpPr>
                <a:spLocks noChangeShapeType="1"/>
              </p:cNvSpPr>
              <p:nvPr/>
            </p:nvSpPr>
            <p:spPr bwMode="auto">
              <a:xfrm>
                <a:off x="2771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2" name="Line 16"/>
              <p:cNvSpPr>
                <a:spLocks noChangeShapeType="1"/>
              </p:cNvSpPr>
              <p:nvPr/>
            </p:nvSpPr>
            <p:spPr bwMode="auto">
              <a:xfrm>
                <a:off x="2939" y="166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3" name="Line 17"/>
              <p:cNvSpPr>
                <a:spLocks noChangeShapeType="1"/>
              </p:cNvSpPr>
              <p:nvPr/>
            </p:nvSpPr>
            <p:spPr bwMode="auto">
              <a:xfrm rot="5400000">
                <a:off x="3264" y="1656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4" name="Line 18"/>
              <p:cNvSpPr>
                <a:spLocks noChangeShapeType="1"/>
              </p:cNvSpPr>
              <p:nvPr/>
            </p:nvSpPr>
            <p:spPr bwMode="auto">
              <a:xfrm>
                <a:off x="1488" y="172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5" name="Object 20"/>
              <p:cNvGraphicFramePr>
                <a:graphicFrameLocks noChangeAspect="1"/>
              </p:cNvGraphicFramePr>
              <p:nvPr/>
            </p:nvGraphicFramePr>
            <p:xfrm>
              <a:off x="1488" y="1344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4878" name="Równanie" r:id="rId3" imgW="139680" imgH="177480" progId="Equation.3">
                      <p:embed/>
                    </p:oleObj>
                  </mc:Choice>
                  <mc:Fallback>
                    <p:oleObj name="Równanie" r:id="rId3" imgW="1396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8" y="1344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6" name="Line 27"/>
              <p:cNvSpPr>
                <a:spLocks noChangeShapeType="1"/>
              </p:cNvSpPr>
              <p:nvPr/>
            </p:nvSpPr>
            <p:spPr bwMode="auto">
              <a:xfrm>
                <a:off x="1488" y="1920"/>
                <a:ext cx="76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7" name="Object 28"/>
              <p:cNvGraphicFramePr>
                <a:graphicFrameLocks noChangeAspect="1"/>
              </p:cNvGraphicFramePr>
              <p:nvPr/>
            </p:nvGraphicFramePr>
            <p:xfrm>
              <a:off x="1488" y="2016"/>
              <a:ext cx="266" cy="3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44879" name="Równanie" r:id="rId5" imgW="126720" imgH="164880" progId="Equation.3">
                      <p:embed/>
                    </p:oleObj>
                  </mc:Choice>
                  <mc:Fallback>
                    <p:oleObj name="Równanie" r:id="rId5" imgW="12672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8" y="2016"/>
                            <a:ext cx="266" cy="34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7" name="Text Box 11"/>
            <p:cNvSpPr txBox="1">
              <a:spLocks noChangeArrowheads="1"/>
            </p:cNvSpPr>
            <p:nvPr/>
          </p:nvSpPr>
          <p:spPr bwMode="auto">
            <a:xfrm>
              <a:off x="4540064" y="1288810"/>
              <a:ext cx="9204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58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5191514"/>
                </p:ext>
              </p:extLst>
            </p:nvPr>
          </p:nvGraphicFramePr>
          <p:xfrm>
            <a:off x="5086298" y="2288583"/>
            <a:ext cx="389629" cy="422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880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6298" y="2288583"/>
                          <a:ext cx="389629" cy="4229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5350768" y="2031720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27"/>
            <p:cNvSpPr>
              <a:spLocks noChangeShapeType="1"/>
            </p:cNvSpPr>
            <p:nvPr/>
          </p:nvSpPr>
          <p:spPr bwMode="auto">
            <a:xfrm>
              <a:off x="5350768" y="2121730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6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54013179"/>
                </p:ext>
              </p:extLst>
            </p:nvPr>
          </p:nvGraphicFramePr>
          <p:xfrm>
            <a:off x="6115853" y="1356645"/>
            <a:ext cx="1182687" cy="671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4881" name="Równanie" r:id="rId9" imgW="355320" imgH="203040" progId="Equation.3">
                    <p:embed/>
                  </p:oleObj>
                </mc:Choice>
                <mc:Fallback>
                  <p:oleObj name="Równanie" r:id="rId9" imgW="3553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853" y="1356645"/>
                          <a:ext cx="1182687" cy="671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2" name="Grupa 61"/>
            <p:cNvGrpSpPr/>
            <p:nvPr/>
          </p:nvGrpSpPr>
          <p:grpSpPr>
            <a:xfrm>
              <a:off x="3439764" y="1830619"/>
              <a:ext cx="923428" cy="504056"/>
              <a:chOff x="5933724" y="3135296"/>
              <a:chExt cx="923428" cy="504056"/>
            </a:xfrm>
          </p:grpSpPr>
          <p:sp>
            <p:nvSpPr>
              <p:cNvPr id="63" name="Elipsa 62"/>
              <p:cNvSpPr/>
              <p:nvPr/>
            </p:nvSpPr>
            <p:spPr bwMode="auto">
              <a:xfrm>
                <a:off x="5933724" y="3135296"/>
                <a:ext cx="923428" cy="504056"/>
              </a:xfrm>
              <a:prstGeom prst="ellipse">
                <a:avLst/>
              </a:prstGeom>
              <a:solidFill>
                <a:schemeClr val="bg1"/>
              </a:solidFill>
              <a:ln w="317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64" name="pole tekstowe 63"/>
              <p:cNvSpPr txBox="1"/>
              <p:nvPr/>
            </p:nvSpPr>
            <p:spPr>
              <a:xfrm>
                <a:off x="6012160" y="3140968"/>
                <a:ext cx="7665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smtClean="0">
                    <a:solidFill>
                      <a:srgbClr val="006600"/>
                    </a:solidFill>
                  </a:rPr>
                  <a:t>m</a:t>
                </a:r>
                <a:r>
                  <a:rPr lang="pl-PL" i="1" dirty="0" smtClean="0">
                    <a:solidFill>
                      <a:srgbClr val="000000"/>
                    </a:solidFill>
                  </a:rPr>
                  <a:t>, </a:t>
                </a:r>
                <a:r>
                  <a:rPr lang="pl-PL" i="1" dirty="0" smtClean="0">
                    <a:solidFill>
                      <a:srgbClr val="FF0000"/>
                    </a:solidFill>
                  </a:rPr>
                  <a:t>n</a:t>
                </a:r>
                <a:endParaRPr lang="pl-PL" i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" name="Prostokąt 2"/>
          <p:cNvSpPr/>
          <p:nvPr/>
        </p:nvSpPr>
        <p:spPr>
          <a:xfrm>
            <a:off x="165955" y="3341808"/>
            <a:ext cx="88882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Ułóż GBE dla stanu systemu (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dla przypadku, gdy 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&gt; 1 oraz 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&gt; 1.</a:t>
            </a:r>
          </a:p>
          <a:p>
            <a:pPr>
              <a:spcAft>
                <a:spcPts val="0"/>
              </a:spcAft>
            </a:pPr>
            <a:r>
              <a:rPr lang="pl-P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Kluczowym 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elementem zadania jest określenie dwóch prawdopodobieństw dla stanu systemu (</a:t>
            </a:r>
            <a:r>
              <a:rPr lang="pl-PL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l-PL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– jakie jest prawdopodobieństwo </a:t>
            </a:r>
            <a:r>
              <a:rPr lang="pl-PL" sz="16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head</a:t>
            </a:r>
            <a:r>
              <a:rPr lang="pl-PL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of </a:t>
            </a:r>
            <a:r>
              <a:rPr lang="pl-PL" sz="1600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line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że w stanie systemu (</a:t>
            </a:r>
            <a:r>
              <a:rPr lang="pl-PL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l-PL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jest transmitowany pakiet </a:t>
            </a:r>
            <a:r>
              <a:rPr lang="pl-PL" sz="1600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„zielony”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lub jest transmitowany pakiet </a:t>
            </a:r>
            <a:r>
              <a:rPr lang="pl-PL" sz="16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„czerwony”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Obydwa prawdopodobieństwa znajduje się z rozważań kombinatorycznych przy założeniu, że pakiety </a:t>
            </a:r>
            <a:r>
              <a:rPr lang="pl-PL" sz="1600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zielone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są nierozróżnialne i </a:t>
            </a:r>
            <a:r>
              <a:rPr lang="pl-PL" sz="16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czerwone</a:t>
            </a:r>
            <a:r>
              <a:rPr lang="pl-PL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są także nierozróżnialne</a:t>
            </a:r>
            <a:r>
              <a:rPr lang="pl-PL" sz="16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0"/>
              </a:spcAft>
            </a:pPr>
            <a:endParaRPr lang="pl-PL" sz="1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Rozłóż 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GBE na dwa LBE (dwa równania GBE dla strumienia czerwonego oraz zielonego oddzielnie</a:t>
            </a:r>
            <a:r>
              <a:rPr lang="pl-PL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spcAft>
                <a:spcPts val="0"/>
              </a:spcAft>
            </a:pPr>
            <a:endParaRPr lang="pl-PL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Zaproponuj rozwiązanie dla 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pl-PL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pl-PL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spcAft>
                <a:spcPts val="0"/>
              </a:spcAft>
            </a:pPr>
            <a:endParaRPr lang="pl-P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4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1522"/>
            <a:ext cx="4032448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KOLEJKA M/G/1</a:t>
            </a:r>
            <a:endParaRPr lang="pl-PL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2771056" y="1493168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Freeform 36"/>
          <p:cNvSpPr>
            <a:spLocks/>
          </p:cNvSpPr>
          <p:nvPr/>
        </p:nvSpPr>
        <p:spPr bwMode="auto">
          <a:xfrm>
            <a:off x="1475656" y="1340768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1628056" y="807368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99"/>
                </a:solidFill>
              </a:rPr>
              <a:t>bufor</a:t>
            </a:r>
            <a:endParaRPr lang="pl-PL" b="0" dirty="0"/>
          </a:p>
        </p:txBody>
      </p:sp>
      <p:sp>
        <p:nvSpPr>
          <p:cNvPr id="9" name="Text Box 39"/>
          <p:cNvSpPr txBox="1">
            <a:spLocks noChangeArrowheads="1"/>
          </p:cNvSpPr>
          <p:nvPr/>
        </p:nvSpPr>
        <p:spPr bwMode="auto">
          <a:xfrm>
            <a:off x="2771056" y="959768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3300"/>
                </a:solidFill>
              </a:rPr>
              <a:t>kanał</a:t>
            </a:r>
            <a:endParaRPr lang="pl-PL" b="0" dirty="0"/>
          </a:p>
        </p:txBody>
      </p:sp>
      <p:sp>
        <p:nvSpPr>
          <p:cNvPr id="10" name="Line 40"/>
          <p:cNvSpPr>
            <a:spLocks noChangeShapeType="1"/>
          </p:cNvSpPr>
          <p:nvPr/>
        </p:nvSpPr>
        <p:spPr bwMode="auto">
          <a:xfrm>
            <a:off x="1609006" y="14677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41"/>
          <p:cNvSpPr>
            <a:spLocks noChangeShapeType="1"/>
          </p:cNvSpPr>
          <p:nvPr/>
        </p:nvSpPr>
        <p:spPr bwMode="auto">
          <a:xfrm>
            <a:off x="1874119" y="14677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42"/>
          <p:cNvSpPr>
            <a:spLocks noChangeShapeType="1"/>
          </p:cNvSpPr>
          <p:nvPr/>
        </p:nvSpPr>
        <p:spPr bwMode="auto">
          <a:xfrm>
            <a:off x="2140819" y="14677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43"/>
          <p:cNvSpPr>
            <a:spLocks noChangeShapeType="1"/>
          </p:cNvSpPr>
          <p:nvPr/>
        </p:nvSpPr>
        <p:spPr bwMode="auto">
          <a:xfrm>
            <a:off x="2407519" y="14677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Line 44"/>
          <p:cNvSpPr>
            <a:spLocks noChangeShapeType="1"/>
          </p:cNvSpPr>
          <p:nvPr/>
        </p:nvSpPr>
        <p:spPr bwMode="auto">
          <a:xfrm>
            <a:off x="2674219" y="14677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 rot="5400000">
            <a:off x="3190156" y="1455068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" name="Line 46"/>
          <p:cNvSpPr>
            <a:spLocks noChangeShapeType="1"/>
          </p:cNvSpPr>
          <p:nvPr/>
        </p:nvSpPr>
        <p:spPr bwMode="auto">
          <a:xfrm>
            <a:off x="370756" y="1743993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3609256" y="1721768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50"/>
          <p:cNvGraphicFramePr>
            <a:graphicFrameLocks noChangeAspect="1"/>
          </p:cNvGraphicFramePr>
          <p:nvPr/>
        </p:nvGraphicFramePr>
        <p:xfrm>
          <a:off x="699393" y="1732409"/>
          <a:ext cx="4619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83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393" y="1732409"/>
                        <a:ext cx="461963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674231"/>
              </p:ext>
            </p:extLst>
          </p:nvPr>
        </p:nvGraphicFramePr>
        <p:xfrm>
          <a:off x="4254500" y="539750"/>
          <a:ext cx="4595813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84" name="Equation" r:id="rId6" imgW="2108160" imgH="457200" progId="Equation.3">
                  <p:embed/>
                </p:oleObj>
              </mc:Choice>
              <mc:Fallback>
                <p:oleObj name="Equation" r:id="rId6" imgW="21081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539750"/>
                        <a:ext cx="4595813" cy="993775"/>
                      </a:xfrm>
                      <a:prstGeom prst="rect">
                        <a:avLst/>
                      </a:prstGeom>
                      <a:solidFill>
                        <a:srgbClr val="CCFFCC">
                          <a:alpha val="48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878026"/>
              </p:ext>
            </p:extLst>
          </p:nvPr>
        </p:nvGraphicFramePr>
        <p:xfrm>
          <a:off x="97338" y="4221088"/>
          <a:ext cx="3594164" cy="1508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85" name="Równanie" r:id="rId8" imgW="1815840" imgH="761760" progId="Equation.3">
                  <p:embed/>
                </p:oleObj>
              </mc:Choice>
              <mc:Fallback>
                <p:oleObj name="Równanie" r:id="rId8" imgW="1815840" imgH="7617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38" y="4221088"/>
                        <a:ext cx="3594164" cy="150869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ole tekstowe 22"/>
          <p:cNvSpPr txBox="1"/>
          <p:nvPr/>
        </p:nvSpPr>
        <p:spPr>
          <a:xfrm>
            <a:off x="474877" y="3717032"/>
            <a:ext cx="3966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/>
              <a:t>M/G/1 – FUNKCJA TWORZĄCA</a:t>
            </a:r>
            <a:endParaRPr lang="pl-PL" sz="2000" dirty="0"/>
          </a:p>
        </p:txBody>
      </p:sp>
      <p:sp>
        <p:nvSpPr>
          <p:cNvPr id="26" name="AutoShape 19"/>
          <p:cNvSpPr>
            <a:spLocks/>
          </p:cNvSpPr>
          <p:nvPr/>
        </p:nvSpPr>
        <p:spPr bwMode="auto">
          <a:xfrm rot="16200000">
            <a:off x="2271564" y="1552972"/>
            <a:ext cx="457200" cy="1905000"/>
          </a:xfrm>
          <a:prstGeom prst="leftBrace">
            <a:avLst>
              <a:gd name="adj1" fmla="val 34722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" name="Obiekt 26"/>
          <p:cNvGraphicFramePr>
            <a:graphicFrameLocks noChangeAspect="1"/>
          </p:cNvGraphicFramePr>
          <p:nvPr/>
        </p:nvGraphicFramePr>
        <p:xfrm>
          <a:off x="1187624" y="2780928"/>
          <a:ext cx="288032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86" name="Równanie" r:id="rId10" imgW="1117440" imgH="279360" progId="Equation.3">
                  <p:embed/>
                </p:oleObj>
              </mc:Choice>
              <mc:Fallback>
                <p:oleObj name="Równanie" r:id="rId10" imgW="1117440" imgH="2793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780928"/>
                        <a:ext cx="2880320" cy="72008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47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5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643793"/>
              </p:ext>
            </p:extLst>
          </p:nvPr>
        </p:nvGraphicFramePr>
        <p:xfrm>
          <a:off x="6108700" y="4435475"/>
          <a:ext cx="212566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87" name="Equation" r:id="rId12" imgW="825480" imgH="419040" progId="Equation.3">
                  <p:embed/>
                </p:oleObj>
              </mc:Choice>
              <mc:Fallback>
                <p:oleObj name="Equation" r:id="rId12" imgW="825480" imgH="419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700" y="4435475"/>
                        <a:ext cx="2125663" cy="1079500"/>
                      </a:xfrm>
                      <a:prstGeom prst="rect">
                        <a:avLst/>
                      </a:prstGeom>
                      <a:solidFill>
                        <a:schemeClr val="bg2">
                          <a:alpha val="50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5052496" y="3717032"/>
            <a:ext cx="4009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/>
              <a:t>M/M/1 – FUNKCJA TWORZĄCA</a:t>
            </a:r>
            <a:endParaRPr lang="pl-PL" sz="2000" dirty="0"/>
          </a:p>
        </p:txBody>
      </p:sp>
      <p:cxnSp>
        <p:nvCxnSpPr>
          <p:cNvPr id="29" name="Łącznik prosty ze strzałką 28"/>
          <p:cNvCxnSpPr>
            <a:stCxn id="22" idx="3"/>
            <a:endCxn id="237574" idx="1"/>
          </p:cNvCxnSpPr>
          <p:nvPr/>
        </p:nvCxnSpPr>
        <p:spPr bwMode="auto">
          <a:xfrm>
            <a:off x="3691502" y="4975434"/>
            <a:ext cx="246467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25928" y="5232461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2784748" y="1716250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Freeform 36"/>
          <p:cNvSpPr>
            <a:spLocks/>
          </p:cNvSpPr>
          <p:nvPr/>
        </p:nvSpPr>
        <p:spPr bwMode="auto">
          <a:xfrm>
            <a:off x="1489348" y="1563850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1641748" y="1030450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99"/>
                </a:solidFill>
              </a:rPr>
              <a:t>bufor</a:t>
            </a:r>
            <a:endParaRPr lang="pl-PL" b="0" dirty="0"/>
          </a:p>
        </p:txBody>
      </p:sp>
      <p:sp>
        <p:nvSpPr>
          <p:cNvPr id="9" name="Text Box 39"/>
          <p:cNvSpPr txBox="1">
            <a:spLocks noChangeArrowheads="1"/>
          </p:cNvSpPr>
          <p:nvPr/>
        </p:nvSpPr>
        <p:spPr bwMode="auto">
          <a:xfrm>
            <a:off x="2784748" y="1182850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3300"/>
                </a:solidFill>
              </a:rPr>
              <a:t>kanał</a:t>
            </a:r>
            <a:endParaRPr lang="pl-PL" b="0" dirty="0"/>
          </a:p>
        </p:txBody>
      </p:sp>
      <p:sp>
        <p:nvSpPr>
          <p:cNvPr id="10" name="Line 40"/>
          <p:cNvSpPr>
            <a:spLocks noChangeShapeType="1"/>
          </p:cNvSpPr>
          <p:nvPr/>
        </p:nvSpPr>
        <p:spPr bwMode="auto">
          <a:xfrm>
            <a:off x="1622698" y="16908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41"/>
          <p:cNvSpPr>
            <a:spLocks noChangeShapeType="1"/>
          </p:cNvSpPr>
          <p:nvPr/>
        </p:nvSpPr>
        <p:spPr bwMode="auto">
          <a:xfrm>
            <a:off x="1887811" y="16908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42"/>
          <p:cNvSpPr>
            <a:spLocks noChangeShapeType="1"/>
          </p:cNvSpPr>
          <p:nvPr/>
        </p:nvSpPr>
        <p:spPr bwMode="auto">
          <a:xfrm>
            <a:off x="2154511" y="16908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43"/>
          <p:cNvSpPr>
            <a:spLocks noChangeShapeType="1"/>
          </p:cNvSpPr>
          <p:nvPr/>
        </p:nvSpPr>
        <p:spPr bwMode="auto">
          <a:xfrm>
            <a:off x="2421211" y="16908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Line 44"/>
          <p:cNvSpPr>
            <a:spLocks noChangeShapeType="1"/>
          </p:cNvSpPr>
          <p:nvPr/>
        </p:nvSpPr>
        <p:spPr bwMode="auto">
          <a:xfrm>
            <a:off x="2687911" y="16908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 rot="5400000">
            <a:off x="3203848" y="1678150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" name="Line 46"/>
          <p:cNvSpPr>
            <a:spLocks noChangeShapeType="1"/>
          </p:cNvSpPr>
          <p:nvPr/>
        </p:nvSpPr>
        <p:spPr bwMode="auto">
          <a:xfrm>
            <a:off x="384448" y="1967075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3622948" y="194485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2341"/>
              </p:ext>
            </p:extLst>
          </p:nvPr>
        </p:nvGraphicFramePr>
        <p:xfrm>
          <a:off x="713085" y="1955491"/>
          <a:ext cx="461963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28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085" y="1955491"/>
                        <a:ext cx="461963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pole tekstowe 20"/>
          <p:cNvSpPr txBox="1"/>
          <p:nvPr/>
        </p:nvSpPr>
        <p:spPr>
          <a:xfrm>
            <a:off x="3984848" y="2254586"/>
            <a:ext cx="595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i="1" dirty="0" smtClean="0">
                <a:solidFill>
                  <a:srgbClr val="000000"/>
                </a:solidFill>
              </a:rPr>
              <a:t>W</a:t>
            </a:r>
            <a:endParaRPr lang="pl-PL" sz="3600" i="1" dirty="0">
              <a:solidFill>
                <a:srgbClr val="000000"/>
              </a:solidFill>
            </a:endParaRPr>
          </a:p>
        </p:txBody>
      </p:sp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772330"/>
              </p:ext>
            </p:extLst>
          </p:nvPr>
        </p:nvGraphicFramePr>
        <p:xfrm>
          <a:off x="520526" y="4797152"/>
          <a:ext cx="4624387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29" name="Equation" r:id="rId6" imgW="1803240" imgH="444240" progId="Equation.3">
                  <p:embed/>
                </p:oleObj>
              </mc:Choice>
              <mc:Fallback>
                <p:oleObj name="Equation" r:id="rId6" imgW="180324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26" y="4797152"/>
                        <a:ext cx="4624387" cy="1139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ole tekstowe 22"/>
          <p:cNvSpPr txBox="1"/>
          <p:nvPr/>
        </p:nvSpPr>
        <p:spPr>
          <a:xfrm>
            <a:off x="462017" y="4309913"/>
            <a:ext cx="3835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Wzór </a:t>
            </a:r>
            <a:r>
              <a:rPr lang="pl-PL" dirty="0" err="1" smtClean="0"/>
              <a:t>Pollaczka-Chinczyna</a:t>
            </a:r>
            <a:endParaRPr lang="pl-PL" dirty="0"/>
          </a:p>
        </p:txBody>
      </p:sp>
      <p:cxnSp>
        <p:nvCxnSpPr>
          <p:cNvPr id="25" name="Łącznik prosty ze strzałką 24"/>
          <p:cNvCxnSpPr/>
          <p:nvPr/>
        </p:nvCxnSpPr>
        <p:spPr bwMode="auto">
          <a:xfrm>
            <a:off x="1536576" y="2614626"/>
            <a:ext cx="230425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Nawias klamrowy zamykający 23"/>
          <p:cNvSpPr/>
          <p:nvPr/>
        </p:nvSpPr>
        <p:spPr bwMode="auto">
          <a:xfrm rot="5400000">
            <a:off x="2010322" y="2572928"/>
            <a:ext cx="204637" cy="1152128"/>
          </a:xfrm>
          <a:prstGeom prst="rightBrac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574160" y="3262698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000000"/>
                </a:solidFill>
              </a:rPr>
              <a:t>o</a:t>
            </a:r>
            <a:r>
              <a:rPr lang="pl-PL" sz="1400" dirty="0" smtClean="0">
                <a:solidFill>
                  <a:srgbClr val="000000"/>
                </a:solidFill>
              </a:rPr>
              <a:t>późnienie</a:t>
            </a:r>
            <a:br>
              <a:rPr lang="pl-PL" sz="1400" dirty="0" smtClean="0">
                <a:solidFill>
                  <a:srgbClr val="000000"/>
                </a:solidFill>
              </a:rPr>
            </a:br>
            <a:r>
              <a:rPr lang="pl-PL" sz="1400" dirty="0" smtClean="0">
                <a:solidFill>
                  <a:srgbClr val="000000"/>
                </a:solidFill>
              </a:rPr>
              <a:t>kolejkowania</a:t>
            </a:r>
          </a:p>
        </p:txBody>
      </p:sp>
      <p:cxnSp>
        <p:nvCxnSpPr>
          <p:cNvPr id="28" name="Łącznik prosty ze strzałką 27"/>
          <p:cNvCxnSpPr/>
          <p:nvPr/>
        </p:nvCxnSpPr>
        <p:spPr bwMode="auto">
          <a:xfrm>
            <a:off x="1536576" y="2974666"/>
            <a:ext cx="122413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Łącznik prosty ze strzałką 29"/>
          <p:cNvCxnSpPr/>
          <p:nvPr/>
        </p:nvCxnSpPr>
        <p:spPr bwMode="auto">
          <a:xfrm>
            <a:off x="2760712" y="2974666"/>
            <a:ext cx="108012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437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575793"/>
              </p:ext>
            </p:extLst>
          </p:nvPr>
        </p:nvGraphicFramePr>
        <p:xfrm>
          <a:off x="2832720" y="2614626"/>
          <a:ext cx="864096" cy="376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30" name="Równanie" r:id="rId8" imgW="495000" imgH="215640" progId="Equation.3">
                  <p:embed/>
                </p:oleObj>
              </mc:Choice>
              <mc:Fallback>
                <p:oleObj name="Równanie" r:id="rId8" imgW="49500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2720" y="2614626"/>
                        <a:ext cx="864096" cy="3766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upa 32"/>
          <p:cNvGrpSpPr/>
          <p:nvPr/>
        </p:nvGrpSpPr>
        <p:grpSpPr>
          <a:xfrm>
            <a:off x="1960686" y="5988124"/>
            <a:ext cx="1944216" cy="746536"/>
            <a:chOff x="3175248" y="6097850"/>
            <a:chExt cx="1944216" cy="746536"/>
          </a:xfrm>
        </p:grpSpPr>
        <p:sp>
          <p:nvSpPr>
            <p:cNvPr id="34" name="Nawias klamrowy zamykający 33"/>
            <p:cNvSpPr/>
            <p:nvPr/>
          </p:nvSpPr>
          <p:spPr bwMode="auto">
            <a:xfrm rot="5400000">
              <a:off x="3967336" y="5305762"/>
              <a:ext cx="360040" cy="1944216"/>
            </a:xfrm>
            <a:prstGeom prst="rightBrac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3410469" y="6444276"/>
              <a:ext cx="1636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kolejkowanie</a:t>
              </a:r>
              <a:endParaRPr lang="pl-PL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6" name="Nawias klamrowy zamykający 35"/>
          <p:cNvSpPr/>
          <p:nvPr/>
        </p:nvSpPr>
        <p:spPr bwMode="auto">
          <a:xfrm rot="5400000">
            <a:off x="3120750" y="2614627"/>
            <a:ext cx="216026" cy="1080119"/>
          </a:xfrm>
          <a:prstGeom prst="rightBrac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" name="pole tekstowe 36"/>
          <p:cNvSpPr txBox="1"/>
          <p:nvPr/>
        </p:nvSpPr>
        <p:spPr>
          <a:xfrm>
            <a:off x="2763908" y="3262698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000000"/>
                </a:solidFill>
              </a:rPr>
              <a:t>c</a:t>
            </a:r>
            <a:r>
              <a:rPr lang="pl-PL" sz="1400" dirty="0" smtClean="0">
                <a:solidFill>
                  <a:srgbClr val="000000"/>
                </a:solidFill>
              </a:rPr>
              <a:t>zas</a:t>
            </a:r>
            <a:br>
              <a:rPr lang="pl-PL" sz="1400" dirty="0" smtClean="0">
                <a:solidFill>
                  <a:srgbClr val="000000"/>
                </a:solidFill>
              </a:rPr>
            </a:br>
            <a:r>
              <a:rPr lang="pl-PL" sz="1400" dirty="0" smtClean="0">
                <a:solidFill>
                  <a:srgbClr val="000000"/>
                </a:solidFill>
              </a:rPr>
              <a:t>transmisji</a:t>
            </a:r>
          </a:p>
        </p:txBody>
      </p:sp>
      <p:sp>
        <p:nvSpPr>
          <p:cNvPr id="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1522"/>
            <a:ext cx="4032448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KOLEJKA M/G/1</a:t>
            </a:r>
            <a:endParaRPr lang="pl-PL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4598012" y="2324179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400" dirty="0">
                <a:solidFill>
                  <a:srgbClr val="000000"/>
                </a:solidFill>
              </a:rPr>
              <a:t>o</a:t>
            </a:r>
            <a:r>
              <a:rPr lang="pl-PL" sz="1400" dirty="0" smtClean="0">
                <a:solidFill>
                  <a:srgbClr val="000000"/>
                </a:solidFill>
              </a:rPr>
              <a:t>późnienie</a:t>
            </a:r>
            <a:br>
              <a:rPr lang="pl-PL" sz="1400" dirty="0" smtClean="0">
                <a:solidFill>
                  <a:srgbClr val="000000"/>
                </a:solidFill>
              </a:rPr>
            </a:br>
            <a:r>
              <a:rPr lang="pl-PL" sz="1400" dirty="0" smtClean="0">
                <a:solidFill>
                  <a:srgbClr val="000000"/>
                </a:solidFill>
              </a:rPr>
              <a:t>tranzytowe</a:t>
            </a:r>
          </a:p>
        </p:txBody>
      </p:sp>
      <p:sp>
        <p:nvSpPr>
          <p:cNvPr id="41" name="pole tekstowe 40"/>
          <p:cNvSpPr txBox="1"/>
          <p:nvPr/>
        </p:nvSpPr>
        <p:spPr>
          <a:xfrm>
            <a:off x="5311863" y="2995894"/>
            <a:ext cx="283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Twierdzenie </a:t>
            </a:r>
            <a:r>
              <a:rPr lang="pl-PL" dirty="0" err="1" smtClean="0">
                <a:solidFill>
                  <a:srgbClr val="000000"/>
                </a:solidFill>
              </a:rPr>
              <a:t>Little’a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007823"/>
              </p:ext>
            </p:extLst>
          </p:nvPr>
        </p:nvGraphicFramePr>
        <p:xfrm>
          <a:off x="5464214" y="3452680"/>
          <a:ext cx="1928774" cy="1242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31" name="Equation" r:id="rId10" imgW="749160" imgH="482400" progId="Equation.3">
                  <p:embed/>
                </p:oleObj>
              </mc:Choice>
              <mc:Fallback>
                <p:oleObj name="Equation" r:id="rId10" imgW="74916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64214" y="3452680"/>
                        <a:ext cx="1928774" cy="1242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6410"/>
              </p:ext>
            </p:extLst>
          </p:nvPr>
        </p:nvGraphicFramePr>
        <p:xfrm>
          <a:off x="4254500" y="539750"/>
          <a:ext cx="4595813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32" name="Equation" r:id="rId12" imgW="2108160" imgH="457200" progId="Equation.3">
                  <p:embed/>
                </p:oleObj>
              </mc:Choice>
              <mc:Fallback>
                <p:oleObj name="Equation" r:id="rId12" imgW="2108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0" y="539750"/>
                        <a:ext cx="4595813" cy="993775"/>
                      </a:xfrm>
                      <a:prstGeom prst="rect">
                        <a:avLst/>
                      </a:prstGeom>
                      <a:solidFill>
                        <a:srgbClr val="CCFFCC">
                          <a:alpha val="48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20" y="231505"/>
            <a:ext cx="7772400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WZÓR POLLACZKA-CHINCZYNA</a:t>
            </a:r>
            <a:endParaRPr lang="pl-PL" dirty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32" name="pole tekstowe 31"/>
          <p:cNvSpPr txBox="1"/>
          <p:nvPr/>
        </p:nvSpPr>
        <p:spPr>
          <a:xfrm>
            <a:off x="0" y="2492896"/>
            <a:ext cx="915725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000" dirty="0" smtClean="0"/>
              <a:t> opóźnienie tranzytowe zależy od dwóch pierwszych momentów </a:t>
            </a:r>
            <a:r>
              <a:rPr lang="pl-PL" sz="2000" dirty="0" err="1" smtClean="0"/>
              <a:t>fgp</a:t>
            </a:r>
            <a:r>
              <a:rPr lang="pl-PL" sz="2000" dirty="0" smtClean="0"/>
              <a:t> czasu transmisji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opóźnienie tranzytowe nie zależy od kształtu </a:t>
            </a:r>
            <a:r>
              <a:rPr lang="pl-PL" sz="2000" dirty="0" err="1" smtClean="0"/>
              <a:t>fgp</a:t>
            </a:r>
            <a:r>
              <a:rPr lang="pl-PL" sz="2000" dirty="0" smtClean="0"/>
              <a:t> czasu transmisji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opóźnienie tranzytowe rośnie ze wzrostem fluktuacji czasu transmisji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najkrótsze opóźnie</a:t>
            </a:r>
            <a:r>
              <a:rPr lang="pl-PL" sz="2000" dirty="0"/>
              <a:t>n</a:t>
            </a:r>
            <a:r>
              <a:rPr lang="pl-PL" sz="2000" dirty="0" smtClean="0"/>
              <a:t>ie tranzytowe zapewnia system M/D/1 (stały czas transmisji)</a:t>
            </a:r>
          </a:p>
        </p:txBody>
      </p:sp>
      <p:sp>
        <p:nvSpPr>
          <p:cNvPr id="33" name="pole tekstowe 32"/>
          <p:cNvSpPr txBox="1"/>
          <p:nvPr/>
        </p:nvSpPr>
        <p:spPr>
          <a:xfrm>
            <a:off x="0" y="1340768"/>
            <a:ext cx="2486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0000"/>
                </a:solidFill>
              </a:rPr>
              <a:t>Kolejka M/G/1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1283568" y="4437732"/>
            <a:ext cx="221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Kolejka M/D/1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40" name="Obiek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429885"/>
              </p:ext>
            </p:extLst>
          </p:nvPr>
        </p:nvGraphicFramePr>
        <p:xfrm>
          <a:off x="708025" y="4943475"/>
          <a:ext cx="325755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6" name="Equation" r:id="rId4" imgW="1536480" imgH="711000" progId="Equation.3">
                  <p:embed/>
                </p:oleObj>
              </mc:Choice>
              <mc:Fallback>
                <p:oleObj name="Equation" r:id="rId4" imgW="1536480" imgH="711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25" y="4943475"/>
                        <a:ext cx="3257550" cy="1506538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pole tekstowe 40"/>
          <p:cNvSpPr txBox="1"/>
          <p:nvPr/>
        </p:nvSpPr>
        <p:spPr>
          <a:xfrm>
            <a:off x="5197306" y="4438104"/>
            <a:ext cx="2284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Kolejka M/M/1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42" name="Obiek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270289"/>
              </p:ext>
            </p:extLst>
          </p:nvPr>
        </p:nvGraphicFramePr>
        <p:xfrm>
          <a:off x="4643438" y="4941888"/>
          <a:ext cx="3314700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7" name="Equation" r:id="rId6" imgW="1562040" imgH="711000" progId="Equation.3">
                  <p:embed/>
                </p:oleObj>
              </mc:Choice>
              <mc:Fallback>
                <p:oleObj name="Equation" r:id="rId6" imgW="1562040" imgH="7110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4941888"/>
                        <a:ext cx="3314700" cy="1508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445438"/>
              </p:ext>
            </p:extLst>
          </p:nvPr>
        </p:nvGraphicFramePr>
        <p:xfrm>
          <a:off x="3131840" y="1100634"/>
          <a:ext cx="4624387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28" name="Equation" r:id="rId8" imgW="1803240" imgH="444240" progId="Equation.3">
                  <p:embed/>
                </p:oleObj>
              </mc:Choice>
              <mc:Fallback>
                <p:oleObj name="Equation" r:id="rId8" imgW="1803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100634"/>
                        <a:ext cx="4624387" cy="1139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aphicFrame>
        <p:nvGraphicFramePr>
          <p:cNvPr id="23860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089197"/>
              </p:ext>
            </p:extLst>
          </p:nvPr>
        </p:nvGraphicFramePr>
        <p:xfrm>
          <a:off x="0" y="2420888"/>
          <a:ext cx="9042846" cy="1095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048" name="Equation" r:id="rId4" imgW="3670200" imgH="444240" progId="Equation.3">
                  <p:embed/>
                </p:oleObj>
              </mc:Choice>
              <mc:Fallback>
                <p:oleObj name="Equation" r:id="rId4" imgW="367020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420888"/>
                        <a:ext cx="9042846" cy="109508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Nawias klamrowy zamykający 9"/>
          <p:cNvSpPr/>
          <p:nvPr/>
        </p:nvSpPr>
        <p:spPr bwMode="auto">
          <a:xfrm rot="5400000">
            <a:off x="4715445" y="2843411"/>
            <a:ext cx="360040" cy="1944216"/>
          </a:xfrm>
          <a:prstGeom prst="rightBrac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3526575" y="3995539"/>
            <a:ext cx="28825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o</a:t>
            </a:r>
            <a:r>
              <a:rPr lang="pl-PL" sz="2000" dirty="0" smtClean="0">
                <a:solidFill>
                  <a:srgbClr val="000000"/>
                </a:solidFill>
              </a:rPr>
              <a:t>późnienie kolejkowania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M/D/1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147544" y="3995539"/>
            <a:ext cx="181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c</a:t>
            </a:r>
            <a:r>
              <a:rPr lang="pl-PL" sz="2000" dirty="0" smtClean="0">
                <a:solidFill>
                  <a:srgbClr val="000000"/>
                </a:solidFill>
              </a:rPr>
              <a:t>zas transmisji</a:t>
            </a:r>
          </a:p>
        </p:txBody>
      </p:sp>
      <p:sp>
        <p:nvSpPr>
          <p:cNvPr id="13" name="Dowolny kształt 12"/>
          <p:cNvSpPr/>
          <p:nvPr/>
        </p:nvSpPr>
        <p:spPr bwMode="auto">
          <a:xfrm>
            <a:off x="937071" y="3502521"/>
            <a:ext cx="2638425" cy="552450"/>
          </a:xfrm>
          <a:custGeom>
            <a:avLst/>
            <a:gdLst>
              <a:gd name="connsiteX0" fmla="*/ 2638425 w 2638425"/>
              <a:gd name="connsiteY0" fmla="*/ 0 h 552450"/>
              <a:gd name="connsiteX1" fmla="*/ 2638425 w 2638425"/>
              <a:gd name="connsiteY1" fmla="*/ 304800 h 552450"/>
              <a:gd name="connsiteX2" fmla="*/ 0 w 2638425"/>
              <a:gd name="connsiteY2" fmla="*/ 304800 h 552450"/>
              <a:gd name="connsiteX3" fmla="*/ 0 w 2638425"/>
              <a:gd name="connsiteY3" fmla="*/ 55245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425" h="552450">
                <a:moveTo>
                  <a:pt x="2638425" y="0"/>
                </a:moveTo>
                <a:lnTo>
                  <a:pt x="2638425" y="304800"/>
                </a:lnTo>
                <a:lnTo>
                  <a:pt x="0" y="304800"/>
                </a:lnTo>
                <a:lnTo>
                  <a:pt x="0" y="552450"/>
                </a:lnTo>
              </a:path>
            </a:pathLst>
          </a:cu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950540" y="4988549"/>
            <a:ext cx="39789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d</a:t>
            </a:r>
            <a:r>
              <a:rPr lang="pl-PL" sz="2000" dirty="0" smtClean="0">
                <a:solidFill>
                  <a:srgbClr val="000000"/>
                </a:solidFill>
              </a:rPr>
              <a:t>odatkowe opóźnienie kolej-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kowania wynikające ze zmienności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czasów transmisji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15" name="Nawias klamrowy zamykający 14"/>
          <p:cNvSpPr/>
          <p:nvPr/>
        </p:nvSpPr>
        <p:spPr bwMode="auto">
          <a:xfrm rot="5400000">
            <a:off x="6696236" y="3023431"/>
            <a:ext cx="360040" cy="1584176"/>
          </a:xfrm>
          <a:prstGeom prst="rightBrace">
            <a:avLst>
              <a:gd name="adj1" fmla="val 8333"/>
              <a:gd name="adj2" fmla="val 46702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91112"/>
            <a:ext cx="7772400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WZÓR POLLACZKA-CHINCZYNA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(interpretacja)</a:t>
            </a:r>
            <a:endParaRPr lang="pl-PL" sz="4000" dirty="0"/>
          </a:p>
        </p:txBody>
      </p:sp>
      <p:cxnSp>
        <p:nvCxnSpPr>
          <p:cNvPr id="3" name="Łącznik prosty ze strzałką 2"/>
          <p:cNvCxnSpPr>
            <a:stCxn id="15" idx="1"/>
            <a:endCxn id="14" idx="0"/>
          </p:cNvCxnSpPr>
          <p:nvPr/>
        </p:nvCxnSpPr>
        <p:spPr bwMode="auto">
          <a:xfrm>
            <a:off x="6928502" y="3995539"/>
            <a:ext cx="11525" cy="9930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aphicFrame>
        <p:nvGraphicFramePr>
          <p:cNvPr id="2396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095805"/>
              </p:ext>
            </p:extLst>
          </p:nvPr>
        </p:nvGraphicFramePr>
        <p:xfrm>
          <a:off x="1907704" y="2060848"/>
          <a:ext cx="4960937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589" name="Equation" r:id="rId4" imgW="1701720" imgH="685800" progId="Equation.3">
                  <p:embed/>
                </p:oleObj>
              </mc:Choice>
              <mc:Fallback>
                <p:oleObj name="Equation" r:id="rId4" imgW="1701720" imgH="685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060848"/>
                        <a:ext cx="4960937" cy="20002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3099048" y="1412602"/>
            <a:ext cx="2576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0000"/>
                </a:solidFill>
              </a:rPr>
              <a:t>Kolejka M/G/1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13" name="Freeform 37"/>
          <p:cNvSpPr>
            <a:spLocks/>
          </p:cNvSpPr>
          <p:nvPr/>
        </p:nvSpPr>
        <p:spPr bwMode="auto">
          <a:xfrm>
            <a:off x="4503489" y="5110584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Freeform 36"/>
          <p:cNvSpPr>
            <a:spLocks/>
          </p:cNvSpPr>
          <p:nvPr/>
        </p:nvSpPr>
        <p:spPr bwMode="auto">
          <a:xfrm>
            <a:off x="3208089" y="4958184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3360489" y="4424784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99"/>
                </a:solidFill>
              </a:rPr>
              <a:t>bufor</a:t>
            </a:r>
            <a:endParaRPr lang="pl-PL" b="0" dirty="0"/>
          </a:p>
        </p:txBody>
      </p:sp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4503489" y="4577184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3300"/>
                </a:solidFill>
              </a:rPr>
              <a:t>kanał</a:t>
            </a:r>
            <a:endParaRPr lang="pl-PL" b="0" dirty="0"/>
          </a:p>
        </p:txBody>
      </p:sp>
      <p:sp>
        <p:nvSpPr>
          <p:cNvPr id="17" name="Line 40"/>
          <p:cNvSpPr>
            <a:spLocks noChangeShapeType="1"/>
          </p:cNvSpPr>
          <p:nvPr/>
        </p:nvSpPr>
        <p:spPr bwMode="auto">
          <a:xfrm>
            <a:off x="3341439" y="50851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41"/>
          <p:cNvSpPr>
            <a:spLocks noChangeShapeType="1"/>
          </p:cNvSpPr>
          <p:nvPr/>
        </p:nvSpPr>
        <p:spPr bwMode="auto">
          <a:xfrm>
            <a:off x="3606552" y="50851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9" name="Line 42"/>
          <p:cNvSpPr>
            <a:spLocks noChangeShapeType="1"/>
          </p:cNvSpPr>
          <p:nvPr/>
        </p:nvSpPr>
        <p:spPr bwMode="auto">
          <a:xfrm>
            <a:off x="3873252" y="50851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43"/>
          <p:cNvSpPr>
            <a:spLocks noChangeShapeType="1"/>
          </p:cNvSpPr>
          <p:nvPr/>
        </p:nvSpPr>
        <p:spPr bwMode="auto">
          <a:xfrm>
            <a:off x="4139952" y="50851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44"/>
          <p:cNvSpPr>
            <a:spLocks noChangeShapeType="1"/>
          </p:cNvSpPr>
          <p:nvPr/>
        </p:nvSpPr>
        <p:spPr bwMode="auto">
          <a:xfrm>
            <a:off x="4406652" y="50851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45"/>
          <p:cNvSpPr>
            <a:spLocks noChangeShapeType="1"/>
          </p:cNvSpPr>
          <p:nvPr/>
        </p:nvSpPr>
        <p:spPr bwMode="auto">
          <a:xfrm rot="5400000">
            <a:off x="4922589" y="5072484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46"/>
          <p:cNvSpPr>
            <a:spLocks noChangeShapeType="1"/>
          </p:cNvSpPr>
          <p:nvPr/>
        </p:nvSpPr>
        <p:spPr bwMode="auto">
          <a:xfrm>
            <a:off x="2103189" y="5361409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>
            <a:off x="5341689" y="5339184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" name="Obiek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590" name="Równanie" r:id="rId6" imgW="114120" imgH="215640" progId="Equation.3">
                  <p:embed/>
                </p:oleObj>
              </mc:Choice>
              <mc:Fallback>
                <p:oleObj name="Równanie" r:id="rId6" imgW="11412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4716016" y="5661248"/>
          <a:ext cx="21844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591" name="Równanie" r:id="rId8" imgW="812520" imgH="241200" progId="Equation.3">
                  <p:embed/>
                </p:oleObj>
              </mc:Choice>
              <mc:Fallback>
                <p:oleObj name="Równanie" r:id="rId8" imgW="81252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661248"/>
                        <a:ext cx="21844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9628" name="Object 12"/>
          <p:cNvGraphicFramePr>
            <a:graphicFrameLocks noChangeAspect="1"/>
          </p:cNvGraphicFramePr>
          <p:nvPr/>
        </p:nvGraphicFramePr>
        <p:xfrm>
          <a:off x="898525" y="5661025"/>
          <a:ext cx="23876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3592" name="Równanie" r:id="rId10" imgW="888840" imgH="241200" progId="Equation.3">
                  <p:embed/>
                </p:oleObj>
              </mc:Choice>
              <mc:Fallback>
                <p:oleObj name="Równanie" r:id="rId10" imgW="888840" imgH="241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5661025"/>
                        <a:ext cx="23876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rostokąt 29"/>
          <p:cNvSpPr/>
          <p:nvPr/>
        </p:nvSpPr>
        <p:spPr bwMode="auto">
          <a:xfrm>
            <a:off x="4139953" y="2060848"/>
            <a:ext cx="2729954" cy="648072"/>
          </a:xfrm>
          <a:prstGeom prst="rect">
            <a:avLst/>
          </a:prstGeom>
          <a:solidFill>
            <a:srgbClr val="FF0000">
              <a:alpha val="2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1" name="Prostokąt 30"/>
          <p:cNvSpPr/>
          <p:nvPr/>
        </p:nvSpPr>
        <p:spPr bwMode="auto">
          <a:xfrm>
            <a:off x="2267744" y="5733256"/>
            <a:ext cx="936104" cy="504056"/>
          </a:xfrm>
          <a:prstGeom prst="rect">
            <a:avLst/>
          </a:prstGeom>
          <a:solidFill>
            <a:srgbClr val="FF0000">
              <a:alpha val="2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2" name="Prostokąt 31"/>
          <p:cNvSpPr/>
          <p:nvPr/>
        </p:nvSpPr>
        <p:spPr bwMode="auto">
          <a:xfrm>
            <a:off x="5248945" y="2929037"/>
            <a:ext cx="288032" cy="432048"/>
          </a:xfrm>
          <a:prstGeom prst="rect">
            <a:avLst/>
          </a:prstGeom>
          <a:solidFill>
            <a:srgbClr val="FF0000">
              <a:alpha val="2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91112"/>
            <a:ext cx="7772400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WZÓR POLLACZKA-CHINCZYNA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(interpretacja)</a:t>
            </a:r>
            <a:endParaRPr lang="pl-PL" sz="4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28600"/>
            <a:ext cx="8375848" cy="457200"/>
          </a:xfrm>
        </p:spPr>
        <p:txBody>
          <a:bodyPr/>
          <a:lstStyle/>
          <a:p>
            <a:pPr algn="r"/>
            <a:r>
              <a:rPr lang="pl-PL" dirty="0" smtClean="0">
                <a:solidFill>
                  <a:schemeClr val="folHlink"/>
                </a:solidFill>
              </a:rPr>
              <a:t>KOLEJKA G/G/1</a:t>
            </a:r>
            <a:endParaRPr lang="pl-PL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333770" y="-82798"/>
            <a:ext cx="2576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000000"/>
                </a:solidFill>
              </a:rPr>
              <a:t>Kolejka M/G/1</a:t>
            </a:r>
            <a:endParaRPr lang="pl-PL" sz="2800" dirty="0">
              <a:solidFill>
                <a:srgbClr val="000000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53523"/>
              </p:ext>
            </p:extLst>
          </p:nvPr>
        </p:nvGraphicFramePr>
        <p:xfrm>
          <a:off x="333770" y="3300958"/>
          <a:ext cx="4738687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32" name="Równanie" r:id="rId3" imgW="1625400" imgH="685800" progId="Equation.3">
                  <p:embed/>
                </p:oleObj>
              </mc:Choice>
              <mc:Fallback>
                <p:oleObj name="Równanie" r:id="rId3" imgW="1625400" imgH="685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770" y="3300958"/>
                        <a:ext cx="4738687" cy="20002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333770" y="2797522"/>
            <a:ext cx="5266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C00000"/>
                </a:solidFill>
              </a:rPr>
              <a:t>Kolejka G/G/1 (Kingman </a:t>
            </a:r>
            <a:r>
              <a:rPr lang="pl-PL" sz="2800" dirty="0" err="1" smtClean="0">
                <a:solidFill>
                  <a:srgbClr val="C00000"/>
                </a:solidFill>
              </a:rPr>
              <a:t>bound</a:t>
            </a:r>
            <a:r>
              <a:rPr lang="pl-PL" sz="2800" dirty="0" smtClean="0">
                <a:solidFill>
                  <a:srgbClr val="C00000"/>
                </a:solidFill>
              </a:rPr>
              <a:t>)</a:t>
            </a:r>
            <a:endParaRPr lang="pl-PL" sz="2800" dirty="0">
              <a:solidFill>
                <a:srgbClr val="C00000"/>
              </a:solidFill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39938"/>
              </p:ext>
            </p:extLst>
          </p:nvPr>
        </p:nvGraphicFramePr>
        <p:xfrm>
          <a:off x="390275" y="565274"/>
          <a:ext cx="4960937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433" name="Równanie" r:id="rId5" imgW="1701720" imgH="685800" progId="Equation.3">
                  <p:embed/>
                </p:oleObj>
              </mc:Choice>
              <mc:Fallback>
                <p:oleObj name="Równanie" r:id="rId5" imgW="1701720" imgH="685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275" y="565274"/>
                        <a:ext cx="4960937" cy="20002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rostokąt 9"/>
          <p:cNvSpPr/>
          <p:nvPr/>
        </p:nvSpPr>
        <p:spPr bwMode="auto">
          <a:xfrm>
            <a:off x="2621258" y="564162"/>
            <a:ext cx="2729954" cy="648072"/>
          </a:xfrm>
          <a:prstGeom prst="rect">
            <a:avLst/>
          </a:prstGeom>
          <a:solidFill>
            <a:srgbClr val="FF0000">
              <a:alpha val="2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Prostokąt 10"/>
          <p:cNvSpPr/>
          <p:nvPr/>
        </p:nvSpPr>
        <p:spPr bwMode="auto">
          <a:xfrm>
            <a:off x="3730250" y="1432351"/>
            <a:ext cx="288032" cy="432048"/>
          </a:xfrm>
          <a:prstGeom prst="rect">
            <a:avLst/>
          </a:prstGeom>
          <a:solidFill>
            <a:srgbClr val="FF0000">
              <a:alpha val="2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-21600" y="5116542"/>
            <a:ext cx="92584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pl-PL" dirty="0" smtClean="0">
                <a:solidFill>
                  <a:srgbClr val="0000CC"/>
                </a:solidFill>
              </a:rPr>
              <a:t>Wzrost zmienności (rozproszenie) strumienia pakietów oraz czasów</a:t>
            </a:r>
            <a:br>
              <a:rPr lang="pl-PL" dirty="0" smtClean="0">
                <a:solidFill>
                  <a:srgbClr val="0000CC"/>
                </a:solidFill>
              </a:rPr>
            </a:br>
            <a:r>
              <a:rPr lang="pl-PL" dirty="0" smtClean="0">
                <a:solidFill>
                  <a:srgbClr val="0000CC"/>
                </a:solidFill>
              </a:rPr>
              <a:t>ich transmisji powoduje nadmierny wzrost opóźnienia tranzytowego;</a:t>
            </a:r>
            <a:br>
              <a:rPr lang="pl-PL" dirty="0" smtClean="0">
                <a:solidFill>
                  <a:srgbClr val="0000CC"/>
                </a:solidFill>
              </a:rPr>
            </a:br>
            <a:r>
              <a:rPr lang="pl-PL" i="1" dirty="0" smtClean="0">
                <a:solidFill>
                  <a:srgbClr val="0000CC"/>
                </a:solidFill>
              </a:rPr>
              <a:t>W</a:t>
            </a:r>
            <a:r>
              <a:rPr lang="pl-PL" dirty="0" smtClean="0">
                <a:solidFill>
                  <a:srgbClr val="0000CC"/>
                </a:solidFill>
              </a:rPr>
              <a:t>(D/D/1) = czas transmisji.</a:t>
            </a:r>
            <a:endParaRPr lang="pl-PL" dirty="0">
              <a:solidFill>
                <a:srgbClr val="0000CC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58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375848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SAMOPODOBIEŃSTWO GEOMETRYCZNE</a:t>
            </a:r>
            <a:endParaRPr kumimoji="1" lang="pl-PL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0" y="692696"/>
            <a:ext cx="9036496" cy="1938992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 smtClean="0"/>
              <a:t>Obiekt samopodobny (geometrycznie) to obiekt, którego kształt jest</a:t>
            </a:r>
            <a:br>
              <a:rPr lang="pl-PL" dirty="0" smtClean="0"/>
            </a:br>
            <a:r>
              <a:rPr lang="pl-PL" dirty="0" smtClean="0"/>
              <a:t>taki sam jak kształt jego części.</a:t>
            </a:r>
          </a:p>
          <a:p>
            <a:r>
              <a:rPr lang="pl-PL" dirty="0" err="1" smtClean="0"/>
              <a:t>Samopodobieństwo</a:t>
            </a:r>
            <a:r>
              <a:rPr lang="pl-PL" dirty="0" smtClean="0"/>
              <a:t> jest charakterystyczną cechą fraktali.</a:t>
            </a:r>
          </a:p>
          <a:p>
            <a:r>
              <a:rPr lang="pl-PL" dirty="0" smtClean="0"/>
              <a:t>Fraktal to figura geometryczna, którą cechuje powtarzający</a:t>
            </a:r>
            <a:br>
              <a:rPr lang="pl-PL" dirty="0" smtClean="0"/>
            </a:br>
            <a:r>
              <a:rPr lang="pl-PL" dirty="0" smtClean="0"/>
              <a:t>się w nieskończoność wzorzec.</a:t>
            </a:r>
            <a:r>
              <a:rPr lang="en-US" dirty="0" smtClean="0"/>
              <a:t> </a:t>
            </a:r>
            <a:endParaRPr lang="pl-PL" dirty="0" smtClean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483767" y="4585320"/>
            <a:ext cx="5688632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rgbClr val="006600"/>
                </a:solidFill>
              </a:rPr>
              <a:t>Dywan Sierpińskiego – przykład fraktala</a:t>
            </a:r>
          </a:p>
        </p:txBody>
      </p:sp>
      <p:pic>
        <p:nvPicPr>
          <p:cNvPr id="7" name="Picture 13" descr="C:\Moje dokumenty\Feature_Topic\Submitted_papers\Paper_12\Sierpinsk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2246784" cy="2733028"/>
          </a:xfrm>
          <a:prstGeom prst="rect">
            <a:avLst/>
          </a:prstGeom>
          <a:noFill/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483768" y="3284984"/>
            <a:ext cx="5688632" cy="12003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b="1" dirty="0"/>
              <a:t>Wacław </a:t>
            </a:r>
            <a:r>
              <a:rPr lang="pl-PL" b="1" dirty="0" smtClean="0"/>
              <a:t>Sierpiński - 1882</a:t>
            </a:r>
            <a:r>
              <a:rPr lang="pl-PL" b="1" dirty="0"/>
              <a:t>...1969</a:t>
            </a:r>
          </a:p>
          <a:p>
            <a:r>
              <a:rPr lang="pl-PL" dirty="0" smtClean="0"/>
              <a:t>Polski matematyk</a:t>
            </a:r>
            <a:endParaRPr lang="pl-PL" b="1" dirty="0"/>
          </a:p>
          <a:p>
            <a:r>
              <a:rPr lang="pl-PL" b="1" dirty="0" smtClean="0"/>
              <a:t>700 artykułów i książek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2483768" y="5288340"/>
            <a:ext cx="5688632" cy="1200329"/>
          </a:xfrm>
          <a:prstGeom prst="rect">
            <a:avLst/>
          </a:prstGeom>
          <a:ln w="444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dirty="0" smtClean="0"/>
              <a:t>„</a:t>
            </a:r>
            <a:r>
              <a:rPr lang="en-US" dirty="0" smtClean="0"/>
              <a:t>How Long Is the Coast of Britain? Statistical Self-Similarity and Fractional Dimension</a:t>
            </a:r>
            <a:r>
              <a:rPr lang="pl-PL" dirty="0" smtClean="0"/>
              <a:t>” (</a:t>
            </a:r>
            <a:r>
              <a:rPr lang="pl-PL" dirty="0" smtClean="0">
                <a:solidFill>
                  <a:srgbClr val="C00000"/>
                </a:solidFill>
              </a:rPr>
              <a:t>przeczytaj artykuł</a:t>
            </a:r>
            <a:r>
              <a:rPr lang="pl-PL" dirty="0" smtClean="0"/>
              <a:t>)</a:t>
            </a:r>
            <a:endParaRPr lang="en-US" dirty="0"/>
          </a:p>
        </p:txBody>
      </p:sp>
      <p:pic>
        <p:nvPicPr>
          <p:cNvPr id="10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9384" y="5514693"/>
            <a:ext cx="605056" cy="720080"/>
          </a:xfrm>
          <a:prstGeom prst="rect">
            <a:avLst/>
          </a:prstGeom>
          <a:noFill/>
        </p:spPr>
      </p:pic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59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251520" y="1844824"/>
            <a:ext cx="5050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Ewolucja w czasie (proces Markowa)</a:t>
            </a:r>
            <a:endParaRPr lang="pl-PL" dirty="0"/>
          </a:p>
        </p:txBody>
      </p:sp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331307"/>
              </p:ext>
            </p:extLst>
          </p:nvPr>
        </p:nvGraphicFramePr>
        <p:xfrm>
          <a:off x="307975" y="2420938"/>
          <a:ext cx="7824788" cy="102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5176" name="Equation" r:id="rId4" imgW="3504960" imgH="457200" progId="Equation.3">
                  <p:embed/>
                </p:oleObj>
              </mc:Choice>
              <mc:Fallback>
                <p:oleObj name="Equation" r:id="rId4" imgW="3504960" imgH="457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" y="2420938"/>
                        <a:ext cx="7824788" cy="1020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251520" y="3789040"/>
            <a:ext cx="7624203" cy="2235523"/>
            <a:chOff x="251520" y="3789040"/>
            <a:chExt cx="7624203" cy="2235523"/>
          </a:xfrm>
        </p:grpSpPr>
        <p:sp>
          <p:nvSpPr>
            <p:cNvPr id="26" name="pole tekstowe 25"/>
            <p:cNvSpPr txBox="1"/>
            <p:nvPr/>
          </p:nvSpPr>
          <p:spPr>
            <a:xfrm>
              <a:off x="251520" y="3789040"/>
              <a:ext cx="76242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Stan stacjonarny </a:t>
              </a:r>
              <a:r>
                <a:rPr lang="pl-PL" i="1" dirty="0" smtClean="0"/>
                <a:t>t</a:t>
              </a:r>
              <a:r>
                <a:rPr lang="pl-PL" dirty="0" smtClean="0">
                  <a:sym typeface="Symbol"/>
                </a:rPr>
                <a:t></a:t>
              </a:r>
              <a:r>
                <a:rPr lang="pl-PL" b="0" dirty="0" smtClean="0">
                  <a:sym typeface="Mathematica1"/>
                </a:rPr>
                <a:t>∞ </a:t>
              </a:r>
              <a:r>
                <a:rPr lang="pl-PL" dirty="0" smtClean="0">
                  <a:sym typeface="Mathematica1"/>
                </a:rPr>
                <a:t>(GBE – </a:t>
              </a:r>
              <a:r>
                <a:rPr lang="pl-PL" i="1" dirty="0" smtClean="0">
                  <a:sym typeface="Mathematica1"/>
                </a:rPr>
                <a:t>Global </a:t>
              </a:r>
              <a:r>
                <a:rPr lang="pl-PL" i="1" dirty="0" err="1" smtClean="0">
                  <a:sym typeface="Mathematica1"/>
                </a:rPr>
                <a:t>Balance</a:t>
              </a:r>
              <a:r>
                <a:rPr lang="pl-PL" i="1" dirty="0" smtClean="0">
                  <a:sym typeface="Mathematica1"/>
                </a:rPr>
                <a:t> </a:t>
              </a:r>
              <a:r>
                <a:rPr lang="pl-PL" i="1" dirty="0" err="1">
                  <a:sym typeface="Mathematica1"/>
                </a:rPr>
                <a:t>E</a:t>
              </a:r>
              <a:r>
                <a:rPr lang="pl-PL" i="1" dirty="0" err="1" smtClean="0">
                  <a:sym typeface="Mathematica1"/>
                </a:rPr>
                <a:t>quations</a:t>
              </a:r>
              <a:r>
                <a:rPr lang="pl-PL" dirty="0" smtClean="0">
                  <a:sym typeface="Mathematica1"/>
                </a:rPr>
                <a:t>)</a:t>
              </a:r>
              <a:endParaRPr lang="pl-PL" dirty="0"/>
            </a:p>
            <a:p>
              <a:endParaRPr lang="pl-PL" dirty="0"/>
            </a:p>
          </p:txBody>
        </p:sp>
        <p:graphicFrame>
          <p:nvGraphicFramePr>
            <p:cNvPr id="694279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7179247"/>
                </p:ext>
              </p:extLst>
            </p:nvPr>
          </p:nvGraphicFramePr>
          <p:xfrm>
            <a:off x="280988" y="4437063"/>
            <a:ext cx="5132387" cy="158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5177" name="Equation" r:id="rId6" imgW="2298600" imgH="711000" progId="Equation.3">
                    <p:embed/>
                  </p:oleObj>
                </mc:Choice>
                <mc:Fallback>
                  <p:oleObj name="Equation" r:id="rId6" imgW="2298600" imgH="7110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988" y="4437063"/>
                          <a:ext cx="5132387" cy="158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133227"/>
            <a:ext cx="906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– ewolucja w czasie</a:t>
            </a:r>
            <a:b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i stan stacjonarny (ustalony)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1600200" y="381000"/>
            <a:ext cx="6324600" cy="6172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6068" name="Line 4"/>
          <p:cNvSpPr>
            <a:spLocks noChangeShapeType="1"/>
          </p:cNvSpPr>
          <p:nvPr/>
        </p:nvSpPr>
        <p:spPr bwMode="auto">
          <a:xfrm>
            <a:off x="1676400" y="23622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6069" name="Line 5"/>
          <p:cNvSpPr>
            <a:spLocks noChangeShapeType="1"/>
          </p:cNvSpPr>
          <p:nvPr/>
        </p:nvSpPr>
        <p:spPr bwMode="auto">
          <a:xfrm>
            <a:off x="1676400" y="46482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6070" name="Line 6"/>
          <p:cNvSpPr>
            <a:spLocks noChangeShapeType="1"/>
          </p:cNvSpPr>
          <p:nvPr/>
        </p:nvSpPr>
        <p:spPr bwMode="auto">
          <a:xfrm>
            <a:off x="3505200" y="381000"/>
            <a:ext cx="0" cy="61722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6071" name="Line 7"/>
          <p:cNvSpPr>
            <a:spLocks noChangeShapeType="1"/>
          </p:cNvSpPr>
          <p:nvPr/>
        </p:nvSpPr>
        <p:spPr bwMode="auto">
          <a:xfrm>
            <a:off x="5867400" y="381000"/>
            <a:ext cx="0" cy="617220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16072" name="Text Box 8"/>
          <p:cNvSpPr txBox="1">
            <a:spLocks noChangeArrowheads="1"/>
          </p:cNvSpPr>
          <p:nvPr/>
        </p:nvSpPr>
        <p:spPr bwMode="auto">
          <a:xfrm>
            <a:off x="136525" y="3333750"/>
            <a:ext cx="12650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CC3300"/>
                </a:solidFill>
              </a:rPr>
              <a:t>Krok</a:t>
            </a:r>
            <a:r>
              <a:rPr lang="pl-PL" sz="2800" b="1" dirty="0" smtClean="0">
                <a:solidFill>
                  <a:srgbClr val="CC3300"/>
                </a:solidFill>
              </a:rPr>
              <a:t> </a:t>
            </a:r>
            <a:r>
              <a:rPr lang="pl-PL" sz="2800" b="1" dirty="0">
                <a:solidFill>
                  <a:srgbClr val="CC3300"/>
                </a:solidFill>
              </a:rPr>
              <a:t>0</a:t>
            </a:r>
            <a:endParaRPr lang="pl-PL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600200" y="381000"/>
            <a:ext cx="6400800" cy="6172200"/>
            <a:chOff x="1008" y="240"/>
            <a:chExt cx="4032" cy="3888"/>
          </a:xfrm>
        </p:grpSpPr>
        <p:sp>
          <p:nvSpPr>
            <p:cNvPr id="217090" name="Rectangle 2"/>
            <p:cNvSpPr>
              <a:spLocks noChangeArrowheads="1"/>
            </p:cNvSpPr>
            <p:nvPr/>
          </p:nvSpPr>
          <p:spPr bwMode="auto">
            <a:xfrm>
              <a:off x="1008" y="240"/>
              <a:ext cx="3984" cy="388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7091" name="Line 3"/>
            <p:cNvSpPr>
              <a:spLocks noChangeShapeType="1"/>
            </p:cNvSpPr>
            <p:nvPr/>
          </p:nvSpPr>
          <p:spPr bwMode="auto">
            <a:xfrm>
              <a:off x="1056" y="1488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7092" name="Line 4"/>
            <p:cNvSpPr>
              <a:spLocks noChangeShapeType="1"/>
            </p:cNvSpPr>
            <p:nvPr/>
          </p:nvSpPr>
          <p:spPr bwMode="auto">
            <a:xfrm>
              <a:off x="1056" y="2928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7093" name="Line 5"/>
            <p:cNvSpPr>
              <a:spLocks noChangeShapeType="1"/>
            </p:cNvSpPr>
            <p:nvPr/>
          </p:nvSpPr>
          <p:spPr bwMode="auto">
            <a:xfrm>
              <a:off x="220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7094" name="Line 6"/>
            <p:cNvSpPr>
              <a:spLocks noChangeShapeType="1"/>
            </p:cNvSpPr>
            <p:nvPr/>
          </p:nvSpPr>
          <p:spPr bwMode="auto">
            <a:xfrm>
              <a:off x="3696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7095" name="Rectangle 7"/>
            <p:cNvSpPr>
              <a:spLocks noChangeArrowheads="1"/>
            </p:cNvSpPr>
            <p:nvPr/>
          </p:nvSpPr>
          <p:spPr bwMode="auto">
            <a:xfrm>
              <a:off x="2208" y="1488"/>
              <a:ext cx="1488" cy="14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136525" y="3333750"/>
            <a:ext cx="12650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CC3300"/>
                </a:solidFill>
              </a:rPr>
              <a:t>Krok</a:t>
            </a:r>
            <a:r>
              <a:rPr lang="pl-PL" sz="2800" b="1" dirty="0" smtClean="0">
                <a:solidFill>
                  <a:srgbClr val="CC3300"/>
                </a:solidFill>
              </a:rPr>
              <a:t> </a:t>
            </a:r>
            <a:r>
              <a:rPr lang="pl-PL" sz="2800" dirty="0">
                <a:solidFill>
                  <a:srgbClr val="CC3300"/>
                </a:solidFill>
              </a:rPr>
              <a:t>1</a:t>
            </a:r>
            <a:endParaRPr lang="pl-PL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136525" y="3333750"/>
            <a:ext cx="12650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CC3300"/>
                </a:solidFill>
              </a:rPr>
              <a:t>Krok</a:t>
            </a:r>
            <a:r>
              <a:rPr lang="pl-PL" sz="2800" b="1" dirty="0" smtClean="0">
                <a:solidFill>
                  <a:srgbClr val="CC3300"/>
                </a:solidFill>
              </a:rPr>
              <a:t> </a:t>
            </a:r>
            <a:r>
              <a:rPr lang="pl-PL" sz="2800" b="1" dirty="0">
                <a:solidFill>
                  <a:srgbClr val="CC3300"/>
                </a:solidFill>
              </a:rPr>
              <a:t>2</a:t>
            </a:r>
            <a:endParaRPr lang="pl-PL" dirty="0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600200" y="381000"/>
            <a:ext cx="6400800" cy="6172200"/>
            <a:chOff x="1008" y="240"/>
            <a:chExt cx="4032" cy="3888"/>
          </a:xfrm>
        </p:grpSpPr>
        <p:sp>
          <p:nvSpPr>
            <p:cNvPr id="218114" name="Rectangle 2"/>
            <p:cNvSpPr>
              <a:spLocks noChangeArrowheads="1"/>
            </p:cNvSpPr>
            <p:nvPr/>
          </p:nvSpPr>
          <p:spPr bwMode="auto">
            <a:xfrm>
              <a:off x="1008" y="240"/>
              <a:ext cx="3984" cy="388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16" name="Line 4"/>
            <p:cNvSpPr>
              <a:spLocks noChangeShapeType="1"/>
            </p:cNvSpPr>
            <p:nvPr/>
          </p:nvSpPr>
          <p:spPr bwMode="auto">
            <a:xfrm>
              <a:off x="1008" y="2928"/>
              <a:ext cx="403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17" name="Line 5"/>
            <p:cNvSpPr>
              <a:spLocks noChangeShapeType="1"/>
            </p:cNvSpPr>
            <p:nvPr/>
          </p:nvSpPr>
          <p:spPr bwMode="auto">
            <a:xfrm>
              <a:off x="220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18" name="Line 6"/>
            <p:cNvSpPr>
              <a:spLocks noChangeShapeType="1"/>
            </p:cNvSpPr>
            <p:nvPr/>
          </p:nvSpPr>
          <p:spPr bwMode="auto">
            <a:xfrm>
              <a:off x="3696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19" name="Rectangle 7"/>
            <p:cNvSpPr>
              <a:spLocks noChangeArrowheads="1"/>
            </p:cNvSpPr>
            <p:nvPr/>
          </p:nvSpPr>
          <p:spPr bwMode="auto">
            <a:xfrm>
              <a:off x="2208" y="1488"/>
              <a:ext cx="1488" cy="14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15" name="Line 3"/>
            <p:cNvSpPr>
              <a:spLocks noChangeShapeType="1"/>
            </p:cNvSpPr>
            <p:nvPr/>
          </p:nvSpPr>
          <p:spPr bwMode="auto">
            <a:xfrm>
              <a:off x="1008" y="1488"/>
              <a:ext cx="403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21" name="Line 9"/>
            <p:cNvSpPr>
              <a:spLocks noChangeShapeType="1"/>
            </p:cNvSpPr>
            <p:nvPr/>
          </p:nvSpPr>
          <p:spPr bwMode="auto">
            <a:xfrm>
              <a:off x="134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22" name="Line 10"/>
            <p:cNvSpPr>
              <a:spLocks noChangeShapeType="1"/>
            </p:cNvSpPr>
            <p:nvPr/>
          </p:nvSpPr>
          <p:spPr bwMode="auto">
            <a:xfrm>
              <a:off x="1776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23" name="Line 11"/>
            <p:cNvSpPr>
              <a:spLocks noChangeShapeType="1"/>
            </p:cNvSpPr>
            <p:nvPr/>
          </p:nvSpPr>
          <p:spPr bwMode="auto">
            <a:xfrm>
              <a:off x="1008" y="672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24" name="Line 12"/>
            <p:cNvSpPr>
              <a:spLocks noChangeShapeType="1"/>
            </p:cNvSpPr>
            <p:nvPr/>
          </p:nvSpPr>
          <p:spPr bwMode="auto">
            <a:xfrm>
              <a:off x="1008" y="1104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25" name="Rectangle 13"/>
            <p:cNvSpPr>
              <a:spLocks noChangeArrowheads="1"/>
            </p:cNvSpPr>
            <p:nvPr/>
          </p:nvSpPr>
          <p:spPr bwMode="auto">
            <a:xfrm>
              <a:off x="1344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4" name="Line 22"/>
            <p:cNvSpPr>
              <a:spLocks noChangeShapeType="1"/>
            </p:cNvSpPr>
            <p:nvPr/>
          </p:nvSpPr>
          <p:spPr bwMode="auto">
            <a:xfrm>
              <a:off x="1008" y="3360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5" name="Line 23"/>
            <p:cNvSpPr>
              <a:spLocks noChangeShapeType="1"/>
            </p:cNvSpPr>
            <p:nvPr/>
          </p:nvSpPr>
          <p:spPr bwMode="auto">
            <a:xfrm>
              <a:off x="1008" y="3792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6" name="Line 24"/>
            <p:cNvSpPr>
              <a:spLocks noChangeShapeType="1"/>
            </p:cNvSpPr>
            <p:nvPr/>
          </p:nvSpPr>
          <p:spPr bwMode="auto">
            <a:xfrm>
              <a:off x="412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7" name="Line 25"/>
            <p:cNvSpPr>
              <a:spLocks noChangeShapeType="1"/>
            </p:cNvSpPr>
            <p:nvPr/>
          </p:nvSpPr>
          <p:spPr bwMode="auto">
            <a:xfrm>
              <a:off x="456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8" name="Line 26"/>
            <p:cNvSpPr>
              <a:spLocks noChangeShapeType="1"/>
            </p:cNvSpPr>
            <p:nvPr/>
          </p:nvSpPr>
          <p:spPr bwMode="auto">
            <a:xfrm>
              <a:off x="268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39" name="Line 27"/>
            <p:cNvSpPr>
              <a:spLocks noChangeShapeType="1"/>
            </p:cNvSpPr>
            <p:nvPr/>
          </p:nvSpPr>
          <p:spPr bwMode="auto">
            <a:xfrm>
              <a:off x="31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0" name="Line 28"/>
            <p:cNvSpPr>
              <a:spLocks noChangeShapeType="1"/>
            </p:cNvSpPr>
            <p:nvPr/>
          </p:nvSpPr>
          <p:spPr bwMode="auto">
            <a:xfrm>
              <a:off x="1008" y="2064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1" name="Line 29"/>
            <p:cNvSpPr>
              <a:spLocks noChangeShapeType="1"/>
            </p:cNvSpPr>
            <p:nvPr/>
          </p:nvSpPr>
          <p:spPr bwMode="auto">
            <a:xfrm>
              <a:off x="1008" y="2496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2" name="Rectangle 30"/>
            <p:cNvSpPr>
              <a:spLocks noChangeArrowheads="1"/>
            </p:cNvSpPr>
            <p:nvPr/>
          </p:nvSpPr>
          <p:spPr bwMode="auto">
            <a:xfrm>
              <a:off x="2688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3" name="Rectangle 31"/>
            <p:cNvSpPr>
              <a:spLocks noChangeArrowheads="1"/>
            </p:cNvSpPr>
            <p:nvPr/>
          </p:nvSpPr>
          <p:spPr bwMode="auto">
            <a:xfrm>
              <a:off x="4128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4" name="Rectangle 32"/>
            <p:cNvSpPr>
              <a:spLocks noChangeArrowheads="1"/>
            </p:cNvSpPr>
            <p:nvPr/>
          </p:nvSpPr>
          <p:spPr bwMode="auto">
            <a:xfrm>
              <a:off x="4128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5" name="Rectangle 33"/>
            <p:cNvSpPr>
              <a:spLocks noChangeArrowheads="1"/>
            </p:cNvSpPr>
            <p:nvPr/>
          </p:nvSpPr>
          <p:spPr bwMode="auto">
            <a:xfrm>
              <a:off x="2688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6" name="Rectangle 34"/>
            <p:cNvSpPr>
              <a:spLocks noChangeArrowheads="1"/>
            </p:cNvSpPr>
            <p:nvPr/>
          </p:nvSpPr>
          <p:spPr bwMode="auto">
            <a:xfrm>
              <a:off x="1344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7" name="Rectangle 35"/>
            <p:cNvSpPr>
              <a:spLocks noChangeArrowheads="1"/>
            </p:cNvSpPr>
            <p:nvPr/>
          </p:nvSpPr>
          <p:spPr bwMode="auto">
            <a:xfrm>
              <a:off x="1344" y="2064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8148" name="Rectangle 36"/>
            <p:cNvSpPr>
              <a:spLocks noChangeArrowheads="1"/>
            </p:cNvSpPr>
            <p:nvPr/>
          </p:nvSpPr>
          <p:spPr bwMode="auto">
            <a:xfrm>
              <a:off x="4128" y="2064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136525" y="3333750"/>
            <a:ext cx="12650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dirty="0" smtClean="0">
                <a:solidFill>
                  <a:srgbClr val="CC3300"/>
                </a:solidFill>
              </a:rPr>
              <a:t>Krok</a:t>
            </a:r>
            <a:r>
              <a:rPr lang="pl-PL" sz="2800" b="1" dirty="0" smtClean="0">
                <a:solidFill>
                  <a:srgbClr val="CC3300"/>
                </a:solidFill>
              </a:rPr>
              <a:t> </a:t>
            </a:r>
            <a:r>
              <a:rPr lang="pl-PL" sz="2800" b="1" dirty="0">
                <a:solidFill>
                  <a:srgbClr val="CC3300"/>
                </a:solidFill>
              </a:rPr>
              <a:t>3</a:t>
            </a:r>
            <a:endParaRPr lang="pl-PL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00200" y="381000"/>
            <a:ext cx="6400800" cy="6172200"/>
            <a:chOff x="1008" y="240"/>
            <a:chExt cx="4032" cy="3888"/>
          </a:xfrm>
        </p:grpSpPr>
        <p:sp>
          <p:nvSpPr>
            <p:cNvPr id="220164" name="Rectangle 4"/>
            <p:cNvSpPr>
              <a:spLocks noChangeArrowheads="1"/>
            </p:cNvSpPr>
            <p:nvPr/>
          </p:nvSpPr>
          <p:spPr bwMode="auto">
            <a:xfrm>
              <a:off x="1008" y="240"/>
              <a:ext cx="3984" cy="388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65" name="Line 5"/>
            <p:cNvSpPr>
              <a:spLocks noChangeShapeType="1"/>
            </p:cNvSpPr>
            <p:nvPr/>
          </p:nvSpPr>
          <p:spPr bwMode="auto">
            <a:xfrm>
              <a:off x="1008" y="2928"/>
              <a:ext cx="403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66" name="Line 6"/>
            <p:cNvSpPr>
              <a:spLocks noChangeShapeType="1"/>
            </p:cNvSpPr>
            <p:nvPr/>
          </p:nvSpPr>
          <p:spPr bwMode="auto">
            <a:xfrm>
              <a:off x="220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67" name="Line 7"/>
            <p:cNvSpPr>
              <a:spLocks noChangeShapeType="1"/>
            </p:cNvSpPr>
            <p:nvPr/>
          </p:nvSpPr>
          <p:spPr bwMode="auto">
            <a:xfrm>
              <a:off x="3696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68" name="Rectangle 8"/>
            <p:cNvSpPr>
              <a:spLocks noChangeArrowheads="1"/>
            </p:cNvSpPr>
            <p:nvPr/>
          </p:nvSpPr>
          <p:spPr bwMode="auto">
            <a:xfrm>
              <a:off x="2208" y="1488"/>
              <a:ext cx="1488" cy="14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69" name="Line 9"/>
            <p:cNvSpPr>
              <a:spLocks noChangeShapeType="1"/>
            </p:cNvSpPr>
            <p:nvPr/>
          </p:nvSpPr>
          <p:spPr bwMode="auto">
            <a:xfrm>
              <a:off x="1008" y="1488"/>
              <a:ext cx="4032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0" name="Line 10"/>
            <p:cNvSpPr>
              <a:spLocks noChangeShapeType="1"/>
            </p:cNvSpPr>
            <p:nvPr/>
          </p:nvSpPr>
          <p:spPr bwMode="auto">
            <a:xfrm>
              <a:off x="134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1" name="Line 11"/>
            <p:cNvSpPr>
              <a:spLocks noChangeShapeType="1"/>
            </p:cNvSpPr>
            <p:nvPr/>
          </p:nvSpPr>
          <p:spPr bwMode="auto">
            <a:xfrm>
              <a:off x="1776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2" name="Line 12"/>
            <p:cNvSpPr>
              <a:spLocks noChangeShapeType="1"/>
            </p:cNvSpPr>
            <p:nvPr/>
          </p:nvSpPr>
          <p:spPr bwMode="auto">
            <a:xfrm>
              <a:off x="1008" y="672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3" name="Line 13"/>
            <p:cNvSpPr>
              <a:spLocks noChangeShapeType="1"/>
            </p:cNvSpPr>
            <p:nvPr/>
          </p:nvSpPr>
          <p:spPr bwMode="auto">
            <a:xfrm>
              <a:off x="1008" y="1104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4" name="Rectangle 14"/>
            <p:cNvSpPr>
              <a:spLocks noChangeArrowheads="1"/>
            </p:cNvSpPr>
            <p:nvPr/>
          </p:nvSpPr>
          <p:spPr bwMode="auto">
            <a:xfrm>
              <a:off x="1344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5" name="Line 15"/>
            <p:cNvSpPr>
              <a:spLocks noChangeShapeType="1"/>
            </p:cNvSpPr>
            <p:nvPr/>
          </p:nvSpPr>
          <p:spPr bwMode="auto">
            <a:xfrm>
              <a:off x="1008" y="3360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6" name="Line 16"/>
            <p:cNvSpPr>
              <a:spLocks noChangeShapeType="1"/>
            </p:cNvSpPr>
            <p:nvPr/>
          </p:nvSpPr>
          <p:spPr bwMode="auto">
            <a:xfrm>
              <a:off x="1008" y="3792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7" name="Line 17"/>
            <p:cNvSpPr>
              <a:spLocks noChangeShapeType="1"/>
            </p:cNvSpPr>
            <p:nvPr/>
          </p:nvSpPr>
          <p:spPr bwMode="auto">
            <a:xfrm>
              <a:off x="412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8" name="Line 18"/>
            <p:cNvSpPr>
              <a:spLocks noChangeShapeType="1"/>
            </p:cNvSpPr>
            <p:nvPr/>
          </p:nvSpPr>
          <p:spPr bwMode="auto">
            <a:xfrm>
              <a:off x="456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79" name="Line 19"/>
            <p:cNvSpPr>
              <a:spLocks noChangeShapeType="1"/>
            </p:cNvSpPr>
            <p:nvPr/>
          </p:nvSpPr>
          <p:spPr bwMode="auto">
            <a:xfrm>
              <a:off x="2688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0" name="Line 20"/>
            <p:cNvSpPr>
              <a:spLocks noChangeShapeType="1"/>
            </p:cNvSpPr>
            <p:nvPr/>
          </p:nvSpPr>
          <p:spPr bwMode="auto">
            <a:xfrm>
              <a:off x="31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1" name="Line 21"/>
            <p:cNvSpPr>
              <a:spLocks noChangeShapeType="1"/>
            </p:cNvSpPr>
            <p:nvPr/>
          </p:nvSpPr>
          <p:spPr bwMode="auto">
            <a:xfrm>
              <a:off x="1008" y="2064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2" name="Line 22"/>
            <p:cNvSpPr>
              <a:spLocks noChangeShapeType="1"/>
            </p:cNvSpPr>
            <p:nvPr/>
          </p:nvSpPr>
          <p:spPr bwMode="auto">
            <a:xfrm>
              <a:off x="1008" y="2496"/>
              <a:ext cx="3984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3" name="Rectangle 23"/>
            <p:cNvSpPr>
              <a:spLocks noChangeArrowheads="1"/>
            </p:cNvSpPr>
            <p:nvPr/>
          </p:nvSpPr>
          <p:spPr bwMode="auto">
            <a:xfrm>
              <a:off x="2688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4" name="Rectangle 24"/>
            <p:cNvSpPr>
              <a:spLocks noChangeArrowheads="1"/>
            </p:cNvSpPr>
            <p:nvPr/>
          </p:nvSpPr>
          <p:spPr bwMode="auto">
            <a:xfrm>
              <a:off x="4128" y="672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5" name="Rectangle 25"/>
            <p:cNvSpPr>
              <a:spLocks noChangeArrowheads="1"/>
            </p:cNvSpPr>
            <p:nvPr/>
          </p:nvSpPr>
          <p:spPr bwMode="auto">
            <a:xfrm>
              <a:off x="4128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6" name="Rectangle 26"/>
            <p:cNvSpPr>
              <a:spLocks noChangeArrowheads="1"/>
            </p:cNvSpPr>
            <p:nvPr/>
          </p:nvSpPr>
          <p:spPr bwMode="auto">
            <a:xfrm>
              <a:off x="2688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7" name="Rectangle 27"/>
            <p:cNvSpPr>
              <a:spLocks noChangeArrowheads="1"/>
            </p:cNvSpPr>
            <p:nvPr/>
          </p:nvSpPr>
          <p:spPr bwMode="auto">
            <a:xfrm>
              <a:off x="1344" y="3360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8" name="Rectangle 28"/>
            <p:cNvSpPr>
              <a:spLocks noChangeArrowheads="1"/>
            </p:cNvSpPr>
            <p:nvPr/>
          </p:nvSpPr>
          <p:spPr bwMode="auto">
            <a:xfrm>
              <a:off x="1344" y="2064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189" name="Rectangle 29"/>
            <p:cNvSpPr>
              <a:spLocks noChangeArrowheads="1"/>
            </p:cNvSpPr>
            <p:nvPr/>
          </p:nvSpPr>
          <p:spPr bwMode="auto">
            <a:xfrm>
              <a:off x="4128" y="2064"/>
              <a:ext cx="432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20190" name="Line 30"/>
          <p:cNvSpPr>
            <a:spLocks noChangeShapeType="1"/>
          </p:cNvSpPr>
          <p:nvPr/>
        </p:nvSpPr>
        <p:spPr bwMode="auto">
          <a:xfrm>
            <a:off x="1600200" y="6096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191" name="Line 31"/>
          <p:cNvSpPr>
            <a:spLocks noChangeShapeType="1"/>
          </p:cNvSpPr>
          <p:nvPr/>
        </p:nvSpPr>
        <p:spPr bwMode="auto">
          <a:xfrm>
            <a:off x="1600200" y="8382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08" name="Line 48"/>
          <p:cNvSpPr>
            <a:spLocks noChangeShapeType="1"/>
          </p:cNvSpPr>
          <p:nvPr/>
        </p:nvSpPr>
        <p:spPr bwMode="auto">
          <a:xfrm>
            <a:off x="1600200" y="61722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09" name="Line 49"/>
          <p:cNvSpPr>
            <a:spLocks noChangeShapeType="1"/>
          </p:cNvSpPr>
          <p:nvPr/>
        </p:nvSpPr>
        <p:spPr bwMode="auto">
          <a:xfrm>
            <a:off x="1600200" y="64008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0" name="Line 50"/>
          <p:cNvSpPr>
            <a:spLocks noChangeShapeType="1"/>
          </p:cNvSpPr>
          <p:nvPr/>
        </p:nvSpPr>
        <p:spPr bwMode="auto">
          <a:xfrm>
            <a:off x="1612900" y="55880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1" name="Line 51"/>
          <p:cNvSpPr>
            <a:spLocks noChangeShapeType="1"/>
          </p:cNvSpPr>
          <p:nvPr/>
        </p:nvSpPr>
        <p:spPr bwMode="auto">
          <a:xfrm>
            <a:off x="1612900" y="58166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2" name="Line 52"/>
          <p:cNvSpPr>
            <a:spLocks noChangeShapeType="1"/>
          </p:cNvSpPr>
          <p:nvPr/>
        </p:nvSpPr>
        <p:spPr bwMode="auto">
          <a:xfrm>
            <a:off x="1625600" y="12954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3" name="Line 53"/>
          <p:cNvSpPr>
            <a:spLocks noChangeShapeType="1"/>
          </p:cNvSpPr>
          <p:nvPr/>
        </p:nvSpPr>
        <p:spPr bwMode="auto">
          <a:xfrm>
            <a:off x="1625600" y="15240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4" name="Line 54"/>
          <p:cNvSpPr>
            <a:spLocks noChangeShapeType="1"/>
          </p:cNvSpPr>
          <p:nvPr/>
        </p:nvSpPr>
        <p:spPr bwMode="auto">
          <a:xfrm>
            <a:off x="1625600" y="19558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5" name="Line 55"/>
          <p:cNvSpPr>
            <a:spLocks noChangeShapeType="1"/>
          </p:cNvSpPr>
          <p:nvPr/>
        </p:nvSpPr>
        <p:spPr bwMode="auto">
          <a:xfrm>
            <a:off x="1625600" y="21844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6" name="Line 56"/>
          <p:cNvSpPr>
            <a:spLocks noChangeShapeType="1"/>
          </p:cNvSpPr>
          <p:nvPr/>
        </p:nvSpPr>
        <p:spPr bwMode="auto">
          <a:xfrm>
            <a:off x="1625600" y="27305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7" name="Line 57"/>
          <p:cNvSpPr>
            <a:spLocks noChangeShapeType="1"/>
          </p:cNvSpPr>
          <p:nvPr/>
        </p:nvSpPr>
        <p:spPr bwMode="auto">
          <a:xfrm>
            <a:off x="1625600" y="29591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8" name="Line 58"/>
          <p:cNvSpPr>
            <a:spLocks noChangeShapeType="1"/>
          </p:cNvSpPr>
          <p:nvPr/>
        </p:nvSpPr>
        <p:spPr bwMode="auto">
          <a:xfrm>
            <a:off x="1587500" y="35179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19" name="Line 59"/>
          <p:cNvSpPr>
            <a:spLocks noChangeShapeType="1"/>
          </p:cNvSpPr>
          <p:nvPr/>
        </p:nvSpPr>
        <p:spPr bwMode="auto">
          <a:xfrm>
            <a:off x="1587500" y="37465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20" name="Line 60"/>
          <p:cNvSpPr>
            <a:spLocks noChangeShapeType="1"/>
          </p:cNvSpPr>
          <p:nvPr/>
        </p:nvSpPr>
        <p:spPr bwMode="auto">
          <a:xfrm>
            <a:off x="1625600" y="42037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21" name="Line 61"/>
          <p:cNvSpPr>
            <a:spLocks noChangeShapeType="1"/>
          </p:cNvSpPr>
          <p:nvPr/>
        </p:nvSpPr>
        <p:spPr bwMode="auto">
          <a:xfrm>
            <a:off x="1625600" y="44323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22" name="Line 62"/>
          <p:cNvSpPr>
            <a:spLocks noChangeShapeType="1"/>
          </p:cNvSpPr>
          <p:nvPr/>
        </p:nvSpPr>
        <p:spPr bwMode="auto">
          <a:xfrm>
            <a:off x="1612900" y="49149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23" name="Line 63"/>
          <p:cNvSpPr>
            <a:spLocks noChangeShapeType="1"/>
          </p:cNvSpPr>
          <p:nvPr/>
        </p:nvSpPr>
        <p:spPr bwMode="auto">
          <a:xfrm>
            <a:off x="1612900" y="5143500"/>
            <a:ext cx="63246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66"/>
          <p:cNvGrpSpPr>
            <a:grpSpLocks/>
          </p:cNvGrpSpPr>
          <p:nvPr/>
        </p:nvGrpSpPr>
        <p:grpSpPr bwMode="auto">
          <a:xfrm>
            <a:off x="3048000" y="381000"/>
            <a:ext cx="228600" cy="6172200"/>
            <a:chOff x="1920" y="240"/>
            <a:chExt cx="144" cy="3888"/>
          </a:xfrm>
        </p:grpSpPr>
        <p:sp>
          <p:nvSpPr>
            <p:cNvPr id="220224" name="Line 64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25" name="Line 65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1752600" y="381000"/>
            <a:ext cx="228600" cy="6172200"/>
            <a:chOff x="1920" y="240"/>
            <a:chExt cx="144" cy="3888"/>
          </a:xfrm>
        </p:grpSpPr>
        <p:sp>
          <p:nvSpPr>
            <p:cNvPr id="220228" name="Line 68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29" name="Line 69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2362200" y="381000"/>
            <a:ext cx="228600" cy="6172200"/>
            <a:chOff x="1920" y="240"/>
            <a:chExt cx="144" cy="3888"/>
          </a:xfrm>
        </p:grpSpPr>
        <p:sp>
          <p:nvSpPr>
            <p:cNvPr id="220231" name="Line 71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32" name="Line 72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3733800" y="381000"/>
            <a:ext cx="228600" cy="6172200"/>
            <a:chOff x="1920" y="240"/>
            <a:chExt cx="144" cy="3888"/>
          </a:xfrm>
        </p:grpSpPr>
        <p:sp>
          <p:nvSpPr>
            <p:cNvPr id="220234" name="Line 74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35" name="Line 75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" name="Group 76"/>
          <p:cNvGrpSpPr>
            <a:grpSpLocks/>
          </p:cNvGrpSpPr>
          <p:nvPr/>
        </p:nvGrpSpPr>
        <p:grpSpPr bwMode="auto">
          <a:xfrm>
            <a:off x="4495800" y="381000"/>
            <a:ext cx="228600" cy="6172200"/>
            <a:chOff x="1920" y="240"/>
            <a:chExt cx="144" cy="3888"/>
          </a:xfrm>
        </p:grpSpPr>
        <p:sp>
          <p:nvSpPr>
            <p:cNvPr id="220237" name="Line 77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38" name="Line 78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8" name="Group 79"/>
          <p:cNvGrpSpPr>
            <a:grpSpLocks/>
          </p:cNvGrpSpPr>
          <p:nvPr/>
        </p:nvGrpSpPr>
        <p:grpSpPr bwMode="auto">
          <a:xfrm>
            <a:off x="5257800" y="381000"/>
            <a:ext cx="228600" cy="6172200"/>
            <a:chOff x="1920" y="240"/>
            <a:chExt cx="144" cy="3888"/>
          </a:xfrm>
        </p:grpSpPr>
        <p:sp>
          <p:nvSpPr>
            <p:cNvPr id="220240" name="Line 80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41" name="Line 81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9" name="Group 82"/>
          <p:cNvGrpSpPr>
            <a:grpSpLocks/>
          </p:cNvGrpSpPr>
          <p:nvPr/>
        </p:nvGrpSpPr>
        <p:grpSpPr bwMode="auto">
          <a:xfrm>
            <a:off x="6096000" y="381000"/>
            <a:ext cx="228600" cy="6172200"/>
            <a:chOff x="1920" y="240"/>
            <a:chExt cx="144" cy="3888"/>
          </a:xfrm>
        </p:grpSpPr>
        <p:sp>
          <p:nvSpPr>
            <p:cNvPr id="220243" name="Line 83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44" name="Line 84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0" name="Group 85"/>
          <p:cNvGrpSpPr>
            <a:grpSpLocks/>
          </p:cNvGrpSpPr>
          <p:nvPr/>
        </p:nvGrpSpPr>
        <p:grpSpPr bwMode="auto">
          <a:xfrm>
            <a:off x="6781800" y="381000"/>
            <a:ext cx="228600" cy="6172200"/>
            <a:chOff x="1920" y="240"/>
            <a:chExt cx="144" cy="3888"/>
          </a:xfrm>
        </p:grpSpPr>
        <p:sp>
          <p:nvSpPr>
            <p:cNvPr id="220246" name="Line 86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47" name="Line 87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1" name="Group 88"/>
          <p:cNvGrpSpPr>
            <a:grpSpLocks/>
          </p:cNvGrpSpPr>
          <p:nvPr/>
        </p:nvGrpSpPr>
        <p:grpSpPr bwMode="auto">
          <a:xfrm>
            <a:off x="7467600" y="381000"/>
            <a:ext cx="228600" cy="6172200"/>
            <a:chOff x="1920" y="240"/>
            <a:chExt cx="144" cy="3888"/>
          </a:xfrm>
        </p:grpSpPr>
        <p:sp>
          <p:nvSpPr>
            <p:cNvPr id="220249" name="Line 89"/>
            <p:cNvSpPr>
              <a:spLocks noChangeShapeType="1"/>
            </p:cNvSpPr>
            <p:nvPr/>
          </p:nvSpPr>
          <p:spPr bwMode="auto">
            <a:xfrm>
              <a:off x="1920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0" name="Line 90"/>
            <p:cNvSpPr>
              <a:spLocks noChangeShapeType="1"/>
            </p:cNvSpPr>
            <p:nvPr/>
          </p:nvSpPr>
          <p:spPr bwMode="auto">
            <a:xfrm>
              <a:off x="2064" y="240"/>
              <a:ext cx="0" cy="388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20254" name="Rectangle 94"/>
          <p:cNvSpPr>
            <a:spLocks noChangeArrowheads="1"/>
          </p:cNvSpPr>
          <p:nvPr/>
        </p:nvSpPr>
        <p:spPr bwMode="auto">
          <a:xfrm>
            <a:off x="2209800" y="1066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2" name="Group 110"/>
          <p:cNvGrpSpPr>
            <a:grpSpLocks/>
          </p:cNvGrpSpPr>
          <p:nvPr/>
        </p:nvGrpSpPr>
        <p:grpSpPr bwMode="auto">
          <a:xfrm>
            <a:off x="1752600" y="609600"/>
            <a:ext cx="5943600" cy="228600"/>
            <a:chOff x="1104" y="384"/>
            <a:chExt cx="3744" cy="144"/>
          </a:xfrm>
        </p:grpSpPr>
        <p:sp>
          <p:nvSpPr>
            <p:cNvPr id="220251" name="Rectangle 91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2" name="Rectangle 92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3" name="Rectangle 93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5" name="Rectangle 95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6" name="Rectangle 96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7" name="Rectangle 97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8" name="Rectangle 98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59" name="Rectangle 99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60" name="Rectangle 100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20262" name="Rectangle 102"/>
          <p:cNvSpPr>
            <a:spLocks noChangeArrowheads="1"/>
          </p:cNvSpPr>
          <p:nvPr/>
        </p:nvSpPr>
        <p:spPr bwMode="auto">
          <a:xfrm>
            <a:off x="4191000" y="3810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3" name="Rectangle 103"/>
          <p:cNvSpPr>
            <a:spLocks noChangeArrowheads="1"/>
          </p:cNvSpPr>
          <p:nvPr/>
        </p:nvSpPr>
        <p:spPr bwMode="auto">
          <a:xfrm>
            <a:off x="3581400" y="2438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4" name="Rectangle 104"/>
          <p:cNvSpPr>
            <a:spLocks noChangeArrowheads="1"/>
          </p:cNvSpPr>
          <p:nvPr/>
        </p:nvSpPr>
        <p:spPr bwMode="auto">
          <a:xfrm>
            <a:off x="3733800" y="2590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5" name="Rectangle 105"/>
          <p:cNvSpPr>
            <a:spLocks noChangeArrowheads="1"/>
          </p:cNvSpPr>
          <p:nvPr/>
        </p:nvSpPr>
        <p:spPr bwMode="auto">
          <a:xfrm>
            <a:off x="3886200" y="2743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6" name="Rectangle 106"/>
          <p:cNvSpPr>
            <a:spLocks noChangeArrowheads="1"/>
          </p:cNvSpPr>
          <p:nvPr/>
        </p:nvSpPr>
        <p:spPr bwMode="auto">
          <a:xfrm>
            <a:off x="5029200" y="3352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7" name="Rectangle 107"/>
          <p:cNvSpPr>
            <a:spLocks noChangeArrowheads="1"/>
          </p:cNvSpPr>
          <p:nvPr/>
        </p:nvSpPr>
        <p:spPr bwMode="auto">
          <a:xfrm>
            <a:off x="4191000" y="3048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8" name="Rectangle 108"/>
          <p:cNvSpPr>
            <a:spLocks noChangeArrowheads="1"/>
          </p:cNvSpPr>
          <p:nvPr/>
        </p:nvSpPr>
        <p:spPr bwMode="auto">
          <a:xfrm>
            <a:off x="4343400" y="32004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69" name="Rectangle 109"/>
          <p:cNvSpPr>
            <a:spLocks noChangeArrowheads="1"/>
          </p:cNvSpPr>
          <p:nvPr/>
        </p:nvSpPr>
        <p:spPr bwMode="auto">
          <a:xfrm>
            <a:off x="5257800" y="41910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20271" name="Rectangle 111"/>
          <p:cNvSpPr>
            <a:spLocks noChangeArrowheads="1"/>
          </p:cNvSpPr>
          <p:nvPr/>
        </p:nvSpPr>
        <p:spPr bwMode="auto">
          <a:xfrm>
            <a:off x="1752600" y="609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3" name="Group 112"/>
          <p:cNvGrpSpPr>
            <a:grpSpLocks/>
          </p:cNvGrpSpPr>
          <p:nvPr/>
        </p:nvGrpSpPr>
        <p:grpSpPr bwMode="auto">
          <a:xfrm>
            <a:off x="1752600" y="1295400"/>
            <a:ext cx="5943600" cy="228600"/>
            <a:chOff x="1104" y="384"/>
            <a:chExt cx="3744" cy="144"/>
          </a:xfrm>
        </p:grpSpPr>
        <p:sp>
          <p:nvSpPr>
            <p:cNvPr id="220273" name="Rectangle 11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4" name="Rectangle 11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5" name="Rectangle 11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6" name="Rectangle 11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7" name="Rectangle 11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8" name="Rectangle 11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79" name="Rectangle 11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0" name="Rectangle 12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1" name="Rectangle 12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4" name="Group 122"/>
          <p:cNvGrpSpPr>
            <a:grpSpLocks/>
          </p:cNvGrpSpPr>
          <p:nvPr/>
        </p:nvGrpSpPr>
        <p:grpSpPr bwMode="auto">
          <a:xfrm>
            <a:off x="1743075" y="1952625"/>
            <a:ext cx="5943600" cy="228600"/>
            <a:chOff x="1104" y="384"/>
            <a:chExt cx="3744" cy="144"/>
          </a:xfrm>
        </p:grpSpPr>
        <p:sp>
          <p:nvSpPr>
            <p:cNvPr id="220283" name="Rectangle 12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4" name="Rectangle 12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5" name="Rectangle 12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6" name="Rectangle 12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7" name="Rectangle 12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8" name="Rectangle 12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89" name="Rectangle 12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0" name="Rectangle 13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1" name="Rectangle 13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5" name="Group 132"/>
          <p:cNvGrpSpPr>
            <a:grpSpLocks/>
          </p:cNvGrpSpPr>
          <p:nvPr/>
        </p:nvGrpSpPr>
        <p:grpSpPr bwMode="auto">
          <a:xfrm>
            <a:off x="1752600" y="2743200"/>
            <a:ext cx="5943600" cy="228600"/>
            <a:chOff x="1104" y="384"/>
            <a:chExt cx="3744" cy="144"/>
          </a:xfrm>
        </p:grpSpPr>
        <p:sp>
          <p:nvSpPr>
            <p:cNvPr id="220293" name="Rectangle 13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4" name="Rectangle 13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5" name="Rectangle 13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6" name="Rectangle 13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7" name="Rectangle 13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8" name="Rectangle 13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299" name="Rectangle 13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0" name="Rectangle 14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1" name="Rectangle 14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6" name="Group 142"/>
          <p:cNvGrpSpPr>
            <a:grpSpLocks/>
          </p:cNvGrpSpPr>
          <p:nvPr/>
        </p:nvGrpSpPr>
        <p:grpSpPr bwMode="auto">
          <a:xfrm>
            <a:off x="1752600" y="3505200"/>
            <a:ext cx="5943600" cy="228600"/>
            <a:chOff x="1104" y="384"/>
            <a:chExt cx="3744" cy="144"/>
          </a:xfrm>
        </p:grpSpPr>
        <p:sp>
          <p:nvSpPr>
            <p:cNvPr id="220303" name="Rectangle 14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4" name="Rectangle 14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5" name="Rectangle 14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6" name="Rectangle 14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7" name="Rectangle 14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8" name="Rectangle 14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09" name="Rectangle 14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0" name="Rectangle 15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1" name="Rectangle 15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" name="Group 152"/>
          <p:cNvGrpSpPr>
            <a:grpSpLocks/>
          </p:cNvGrpSpPr>
          <p:nvPr/>
        </p:nvGrpSpPr>
        <p:grpSpPr bwMode="auto">
          <a:xfrm>
            <a:off x="1752600" y="4191000"/>
            <a:ext cx="5943600" cy="228600"/>
            <a:chOff x="1104" y="384"/>
            <a:chExt cx="3744" cy="144"/>
          </a:xfrm>
        </p:grpSpPr>
        <p:sp>
          <p:nvSpPr>
            <p:cNvPr id="220313" name="Rectangle 15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4" name="Rectangle 15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5" name="Rectangle 15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6" name="Rectangle 15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7" name="Rectangle 15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8" name="Rectangle 15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19" name="Rectangle 15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20" name="Rectangle 16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21" name="Rectangle 16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8" name="Group 172"/>
          <p:cNvGrpSpPr>
            <a:grpSpLocks/>
          </p:cNvGrpSpPr>
          <p:nvPr/>
        </p:nvGrpSpPr>
        <p:grpSpPr bwMode="auto">
          <a:xfrm>
            <a:off x="1752600" y="4905375"/>
            <a:ext cx="5943600" cy="228600"/>
            <a:chOff x="1104" y="384"/>
            <a:chExt cx="3744" cy="144"/>
          </a:xfrm>
        </p:grpSpPr>
        <p:sp>
          <p:nvSpPr>
            <p:cNvPr id="220333" name="Rectangle 17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4" name="Rectangle 17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5" name="Rectangle 17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6" name="Rectangle 17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7" name="Rectangle 17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8" name="Rectangle 17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39" name="Rectangle 17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0" name="Rectangle 18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1" name="Rectangle 18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9" name="Group 182"/>
          <p:cNvGrpSpPr>
            <a:grpSpLocks/>
          </p:cNvGrpSpPr>
          <p:nvPr/>
        </p:nvGrpSpPr>
        <p:grpSpPr bwMode="auto">
          <a:xfrm>
            <a:off x="1762125" y="5581650"/>
            <a:ext cx="5943600" cy="228600"/>
            <a:chOff x="1104" y="384"/>
            <a:chExt cx="3744" cy="144"/>
          </a:xfrm>
        </p:grpSpPr>
        <p:sp>
          <p:nvSpPr>
            <p:cNvPr id="220343" name="Rectangle 18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4" name="Rectangle 18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5" name="Rectangle 18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6" name="Rectangle 18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7" name="Rectangle 18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8" name="Rectangle 18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49" name="Rectangle 18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0" name="Rectangle 19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1" name="Rectangle 19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0" name="Group 192"/>
          <p:cNvGrpSpPr>
            <a:grpSpLocks/>
          </p:cNvGrpSpPr>
          <p:nvPr/>
        </p:nvGrpSpPr>
        <p:grpSpPr bwMode="auto">
          <a:xfrm>
            <a:off x="1752600" y="6153150"/>
            <a:ext cx="5943600" cy="228600"/>
            <a:chOff x="1104" y="384"/>
            <a:chExt cx="3744" cy="144"/>
          </a:xfrm>
        </p:grpSpPr>
        <p:sp>
          <p:nvSpPr>
            <p:cNvPr id="220353" name="Rectangle 193"/>
            <p:cNvSpPr>
              <a:spLocks noChangeArrowheads="1"/>
            </p:cNvSpPr>
            <p:nvPr/>
          </p:nvSpPr>
          <p:spPr bwMode="auto">
            <a:xfrm>
              <a:off x="11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4" name="Rectangle 194"/>
            <p:cNvSpPr>
              <a:spLocks noChangeArrowheads="1"/>
            </p:cNvSpPr>
            <p:nvPr/>
          </p:nvSpPr>
          <p:spPr bwMode="auto">
            <a:xfrm>
              <a:off x="1488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5" name="Rectangle 195"/>
            <p:cNvSpPr>
              <a:spLocks noChangeArrowheads="1"/>
            </p:cNvSpPr>
            <p:nvPr/>
          </p:nvSpPr>
          <p:spPr bwMode="auto">
            <a:xfrm>
              <a:off x="192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6" name="Rectangle 196"/>
            <p:cNvSpPr>
              <a:spLocks noChangeArrowheads="1"/>
            </p:cNvSpPr>
            <p:nvPr/>
          </p:nvSpPr>
          <p:spPr bwMode="auto">
            <a:xfrm>
              <a:off x="235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7" name="Rectangle 197"/>
            <p:cNvSpPr>
              <a:spLocks noChangeArrowheads="1"/>
            </p:cNvSpPr>
            <p:nvPr/>
          </p:nvSpPr>
          <p:spPr bwMode="auto">
            <a:xfrm>
              <a:off x="283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8" name="Rectangle 198"/>
            <p:cNvSpPr>
              <a:spLocks noChangeArrowheads="1"/>
            </p:cNvSpPr>
            <p:nvPr/>
          </p:nvSpPr>
          <p:spPr bwMode="auto">
            <a:xfrm>
              <a:off x="331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59" name="Rectangle 199"/>
            <p:cNvSpPr>
              <a:spLocks noChangeArrowheads="1"/>
            </p:cNvSpPr>
            <p:nvPr/>
          </p:nvSpPr>
          <p:spPr bwMode="auto">
            <a:xfrm>
              <a:off x="3840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60" name="Rectangle 200"/>
            <p:cNvSpPr>
              <a:spLocks noChangeArrowheads="1"/>
            </p:cNvSpPr>
            <p:nvPr/>
          </p:nvSpPr>
          <p:spPr bwMode="auto">
            <a:xfrm>
              <a:off x="4272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0361" name="Rectangle 201"/>
            <p:cNvSpPr>
              <a:spLocks noChangeArrowheads="1"/>
            </p:cNvSpPr>
            <p:nvPr/>
          </p:nvSpPr>
          <p:spPr bwMode="auto">
            <a:xfrm>
              <a:off x="4704" y="384"/>
              <a:ext cx="14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5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1" name="Symbol zastępczy numeru slajdu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a 7"/>
          <p:cNvGrpSpPr/>
          <p:nvPr/>
        </p:nvGrpSpPr>
        <p:grpSpPr>
          <a:xfrm>
            <a:off x="-33266" y="-582821"/>
            <a:ext cx="9144000" cy="7378502"/>
            <a:chOff x="-2700808" y="-598487"/>
            <a:chExt cx="9144000" cy="7378502"/>
          </a:xfrm>
        </p:grpSpPr>
        <p:pic>
          <p:nvPicPr>
            <p:cNvPr id="3" name="Picture 1026" descr="Koch curv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00808" y="-598487"/>
              <a:ext cx="9144000" cy="6842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Prostokąt 3"/>
            <p:cNvSpPr/>
            <p:nvPr/>
          </p:nvSpPr>
          <p:spPr>
            <a:xfrm>
              <a:off x="827584" y="6133684"/>
              <a:ext cx="302433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pl-PL" sz="1800" dirty="0" smtClean="0"/>
                <a:t>Ashish Gupta</a:t>
              </a:r>
              <a:endParaRPr lang="en-US" altLang="pl-PL" sz="1800" dirty="0"/>
            </a:p>
            <a:p>
              <a:r>
                <a:rPr lang="en-US" altLang="pl-PL" sz="1800" dirty="0"/>
                <a:t>ashish@cs.northwestern.edu</a:t>
              </a: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6732240" y="260648"/>
            <a:ext cx="2198038" cy="2974705"/>
            <a:chOff x="6694442" y="147114"/>
            <a:chExt cx="2198038" cy="2974705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35" r="20981"/>
            <a:stretch/>
          </p:blipFill>
          <p:spPr>
            <a:xfrm>
              <a:off x="6732240" y="573691"/>
              <a:ext cx="2160240" cy="2548128"/>
            </a:xfrm>
            <a:prstGeom prst="rect">
              <a:avLst/>
            </a:prstGeom>
            <a:ln w="38100">
              <a:solidFill>
                <a:srgbClr val="006600"/>
              </a:solidFill>
            </a:ln>
          </p:spPr>
        </p:pic>
        <p:sp>
          <p:nvSpPr>
            <p:cNvPr id="6" name="pole tekstowe 5"/>
            <p:cNvSpPr txBox="1"/>
            <p:nvPr/>
          </p:nvSpPr>
          <p:spPr>
            <a:xfrm>
              <a:off x="6694442" y="147114"/>
              <a:ext cx="2198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dirty="0" smtClean="0"/>
                <a:t>Płatek śniegu Kocha</a:t>
              </a:r>
              <a:endParaRPr lang="pl-PL" sz="180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85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375848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SAMOPODOBIEŃSTWO STATYSTYCZNE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56105" y="768612"/>
            <a:ext cx="8712968" cy="830997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Parametr </a:t>
            </a:r>
            <a:r>
              <a:rPr lang="pl-PL" dirty="0" err="1" smtClean="0">
                <a:solidFill>
                  <a:srgbClr val="000000"/>
                </a:solidFill>
              </a:rPr>
              <a:t>Hursta</a:t>
            </a: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i="1" dirty="0" smtClean="0">
                <a:solidFill>
                  <a:srgbClr val="000000"/>
                </a:solidFill>
              </a:rPr>
              <a:t>H</a:t>
            </a: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samopodobieństwa</a:t>
            </a:r>
            <a:r>
              <a:rPr lang="pl-PL" dirty="0" smtClean="0">
                <a:solidFill>
                  <a:srgbClr val="FF0000"/>
                </a:solidFill>
              </a:rPr>
              <a:t> statystycznego </a:t>
            </a:r>
            <a:r>
              <a:rPr lang="pl-PL" dirty="0" smtClean="0">
                <a:solidFill>
                  <a:srgbClr val="000000"/>
                </a:solidFill>
              </a:rPr>
              <a:t>dotyczy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err="1" smtClean="0">
                <a:solidFill>
                  <a:srgbClr val="000000"/>
                </a:solidFill>
              </a:rPr>
              <a:t>samopodobieństwa</a:t>
            </a:r>
            <a:r>
              <a:rPr lang="pl-PL" dirty="0" smtClean="0">
                <a:solidFill>
                  <a:srgbClr val="000000"/>
                </a:solidFill>
              </a:rPr>
              <a:t> procesów losowych na różnych skalach czasu.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56105" y="1776724"/>
            <a:ext cx="8715230" cy="830997"/>
          </a:xfrm>
          <a:prstGeom prst="rect">
            <a:avLst/>
          </a:prstGeom>
          <a:noFill/>
          <a:ln w="38100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</a:rPr>
              <a:t>Parametr </a:t>
            </a:r>
            <a:r>
              <a:rPr lang="pl-PL" dirty="0" err="1" smtClean="0">
                <a:solidFill>
                  <a:srgbClr val="000000"/>
                </a:solidFill>
              </a:rPr>
              <a:t>Hursta</a:t>
            </a:r>
            <a:r>
              <a:rPr lang="pl-PL" dirty="0" smtClean="0">
                <a:solidFill>
                  <a:srgbClr val="000000"/>
                </a:solidFill>
              </a:rPr>
              <a:t> nie opisuje </a:t>
            </a:r>
            <a:r>
              <a:rPr lang="pl-PL" dirty="0" err="1" smtClean="0">
                <a:solidFill>
                  <a:srgbClr val="FF0000"/>
                </a:solidFill>
              </a:rPr>
              <a:t>samopodobieństwa</a:t>
            </a:r>
            <a:r>
              <a:rPr lang="pl-PL" dirty="0" smtClean="0">
                <a:solidFill>
                  <a:srgbClr val="FF0000"/>
                </a:solidFill>
              </a:rPr>
              <a:t> geometrycznego </a:t>
            </a:r>
            <a:r>
              <a:rPr lang="pl-PL" dirty="0" smtClean="0">
                <a:solidFill>
                  <a:srgbClr val="000000"/>
                </a:solidFill>
              </a:rPr>
              <a:t>fraktali na różnych ich skalach.</a:t>
            </a:r>
            <a:endParaRPr lang="pl-PL" dirty="0">
              <a:solidFill>
                <a:srgbClr val="000000"/>
              </a:solidFill>
            </a:endParaRPr>
          </a:p>
        </p:txBody>
      </p:sp>
      <p:pic>
        <p:nvPicPr>
          <p:cNvPr id="9" name="Picture 2" descr="http://images.npg.org.uk/264_325/3/0/mw1073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2343150" cy="3095625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2627784" y="2996952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Harold Edwin Hurst (1880 – 1978) </a:t>
            </a:r>
            <a:r>
              <a:rPr lang="pl-PL" sz="1800" dirty="0" smtClean="0"/>
              <a:t>– brytyjski hydrolog</a:t>
            </a:r>
            <a:r>
              <a:rPr lang="en-US" sz="1800" dirty="0" smtClean="0"/>
              <a:t>. </a:t>
            </a:r>
            <a:r>
              <a:rPr lang="pl-PL" sz="1800" dirty="0" err="1" smtClean="0"/>
              <a:t>Hurst</a:t>
            </a:r>
            <a:r>
              <a:rPr lang="pl-PL" sz="1800" dirty="0" smtClean="0"/>
              <a:t> zajmował się badaniem zdolności retencyjnych zbiorników wodnych i wykrył hydrologiczne zjawisko dalekosiężnej korelacji (w szczególności dla fluktuacji poziomu wody w rzece Nil).</a:t>
            </a:r>
            <a:endParaRPr lang="pl-PL" sz="1800" dirty="0"/>
          </a:p>
        </p:txBody>
      </p:sp>
      <p:sp>
        <p:nvSpPr>
          <p:cNvPr id="11" name="Prostokąt 10"/>
          <p:cNvSpPr/>
          <p:nvPr/>
        </p:nvSpPr>
        <p:spPr>
          <a:xfrm>
            <a:off x="2627784" y="4581128"/>
            <a:ext cx="6516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dirty="0" err="1" smtClean="0"/>
              <a:t>Hurst</a:t>
            </a:r>
            <a:r>
              <a:rPr lang="pl-PL" sz="1800" dirty="0" smtClean="0"/>
              <a:t> opracował miarę zmienności szeregów czasowych dla różnych </a:t>
            </a:r>
            <a:r>
              <a:rPr lang="pl-PL" sz="1800" dirty="0" err="1" smtClean="0"/>
              <a:t>skal</a:t>
            </a:r>
            <a:r>
              <a:rPr lang="pl-PL" sz="1800" dirty="0" smtClean="0"/>
              <a:t> czasu </a:t>
            </a:r>
            <a:r>
              <a:rPr lang="pl-PL" sz="1800" dirty="0"/>
              <a:t>(</a:t>
            </a:r>
            <a:r>
              <a:rPr lang="en-US" sz="1800" dirty="0" smtClean="0">
                <a:solidFill>
                  <a:srgbClr val="C00000"/>
                </a:solidFill>
              </a:rPr>
              <a:t>rescaled range methodology</a:t>
            </a:r>
            <a:r>
              <a:rPr lang="pl-PL" sz="1800" dirty="0" smtClean="0">
                <a:solidFill>
                  <a:srgbClr val="C00000"/>
                </a:solidFill>
              </a:rPr>
              <a:t>, R/S)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pl-PL" sz="1800" dirty="0" smtClean="0"/>
              <a:t>pozwalającą wykrywać</a:t>
            </a:r>
            <a:r>
              <a:rPr lang="pl-PL" sz="1800" dirty="0" smtClean="0">
                <a:solidFill>
                  <a:srgbClr val="C00000"/>
                </a:solidFill>
              </a:rPr>
              <a:t> korelację dalekosiężną (</a:t>
            </a:r>
            <a:r>
              <a:rPr lang="pl-PL" sz="1800" dirty="0" err="1" smtClean="0">
                <a:solidFill>
                  <a:srgbClr val="C00000"/>
                </a:solidFill>
              </a:rPr>
              <a:t>samopodobieństwo</a:t>
            </a:r>
            <a:r>
              <a:rPr lang="pl-PL" sz="1800" dirty="0" smtClean="0">
                <a:solidFill>
                  <a:srgbClr val="C00000"/>
                </a:solidFill>
              </a:rPr>
              <a:t>). Parametr (wykładnik) </a:t>
            </a:r>
            <a:r>
              <a:rPr lang="pl-PL" sz="1800" dirty="0" err="1" smtClean="0">
                <a:solidFill>
                  <a:srgbClr val="C00000"/>
                </a:solidFill>
              </a:rPr>
              <a:t>Hursta</a:t>
            </a:r>
            <a:r>
              <a:rPr lang="pl-PL" sz="1800" dirty="0"/>
              <a:t> </a:t>
            </a:r>
            <a:r>
              <a:rPr lang="pl-PL" sz="1800" dirty="0" smtClean="0"/>
              <a:t>jest używany w teorii ruchu teleinformatycznego, </a:t>
            </a:r>
            <a:r>
              <a:rPr lang="en-US" sz="1800" dirty="0" smtClean="0"/>
              <a:t>fin</a:t>
            </a:r>
            <a:r>
              <a:rPr lang="pl-PL" sz="1800" dirty="0" smtClean="0"/>
              <a:t>ansach i kardiologii.</a:t>
            </a:r>
            <a:endParaRPr lang="pl-PL" sz="1800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375848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SAMOPODOBIEŃSTWO STATYSTYCZNE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251520" y="1268760"/>
            <a:ext cx="57643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solidFill>
                  <a:srgbClr val="000000"/>
                </a:solidFill>
              </a:rPr>
              <a:t>Patrice</a:t>
            </a:r>
            <a:r>
              <a:rPr lang="pl-PL" dirty="0" smtClean="0">
                <a:solidFill>
                  <a:srgbClr val="000000"/>
                </a:solidFill>
              </a:rPr>
              <a:t> ABRY</a:t>
            </a:r>
          </a:p>
          <a:p>
            <a:endParaRPr lang="pl-PL" dirty="0">
              <a:solidFill>
                <a:srgbClr val="000000"/>
              </a:solidFill>
            </a:endParaRPr>
          </a:p>
          <a:p>
            <a:r>
              <a:rPr lang="pl-PL" i="1" dirty="0" smtClean="0">
                <a:solidFill>
                  <a:srgbClr val="000000"/>
                </a:solidFill>
              </a:rPr>
              <a:t>The </a:t>
            </a:r>
            <a:r>
              <a:rPr lang="pl-PL" i="1" dirty="0" err="1" smtClean="0">
                <a:solidFill>
                  <a:srgbClr val="000000"/>
                </a:solidFill>
              </a:rPr>
              <a:t>Multiscale</a:t>
            </a:r>
            <a:r>
              <a:rPr lang="pl-PL" i="1" dirty="0" smtClean="0">
                <a:solidFill>
                  <a:srgbClr val="000000"/>
                </a:solidFill>
              </a:rPr>
              <a:t> Nature of Network </a:t>
            </a:r>
            <a:r>
              <a:rPr lang="pl-PL" i="1" dirty="0" err="1" smtClean="0">
                <a:solidFill>
                  <a:srgbClr val="000000"/>
                </a:solidFill>
              </a:rPr>
              <a:t>Traffic</a:t>
            </a:r>
            <a:r>
              <a:rPr lang="pl-PL" i="1" dirty="0" smtClean="0">
                <a:solidFill>
                  <a:srgbClr val="000000"/>
                </a:solidFill>
              </a:rPr>
              <a:t>:</a:t>
            </a:r>
            <a:br>
              <a:rPr lang="pl-PL" i="1" dirty="0" smtClean="0">
                <a:solidFill>
                  <a:srgbClr val="000000"/>
                </a:solidFill>
              </a:rPr>
            </a:br>
            <a:r>
              <a:rPr lang="pl-PL" i="1" dirty="0" smtClean="0">
                <a:solidFill>
                  <a:srgbClr val="000000"/>
                </a:solidFill>
              </a:rPr>
              <a:t>Discovery, Analysis, and </a:t>
            </a:r>
            <a:r>
              <a:rPr lang="pl-PL" i="1" dirty="0" err="1" smtClean="0">
                <a:solidFill>
                  <a:srgbClr val="000000"/>
                </a:solidFill>
              </a:rPr>
              <a:t>Modelling</a:t>
            </a:r>
            <a:endParaRPr lang="pl-PL" i="1" dirty="0" smtClean="0">
              <a:solidFill>
                <a:srgbClr val="000000"/>
              </a:solidFill>
            </a:endParaRPr>
          </a:p>
          <a:p>
            <a:endParaRPr lang="pl-PL" dirty="0">
              <a:solidFill>
                <a:srgbClr val="000000"/>
              </a:solidFill>
            </a:endParaRPr>
          </a:p>
          <a:p>
            <a:r>
              <a:rPr lang="pl-PL" dirty="0" smtClean="0">
                <a:solidFill>
                  <a:srgbClr val="000000"/>
                </a:solidFill>
              </a:rPr>
              <a:t>IEEE </a:t>
            </a:r>
            <a:r>
              <a:rPr lang="pl-PL" dirty="0" err="1" smtClean="0">
                <a:solidFill>
                  <a:srgbClr val="000000"/>
                </a:solidFill>
              </a:rPr>
              <a:t>Signal</a:t>
            </a:r>
            <a:r>
              <a:rPr lang="pl-PL" dirty="0" smtClean="0">
                <a:solidFill>
                  <a:srgbClr val="000000"/>
                </a:solidFill>
              </a:rPr>
              <a:t> Processing Magazine</a:t>
            </a:r>
            <a:endParaRPr lang="pl-PL" dirty="0">
              <a:solidFill>
                <a:srgbClr val="000000"/>
              </a:solidFill>
            </a:endParaRPr>
          </a:p>
        </p:txBody>
      </p:sp>
      <p:pic>
        <p:nvPicPr>
          <p:cNvPr id="1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0460" y="2379042"/>
            <a:ext cx="605056" cy="720080"/>
          </a:xfrm>
          <a:prstGeom prst="rect">
            <a:avLst/>
          </a:prstGeom>
          <a:noFill/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697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fld id="{069DF864-582A-4D77-B0EE-D8AA88FDF722}" type="slidenum">
              <a:rPr lang="en-US" altLang="en-US"/>
              <a:pPr/>
              <a:t>67</a:t>
            </a:fld>
            <a:endParaRPr lang="en-US" altLang="en-US"/>
          </a:p>
        </p:txBody>
      </p:sp>
      <p:pic>
        <p:nvPicPr>
          <p:cNvPr id="3" name="Picture 2" descr="Nois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rostokąt 3"/>
          <p:cNvSpPr/>
          <p:nvPr/>
        </p:nvSpPr>
        <p:spPr>
          <a:xfrm>
            <a:off x="5220072" y="6162564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pl-PL" sz="1800" dirty="0" smtClean="0"/>
              <a:t>Ashish Gupta</a:t>
            </a:r>
            <a:endParaRPr lang="en-US" altLang="pl-PL" sz="1800" dirty="0"/>
          </a:p>
          <a:p>
            <a:r>
              <a:rPr lang="en-US" altLang="pl-PL" sz="1800" dirty="0"/>
              <a:t>ashish@cs.northwestern.edu</a:t>
            </a:r>
          </a:p>
        </p:txBody>
      </p:sp>
    </p:spTree>
    <p:extLst>
      <p:ext uri="{BB962C8B-B14F-4D97-AF65-F5344CB8AC3E}">
        <p14:creationId xmlns:p14="http://schemas.microsoft.com/office/powerpoint/2010/main" val="11359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:\Dokumenty\studia\Doktorat\self-similar\seminarium\eth0-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1736"/>
            <a:ext cx="7315200" cy="1974850"/>
          </a:xfrm>
          <a:prstGeom prst="rect">
            <a:avLst/>
          </a:prstGeom>
          <a:noFill/>
        </p:spPr>
      </p:pic>
      <p:pic>
        <p:nvPicPr>
          <p:cNvPr id="3" name="Picture 7" descr="D:\Dokumenty\studia\Doktorat\self-similar\seminarium\eth0-we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936"/>
            <a:ext cx="7391400" cy="1995488"/>
          </a:xfrm>
          <a:prstGeom prst="rect">
            <a:avLst/>
          </a:prstGeom>
          <a:noFill/>
        </p:spPr>
      </p:pic>
      <p:pic>
        <p:nvPicPr>
          <p:cNvPr id="4" name="Picture 8" descr="D:\Dokumenty\studia\Doktorat\self-similar\seminarium\eth0-mon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57936"/>
            <a:ext cx="7391400" cy="1997075"/>
          </a:xfrm>
          <a:prstGeom prst="rect">
            <a:avLst/>
          </a:prstGeom>
          <a:noFill/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07504" y="-17377"/>
            <a:ext cx="90364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pl-PL" sz="4000" b="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RUCH </a:t>
            </a: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SAMOPODOBNY (Kapitol </a:t>
            </a:r>
            <a:r>
              <a:rPr kumimoji="1" lang="pl-PL" sz="4000" b="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, L. Janowski)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7950" y="228600"/>
            <a:ext cx="880745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b="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RUCH SAMOPODOBNY</a:t>
            </a:r>
            <a:r>
              <a:rPr kumimoji="1" lang="pl-PL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KOLEJKA SS/M/1</a:t>
            </a:r>
            <a:endParaRPr kumimoji="1" lang="pl-PL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Freeform 37"/>
          <p:cNvSpPr>
            <a:spLocks/>
          </p:cNvSpPr>
          <p:nvPr/>
        </p:nvSpPr>
        <p:spPr bwMode="auto">
          <a:xfrm>
            <a:off x="4571256" y="1709192"/>
            <a:ext cx="838200" cy="44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Freeform 36"/>
          <p:cNvSpPr>
            <a:spLocks/>
          </p:cNvSpPr>
          <p:nvPr/>
        </p:nvSpPr>
        <p:spPr bwMode="auto">
          <a:xfrm>
            <a:off x="3275856" y="1556792"/>
            <a:ext cx="12954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4571256" y="1175792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3300"/>
                </a:solidFill>
              </a:rPr>
              <a:t>kanał</a:t>
            </a:r>
            <a:endParaRPr lang="pl-PL" b="0" dirty="0"/>
          </a:p>
        </p:txBody>
      </p:sp>
      <p:sp>
        <p:nvSpPr>
          <p:cNvPr id="6" name="Line 40"/>
          <p:cNvSpPr>
            <a:spLocks noChangeShapeType="1"/>
          </p:cNvSpPr>
          <p:nvPr/>
        </p:nvSpPr>
        <p:spPr bwMode="auto">
          <a:xfrm>
            <a:off x="3409206" y="16837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" name="Line 41"/>
          <p:cNvSpPr>
            <a:spLocks noChangeShapeType="1"/>
          </p:cNvSpPr>
          <p:nvPr/>
        </p:nvSpPr>
        <p:spPr bwMode="auto">
          <a:xfrm>
            <a:off x="3674319" y="16837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Line 42"/>
          <p:cNvSpPr>
            <a:spLocks noChangeShapeType="1"/>
          </p:cNvSpPr>
          <p:nvPr/>
        </p:nvSpPr>
        <p:spPr bwMode="auto">
          <a:xfrm>
            <a:off x="3941019" y="16837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Line 43"/>
          <p:cNvSpPr>
            <a:spLocks noChangeShapeType="1"/>
          </p:cNvSpPr>
          <p:nvPr/>
        </p:nvSpPr>
        <p:spPr bwMode="auto">
          <a:xfrm>
            <a:off x="4207719" y="16837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Line 44"/>
          <p:cNvSpPr>
            <a:spLocks noChangeShapeType="1"/>
          </p:cNvSpPr>
          <p:nvPr/>
        </p:nvSpPr>
        <p:spPr bwMode="auto">
          <a:xfrm>
            <a:off x="4474419" y="16837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Line 45"/>
          <p:cNvSpPr>
            <a:spLocks noChangeShapeType="1"/>
          </p:cNvSpPr>
          <p:nvPr/>
        </p:nvSpPr>
        <p:spPr bwMode="auto">
          <a:xfrm rot="5400000">
            <a:off x="4990356" y="1671092"/>
            <a:ext cx="0" cy="53340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>
            <a:off x="2170956" y="1960017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" name="Line 47"/>
          <p:cNvSpPr>
            <a:spLocks noChangeShapeType="1"/>
          </p:cNvSpPr>
          <p:nvPr/>
        </p:nvSpPr>
        <p:spPr bwMode="auto">
          <a:xfrm>
            <a:off x="5409456" y="1937792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4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987302"/>
              </p:ext>
            </p:extLst>
          </p:nvPr>
        </p:nvGraphicFramePr>
        <p:xfrm>
          <a:off x="57150" y="2168525"/>
          <a:ext cx="21002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70" name="Równanie" r:id="rId3" imgW="977760" imgH="203040" progId="Equation.3">
                  <p:embed/>
                </p:oleObj>
              </mc:Choice>
              <mc:Fallback>
                <p:oleObj name="Równanie" r:id="rId3" imgW="9777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" y="2168525"/>
                        <a:ext cx="2100263" cy="438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3347864" y="1052736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99"/>
                </a:solidFill>
              </a:rPr>
              <a:t>bufor</a:t>
            </a:r>
            <a:endParaRPr lang="pl-PL" b="0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0" y="1412776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</a:rPr>
              <a:t>r</a:t>
            </a:r>
            <a:r>
              <a:rPr lang="pl-PL" sz="2000" dirty="0" smtClean="0">
                <a:solidFill>
                  <a:srgbClr val="000000"/>
                </a:solidFill>
              </a:rPr>
              <a:t>uch samopodobny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(</a:t>
            </a:r>
            <a:r>
              <a:rPr lang="pl-PL" sz="2000" dirty="0" err="1" smtClean="0">
                <a:solidFill>
                  <a:srgbClr val="000000"/>
                </a:solidFill>
              </a:rPr>
              <a:t>selfsimilar</a:t>
            </a:r>
            <a:r>
              <a:rPr lang="pl-PL" sz="2000" dirty="0" smtClean="0">
                <a:solidFill>
                  <a:srgbClr val="000000"/>
                </a:solidFill>
              </a:rPr>
              <a:t>, SS)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17" name="Obiekt 16"/>
          <p:cNvGraphicFramePr>
            <a:graphicFrameLocks noChangeAspect="1"/>
          </p:cNvGraphicFramePr>
          <p:nvPr/>
        </p:nvGraphicFramePr>
        <p:xfrm>
          <a:off x="5148065" y="2276872"/>
          <a:ext cx="1584176" cy="515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71" name="Równanie" r:id="rId5" imgW="622080" imgH="203040" progId="Equation.3">
                  <p:embed/>
                </p:oleObj>
              </mc:Choice>
              <mc:Fallback>
                <p:oleObj name="Równanie" r:id="rId5" imgW="62208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5" y="2276872"/>
                        <a:ext cx="1584176" cy="5153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Łącznik prosty ze strzałką 18"/>
          <p:cNvCxnSpPr/>
          <p:nvPr/>
        </p:nvCxnSpPr>
        <p:spPr bwMode="auto">
          <a:xfrm>
            <a:off x="3275856" y="2636912"/>
            <a:ext cx="129614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pole tekstowe 19"/>
          <p:cNvSpPr txBox="1"/>
          <p:nvPr/>
        </p:nvSpPr>
        <p:spPr>
          <a:xfrm>
            <a:off x="3143442" y="2780928"/>
            <a:ext cx="16514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i="1" dirty="0" smtClean="0">
                <a:solidFill>
                  <a:srgbClr val="000000"/>
                </a:solidFill>
              </a:rPr>
              <a:t>Q</a:t>
            </a:r>
          </a:p>
          <a:p>
            <a:pPr algn="ctr"/>
            <a:r>
              <a:rPr lang="pl-PL" sz="2000" dirty="0">
                <a:solidFill>
                  <a:srgbClr val="000000"/>
                </a:solidFill>
              </a:rPr>
              <a:t>o</a:t>
            </a:r>
            <a:r>
              <a:rPr lang="pl-PL" sz="2000" dirty="0" smtClean="0">
                <a:solidFill>
                  <a:srgbClr val="000000"/>
                </a:solidFill>
              </a:rPr>
              <a:t>późnienie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kolejkowania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068488"/>
              </p:ext>
            </p:extLst>
          </p:nvPr>
        </p:nvGraphicFramePr>
        <p:xfrm>
          <a:off x="119063" y="4664075"/>
          <a:ext cx="3849687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72" name="Równanie" r:id="rId7" imgW="1231560" imgH="457200" progId="Equation.3">
                  <p:embed/>
                </p:oleObj>
              </mc:Choice>
              <mc:Fallback>
                <p:oleObj name="Równanie" r:id="rId7" imgW="123156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3" y="4664075"/>
                        <a:ext cx="3849687" cy="14287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ole tekstowe 21"/>
          <p:cNvSpPr txBox="1"/>
          <p:nvPr/>
        </p:nvSpPr>
        <p:spPr>
          <a:xfrm>
            <a:off x="251520" y="4149080"/>
            <a:ext cx="366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Kolejka SS/M/1 (0,5&lt;</a:t>
            </a:r>
            <a:r>
              <a:rPr lang="pl-PL" i="1" dirty="0" smtClean="0"/>
              <a:t>H</a:t>
            </a:r>
            <a:r>
              <a:rPr lang="pl-PL" dirty="0" smtClean="0"/>
              <a:t>&lt;1)</a:t>
            </a:r>
            <a:endParaRPr lang="pl-PL" dirty="0"/>
          </a:p>
        </p:txBody>
      </p:sp>
      <p:graphicFrame>
        <p:nvGraphicFramePr>
          <p:cNvPr id="466949" name="Object 5"/>
          <p:cNvGraphicFramePr>
            <a:graphicFrameLocks noChangeAspect="1"/>
          </p:cNvGraphicFramePr>
          <p:nvPr/>
        </p:nvGraphicFramePr>
        <p:xfrm>
          <a:off x="5338763" y="4783138"/>
          <a:ext cx="2420937" cy="130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673" name="Równanie" r:id="rId9" imgW="774360" imgH="419040" progId="Equation.3">
                  <p:embed/>
                </p:oleObj>
              </mc:Choice>
              <mc:Fallback>
                <p:oleObj name="Równanie" r:id="rId9" imgW="774360" imgH="4190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8763" y="4783138"/>
                        <a:ext cx="2420937" cy="13096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5076056" y="4149080"/>
            <a:ext cx="3441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Kolejka M/M/1 (</a:t>
            </a:r>
            <a:r>
              <a:rPr lang="pl-PL" i="1" dirty="0" smtClean="0"/>
              <a:t>H</a:t>
            </a:r>
            <a:r>
              <a:rPr lang="pl-PL" dirty="0" smtClean="0"/>
              <a:t> = 0,5)</a:t>
            </a:r>
            <a:endParaRPr lang="pl-PL" dirty="0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69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8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733308"/>
              </p:ext>
            </p:extLst>
          </p:nvPr>
        </p:nvGraphicFramePr>
        <p:xfrm>
          <a:off x="2151063" y="1654175"/>
          <a:ext cx="52197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190" name="Equation" r:id="rId4" imgW="1587240" imgH="241200" progId="Equation.3">
                  <p:embed/>
                </p:oleObj>
              </mc:Choice>
              <mc:Fallback>
                <p:oleObj name="Equation" r:id="rId4" imgW="158724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1063" y="1654175"/>
                        <a:ext cx="5219700" cy="7905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295400" y="2819400"/>
            <a:ext cx="7146925" cy="1752600"/>
            <a:chOff x="672" y="2160"/>
            <a:chExt cx="4502" cy="1104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16" y="2160"/>
              <a:ext cx="4358" cy="1104"/>
              <a:chOff x="1152" y="2688"/>
              <a:chExt cx="4358" cy="1104"/>
            </a:xfrm>
          </p:grpSpPr>
          <p:sp>
            <p:nvSpPr>
              <p:cNvPr id="13320" name="Text Box 8"/>
              <p:cNvSpPr txBox="1">
                <a:spLocks noChangeArrowheads="1"/>
              </p:cNvSpPr>
              <p:nvPr/>
            </p:nvSpPr>
            <p:spPr bwMode="auto">
              <a:xfrm>
                <a:off x="1728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1" name="Freeform 9"/>
              <p:cNvSpPr>
                <a:spLocks/>
              </p:cNvSpPr>
              <p:nvPr/>
            </p:nvSpPr>
            <p:spPr bwMode="auto">
              <a:xfrm flipV="1">
                <a:off x="1488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2" name="Freeform 10"/>
              <p:cNvSpPr>
                <a:spLocks/>
              </p:cNvSpPr>
              <p:nvPr/>
            </p:nvSpPr>
            <p:spPr bwMode="auto">
              <a:xfrm flipV="1">
                <a:off x="2400" y="3408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3" name="Freeform 11"/>
              <p:cNvSpPr>
                <a:spLocks/>
              </p:cNvSpPr>
              <p:nvPr/>
            </p:nvSpPr>
            <p:spPr bwMode="auto">
              <a:xfrm flipV="1">
                <a:off x="3360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4" name="Freeform 12"/>
              <p:cNvSpPr>
                <a:spLocks/>
              </p:cNvSpPr>
              <p:nvPr/>
            </p:nvSpPr>
            <p:spPr bwMode="auto">
              <a:xfrm flipV="1">
                <a:off x="4416" y="3312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5" name="Freeform 13"/>
              <p:cNvSpPr>
                <a:spLocks/>
              </p:cNvSpPr>
              <p:nvPr/>
            </p:nvSpPr>
            <p:spPr bwMode="auto">
              <a:xfrm>
                <a:off x="1452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26" name="Oval 14"/>
              <p:cNvSpPr>
                <a:spLocks noChangeAspect="1" noChangeArrowheads="1"/>
              </p:cNvSpPr>
              <p:nvPr/>
            </p:nvSpPr>
            <p:spPr bwMode="auto">
              <a:xfrm>
                <a:off x="3010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7" name="Oval 15"/>
              <p:cNvSpPr>
                <a:spLocks noChangeAspect="1" noChangeArrowheads="1"/>
              </p:cNvSpPr>
              <p:nvPr/>
            </p:nvSpPr>
            <p:spPr bwMode="auto">
              <a:xfrm>
                <a:off x="1152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8" name="Oval 16"/>
              <p:cNvSpPr>
                <a:spLocks noChangeAspect="1" noChangeArrowheads="1"/>
              </p:cNvSpPr>
              <p:nvPr/>
            </p:nvSpPr>
            <p:spPr bwMode="auto">
              <a:xfrm>
                <a:off x="2098" y="3093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29" name="Text Box 17"/>
              <p:cNvSpPr txBox="1">
                <a:spLocks noChangeArrowheads="1"/>
              </p:cNvSpPr>
              <p:nvPr/>
            </p:nvSpPr>
            <p:spPr bwMode="auto">
              <a:xfrm>
                <a:off x="1256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0</a:t>
                </a:r>
                <a:endParaRPr lang="pl-PL" b="0"/>
              </a:p>
            </p:txBody>
          </p:sp>
          <p:sp>
            <p:nvSpPr>
              <p:cNvPr id="13330" name="Oval 18"/>
              <p:cNvSpPr>
                <a:spLocks noChangeAspect="1" noChangeArrowheads="1"/>
              </p:cNvSpPr>
              <p:nvPr/>
            </p:nvSpPr>
            <p:spPr bwMode="auto">
              <a:xfrm>
                <a:off x="4032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31" name="Text Box 19"/>
              <p:cNvSpPr txBox="1">
                <a:spLocks noChangeArrowheads="1"/>
              </p:cNvSpPr>
              <p:nvPr/>
            </p:nvSpPr>
            <p:spPr bwMode="auto">
              <a:xfrm>
                <a:off x="4176" y="3072"/>
                <a:ext cx="1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endParaRPr lang="pl-PL" b="0"/>
              </a:p>
            </p:txBody>
          </p:sp>
          <p:sp>
            <p:nvSpPr>
              <p:cNvPr id="13332" name="Text Box 20"/>
              <p:cNvSpPr txBox="1">
                <a:spLocks noChangeArrowheads="1"/>
              </p:cNvSpPr>
              <p:nvPr/>
            </p:nvSpPr>
            <p:spPr bwMode="auto">
              <a:xfrm>
                <a:off x="2208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1</a:t>
                </a:r>
                <a:endParaRPr lang="pl-PL" b="0"/>
              </a:p>
            </p:txBody>
          </p:sp>
          <p:sp>
            <p:nvSpPr>
              <p:cNvPr id="13333" name="Text Box 21"/>
              <p:cNvSpPr txBox="1">
                <a:spLocks noChangeArrowheads="1"/>
              </p:cNvSpPr>
              <p:nvPr/>
            </p:nvSpPr>
            <p:spPr bwMode="auto">
              <a:xfrm>
                <a:off x="3072" y="3120"/>
                <a:ext cx="32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j</a:t>
                </a:r>
                <a:r>
                  <a:rPr lang="pl-PL" dirty="0">
                    <a:solidFill>
                      <a:srgbClr val="000000"/>
                    </a:solidFill>
                  </a:rPr>
                  <a:t>-1</a:t>
                </a:r>
                <a:endParaRPr lang="pl-PL" b="0" i="1" dirty="0"/>
              </a:p>
            </p:txBody>
          </p:sp>
          <p:sp>
            <p:nvSpPr>
              <p:cNvPr id="13334" name="Freeform 22"/>
              <p:cNvSpPr>
                <a:spLocks/>
              </p:cNvSpPr>
              <p:nvPr/>
            </p:nvSpPr>
            <p:spPr bwMode="auto">
              <a:xfrm>
                <a:off x="4416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5" name="Freeform 23"/>
              <p:cNvSpPr>
                <a:spLocks/>
              </p:cNvSpPr>
              <p:nvPr/>
            </p:nvSpPr>
            <p:spPr bwMode="auto">
              <a:xfrm>
                <a:off x="336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6" name="Freeform 24"/>
              <p:cNvSpPr>
                <a:spLocks/>
              </p:cNvSpPr>
              <p:nvPr/>
            </p:nvSpPr>
            <p:spPr bwMode="auto">
              <a:xfrm>
                <a:off x="240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337" name="Text Box 25"/>
              <p:cNvSpPr txBox="1">
                <a:spLocks noChangeArrowheads="1"/>
              </p:cNvSpPr>
              <p:nvPr/>
            </p:nvSpPr>
            <p:spPr bwMode="auto">
              <a:xfrm>
                <a:off x="1728" y="2688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8" name="Text Box 26"/>
              <p:cNvSpPr txBox="1">
                <a:spLocks noChangeArrowheads="1"/>
              </p:cNvSpPr>
              <p:nvPr/>
            </p:nvSpPr>
            <p:spPr bwMode="auto">
              <a:xfrm>
                <a:off x="3552" y="2688"/>
                <a:ext cx="35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9" name="Text Box 27"/>
              <p:cNvSpPr txBox="1">
                <a:spLocks noChangeArrowheads="1"/>
              </p:cNvSpPr>
              <p:nvPr/>
            </p:nvSpPr>
            <p:spPr bwMode="auto">
              <a:xfrm>
                <a:off x="2640" y="2688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0" name="Text Box 28"/>
              <p:cNvSpPr txBox="1">
                <a:spLocks noChangeArrowheads="1"/>
              </p:cNvSpPr>
              <p:nvPr/>
            </p:nvSpPr>
            <p:spPr bwMode="auto">
              <a:xfrm>
                <a:off x="4656" y="2688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1" name="Text Box 29"/>
              <p:cNvSpPr txBox="1">
                <a:spLocks noChangeArrowheads="1"/>
              </p:cNvSpPr>
              <p:nvPr/>
            </p:nvSpPr>
            <p:spPr bwMode="auto">
              <a:xfrm>
                <a:off x="3600" y="3504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2" name="Text Box 30"/>
              <p:cNvSpPr txBox="1">
                <a:spLocks noChangeArrowheads="1"/>
              </p:cNvSpPr>
              <p:nvPr/>
            </p:nvSpPr>
            <p:spPr bwMode="auto">
              <a:xfrm>
                <a:off x="2640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3" name="Text Box 31"/>
              <p:cNvSpPr txBox="1">
                <a:spLocks noChangeArrowheads="1"/>
              </p:cNvSpPr>
              <p:nvPr/>
            </p:nvSpPr>
            <p:spPr bwMode="auto">
              <a:xfrm>
                <a:off x="4656" y="3504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4" name="Oval 32"/>
              <p:cNvSpPr>
                <a:spLocks noChangeAspect="1" noChangeArrowheads="1"/>
              </p:cNvSpPr>
              <p:nvPr/>
            </p:nvSpPr>
            <p:spPr bwMode="auto">
              <a:xfrm>
                <a:off x="5088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45" name="Text Box 33"/>
              <p:cNvSpPr txBox="1">
                <a:spLocks noChangeArrowheads="1"/>
              </p:cNvSpPr>
              <p:nvPr/>
            </p:nvSpPr>
            <p:spPr bwMode="auto">
              <a:xfrm>
                <a:off x="5136" y="3072"/>
                <a:ext cx="3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j+1</a:t>
                </a:r>
                <a:endParaRPr lang="pl-PL" b="0"/>
              </a:p>
            </p:txBody>
          </p:sp>
        </p:grpSp>
        <p:sp>
          <p:nvSpPr>
            <p:cNvPr id="13346" name="Oval 34"/>
            <p:cNvSpPr>
              <a:spLocks noChangeArrowheads="1"/>
            </p:cNvSpPr>
            <p:nvPr/>
          </p:nvSpPr>
          <p:spPr bwMode="auto">
            <a:xfrm>
              <a:off x="3569" y="2336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auto">
            <a:xfrm>
              <a:off x="672" y="2352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14028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541332"/>
              </p:ext>
            </p:extLst>
          </p:nvPr>
        </p:nvGraphicFramePr>
        <p:xfrm>
          <a:off x="3589338" y="5100638"/>
          <a:ext cx="2212975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191" name="Equation" r:id="rId6" imgW="672840" imgH="228600" progId="Equation.3">
                  <p:embed/>
                </p:oleObj>
              </mc:Choice>
              <mc:Fallback>
                <p:oleObj name="Equation" r:id="rId6" imgW="67284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9338" y="5100638"/>
                        <a:ext cx="2212975" cy="754062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51" name="Freeform 39"/>
          <p:cNvSpPr>
            <a:spLocks/>
          </p:cNvSpPr>
          <p:nvPr/>
        </p:nvSpPr>
        <p:spPr bwMode="auto">
          <a:xfrm>
            <a:off x="1587500" y="4343400"/>
            <a:ext cx="1536700" cy="1295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152" y="576"/>
              </a:cxn>
              <a:cxn ang="0">
                <a:pos x="968" y="816"/>
              </a:cxn>
            </a:cxnLst>
            <a:rect l="0" t="0" r="r" b="b"/>
            <a:pathLst>
              <a:path w="968" h="816">
                <a:moveTo>
                  <a:pt x="56" y="0"/>
                </a:moveTo>
                <a:cubicBezTo>
                  <a:pt x="28" y="220"/>
                  <a:pt x="0" y="440"/>
                  <a:pt x="152" y="576"/>
                </a:cubicBezTo>
                <a:cubicBezTo>
                  <a:pt x="304" y="712"/>
                  <a:pt x="636" y="764"/>
                  <a:pt x="968" y="816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52" name="Freeform 40"/>
          <p:cNvSpPr>
            <a:spLocks/>
          </p:cNvSpPr>
          <p:nvPr/>
        </p:nvSpPr>
        <p:spPr bwMode="auto">
          <a:xfrm>
            <a:off x="6400800" y="1981200"/>
            <a:ext cx="2552700" cy="10668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92" y="480"/>
              </a:cxn>
              <a:cxn ang="0">
                <a:pos x="960" y="576"/>
              </a:cxn>
              <a:cxn ang="0">
                <a:pos x="1488" y="384"/>
              </a:cxn>
              <a:cxn ang="0">
                <a:pos x="1536" y="96"/>
              </a:cxn>
              <a:cxn ang="0">
                <a:pos x="1056" y="0"/>
              </a:cxn>
            </a:cxnLst>
            <a:rect l="0" t="0" r="r" b="b"/>
            <a:pathLst>
              <a:path w="1608" h="672">
                <a:moveTo>
                  <a:pt x="0" y="672"/>
                </a:moveTo>
                <a:cubicBezTo>
                  <a:pt x="16" y="584"/>
                  <a:pt x="32" y="496"/>
                  <a:pt x="192" y="480"/>
                </a:cubicBezTo>
                <a:cubicBezTo>
                  <a:pt x="352" y="464"/>
                  <a:pt x="744" y="592"/>
                  <a:pt x="960" y="576"/>
                </a:cubicBezTo>
                <a:cubicBezTo>
                  <a:pt x="1176" y="560"/>
                  <a:pt x="1392" y="464"/>
                  <a:pt x="1488" y="384"/>
                </a:cubicBezTo>
                <a:cubicBezTo>
                  <a:pt x="1584" y="304"/>
                  <a:pt x="1608" y="160"/>
                  <a:pt x="1536" y="96"/>
                </a:cubicBezTo>
                <a:cubicBezTo>
                  <a:pt x="1464" y="32"/>
                  <a:pt x="1260" y="16"/>
                  <a:pt x="1056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53" name="Text Box 41"/>
          <p:cNvSpPr txBox="1">
            <a:spLocks noChangeArrowheads="1"/>
          </p:cNvSpPr>
          <p:nvPr/>
        </p:nvSpPr>
        <p:spPr bwMode="auto">
          <a:xfrm>
            <a:off x="1310640" y="5877389"/>
            <a:ext cx="6926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pl-PL" sz="40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strumienie_wej</a:t>
            </a:r>
            <a:r>
              <a:rPr lang="pl-PL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>
                <a:solidFill>
                  <a:srgbClr val="CC3300"/>
                </a:solidFill>
              </a:rPr>
              <a:t>= </a:t>
            </a:r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el-GR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strumienie_wyj</a:t>
            </a:r>
            <a:endParaRPr lang="pl-PL" b="0" dirty="0"/>
          </a:p>
        </p:txBody>
      </p:sp>
      <p:sp>
        <p:nvSpPr>
          <p:cNvPr id="39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M/M/1 - STAN STACJONARNY</a:t>
            </a:r>
            <a:b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(Global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Balance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Equations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812800" y="1712913"/>
          <a:ext cx="7518400" cy="3954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228600"/>
            <a:ext cx="8375848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Kolejka SS/M/1 QUEUE</a:t>
            </a:r>
            <a:b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opóźnienie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kolejkowania</a:t>
            </a:r>
            <a:endParaRPr kumimoji="1" lang="pl-PL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16099" name="Object 3"/>
          <p:cNvGraphicFramePr>
            <a:graphicFrameLocks noChangeAspect="1"/>
          </p:cNvGraphicFramePr>
          <p:nvPr/>
        </p:nvGraphicFramePr>
        <p:xfrm>
          <a:off x="1619672" y="3284984"/>
          <a:ext cx="95250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89" name="Równanie" r:id="rId4" imgW="304560" imgH="215640" progId="Equation.3">
                  <p:embed/>
                </p:oleObj>
              </mc:Choice>
              <mc:Fallback>
                <p:oleObj name="Równanie" r:id="rId4" imgW="30456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284984"/>
                        <a:ext cx="952500" cy="6746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6100" name="Object 4"/>
          <p:cNvGraphicFramePr>
            <a:graphicFrameLocks noChangeAspect="1"/>
          </p:cNvGraphicFramePr>
          <p:nvPr/>
        </p:nvGraphicFramePr>
        <p:xfrm>
          <a:off x="7596336" y="4077072"/>
          <a:ext cx="476250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990" name="Równanie" r:id="rId6" imgW="152280" imgH="164880" progId="Equation.3">
                  <p:embed/>
                </p:oleObj>
              </mc:Choice>
              <mc:Fallback>
                <p:oleObj name="Równanie" r:id="rId6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4077072"/>
                        <a:ext cx="476250" cy="5159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28735" y="25517"/>
            <a:ext cx="8915400" cy="4572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Parametr </a:t>
            </a:r>
            <a:r>
              <a:rPr kumimoji="1" lang="en-US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H</a:t>
            </a:r>
            <a:r>
              <a:rPr kumimoji="1" lang="pl-PL" sz="4000" b="0" kern="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ursta</a:t>
            </a:r>
            <a:r>
              <a:rPr kumimoji="1" lang="pl-PL" sz="4000" b="0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pl-PL" sz="4000" b="0" i="1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H  </a:t>
            </a: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- statystyczne </a:t>
            </a:r>
            <a:r>
              <a:rPr kumimoji="1" lang="pl-PL" sz="4000" b="0" kern="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samopodobieństwo</a:t>
            </a: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 ruchu</a:t>
            </a:r>
            <a:endParaRPr kumimoji="1" lang="pl-PL" sz="4000" b="0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-23813" y="4756319"/>
            <a:ext cx="8286356" cy="1993410"/>
            <a:chOff x="-23813" y="4756319"/>
            <a:chExt cx="8286356" cy="1993410"/>
          </a:xfrm>
        </p:grpSpPr>
        <p:graphicFrame>
          <p:nvGraphicFramePr>
            <p:cNvPr id="5498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6338750"/>
                </p:ext>
              </p:extLst>
            </p:nvPr>
          </p:nvGraphicFramePr>
          <p:xfrm>
            <a:off x="0" y="5465110"/>
            <a:ext cx="4594225" cy="538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1883" name="Równanie" r:id="rId3" imgW="1841400" imgH="215640" progId="Equation.3">
                    <p:embed/>
                  </p:oleObj>
                </mc:Choice>
                <mc:Fallback>
                  <p:oleObj name="Równanie" r:id="rId3" imgW="18414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5465110"/>
                          <a:ext cx="4594225" cy="538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ole tekstowe 9"/>
            <p:cNvSpPr txBox="1"/>
            <p:nvPr/>
          </p:nvSpPr>
          <p:spPr>
            <a:xfrm>
              <a:off x="-23813" y="6041843"/>
              <a:ext cx="5882123" cy="707886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dirty="0" smtClean="0"/>
                <a:t>Przyrosty (zmiana) ruchu </a:t>
              </a:r>
              <a:r>
                <a:rPr lang="pl-PL" sz="2000" i="1" dirty="0" smtClean="0"/>
                <a:t>X</a:t>
              </a:r>
              <a:r>
                <a:rPr lang="pl-PL" sz="2000" dirty="0" smtClean="0"/>
                <a:t>(</a:t>
              </a:r>
              <a:r>
                <a:rPr lang="pl-PL" sz="2000" i="1" dirty="0" smtClean="0"/>
                <a:t>t</a:t>
              </a:r>
              <a:r>
                <a:rPr lang="pl-PL" sz="2000" dirty="0" smtClean="0"/>
                <a:t>) – proces stacjonarny:</a:t>
              </a:r>
              <a:br>
                <a:rPr lang="pl-PL" sz="2000" dirty="0" smtClean="0"/>
              </a:br>
              <a:r>
                <a:rPr lang="pl-PL" sz="2000" dirty="0" smtClean="0"/>
                <a:t>E(</a:t>
              </a:r>
              <a:r>
                <a:rPr lang="pl-PL" sz="2000" i="1" dirty="0" smtClean="0"/>
                <a:t>X</a:t>
              </a:r>
              <a:r>
                <a:rPr lang="pl-PL" sz="2000" dirty="0" smtClean="0"/>
                <a:t>) = </a:t>
              </a:r>
              <a:r>
                <a:rPr lang="pl-PL" sz="2000" dirty="0" err="1" smtClean="0"/>
                <a:t>const</a:t>
              </a:r>
              <a:r>
                <a:rPr lang="pl-PL" sz="2000" dirty="0" smtClean="0"/>
                <a:t>, </a:t>
              </a:r>
              <a:r>
                <a:rPr lang="pl-PL" sz="2000" dirty="0" err="1" smtClean="0"/>
                <a:t>Var</a:t>
              </a:r>
              <a:r>
                <a:rPr lang="pl-PL" sz="2000" dirty="0" smtClean="0"/>
                <a:t>(</a:t>
              </a:r>
              <a:r>
                <a:rPr lang="pl-PL" sz="2000" i="1" dirty="0" smtClean="0"/>
                <a:t>X</a:t>
              </a:r>
              <a:r>
                <a:rPr lang="pl-PL" sz="2000" dirty="0" smtClean="0"/>
                <a:t>) = </a:t>
              </a:r>
              <a:r>
                <a:rPr lang="pl-PL" sz="2000" i="1" dirty="0" smtClean="0">
                  <a:sym typeface="Symbol"/>
                </a:rPr>
                <a:t></a:t>
              </a:r>
              <a:r>
                <a:rPr lang="pl-PL" sz="2000" baseline="30000" dirty="0" smtClean="0">
                  <a:sym typeface="Symbol"/>
                </a:rPr>
                <a:t>2</a:t>
              </a:r>
              <a:r>
                <a:rPr lang="pl-PL" sz="2000" dirty="0" smtClean="0">
                  <a:sym typeface="Symbol"/>
                </a:rPr>
                <a:t>.</a:t>
              </a:r>
              <a:endParaRPr lang="pl-PL" sz="2000" dirty="0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4385" y="4756319"/>
              <a:ext cx="8258158" cy="707886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dirty="0" smtClean="0"/>
                <a:t>W praktyce pomiarowej posługujemy się szeregiem czasowym przyrostów</a:t>
              </a:r>
              <a:br>
                <a:rPr lang="pl-PL" sz="2000" dirty="0" smtClean="0"/>
              </a:br>
              <a:r>
                <a:rPr lang="pl-PL" sz="2000" dirty="0" smtClean="0"/>
                <a:t>wolumenu ruchu:</a:t>
              </a:r>
              <a:endParaRPr lang="pl-PL" sz="2000" dirty="0"/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0" y="1334498"/>
            <a:ext cx="9036496" cy="3243174"/>
            <a:chOff x="0" y="1334498"/>
            <a:chExt cx="9036496" cy="3243174"/>
          </a:xfrm>
        </p:grpSpPr>
        <p:sp>
          <p:nvSpPr>
            <p:cNvPr id="7" name="pole tekstowe 6"/>
            <p:cNvSpPr txBox="1"/>
            <p:nvPr/>
          </p:nvSpPr>
          <p:spPr>
            <a:xfrm>
              <a:off x="0" y="1334498"/>
              <a:ext cx="6626238" cy="70788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/>
                <a:t>Y</a:t>
              </a:r>
              <a:r>
                <a:rPr lang="pl-PL" sz="2000" dirty="0" smtClean="0"/>
                <a:t>(</a:t>
              </a:r>
              <a:r>
                <a:rPr lang="pl-PL" sz="2000" i="1" dirty="0" smtClean="0"/>
                <a:t>t</a:t>
              </a:r>
              <a:r>
                <a:rPr lang="pl-PL" sz="2000" dirty="0" smtClean="0"/>
                <a:t>) - proces </a:t>
              </a:r>
              <a:r>
                <a:rPr lang="pl-PL" sz="2000" dirty="0" err="1" smtClean="0"/>
                <a:t>zliczeniowy</a:t>
              </a:r>
              <a:r>
                <a:rPr lang="pl-PL" sz="2000" dirty="0" smtClean="0"/>
                <a:t> (niestacjonarny) jednostek ruchu</a:t>
              </a:r>
              <a:br>
                <a:rPr lang="pl-PL" sz="2000" dirty="0" smtClean="0"/>
              </a:br>
              <a:r>
                <a:rPr lang="pl-PL" sz="2000" dirty="0" smtClean="0"/>
                <a:t>(bitów, bajtów, pakietów) do (dyskretnego) czasu </a:t>
              </a:r>
              <a:r>
                <a:rPr lang="pl-PL" sz="2000" i="1" dirty="0" smtClean="0"/>
                <a:t>t</a:t>
              </a:r>
              <a:r>
                <a:rPr lang="pl-PL" sz="2000" dirty="0"/>
                <a:t> </a:t>
              </a:r>
              <a:r>
                <a:rPr lang="pl-PL" sz="2000" dirty="0" smtClean="0"/>
                <a:t>= 1, 2,…</a:t>
              </a:r>
              <a:endParaRPr lang="pl-PL" sz="2000" dirty="0"/>
            </a:p>
          </p:txBody>
        </p:sp>
        <p:graphicFrame>
          <p:nvGraphicFramePr>
            <p:cNvPr id="54989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5898885"/>
                </p:ext>
              </p:extLst>
            </p:nvPr>
          </p:nvGraphicFramePr>
          <p:xfrm>
            <a:off x="1763688" y="2144287"/>
            <a:ext cx="5037138" cy="1201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1884" name="Equation" r:id="rId5" imgW="2019240" imgH="482400" progId="Equation.3">
                    <p:embed/>
                  </p:oleObj>
                </mc:Choice>
                <mc:Fallback>
                  <p:oleObj name="Equation" r:id="rId5" imgW="2019240" imgH="4824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3688" y="2144287"/>
                          <a:ext cx="5037138" cy="1201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ole tekstowe 12"/>
            <p:cNvSpPr txBox="1"/>
            <p:nvPr/>
          </p:nvSpPr>
          <p:spPr>
            <a:xfrm>
              <a:off x="0" y="3562009"/>
              <a:ext cx="9036496" cy="1015663"/>
            </a:xfrm>
            <a:prstGeom prst="rect">
              <a:avLst/>
            </a:prstGeom>
            <a:solidFill>
              <a:srgbClr val="99FF99">
                <a:alpha val="4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000" dirty="0" smtClean="0"/>
                <a:t>Statystyczne </a:t>
              </a:r>
              <a:r>
                <a:rPr lang="pl-PL" sz="2000" dirty="0" err="1" smtClean="0"/>
                <a:t>samopodobieństwo</a:t>
              </a:r>
              <a:r>
                <a:rPr lang="pl-PL" sz="2000" dirty="0" smtClean="0"/>
                <a:t> ruchu zliczanego – ruch zliczony do czasu </a:t>
              </a:r>
              <a:r>
                <a:rPr lang="pl-PL" sz="2000" i="1" dirty="0" err="1" smtClean="0"/>
                <a:t>at</a:t>
              </a:r>
              <a:r>
                <a:rPr lang="pl-PL" sz="2000" dirty="0" smtClean="0"/>
                <a:t> jest taki sam jak zliczony do czasu </a:t>
              </a:r>
              <a:r>
                <a:rPr lang="pl-PL" sz="2000" i="1" dirty="0" smtClean="0"/>
                <a:t>t </a:t>
              </a:r>
              <a:r>
                <a:rPr lang="pl-PL" sz="2000" dirty="0" smtClean="0"/>
                <a:t>– przy</a:t>
              </a:r>
              <a:r>
                <a:rPr lang="pl-PL" sz="2000" i="1" dirty="0"/>
                <a:t> </a:t>
              </a:r>
              <a:r>
                <a:rPr lang="pl-PL" sz="2000" dirty="0" smtClean="0"/>
                <a:t>założeniu przeskalowania wolumenu ruchu </a:t>
              </a:r>
              <a:r>
                <a:rPr lang="pl-PL" sz="2000" i="1" dirty="0" smtClean="0"/>
                <a:t>Y</a:t>
              </a:r>
              <a:r>
                <a:rPr lang="pl-PL" sz="2000" dirty="0" smtClean="0"/>
                <a:t> przez współczynnik </a:t>
              </a:r>
              <a:r>
                <a:rPr lang="pl-PL" sz="2000" i="1" dirty="0" smtClean="0"/>
                <a:t>a</a:t>
              </a:r>
              <a:r>
                <a:rPr lang="pl-PL" sz="2000" i="1" baseline="30000" dirty="0"/>
                <a:t> </a:t>
              </a:r>
              <a:r>
                <a:rPr lang="pl-PL" sz="2000" i="1" baseline="30000" dirty="0" smtClean="0"/>
                <a:t>H</a:t>
              </a:r>
              <a:r>
                <a:rPr lang="pl-PL" sz="2000" dirty="0" smtClean="0"/>
                <a:t>, gdzie ½ </a:t>
              </a:r>
              <a:r>
                <a:rPr lang="pl-PL" sz="2000" dirty="0"/>
                <a:t>&lt; </a:t>
              </a:r>
              <a:r>
                <a:rPr lang="pl-PL" sz="2000" i="1" dirty="0"/>
                <a:t>H </a:t>
              </a:r>
              <a:r>
                <a:rPr lang="pl-PL" sz="2000" dirty="0"/>
                <a:t>&lt; 1</a:t>
              </a:r>
              <a:r>
                <a:rPr lang="pl-PL" sz="2000" dirty="0" smtClean="0"/>
                <a:t> jest współczynnikiem </a:t>
              </a:r>
              <a:r>
                <a:rPr lang="pl-PL" sz="2000" dirty="0" err="1" smtClean="0"/>
                <a:t>Hursta</a:t>
              </a:r>
              <a:r>
                <a:rPr lang="pl-PL" sz="2000" dirty="0" smtClean="0"/>
                <a:t>.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aphicFrame>
        <p:nvGraphicFramePr>
          <p:cNvPr id="5519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734401"/>
              </p:ext>
            </p:extLst>
          </p:nvPr>
        </p:nvGraphicFramePr>
        <p:xfrm>
          <a:off x="289149" y="3614019"/>
          <a:ext cx="231541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28" name="Equation" r:id="rId3" imgW="1015920" imgH="431640" progId="Equation.3">
                  <p:embed/>
                </p:oleObj>
              </mc:Choice>
              <mc:Fallback>
                <p:oleObj name="Equation" r:id="rId3" imgW="101592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149" y="3614019"/>
                        <a:ext cx="2315410" cy="9858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-28735" y="25517"/>
            <a:ext cx="8915400" cy="4572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kumimoji="1" lang="pl-PL" sz="4000" b="0" kern="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Samopodobieństwo</a:t>
            </a: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 ruchu – skale czasu</a:t>
            </a:r>
            <a:endParaRPr kumimoji="1" lang="pl-PL" sz="4000" b="0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251520" y="892312"/>
            <a:ext cx="4065728" cy="707886"/>
          </a:xfrm>
          <a:prstGeom prst="rect">
            <a:avLst/>
          </a:prstGeom>
          <a:solidFill>
            <a:srgbClr val="99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dirty="0" smtClean="0"/>
              <a:t>Proces zliczania i skalowania ruchu</a:t>
            </a:r>
            <a:br>
              <a:rPr lang="pl-PL" sz="2000" dirty="0" smtClean="0"/>
            </a:br>
            <a:r>
              <a:rPr lang="pl-PL" sz="2000" dirty="0" smtClean="0"/>
              <a:t>na różnych skalach czasu </a:t>
            </a:r>
            <a:r>
              <a:rPr lang="pl-PL" sz="2000" i="1" dirty="0" smtClean="0"/>
              <a:t>s.</a:t>
            </a:r>
            <a:endParaRPr lang="pl-PL" sz="2000" dirty="0"/>
          </a:p>
        </p:txBody>
      </p:sp>
      <p:cxnSp>
        <p:nvCxnSpPr>
          <p:cNvPr id="5" name="Łącznik prosty ze strzałką 4"/>
          <p:cNvCxnSpPr/>
          <p:nvPr/>
        </p:nvCxnSpPr>
        <p:spPr bwMode="auto">
          <a:xfrm>
            <a:off x="149842" y="2668664"/>
            <a:ext cx="8784976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Łącznik prosty ze strzałką 6"/>
          <p:cNvCxnSpPr/>
          <p:nvPr/>
        </p:nvCxnSpPr>
        <p:spPr bwMode="auto">
          <a:xfrm>
            <a:off x="149842" y="2956696"/>
            <a:ext cx="216024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6" name="Łącznik prosty ze strzałką 15"/>
          <p:cNvCxnSpPr/>
          <p:nvPr/>
        </p:nvCxnSpPr>
        <p:spPr bwMode="auto">
          <a:xfrm>
            <a:off x="2310082" y="2956696"/>
            <a:ext cx="216024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7" name="Łącznik prosty ze strzałką 16"/>
          <p:cNvCxnSpPr/>
          <p:nvPr/>
        </p:nvCxnSpPr>
        <p:spPr bwMode="auto">
          <a:xfrm>
            <a:off x="4470322" y="2956696"/>
            <a:ext cx="216024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8" name="Łącznik prosty ze strzałką 17"/>
          <p:cNvCxnSpPr/>
          <p:nvPr/>
        </p:nvCxnSpPr>
        <p:spPr bwMode="auto">
          <a:xfrm>
            <a:off x="6630562" y="2958423"/>
            <a:ext cx="216024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954414"/>
              </p:ext>
            </p:extLst>
          </p:nvPr>
        </p:nvGraphicFramePr>
        <p:xfrm>
          <a:off x="8254283" y="2157138"/>
          <a:ext cx="632382" cy="430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29" name="Równanie" r:id="rId5" imgW="317160" imgH="215640" progId="Equation.3">
                  <p:embed/>
                </p:oleObj>
              </mc:Choice>
              <mc:Fallback>
                <p:oleObj name="Równanie" r:id="rId5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54283" y="2157138"/>
                        <a:ext cx="632382" cy="430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281374"/>
              </p:ext>
            </p:extLst>
          </p:nvPr>
        </p:nvGraphicFramePr>
        <p:xfrm>
          <a:off x="758474" y="3093063"/>
          <a:ext cx="9429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30" name="Równanie" r:id="rId7" imgW="558720" imgH="228600" progId="Equation.3">
                  <p:embed/>
                </p:oleObj>
              </mc:Choice>
              <mc:Fallback>
                <p:oleObj name="Równanie" r:id="rId7" imgW="558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474" y="3093063"/>
                        <a:ext cx="942975" cy="385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715907"/>
              </p:ext>
            </p:extLst>
          </p:nvPr>
        </p:nvGraphicFramePr>
        <p:xfrm>
          <a:off x="2767663" y="3093063"/>
          <a:ext cx="1008062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31" name="Równanie" r:id="rId9" imgW="596880" imgH="228600" progId="Equation.3">
                  <p:embed/>
                </p:oleObj>
              </mc:Choice>
              <mc:Fallback>
                <p:oleObj name="Równanie" r:id="rId9" imgW="596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7663" y="3093063"/>
                        <a:ext cx="1008062" cy="385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640521"/>
              </p:ext>
            </p:extLst>
          </p:nvPr>
        </p:nvGraphicFramePr>
        <p:xfrm>
          <a:off x="4939363" y="3093063"/>
          <a:ext cx="98583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32" name="Równanie" r:id="rId11" imgW="583920" imgH="228600" progId="Equation.3">
                  <p:embed/>
                </p:oleObj>
              </mc:Choice>
              <mc:Fallback>
                <p:oleObj name="Równanie" r:id="rId11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9363" y="3093063"/>
                        <a:ext cx="985837" cy="385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4853752"/>
              </p:ext>
            </p:extLst>
          </p:nvPr>
        </p:nvGraphicFramePr>
        <p:xfrm>
          <a:off x="5651936" y="849658"/>
          <a:ext cx="263366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833" name="Równanie" r:id="rId13" imgW="1269720" imgH="444240" progId="Equation.3">
                  <p:embed/>
                </p:oleObj>
              </mc:Choice>
              <mc:Fallback>
                <p:oleObj name="Równanie" r:id="rId13" imgW="12697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936" y="849658"/>
                        <a:ext cx="2633662" cy="923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Łącznik prosty 3"/>
          <p:cNvCxnSpPr/>
          <p:nvPr/>
        </p:nvCxnSpPr>
        <p:spPr bwMode="auto">
          <a:xfrm>
            <a:off x="539552" y="2084685"/>
            <a:ext cx="0" cy="58397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>
            <a:off x="841986" y="2458378"/>
            <a:ext cx="0" cy="21028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>
            <a:off x="1144420" y="2300709"/>
            <a:ext cx="0" cy="36795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1446854" y="1950205"/>
            <a:ext cx="0" cy="71845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1749288" y="2156693"/>
            <a:ext cx="0" cy="51197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>
            <a:off x="2051720" y="2551957"/>
            <a:ext cx="0" cy="11670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Łącznik prosty 28"/>
          <p:cNvCxnSpPr/>
          <p:nvPr/>
        </p:nvCxnSpPr>
        <p:spPr bwMode="auto">
          <a:xfrm>
            <a:off x="3323409" y="2092668"/>
            <a:ext cx="0" cy="58397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>
            <a:off x="3027225" y="2444179"/>
            <a:ext cx="0" cy="21028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Łącznik prosty 33"/>
          <p:cNvCxnSpPr/>
          <p:nvPr/>
        </p:nvCxnSpPr>
        <p:spPr bwMode="auto">
          <a:xfrm>
            <a:off x="2731041" y="2300709"/>
            <a:ext cx="0" cy="36795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Łącznik prosty 34"/>
          <p:cNvCxnSpPr/>
          <p:nvPr/>
        </p:nvCxnSpPr>
        <p:spPr bwMode="auto">
          <a:xfrm>
            <a:off x="4211960" y="1958188"/>
            <a:ext cx="0" cy="71845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Łącznik prosty 35"/>
          <p:cNvCxnSpPr/>
          <p:nvPr/>
        </p:nvCxnSpPr>
        <p:spPr bwMode="auto">
          <a:xfrm>
            <a:off x="3915777" y="2142494"/>
            <a:ext cx="0" cy="51197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Łącznik prosty 36"/>
          <p:cNvCxnSpPr/>
          <p:nvPr/>
        </p:nvCxnSpPr>
        <p:spPr bwMode="auto">
          <a:xfrm>
            <a:off x="3619593" y="2537758"/>
            <a:ext cx="0" cy="11670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Łącznik prosty 37"/>
          <p:cNvCxnSpPr/>
          <p:nvPr/>
        </p:nvCxnSpPr>
        <p:spPr bwMode="auto">
          <a:xfrm>
            <a:off x="4874432" y="2084685"/>
            <a:ext cx="0" cy="58397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Łącznik prosty 38"/>
          <p:cNvCxnSpPr/>
          <p:nvPr/>
        </p:nvCxnSpPr>
        <p:spPr bwMode="auto">
          <a:xfrm>
            <a:off x="5781734" y="2444179"/>
            <a:ext cx="0" cy="210286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Łącznik prosty 39"/>
          <p:cNvCxnSpPr/>
          <p:nvPr/>
        </p:nvCxnSpPr>
        <p:spPr bwMode="auto">
          <a:xfrm>
            <a:off x="6084168" y="2293899"/>
            <a:ext cx="0" cy="36795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Łącznik prosty 40"/>
          <p:cNvCxnSpPr/>
          <p:nvPr/>
        </p:nvCxnSpPr>
        <p:spPr bwMode="auto">
          <a:xfrm>
            <a:off x="5176866" y="1950205"/>
            <a:ext cx="0" cy="71845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Łącznik prosty 41"/>
          <p:cNvCxnSpPr/>
          <p:nvPr/>
        </p:nvCxnSpPr>
        <p:spPr bwMode="auto">
          <a:xfrm>
            <a:off x="5479300" y="2164676"/>
            <a:ext cx="0" cy="51197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Łącznik prosty 42"/>
          <p:cNvCxnSpPr/>
          <p:nvPr/>
        </p:nvCxnSpPr>
        <p:spPr bwMode="auto">
          <a:xfrm>
            <a:off x="6386600" y="2551957"/>
            <a:ext cx="0" cy="116707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pole tekstowe 43"/>
          <p:cNvSpPr txBox="1"/>
          <p:nvPr/>
        </p:nvSpPr>
        <p:spPr>
          <a:xfrm>
            <a:off x="3121655" y="3752994"/>
            <a:ext cx="4110421" cy="707886"/>
          </a:xfrm>
          <a:prstGeom prst="rect">
            <a:avLst/>
          </a:prstGeom>
          <a:solidFill>
            <a:srgbClr val="99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i="1" dirty="0" smtClean="0"/>
              <a:t>s</a:t>
            </a:r>
            <a:r>
              <a:rPr lang="pl-PL" sz="2000" dirty="0" smtClean="0"/>
              <a:t>-ta skala czasu zlicza i skaluje ruch</a:t>
            </a:r>
            <a:br>
              <a:rPr lang="pl-PL" sz="2000" dirty="0" smtClean="0"/>
            </a:br>
            <a:r>
              <a:rPr lang="pl-PL" sz="2000" dirty="0" smtClean="0"/>
              <a:t>z </a:t>
            </a:r>
            <a:r>
              <a:rPr lang="pl-PL" sz="2000" i="1" dirty="0" smtClean="0"/>
              <a:t>s </a:t>
            </a:r>
            <a:r>
              <a:rPr lang="pl-PL" sz="2000" dirty="0" smtClean="0"/>
              <a:t>kolejnych pomiarów</a:t>
            </a:r>
            <a:endParaRPr lang="pl-PL" sz="2000" dirty="0"/>
          </a:p>
        </p:txBody>
      </p:sp>
      <p:sp>
        <p:nvSpPr>
          <p:cNvPr id="45" name="pole tekstowe 44"/>
          <p:cNvSpPr txBox="1"/>
          <p:nvPr/>
        </p:nvSpPr>
        <p:spPr>
          <a:xfrm>
            <a:off x="107505" y="4901507"/>
            <a:ext cx="8779160" cy="1631216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Jeżeli pomiary ruchu wykonujemy w odstępach sekundowych </a:t>
            </a:r>
            <a:r>
              <a:rPr lang="pl-PL" sz="2000" i="1" dirty="0" smtClean="0"/>
              <a:t>t</a:t>
            </a:r>
            <a:r>
              <a:rPr lang="pl-PL" sz="2000" dirty="0" smtClean="0"/>
              <a:t> [</a:t>
            </a:r>
            <a:r>
              <a:rPr lang="pl-PL" sz="2000" dirty="0" err="1" smtClean="0"/>
              <a:t>sek</a:t>
            </a:r>
            <a:r>
              <a:rPr lang="pl-PL" sz="2000" dirty="0" smtClean="0"/>
              <a:t>] = 1, 2, …,</a:t>
            </a:r>
            <a:r>
              <a:rPr lang="pl-PL" sz="2000" dirty="0"/>
              <a:t/>
            </a:r>
            <a:br>
              <a:rPr lang="pl-PL" sz="2000" dirty="0"/>
            </a:br>
            <a:r>
              <a:rPr lang="pl-PL" sz="2000" dirty="0" smtClean="0"/>
              <a:t>to przy </a:t>
            </a:r>
            <a:r>
              <a:rPr lang="pl-PL" sz="2000" i="1" dirty="0" smtClean="0"/>
              <a:t>s</a:t>
            </a:r>
            <a:r>
              <a:rPr lang="pl-PL" sz="2000" dirty="0" smtClean="0"/>
              <a:t> = 60 przechodzimy na skalę minutową, przy </a:t>
            </a:r>
            <a:r>
              <a:rPr lang="pl-PL" sz="2000" i="1" dirty="0" smtClean="0"/>
              <a:t>s</a:t>
            </a:r>
            <a:r>
              <a:rPr lang="pl-PL" sz="2000" dirty="0" smtClean="0"/>
              <a:t> = 3600 otrzymujemy skalę godzinową etc.</a:t>
            </a:r>
          </a:p>
          <a:p>
            <a:r>
              <a:rPr lang="pl-PL" sz="2000" dirty="0" smtClean="0"/>
              <a:t>Skalę godzinową otrzymamy również ze skali minutowej stosując uśrednianie</a:t>
            </a:r>
            <a:br>
              <a:rPr lang="pl-PL" sz="2000" dirty="0" smtClean="0"/>
            </a:br>
            <a:r>
              <a:rPr lang="pl-PL" sz="2000" dirty="0" smtClean="0"/>
              <a:t>przy </a:t>
            </a:r>
            <a:r>
              <a:rPr lang="pl-PL" sz="2000" i="1" dirty="0" smtClean="0"/>
              <a:t>s</a:t>
            </a:r>
            <a:r>
              <a:rPr lang="pl-PL" sz="2000" dirty="0" smtClean="0"/>
              <a:t> = 60 etc.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100094" y="783418"/>
            <a:ext cx="8554008" cy="1200329"/>
          </a:xfrm>
          <a:prstGeom prst="rect">
            <a:avLst/>
          </a:prstGeom>
          <a:solidFill>
            <a:srgbClr val="99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Przyrosty (zmiany) ruchu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), </a:t>
            </a:r>
            <a:r>
              <a:rPr lang="pl-PL" i="1" dirty="0" smtClean="0"/>
              <a:t>t</a:t>
            </a:r>
            <a:r>
              <a:rPr lang="pl-PL" dirty="0" smtClean="0"/>
              <a:t> = 1, 2,… są </a:t>
            </a:r>
            <a:r>
              <a:rPr lang="pl-PL" dirty="0" smtClean="0">
                <a:solidFill>
                  <a:srgbClr val="CC0000"/>
                </a:solidFill>
              </a:rPr>
              <a:t>procesem odnowy </a:t>
            </a:r>
            <a:r>
              <a:rPr lang="pl-PL" dirty="0" smtClean="0"/>
              <a:t>–</a:t>
            </a:r>
            <a:br>
              <a:rPr lang="pl-PL" dirty="0" smtClean="0"/>
            </a:br>
            <a:r>
              <a:rPr lang="pl-PL" dirty="0" smtClean="0">
                <a:solidFill>
                  <a:srgbClr val="CC0000"/>
                </a:solidFill>
              </a:rPr>
              <a:t>ciągiem identycznych i niezależnych</a:t>
            </a:r>
            <a:r>
              <a:rPr lang="pl-PL" dirty="0" smtClean="0"/>
              <a:t> zmiennych losowych (</a:t>
            </a:r>
            <a:r>
              <a:rPr lang="pl-PL" dirty="0" err="1" smtClean="0"/>
              <a:t>iid</a:t>
            </a:r>
            <a:r>
              <a:rPr lang="pl-PL" dirty="0"/>
              <a:t>),</a:t>
            </a:r>
            <a:br>
              <a:rPr lang="pl-PL" dirty="0"/>
            </a:br>
            <a:r>
              <a:rPr lang="pl-PL" dirty="0"/>
              <a:t>E(</a:t>
            </a:r>
            <a:r>
              <a:rPr lang="pl-PL" i="1" dirty="0"/>
              <a:t>X</a:t>
            </a:r>
            <a:r>
              <a:rPr lang="pl-PL" dirty="0"/>
              <a:t>) = </a:t>
            </a:r>
            <a:r>
              <a:rPr lang="pl-PL" dirty="0" err="1"/>
              <a:t>const</a:t>
            </a:r>
            <a:r>
              <a:rPr lang="pl-PL" dirty="0"/>
              <a:t>, </a:t>
            </a:r>
            <a:r>
              <a:rPr lang="pl-PL" dirty="0" err="1"/>
              <a:t>Var</a:t>
            </a:r>
            <a:r>
              <a:rPr lang="pl-PL" dirty="0"/>
              <a:t>(</a:t>
            </a:r>
            <a:r>
              <a:rPr lang="pl-PL" i="1" dirty="0"/>
              <a:t>X</a:t>
            </a:r>
            <a:r>
              <a:rPr lang="pl-PL" dirty="0"/>
              <a:t>) = </a:t>
            </a:r>
            <a:r>
              <a:rPr lang="pl-PL" i="1" dirty="0">
                <a:sym typeface="Symbol"/>
              </a:rPr>
              <a:t></a:t>
            </a:r>
            <a:r>
              <a:rPr lang="pl-PL" baseline="30000" dirty="0">
                <a:sym typeface="Symbol"/>
              </a:rPr>
              <a:t>2</a:t>
            </a:r>
            <a:r>
              <a:rPr lang="pl-PL" dirty="0" smtClean="0">
                <a:sym typeface="Symbol"/>
              </a:rPr>
              <a:t>:</a:t>
            </a:r>
            <a:endParaRPr lang="pl-PL" dirty="0"/>
          </a:p>
        </p:txBody>
      </p:sp>
      <p:graphicFrame>
        <p:nvGraphicFramePr>
          <p:cNvPr id="5519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282728"/>
              </p:ext>
            </p:extLst>
          </p:nvPr>
        </p:nvGraphicFramePr>
        <p:xfrm>
          <a:off x="395535" y="2321580"/>
          <a:ext cx="4638199" cy="1539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311" name="Equation" r:id="rId3" imgW="2527200" imgH="838080" progId="Equation.3">
                  <p:embed/>
                </p:oleObj>
              </mc:Choice>
              <mc:Fallback>
                <p:oleObj name="Equation" r:id="rId3" imgW="252720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5" y="2321580"/>
                        <a:ext cx="4638199" cy="153946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00094" y="4140554"/>
            <a:ext cx="8503482" cy="1200329"/>
          </a:xfrm>
          <a:prstGeom prst="rect">
            <a:avLst/>
          </a:prstGeom>
          <a:solidFill>
            <a:srgbClr val="FFFF66">
              <a:alpha val="49804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Jeżeli przyrosty (zmiany) ruchu </a:t>
            </a:r>
            <a:r>
              <a:rPr lang="pl-PL" i="1" dirty="0" smtClean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), </a:t>
            </a:r>
            <a:r>
              <a:rPr lang="pl-PL" i="1" dirty="0" smtClean="0"/>
              <a:t>t</a:t>
            </a:r>
            <a:r>
              <a:rPr lang="pl-PL" dirty="0" smtClean="0"/>
              <a:t> = 1, 2,… są zmiennymi</a:t>
            </a:r>
            <a:br>
              <a:rPr lang="pl-PL" dirty="0" smtClean="0"/>
            </a:br>
            <a:r>
              <a:rPr lang="pl-PL" dirty="0" smtClean="0"/>
              <a:t>losowymi </a:t>
            </a:r>
            <a:r>
              <a:rPr lang="pl-PL" dirty="0" err="1" smtClean="0"/>
              <a:t>iid</a:t>
            </a:r>
            <a:r>
              <a:rPr lang="pl-PL" dirty="0" smtClean="0"/>
              <a:t>, to ze wzrostem skali obserwacji ruchu </a:t>
            </a:r>
            <a:r>
              <a:rPr lang="pl-PL" i="1" dirty="0" smtClean="0"/>
              <a:t>s</a:t>
            </a:r>
            <a:r>
              <a:rPr lang="pl-PL" dirty="0" smtClean="0"/>
              <a:t> będziemy</a:t>
            </a:r>
            <a:br>
              <a:rPr lang="pl-PL" dirty="0" smtClean="0"/>
            </a:br>
            <a:r>
              <a:rPr lang="pl-PL" dirty="0" smtClean="0"/>
              <a:t>obserwować</a:t>
            </a:r>
            <a:r>
              <a:rPr lang="pl-PL" dirty="0"/>
              <a:t> </a:t>
            </a:r>
            <a:r>
              <a:rPr lang="pl-PL" dirty="0" smtClean="0"/>
              <a:t>zanikające fluktuacje wolumenu ruchu.</a:t>
            </a:r>
            <a:endParaRPr lang="pl-PL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-28735" y="25517"/>
            <a:ext cx="8915400" cy="4572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Skalowanie ruchu odnowy (</a:t>
            </a:r>
            <a:r>
              <a:rPr kumimoji="1" lang="pl-PL" sz="4000" b="0" kern="0" dirty="0" err="1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iid</a:t>
            </a: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)</a:t>
            </a:r>
            <a:endParaRPr kumimoji="1" lang="pl-PL" sz="4000" b="0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20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graphicFrame>
        <p:nvGraphicFramePr>
          <p:cNvPr id="5519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671991"/>
              </p:ext>
            </p:extLst>
          </p:nvPr>
        </p:nvGraphicFramePr>
        <p:xfrm>
          <a:off x="262311" y="2348880"/>
          <a:ext cx="5256584" cy="1138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308" name="Równanie" r:id="rId3" imgW="2933640" imgH="634680" progId="Equation.3">
                  <p:embed/>
                </p:oleObj>
              </mc:Choice>
              <mc:Fallback>
                <p:oleObj name="Równanie" r:id="rId3" imgW="29336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11" y="2348880"/>
                        <a:ext cx="5256584" cy="11385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>
                                <a:alpha val="50000"/>
                              </a:scheme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ole tekstowe 13"/>
          <p:cNvSpPr txBox="1"/>
          <p:nvPr/>
        </p:nvSpPr>
        <p:spPr>
          <a:xfrm>
            <a:off x="251520" y="1628917"/>
            <a:ext cx="8230138" cy="461665"/>
          </a:xfrm>
          <a:prstGeom prst="rect">
            <a:avLst/>
          </a:prstGeom>
          <a:solidFill>
            <a:srgbClr val="99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Ruch samopodobny – ruch zliczany skaluje się: </a:t>
            </a:r>
            <a:r>
              <a:rPr lang="pl-PL" i="1" dirty="0" smtClean="0"/>
              <a:t>Y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 = </a:t>
            </a:r>
            <a:r>
              <a:rPr lang="pl-PL" i="1" dirty="0" err="1" smtClean="0"/>
              <a:t>t</a:t>
            </a:r>
            <a:r>
              <a:rPr lang="pl-PL" i="1" baseline="30000" dirty="0" err="1" smtClean="0"/>
              <a:t>H</a:t>
            </a:r>
            <a:r>
              <a:rPr lang="pl-PL" i="1" dirty="0" err="1" smtClean="0"/>
              <a:t>Y</a:t>
            </a:r>
            <a:r>
              <a:rPr lang="pl-PL" dirty="0" smtClean="0"/>
              <a:t>(</a:t>
            </a:r>
            <a:r>
              <a:rPr lang="pl-PL" dirty="0"/>
              <a:t>1</a:t>
            </a:r>
            <a:r>
              <a:rPr lang="pl-PL" dirty="0" smtClean="0"/>
              <a:t>).</a:t>
            </a:r>
            <a:endParaRPr lang="pl-PL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236307" y="3745707"/>
            <a:ext cx="8468985" cy="1200329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Fluktuacje ruchu </a:t>
            </a:r>
            <a:r>
              <a:rPr lang="pl-PL" dirty="0"/>
              <a:t>samopodobnego </a:t>
            </a:r>
            <a:r>
              <a:rPr lang="pl-PL" dirty="0" smtClean="0"/>
              <a:t>(½ &lt; </a:t>
            </a:r>
            <a:r>
              <a:rPr lang="pl-PL" i="1" dirty="0" smtClean="0"/>
              <a:t>H </a:t>
            </a:r>
            <a:r>
              <a:rPr lang="pl-PL" dirty="0" smtClean="0"/>
              <a:t>&lt; 1) zanikają wolniej</a:t>
            </a:r>
            <a:br>
              <a:rPr lang="pl-PL" dirty="0" smtClean="0"/>
            </a:br>
            <a:r>
              <a:rPr lang="pl-PL" dirty="0" smtClean="0"/>
              <a:t>aniżeli ruchu, w którym obserwowane przyrosty są od siebie</a:t>
            </a:r>
          </a:p>
          <a:p>
            <a:r>
              <a:rPr lang="pl-PL" dirty="0"/>
              <a:t>n</a:t>
            </a:r>
            <a:r>
              <a:rPr lang="pl-PL" dirty="0" smtClean="0"/>
              <a:t>iezależne (</a:t>
            </a:r>
            <a:r>
              <a:rPr lang="pl-PL" i="1" dirty="0" smtClean="0"/>
              <a:t>H</a:t>
            </a:r>
            <a:r>
              <a:rPr lang="pl-PL" dirty="0" smtClean="0"/>
              <a:t> = ½) .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236306" y="5260796"/>
            <a:ext cx="8150886" cy="1200329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dirty="0" smtClean="0"/>
              <a:t>Projektowanie regulatorów ruchu (</a:t>
            </a:r>
            <a:r>
              <a:rPr lang="pl-PL" i="1" dirty="0" err="1" smtClean="0"/>
              <a:t>traffic</a:t>
            </a:r>
            <a:r>
              <a:rPr lang="pl-PL" i="1" dirty="0" smtClean="0"/>
              <a:t> controls</a:t>
            </a:r>
            <a:r>
              <a:rPr lang="pl-PL" dirty="0" smtClean="0"/>
              <a:t>) dla ruchu</a:t>
            </a:r>
            <a:br>
              <a:rPr lang="pl-PL" dirty="0" smtClean="0"/>
            </a:br>
            <a:r>
              <a:rPr lang="pl-PL" dirty="0" smtClean="0"/>
              <a:t>samopodobnego (½ &lt; </a:t>
            </a:r>
            <a:r>
              <a:rPr lang="pl-PL" i="1" dirty="0" smtClean="0"/>
              <a:t>H </a:t>
            </a:r>
            <a:r>
              <a:rPr lang="pl-PL" dirty="0" smtClean="0"/>
              <a:t>&lt; 1</a:t>
            </a:r>
            <a:r>
              <a:rPr lang="pl-PL" dirty="0"/>
              <a:t>) </a:t>
            </a:r>
            <a:r>
              <a:rPr lang="pl-PL" dirty="0" smtClean="0"/>
              <a:t> jest utrudnione z uwagi</a:t>
            </a:r>
            <a:br>
              <a:rPr lang="pl-PL" dirty="0" smtClean="0"/>
            </a:br>
            <a:r>
              <a:rPr lang="pl-PL" dirty="0" smtClean="0"/>
              <a:t>na utrzymujące się fluktuacje ruchu.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316705"/>
            <a:ext cx="8915400" cy="4572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kumimoji="1" lang="pl-PL" sz="4000" b="0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Skalowanie ruchu samopodobnego</a:t>
            </a:r>
            <a:endParaRPr kumimoji="1" lang="pl-PL" sz="4000" b="0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375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517121" name="Object 1"/>
          <p:cNvGraphicFramePr>
            <a:graphicFrameLocks noChangeAspect="1"/>
          </p:cNvGraphicFramePr>
          <p:nvPr/>
        </p:nvGraphicFramePr>
        <p:xfrm>
          <a:off x="611560" y="260648"/>
          <a:ext cx="2128203" cy="6093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57" r:id="rId3" imgW="2501900" imgH="7175500" progId="">
                  <p:embed/>
                </p:oleObj>
              </mc:Choice>
              <mc:Fallback>
                <p:oleObj r:id="rId3" imgW="2501900" imgH="71755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60648"/>
                        <a:ext cx="2128203" cy="60932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7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517123" name="Object 3"/>
          <p:cNvGraphicFramePr>
            <a:graphicFrameLocks noChangeAspect="1"/>
          </p:cNvGraphicFramePr>
          <p:nvPr/>
        </p:nvGraphicFramePr>
        <p:xfrm>
          <a:off x="6012160" y="260648"/>
          <a:ext cx="2105025" cy="602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58" r:id="rId5" imgW="2474913" imgH="7083425" progId="">
                  <p:embed/>
                </p:oleObj>
              </mc:Choice>
              <mc:Fallback>
                <p:oleObj r:id="rId5" imgW="2474913" imgH="708342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60648"/>
                        <a:ext cx="2105025" cy="602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2759974" y="404664"/>
            <a:ext cx="32319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200" dirty="0" smtClean="0">
                <a:solidFill>
                  <a:srgbClr val="000000"/>
                </a:solidFill>
              </a:rPr>
              <a:t>Uśrednianie ruchu</a:t>
            </a:r>
            <a:br>
              <a:rPr lang="pl-PL" sz="2200" dirty="0" smtClean="0">
                <a:solidFill>
                  <a:srgbClr val="000000"/>
                </a:solidFill>
              </a:rPr>
            </a:br>
            <a:r>
              <a:rPr lang="pl-PL" sz="2200" dirty="0" smtClean="0">
                <a:solidFill>
                  <a:srgbClr val="000000"/>
                </a:solidFill>
              </a:rPr>
              <a:t>na różnych skalach czasu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dirty="0">
                <a:latin typeface="Impact" pitchFamily="34" charset="0"/>
              </a:rPr>
              <a:t>©</a:t>
            </a:r>
            <a:r>
              <a:rPr lang="pl-PL" sz="1800" b="0" dirty="0">
                <a:latin typeface="Impact" pitchFamily="34" charset="0"/>
              </a:rPr>
              <a:t> Zdzisław Papir</a:t>
            </a:r>
            <a:endParaRPr lang="pl-PL" b="0" dirty="0"/>
          </a:p>
        </p:txBody>
      </p:sp>
      <p:sp>
        <p:nvSpPr>
          <p:cNvPr id="9" name="Prostokąt 8"/>
          <p:cNvSpPr/>
          <p:nvPr/>
        </p:nvSpPr>
        <p:spPr bwMode="auto">
          <a:xfrm>
            <a:off x="107504" y="5085184"/>
            <a:ext cx="8424936" cy="14401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391434"/>
              </p:ext>
            </p:extLst>
          </p:nvPr>
        </p:nvGraphicFramePr>
        <p:xfrm>
          <a:off x="2910363" y="1799431"/>
          <a:ext cx="2725738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59" name="Równanie" r:id="rId7" imgW="1269720" imgH="444240" progId="Equation.3">
                  <p:embed/>
                </p:oleObj>
              </mc:Choice>
              <mc:Fallback>
                <p:oleObj name="Równanie" r:id="rId7" imgW="1269720" imgH="4442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363" y="1799431"/>
                        <a:ext cx="2725738" cy="954088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e tekstowe 10"/>
          <p:cNvSpPr txBox="1"/>
          <p:nvPr/>
        </p:nvSpPr>
        <p:spPr>
          <a:xfrm>
            <a:off x="770778" y="5229200"/>
            <a:ext cx="19893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200" dirty="0" smtClean="0">
                <a:solidFill>
                  <a:srgbClr val="000000"/>
                </a:solidFill>
              </a:rPr>
              <a:t>Proces odnowy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6426800" y="5229200"/>
            <a:ext cx="14318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200" dirty="0" smtClean="0">
                <a:solidFill>
                  <a:srgbClr val="000000"/>
                </a:solidFill>
              </a:rPr>
              <a:t>Film DVD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75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4572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PODSUMOWANIE</a:t>
            </a:r>
            <a:endParaRPr lang="pl-PL" dirty="0"/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251520" y="947157"/>
            <a:ext cx="8751954" cy="51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Aft>
                <a:spcPct val="20000"/>
              </a:spcAft>
              <a:buFontTx/>
              <a:buChar char="•"/>
            </a:pP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dirty="0" err="1" smtClean="0">
                <a:solidFill>
                  <a:srgbClr val="000000"/>
                </a:solidFill>
              </a:rPr>
              <a:t>Markowowski</a:t>
            </a: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dirty="0">
                <a:solidFill>
                  <a:srgbClr val="000000"/>
                </a:solidFill>
              </a:rPr>
              <a:t>proces narodzin-śmierci o współczynnikach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zależnych od stanu jest modelem </a:t>
            </a:r>
            <a:r>
              <a:rPr lang="pl-PL" dirty="0" smtClean="0">
                <a:solidFill>
                  <a:srgbClr val="000000"/>
                </a:solidFill>
              </a:rPr>
              <a:t>różnych </a:t>
            </a:r>
            <a:r>
              <a:rPr lang="pl-PL" dirty="0">
                <a:solidFill>
                  <a:srgbClr val="000000"/>
                </a:solidFill>
              </a:rPr>
              <a:t>systemów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kolejkowych </a:t>
            </a:r>
            <a:r>
              <a:rPr lang="pl-PL" dirty="0" smtClean="0">
                <a:solidFill>
                  <a:srgbClr val="000000"/>
                </a:solidFill>
              </a:rPr>
              <a:t>istniejących w sieciach pakietowych.</a:t>
            </a:r>
            <a:endParaRPr lang="pl-PL" dirty="0">
              <a:solidFill>
                <a:srgbClr val="000000"/>
              </a:solidFill>
            </a:endParaRPr>
          </a:p>
          <a:p>
            <a:pPr>
              <a:spcAft>
                <a:spcPct val="20000"/>
              </a:spcAft>
              <a:buFontTx/>
              <a:buChar char="•"/>
            </a:pPr>
            <a:r>
              <a:rPr lang="pl-PL" dirty="0">
                <a:solidFill>
                  <a:srgbClr val="00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>Znamy kilka </a:t>
            </a:r>
            <a:r>
              <a:rPr lang="pl-PL" dirty="0">
                <a:solidFill>
                  <a:srgbClr val="000000"/>
                </a:solidFill>
              </a:rPr>
              <a:t>metod rozwiązywania globalnych równań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równowagi dla stanu stacjonarnego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(równania lokalne, funkcja tworząca, rekurencja</a:t>
            </a:r>
            <a:r>
              <a:rPr lang="pl-PL" dirty="0" smtClean="0">
                <a:solidFill>
                  <a:srgbClr val="000000"/>
                </a:solidFill>
              </a:rPr>
              <a:t>).</a:t>
            </a:r>
            <a:endParaRPr lang="pl-PL" dirty="0">
              <a:solidFill>
                <a:srgbClr val="000000"/>
              </a:solidFill>
            </a:endParaRPr>
          </a:p>
          <a:p>
            <a:pPr>
              <a:spcAft>
                <a:spcPct val="20000"/>
              </a:spcAft>
              <a:buFontTx/>
              <a:buChar char="•"/>
            </a:pPr>
            <a:r>
              <a:rPr lang="pl-PL" dirty="0">
                <a:solidFill>
                  <a:srgbClr val="00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>Uniwersalne </a:t>
            </a:r>
            <a:r>
              <a:rPr lang="pl-PL" dirty="0">
                <a:solidFill>
                  <a:srgbClr val="000000"/>
                </a:solidFill>
              </a:rPr>
              <a:t>twierdzenie </a:t>
            </a:r>
            <a:r>
              <a:rPr lang="pl-PL" dirty="0" err="1">
                <a:solidFill>
                  <a:srgbClr val="000000"/>
                </a:solidFill>
              </a:rPr>
              <a:t>Little’a</a:t>
            </a:r>
            <a:r>
              <a:rPr lang="pl-PL" dirty="0">
                <a:solidFill>
                  <a:srgbClr val="00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>wiąże </a:t>
            </a:r>
            <a:r>
              <a:rPr lang="pl-PL" dirty="0">
                <a:solidFill>
                  <a:srgbClr val="000000"/>
                </a:solidFill>
              </a:rPr>
              <a:t>średnie wartości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przepustowości, liczby zgłoszeń w systemie oraz opóźnienia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</a:t>
            </a:r>
            <a:r>
              <a:rPr lang="pl-PL" dirty="0" smtClean="0">
                <a:solidFill>
                  <a:srgbClr val="000000"/>
                </a:solidFill>
              </a:rPr>
              <a:t>tranzytowego.</a:t>
            </a:r>
            <a:endParaRPr lang="pl-PL" dirty="0">
              <a:solidFill>
                <a:srgbClr val="000000"/>
              </a:solidFill>
            </a:endParaRPr>
          </a:p>
          <a:p>
            <a:pPr>
              <a:spcAft>
                <a:spcPct val="20000"/>
              </a:spcAft>
              <a:buFontTx/>
              <a:buChar char="•"/>
            </a:pPr>
            <a:r>
              <a:rPr lang="pl-PL" dirty="0">
                <a:solidFill>
                  <a:srgbClr val="000000"/>
                </a:solidFill>
              </a:rPr>
              <a:t> </a:t>
            </a:r>
            <a:r>
              <a:rPr lang="pl-PL" i="1" dirty="0" smtClean="0">
                <a:solidFill>
                  <a:srgbClr val="000000"/>
                </a:solidFill>
              </a:rPr>
              <a:t>Power </a:t>
            </a:r>
            <a:r>
              <a:rPr lang="pl-PL" i="1" dirty="0" err="1" smtClean="0">
                <a:solidFill>
                  <a:srgbClr val="000000"/>
                </a:solidFill>
              </a:rPr>
              <a:t>coefficient</a:t>
            </a:r>
            <a:r>
              <a:rPr lang="pl-PL" dirty="0" smtClean="0">
                <a:solidFill>
                  <a:srgbClr val="000000"/>
                </a:solidFill>
              </a:rPr>
              <a:t> </a:t>
            </a:r>
            <a:r>
              <a:rPr lang="pl-PL" dirty="0">
                <a:solidFill>
                  <a:srgbClr val="000000"/>
                </a:solidFill>
              </a:rPr>
              <a:t>- kryterium </a:t>
            </a:r>
            <a:r>
              <a:rPr lang="pl-PL" dirty="0" err="1">
                <a:solidFill>
                  <a:srgbClr val="000000"/>
                </a:solidFill>
              </a:rPr>
              <a:t>QoS</a:t>
            </a:r>
            <a:r>
              <a:rPr lang="pl-PL" dirty="0">
                <a:solidFill>
                  <a:srgbClr val="000000"/>
                </a:solidFill>
              </a:rPr>
              <a:t> dla systemów</a:t>
            </a:r>
            <a:br>
              <a:rPr lang="pl-PL" dirty="0">
                <a:solidFill>
                  <a:srgbClr val="000000"/>
                </a:solidFill>
              </a:rPr>
            </a:br>
            <a:r>
              <a:rPr lang="pl-PL" dirty="0">
                <a:solidFill>
                  <a:srgbClr val="000000"/>
                </a:solidFill>
              </a:rPr>
              <a:t>  kolejkowych integrujące przepustowość oraz </a:t>
            </a:r>
            <a:r>
              <a:rPr lang="pl-PL" dirty="0" smtClean="0">
                <a:solidFill>
                  <a:srgbClr val="000000"/>
                </a:solidFill>
              </a:rPr>
              <a:t>opóźnienie.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pl-PL" dirty="0" smtClean="0">
                <a:solidFill>
                  <a:srgbClr val="000000"/>
                </a:solidFill>
              </a:rPr>
              <a:t> Im większa jest zmienność ruchu, tym większe są opóźnienia</a:t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kolejkowania.</a:t>
            </a: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CEB7-0425-43F8-A77B-18623E59AB1A}" type="slidenum">
              <a:rPr lang="pl-PL" smtClean="0"/>
              <a:pPr/>
              <a:t>76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179512" y="2060848"/>
            <a:ext cx="852188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 dirty="0" smtClean="0">
                <a:solidFill>
                  <a:srgbClr val="000099"/>
                </a:solidFill>
              </a:rPr>
              <a:t>SPOSOBY ROZWIĄZYWANIA:</a:t>
            </a:r>
            <a:endParaRPr lang="pl-PL" sz="3200" dirty="0">
              <a:solidFill>
                <a:srgbClr val="000099"/>
              </a:solidFill>
            </a:endParaRPr>
          </a:p>
          <a:p>
            <a:pPr>
              <a:buFontTx/>
              <a:buChar char="•"/>
            </a:pPr>
            <a:endParaRPr lang="pl-PL" b="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pl-PL" sz="2800" dirty="0" smtClean="0">
                <a:solidFill>
                  <a:srgbClr val="FF0000"/>
                </a:solidFill>
              </a:rPr>
              <a:t>  Global </a:t>
            </a:r>
            <a:r>
              <a:rPr lang="pl-PL" sz="2800" dirty="0" err="1" smtClean="0">
                <a:solidFill>
                  <a:srgbClr val="FF0000"/>
                </a:solidFill>
              </a:rPr>
              <a:t>Balance</a:t>
            </a:r>
            <a:r>
              <a:rPr lang="pl-PL" sz="2800" dirty="0" smtClean="0">
                <a:solidFill>
                  <a:srgbClr val="FF0000"/>
                </a:solidFill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</a:rPr>
              <a:t>Equations</a:t>
            </a:r>
            <a:r>
              <a:rPr lang="pl-PL" sz="2800" dirty="0" smtClean="0">
                <a:solidFill>
                  <a:srgbClr val="FF0000"/>
                </a:solidFill>
              </a:rPr>
              <a:t> + rekurencja</a:t>
            </a:r>
            <a:br>
              <a:rPr lang="pl-PL" sz="2800" dirty="0" smtClean="0">
                <a:solidFill>
                  <a:srgbClr val="FF0000"/>
                </a:solidFill>
              </a:rPr>
            </a:br>
            <a:r>
              <a:rPr lang="pl-PL" sz="2800" smtClean="0">
                <a:solidFill>
                  <a:srgbClr val="FF0000"/>
                </a:solidFill>
              </a:rPr>
              <a:t>   (</a:t>
            </a:r>
            <a:r>
              <a:rPr lang="pl-PL" sz="2800" dirty="0" smtClean="0">
                <a:solidFill>
                  <a:srgbClr val="FF0000"/>
                </a:solidFill>
              </a:rPr>
              <a:t>tylko systemy </a:t>
            </a:r>
            <a:r>
              <a:rPr lang="pl-PL" sz="2800" dirty="0" err="1" smtClean="0">
                <a:solidFill>
                  <a:srgbClr val="FF0000"/>
                </a:solidFill>
              </a:rPr>
              <a:t>markowowskie</a:t>
            </a:r>
            <a:r>
              <a:rPr lang="pl-PL" sz="2800" dirty="0" smtClean="0">
                <a:solidFill>
                  <a:srgbClr val="FF0000"/>
                </a:solidFill>
              </a:rPr>
              <a:t>)</a:t>
            </a:r>
          </a:p>
          <a:p>
            <a:endParaRPr lang="pl-PL" sz="280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pl-PL" sz="2800" dirty="0" smtClean="0">
                <a:solidFill>
                  <a:srgbClr val="FF0000"/>
                </a:solidFill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</a:rPr>
              <a:t>Local</a:t>
            </a:r>
            <a:r>
              <a:rPr lang="pl-PL" sz="2800" dirty="0" smtClean="0">
                <a:solidFill>
                  <a:srgbClr val="FF0000"/>
                </a:solidFill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</a:rPr>
              <a:t>Balance</a:t>
            </a:r>
            <a:r>
              <a:rPr lang="pl-PL" sz="2800" dirty="0" smtClean="0">
                <a:solidFill>
                  <a:srgbClr val="FF0000"/>
                </a:solidFill>
              </a:rPr>
              <a:t> </a:t>
            </a:r>
            <a:r>
              <a:rPr lang="pl-PL" sz="2800" dirty="0" err="1" smtClean="0">
                <a:solidFill>
                  <a:srgbClr val="FF0000"/>
                </a:solidFill>
              </a:rPr>
              <a:t>Equations</a:t>
            </a:r>
            <a:r>
              <a:rPr lang="pl-PL" sz="2800" dirty="0" smtClean="0">
                <a:solidFill>
                  <a:srgbClr val="FF0000"/>
                </a:solidFill>
              </a:rPr>
              <a:t> + rekurencja</a:t>
            </a:r>
            <a:br>
              <a:rPr lang="pl-PL" sz="2800" dirty="0" smtClean="0">
                <a:solidFill>
                  <a:srgbClr val="FF0000"/>
                </a:solidFill>
              </a:rPr>
            </a:br>
            <a:r>
              <a:rPr lang="pl-PL" sz="2800" dirty="0" smtClean="0">
                <a:solidFill>
                  <a:srgbClr val="FF0000"/>
                </a:solidFill>
              </a:rPr>
              <a:t>  (tylko systemy </a:t>
            </a:r>
            <a:r>
              <a:rPr lang="pl-PL" sz="2800" dirty="0" err="1" smtClean="0">
                <a:solidFill>
                  <a:srgbClr val="FF0000"/>
                </a:solidFill>
              </a:rPr>
              <a:t>markowowskie</a:t>
            </a:r>
            <a:r>
              <a:rPr lang="pl-PL" sz="2800" dirty="0" smtClean="0">
                <a:solidFill>
                  <a:srgbClr val="FF0000"/>
                </a:solidFill>
              </a:rPr>
              <a:t>)</a:t>
            </a:r>
          </a:p>
          <a:p>
            <a:pPr>
              <a:buFontTx/>
              <a:buChar char="•"/>
            </a:pPr>
            <a:endParaRPr lang="pl-PL" sz="2800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pl-PL" sz="2800" dirty="0" smtClean="0">
                <a:solidFill>
                  <a:srgbClr val="FF0000"/>
                </a:solidFill>
              </a:rPr>
              <a:t> funkcja </a:t>
            </a:r>
            <a:r>
              <a:rPr lang="pl-PL" sz="2800" dirty="0">
                <a:solidFill>
                  <a:srgbClr val="FF0000"/>
                </a:solidFill>
              </a:rPr>
              <a:t>tworząca (transformata Z, dowolne systemy</a:t>
            </a:r>
            <a:r>
              <a:rPr lang="pl-PL" sz="2800" dirty="0" smtClean="0">
                <a:solidFill>
                  <a:srgbClr val="FF0000"/>
                </a:solidFill>
              </a:rPr>
              <a:t>)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M/M/1 - STAN STACJONARNY</a:t>
            </a:r>
            <a:b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(Global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Balance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Equations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27CD-8DC1-4E7E-90FE-695EEF221611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240653"/>
              </p:ext>
            </p:extLst>
          </p:nvPr>
        </p:nvGraphicFramePr>
        <p:xfrm>
          <a:off x="2151063" y="1654175"/>
          <a:ext cx="52197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704" name="Equation" r:id="rId4" imgW="1587240" imgH="241200" progId="Equation.3">
                  <p:embed/>
                </p:oleObj>
              </mc:Choice>
              <mc:Fallback>
                <p:oleObj name="Equation" r:id="rId4" imgW="1587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1063" y="1654175"/>
                        <a:ext cx="5219700" cy="790575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>
                <a:latin typeface="Impact" pitchFamily="34" charset="0"/>
              </a:rPr>
              <a:t>©</a:t>
            </a:r>
            <a:r>
              <a:rPr lang="pl-PL" sz="1800" b="0">
                <a:latin typeface="Impact" pitchFamily="34" charset="0"/>
              </a:rPr>
              <a:t> Zdzisław Papir</a:t>
            </a:r>
            <a:endParaRPr lang="pl-PL" b="0"/>
          </a:p>
        </p:txBody>
      </p: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1295400" y="2819400"/>
            <a:ext cx="7146925" cy="1752600"/>
            <a:chOff x="672" y="2160"/>
            <a:chExt cx="4502" cy="1104"/>
          </a:xfrm>
        </p:grpSpPr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816" y="2160"/>
              <a:ext cx="4358" cy="1104"/>
              <a:chOff x="1152" y="2688"/>
              <a:chExt cx="4358" cy="1104"/>
            </a:xfrm>
          </p:grpSpPr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1728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 flipV="1">
                <a:off x="1488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 flipV="1">
                <a:off x="2400" y="3408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 flipV="1">
                <a:off x="3360" y="3360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 flipV="1">
                <a:off x="4416" y="3312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1452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" name="Oval 14"/>
              <p:cNvSpPr>
                <a:spLocks noChangeAspect="1" noChangeArrowheads="1"/>
              </p:cNvSpPr>
              <p:nvPr/>
            </p:nvSpPr>
            <p:spPr bwMode="auto">
              <a:xfrm>
                <a:off x="3010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Oval 15"/>
              <p:cNvSpPr>
                <a:spLocks noChangeAspect="1" noChangeArrowheads="1"/>
              </p:cNvSpPr>
              <p:nvPr/>
            </p:nvSpPr>
            <p:spPr bwMode="auto">
              <a:xfrm>
                <a:off x="1152" y="3087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Oval 16"/>
              <p:cNvSpPr>
                <a:spLocks noChangeAspect="1" noChangeArrowheads="1"/>
              </p:cNvSpPr>
              <p:nvPr/>
            </p:nvSpPr>
            <p:spPr bwMode="auto">
              <a:xfrm>
                <a:off x="2098" y="3093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Text Box 17"/>
              <p:cNvSpPr txBox="1">
                <a:spLocks noChangeArrowheads="1"/>
              </p:cNvSpPr>
              <p:nvPr/>
            </p:nvSpPr>
            <p:spPr bwMode="auto">
              <a:xfrm>
                <a:off x="1256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0</a:t>
                </a:r>
                <a:endParaRPr lang="pl-PL" b="0"/>
              </a:p>
            </p:txBody>
          </p:sp>
          <p:sp>
            <p:nvSpPr>
              <p:cNvPr id="22" name="Oval 18"/>
              <p:cNvSpPr>
                <a:spLocks noChangeAspect="1" noChangeArrowheads="1"/>
              </p:cNvSpPr>
              <p:nvPr/>
            </p:nvSpPr>
            <p:spPr bwMode="auto">
              <a:xfrm>
                <a:off x="4032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Text Box 19"/>
              <p:cNvSpPr txBox="1">
                <a:spLocks noChangeArrowheads="1"/>
              </p:cNvSpPr>
              <p:nvPr/>
            </p:nvSpPr>
            <p:spPr bwMode="auto">
              <a:xfrm>
                <a:off x="4176" y="3072"/>
                <a:ext cx="1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</a:t>
                </a:r>
                <a:endParaRPr lang="pl-PL" b="0"/>
              </a:p>
            </p:txBody>
          </p:sp>
          <p:sp>
            <p:nvSpPr>
              <p:cNvPr id="24" name="Text Box 20"/>
              <p:cNvSpPr txBox="1">
                <a:spLocks noChangeArrowheads="1"/>
              </p:cNvSpPr>
              <p:nvPr/>
            </p:nvSpPr>
            <p:spPr bwMode="auto">
              <a:xfrm>
                <a:off x="2208" y="3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>
                    <a:solidFill>
                      <a:srgbClr val="000000"/>
                    </a:solidFill>
                  </a:rPr>
                  <a:t>1</a:t>
                </a:r>
                <a:endParaRPr lang="pl-PL" b="0"/>
              </a:p>
            </p:txBody>
          </p:sp>
          <p:sp>
            <p:nvSpPr>
              <p:cNvPr id="25" name="Text Box 21"/>
              <p:cNvSpPr txBox="1">
                <a:spLocks noChangeArrowheads="1"/>
              </p:cNvSpPr>
              <p:nvPr/>
            </p:nvSpPr>
            <p:spPr bwMode="auto">
              <a:xfrm>
                <a:off x="3072" y="3120"/>
                <a:ext cx="32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 dirty="0">
                    <a:solidFill>
                      <a:srgbClr val="000000"/>
                    </a:solidFill>
                  </a:rPr>
                  <a:t>j</a:t>
                </a:r>
                <a:r>
                  <a:rPr lang="pl-PL" dirty="0">
                    <a:solidFill>
                      <a:srgbClr val="000000"/>
                    </a:solidFill>
                  </a:rPr>
                  <a:t>-1</a:t>
                </a:r>
                <a:endParaRPr lang="pl-PL" b="0" i="1" dirty="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4416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336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2400" y="2976"/>
                <a:ext cx="720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384" y="0"/>
                  </a:cxn>
                  <a:cxn ang="0">
                    <a:pos x="720" y="144"/>
                  </a:cxn>
                </a:cxnLst>
                <a:rect l="0" t="0" r="r" b="b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" name="Text Box 25"/>
              <p:cNvSpPr txBox="1">
                <a:spLocks noChangeArrowheads="1"/>
              </p:cNvSpPr>
              <p:nvPr/>
            </p:nvSpPr>
            <p:spPr bwMode="auto">
              <a:xfrm>
                <a:off x="1728" y="2688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Text Box 26"/>
              <p:cNvSpPr txBox="1">
                <a:spLocks noChangeArrowheads="1"/>
              </p:cNvSpPr>
              <p:nvPr/>
            </p:nvSpPr>
            <p:spPr bwMode="auto">
              <a:xfrm>
                <a:off x="3552" y="2688"/>
                <a:ext cx="35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Text Box 27"/>
              <p:cNvSpPr txBox="1">
                <a:spLocks noChangeArrowheads="1"/>
              </p:cNvSpPr>
              <p:nvPr/>
            </p:nvSpPr>
            <p:spPr bwMode="auto">
              <a:xfrm>
                <a:off x="2640" y="2688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 Box 28"/>
              <p:cNvSpPr txBox="1">
                <a:spLocks noChangeArrowheads="1"/>
              </p:cNvSpPr>
              <p:nvPr/>
            </p:nvSpPr>
            <p:spPr bwMode="auto">
              <a:xfrm>
                <a:off x="4656" y="2688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λ</a:t>
                </a:r>
                <a:endParaRPr lang="pl-PL" b="0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Text Box 29"/>
              <p:cNvSpPr txBox="1">
                <a:spLocks noChangeArrowheads="1"/>
              </p:cNvSpPr>
              <p:nvPr/>
            </p:nvSpPr>
            <p:spPr bwMode="auto">
              <a:xfrm>
                <a:off x="3600" y="3504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Text Box 30"/>
              <p:cNvSpPr txBox="1">
                <a:spLocks noChangeArrowheads="1"/>
              </p:cNvSpPr>
              <p:nvPr/>
            </p:nvSpPr>
            <p:spPr bwMode="auto">
              <a:xfrm>
                <a:off x="2640" y="3504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Text Box 31"/>
              <p:cNvSpPr txBox="1">
                <a:spLocks noChangeArrowheads="1"/>
              </p:cNvSpPr>
              <p:nvPr/>
            </p:nvSpPr>
            <p:spPr bwMode="auto">
              <a:xfrm>
                <a:off x="4656" y="3504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pl-PL" i="1" dirty="0" smtClean="0">
                    <a:solidFill>
                      <a:srgbClr val="000000"/>
                    </a:solidFill>
                  </a:rPr>
                  <a:t>μ</a:t>
                </a:r>
                <a:endParaRPr lang="pl-PL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Oval 32"/>
              <p:cNvSpPr>
                <a:spLocks noChangeAspect="1" noChangeArrowheads="1"/>
              </p:cNvSpPr>
              <p:nvPr/>
            </p:nvSpPr>
            <p:spPr bwMode="auto">
              <a:xfrm>
                <a:off x="5088" y="3072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Text Box 33"/>
              <p:cNvSpPr txBox="1">
                <a:spLocks noChangeArrowheads="1"/>
              </p:cNvSpPr>
              <p:nvPr/>
            </p:nvSpPr>
            <p:spPr bwMode="auto">
              <a:xfrm>
                <a:off x="5136" y="3072"/>
                <a:ext cx="3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i="1">
                    <a:solidFill>
                      <a:srgbClr val="000000"/>
                    </a:solidFill>
                  </a:rPr>
                  <a:t>j+1</a:t>
                </a:r>
                <a:endParaRPr lang="pl-PL" b="0"/>
              </a:p>
            </p:txBody>
          </p:sp>
        </p:grp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569" y="2336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" name="Oval 35"/>
            <p:cNvSpPr>
              <a:spLocks noChangeArrowheads="1"/>
            </p:cNvSpPr>
            <p:nvPr/>
          </p:nvSpPr>
          <p:spPr bwMode="auto">
            <a:xfrm>
              <a:off x="672" y="2352"/>
              <a:ext cx="720" cy="72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38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225786"/>
              </p:ext>
            </p:extLst>
          </p:nvPr>
        </p:nvGraphicFramePr>
        <p:xfrm>
          <a:off x="3589338" y="5100638"/>
          <a:ext cx="2212975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705" name="Equation" r:id="rId6" imgW="672840" imgH="228600" progId="Equation.3">
                  <p:embed/>
                </p:oleObj>
              </mc:Choice>
              <mc:Fallback>
                <p:oleObj name="Equation" r:id="rId6" imgW="672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9338" y="5100638"/>
                        <a:ext cx="2212975" cy="754062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Freeform 39"/>
          <p:cNvSpPr>
            <a:spLocks/>
          </p:cNvSpPr>
          <p:nvPr/>
        </p:nvSpPr>
        <p:spPr bwMode="auto">
          <a:xfrm>
            <a:off x="1587500" y="4343400"/>
            <a:ext cx="1536700" cy="1295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152" y="576"/>
              </a:cxn>
              <a:cxn ang="0">
                <a:pos x="968" y="816"/>
              </a:cxn>
            </a:cxnLst>
            <a:rect l="0" t="0" r="r" b="b"/>
            <a:pathLst>
              <a:path w="968" h="816">
                <a:moveTo>
                  <a:pt x="56" y="0"/>
                </a:moveTo>
                <a:cubicBezTo>
                  <a:pt x="28" y="220"/>
                  <a:pt x="0" y="440"/>
                  <a:pt x="152" y="576"/>
                </a:cubicBezTo>
                <a:cubicBezTo>
                  <a:pt x="304" y="712"/>
                  <a:pt x="636" y="764"/>
                  <a:pt x="968" y="816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6400800" y="1981200"/>
            <a:ext cx="2552700" cy="10668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92" y="480"/>
              </a:cxn>
              <a:cxn ang="0">
                <a:pos x="960" y="576"/>
              </a:cxn>
              <a:cxn ang="0">
                <a:pos x="1488" y="384"/>
              </a:cxn>
              <a:cxn ang="0">
                <a:pos x="1536" y="96"/>
              </a:cxn>
              <a:cxn ang="0">
                <a:pos x="1056" y="0"/>
              </a:cxn>
            </a:cxnLst>
            <a:rect l="0" t="0" r="r" b="b"/>
            <a:pathLst>
              <a:path w="1608" h="672">
                <a:moveTo>
                  <a:pt x="0" y="672"/>
                </a:moveTo>
                <a:cubicBezTo>
                  <a:pt x="16" y="584"/>
                  <a:pt x="32" y="496"/>
                  <a:pt x="192" y="480"/>
                </a:cubicBezTo>
                <a:cubicBezTo>
                  <a:pt x="352" y="464"/>
                  <a:pt x="744" y="592"/>
                  <a:pt x="960" y="576"/>
                </a:cubicBezTo>
                <a:cubicBezTo>
                  <a:pt x="1176" y="560"/>
                  <a:pt x="1392" y="464"/>
                  <a:pt x="1488" y="384"/>
                </a:cubicBezTo>
                <a:cubicBezTo>
                  <a:pt x="1584" y="304"/>
                  <a:pt x="1608" y="160"/>
                  <a:pt x="1536" y="96"/>
                </a:cubicBezTo>
                <a:cubicBezTo>
                  <a:pt x="1464" y="32"/>
                  <a:pt x="1260" y="16"/>
                  <a:pt x="1056" y="0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" name="Text Box 41"/>
          <p:cNvSpPr txBox="1">
            <a:spLocks noChangeArrowheads="1"/>
          </p:cNvSpPr>
          <p:nvPr/>
        </p:nvSpPr>
        <p:spPr bwMode="auto">
          <a:xfrm>
            <a:off x="1310640" y="5877389"/>
            <a:ext cx="6926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pl-PL" sz="40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strumienie_wej</a:t>
            </a:r>
            <a:r>
              <a:rPr lang="pl-PL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>
                <a:solidFill>
                  <a:srgbClr val="CC3300"/>
                </a:solidFill>
              </a:rPr>
              <a:t>= </a:t>
            </a:r>
            <a:r>
              <a:rPr lang="el-GR" sz="4000" dirty="0" smtClean="0">
                <a:solidFill>
                  <a:srgbClr val="CC3300"/>
                </a:solidFill>
              </a:rPr>
              <a:t>Σ</a:t>
            </a:r>
            <a:r>
              <a:rPr lang="el-GR" sz="3200" dirty="0" smtClean="0">
                <a:solidFill>
                  <a:srgbClr val="CC3300"/>
                </a:solidFill>
              </a:rPr>
              <a:t> </a:t>
            </a:r>
            <a:r>
              <a:rPr lang="pl-PL" sz="3200" dirty="0" err="1" smtClean="0">
                <a:solidFill>
                  <a:srgbClr val="CC3300"/>
                </a:solidFill>
              </a:rPr>
              <a:t>strumienie_wyj</a:t>
            </a:r>
            <a:endParaRPr lang="pl-PL" b="0" dirty="0"/>
          </a:p>
        </p:txBody>
      </p:sp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KOLEJKA M/M/1 - STAN STACJONARNY</a:t>
            </a:r>
            <a:b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(Global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Balance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4000" b="0" dirty="0" err="1" smtClean="0">
                <a:solidFill>
                  <a:schemeClr val="folHlink"/>
                </a:solidFill>
                <a:latin typeface="Impact" pitchFamily="34" charset="0"/>
              </a:rPr>
              <a:t>Equations</a:t>
            </a:r>
            <a:r>
              <a:rPr kumimoji="1" lang="pl-PL" sz="4000" b="0" dirty="0" smtClean="0">
                <a:solidFill>
                  <a:schemeClr val="folHlink"/>
                </a:solidFill>
                <a:latin typeface="Impact" pitchFamily="34" charset="0"/>
              </a:rPr>
              <a:t> + rekurencja)</a:t>
            </a:r>
            <a:endParaRPr kumimoji="1" lang="pl-PL" sz="4400" b="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43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/>
          <a:p>
            <a:fld id="{E25C27CD-8DC1-4E7E-90FE-695EEF221611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40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6278</TotalTime>
  <Words>2335</Words>
  <Application>Microsoft Office PowerPoint</Application>
  <PresentationFormat>Pokaz na ekranie (4:3)</PresentationFormat>
  <Paragraphs>783</Paragraphs>
  <Slides>76</Slides>
  <Notes>54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76</vt:i4>
      </vt:variant>
    </vt:vector>
  </HeadingPairs>
  <TitlesOfParts>
    <vt:vector size="88" baseType="lpstr">
      <vt:lpstr>Arial</vt:lpstr>
      <vt:lpstr>Arial CE</vt:lpstr>
      <vt:lpstr>Czcionka tekstu podstawowego</vt:lpstr>
      <vt:lpstr>Helvetica</vt:lpstr>
      <vt:lpstr>Impact</vt:lpstr>
      <vt:lpstr>Mathematica1</vt:lpstr>
      <vt:lpstr>Symbol</vt:lpstr>
      <vt:lpstr>Times New Roman</vt:lpstr>
      <vt:lpstr>Verdana</vt:lpstr>
      <vt:lpstr>Różowy</vt:lpstr>
      <vt:lpstr>Equation</vt:lpstr>
      <vt:lpstr>Równanie</vt:lpstr>
      <vt:lpstr>TRANSMISJA PAKIETÓW WSKAŹNIKI QoS - pojedynczy kanał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FUNKCJA TWORZĄCA</vt:lpstr>
      <vt:lpstr>FUNKCJA TWORZĄCA - WŁAŚCIWOŚCI</vt:lpstr>
      <vt:lpstr>FUNKCJA TWORZĄCA - WŁAŚCIWOŚCI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TWIERDZENIE LITTLE’A – szkic dowodu</vt:lpstr>
      <vt:lpstr>Prezentacja programu PowerPoint</vt:lpstr>
      <vt:lpstr>TWIERDZENIE LITTLE’A – szkic dowodu</vt:lpstr>
      <vt:lpstr>TWIERDZENIE LITTLE’A – praktyka</vt:lpstr>
      <vt:lpstr>Prezentacja programu PowerPoint</vt:lpstr>
      <vt:lpstr>Prezentacja programu PowerPoint</vt:lpstr>
      <vt:lpstr>Prezentacja programu PowerPoint</vt:lpstr>
      <vt:lpstr>Tw. Little’a – zadanie – multipleksacja ruchu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KOLEJKA M/G/1</vt:lpstr>
      <vt:lpstr>KOLEJKA M/G/1</vt:lpstr>
      <vt:lpstr>WZÓR POLLACZKA-CHINCZYNA</vt:lpstr>
      <vt:lpstr>WZÓR POLLACZKA-CHINCZYNA (interpretacja)</vt:lpstr>
      <vt:lpstr>WZÓR POLLACZKA-CHINCZYNA (interpretacja)</vt:lpstr>
      <vt:lpstr>KOLEJKA G/G/1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Zdzislaw Papir</dc:creator>
  <cp:lastModifiedBy>user</cp:lastModifiedBy>
  <cp:revision>1112</cp:revision>
  <dcterms:created xsi:type="dcterms:W3CDTF">2002-03-01T09:32:35Z</dcterms:created>
  <dcterms:modified xsi:type="dcterms:W3CDTF">2023-03-16T13:00:15Z</dcterms:modified>
</cp:coreProperties>
</file>