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3"/>
  </p:notesMasterIdLst>
  <p:sldIdLst>
    <p:sldId id="256" r:id="rId2"/>
    <p:sldId id="257" r:id="rId3"/>
    <p:sldId id="332" r:id="rId4"/>
    <p:sldId id="345" r:id="rId5"/>
    <p:sldId id="346" r:id="rId6"/>
    <p:sldId id="336" r:id="rId7"/>
    <p:sldId id="337" r:id="rId8"/>
    <p:sldId id="338" r:id="rId9"/>
    <p:sldId id="339" r:id="rId10"/>
    <p:sldId id="340" r:id="rId11"/>
    <p:sldId id="266" r:id="rId12"/>
    <p:sldId id="267" r:id="rId13"/>
    <p:sldId id="268" r:id="rId14"/>
    <p:sldId id="265" r:id="rId15"/>
    <p:sldId id="269" r:id="rId16"/>
    <p:sldId id="259" r:id="rId17"/>
    <p:sldId id="335" r:id="rId18"/>
    <p:sldId id="260" r:id="rId19"/>
    <p:sldId id="262" r:id="rId20"/>
    <p:sldId id="261" r:id="rId21"/>
    <p:sldId id="263" r:id="rId22"/>
    <p:sldId id="264" r:id="rId23"/>
    <p:sldId id="270" r:id="rId24"/>
    <p:sldId id="347" r:id="rId25"/>
    <p:sldId id="342" r:id="rId26"/>
    <p:sldId id="343" r:id="rId27"/>
    <p:sldId id="344" r:id="rId28"/>
    <p:sldId id="318" r:id="rId29"/>
    <p:sldId id="327" r:id="rId30"/>
    <p:sldId id="317" r:id="rId31"/>
    <p:sldId id="319" r:id="rId32"/>
    <p:sldId id="282" r:id="rId33"/>
    <p:sldId id="284" r:id="rId34"/>
    <p:sldId id="285" r:id="rId35"/>
    <p:sldId id="320" r:id="rId36"/>
    <p:sldId id="286" r:id="rId37"/>
    <p:sldId id="321" r:id="rId38"/>
    <p:sldId id="287" r:id="rId39"/>
    <p:sldId id="322" r:id="rId40"/>
    <p:sldId id="288" r:id="rId41"/>
    <p:sldId id="323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6666FF"/>
    <a:srgbClr val="009900"/>
    <a:srgbClr val="000000"/>
    <a:srgbClr val="9966FF"/>
    <a:srgbClr val="0033CC"/>
    <a:srgbClr val="FFCC00"/>
    <a:srgbClr val="FF99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71" autoAdjust="0"/>
    <p:restoredTop sz="95377" autoAdjust="0"/>
  </p:normalViewPr>
  <p:slideViewPr>
    <p:cSldViewPr>
      <p:cViewPr varScale="1">
        <p:scale>
          <a:sx n="84" d="100"/>
          <a:sy n="84" d="100"/>
        </p:scale>
        <p:origin x="1915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0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70" y="-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11" Type="http://schemas.openxmlformats.org/officeDocument/2006/relationships/image" Target="../media/image38.wmf"/><Relationship Id="rId5" Type="http://schemas.openxmlformats.org/officeDocument/2006/relationships/image" Target="../media/image48.wmf"/><Relationship Id="rId10" Type="http://schemas.openxmlformats.org/officeDocument/2006/relationships/image" Target="../media/image40.wmf"/><Relationship Id="rId4" Type="http://schemas.openxmlformats.org/officeDocument/2006/relationships/image" Target="../media/image47.wmf"/><Relationship Id="rId9" Type="http://schemas.openxmlformats.org/officeDocument/2006/relationships/image" Target="../media/image39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image" Target="../media/image54.wmf"/><Relationship Id="rId7" Type="http://schemas.openxmlformats.org/officeDocument/2006/relationships/image" Target="../media/image58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4" Type="http://schemas.openxmlformats.org/officeDocument/2006/relationships/image" Target="../media/image6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7" Type="http://schemas.openxmlformats.org/officeDocument/2006/relationships/image" Target="../media/image75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4" Type="http://schemas.openxmlformats.org/officeDocument/2006/relationships/image" Target="../media/image40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5" Type="http://schemas.openxmlformats.org/officeDocument/2006/relationships/image" Target="../media/image82.wmf"/><Relationship Id="rId4" Type="http://schemas.openxmlformats.org/officeDocument/2006/relationships/image" Target="../media/image81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6" Type="http://schemas.openxmlformats.org/officeDocument/2006/relationships/image" Target="../media/image88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7" Type="http://schemas.openxmlformats.org/officeDocument/2006/relationships/image" Target="../media/image90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6" Type="http://schemas.openxmlformats.org/officeDocument/2006/relationships/image" Target="../media/image89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3" Type="http://schemas.openxmlformats.org/officeDocument/2006/relationships/image" Target="../media/image91.wmf"/><Relationship Id="rId7" Type="http://schemas.openxmlformats.org/officeDocument/2006/relationships/image" Target="../media/image95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94.wmf"/><Relationship Id="rId11" Type="http://schemas.openxmlformats.org/officeDocument/2006/relationships/image" Target="../media/image99.wmf"/><Relationship Id="rId5" Type="http://schemas.openxmlformats.org/officeDocument/2006/relationships/image" Target="../media/image93.wmf"/><Relationship Id="rId10" Type="http://schemas.openxmlformats.org/officeDocument/2006/relationships/image" Target="../media/image98.wmf"/><Relationship Id="rId4" Type="http://schemas.openxmlformats.org/officeDocument/2006/relationships/image" Target="../media/image92.wmf"/><Relationship Id="rId9" Type="http://schemas.openxmlformats.org/officeDocument/2006/relationships/image" Target="../media/image97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wmf"/><Relationship Id="rId3" Type="http://schemas.openxmlformats.org/officeDocument/2006/relationships/image" Target="../media/image102.wmf"/><Relationship Id="rId7" Type="http://schemas.openxmlformats.org/officeDocument/2006/relationships/image" Target="../media/image106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Relationship Id="rId6" Type="http://schemas.openxmlformats.org/officeDocument/2006/relationships/image" Target="../media/image105.wmf"/><Relationship Id="rId5" Type="http://schemas.openxmlformats.org/officeDocument/2006/relationships/image" Target="../media/image104.wmf"/><Relationship Id="rId4" Type="http://schemas.openxmlformats.org/officeDocument/2006/relationships/image" Target="../media/image103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wmf"/><Relationship Id="rId1" Type="http://schemas.openxmlformats.org/officeDocument/2006/relationships/image" Target="../media/image10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wmf"/><Relationship Id="rId2" Type="http://schemas.openxmlformats.org/officeDocument/2006/relationships/image" Target="../media/image112.wmf"/><Relationship Id="rId1" Type="http://schemas.openxmlformats.org/officeDocument/2006/relationships/image" Target="../media/image111.wmf"/><Relationship Id="rId4" Type="http://schemas.openxmlformats.org/officeDocument/2006/relationships/image" Target="../media/image114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wmf"/><Relationship Id="rId2" Type="http://schemas.openxmlformats.org/officeDocument/2006/relationships/image" Target="../media/image116.wmf"/><Relationship Id="rId1" Type="http://schemas.openxmlformats.org/officeDocument/2006/relationships/image" Target="../media/image115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19.wmf"/><Relationship Id="rId1" Type="http://schemas.openxmlformats.org/officeDocument/2006/relationships/image" Target="../media/image118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wmf"/><Relationship Id="rId2" Type="http://schemas.openxmlformats.org/officeDocument/2006/relationships/image" Target="../media/image123.wmf"/><Relationship Id="rId1" Type="http://schemas.openxmlformats.org/officeDocument/2006/relationships/image" Target="../media/image122.wmf"/><Relationship Id="rId4" Type="http://schemas.openxmlformats.org/officeDocument/2006/relationships/image" Target="../media/image125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8.wmf"/><Relationship Id="rId1" Type="http://schemas.openxmlformats.org/officeDocument/2006/relationships/image" Target="../media/image14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2" Type="http://schemas.openxmlformats.org/officeDocument/2006/relationships/image" Target="../media/image128.wmf"/><Relationship Id="rId1" Type="http://schemas.openxmlformats.org/officeDocument/2006/relationships/image" Target="../media/image127.wmf"/><Relationship Id="rId5" Type="http://schemas.openxmlformats.org/officeDocument/2006/relationships/image" Target="../media/image131.wmf"/><Relationship Id="rId4" Type="http://schemas.openxmlformats.org/officeDocument/2006/relationships/image" Target="../media/image130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2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wmf"/><Relationship Id="rId2" Type="http://schemas.openxmlformats.org/officeDocument/2006/relationships/image" Target="../media/image133.wmf"/><Relationship Id="rId1" Type="http://schemas.openxmlformats.org/officeDocument/2006/relationships/image" Target="../media/image122.wmf"/><Relationship Id="rId5" Type="http://schemas.openxmlformats.org/officeDocument/2006/relationships/image" Target="../media/image131.wmf"/><Relationship Id="rId4" Type="http://schemas.openxmlformats.org/officeDocument/2006/relationships/image" Target="../media/image13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0.wmf"/><Relationship Id="rId1" Type="http://schemas.openxmlformats.org/officeDocument/2006/relationships/image" Target="../media/image26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26.wmf"/><Relationship Id="rId2" Type="http://schemas.openxmlformats.org/officeDocument/2006/relationships/image" Target="../media/image8.wmf"/><Relationship Id="rId1" Type="http://schemas.openxmlformats.org/officeDocument/2006/relationships/image" Target="../media/image14.wmf"/><Relationship Id="rId6" Type="http://schemas.openxmlformats.org/officeDocument/2006/relationships/image" Target="../media/image37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ACD38F-7F79-4292-A7FC-54850C8BB340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03890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090676-4974-467C-AE07-57D0E4D26080}" type="slidenum">
              <a:rPr lang="pl-PL"/>
              <a:pPr/>
              <a:t>1</a:t>
            </a:fld>
            <a:endParaRPr lang="pl-PL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3922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15191-247D-429E-B398-CFD6C2149485}" type="slidenum">
              <a:rPr lang="pl-PL"/>
              <a:pPr/>
              <a:t>10</a:t>
            </a:fld>
            <a:endParaRPr lang="pl-PL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02574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78D53B-7474-42AA-B9B8-8C306E3405DC}" type="slidenum">
              <a:rPr lang="pl-PL"/>
              <a:pPr/>
              <a:t>11</a:t>
            </a:fld>
            <a:endParaRPr lang="pl-PL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68029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144BCC-6724-47D4-A0F6-945AA72AA8F8}" type="slidenum">
              <a:rPr lang="pl-PL"/>
              <a:pPr/>
              <a:t>12</a:t>
            </a:fld>
            <a:endParaRPr lang="pl-PL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5023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75809F-F1BD-4EB7-9B4A-4FD04AB19527}" type="slidenum">
              <a:rPr lang="pl-PL"/>
              <a:pPr/>
              <a:t>13</a:t>
            </a:fld>
            <a:endParaRPr lang="pl-PL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3448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AD0A05-DE72-4F04-81DB-FA31E8937B79}" type="slidenum">
              <a:rPr lang="pl-PL"/>
              <a:pPr/>
              <a:t>14</a:t>
            </a:fld>
            <a:endParaRPr lang="pl-PL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06981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8C8508-FDE5-4076-A257-6C2CD2114A2A}" type="slidenum">
              <a:rPr lang="pl-PL"/>
              <a:pPr/>
              <a:t>15</a:t>
            </a:fld>
            <a:endParaRPr lang="pl-PL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224605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597A3A-4CB0-4727-99B6-0469D54573C6}" type="slidenum">
              <a:rPr lang="pl-PL"/>
              <a:pPr/>
              <a:t>16</a:t>
            </a:fld>
            <a:endParaRPr lang="pl-P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4286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597A3A-4CB0-4727-99B6-0469D54573C6}" type="slidenum">
              <a:rPr lang="pl-PL"/>
              <a:pPr/>
              <a:t>17</a:t>
            </a:fld>
            <a:endParaRPr lang="pl-P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20641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6BC916-07A0-474F-A9F4-9922844ECA99}" type="slidenum">
              <a:rPr lang="pl-PL"/>
              <a:pPr/>
              <a:t>18</a:t>
            </a:fld>
            <a:endParaRPr lang="pl-PL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00913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DCC0BF-3F45-44B1-9F44-F53BB221639C}" type="slidenum">
              <a:rPr lang="pl-PL"/>
              <a:pPr/>
              <a:t>19</a:t>
            </a:fld>
            <a:endParaRPr lang="pl-P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620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15191-247D-429E-B398-CFD6C2149485}" type="slidenum">
              <a:rPr lang="pl-PL"/>
              <a:pPr/>
              <a:t>2</a:t>
            </a:fld>
            <a:endParaRPr lang="pl-PL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28296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5BA36A-BDBC-4B71-9DED-A155D80E52D3}" type="slidenum">
              <a:rPr lang="pl-PL"/>
              <a:pPr/>
              <a:t>20</a:t>
            </a:fld>
            <a:endParaRPr lang="pl-PL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18545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53140D-20B1-4722-A6E0-3E72F0AF6A9F}" type="slidenum">
              <a:rPr lang="pl-PL"/>
              <a:pPr/>
              <a:t>21</a:t>
            </a:fld>
            <a:endParaRPr lang="pl-PL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98638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05BB79-10BC-4028-A654-EA92C944B5CE}" type="slidenum">
              <a:rPr lang="pl-PL"/>
              <a:pPr/>
              <a:t>22</a:t>
            </a:fld>
            <a:endParaRPr lang="pl-PL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87121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CA23F5-ED11-4E2A-958D-4F6744F8A030}" type="slidenum">
              <a:rPr lang="pl-PL"/>
              <a:pPr/>
              <a:t>23</a:t>
            </a:fld>
            <a:endParaRPr lang="pl-PL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319320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CA23F5-ED11-4E2A-958D-4F6744F8A030}" type="slidenum">
              <a:rPr lang="pl-PL"/>
              <a:pPr/>
              <a:t>24</a:t>
            </a:fld>
            <a:endParaRPr lang="pl-PL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21008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CA23F5-ED11-4E2A-958D-4F6744F8A030}" type="slidenum">
              <a:rPr lang="pl-PL"/>
              <a:pPr/>
              <a:t>25</a:t>
            </a:fld>
            <a:endParaRPr lang="pl-PL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16005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CA23F5-ED11-4E2A-958D-4F6744F8A030}" type="slidenum">
              <a:rPr lang="pl-PL"/>
              <a:pPr/>
              <a:t>26</a:t>
            </a:fld>
            <a:endParaRPr lang="pl-PL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93450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CA23F5-ED11-4E2A-958D-4F6744F8A030}" type="slidenum">
              <a:rPr lang="pl-PL"/>
              <a:pPr/>
              <a:t>27</a:t>
            </a:fld>
            <a:endParaRPr lang="pl-PL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98398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5311B6-699F-4FAC-81D7-7C7EC7B6ABA0}" type="slidenum">
              <a:rPr lang="pl-PL"/>
              <a:pPr/>
              <a:t>29</a:t>
            </a:fld>
            <a:endParaRPr lang="pl-PL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17466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B2340A-1224-41DA-B955-8192D27636CA}" type="slidenum">
              <a:rPr lang="pl-PL"/>
              <a:pPr/>
              <a:t>32</a:t>
            </a:fld>
            <a:endParaRPr lang="pl-PL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9041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15191-247D-429E-B398-CFD6C2149485}" type="slidenum">
              <a:rPr lang="pl-PL"/>
              <a:pPr/>
              <a:t>3</a:t>
            </a:fld>
            <a:endParaRPr lang="pl-PL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23483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33EF25-7E44-4429-84B4-0DF15898885E}" type="slidenum">
              <a:rPr lang="pl-PL"/>
              <a:pPr/>
              <a:t>33</a:t>
            </a:fld>
            <a:endParaRPr lang="pl-PL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07921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C69BEE-2C54-4963-B83D-BB156C64857F}" type="slidenum">
              <a:rPr lang="pl-PL"/>
              <a:pPr/>
              <a:t>34</a:t>
            </a:fld>
            <a:endParaRPr lang="pl-PL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42592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281B1-14F6-4B41-8BEF-1F5CEC81628D}" type="slidenum">
              <a:rPr lang="pl-PL"/>
              <a:pPr/>
              <a:t>36</a:t>
            </a:fld>
            <a:endParaRPr lang="pl-PL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959025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AA348-F67F-4753-8B9D-693AE8A09117}" type="slidenum">
              <a:rPr lang="pl-PL"/>
              <a:pPr/>
              <a:t>38</a:t>
            </a:fld>
            <a:endParaRPr lang="pl-PL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01885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F89E8-40F9-437D-89B5-8B6354E38EFD}" type="slidenum">
              <a:rPr lang="pl-PL"/>
              <a:pPr/>
              <a:t>40</a:t>
            </a:fld>
            <a:endParaRPr lang="pl-PL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180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15191-247D-429E-B398-CFD6C2149485}" type="slidenum">
              <a:rPr lang="pl-PL"/>
              <a:pPr/>
              <a:t>4</a:t>
            </a:fld>
            <a:endParaRPr lang="pl-PL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871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15191-247D-429E-B398-CFD6C2149485}" type="slidenum">
              <a:rPr lang="pl-PL"/>
              <a:pPr/>
              <a:t>5</a:t>
            </a:fld>
            <a:endParaRPr lang="pl-PL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5815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15191-247D-429E-B398-CFD6C2149485}" type="slidenum">
              <a:rPr lang="pl-PL"/>
              <a:pPr/>
              <a:t>6</a:t>
            </a:fld>
            <a:endParaRPr lang="pl-PL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377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15191-247D-429E-B398-CFD6C2149485}" type="slidenum">
              <a:rPr lang="pl-PL"/>
              <a:pPr/>
              <a:t>7</a:t>
            </a:fld>
            <a:endParaRPr lang="pl-PL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5040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15191-247D-429E-B398-CFD6C2149485}" type="slidenum">
              <a:rPr lang="pl-PL"/>
              <a:pPr/>
              <a:t>8</a:t>
            </a:fld>
            <a:endParaRPr lang="pl-PL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1883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15191-247D-429E-B398-CFD6C2149485}" type="slidenum">
              <a:rPr lang="pl-PL"/>
              <a:pPr/>
              <a:t>9</a:t>
            </a:fld>
            <a:endParaRPr lang="pl-PL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991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3076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160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Rectangle 5"/>
              <p:cNvSpPr>
                <a:spLocks noChangeArrowheads="1"/>
              </p:cNvSpPr>
              <p:nvPr/>
            </p:nvSpPr>
            <p:spPr bwMode="white">
              <a:xfrm>
                <a:off x="0" y="1600"/>
                <a:ext cx="5760" cy="27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pic>
          <p:nvPicPr>
            <p:cNvPr id="3078" name="Picture 6" descr="A:\grapes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163" y="0"/>
              <a:ext cx="680" cy="3152"/>
            </a:xfrm>
            <a:prstGeom prst="rect">
              <a:avLst/>
            </a:prstGeom>
            <a:noFill/>
          </p:spPr>
        </p:pic>
        <p:grpSp>
          <p:nvGrpSpPr>
            <p:cNvPr id="3079" name="Group 7"/>
            <p:cNvGrpSpPr>
              <a:grpSpLocks/>
            </p:cNvGrpSpPr>
            <p:nvPr/>
          </p:nvGrpSpPr>
          <p:grpSpPr bwMode="auto">
            <a:xfrm>
              <a:off x="648" y="0"/>
              <a:ext cx="97" cy="3613"/>
              <a:chOff x="226" y="0"/>
              <a:chExt cx="80" cy="3613"/>
            </a:xfrm>
          </p:grpSpPr>
          <p:sp>
            <p:nvSpPr>
              <p:cNvPr id="3080" name="Rectangle 8"/>
              <p:cNvSpPr>
                <a:spLocks noChangeArrowheads="1"/>
              </p:cNvSpPr>
              <p:nvPr/>
            </p:nvSpPr>
            <p:spPr bwMode="ltGray">
              <a:xfrm>
                <a:off x="226" y="0"/>
                <a:ext cx="80" cy="853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Rectangle 9"/>
              <p:cNvSpPr>
                <a:spLocks noChangeArrowheads="1"/>
              </p:cNvSpPr>
              <p:nvPr/>
            </p:nvSpPr>
            <p:spPr bwMode="ltGray">
              <a:xfrm>
                <a:off x="226" y="840"/>
                <a:ext cx="80" cy="2773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82" name="Rectangle 10"/>
            <p:cNvSpPr>
              <a:spLocks noChangeArrowheads="1"/>
            </p:cNvSpPr>
            <p:nvPr/>
          </p:nvSpPr>
          <p:spPr bwMode="ltGray">
            <a:xfrm>
              <a:off x="0" y="1536"/>
              <a:ext cx="4294" cy="160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371600" y="11001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</a:t>
            </a:r>
            <a:br>
              <a:rPr lang="pl-PL"/>
            </a:br>
            <a:r>
              <a:rPr lang="pl-PL"/>
              <a:t>z Wzorca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endParaRPr lang="pl-PL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endParaRPr lang="pl-PL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fld id="{053C5F30-9261-40D8-938D-DE4D1D630785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B2194-A632-477A-B459-25ADB4BF3852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247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2954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B2754-B383-4CAF-9733-8C799C7A6B58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61E382-EA5F-414F-B0BA-993D3BB4320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4307D-BF5C-4245-A0DF-CD1EA9DE47C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3A22C-4FFB-4EB2-AD09-2AC9581C397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5E185-086C-4D44-AAD0-1EED1525FD97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C5720-F9CD-483D-9E70-2FFE7144A052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E130D-F1E7-4DD7-A0C4-F6F621A64244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A434F-EA09-43EF-B3A5-91DC0EA44A17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A8A6A-DC0D-45A1-A254-CF86F6AB83B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384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white">
              <a:xfrm>
                <a:off x="0" y="384"/>
                <a:ext cx="5760" cy="393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054" name="Group 6"/>
            <p:cNvGrpSpPr>
              <a:grpSpLocks/>
            </p:cNvGrpSpPr>
            <p:nvPr/>
          </p:nvGrpSpPr>
          <p:grpSpPr bwMode="auto">
            <a:xfrm>
              <a:off x="0" y="0"/>
              <a:ext cx="1667" cy="3613"/>
              <a:chOff x="0" y="0"/>
              <a:chExt cx="1667" cy="3613"/>
            </a:xfrm>
          </p:grpSpPr>
          <p:pic>
            <p:nvPicPr>
              <p:cNvPr id="2055" name="Picture 7" descr="A:\grapes.GIF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163" y="0"/>
                <a:ext cx="534" cy="3152"/>
              </a:xfrm>
              <a:prstGeom prst="rect">
                <a:avLst/>
              </a:prstGeom>
              <a:noFill/>
            </p:spPr>
          </p:pic>
          <p:grpSp>
            <p:nvGrpSpPr>
              <p:cNvPr id="2056" name="Group 8"/>
              <p:cNvGrpSpPr>
                <a:grpSpLocks/>
              </p:cNvGrpSpPr>
              <p:nvPr/>
            </p:nvGrpSpPr>
            <p:grpSpPr bwMode="auto">
              <a:xfrm>
                <a:off x="226" y="0"/>
                <a:ext cx="80" cy="3613"/>
                <a:chOff x="226" y="0"/>
                <a:chExt cx="80" cy="3613"/>
              </a:xfrm>
            </p:grpSpPr>
            <p:sp>
              <p:nvSpPr>
                <p:cNvPr id="2057" name="Rectangle 9"/>
                <p:cNvSpPr>
                  <a:spLocks noChangeArrowheads="1"/>
                </p:cNvSpPr>
                <p:nvPr/>
              </p:nvSpPr>
              <p:spPr bwMode="ltGray">
                <a:xfrm>
                  <a:off x="226" y="0"/>
                  <a:ext cx="80" cy="85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058" name="Rectangle 10"/>
                <p:cNvSpPr>
                  <a:spLocks noChangeArrowheads="1"/>
                </p:cNvSpPr>
                <p:nvPr/>
              </p:nvSpPr>
              <p:spPr bwMode="ltGray">
                <a:xfrm>
                  <a:off x="226" y="840"/>
                  <a:ext cx="80" cy="277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1667" cy="8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sp>
        <p:nvSpPr>
          <p:cNvPr id="206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</a:t>
            </a:r>
            <a:br>
              <a:rPr lang="pl-PL" smtClean="0"/>
            </a:br>
            <a:r>
              <a:rPr lang="pl-PL" smtClean="0"/>
              <a:t>z Wzorca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396D8D6E-6B6F-4E62-B340-CBE961F3F6D7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17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8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16.wmf"/><Relationship Id="rId5" Type="http://schemas.openxmlformats.org/officeDocument/2006/relationships/image" Target="../media/image14.wmf"/><Relationship Id="rId15" Type="http://schemas.openxmlformats.org/officeDocument/2006/relationships/oleObject" Target="../embeddings/oleObject19.bin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5.wmf"/><Relationship Id="rId1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24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5" Type="http://schemas.openxmlformats.org/officeDocument/2006/relationships/image" Target="../media/image25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2.wmf"/><Relationship Id="rId14" Type="http://schemas.openxmlformats.org/officeDocument/2006/relationships/oleObject" Target="../embeddings/oleObject2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29.wmf"/><Relationship Id="rId18" Type="http://schemas.openxmlformats.org/officeDocument/2006/relationships/oleObject" Target="../embeddings/oleObject33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30.bin"/><Relationship Id="rId1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2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28.wmf"/><Relationship Id="rId5" Type="http://schemas.openxmlformats.org/officeDocument/2006/relationships/image" Target="../media/image26.wmf"/><Relationship Id="rId15" Type="http://schemas.openxmlformats.org/officeDocument/2006/relationships/image" Target="../media/image30.wmf"/><Relationship Id="rId10" Type="http://schemas.openxmlformats.org/officeDocument/2006/relationships/oleObject" Target="../embeddings/oleObject29.bin"/><Relationship Id="rId19" Type="http://schemas.openxmlformats.org/officeDocument/2006/relationships/image" Target="../media/image32.wmf"/><Relationship Id="rId4" Type="http://schemas.openxmlformats.org/officeDocument/2006/relationships/oleObject" Target="../embeddings/oleObject26.bin"/><Relationship Id="rId9" Type="http://schemas.openxmlformats.org/officeDocument/2006/relationships/image" Target="../media/image27.wmf"/><Relationship Id="rId14" Type="http://schemas.openxmlformats.org/officeDocument/2006/relationships/oleObject" Target="../embeddings/oleObject3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17.wmf"/><Relationship Id="rId18" Type="http://schemas.openxmlformats.org/officeDocument/2006/relationships/oleObject" Target="../embeddings/oleObject45.bin"/><Relationship Id="rId3" Type="http://schemas.openxmlformats.org/officeDocument/2006/relationships/notesSlide" Target="../notesSlides/notesSlide15.xml"/><Relationship Id="rId21" Type="http://schemas.openxmlformats.org/officeDocument/2006/relationships/oleObject" Target="../embeddings/oleObject48.bin"/><Relationship Id="rId7" Type="http://schemas.openxmlformats.org/officeDocument/2006/relationships/image" Target="../media/image8.wmf"/><Relationship Id="rId12" Type="http://schemas.openxmlformats.org/officeDocument/2006/relationships/oleObject" Target="../embeddings/oleObject42.bin"/><Relationship Id="rId17" Type="http://schemas.openxmlformats.org/officeDocument/2006/relationships/image" Target="../media/image26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44.bin"/><Relationship Id="rId20" Type="http://schemas.openxmlformats.org/officeDocument/2006/relationships/oleObject" Target="../embeddings/oleObject47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16.wmf"/><Relationship Id="rId5" Type="http://schemas.openxmlformats.org/officeDocument/2006/relationships/image" Target="../media/image14.wmf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41.bin"/><Relationship Id="rId19" Type="http://schemas.openxmlformats.org/officeDocument/2006/relationships/oleObject" Target="../embeddings/oleObject46.bin"/><Relationship Id="rId4" Type="http://schemas.openxmlformats.org/officeDocument/2006/relationships/oleObject" Target="../embeddings/oleObject38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43.bin"/><Relationship Id="rId22" Type="http://schemas.openxmlformats.org/officeDocument/2006/relationships/oleObject" Target="../embeddings/oleObject49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13" Type="http://schemas.openxmlformats.org/officeDocument/2006/relationships/image" Target="../media/image42.wmf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9.wmf"/><Relationship Id="rId12" Type="http://schemas.openxmlformats.org/officeDocument/2006/relationships/oleObject" Target="../embeddings/oleObject5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1.bin"/><Relationship Id="rId11" Type="http://schemas.openxmlformats.org/officeDocument/2006/relationships/image" Target="../media/image41.wmf"/><Relationship Id="rId5" Type="http://schemas.openxmlformats.org/officeDocument/2006/relationships/image" Target="../media/image38.wmf"/><Relationship Id="rId15" Type="http://schemas.openxmlformats.org/officeDocument/2006/relationships/image" Target="../media/image43.wmf"/><Relationship Id="rId10" Type="http://schemas.openxmlformats.org/officeDocument/2006/relationships/oleObject" Target="../embeddings/oleObject53.bin"/><Relationship Id="rId4" Type="http://schemas.openxmlformats.org/officeDocument/2006/relationships/oleObject" Target="../embeddings/oleObject50.bin"/><Relationship Id="rId9" Type="http://schemas.openxmlformats.org/officeDocument/2006/relationships/image" Target="../media/image40.wmf"/><Relationship Id="rId14" Type="http://schemas.openxmlformats.org/officeDocument/2006/relationships/oleObject" Target="../embeddings/oleObject5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13" Type="http://schemas.openxmlformats.org/officeDocument/2006/relationships/image" Target="../media/image48.wmf"/><Relationship Id="rId18" Type="http://schemas.openxmlformats.org/officeDocument/2006/relationships/oleObject" Target="../embeddings/oleObject63.bin"/><Relationship Id="rId26" Type="http://schemas.openxmlformats.org/officeDocument/2006/relationships/oleObject" Target="../embeddings/oleObject67.bin"/><Relationship Id="rId3" Type="http://schemas.openxmlformats.org/officeDocument/2006/relationships/notesSlide" Target="../notesSlides/notesSlide17.xml"/><Relationship Id="rId21" Type="http://schemas.openxmlformats.org/officeDocument/2006/relationships/image" Target="../media/image39.wmf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60.bin"/><Relationship Id="rId17" Type="http://schemas.openxmlformats.org/officeDocument/2006/relationships/image" Target="../media/image50.wmf"/><Relationship Id="rId25" Type="http://schemas.openxmlformats.org/officeDocument/2006/relationships/image" Target="../media/image38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62.bin"/><Relationship Id="rId20" Type="http://schemas.openxmlformats.org/officeDocument/2006/relationships/oleObject" Target="../embeddings/oleObject64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7.bin"/><Relationship Id="rId11" Type="http://schemas.openxmlformats.org/officeDocument/2006/relationships/image" Target="../media/image47.wmf"/><Relationship Id="rId24" Type="http://schemas.openxmlformats.org/officeDocument/2006/relationships/oleObject" Target="../embeddings/oleObject66.bin"/><Relationship Id="rId5" Type="http://schemas.openxmlformats.org/officeDocument/2006/relationships/image" Target="../media/image44.wmf"/><Relationship Id="rId15" Type="http://schemas.openxmlformats.org/officeDocument/2006/relationships/image" Target="../media/image49.wmf"/><Relationship Id="rId23" Type="http://schemas.openxmlformats.org/officeDocument/2006/relationships/image" Target="../media/image40.wmf"/><Relationship Id="rId28" Type="http://schemas.openxmlformats.org/officeDocument/2006/relationships/oleObject" Target="../embeddings/oleObject69.bin"/><Relationship Id="rId10" Type="http://schemas.openxmlformats.org/officeDocument/2006/relationships/oleObject" Target="../embeddings/oleObject59.bin"/><Relationship Id="rId19" Type="http://schemas.openxmlformats.org/officeDocument/2006/relationships/image" Target="../media/image51.wmf"/><Relationship Id="rId4" Type="http://schemas.openxmlformats.org/officeDocument/2006/relationships/oleObject" Target="../embeddings/oleObject56.bin"/><Relationship Id="rId9" Type="http://schemas.openxmlformats.org/officeDocument/2006/relationships/image" Target="../media/image46.wmf"/><Relationship Id="rId14" Type="http://schemas.openxmlformats.org/officeDocument/2006/relationships/oleObject" Target="../embeddings/oleObject61.bin"/><Relationship Id="rId22" Type="http://schemas.openxmlformats.org/officeDocument/2006/relationships/oleObject" Target="../embeddings/oleObject65.bin"/><Relationship Id="rId27" Type="http://schemas.openxmlformats.org/officeDocument/2006/relationships/oleObject" Target="../embeddings/oleObject68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13" Type="http://schemas.openxmlformats.org/officeDocument/2006/relationships/image" Target="../media/image56.wmf"/><Relationship Id="rId18" Type="http://schemas.openxmlformats.org/officeDocument/2006/relationships/oleObject" Target="../embeddings/oleObject77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3.wmf"/><Relationship Id="rId12" Type="http://schemas.openxmlformats.org/officeDocument/2006/relationships/oleObject" Target="../embeddings/oleObject74.bin"/><Relationship Id="rId17" Type="http://schemas.openxmlformats.org/officeDocument/2006/relationships/image" Target="../media/image58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76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55.wmf"/><Relationship Id="rId5" Type="http://schemas.openxmlformats.org/officeDocument/2006/relationships/image" Target="../media/image52.wmf"/><Relationship Id="rId15" Type="http://schemas.openxmlformats.org/officeDocument/2006/relationships/image" Target="../media/image57.wmf"/><Relationship Id="rId10" Type="http://schemas.openxmlformats.org/officeDocument/2006/relationships/oleObject" Target="../embeddings/oleObject73.bin"/><Relationship Id="rId19" Type="http://schemas.openxmlformats.org/officeDocument/2006/relationships/image" Target="../media/image59.wmf"/><Relationship Id="rId4" Type="http://schemas.openxmlformats.org/officeDocument/2006/relationships/oleObject" Target="../embeddings/oleObject70.bin"/><Relationship Id="rId9" Type="http://schemas.openxmlformats.org/officeDocument/2006/relationships/image" Target="../media/image54.wmf"/><Relationship Id="rId14" Type="http://schemas.openxmlformats.org/officeDocument/2006/relationships/oleObject" Target="../embeddings/oleObject75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9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78.bin"/><Relationship Id="rId9" Type="http://schemas.openxmlformats.org/officeDocument/2006/relationships/image" Target="../media/image6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2.bin"/><Relationship Id="rId5" Type="http://schemas.openxmlformats.org/officeDocument/2006/relationships/image" Target="../media/image63.wmf"/><Relationship Id="rId4" Type="http://schemas.openxmlformats.org/officeDocument/2006/relationships/oleObject" Target="../embeddings/oleObject81.bin"/><Relationship Id="rId9" Type="http://schemas.openxmlformats.org/officeDocument/2006/relationships/image" Target="../media/image65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85.bin"/><Relationship Id="rId11" Type="http://schemas.openxmlformats.org/officeDocument/2006/relationships/image" Target="../media/image69.wmf"/><Relationship Id="rId5" Type="http://schemas.openxmlformats.org/officeDocument/2006/relationships/image" Target="../media/image66.wmf"/><Relationship Id="rId10" Type="http://schemas.openxmlformats.org/officeDocument/2006/relationships/oleObject" Target="../embeddings/oleObject87.bin"/><Relationship Id="rId4" Type="http://schemas.openxmlformats.org/officeDocument/2006/relationships/oleObject" Target="../embeddings/oleObject84.bin"/><Relationship Id="rId9" Type="http://schemas.openxmlformats.org/officeDocument/2006/relationships/image" Target="../media/image68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13" Type="http://schemas.openxmlformats.org/officeDocument/2006/relationships/image" Target="../media/image73.wmf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92.bin"/><Relationship Id="rId17" Type="http://schemas.openxmlformats.org/officeDocument/2006/relationships/image" Target="../media/image75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94.bin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89.bin"/><Relationship Id="rId11" Type="http://schemas.openxmlformats.org/officeDocument/2006/relationships/image" Target="../media/image40.wmf"/><Relationship Id="rId5" Type="http://schemas.openxmlformats.org/officeDocument/2006/relationships/image" Target="../media/image70.wmf"/><Relationship Id="rId15" Type="http://schemas.openxmlformats.org/officeDocument/2006/relationships/image" Target="../media/image74.wmf"/><Relationship Id="rId10" Type="http://schemas.openxmlformats.org/officeDocument/2006/relationships/oleObject" Target="../embeddings/oleObject91.bin"/><Relationship Id="rId4" Type="http://schemas.openxmlformats.org/officeDocument/2006/relationships/oleObject" Target="../embeddings/oleObject88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9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7.png"/><Relationship Id="rId5" Type="http://schemas.openxmlformats.org/officeDocument/2006/relationships/image" Target="../media/image76.wmf"/><Relationship Id="rId4" Type="http://schemas.openxmlformats.org/officeDocument/2006/relationships/oleObject" Target="../embeddings/oleObject95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8.bin"/><Relationship Id="rId13" Type="http://schemas.openxmlformats.org/officeDocument/2006/relationships/image" Target="../media/image82.wmf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79.wmf"/><Relationship Id="rId12" Type="http://schemas.openxmlformats.org/officeDocument/2006/relationships/oleObject" Target="../embeddings/oleObject10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97.bin"/><Relationship Id="rId11" Type="http://schemas.openxmlformats.org/officeDocument/2006/relationships/image" Target="../media/image81.wmf"/><Relationship Id="rId5" Type="http://schemas.openxmlformats.org/officeDocument/2006/relationships/image" Target="../media/image78.wmf"/><Relationship Id="rId10" Type="http://schemas.openxmlformats.org/officeDocument/2006/relationships/oleObject" Target="../embeddings/oleObject99.bin"/><Relationship Id="rId4" Type="http://schemas.openxmlformats.org/officeDocument/2006/relationships/oleObject" Target="../embeddings/oleObject96.bin"/><Relationship Id="rId9" Type="http://schemas.openxmlformats.org/officeDocument/2006/relationships/image" Target="../media/image80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3.bin"/><Relationship Id="rId13" Type="http://schemas.openxmlformats.org/officeDocument/2006/relationships/image" Target="../media/image87.wmf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84.wmf"/><Relationship Id="rId12" Type="http://schemas.openxmlformats.org/officeDocument/2006/relationships/oleObject" Target="../embeddings/oleObject10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02.bin"/><Relationship Id="rId11" Type="http://schemas.openxmlformats.org/officeDocument/2006/relationships/image" Target="../media/image86.wmf"/><Relationship Id="rId5" Type="http://schemas.openxmlformats.org/officeDocument/2006/relationships/image" Target="../media/image83.wmf"/><Relationship Id="rId15" Type="http://schemas.openxmlformats.org/officeDocument/2006/relationships/image" Target="../media/image88.wmf"/><Relationship Id="rId10" Type="http://schemas.openxmlformats.org/officeDocument/2006/relationships/oleObject" Target="../embeddings/oleObject104.bin"/><Relationship Id="rId4" Type="http://schemas.openxmlformats.org/officeDocument/2006/relationships/oleObject" Target="../embeddings/oleObject101.bin"/><Relationship Id="rId9" Type="http://schemas.openxmlformats.org/officeDocument/2006/relationships/image" Target="../media/image85.wmf"/><Relationship Id="rId14" Type="http://schemas.openxmlformats.org/officeDocument/2006/relationships/oleObject" Target="../embeddings/oleObject106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9.bin"/><Relationship Id="rId13" Type="http://schemas.openxmlformats.org/officeDocument/2006/relationships/image" Target="../media/image87.wmf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84.wmf"/><Relationship Id="rId12" Type="http://schemas.openxmlformats.org/officeDocument/2006/relationships/oleObject" Target="../embeddings/oleObject111.bin"/><Relationship Id="rId17" Type="http://schemas.openxmlformats.org/officeDocument/2006/relationships/image" Target="../media/image90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13.bin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08.bin"/><Relationship Id="rId11" Type="http://schemas.openxmlformats.org/officeDocument/2006/relationships/image" Target="../media/image86.wmf"/><Relationship Id="rId5" Type="http://schemas.openxmlformats.org/officeDocument/2006/relationships/image" Target="../media/image83.wmf"/><Relationship Id="rId15" Type="http://schemas.openxmlformats.org/officeDocument/2006/relationships/image" Target="../media/image89.wmf"/><Relationship Id="rId10" Type="http://schemas.openxmlformats.org/officeDocument/2006/relationships/oleObject" Target="../embeddings/oleObject110.bin"/><Relationship Id="rId4" Type="http://schemas.openxmlformats.org/officeDocument/2006/relationships/oleObject" Target="../embeddings/oleObject107.bin"/><Relationship Id="rId9" Type="http://schemas.openxmlformats.org/officeDocument/2006/relationships/image" Target="../media/image85.wmf"/><Relationship Id="rId14" Type="http://schemas.openxmlformats.org/officeDocument/2006/relationships/oleObject" Target="../embeddings/oleObject112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119.bin"/><Relationship Id="rId18" Type="http://schemas.openxmlformats.org/officeDocument/2006/relationships/image" Target="../media/image95.wmf"/><Relationship Id="rId26" Type="http://schemas.openxmlformats.org/officeDocument/2006/relationships/image" Target="../media/image99.wmf"/><Relationship Id="rId3" Type="http://schemas.openxmlformats.org/officeDocument/2006/relationships/notesSlide" Target="../notesSlides/notesSlide27.xml"/><Relationship Id="rId21" Type="http://schemas.openxmlformats.org/officeDocument/2006/relationships/oleObject" Target="../embeddings/oleObject123.bin"/><Relationship Id="rId7" Type="http://schemas.openxmlformats.org/officeDocument/2006/relationships/oleObject" Target="../embeddings/oleObject116.bin"/><Relationship Id="rId12" Type="http://schemas.openxmlformats.org/officeDocument/2006/relationships/image" Target="../media/image92.wmf"/><Relationship Id="rId17" Type="http://schemas.openxmlformats.org/officeDocument/2006/relationships/oleObject" Target="../embeddings/oleObject121.bin"/><Relationship Id="rId25" Type="http://schemas.openxmlformats.org/officeDocument/2006/relationships/oleObject" Target="../embeddings/oleObject125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94.wmf"/><Relationship Id="rId20" Type="http://schemas.openxmlformats.org/officeDocument/2006/relationships/image" Target="../media/image96.wmf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15.bin"/><Relationship Id="rId11" Type="http://schemas.openxmlformats.org/officeDocument/2006/relationships/oleObject" Target="../embeddings/oleObject118.bin"/><Relationship Id="rId24" Type="http://schemas.openxmlformats.org/officeDocument/2006/relationships/image" Target="../media/image98.wmf"/><Relationship Id="rId5" Type="http://schemas.openxmlformats.org/officeDocument/2006/relationships/image" Target="../media/image7.wmf"/><Relationship Id="rId15" Type="http://schemas.openxmlformats.org/officeDocument/2006/relationships/oleObject" Target="../embeddings/oleObject120.bin"/><Relationship Id="rId23" Type="http://schemas.openxmlformats.org/officeDocument/2006/relationships/oleObject" Target="../embeddings/oleObject124.bin"/><Relationship Id="rId10" Type="http://schemas.openxmlformats.org/officeDocument/2006/relationships/image" Target="../media/image91.wmf"/><Relationship Id="rId19" Type="http://schemas.openxmlformats.org/officeDocument/2006/relationships/oleObject" Target="../embeddings/oleObject122.bin"/><Relationship Id="rId4" Type="http://schemas.openxmlformats.org/officeDocument/2006/relationships/oleObject" Target="../embeddings/oleObject114.bin"/><Relationship Id="rId9" Type="http://schemas.openxmlformats.org/officeDocument/2006/relationships/oleObject" Target="../embeddings/oleObject117.bin"/><Relationship Id="rId14" Type="http://schemas.openxmlformats.org/officeDocument/2006/relationships/image" Target="../media/image93.wmf"/><Relationship Id="rId22" Type="http://schemas.openxmlformats.org/officeDocument/2006/relationships/image" Target="../media/image97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wmf"/><Relationship Id="rId13" Type="http://schemas.openxmlformats.org/officeDocument/2006/relationships/oleObject" Target="../embeddings/oleObject131.bin"/><Relationship Id="rId18" Type="http://schemas.openxmlformats.org/officeDocument/2006/relationships/image" Target="../media/image107.wmf"/><Relationship Id="rId3" Type="http://schemas.openxmlformats.org/officeDocument/2006/relationships/oleObject" Target="../embeddings/oleObject126.bin"/><Relationship Id="rId7" Type="http://schemas.openxmlformats.org/officeDocument/2006/relationships/oleObject" Target="../embeddings/oleObject128.bin"/><Relationship Id="rId12" Type="http://schemas.openxmlformats.org/officeDocument/2006/relationships/image" Target="../media/image104.wmf"/><Relationship Id="rId17" Type="http://schemas.openxmlformats.org/officeDocument/2006/relationships/oleObject" Target="../embeddings/oleObject13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6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1.wmf"/><Relationship Id="rId11" Type="http://schemas.openxmlformats.org/officeDocument/2006/relationships/oleObject" Target="../embeddings/oleObject130.bin"/><Relationship Id="rId5" Type="http://schemas.openxmlformats.org/officeDocument/2006/relationships/oleObject" Target="../embeddings/oleObject127.bin"/><Relationship Id="rId15" Type="http://schemas.openxmlformats.org/officeDocument/2006/relationships/oleObject" Target="../embeddings/oleObject132.bin"/><Relationship Id="rId10" Type="http://schemas.openxmlformats.org/officeDocument/2006/relationships/image" Target="../media/image103.wmf"/><Relationship Id="rId4" Type="http://schemas.openxmlformats.org/officeDocument/2006/relationships/image" Target="../media/image100.wmf"/><Relationship Id="rId9" Type="http://schemas.openxmlformats.org/officeDocument/2006/relationships/oleObject" Target="../embeddings/oleObject129.bin"/><Relationship Id="rId14" Type="http://schemas.openxmlformats.org/officeDocument/2006/relationships/image" Target="../media/image10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10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35.bin"/><Relationship Id="rId5" Type="http://schemas.openxmlformats.org/officeDocument/2006/relationships/image" Target="../media/image108.wmf"/><Relationship Id="rId4" Type="http://schemas.openxmlformats.org/officeDocument/2006/relationships/oleObject" Target="../embeddings/oleObject13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110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9.bin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11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38.bin"/><Relationship Id="rId11" Type="http://schemas.openxmlformats.org/officeDocument/2006/relationships/image" Target="../media/image114.wmf"/><Relationship Id="rId5" Type="http://schemas.openxmlformats.org/officeDocument/2006/relationships/image" Target="../media/image111.wmf"/><Relationship Id="rId10" Type="http://schemas.openxmlformats.org/officeDocument/2006/relationships/oleObject" Target="../embeddings/oleObject140.bin"/><Relationship Id="rId4" Type="http://schemas.openxmlformats.org/officeDocument/2006/relationships/oleObject" Target="../embeddings/oleObject137.bin"/><Relationship Id="rId9" Type="http://schemas.openxmlformats.org/officeDocument/2006/relationships/image" Target="../media/image113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3.bin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11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42.bin"/><Relationship Id="rId5" Type="http://schemas.openxmlformats.org/officeDocument/2006/relationships/image" Target="../media/image115.wmf"/><Relationship Id="rId4" Type="http://schemas.openxmlformats.org/officeDocument/2006/relationships/oleObject" Target="../embeddings/oleObject141.bin"/><Relationship Id="rId9" Type="http://schemas.openxmlformats.org/officeDocument/2006/relationships/image" Target="../media/image117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6.bin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11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45.bin"/><Relationship Id="rId5" Type="http://schemas.openxmlformats.org/officeDocument/2006/relationships/image" Target="../media/image118.wmf"/><Relationship Id="rId4" Type="http://schemas.openxmlformats.org/officeDocument/2006/relationships/oleObject" Target="../embeddings/oleObject144.bin"/><Relationship Id="rId9" Type="http://schemas.openxmlformats.org/officeDocument/2006/relationships/image" Target="../media/image120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121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0.bin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1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49.bin"/><Relationship Id="rId11" Type="http://schemas.openxmlformats.org/officeDocument/2006/relationships/image" Target="../media/image125.wmf"/><Relationship Id="rId5" Type="http://schemas.openxmlformats.org/officeDocument/2006/relationships/image" Target="../media/image122.wmf"/><Relationship Id="rId10" Type="http://schemas.openxmlformats.org/officeDocument/2006/relationships/oleObject" Target="../embeddings/oleObject151.bin"/><Relationship Id="rId4" Type="http://schemas.openxmlformats.org/officeDocument/2006/relationships/oleObject" Target="../embeddings/oleObject148.bin"/><Relationship Id="rId9" Type="http://schemas.openxmlformats.org/officeDocument/2006/relationships/image" Target="../media/image124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126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5.bin"/><Relationship Id="rId13" Type="http://schemas.openxmlformats.org/officeDocument/2006/relationships/image" Target="../media/image131.wmf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128.wmf"/><Relationship Id="rId12" Type="http://schemas.openxmlformats.org/officeDocument/2006/relationships/oleObject" Target="../embeddings/oleObject1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54.bin"/><Relationship Id="rId11" Type="http://schemas.openxmlformats.org/officeDocument/2006/relationships/image" Target="../media/image130.wmf"/><Relationship Id="rId5" Type="http://schemas.openxmlformats.org/officeDocument/2006/relationships/image" Target="../media/image127.wmf"/><Relationship Id="rId10" Type="http://schemas.openxmlformats.org/officeDocument/2006/relationships/oleObject" Target="../embeddings/oleObject156.bin"/><Relationship Id="rId4" Type="http://schemas.openxmlformats.org/officeDocument/2006/relationships/oleObject" Target="../embeddings/oleObject153.bin"/><Relationship Id="rId9" Type="http://schemas.openxmlformats.org/officeDocument/2006/relationships/image" Target="../media/image129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13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1.bin"/><Relationship Id="rId13" Type="http://schemas.openxmlformats.org/officeDocument/2006/relationships/image" Target="../media/image131.wmf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133.wmf"/><Relationship Id="rId12" Type="http://schemas.openxmlformats.org/officeDocument/2006/relationships/oleObject" Target="../embeddings/oleObject1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160.bin"/><Relationship Id="rId11" Type="http://schemas.openxmlformats.org/officeDocument/2006/relationships/image" Target="../media/image130.wmf"/><Relationship Id="rId5" Type="http://schemas.openxmlformats.org/officeDocument/2006/relationships/image" Target="../media/image122.wmf"/><Relationship Id="rId10" Type="http://schemas.openxmlformats.org/officeDocument/2006/relationships/oleObject" Target="../embeddings/oleObject162.bin"/><Relationship Id="rId4" Type="http://schemas.openxmlformats.org/officeDocument/2006/relationships/oleObject" Target="../embeddings/oleObject159.bin"/><Relationship Id="rId9" Type="http://schemas.openxmlformats.org/officeDocument/2006/relationships/image" Target="../media/image134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0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oleObject" Target="../embeddings/oleObject13.bin"/><Relationship Id="rId5" Type="http://schemas.openxmlformats.org/officeDocument/2006/relationships/image" Target="../media/image10.wmf"/><Relationship Id="rId10" Type="http://schemas.openxmlformats.org/officeDocument/2006/relationships/image" Target="../media/image12.wmf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219200" y="2590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1" lang="pl-PL" sz="44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219200" y="5162550"/>
            <a:ext cx="38613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>
                <a:latin typeface="Impact" pitchFamily="34" charset="0"/>
              </a:rPr>
              <a:t>Zdzisław </a:t>
            </a:r>
            <a:r>
              <a:rPr lang="pl-PL" sz="2800" smtClean="0">
                <a:latin typeface="Impact" pitchFamily="34" charset="0"/>
              </a:rPr>
              <a:t>PAPIR</a:t>
            </a:r>
            <a:endParaRPr lang="pl-PL" sz="2800" dirty="0">
              <a:latin typeface="Impact" pitchFamily="34" charset="0"/>
            </a:endParaRPr>
          </a:p>
          <a:p>
            <a:r>
              <a:rPr lang="pl-PL" sz="2800" dirty="0" smtClean="0">
                <a:latin typeface="Impact" pitchFamily="34" charset="0"/>
              </a:rPr>
              <a:t>Katedra Telekomunikacji</a:t>
            </a:r>
            <a:endParaRPr lang="pl-PL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99592" y="116205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TRANSMISJA PAKIETÓW</a:t>
            </a:r>
            <a:br>
              <a:rPr lang="pl-PL" kern="0" dirty="0" smtClean="0">
                <a:solidFill>
                  <a:schemeClr val="folHlink"/>
                </a:solidFill>
              </a:rPr>
            </a:br>
            <a:r>
              <a:rPr lang="pl-PL" kern="0" dirty="0" smtClean="0">
                <a:solidFill>
                  <a:schemeClr val="folHlink"/>
                </a:solidFill>
              </a:rPr>
              <a:t>WSKAŹNIKI </a:t>
            </a:r>
            <a:r>
              <a:rPr lang="pl-PL" kern="0" dirty="0" err="1" smtClean="0">
                <a:solidFill>
                  <a:schemeClr val="folHlink"/>
                </a:solidFill>
              </a:rPr>
              <a:t>QoS</a:t>
            </a:r>
            <a:r>
              <a:rPr lang="pl-PL" kern="0" dirty="0" smtClean="0">
                <a:solidFill>
                  <a:schemeClr val="folHlink"/>
                </a:solidFill>
              </a:rPr>
              <a:t> -</a:t>
            </a:r>
            <a:br>
              <a:rPr lang="pl-PL" kern="0" dirty="0" smtClean="0">
                <a:solidFill>
                  <a:schemeClr val="folHlink"/>
                </a:solidFill>
              </a:rPr>
            </a:br>
            <a:r>
              <a:rPr lang="pl-PL" kern="0" dirty="0" smtClean="0">
                <a:solidFill>
                  <a:schemeClr val="folHlink"/>
                </a:solidFill>
              </a:rPr>
              <a:t>sieć pakietowa</a:t>
            </a:r>
            <a:endParaRPr lang="pl-PL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1" y="339966"/>
            <a:ext cx="8991600" cy="6858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ŁĄCZE WIRTUALNE</a:t>
            </a:r>
            <a:endParaRPr lang="pl-PL" sz="4000" dirty="0"/>
          </a:p>
        </p:txBody>
      </p:sp>
      <p:sp>
        <p:nvSpPr>
          <p:cNvPr id="17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aphicFrame>
        <p:nvGraphicFramePr>
          <p:cNvPr id="18" name="Object 1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557518"/>
              </p:ext>
            </p:extLst>
          </p:nvPr>
        </p:nvGraphicFramePr>
        <p:xfrm>
          <a:off x="3894675" y="1235959"/>
          <a:ext cx="5151437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69" name="Equation" r:id="rId4" imgW="1917360" imgH="241200" progId="Equation.3">
                  <p:embed/>
                </p:oleObj>
              </mc:Choice>
              <mc:Fallback>
                <p:oleObj name="Equation" r:id="rId4" imgW="19173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4675" y="1235959"/>
                        <a:ext cx="5151437" cy="64452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49804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Text Box 131"/>
          <p:cNvSpPr txBox="1">
            <a:spLocks noChangeArrowheads="1"/>
          </p:cNvSpPr>
          <p:nvPr/>
        </p:nvSpPr>
        <p:spPr bwMode="auto">
          <a:xfrm>
            <a:off x="2064296" y="126694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>
                <a:solidFill>
                  <a:srgbClr val="000000"/>
                </a:solidFill>
              </a:rPr>
              <a:t>j</a:t>
            </a:r>
            <a:r>
              <a:rPr lang="pl-PL" sz="2400" b="1" baseline="-25000" dirty="0">
                <a:solidFill>
                  <a:srgbClr val="000000"/>
                </a:solidFill>
              </a:rPr>
              <a:t>1</a:t>
            </a:r>
            <a:endParaRPr lang="pl-PL" sz="2400" i="1" dirty="0">
              <a:solidFill>
                <a:srgbClr val="000000"/>
              </a:solidFill>
            </a:endParaRPr>
          </a:p>
        </p:txBody>
      </p:sp>
      <p:grpSp>
        <p:nvGrpSpPr>
          <p:cNvPr id="19" name="Group 20"/>
          <p:cNvGrpSpPr>
            <a:grpSpLocks/>
          </p:cNvGrpSpPr>
          <p:nvPr/>
        </p:nvGrpSpPr>
        <p:grpSpPr bwMode="auto">
          <a:xfrm>
            <a:off x="1472112" y="1969525"/>
            <a:ext cx="762000" cy="271463"/>
            <a:chOff x="2448" y="2757"/>
            <a:chExt cx="480" cy="171"/>
          </a:xfrm>
        </p:grpSpPr>
        <p:sp>
          <p:nvSpPr>
            <p:cNvPr id="20" name="Freeform 4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Freeform 5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Line 8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Line 9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Line 10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Line 11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" name="Line 12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Line 13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8" name="Group 30"/>
          <p:cNvGrpSpPr>
            <a:grpSpLocks/>
          </p:cNvGrpSpPr>
          <p:nvPr/>
        </p:nvGrpSpPr>
        <p:grpSpPr bwMode="auto">
          <a:xfrm>
            <a:off x="3453312" y="2426725"/>
            <a:ext cx="762000" cy="271463"/>
            <a:chOff x="2448" y="2757"/>
            <a:chExt cx="480" cy="171"/>
          </a:xfrm>
        </p:grpSpPr>
        <p:sp>
          <p:nvSpPr>
            <p:cNvPr id="29" name="Freeform 31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Line 38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7" name="Group 48"/>
          <p:cNvGrpSpPr>
            <a:grpSpLocks/>
          </p:cNvGrpSpPr>
          <p:nvPr/>
        </p:nvGrpSpPr>
        <p:grpSpPr bwMode="auto">
          <a:xfrm>
            <a:off x="4824912" y="2426725"/>
            <a:ext cx="762000" cy="271463"/>
            <a:chOff x="2448" y="2757"/>
            <a:chExt cx="480" cy="171"/>
          </a:xfrm>
        </p:grpSpPr>
        <p:sp>
          <p:nvSpPr>
            <p:cNvPr id="38" name="Freeform 49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9" name="Freeform 50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0" name="Line 51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Line 52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" name="Line 53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3" name="Line 54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" name="Line 55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" name="Line 56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6" name="Group 66"/>
          <p:cNvGrpSpPr>
            <a:grpSpLocks/>
          </p:cNvGrpSpPr>
          <p:nvPr/>
        </p:nvGrpSpPr>
        <p:grpSpPr bwMode="auto">
          <a:xfrm>
            <a:off x="6196512" y="2426725"/>
            <a:ext cx="762000" cy="271463"/>
            <a:chOff x="2448" y="2757"/>
            <a:chExt cx="480" cy="171"/>
          </a:xfrm>
        </p:grpSpPr>
        <p:sp>
          <p:nvSpPr>
            <p:cNvPr id="47" name="Freeform 67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" name="Freeform 68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" name="Line 69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0" name="Line 70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" name="Line 71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" name="Line 72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" name="Line 73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4" name="Line 74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5" name="Group 75"/>
          <p:cNvGrpSpPr>
            <a:grpSpLocks/>
          </p:cNvGrpSpPr>
          <p:nvPr/>
        </p:nvGrpSpPr>
        <p:grpSpPr bwMode="auto">
          <a:xfrm>
            <a:off x="7624599" y="2438863"/>
            <a:ext cx="762000" cy="271463"/>
            <a:chOff x="2448" y="2757"/>
            <a:chExt cx="480" cy="171"/>
          </a:xfrm>
        </p:grpSpPr>
        <p:sp>
          <p:nvSpPr>
            <p:cNvPr id="56" name="Freeform 76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7" name="Freeform 77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8" name="Line 78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9" name="Line 79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0" name="Line 80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" name="Line 81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" name="Line 82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3" name="Line 83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64" name="Line 111"/>
          <p:cNvSpPr>
            <a:spLocks noChangeShapeType="1"/>
          </p:cNvSpPr>
          <p:nvPr/>
        </p:nvSpPr>
        <p:spPr bwMode="auto">
          <a:xfrm>
            <a:off x="1014912" y="2121925"/>
            <a:ext cx="4572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5" name="Line 113"/>
          <p:cNvSpPr>
            <a:spLocks noChangeShapeType="1"/>
          </p:cNvSpPr>
          <p:nvPr/>
        </p:nvSpPr>
        <p:spPr bwMode="auto">
          <a:xfrm>
            <a:off x="2234112" y="2121925"/>
            <a:ext cx="121920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6" name="Line 118"/>
          <p:cNvSpPr>
            <a:spLocks noChangeShapeType="1"/>
          </p:cNvSpPr>
          <p:nvPr/>
        </p:nvSpPr>
        <p:spPr bwMode="auto">
          <a:xfrm>
            <a:off x="4215312" y="2579125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7" name="Line 122"/>
          <p:cNvSpPr>
            <a:spLocks noChangeShapeType="1"/>
          </p:cNvSpPr>
          <p:nvPr/>
        </p:nvSpPr>
        <p:spPr bwMode="auto">
          <a:xfrm>
            <a:off x="5586912" y="2579125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9" name="Line 128"/>
          <p:cNvSpPr>
            <a:spLocks noChangeShapeType="1"/>
          </p:cNvSpPr>
          <p:nvPr/>
        </p:nvSpPr>
        <p:spPr bwMode="auto">
          <a:xfrm>
            <a:off x="8386599" y="2591263"/>
            <a:ext cx="5334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" name="Text Box 135"/>
          <p:cNvSpPr txBox="1">
            <a:spLocks noChangeArrowheads="1"/>
          </p:cNvSpPr>
          <p:nvPr/>
        </p:nvSpPr>
        <p:spPr bwMode="auto">
          <a:xfrm>
            <a:off x="6196512" y="1893325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 err="1">
                <a:solidFill>
                  <a:srgbClr val="000000"/>
                </a:solidFill>
              </a:rPr>
              <a:t>j</a:t>
            </a:r>
            <a:r>
              <a:rPr lang="pl-PL" sz="2400" b="1" i="1" baseline="-25000" dirty="0" err="1">
                <a:solidFill>
                  <a:srgbClr val="000000"/>
                </a:solidFill>
              </a:rPr>
              <a:t>n</a:t>
            </a:r>
            <a:endParaRPr lang="pl-PL" sz="2400" i="1" dirty="0">
              <a:solidFill>
                <a:srgbClr val="000000"/>
              </a:solidFill>
            </a:endParaRPr>
          </a:p>
        </p:txBody>
      </p:sp>
      <p:sp>
        <p:nvSpPr>
          <p:cNvPr id="72" name="Text Box 136"/>
          <p:cNvSpPr txBox="1">
            <a:spLocks noChangeArrowheads="1"/>
          </p:cNvSpPr>
          <p:nvPr/>
        </p:nvSpPr>
        <p:spPr bwMode="auto">
          <a:xfrm>
            <a:off x="7767474" y="2786744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 err="1">
                <a:solidFill>
                  <a:srgbClr val="000000"/>
                </a:solidFill>
              </a:rPr>
              <a:t>j</a:t>
            </a:r>
            <a:r>
              <a:rPr lang="pl-PL" sz="2400" b="1" i="1" baseline="-25000" dirty="0" err="1">
                <a:solidFill>
                  <a:srgbClr val="000000"/>
                </a:solidFill>
              </a:rPr>
              <a:t>N</a:t>
            </a:r>
            <a:endParaRPr lang="pl-PL" sz="2400" i="1" dirty="0">
              <a:solidFill>
                <a:srgbClr val="000000"/>
              </a:solidFill>
            </a:endParaRPr>
          </a:p>
        </p:txBody>
      </p:sp>
      <p:sp>
        <p:nvSpPr>
          <p:cNvPr id="73" name="Text Box 137"/>
          <p:cNvSpPr txBox="1">
            <a:spLocks noChangeArrowheads="1"/>
          </p:cNvSpPr>
          <p:nvPr/>
        </p:nvSpPr>
        <p:spPr bwMode="auto">
          <a:xfrm>
            <a:off x="3529512" y="181712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 smtClean="0">
                <a:solidFill>
                  <a:srgbClr val="000000"/>
                </a:solidFill>
              </a:rPr>
              <a:t>j</a:t>
            </a:r>
            <a:r>
              <a:rPr lang="pl-PL" sz="2400" b="1" baseline="-25000" dirty="0">
                <a:solidFill>
                  <a:srgbClr val="000000"/>
                </a:solidFill>
              </a:rPr>
              <a:t>2</a:t>
            </a:r>
            <a:endParaRPr lang="pl-PL" sz="2400" i="1" dirty="0">
              <a:solidFill>
                <a:srgbClr val="000000"/>
              </a:solidFill>
            </a:endParaRPr>
          </a:p>
        </p:txBody>
      </p:sp>
      <p:sp>
        <p:nvSpPr>
          <p:cNvPr id="78" name="pole tekstowe 77"/>
          <p:cNvSpPr txBox="1"/>
          <p:nvPr/>
        </p:nvSpPr>
        <p:spPr>
          <a:xfrm>
            <a:off x="-71721" y="2180792"/>
            <a:ext cx="15057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ruch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oferowany </a:t>
            </a:r>
            <a:r>
              <a:rPr lang="el-GR" sz="2000" b="1" i="1" dirty="0" smtClean="0">
                <a:solidFill>
                  <a:srgbClr val="000000"/>
                </a:solidFill>
              </a:rPr>
              <a:t>γ</a:t>
            </a:r>
            <a:endParaRPr lang="pl-PL" sz="2000" b="1" i="1" dirty="0">
              <a:solidFill>
                <a:srgbClr val="000000"/>
              </a:solidFill>
            </a:endParaRPr>
          </a:p>
        </p:txBody>
      </p:sp>
      <p:graphicFrame>
        <p:nvGraphicFramePr>
          <p:cNvPr id="79" name="Obiek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334215"/>
              </p:ext>
            </p:extLst>
          </p:nvPr>
        </p:nvGraphicFramePr>
        <p:xfrm>
          <a:off x="6630824" y="2605862"/>
          <a:ext cx="377174" cy="451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70" name="Equation" r:id="rId6" imgW="190440" imgH="228600" progId="Equation.3">
                  <p:embed/>
                </p:oleObj>
              </mc:Choice>
              <mc:Fallback>
                <p:oleObj name="Equation" r:id="rId6" imgW="190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630824" y="2605862"/>
                        <a:ext cx="377174" cy="451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iek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141564"/>
              </p:ext>
            </p:extLst>
          </p:nvPr>
        </p:nvGraphicFramePr>
        <p:xfrm>
          <a:off x="1980727" y="2223024"/>
          <a:ext cx="35242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71" name="Equation" r:id="rId8" imgW="177480" imgH="215640" progId="Equation.3">
                  <p:embed/>
                </p:oleObj>
              </mc:Choice>
              <mc:Fallback>
                <p:oleObj name="Equation" r:id="rId8" imgW="1774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80727" y="2223024"/>
                        <a:ext cx="352425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iek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5830001"/>
              </p:ext>
            </p:extLst>
          </p:nvPr>
        </p:nvGraphicFramePr>
        <p:xfrm>
          <a:off x="8226261" y="2618087"/>
          <a:ext cx="42703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72" name="Equation" r:id="rId10" imgW="215640" imgH="228600" progId="Equation.3">
                  <p:embed/>
                </p:oleObj>
              </mc:Choice>
              <mc:Fallback>
                <p:oleObj name="Equation" r:id="rId10" imgW="2156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226261" y="2618087"/>
                        <a:ext cx="427038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iek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918735"/>
              </p:ext>
            </p:extLst>
          </p:nvPr>
        </p:nvGraphicFramePr>
        <p:xfrm>
          <a:off x="3906349" y="2675547"/>
          <a:ext cx="376238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73" name="Equation" r:id="rId12" imgW="190440" imgH="215640" progId="Equation.3">
                  <p:embed/>
                </p:oleObj>
              </mc:Choice>
              <mc:Fallback>
                <p:oleObj name="Equation" r:id="rId12" imgW="1904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906349" y="2675547"/>
                        <a:ext cx="376238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Line 113"/>
          <p:cNvSpPr>
            <a:spLocks noChangeShapeType="1"/>
          </p:cNvSpPr>
          <p:nvPr/>
        </p:nvSpPr>
        <p:spPr bwMode="auto">
          <a:xfrm>
            <a:off x="2238876" y="2179212"/>
            <a:ext cx="1219200" cy="38100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7" name="Line 118"/>
          <p:cNvSpPr>
            <a:spLocks noChangeShapeType="1"/>
          </p:cNvSpPr>
          <p:nvPr/>
        </p:nvSpPr>
        <p:spPr bwMode="auto">
          <a:xfrm>
            <a:off x="4254501" y="2627022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8" name="Line 122"/>
          <p:cNvSpPr>
            <a:spLocks noChangeShapeType="1"/>
          </p:cNvSpPr>
          <p:nvPr/>
        </p:nvSpPr>
        <p:spPr bwMode="auto">
          <a:xfrm>
            <a:off x="5617392" y="2627022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3" name="Line 122"/>
          <p:cNvSpPr>
            <a:spLocks noChangeShapeType="1"/>
          </p:cNvSpPr>
          <p:nvPr/>
        </p:nvSpPr>
        <p:spPr bwMode="auto">
          <a:xfrm>
            <a:off x="7014999" y="2627022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4" name="Line 122"/>
          <p:cNvSpPr>
            <a:spLocks noChangeShapeType="1"/>
          </p:cNvSpPr>
          <p:nvPr/>
        </p:nvSpPr>
        <p:spPr bwMode="auto">
          <a:xfrm>
            <a:off x="7019472" y="2566062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5" name="Prostokąt 224"/>
          <p:cNvSpPr/>
          <p:nvPr/>
        </p:nvSpPr>
        <p:spPr>
          <a:xfrm>
            <a:off x="75067" y="3507010"/>
            <a:ext cx="59008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Pojedynczy bufor </a:t>
            </a:r>
            <a:r>
              <a:rPr kumimoji="1" lang="pl-PL" sz="2800" dirty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&amp; kanał transmisyjny </a:t>
            </a:r>
          </a:p>
        </p:txBody>
      </p:sp>
      <p:sp>
        <p:nvSpPr>
          <p:cNvPr id="122" name="pole tekstowe 121"/>
          <p:cNvSpPr txBox="1"/>
          <p:nvPr/>
        </p:nvSpPr>
        <p:spPr>
          <a:xfrm>
            <a:off x="5716920" y="4505925"/>
            <a:ext cx="3451586" cy="707886"/>
          </a:xfrm>
          <a:prstGeom prst="rect">
            <a:avLst/>
          </a:prstGeom>
          <a:solidFill>
            <a:srgbClr val="FFCC0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2000" b="1" dirty="0" err="1" smtClean="0">
                <a:solidFill>
                  <a:srgbClr val="000000"/>
                </a:solidFill>
              </a:rPr>
              <a:t>fgp</a:t>
            </a:r>
            <a:r>
              <a:rPr lang="pl-PL" sz="2000" b="1" dirty="0" smtClean="0">
                <a:solidFill>
                  <a:srgbClr val="000000"/>
                </a:solidFill>
              </a:rPr>
              <a:t> odstępów czasu pomiędzy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pakietami na wyjściu kanału?</a:t>
            </a:r>
            <a:endParaRPr lang="pl-PL" sz="2000" b="1" i="1" baseline="-25000" dirty="0">
              <a:solidFill>
                <a:srgbClr val="000000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46008" y="4309639"/>
            <a:ext cx="5834353" cy="2337224"/>
            <a:chOff x="0" y="4258320"/>
            <a:chExt cx="5834353" cy="2337224"/>
          </a:xfrm>
        </p:grpSpPr>
        <p:pic>
          <p:nvPicPr>
            <p:cNvPr id="121" name="Obraz 120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258320"/>
              <a:ext cx="5680087" cy="2052601"/>
            </a:xfrm>
            <a:prstGeom prst="rect">
              <a:avLst/>
            </a:prstGeom>
          </p:spPr>
        </p:pic>
        <p:sp>
          <p:nvSpPr>
            <p:cNvPr id="2" name="Prostokąt 1"/>
            <p:cNvSpPr/>
            <p:nvPr/>
          </p:nvSpPr>
          <p:spPr bwMode="auto">
            <a:xfrm>
              <a:off x="4031616" y="5778449"/>
              <a:ext cx="1802737" cy="628266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" name="Prostokąt 2"/>
            <p:cNvSpPr/>
            <p:nvPr/>
          </p:nvSpPr>
          <p:spPr bwMode="auto">
            <a:xfrm>
              <a:off x="2064296" y="5589240"/>
              <a:ext cx="2218291" cy="817475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74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2047378"/>
                </p:ext>
              </p:extLst>
            </p:nvPr>
          </p:nvGraphicFramePr>
          <p:xfrm>
            <a:off x="657255" y="5997056"/>
            <a:ext cx="4611687" cy="598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6174" name="Equation" r:id="rId15" imgW="1942920" imgH="253800" progId="Equation.3">
                    <p:embed/>
                  </p:oleObj>
                </mc:Choice>
                <mc:Fallback>
                  <p:oleObj name="Equation" r:id="rId15" imgW="194292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7255" y="5997056"/>
                          <a:ext cx="4611687" cy="598488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49804"/>
                          </a:srgbClr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" name="Text Box 24"/>
            <p:cNvSpPr txBox="1">
              <a:spLocks noChangeArrowheads="1"/>
            </p:cNvSpPr>
            <p:nvPr/>
          </p:nvSpPr>
          <p:spPr bwMode="auto">
            <a:xfrm>
              <a:off x="2930289" y="5409130"/>
              <a:ext cx="26962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i="1" dirty="0">
                  <a:solidFill>
                    <a:srgbClr val="000000"/>
                  </a:solidFill>
                </a:rPr>
                <a:t>j</a:t>
              </a:r>
              <a:endParaRPr lang="pl-PL" sz="2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2999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9512" y="113434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BUFOROWANIE  &amp;  TRANSMISJA</a:t>
            </a:r>
            <a:r>
              <a:rPr kumimoji="1" lang="pl-PL" sz="440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/>
            </a:r>
            <a:br>
              <a:rPr kumimoji="1" lang="pl-PL" sz="440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</a:br>
            <a:r>
              <a:rPr kumimoji="1" lang="pl-PL" sz="44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KOLEJKA M/M/1  –  TW. BURKE’GO</a:t>
            </a:r>
            <a:endParaRPr kumimoji="1" lang="pl-PL" sz="440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94" name="Freeform 6"/>
          <p:cNvSpPr>
            <a:spLocks/>
          </p:cNvSpPr>
          <p:nvPr/>
        </p:nvSpPr>
        <p:spPr bwMode="auto">
          <a:xfrm>
            <a:off x="1992637" y="2476076"/>
            <a:ext cx="1295400" cy="762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5" name="Freeform 7"/>
          <p:cNvSpPr>
            <a:spLocks/>
          </p:cNvSpPr>
          <p:nvPr/>
        </p:nvSpPr>
        <p:spPr bwMode="auto">
          <a:xfrm>
            <a:off x="3288037" y="2628476"/>
            <a:ext cx="838200" cy="447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6" name="Text Box 8"/>
          <p:cNvSpPr txBox="1">
            <a:spLocks noChangeArrowheads="1"/>
          </p:cNvSpPr>
          <p:nvPr/>
        </p:nvSpPr>
        <p:spPr bwMode="auto">
          <a:xfrm>
            <a:off x="2145037" y="1942676"/>
            <a:ext cx="920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400" b="1" dirty="0" smtClean="0">
                <a:solidFill>
                  <a:srgbClr val="333399"/>
                </a:solidFill>
              </a:rPr>
              <a:t>bufor</a:t>
            </a:r>
            <a:endParaRPr lang="pl-PL" sz="2400" dirty="0"/>
          </a:p>
        </p:txBody>
      </p:sp>
      <p:sp>
        <p:nvSpPr>
          <p:cNvPr id="97" name="Text Box 9"/>
          <p:cNvSpPr txBox="1">
            <a:spLocks noChangeArrowheads="1"/>
          </p:cNvSpPr>
          <p:nvPr/>
        </p:nvSpPr>
        <p:spPr bwMode="auto">
          <a:xfrm>
            <a:off x="3288037" y="2095076"/>
            <a:ext cx="920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400" b="1" dirty="0" smtClean="0">
                <a:solidFill>
                  <a:srgbClr val="CC3300"/>
                </a:solidFill>
              </a:rPr>
              <a:t>kanał</a:t>
            </a:r>
            <a:endParaRPr lang="pl-PL" sz="2400" dirty="0"/>
          </a:p>
        </p:txBody>
      </p:sp>
      <p:sp>
        <p:nvSpPr>
          <p:cNvPr id="98" name="Line 10"/>
          <p:cNvSpPr>
            <a:spLocks noChangeShapeType="1"/>
          </p:cNvSpPr>
          <p:nvPr/>
        </p:nvSpPr>
        <p:spPr bwMode="auto">
          <a:xfrm>
            <a:off x="2125987" y="2603076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9" name="Line 11"/>
          <p:cNvSpPr>
            <a:spLocks noChangeShapeType="1"/>
          </p:cNvSpPr>
          <p:nvPr/>
        </p:nvSpPr>
        <p:spPr bwMode="auto">
          <a:xfrm>
            <a:off x="2391100" y="2603076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0" name="Line 12"/>
          <p:cNvSpPr>
            <a:spLocks noChangeShapeType="1"/>
          </p:cNvSpPr>
          <p:nvPr/>
        </p:nvSpPr>
        <p:spPr bwMode="auto">
          <a:xfrm>
            <a:off x="2657800" y="2603076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1" name="Line 13"/>
          <p:cNvSpPr>
            <a:spLocks noChangeShapeType="1"/>
          </p:cNvSpPr>
          <p:nvPr/>
        </p:nvSpPr>
        <p:spPr bwMode="auto">
          <a:xfrm>
            <a:off x="2924500" y="2603076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2" name="Line 14"/>
          <p:cNvSpPr>
            <a:spLocks noChangeShapeType="1"/>
          </p:cNvSpPr>
          <p:nvPr/>
        </p:nvSpPr>
        <p:spPr bwMode="auto">
          <a:xfrm>
            <a:off x="3191200" y="2603076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3" name="Line 15"/>
          <p:cNvSpPr>
            <a:spLocks noChangeShapeType="1"/>
          </p:cNvSpPr>
          <p:nvPr/>
        </p:nvSpPr>
        <p:spPr bwMode="auto">
          <a:xfrm rot="5400000">
            <a:off x="3707137" y="2590376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4" name="Line 16"/>
          <p:cNvSpPr>
            <a:spLocks noChangeShapeType="1"/>
          </p:cNvSpPr>
          <p:nvPr/>
        </p:nvSpPr>
        <p:spPr bwMode="auto">
          <a:xfrm>
            <a:off x="875413" y="2869776"/>
            <a:ext cx="1219200" cy="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5" name="Line 17"/>
          <p:cNvSpPr>
            <a:spLocks noChangeShapeType="1"/>
          </p:cNvSpPr>
          <p:nvPr/>
        </p:nvSpPr>
        <p:spPr bwMode="auto">
          <a:xfrm>
            <a:off x="4126237" y="2857076"/>
            <a:ext cx="1219200" cy="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06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3679405"/>
              </p:ext>
            </p:extLst>
          </p:nvPr>
        </p:nvGraphicFramePr>
        <p:xfrm>
          <a:off x="3526373" y="3115489"/>
          <a:ext cx="361528" cy="3924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92" name="Equation" r:id="rId4" imgW="152280" imgH="164880" progId="Equation.3">
                  <p:embed/>
                </p:oleObj>
              </mc:Choice>
              <mc:Fallback>
                <p:oleObj name="Equation" r:id="rId4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6373" y="3115489"/>
                        <a:ext cx="361528" cy="39241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" name="Object 10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9212287"/>
              </p:ext>
            </p:extLst>
          </p:nvPr>
        </p:nvGraphicFramePr>
        <p:xfrm>
          <a:off x="4301085" y="2366833"/>
          <a:ext cx="1000125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93" name="Equation" r:id="rId6" imgW="520560" imgH="215640" progId="Equation.3">
                  <p:embed/>
                </p:oleObj>
              </mc:Choice>
              <mc:Fallback>
                <p:oleObj name="Equation" r:id="rId6" imgW="520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1085" y="2366833"/>
                        <a:ext cx="1000125" cy="411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6755954"/>
              </p:ext>
            </p:extLst>
          </p:nvPr>
        </p:nvGraphicFramePr>
        <p:xfrm>
          <a:off x="4192588" y="3089275"/>
          <a:ext cx="4932362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94" name="Equation" r:id="rId8" imgW="1942920" imgH="253800" progId="Equation.3">
                  <p:embed/>
                </p:oleObj>
              </mc:Choice>
              <mc:Fallback>
                <p:oleObj name="Equation" r:id="rId8" imgW="19429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2588" y="3089275"/>
                        <a:ext cx="4932362" cy="639763"/>
                      </a:xfrm>
                      <a:prstGeom prst="rect">
                        <a:avLst/>
                      </a:prstGeom>
                      <a:solidFill>
                        <a:srgbClr val="FFCC00">
                          <a:alpha val="49804"/>
                        </a:srgb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" name="Text Box 24"/>
          <p:cNvSpPr txBox="1">
            <a:spLocks noChangeArrowheads="1"/>
          </p:cNvSpPr>
          <p:nvPr/>
        </p:nvSpPr>
        <p:spPr bwMode="auto">
          <a:xfrm>
            <a:off x="3049912" y="3334118"/>
            <a:ext cx="28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j</a:t>
            </a:r>
            <a:endParaRPr lang="pl-PL" sz="2400" i="1" dirty="0"/>
          </a:p>
        </p:txBody>
      </p:sp>
      <p:graphicFrame>
        <p:nvGraphicFramePr>
          <p:cNvPr id="111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477145"/>
              </p:ext>
            </p:extLst>
          </p:nvPr>
        </p:nvGraphicFramePr>
        <p:xfrm>
          <a:off x="10656" y="2395167"/>
          <a:ext cx="2014537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95" name="Equation" r:id="rId10" imgW="1117440" imgH="215640" progId="Equation.3">
                  <p:embed/>
                </p:oleObj>
              </mc:Choice>
              <mc:Fallback>
                <p:oleObj name="Equation" r:id="rId10" imgW="11174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6" y="2395167"/>
                        <a:ext cx="2014537" cy="387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6553969"/>
              </p:ext>
            </p:extLst>
          </p:nvPr>
        </p:nvGraphicFramePr>
        <p:xfrm>
          <a:off x="1250274" y="3086471"/>
          <a:ext cx="301625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96" name="Equation" r:id="rId12" imgW="126720" imgH="164880" progId="Equation.3">
                  <p:embed/>
                </p:oleObj>
              </mc:Choice>
              <mc:Fallback>
                <p:oleObj name="Equation" r:id="rId12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0274" y="3086471"/>
                        <a:ext cx="301625" cy="3921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" name="pole tekstowe 112"/>
          <p:cNvSpPr txBox="1"/>
          <p:nvPr/>
        </p:nvSpPr>
        <p:spPr>
          <a:xfrm>
            <a:off x="5667195" y="2218471"/>
            <a:ext cx="3451586" cy="707886"/>
          </a:xfrm>
          <a:prstGeom prst="rect">
            <a:avLst/>
          </a:prstGeom>
          <a:solidFill>
            <a:srgbClr val="FFCC0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2000" b="1" dirty="0" err="1" smtClean="0">
                <a:solidFill>
                  <a:srgbClr val="000000"/>
                </a:solidFill>
              </a:rPr>
              <a:t>fgp</a:t>
            </a:r>
            <a:r>
              <a:rPr lang="pl-PL" sz="2000" b="1" dirty="0" smtClean="0">
                <a:solidFill>
                  <a:srgbClr val="000000"/>
                </a:solidFill>
              </a:rPr>
              <a:t> odstępów czasu pomiędzy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pakietami na wyjściu kanału?</a:t>
            </a:r>
            <a:endParaRPr lang="pl-PL" sz="2000" b="1" i="1" baseline="-25000" dirty="0">
              <a:solidFill>
                <a:srgbClr val="000000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141906" y="3884389"/>
            <a:ext cx="34010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Twierdzenie </a:t>
            </a:r>
            <a:r>
              <a:rPr kumimoji="1" lang="pl-PL" sz="2800" dirty="0" err="1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Burke’go</a:t>
            </a:r>
            <a:r>
              <a:rPr kumimoji="1" lang="pl-PL" sz="2800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 </a:t>
            </a:r>
            <a:endParaRPr kumimoji="1" lang="pl-PL" sz="2800" dirty="0">
              <a:solidFill>
                <a:srgbClr val="0066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6" name="pole tekstowe 115"/>
          <p:cNvSpPr txBox="1"/>
          <p:nvPr/>
        </p:nvSpPr>
        <p:spPr>
          <a:xfrm>
            <a:off x="215268" y="4602679"/>
            <a:ext cx="8888787" cy="1323439"/>
          </a:xfrm>
          <a:prstGeom prst="rect">
            <a:avLst/>
          </a:prstGeom>
          <a:solidFill>
            <a:srgbClr val="FFCC0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sz="2000" b="1" dirty="0" err="1">
                <a:solidFill>
                  <a:srgbClr val="000000"/>
                </a:solidFill>
              </a:rPr>
              <a:t>F</a:t>
            </a:r>
            <a:r>
              <a:rPr lang="pl-PL" sz="2000" b="1" dirty="0" err="1" smtClean="0">
                <a:solidFill>
                  <a:srgbClr val="000000"/>
                </a:solidFill>
              </a:rPr>
              <a:t>gp</a:t>
            </a:r>
            <a:r>
              <a:rPr lang="pl-PL" sz="2000" b="1" dirty="0" smtClean="0">
                <a:solidFill>
                  <a:srgbClr val="000000"/>
                </a:solidFill>
              </a:rPr>
              <a:t> odstępów czasu pomiędzy pakietami </a:t>
            </a:r>
            <a:r>
              <a:rPr lang="pl-PL" sz="2000" b="1" u="sng" dirty="0" smtClean="0">
                <a:solidFill>
                  <a:srgbClr val="000000"/>
                </a:solidFill>
              </a:rPr>
              <a:t>na wyjściu kanału</a:t>
            </a:r>
            <a:r>
              <a:rPr lang="pl-PL" sz="2000" b="1" dirty="0" smtClean="0">
                <a:solidFill>
                  <a:srgbClr val="000000"/>
                </a:solidFill>
              </a:rPr>
              <a:t/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transmisyjnego (modelowanego jako system kolejkowy M/M/1) jest identyczna z </a:t>
            </a:r>
            <a:r>
              <a:rPr lang="pl-PL" sz="2000" b="1" dirty="0" err="1" smtClean="0">
                <a:solidFill>
                  <a:srgbClr val="000000"/>
                </a:solidFill>
              </a:rPr>
              <a:t>fgp</a:t>
            </a:r>
            <a:r>
              <a:rPr lang="pl-PL" sz="2000" b="1" dirty="0" smtClean="0">
                <a:solidFill>
                  <a:srgbClr val="000000"/>
                </a:solidFill>
              </a:rPr>
              <a:t> odstępów czasu pomiędzy pakietami </a:t>
            </a:r>
            <a:r>
              <a:rPr lang="pl-PL" sz="2000" b="1" u="sng" dirty="0" smtClean="0">
                <a:solidFill>
                  <a:srgbClr val="000000"/>
                </a:solidFill>
              </a:rPr>
              <a:t>na wejściu do bufora</a:t>
            </a: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(buforowanie &amp; transmisja nie zmieniają wykładniczego charakteru strumienia).</a:t>
            </a:r>
          </a:p>
        </p:txBody>
      </p:sp>
      <p:graphicFrame>
        <p:nvGraphicFramePr>
          <p:cNvPr id="117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6948691"/>
              </p:ext>
            </p:extLst>
          </p:nvPr>
        </p:nvGraphicFramePr>
        <p:xfrm>
          <a:off x="2468700" y="6121188"/>
          <a:ext cx="4534273" cy="639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97" name="Equation" r:id="rId14" imgW="1523880" imgH="215640" progId="Equation.3">
                  <p:embed/>
                </p:oleObj>
              </mc:Choice>
              <mc:Fallback>
                <p:oleObj name="Equation" r:id="rId14" imgW="1523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8700" y="6121188"/>
                        <a:ext cx="4534273" cy="6395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2405603" y="1094982"/>
            <a:ext cx="5529263" cy="2119313"/>
            <a:chOff x="1536" y="528"/>
            <a:chExt cx="3483" cy="1335"/>
          </a:xfrm>
        </p:grpSpPr>
        <p:grpSp>
          <p:nvGrpSpPr>
            <p:cNvPr id="17413" name="Group 5"/>
            <p:cNvGrpSpPr>
              <a:grpSpLocks/>
            </p:cNvGrpSpPr>
            <p:nvPr/>
          </p:nvGrpSpPr>
          <p:grpSpPr bwMode="auto">
            <a:xfrm>
              <a:off x="1536" y="528"/>
              <a:ext cx="3483" cy="1143"/>
              <a:chOff x="1536" y="1200"/>
              <a:chExt cx="3483" cy="1143"/>
            </a:xfrm>
          </p:grpSpPr>
          <p:sp>
            <p:nvSpPr>
              <p:cNvPr id="17414" name="Freeform 6"/>
              <p:cNvSpPr>
                <a:spLocks/>
              </p:cNvSpPr>
              <p:nvPr/>
            </p:nvSpPr>
            <p:spPr bwMode="auto">
              <a:xfrm>
                <a:off x="2232" y="1680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15" name="Freeform 7"/>
              <p:cNvSpPr>
                <a:spLocks/>
              </p:cNvSpPr>
              <p:nvPr/>
            </p:nvSpPr>
            <p:spPr bwMode="auto">
              <a:xfrm>
                <a:off x="3048" y="1776"/>
                <a:ext cx="528" cy="28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CC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16" name="Text Box 8"/>
              <p:cNvSpPr txBox="1">
                <a:spLocks noChangeArrowheads="1"/>
              </p:cNvSpPr>
              <p:nvPr/>
            </p:nvSpPr>
            <p:spPr bwMode="auto">
              <a:xfrm>
                <a:off x="2328" y="1344"/>
                <a:ext cx="58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400" b="1" dirty="0" smtClean="0">
                    <a:solidFill>
                      <a:srgbClr val="333399"/>
                    </a:solidFill>
                  </a:rPr>
                  <a:t>bufor</a:t>
                </a:r>
                <a:endParaRPr lang="pl-PL" sz="2400" dirty="0"/>
              </a:p>
            </p:txBody>
          </p:sp>
          <p:sp>
            <p:nvSpPr>
              <p:cNvPr id="17417" name="Text Box 9"/>
              <p:cNvSpPr txBox="1">
                <a:spLocks noChangeArrowheads="1"/>
              </p:cNvSpPr>
              <p:nvPr/>
            </p:nvSpPr>
            <p:spPr bwMode="auto">
              <a:xfrm>
                <a:off x="3048" y="1440"/>
                <a:ext cx="58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400" b="1" dirty="0" smtClean="0">
                    <a:solidFill>
                      <a:srgbClr val="CC3300"/>
                    </a:solidFill>
                  </a:rPr>
                  <a:t>kanał</a:t>
                </a:r>
                <a:endParaRPr lang="pl-PL" sz="2400" dirty="0"/>
              </a:p>
            </p:txBody>
          </p:sp>
          <p:sp>
            <p:nvSpPr>
              <p:cNvPr id="17418" name="Line 10"/>
              <p:cNvSpPr>
                <a:spLocks noChangeShapeType="1"/>
              </p:cNvSpPr>
              <p:nvPr/>
            </p:nvSpPr>
            <p:spPr bwMode="auto">
              <a:xfrm>
                <a:off x="2316" y="1760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19" name="Line 11"/>
              <p:cNvSpPr>
                <a:spLocks noChangeShapeType="1"/>
              </p:cNvSpPr>
              <p:nvPr/>
            </p:nvSpPr>
            <p:spPr bwMode="auto">
              <a:xfrm>
                <a:off x="2483" y="1760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20" name="Line 12"/>
              <p:cNvSpPr>
                <a:spLocks noChangeShapeType="1"/>
              </p:cNvSpPr>
              <p:nvPr/>
            </p:nvSpPr>
            <p:spPr bwMode="auto">
              <a:xfrm>
                <a:off x="2651" y="1760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21" name="Line 13"/>
              <p:cNvSpPr>
                <a:spLocks noChangeShapeType="1"/>
              </p:cNvSpPr>
              <p:nvPr/>
            </p:nvSpPr>
            <p:spPr bwMode="auto">
              <a:xfrm>
                <a:off x="2819" y="1760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22" name="Line 14"/>
              <p:cNvSpPr>
                <a:spLocks noChangeShapeType="1"/>
              </p:cNvSpPr>
              <p:nvPr/>
            </p:nvSpPr>
            <p:spPr bwMode="auto">
              <a:xfrm>
                <a:off x="2987" y="1760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23" name="Line 15"/>
              <p:cNvSpPr>
                <a:spLocks noChangeShapeType="1"/>
              </p:cNvSpPr>
              <p:nvPr/>
            </p:nvSpPr>
            <p:spPr bwMode="auto">
              <a:xfrm rot="5400000">
                <a:off x="3312" y="1752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24" name="Line 16"/>
              <p:cNvSpPr>
                <a:spLocks noChangeShapeType="1"/>
              </p:cNvSpPr>
              <p:nvPr/>
            </p:nvSpPr>
            <p:spPr bwMode="auto">
              <a:xfrm>
                <a:off x="1536" y="1934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25" name="Line 17"/>
              <p:cNvSpPr>
                <a:spLocks noChangeShapeType="1"/>
              </p:cNvSpPr>
              <p:nvPr/>
            </p:nvSpPr>
            <p:spPr bwMode="auto">
              <a:xfrm>
                <a:off x="3576" y="1920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32099" name="Object 10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21917755"/>
                  </p:ext>
                </p:extLst>
              </p:nvPr>
            </p:nvGraphicFramePr>
            <p:xfrm>
              <a:off x="1566" y="1999"/>
              <a:ext cx="266" cy="3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5496" name="Equation" r:id="rId4" imgW="126720" imgH="164880" progId="Equation.3">
                      <p:embed/>
                    </p:oleObj>
                  </mc:Choice>
                  <mc:Fallback>
                    <p:oleObj name="Equation" r:id="rId4" imgW="126720" imgH="164880" progId="Equation.3">
                      <p:embed/>
                      <p:pic>
                        <p:nvPicPr>
                          <p:cNvPr id="0" name="Picture 10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66" y="1999"/>
                            <a:ext cx="266" cy="34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2100" name="Object 1028"/>
              <p:cNvGraphicFramePr>
                <a:graphicFrameLocks noChangeAspect="1"/>
              </p:cNvGraphicFramePr>
              <p:nvPr/>
            </p:nvGraphicFramePr>
            <p:xfrm>
              <a:off x="3168" y="1200"/>
              <a:ext cx="316" cy="34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5497" name="Equation" r:id="rId6" imgW="152280" imgH="164880" progId="Equation.3">
                      <p:embed/>
                    </p:oleObj>
                  </mc:Choice>
                  <mc:Fallback>
                    <p:oleObj name="Equation" r:id="rId6" imgW="152280" imgH="164880" progId="Equation.3">
                      <p:embed/>
                      <p:pic>
                        <p:nvPicPr>
                          <p:cNvPr id="0" name="Picture 10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68" y="1200"/>
                            <a:ext cx="316" cy="34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2103" name="Object 103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71638890"/>
                  </p:ext>
                </p:extLst>
              </p:nvPr>
            </p:nvGraphicFramePr>
            <p:xfrm>
              <a:off x="4389" y="1602"/>
              <a:ext cx="630" cy="25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5498" name="Equation" r:id="rId8" imgW="520560" imgH="215640" progId="Equation.3">
                      <p:embed/>
                    </p:oleObj>
                  </mc:Choice>
                  <mc:Fallback>
                    <p:oleObj name="Equation" r:id="rId8" imgW="520560" imgH="215640" progId="Equation.3">
                      <p:embed/>
                      <p:pic>
                        <p:nvPicPr>
                          <p:cNvPr id="0" name="Picture 103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89" y="1602"/>
                            <a:ext cx="630" cy="259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7432" name="Text Box 24"/>
            <p:cNvSpPr txBox="1">
              <a:spLocks noChangeArrowheads="1"/>
            </p:cNvSpPr>
            <p:nvPr/>
          </p:nvSpPr>
          <p:spPr bwMode="auto">
            <a:xfrm>
              <a:off x="2879" y="1536"/>
              <a:ext cx="1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800" b="1" i="1" dirty="0">
                  <a:solidFill>
                    <a:srgbClr val="000000"/>
                  </a:solidFill>
                </a:rPr>
                <a:t>j</a:t>
              </a:r>
              <a:endParaRPr lang="pl-PL" sz="2400" i="1" dirty="0"/>
            </a:p>
          </p:txBody>
        </p:sp>
      </p:grpSp>
      <p:graphicFrame>
        <p:nvGraphicFramePr>
          <p:cNvPr id="13209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7022778"/>
              </p:ext>
            </p:extLst>
          </p:nvPr>
        </p:nvGraphicFramePr>
        <p:xfrm>
          <a:off x="1119188" y="4038600"/>
          <a:ext cx="714057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499" name="Equation" r:id="rId10" imgW="2336760" imgH="253800" progId="Equation.3">
                  <p:embed/>
                </p:oleObj>
              </mc:Choice>
              <mc:Fallback>
                <p:oleObj name="Equation" r:id="rId10" imgW="2336760" imgH="253800" progId="Equation.3">
                  <p:embed/>
                  <p:pic>
                    <p:nvPicPr>
                      <p:cNvPr id="0" name="Picture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9188" y="4038600"/>
                        <a:ext cx="7140575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CC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097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331464"/>
              </p:ext>
            </p:extLst>
          </p:nvPr>
        </p:nvGraphicFramePr>
        <p:xfrm>
          <a:off x="989013" y="4970463"/>
          <a:ext cx="7400925" cy="1341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500" name="Equation" r:id="rId12" imgW="2654280" imgH="482400" progId="Equation.3">
                  <p:embed/>
                </p:oleObj>
              </mc:Choice>
              <mc:Fallback>
                <p:oleObj name="Equation" r:id="rId12" imgW="2654280" imgH="482400" progId="Equation.3">
                  <p:embed/>
                  <p:pic>
                    <p:nvPicPr>
                      <p:cNvPr id="0" name="Picture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013" y="4970463"/>
                        <a:ext cx="7400925" cy="134143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819276" y="2698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BUFOROWANIE  &amp; TRANSMISJA</a:t>
            </a:r>
            <a: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  <a:t/>
            </a:r>
            <a:b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</a:br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TWIERDZENIE BURKE’GO  -  dowód</a:t>
            </a:r>
            <a:endParaRPr kumimoji="1" lang="pl-PL" sz="4400" dirty="0">
              <a:solidFill>
                <a:srgbClr val="0033CC"/>
              </a:solidFill>
              <a:latin typeface="Impact" pitchFamily="34" charset="0"/>
            </a:endParaRPr>
          </a:p>
        </p:txBody>
      </p:sp>
      <p:graphicFrame>
        <p:nvGraphicFramePr>
          <p:cNvPr id="29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0999647"/>
              </p:ext>
            </p:extLst>
          </p:nvPr>
        </p:nvGraphicFramePr>
        <p:xfrm>
          <a:off x="1056228" y="1744270"/>
          <a:ext cx="2014538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501" name="Equation" r:id="rId14" imgW="1117440" imgH="215640" progId="Equation.3">
                  <p:embed/>
                </p:oleObj>
              </mc:Choice>
              <mc:Fallback>
                <p:oleObj name="Equation" r:id="rId14" imgW="11174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6228" y="1744270"/>
                        <a:ext cx="2014538" cy="387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063683"/>
              </p:ext>
            </p:extLst>
          </p:nvPr>
        </p:nvGraphicFramePr>
        <p:xfrm>
          <a:off x="4869034" y="2518517"/>
          <a:ext cx="2411782" cy="447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502" name="Równanie" r:id="rId16" imgW="1155600" imgH="215640" progId="Equation.3">
                  <p:embed/>
                </p:oleObj>
              </mc:Choice>
              <mc:Fallback>
                <p:oleObj name="Równanie" r:id="rId16" imgW="1155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9034" y="2518517"/>
                        <a:ext cx="2411782" cy="4479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0516437"/>
              </p:ext>
            </p:extLst>
          </p:nvPr>
        </p:nvGraphicFramePr>
        <p:xfrm>
          <a:off x="2224088" y="3287713"/>
          <a:ext cx="4932362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503" name="Equation" r:id="rId18" imgW="1942920" imgH="253800" progId="Equation.3">
                  <p:embed/>
                </p:oleObj>
              </mc:Choice>
              <mc:Fallback>
                <p:oleObj name="Equation" r:id="rId18" imgW="19429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4088" y="3287713"/>
                        <a:ext cx="4932362" cy="6397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aphicFrame>
        <p:nvGraphicFramePr>
          <p:cNvPr id="133121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579141"/>
              </p:ext>
            </p:extLst>
          </p:nvPr>
        </p:nvGraphicFramePr>
        <p:xfrm>
          <a:off x="1503363" y="3217863"/>
          <a:ext cx="6480175" cy="147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28" name="Equation" r:id="rId4" imgW="2120760" imgH="482400" progId="Equation.3">
                  <p:embed/>
                </p:oleObj>
              </mc:Choice>
              <mc:Fallback>
                <p:oleObj name="Equation" r:id="rId4" imgW="2120760" imgH="482400" progId="Equation.3">
                  <p:embed/>
                  <p:pic>
                    <p:nvPicPr>
                      <p:cNvPr id="0" name="Picture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3363" y="3217863"/>
                        <a:ext cx="6480175" cy="147478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22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873387"/>
              </p:ext>
            </p:extLst>
          </p:nvPr>
        </p:nvGraphicFramePr>
        <p:xfrm>
          <a:off x="1504950" y="5181600"/>
          <a:ext cx="6475413" cy="116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29" name="Equation" r:id="rId6" imgW="2527200" imgH="457200" progId="Equation.3">
                  <p:embed/>
                </p:oleObj>
              </mc:Choice>
              <mc:Fallback>
                <p:oleObj name="Equation" r:id="rId6" imgW="2527200" imgH="457200" progId="Equation.3">
                  <p:embed/>
                  <p:pic>
                    <p:nvPicPr>
                      <p:cNvPr id="0" name="Picture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4950" y="5181600"/>
                        <a:ext cx="6475413" cy="1169988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120576"/>
              </p:ext>
            </p:extLst>
          </p:nvPr>
        </p:nvGraphicFramePr>
        <p:xfrm>
          <a:off x="1042988" y="1279525"/>
          <a:ext cx="7402512" cy="134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30" name="Equation" r:id="rId8" imgW="2654280" imgH="482400" progId="Equation.3">
                  <p:embed/>
                </p:oleObj>
              </mc:Choice>
              <mc:Fallback>
                <p:oleObj name="Equation" r:id="rId8" imgW="2654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279525"/>
                        <a:ext cx="7402512" cy="134143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819276" y="2698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BUFOROWANIE  &amp; TRANSMISJA</a:t>
            </a:r>
            <a: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  <a:t/>
            </a:r>
            <a:b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</a:br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TWIERDZENIE BURKE’GO  -  dowód</a:t>
            </a:r>
            <a:endParaRPr kumimoji="1" lang="pl-PL" sz="4400" dirty="0">
              <a:solidFill>
                <a:srgbClr val="0033CC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9846875"/>
              </p:ext>
            </p:extLst>
          </p:nvPr>
        </p:nvGraphicFramePr>
        <p:xfrm>
          <a:off x="2555776" y="1988840"/>
          <a:ext cx="4344987" cy="139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98" name="Equation" r:id="rId4" imgW="1422360" imgH="457200" progId="Equation.3">
                  <p:embed/>
                </p:oleObj>
              </mc:Choice>
              <mc:Fallback>
                <p:oleObj name="Equation" r:id="rId4" imgW="142236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1988840"/>
                        <a:ext cx="4344987" cy="13938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19276" y="2698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BUFOROWANIE  &amp; TRANSMISJA</a:t>
            </a:r>
            <a: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  <a:t/>
            </a:r>
            <a:b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</a:br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TWIERDZENIE BURKE’GO  -  dowód</a:t>
            </a:r>
            <a:endParaRPr kumimoji="1" lang="pl-PL" sz="4400" dirty="0">
              <a:solidFill>
                <a:srgbClr val="0033CC"/>
              </a:solidFill>
              <a:latin typeface="Impact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215268" y="4602679"/>
            <a:ext cx="8888787" cy="1569660"/>
          </a:xfrm>
          <a:prstGeom prst="rect">
            <a:avLst/>
          </a:prstGeom>
          <a:solidFill>
            <a:srgbClr val="FFCC0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sz="2400" b="1" dirty="0" err="1">
                <a:solidFill>
                  <a:srgbClr val="000000"/>
                </a:solidFill>
              </a:rPr>
              <a:t>F</a:t>
            </a:r>
            <a:r>
              <a:rPr lang="pl-PL" sz="2400" b="1" dirty="0" err="1" smtClean="0">
                <a:solidFill>
                  <a:srgbClr val="000000"/>
                </a:solidFill>
              </a:rPr>
              <a:t>gp</a:t>
            </a:r>
            <a:r>
              <a:rPr lang="pl-PL" sz="2400" b="1" dirty="0" smtClean="0">
                <a:solidFill>
                  <a:srgbClr val="000000"/>
                </a:solidFill>
              </a:rPr>
              <a:t> odstępów czasu pomiędzy pakietami </a:t>
            </a:r>
            <a:r>
              <a:rPr lang="pl-PL" sz="2400" b="1" u="sng" dirty="0" smtClean="0">
                <a:solidFill>
                  <a:srgbClr val="000000"/>
                </a:solidFill>
              </a:rPr>
              <a:t>na wyjściu kanału</a:t>
            </a:r>
            <a:r>
              <a:rPr lang="pl-PL" sz="2400" b="1" dirty="0" smtClean="0">
                <a:solidFill>
                  <a:srgbClr val="000000"/>
                </a:solidFill>
              </a:rPr>
              <a:t/>
            </a:r>
            <a:br>
              <a:rPr lang="pl-PL" sz="2400" b="1" dirty="0" smtClean="0">
                <a:solidFill>
                  <a:srgbClr val="000000"/>
                </a:solidFill>
              </a:rPr>
            </a:br>
            <a:r>
              <a:rPr lang="pl-PL" sz="2400" b="1" dirty="0" smtClean="0">
                <a:solidFill>
                  <a:srgbClr val="000000"/>
                </a:solidFill>
              </a:rPr>
              <a:t>transmisyjnego (modelowanego jako system kolejkowy M/M/1) jest identyczna z </a:t>
            </a:r>
            <a:r>
              <a:rPr lang="pl-PL" sz="2400" b="1" dirty="0" err="1" smtClean="0">
                <a:solidFill>
                  <a:srgbClr val="000000"/>
                </a:solidFill>
              </a:rPr>
              <a:t>fgp</a:t>
            </a:r>
            <a:r>
              <a:rPr lang="pl-PL" sz="2400" b="1" dirty="0" smtClean="0">
                <a:solidFill>
                  <a:srgbClr val="000000"/>
                </a:solidFill>
              </a:rPr>
              <a:t> odstępów czasu pomiędzy pakietami </a:t>
            </a:r>
            <a:r>
              <a:rPr lang="pl-PL" sz="2400" b="1" u="sng" dirty="0" smtClean="0">
                <a:solidFill>
                  <a:srgbClr val="000000"/>
                </a:solidFill>
              </a:rPr>
              <a:t>na wejściu do bufora</a:t>
            </a:r>
            <a:r>
              <a:rPr lang="pl-PL" sz="2400" b="1" dirty="0" smtClean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79511" y="113434"/>
            <a:ext cx="884444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ŁĄCZE WIRTUALNE</a:t>
            </a:r>
          </a:p>
          <a:p>
            <a:r>
              <a:rPr kumimoji="1" lang="pl-PL" sz="40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(szeregowe połączenie  kolejek M/M/1)</a:t>
            </a:r>
            <a:endParaRPr kumimoji="1" lang="pl-PL" sz="400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8" name="Object 1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3880474"/>
              </p:ext>
            </p:extLst>
          </p:nvPr>
        </p:nvGraphicFramePr>
        <p:xfrm>
          <a:off x="3872520" y="1576554"/>
          <a:ext cx="5151437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79" name="Equation" r:id="rId4" imgW="1917360" imgH="241200" progId="Equation.3">
                  <p:embed/>
                </p:oleObj>
              </mc:Choice>
              <mc:Fallback>
                <p:oleObj name="Equation" r:id="rId4" imgW="19173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2520" y="1576554"/>
                        <a:ext cx="5151437" cy="64452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49804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" name="Text Box 131"/>
          <p:cNvSpPr txBox="1">
            <a:spLocks noChangeArrowheads="1"/>
          </p:cNvSpPr>
          <p:nvPr/>
        </p:nvSpPr>
        <p:spPr bwMode="auto">
          <a:xfrm>
            <a:off x="1968313" y="1868834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>
                <a:solidFill>
                  <a:srgbClr val="000000"/>
                </a:solidFill>
              </a:rPr>
              <a:t>j</a:t>
            </a:r>
            <a:r>
              <a:rPr lang="pl-PL" sz="2400" b="1" baseline="-25000" dirty="0">
                <a:solidFill>
                  <a:srgbClr val="000000"/>
                </a:solidFill>
              </a:rPr>
              <a:t>1</a:t>
            </a:r>
            <a:endParaRPr lang="pl-PL" sz="2400" i="1" dirty="0">
              <a:solidFill>
                <a:srgbClr val="000000"/>
              </a:solidFill>
            </a:endParaRPr>
          </a:p>
        </p:txBody>
      </p:sp>
      <p:grpSp>
        <p:nvGrpSpPr>
          <p:cNvPr id="110" name="Group 20"/>
          <p:cNvGrpSpPr>
            <a:grpSpLocks/>
          </p:cNvGrpSpPr>
          <p:nvPr/>
        </p:nvGrpSpPr>
        <p:grpSpPr bwMode="auto">
          <a:xfrm>
            <a:off x="1429357" y="2362366"/>
            <a:ext cx="762000" cy="271463"/>
            <a:chOff x="2448" y="2757"/>
            <a:chExt cx="480" cy="171"/>
          </a:xfrm>
        </p:grpSpPr>
        <p:sp>
          <p:nvSpPr>
            <p:cNvPr id="111" name="Freeform 4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" name="Freeform 5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3" name="Line 8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4" name="Line 9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5" name="Line 10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6" name="Line 11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7" name="Line 12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8" name="Line 13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19" name="Group 30"/>
          <p:cNvGrpSpPr>
            <a:grpSpLocks/>
          </p:cNvGrpSpPr>
          <p:nvPr/>
        </p:nvGrpSpPr>
        <p:grpSpPr bwMode="auto">
          <a:xfrm>
            <a:off x="3410557" y="2819566"/>
            <a:ext cx="762000" cy="271463"/>
            <a:chOff x="2448" y="2757"/>
            <a:chExt cx="480" cy="171"/>
          </a:xfrm>
        </p:grpSpPr>
        <p:sp>
          <p:nvSpPr>
            <p:cNvPr id="120" name="Freeform 31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1" name="Freeform 32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2" name="Line 33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" name="Line 34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4" name="Line 35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5" name="Line 36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6" name="Line 37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7" name="Line 38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28" name="Group 48"/>
          <p:cNvGrpSpPr>
            <a:grpSpLocks/>
          </p:cNvGrpSpPr>
          <p:nvPr/>
        </p:nvGrpSpPr>
        <p:grpSpPr bwMode="auto">
          <a:xfrm>
            <a:off x="4782157" y="2819566"/>
            <a:ext cx="762000" cy="271463"/>
            <a:chOff x="2448" y="2757"/>
            <a:chExt cx="480" cy="171"/>
          </a:xfrm>
        </p:grpSpPr>
        <p:sp>
          <p:nvSpPr>
            <p:cNvPr id="129" name="Freeform 49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0" name="Freeform 50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1" name="Line 51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2" name="Line 52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" name="Line 53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4" name="Line 54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5" name="Line 55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6" name="Line 56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37" name="Group 66"/>
          <p:cNvGrpSpPr>
            <a:grpSpLocks/>
          </p:cNvGrpSpPr>
          <p:nvPr/>
        </p:nvGrpSpPr>
        <p:grpSpPr bwMode="auto">
          <a:xfrm>
            <a:off x="6153757" y="2819566"/>
            <a:ext cx="762000" cy="271463"/>
            <a:chOff x="2448" y="2757"/>
            <a:chExt cx="480" cy="171"/>
          </a:xfrm>
        </p:grpSpPr>
        <p:sp>
          <p:nvSpPr>
            <p:cNvPr id="138" name="Freeform 67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9" name="Freeform 68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0" name="Line 69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1" name="Line 70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2" name="Line 71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" name="Line 72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4" name="Line 73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5" name="Line 74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46" name="Group 75"/>
          <p:cNvGrpSpPr>
            <a:grpSpLocks/>
          </p:cNvGrpSpPr>
          <p:nvPr/>
        </p:nvGrpSpPr>
        <p:grpSpPr bwMode="auto">
          <a:xfrm>
            <a:off x="7581844" y="2831704"/>
            <a:ext cx="762000" cy="271463"/>
            <a:chOff x="2448" y="2757"/>
            <a:chExt cx="480" cy="171"/>
          </a:xfrm>
        </p:grpSpPr>
        <p:sp>
          <p:nvSpPr>
            <p:cNvPr id="147" name="Freeform 76"/>
            <p:cNvSpPr>
              <a:spLocks/>
            </p:cNvSpPr>
            <p:nvPr/>
          </p:nvSpPr>
          <p:spPr bwMode="auto">
            <a:xfrm flipV="1">
              <a:off x="2739" y="2793"/>
              <a:ext cx="189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" name="Freeform 77"/>
            <p:cNvSpPr>
              <a:spLocks/>
            </p:cNvSpPr>
            <p:nvPr/>
          </p:nvSpPr>
          <p:spPr bwMode="auto">
            <a:xfrm flipV="1">
              <a:off x="2448" y="2757"/>
              <a:ext cx="291" cy="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9" name="Line 78"/>
            <p:cNvSpPr>
              <a:spLocks noChangeShapeType="1"/>
            </p:cNvSpPr>
            <p:nvPr/>
          </p:nvSpPr>
          <p:spPr bwMode="auto">
            <a:xfrm flipV="1">
              <a:off x="247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" name="Line 79"/>
            <p:cNvSpPr>
              <a:spLocks noChangeShapeType="1"/>
            </p:cNvSpPr>
            <p:nvPr/>
          </p:nvSpPr>
          <p:spPr bwMode="auto">
            <a:xfrm flipV="1">
              <a:off x="253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" name="Line 80"/>
            <p:cNvSpPr>
              <a:spLocks noChangeShapeType="1"/>
            </p:cNvSpPr>
            <p:nvPr/>
          </p:nvSpPr>
          <p:spPr bwMode="auto">
            <a:xfrm flipV="1">
              <a:off x="259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" name="Line 81"/>
            <p:cNvSpPr>
              <a:spLocks noChangeShapeType="1"/>
            </p:cNvSpPr>
            <p:nvPr/>
          </p:nvSpPr>
          <p:spPr bwMode="auto">
            <a:xfrm flipV="1">
              <a:off x="265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" name="Line 82"/>
            <p:cNvSpPr>
              <a:spLocks noChangeShapeType="1"/>
            </p:cNvSpPr>
            <p:nvPr/>
          </p:nvSpPr>
          <p:spPr bwMode="auto">
            <a:xfrm flipV="1">
              <a:off x="2718" y="2780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" name="Line 83"/>
            <p:cNvSpPr>
              <a:spLocks noChangeShapeType="1"/>
            </p:cNvSpPr>
            <p:nvPr/>
          </p:nvSpPr>
          <p:spPr bwMode="auto">
            <a:xfrm rot="16200000" flipV="1">
              <a:off x="2834" y="2783"/>
              <a:ext cx="0" cy="12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5" name="Line 111"/>
          <p:cNvSpPr>
            <a:spLocks noChangeShapeType="1"/>
          </p:cNvSpPr>
          <p:nvPr/>
        </p:nvSpPr>
        <p:spPr bwMode="auto">
          <a:xfrm>
            <a:off x="972157" y="2514766"/>
            <a:ext cx="4572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6" name="Line 113"/>
          <p:cNvSpPr>
            <a:spLocks noChangeShapeType="1"/>
          </p:cNvSpPr>
          <p:nvPr/>
        </p:nvSpPr>
        <p:spPr bwMode="auto">
          <a:xfrm>
            <a:off x="2191357" y="2514766"/>
            <a:ext cx="121920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" name="Line 118"/>
          <p:cNvSpPr>
            <a:spLocks noChangeShapeType="1"/>
          </p:cNvSpPr>
          <p:nvPr/>
        </p:nvSpPr>
        <p:spPr bwMode="auto">
          <a:xfrm>
            <a:off x="4172557" y="2971966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" name="Line 122"/>
          <p:cNvSpPr>
            <a:spLocks noChangeShapeType="1"/>
          </p:cNvSpPr>
          <p:nvPr/>
        </p:nvSpPr>
        <p:spPr bwMode="auto">
          <a:xfrm>
            <a:off x="5544157" y="2971966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9" name="Line 128"/>
          <p:cNvSpPr>
            <a:spLocks noChangeShapeType="1"/>
          </p:cNvSpPr>
          <p:nvPr/>
        </p:nvSpPr>
        <p:spPr bwMode="auto">
          <a:xfrm>
            <a:off x="8343844" y="2984104"/>
            <a:ext cx="5334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" name="Text Box 135"/>
          <p:cNvSpPr txBox="1">
            <a:spLocks noChangeArrowheads="1"/>
          </p:cNvSpPr>
          <p:nvPr/>
        </p:nvSpPr>
        <p:spPr bwMode="auto">
          <a:xfrm>
            <a:off x="6153757" y="2286166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 err="1">
                <a:solidFill>
                  <a:srgbClr val="000000"/>
                </a:solidFill>
              </a:rPr>
              <a:t>j</a:t>
            </a:r>
            <a:r>
              <a:rPr lang="pl-PL" sz="2400" b="1" i="1" baseline="-25000" dirty="0" err="1">
                <a:solidFill>
                  <a:srgbClr val="000000"/>
                </a:solidFill>
              </a:rPr>
              <a:t>n</a:t>
            </a:r>
            <a:endParaRPr lang="pl-PL" sz="2400" i="1" dirty="0">
              <a:solidFill>
                <a:srgbClr val="000000"/>
              </a:solidFill>
            </a:endParaRPr>
          </a:p>
        </p:txBody>
      </p:sp>
      <p:sp>
        <p:nvSpPr>
          <p:cNvPr id="161" name="Text Box 136"/>
          <p:cNvSpPr txBox="1">
            <a:spLocks noChangeArrowheads="1"/>
          </p:cNvSpPr>
          <p:nvPr/>
        </p:nvSpPr>
        <p:spPr bwMode="auto">
          <a:xfrm>
            <a:off x="7724719" y="3179585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 err="1">
                <a:solidFill>
                  <a:srgbClr val="000000"/>
                </a:solidFill>
              </a:rPr>
              <a:t>j</a:t>
            </a:r>
            <a:r>
              <a:rPr lang="pl-PL" sz="2400" b="1" i="1" baseline="-25000" dirty="0" err="1">
                <a:solidFill>
                  <a:srgbClr val="000000"/>
                </a:solidFill>
              </a:rPr>
              <a:t>N</a:t>
            </a:r>
            <a:endParaRPr lang="pl-PL" sz="2400" i="1" dirty="0">
              <a:solidFill>
                <a:srgbClr val="000000"/>
              </a:solidFill>
            </a:endParaRPr>
          </a:p>
        </p:txBody>
      </p:sp>
      <p:sp>
        <p:nvSpPr>
          <p:cNvPr id="162" name="Text Box 137"/>
          <p:cNvSpPr txBox="1">
            <a:spLocks noChangeArrowheads="1"/>
          </p:cNvSpPr>
          <p:nvPr/>
        </p:nvSpPr>
        <p:spPr bwMode="auto">
          <a:xfrm>
            <a:off x="3486757" y="2209966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2400" b="1" i="1" dirty="0" smtClean="0">
                <a:solidFill>
                  <a:srgbClr val="000000"/>
                </a:solidFill>
              </a:rPr>
              <a:t>j</a:t>
            </a:r>
            <a:r>
              <a:rPr lang="pl-PL" sz="2400" b="1" baseline="-25000" dirty="0">
                <a:solidFill>
                  <a:srgbClr val="000000"/>
                </a:solidFill>
              </a:rPr>
              <a:t>2</a:t>
            </a:r>
            <a:endParaRPr lang="pl-PL" sz="2400" i="1" dirty="0">
              <a:solidFill>
                <a:srgbClr val="000000"/>
              </a:solidFill>
            </a:endParaRPr>
          </a:p>
        </p:txBody>
      </p:sp>
      <p:sp>
        <p:nvSpPr>
          <p:cNvPr id="163" name="pole tekstowe 162"/>
          <p:cNvSpPr txBox="1"/>
          <p:nvPr/>
        </p:nvSpPr>
        <p:spPr>
          <a:xfrm>
            <a:off x="7663" y="2589379"/>
            <a:ext cx="13342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ruch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oferowany</a:t>
            </a:r>
            <a:endParaRPr lang="pl-PL" sz="2000" b="1" i="1" dirty="0">
              <a:solidFill>
                <a:srgbClr val="000000"/>
              </a:solidFill>
            </a:endParaRPr>
          </a:p>
        </p:txBody>
      </p:sp>
      <p:graphicFrame>
        <p:nvGraphicFramePr>
          <p:cNvPr id="164" name="Obiekt 1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800008"/>
              </p:ext>
            </p:extLst>
          </p:nvPr>
        </p:nvGraphicFramePr>
        <p:xfrm>
          <a:off x="6588069" y="2998703"/>
          <a:ext cx="377174" cy="451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80" name="Equation" r:id="rId6" imgW="190440" imgH="228600" progId="Equation.3">
                  <p:embed/>
                </p:oleObj>
              </mc:Choice>
              <mc:Fallback>
                <p:oleObj name="Equation" r:id="rId6" imgW="190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88069" y="2998703"/>
                        <a:ext cx="377174" cy="451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" name="Obiekt 1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932762"/>
              </p:ext>
            </p:extLst>
          </p:nvPr>
        </p:nvGraphicFramePr>
        <p:xfrm>
          <a:off x="1937972" y="2615865"/>
          <a:ext cx="35242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81" name="Equation" r:id="rId8" imgW="177480" imgH="215640" progId="Equation.3">
                  <p:embed/>
                </p:oleObj>
              </mc:Choice>
              <mc:Fallback>
                <p:oleObj name="Equation" r:id="rId8" imgW="1774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37972" y="2615865"/>
                        <a:ext cx="352425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6" name="Obiekt 1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7509443"/>
              </p:ext>
            </p:extLst>
          </p:nvPr>
        </p:nvGraphicFramePr>
        <p:xfrm>
          <a:off x="8183506" y="3010928"/>
          <a:ext cx="42703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82" name="Equation" r:id="rId10" imgW="215640" imgH="228600" progId="Equation.3">
                  <p:embed/>
                </p:oleObj>
              </mc:Choice>
              <mc:Fallback>
                <p:oleObj name="Equation" r:id="rId10" imgW="2156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183506" y="3010928"/>
                        <a:ext cx="427038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7" name="Obiekt 1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9131929"/>
              </p:ext>
            </p:extLst>
          </p:nvPr>
        </p:nvGraphicFramePr>
        <p:xfrm>
          <a:off x="3863594" y="3068388"/>
          <a:ext cx="376238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83" name="Equation" r:id="rId12" imgW="190440" imgH="215640" progId="Equation.3">
                  <p:embed/>
                </p:oleObj>
              </mc:Choice>
              <mc:Fallback>
                <p:oleObj name="Equation" r:id="rId12" imgW="1904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863594" y="3068388"/>
                        <a:ext cx="376238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8" name="Line 113"/>
          <p:cNvSpPr>
            <a:spLocks noChangeShapeType="1"/>
          </p:cNvSpPr>
          <p:nvPr/>
        </p:nvSpPr>
        <p:spPr bwMode="auto">
          <a:xfrm>
            <a:off x="2196121" y="2572053"/>
            <a:ext cx="1219200" cy="38100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9" name="Line 118"/>
          <p:cNvSpPr>
            <a:spLocks noChangeShapeType="1"/>
          </p:cNvSpPr>
          <p:nvPr/>
        </p:nvSpPr>
        <p:spPr bwMode="auto">
          <a:xfrm>
            <a:off x="4211746" y="3019863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0" name="Line 122"/>
          <p:cNvSpPr>
            <a:spLocks noChangeShapeType="1"/>
          </p:cNvSpPr>
          <p:nvPr/>
        </p:nvSpPr>
        <p:spPr bwMode="auto">
          <a:xfrm>
            <a:off x="5574637" y="3019863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1" name="Line 122"/>
          <p:cNvSpPr>
            <a:spLocks noChangeShapeType="1"/>
          </p:cNvSpPr>
          <p:nvPr/>
        </p:nvSpPr>
        <p:spPr bwMode="auto">
          <a:xfrm>
            <a:off x="6972244" y="3019863"/>
            <a:ext cx="609600" cy="0"/>
          </a:xfrm>
          <a:prstGeom prst="line">
            <a:avLst/>
          </a:prstGeom>
          <a:noFill/>
          <a:ln w="50800">
            <a:solidFill>
              <a:srgbClr val="336600"/>
            </a:solidFill>
            <a:prstDash val="sysDash"/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2" name="Line 122"/>
          <p:cNvSpPr>
            <a:spLocks noChangeShapeType="1"/>
          </p:cNvSpPr>
          <p:nvPr/>
        </p:nvSpPr>
        <p:spPr bwMode="auto">
          <a:xfrm>
            <a:off x="6976717" y="2958903"/>
            <a:ext cx="6096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72152" y="3811705"/>
            <a:ext cx="8888787" cy="2649972"/>
            <a:chOff x="72152" y="3811705"/>
            <a:chExt cx="8888787" cy="2649972"/>
          </a:xfrm>
        </p:grpSpPr>
        <p:sp>
          <p:nvSpPr>
            <p:cNvPr id="173" name="pole tekstowe 172"/>
            <p:cNvSpPr txBox="1"/>
            <p:nvPr/>
          </p:nvSpPr>
          <p:spPr>
            <a:xfrm>
              <a:off x="72152" y="3811705"/>
              <a:ext cx="8888787" cy="830997"/>
            </a:xfrm>
            <a:prstGeom prst="rect">
              <a:avLst/>
            </a:prstGeom>
            <a:solidFill>
              <a:srgbClr val="FFCC00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pl-PL" sz="2400" b="1" dirty="0" smtClean="0">
                  <a:solidFill>
                    <a:srgbClr val="000000"/>
                  </a:solidFill>
                </a:rPr>
                <a:t>Modelem kolejkowym pojedynczego połączenia wirtualnego jest</a:t>
              </a:r>
              <a:br>
                <a:rPr lang="pl-PL" sz="2400" b="1" dirty="0" smtClean="0">
                  <a:solidFill>
                    <a:srgbClr val="000000"/>
                  </a:solidFill>
                </a:rPr>
              </a:br>
              <a:r>
                <a:rPr lang="pl-PL" sz="2400" b="1" dirty="0" smtClean="0">
                  <a:solidFill>
                    <a:srgbClr val="000000"/>
                  </a:solidFill>
                </a:rPr>
                <a:t>szeregowe połączenie niezależnych kolejek M/M/1.</a:t>
              </a:r>
            </a:p>
          </p:txBody>
        </p:sp>
        <p:graphicFrame>
          <p:nvGraphicFramePr>
            <p:cNvPr id="174" name="Object 1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11310973"/>
                </p:ext>
              </p:extLst>
            </p:nvPr>
          </p:nvGraphicFramePr>
          <p:xfrm>
            <a:off x="1885798" y="5004352"/>
            <a:ext cx="4878387" cy="1457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3784" name="Equation" r:id="rId14" imgW="1815840" imgH="545760" progId="Equation.3">
                    <p:embed/>
                  </p:oleObj>
                </mc:Choice>
                <mc:Fallback>
                  <p:oleObj name="Equation" r:id="rId14" imgW="1815840" imgH="5457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5798" y="5004352"/>
                          <a:ext cx="4878387" cy="1457325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49804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5" name="Text Box 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aphicFrame>
        <p:nvGraphicFramePr>
          <p:cNvPr id="72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971013"/>
              </p:ext>
            </p:extLst>
          </p:nvPr>
        </p:nvGraphicFramePr>
        <p:xfrm>
          <a:off x="3054230" y="2457479"/>
          <a:ext cx="293815" cy="379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85" name="Equation" r:id="rId16" imgW="126720" imgH="164880" progId="Equation.3">
                  <p:embed/>
                </p:oleObj>
              </mc:Choice>
              <mc:Fallback>
                <p:oleObj name="Equation" r:id="rId16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4230" y="2457479"/>
                        <a:ext cx="293815" cy="37997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7241444"/>
              </p:ext>
            </p:extLst>
          </p:nvPr>
        </p:nvGraphicFramePr>
        <p:xfrm>
          <a:off x="4505487" y="2587464"/>
          <a:ext cx="293815" cy="379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86" name="Equation" r:id="rId18" imgW="126720" imgH="164880" progId="Equation.3">
                  <p:embed/>
                </p:oleObj>
              </mc:Choice>
              <mc:Fallback>
                <p:oleObj name="Equation" r:id="rId18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5487" y="2587464"/>
                        <a:ext cx="293815" cy="37997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5429311"/>
              </p:ext>
            </p:extLst>
          </p:nvPr>
        </p:nvGraphicFramePr>
        <p:xfrm>
          <a:off x="5884272" y="2587464"/>
          <a:ext cx="293815" cy="379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87" name="Equation" r:id="rId19" imgW="126720" imgH="164880" progId="Equation.3">
                  <p:embed/>
                </p:oleObj>
              </mc:Choice>
              <mc:Fallback>
                <p:oleObj name="Equation" r:id="rId19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4272" y="2587464"/>
                        <a:ext cx="293815" cy="37997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903595"/>
              </p:ext>
            </p:extLst>
          </p:nvPr>
        </p:nvGraphicFramePr>
        <p:xfrm>
          <a:off x="7334729" y="2587464"/>
          <a:ext cx="293815" cy="379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88" name="Equation" r:id="rId20" imgW="126720" imgH="164880" progId="Equation.3">
                  <p:embed/>
                </p:oleObj>
              </mc:Choice>
              <mc:Fallback>
                <p:oleObj name="Equation" r:id="rId20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4729" y="2587464"/>
                        <a:ext cx="293815" cy="37997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839409"/>
              </p:ext>
            </p:extLst>
          </p:nvPr>
        </p:nvGraphicFramePr>
        <p:xfrm>
          <a:off x="8583429" y="2587464"/>
          <a:ext cx="293815" cy="379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89" name="Equation" r:id="rId21" imgW="126720" imgH="164880" progId="Equation.3">
                  <p:embed/>
                </p:oleObj>
              </mc:Choice>
              <mc:Fallback>
                <p:oleObj name="Equation" r:id="rId21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83429" y="2587464"/>
                        <a:ext cx="293815" cy="37997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724524"/>
              </p:ext>
            </p:extLst>
          </p:nvPr>
        </p:nvGraphicFramePr>
        <p:xfrm>
          <a:off x="1090526" y="2087328"/>
          <a:ext cx="293815" cy="379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790" name="Equation" r:id="rId22" imgW="126720" imgH="164880" progId="Equation.3">
                  <p:embed/>
                </p:oleObj>
              </mc:Choice>
              <mc:Fallback>
                <p:oleObj name="Equation" r:id="rId22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526" y="2087328"/>
                        <a:ext cx="293815" cy="37997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5" name="Text Box 109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pSp>
        <p:nvGrpSpPr>
          <p:cNvPr id="9378" name="Group 162"/>
          <p:cNvGrpSpPr>
            <a:grpSpLocks/>
          </p:cNvGrpSpPr>
          <p:nvPr/>
        </p:nvGrpSpPr>
        <p:grpSpPr bwMode="auto">
          <a:xfrm>
            <a:off x="1524000" y="1447800"/>
            <a:ext cx="6921500" cy="1631950"/>
            <a:chOff x="960" y="912"/>
            <a:chExt cx="4360" cy="1028"/>
          </a:xfrm>
        </p:grpSpPr>
        <p:sp>
          <p:nvSpPr>
            <p:cNvPr id="9340" name="Text Box 124"/>
            <p:cNvSpPr txBox="1">
              <a:spLocks noChangeArrowheads="1"/>
            </p:cNvSpPr>
            <p:nvPr/>
          </p:nvSpPr>
          <p:spPr bwMode="auto">
            <a:xfrm>
              <a:off x="1536" y="912"/>
              <a:ext cx="57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b="1">
                  <a:solidFill>
                    <a:srgbClr val="333399"/>
                  </a:solidFill>
                </a:rPr>
                <a:t>bufor</a:t>
              </a:r>
              <a:endParaRPr lang="pl-PL" sz="2400"/>
            </a:p>
          </p:txBody>
        </p:sp>
        <p:sp>
          <p:nvSpPr>
            <p:cNvPr id="9338" name="Freeform 122"/>
            <p:cNvSpPr>
              <a:spLocks/>
            </p:cNvSpPr>
            <p:nvPr/>
          </p:nvSpPr>
          <p:spPr bwMode="auto">
            <a:xfrm>
              <a:off x="2201" y="1284"/>
              <a:ext cx="433" cy="2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39" name="Freeform 123"/>
            <p:cNvSpPr>
              <a:spLocks/>
            </p:cNvSpPr>
            <p:nvPr/>
          </p:nvSpPr>
          <p:spPr bwMode="auto">
            <a:xfrm>
              <a:off x="1531" y="1205"/>
              <a:ext cx="670" cy="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41" name="Text Box 125"/>
            <p:cNvSpPr txBox="1">
              <a:spLocks noChangeArrowheads="1"/>
            </p:cNvSpPr>
            <p:nvPr/>
          </p:nvSpPr>
          <p:spPr bwMode="auto">
            <a:xfrm>
              <a:off x="2160" y="1008"/>
              <a:ext cx="57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b="1">
                  <a:solidFill>
                    <a:srgbClr val="CC3300"/>
                  </a:solidFill>
                </a:rPr>
                <a:t>kanał</a:t>
              </a:r>
              <a:endParaRPr lang="pl-PL" sz="2400"/>
            </a:p>
          </p:txBody>
        </p:sp>
        <p:sp>
          <p:nvSpPr>
            <p:cNvPr id="9342" name="Line 126"/>
            <p:cNvSpPr>
              <a:spLocks noChangeShapeType="1"/>
            </p:cNvSpPr>
            <p:nvPr/>
          </p:nvSpPr>
          <p:spPr bwMode="auto">
            <a:xfrm>
              <a:off x="1600" y="1270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43" name="Line 127"/>
            <p:cNvSpPr>
              <a:spLocks noChangeShapeType="1"/>
            </p:cNvSpPr>
            <p:nvPr/>
          </p:nvSpPr>
          <p:spPr bwMode="auto">
            <a:xfrm>
              <a:off x="1737" y="1270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44" name="Line 128"/>
            <p:cNvSpPr>
              <a:spLocks noChangeShapeType="1"/>
            </p:cNvSpPr>
            <p:nvPr/>
          </p:nvSpPr>
          <p:spPr bwMode="auto">
            <a:xfrm>
              <a:off x="1875" y="1270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45" name="Line 129"/>
            <p:cNvSpPr>
              <a:spLocks noChangeShapeType="1"/>
            </p:cNvSpPr>
            <p:nvPr/>
          </p:nvSpPr>
          <p:spPr bwMode="auto">
            <a:xfrm>
              <a:off x="2013" y="1270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46" name="Line 130"/>
            <p:cNvSpPr>
              <a:spLocks noChangeShapeType="1"/>
            </p:cNvSpPr>
            <p:nvPr/>
          </p:nvSpPr>
          <p:spPr bwMode="auto">
            <a:xfrm>
              <a:off x="2151" y="1270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47" name="Line 131"/>
            <p:cNvSpPr>
              <a:spLocks noChangeShapeType="1"/>
            </p:cNvSpPr>
            <p:nvPr/>
          </p:nvSpPr>
          <p:spPr bwMode="auto">
            <a:xfrm rot="5400000">
              <a:off x="2417" y="1264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48" name="Line 132"/>
            <p:cNvSpPr>
              <a:spLocks noChangeShapeType="1"/>
            </p:cNvSpPr>
            <p:nvPr/>
          </p:nvSpPr>
          <p:spPr bwMode="auto">
            <a:xfrm>
              <a:off x="960" y="1413"/>
              <a:ext cx="63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49" name="Line 133"/>
            <p:cNvSpPr>
              <a:spLocks noChangeShapeType="1"/>
            </p:cNvSpPr>
            <p:nvPr/>
          </p:nvSpPr>
          <p:spPr bwMode="auto">
            <a:xfrm>
              <a:off x="2640" y="1402"/>
              <a:ext cx="966" cy="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9351" name="Object 135"/>
            <p:cNvGraphicFramePr>
              <a:graphicFrameLocks noChangeAspect="1"/>
            </p:cNvGraphicFramePr>
            <p:nvPr/>
          </p:nvGraphicFramePr>
          <p:xfrm>
            <a:off x="1129" y="1407"/>
            <a:ext cx="241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5204" name="Equation" r:id="rId4" imgW="139680" imgH="177480" progId="Equation.3">
                    <p:embed/>
                  </p:oleObj>
                </mc:Choice>
                <mc:Fallback>
                  <p:oleObj name="Equation" r:id="rId4" imgW="139680" imgH="177480" progId="Equation.3">
                    <p:embed/>
                    <p:pic>
                      <p:nvPicPr>
                        <p:cNvPr id="0" name="Picture 1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9" y="1407"/>
                          <a:ext cx="241" cy="3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352" name="Object 136"/>
            <p:cNvGraphicFramePr>
              <a:graphicFrameLocks noChangeAspect="1"/>
            </p:cNvGraphicFramePr>
            <p:nvPr/>
          </p:nvGraphicFramePr>
          <p:xfrm>
            <a:off x="2764" y="1029"/>
            <a:ext cx="304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5205" name="Equation" r:id="rId6" imgW="177480" imgH="215640" progId="Equation.3">
                    <p:embed/>
                  </p:oleObj>
                </mc:Choice>
                <mc:Fallback>
                  <p:oleObj name="Equation" r:id="rId6" imgW="177480" imgH="215640" progId="Equation.3">
                    <p:embed/>
                    <p:pic>
                      <p:nvPicPr>
                        <p:cNvPr id="0" name="Picture 1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4" y="1029"/>
                          <a:ext cx="304" cy="3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356" name="Freeform 140"/>
            <p:cNvSpPr>
              <a:spLocks/>
            </p:cNvSpPr>
            <p:nvPr/>
          </p:nvSpPr>
          <p:spPr bwMode="auto">
            <a:xfrm>
              <a:off x="4257" y="1276"/>
              <a:ext cx="433" cy="2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57" name="Freeform 141"/>
            <p:cNvSpPr>
              <a:spLocks/>
            </p:cNvSpPr>
            <p:nvPr/>
          </p:nvSpPr>
          <p:spPr bwMode="auto">
            <a:xfrm>
              <a:off x="3587" y="1197"/>
              <a:ext cx="670" cy="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58" name="Text Box 142"/>
            <p:cNvSpPr txBox="1">
              <a:spLocks noChangeArrowheads="1"/>
            </p:cNvSpPr>
            <p:nvPr/>
          </p:nvSpPr>
          <p:spPr bwMode="auto">
            <a:xfrm>
              <a:off x="4216" y="1000"/>
              <a:ext cx="57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b="1">
                  <a:solidFill>
                    <a:srgbClr val="CC3300"/>
                  </a:solidFill>
                </a:rPr>
                <a:t>kanał</a:t>
              </a:r>
              <a:endParaRPr lang="pl-PL" sz="2400"/>
            </a:p>
          </p:txBody>
        </p:sp>
        <p:sp>
          <p:nvSpPr>
            <p:cNvPr id="9359" name="Line 143"/>
            <p:cNvSpPr>
              <a:spLocks noChangeShapeType="1"/>
            </p:cNvSpPr>
            <p:nvPr/>
          </p:nvSpPr>
          <p:spPr bwMode="auto">
            <a:xfrm>
              <a:off x="3656" y="1262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60" name="Line 144"/>
            <p:cNvSpPr>
              <a:spLocks noChangeShapeType="1"/>
            </p:cNvSpPr>
            <p:nvPr/>
          </p:nvSpPr>
          <p:spPr bwMode="auto">
            <a:xfrm>
              <a:off x="3793" y="1262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61" name="Line 145"/>
            <p:cNvSpPr>
              <a:spLocks noChangeShapeType="1"/>
            </p:cNvSpPr>
            <p:nvPr/>
          </p:nvSpPr>
          <p:spPr bwMode="auto">
            <a:xfrm>
              <a:off x="3931" y="1262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62" name="Line 146"/>
            <p:cNvSpPr>
              <a:spLocks noChangeShapeType="1"/>
            </p:cNvSpPr>
            <p:nvPr/>
          </p:nvSpPr>
          <p:spPr bwMode="auto">
            <a:xfrm>
              <a:off x="4069" y="1262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63" name="Line 147"/>
            <p:cNvSpPr>
              <a:spLocks noChangeShapeType="1"/>
            </p:cNvSpPr>
            <p:nvPr/>
          </p:nvSpPr>
          <p:spPr bwMode="auto">
            <a:xfrm>
              <a:off x="4207" y="1262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64" name="Line 148"/>
            <p:cNvSpPr>
              <a:spLocks noChangeShapeType="1"/>
            </p:cNvSpPr>
            <p:nvPr/>
          </p:nvSpPr>
          <p:spPr bwMode="auto">
            <a:xfrm rot="5400000">
              <a:off x="4473" y="1256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66" name="Line 150"/>
            <p:cNvSpPr>
              <a:spLocks noChangeShapeType="1"/>
            </p:cNvSpPr>
            <p:nvPr/>
          </p:nvSpPr>
          <p:spPr bwMode="auto">
            <a:xfrm>
              <a:off x="4690" y="1394"/>
              <a:ext cx="63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9368" name="Object 152"/>
            <p:cNvGraphicFramePr>
              <a:graphicFrameLocks noChangeAspect="1"/>
            </p:cNvGraphicFramePr>
            <p:nvPr/>
          </p:nvGraphicFramePr>
          <p:xfrm>
            <a:off x="4808" y="1021"/>
            <a:ext cx="328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5206" name="Equation" r:id="rId8" imgW="190440" imgH="215640" progId="Equation.3">
                    <p:embed/>
                  </p:oleObj>
                </mc:Choice>
                <mc:Fallback>
                  <p:oleObj name="Equation" r:id="rId8" imgW="190440" imgH="215640" progId="Equation.3">
                    <p:embed/>
                    <p:pic>
                      <p:nvPicPr>
                        <p:cNvPr id="0" name="Picture 1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8" y="1021"/>
                          <a:ext cx="328" cy="3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371" name="Object 1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9704922"/>
                </p:ext>
              </p:extLst>
            </p:nvPr>
          </p:nvGraphicFramePr>
          <p:xfrm>
            <a:off x="2304" y="1632"/>
            <a:ext cx="217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5207" name="Equation" r:id="rId10" imgW="152280" imgH="215640" progId="Equation.3">
                    <p:embed/>
                  </p:oleObj>
                </mc:Choice>
                <mc:Fallback>
                  <p:oleObj name="Equation" r:id="rId10" imgW="152280" imgH="215640" progId="Equation.3">
                    <p:embed/>
                    <p:pic>
                      <p:nvPicPr>
                        <p:cNvPr id="0" name="Picture 1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4" y="1632"/>
                          <a:ext cx="217" cy="3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372" name="Object 1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51558966"/>
                </p:ext>
              </p:extLst>
            </p:nvPr>
          </p:nvGraphicFramePr>
          <p:xfrm>
            <a:off x="4368" y="1632"/>
            <a:ext cx="235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5208" name="Equation" r:id="rId12" imgW="164880" imgH="215640" progId="Equation.3">
                    <p:embed/>
                  </p:oleObj>
                </mc:Choice>
                <mc:Fallback>
                  <p:oleObj name="Equation" r:id="rId12" imgW="164880" imgH="215640" progId="Equation.3">
                    <p:embed/>
                    <p:pic>
                      <p:nvPicPr>
                        <p:cNvPr id="0" name="Picture 1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8" y="1632"/>
                          <a:ext cx="235" cy="3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373" name="Rectangle 157"/>
          <p:cNvSpPr>
            <a:spLocks noChangeArrowheads="1"/>
          </p:cNvSpPr>
          <p:nvPr/>
        </p:nvSpPr>
        <p:spPr bwMode="auto">
          <a:xfrm>
            <a:off x="1466900" y="3096508"/>
            <a:ext cx="609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2400" b="1" dirty="0">
                <a:solidFill>
                  <a:srgbClr val="6600CC"/>
                </a:solidFill>
              </a:rPr>
              <a:t>GLOBALNE RÓWNANIA RÓWNOWAGI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graphicFrame>
        <p:nvGraphicFramePr>
          <p:cNvPr id="9375" name="Object 1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048230"/>
              </p:ext>
            </p:extLst>
          </p:nvPr>
        </p:nvGraphicFramePr>
        <p:xfrm>
          <a:off x="1358900" y="5156130"/>
          <a:ext cx="7086600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209" name="Equation" r:id="rId14" imgW="3073320" imgH="457200" progId="Equation.3">
                  <p:embed/>
                </p:oleObj>
              </mc:Choice>
              <mc:Fallback>
                <p:oleObj name="Equation" r:id="rId14" imgW="3073320" imgH="457200" progId="Equation.3">
                  <p:embed/>
                  <p:pic>
                    <p:nvPicPr>
                      <p:cNvPr id="0" name="Picture 1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8900" y="5156130"/>
                        <a:ext cx="7086600" cy="105092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rostokąt 1"/>
          <p:cNvSpPr/>
          <p:nvPr/>
        </p:nvSpPr>
        <p:spPr>
          <a:xfrm>
            <a:off x="364502" y="71352"/>
            <a:ext cx="7899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  <a:t>SZEREGOWE POŁĄCZENIE </a:t>
            </a:r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KOLEJEK - dowód</a:t>
            </a:r>
            <a:endParaRPr kumimoji="1" lang="pl-PL" sz="3600" dirty="0">
              <a:solidFill>
                <a:srgbClr val="0033CC"/>
              </a:solidFill>
              <a:latin typeface="Impact" pitchFamily="34" charset="0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736650" y="3764498"/>
            <a:ext cx="8004114" cy="1017587"/>
            <a:chOff x="1250950" y="3792190"/>
            <a:chExt cx="8004114" cy="1017587"/>
          </a:xfrm>
        </p:grpSpPr>
        <p:sp>
          <p:nvSpPr>
            <p:cNvPr id="9376" name="Text Box 160"/>
            <p:cNvSpPr txBox="1">
              <a:spLocks noChangeArrowheads="1"/>
            </p:cNvSpPr>
            <p:nvPr/>
          </p:nvSpPr>
          <p:spPr bwMode="auto">
            <a:xfrm>
              <a:off x="1250950" y="3792190"/>
              <a:ext cx="800411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3200" b="1" dirty="0">
                  <a:solidFill>
                    <a:srgbClr val="CC3300"/>
                  </a:solidFill>
                </a:rPr>
                <a:t>Σ</a:t>
              </a:r>
              <a:r>
                <a:rPr lang="el-GR" sz="3200" dirty="0">
                  <a:solidFill>
                    <a:srgbClr val="CC3300"/>
                  </a:solidFill>
                </a:rPr>
                <a:t> </a:t>
              </a:r>
              <a:r>
                <a:rPr lang="pl-PL" sz="3200" b="1" dirty="0" smtClean="0">
                  <a:solidFill>
                    <a:srgbClr val="CC3300"/>
                  </a:solidFill>
                </a:rPr>
                <a:t>STRUMIEŃ_WEJ </a:t>
              </a:r>
              <a:r>
                <a:rPr lang="pl-PL" sz="3200" b="1" dirty="0">
                  <a:solidFill>
                    <a:srgbClr val="CC3300"/>
                  </a:solidFill>
                </a:rPr>
                <a:t>= </a:t>
              </a:r>
              <a:r>
                <a:rPr lang="el-GR" sz="3200" b="1" dirty="0">
                  <a:solidFill>
                    <a:srgbClr val="CC3300"/>
                  </a:solidFill>
                </a:rPr>
                <a:t>Σ </a:t>
              </a:r>
              <a:r>
                <a:rPr lang="pl-PL" sz="3200" b="1" dirty="0" smtClean="0">
                  <a:solidFill>
                    <a:srgbClr val="CC3300"/>
                  </a:solidFill>
                </a:rPr>
                <a:t>STRUMIEŃ_WYJ</a:t>
              </a:r>
              <a:endParaRPr lang="pl-PL" sz="2400" dirty="0"/>
            </a:p>
          </p:txBody>
        </p:sp>
        <p:sp>
          <p:nvSpPr>
            <p:cNvPr id="35" name="Text Box 160"/>
            <p:cNvSpPr txBox="1">
              <a:spLocks noChangeArrowheads="1"/>
            </p:cNvSpPr>
            <p:nvPr/>
          </p:nvSpPr>
          <p:spPr bwMode="auto">
            <a:xfrm>
              <a:off x="2115631" y="4286557"/>
              <a:ext cx="244329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CC3300"/>
                  </a:solidFill>
                </a:rPr>
                <a:t>do stanu (</a:t>
              </a:r>
              <a:r>
                <a:rPr lang="pl-PL" sz="2800" b="1" i="1" dirty="0" smtClean="0">
                  <a:solidFill>
                    <a:srgbClr val="CC3300"/>
                  </a:solidFill>
                </a:rPr>
                <a:t>j</a:t>
              </a:r>
              <a:r>
                <a:rPr lang="pl-PL" sz="2800" b="1" baseline="-25000" dirty="0" smtClean="0">
                  <a:solidFill>
                    <a:srgbClr val="CC3300"/>
                  </a:solidFill>
                </a:rPr>
                <a:t>1</a:t>
              </a:r>
              <a:r>
                <a:rPr lang="pl-PL" sz="2800" b="1" dirty="0" smtClean="0">
                  <a:solidFill>
                    <a:srgbClr val="CC3300"/>
                  </a:solidFill>
                </a:rPr>
                <a:t>, </a:t>
              </a:r>
              <a:r>
                <a:rPr lang="pl-PL" sz="2800" b="1" i="1" dirty="0" smtClean="0">
                  <a:solidFill>
                    <a:srgbClr val="CC3300"/>
                  </a:solidFill>
                </a:rPr>
                <a:t>j</a:t>
              </a:r>
              <a:r>
                <a:rPr lang="pl-PL" sz="2800" b="1" baseline="-25000" dirty="0" smtClean="0">
                  <a:solidFill>
                    <a:srgbClr val="CC3300"/>
                  </a:solidFill>
                </a:rPr>
                <a:t>2</a:t>
              </a:r>
              <a:r>
                <a:rPr lang="pl-PL" sz="2800" b="1" dirty="0" smtClean="0">
                  <a:solidFill>
                    <a:srgbClr val="CC3300"/>
                  </a:solidFill>
                </a:rPr>
                <a:t>)</a:t>
              </a:r>
              <a:endParaRPr lang="pl-PL" sz="2000" dirty="0"/>
            </a:p>
          </p:txBody>
        </p:sp>
        <p:sp>
          <p:nvSpPr>
            <p:cNvPr id="36" name="Text Box 160"/>
            <p:cNvSpPr txBox="1">
              <a:spLocks noChangeArrowheads="1"/>
            </p:cNvSpPr>
            <p:nvPr/>
          </p:nvSpPr>
          <p:spPr bwMode="auto">
            <a:xfrm>
              <a:off x="6097296" y="4286557"/>
              <a:ext cx="238078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CC3300"/>
                  </a:solidFill>
                </a:rPr>
                <a:t>ze stanu (</a:t>
              </a:r>
              <a:r>
                <a:rPr lang="pl-PL" sz="2800" b="1" i="1" dirty="0" smtClean="0">
                  <a:solidFill>
                    <a:srgbClr val="CC3300"/>
                  </a:solidFill>
                </a:rPr>
                <a:t>j</a:t>
              </a:r>
              <a:r>
                <a:rPr lang="pl-PL" sz="2800" b="1" baseline="-25000" dirty="0" smtClean="0">
                  <a:solidFill>
                    <a:srgbClr val="CC3300"/>
                  </a:solidFill>
                </a:rPr>
                <a:t>1</a:t>
              </a:r>
              <a:r>
                <a:rPr lang="pl-PL" sz="2800" b="1" dirty="0" smtClean="0">
                  <a:solidFill>
                    <a:srgbClr val="CC3300"/>
                  </a:solidFill>
                </a:rPr>
                <a:t>, </a:t>
              </a:r>
              <a:r>
                <a:rPr lang="pl-PL" sz="2800" b="1" i="1" dirty="0" smtClean="0">
                  <a:solidFill>
                    <a:srgbClr val="CC3300"/>
                  </a:solidFill>
                </a:rPr>
                <a:t>j</a:t>
              </a:r>
              <a:r>
                <a:rPr lang="pl-PL" sz="2800" b="1" baseline="-25000" dirty="0" smtClean="0">
                  <a:solidFill>
                    <a:srgbClr val="CC3300"/>
                  </a:solidFill>
                </a:rPr>
                <a:t>2</a:t>
              </a:r>
              <a:r>
                <a:rPr lang="pl-PL" sz="2800" b="1" dirty="0" smtClean="0">
                  <a:solidFill>
                    <a:srgbClr val="CC3300"/>
                  </a:solidFill>
                </a:rPr>
                <a:t>)</a:t>
              </a:r>
              <a:endParaRPr lang="pl-PL" sz="20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Box 109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aphicFrame>
        <p:nvGraphicFramePr>
          <p:cNvPr id="38" name="Object 1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4473767"/>
              </p:ext>
            </p:extLst>
          </p:nvPr>
        </p:nvGraphicFramePr>
        <p:xfrm>
          <a:off x="1045995" y="5069429"/>
          <a:ext cx="7086600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76" name="Equation" r:id="rId4" imgW="3073320" imgH="457200" progId="Equation.3">
                  <p:embed/>
                </p:oleObj>
              </mc:Choice>
              <mc:Fallback>
                <p:oleObj name="Equation" r:id="rId4" imgW="30733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5995" y="5069429"/>
                        <a:ext cx="7086600" cy="105092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Grupa 38"/>
          <p:cNvGrpSpPr/>
          <p:nvPr/>
        </p:nvGrpSpPr>
        <p:grpSpPr>
          <a:xfrm>
            <a:off x="6288270" y="1113773"/>
            <a:ext cx="1296144" cy="576064"/>
            <a:chOff x="5364088" y="2492896"/>
            <a:chExt cx="1296144" cy="576064"/>
          </a:xfrm>
        </p:grpSpPr>
        <p:sp>
          <p:nvSpPr>
            <p:cNvPr id="40" name="Elipsa 39"/>
            <p:cNvSpPr/>
            <p:nvPr/>
          </p:nvSpPr>
          <p:spPr bwMode="auto">
            <a:xfrm>
              <a:off x="5364088" y="2492896"/>
              <a:ext cx="1296144" cy="576064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41" name="Obiek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22536083"/>
                </p:ext>
              </p:extLst>
            </p:nvPr>
          </p:nvGraphicFramePr>
          <p:xfrm>
            <a:off x="5521641" y="2577542"/>
            <a:ext cx="981038" cy="4067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377" name="Równanie" r:id="rId6" imgW="520560" imgH="215640" progId="Equation.3">
                    <p:embed/>
                  </p:oleObj>
                </mc:Choice>
                <mc:Fallback>
                  <p:oleObj name="Równanie" r:id="rId6" imgW="5205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521641" y="2577542"/>
                          <a:ext cx="981038" cy="4067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2" name="Grupa 41"/>
          <p:cNvGrpSpPr/>
          <p:nvPr/>
        </p:nvGrpSpPr>
        <p:grpSpPr>
          <a:xfrm>
            <a:off x="3851920" y="2467215"/>
            <a:ext cx="1296144" cy="576064"/>
            <a:chOff x="5364088" y="2492896"/>
            <a:chExt cx="1296144" cy="576064"/>
          </a:xfrm>
        </p:grpSpPr>
        <p:sp>
          <p:nvSpPr>
            <p:cNvPr id="43" name="Elipsa 42"/>
            <p:cNvSpPr/>
            <p:nvPr/>
          </p:nvSpPr>
          <p:spPr bwMode="auto">
            <a:xfrm>
              <a:off x="5364088" y="2492896"/>
              <a:ext cx="1296144" cy="576064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44" name="Obiek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7885272"/>
                </p:ext>
              </p:extLst>
            </p:nvPr>
          </p:nvGraphicFramePr>
          <p:xfrm>
            <a:off x="5689113" y="2576836"/>
            <a:ext cx="644525" cy="407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378" name="Równanie" r:id="rId8" imgW="342720" imgH="215640" progId="Equation.3">
                    <p:embed/>
                  </p:oleObj>
                </mc:Choice>
                <mc:Fallback>
                  <p:oleObj name="Równanie" r:id="rId8" imgW="34272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689113" y="2576836"/>
                          <a:ext cx="644525" cy="4079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5" name="Elipsa 44"/>
          <p:cNvSpPr/>
          <p:nvPr/>
        </p:nvSpPr>
        <p:spPr bwMode="auto">
          <a:xfrm>
            <a:off x="3693778" y="1083404"/>
            <a:ext cx="1610858" cy="715937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46" name="Obiek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1446994"/>
              </p:ext>
            </p:extLst>
          </p:nvPr>
        </p:nvGraphicFramePr>
        <p:xfrm>
          <a:off x="3819162" y="1238292"/>
          <a:ext cx="1363663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79" name="Równanie" r:id="rId10" imgW="723600" imgH="215640" progId="Equation.3">
                  <p:embed/>
                </p:oleObj>
              </mc:Choice>
              <mc:Fallback>
                <p:oleObj name="Równanie" r:id="rId10" imgW="72360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819162" y="1238292"/>
                        <a:ext cx="1363663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7" name="Grupa 46"/>
          <p:cNvGrpSpPr/>
          <p:nvPr/>
        </p:nvGrpSpPr>
        <p:grpSpPr>
          <a:xfrm>
            <a:off x="1247710" y="1153808"/>
            <a:ext cx="1296144" cy="576064"/>
            <a:chOff x="5364088" y="2492896"/>
            <a:chExt cx="1296144" cy="576064"/>
          </a:xfrm>
        </p:grpSpPr>
        <p:sp>
          <p:nvSpPr>
            <p:cNvPr id="48" name="Elipsa 47"/>
            <p:cNvSpPr/>
            <p:nvPr/>
          </p:nvSpPr>
          <p:spPr bwMode="auto">
            <a:xfrm>
              <a:off x="5364088" y="2492896"/>
              <a:ext cx="1296144" cy="576064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49" name="Obiekt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01767046"/>
                </p:ext>
              </p:extLst>
            </p:nvPr>
          </p:nvGraphicFramePr>
          <p:xfrm>
            <a:off x="5512058" y="2576468"/>
            <a:ext cx="1001713" cy="407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380" name="Równanie" r:id="rId12" imgW="533160" imgH="215640" progId="Equation.3">
                    <p:embed/>
                  </p:oleObj>
                </mc:Choice>
                <mc:Fallback>
                  <p:oleObj name="Równanie" r:id="rId12" imgW="5331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512058" y="2576468"/>
                          <a:ext cx="1001713" cy="4079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0" name="Elipsa 49"/>
          <p:cNvSpPr/>
          <p:nvPr/>
        </p:nvSpPr>
        <p:spPr bwMode="auto">
          <a:xfrm>
            <a:off x="3685551" y="3813961"/>
            <a:ext cx="1610858" cy="715937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51" name="Obiek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0842328"/>
              </p:ext>
            </p:extLst>
          </p:nvPr>
        </p:nvGraphicFramePr>
        <p:xfrm>
          <a:off x="3819162" y="3968792"/>
          <a:ext cx="1363663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81" name="Równanie" r:id="rId14" imgW="723600" imgH="215640" progId="Equation.3">
                  <p:embed/>
                </p:oleObj>
              </mc:Choice>
              <mc:Fallback>
                <p:oleObj name="Równanie" r:id="rId14" imgW="72360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819162" y="3968792"/>
                        <a:ext cx="1363663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2" name="Grupa 51"/>
          <p:cNvGrpSpPr/>
          <p:nvPr/>
        </p:nvGrpSpPr>
        <p:grpSpPr>
          <a:xfrm>
            <a:off x="1247710" y="3953834"/>
            <a:ext cx="1296144" cy="576064"/>
            <a:chOff x="5364088" y="2492896"/>
            <a:chExt cx="1296144" cy="576064"/>
          </a:xfrm>
        </p:grpSpPr>
        <p:sp>
          <p:nvSpPr>
            <p:cNvPr id="53" name="Elipsa 52"/>
            <p:cNvSpPr/>
            <p:nvPr/>
          </p:nvSpPr>
          <p:spPr bwMode="auto">
            <a:xfrm>
              <a:off x="5364088" y="2492896"/>
              <a:ext cx="1296144" cy="576064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54" name="Obiekt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8233518"/>
                </p:ext>
              </p:extLst>
            </p:nvPr>
          </p:nvGraphicFramePr>
          <p:xfrm>
            <a:off x="5512058" y="2576468"/>
            <a:ext cx="1001713" cy="407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382" name="Równanie" r:id="rId16" imgW="533160" imgH="215640" progId="Equation.3">
                    <p:embed/>
                  </p:oleObj>
                </mc:Choice>
                <mc:Fallback>
                  <p:oleObj name="Równanie" r:id="rId16" imgW="5331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5512058" y="2576468"/>
                          <a:ext cx="1001713" cy="4079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5" name="Grupa 54"/>
          <p:cNvGrpSpPr/>
          <p:nvPr/>
        </p:nvGrpSpPr>
        <p:grpSpPr>
          <a:xfrm>
            <a:off x="6288270" y="3953367"/>
            <a:ext cx="1296144" cy="576064"/>
            <a:chOff x="5364088" y="2492896"/>
            <a:chExt cx="1296144" cy="576064"/>
          </a:xfrm>
        </p:grpSpPr>
        <p:sp>
          <p:nvSpPr>
            <p:cNvPr id="56" name="Elipsa 55"/>
            <p:cNvSpPr/>
            <p:nvPr/>
          </p:nvSpPr>
          <p:spPr bwMode="auto">
            <a:xfrm>
              <a:off x="5364088" y="2492896"/>
              <a:ext cx="1296144" cy="576064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57" name="Obiekt 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507624"/>
                </p:ext>
              </p:extLst>
            </p:nvPr>
          </p:nvGraphicFramePr>
          <p:xfrm>
            <a:off x="5522293" y="2576584"/>
            <a:ext cx="977900" cy="407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383" name="Równanie" r:id="rId18" imgW="520560" imgH="215640" progId="Equation.3">
                    <p:embed/>
                  </p:oleObj>
                </mc:Choice>
                <mc:Fallback>
                  <p:oleObj name="Równanie" r:id="rId18" imgW="5205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5522293" y="2576584"/>
                          <a:ext cx="977900" cy="4079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58" name="Łącznik zakrzywiony 57"/>
          <p:cNvCxnSpPr>
            <a:stCxn id="43" idx="2"/>
            <a:endCxn id="48" idx="4"/>
          </p:cNvCxnSpPr>
          <p:nvPr/>
        </p:nvCxnSpPr>
        <p:spPr bwMode="auto">
          <a:xfrm rot="10800000">
            <a:off x="1895782" y="1729873"/>
            <a:ext cx="1956138" cy="1025375"/>
          </a:xfrm>
          <a:prstGeom prst="curvedConnector2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Łącznik zakrzywiony 58"/>
          <p:cNvCxnSpPr>
            <a:stCxn id="43" idx="6"/>
            <a:endCxn id="40" idx="4"/>
          </p:cNvCxnSpPr>
          <p:nvPr/>
        </p:nvCxnSpPr>
        <p:spPr bwMode="auto">
          <a:xfrm flipV="1">
            <a:off x="5148064" y="1689837"/>
            <a:ext cx="1788278" cy="1065410"/>
          </a:xfrm>
          <a:prstGeom prst="curvedConnector2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Łącznik zakrzywiony 59"/>
          <p:cNvCxnSpPr>
            <a:stCxn id="43" idx="0"/>
            <a:endCxn id="45" idx="4"/>
          </p:cNvCxnSpPr>
          <p:nvPr/>
        </p:nvCxnSpPr>
        <p:spPr bwMode="auto">
          <a:xfrm rot="16200000" flipV="1">
            <a:off x="4165663" y="2132885"/>
            <a:ext cx="667874" cy="785"/>
          </a:xfrm>
          <a:prstGeom prst="curvedConnector3">
            <a:avLst/>
          </a:prstGeom>
          <a:noFill/>
          <a:ln w="38100" cap="flat" cmpd="sng" algn="ctr">
            <a:solidFill>
              <a:srgbClr val="0033CC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Łącznik zakrzywiony 60"/>
          <p:cNvCxnSpPr>
            <a:stCxn id="53" idx="0"/>
            <a:endCxn id="43" idx="3"/>
          </p:cNvCxnSpPr>
          <p:nvPr/>
        </p:nvCxnSpPr>
        <p:spPr bwMode="auto">
          <a:xfrm rot="5400000" flipH="1" flipV="1">
            <a:off x="2471300" y="2383398"/>
            <a:ext cx="994918" cy="2145954"/>
          </a:xfrm>
          <a:prstGeom prst="curvedConnector3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2" name="Łącznik zakrzywiony 61"/>
          <p:cNvCxnSpPr>
            <a:stCxn id="56" idx="0"/>
            <a:endCxn id="43" idx="5"/>
          </p:cNvCxnSpPr>
          <p:nvPr/>
        </p:nvCxnSpPr>
        <p:spPr bwMode="auto">
          <a:xfrm rot="16200000" flipV="1">
            <a:off x="5450070" y="2467095"/>
            <a:ext cx="994451" cy="1978094"/>
          </a:xfrm>
          <a:prstGeom prst="curvedConnector3">
            <a:avLst/>
          </a:pr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3" name="Łącznik zakrzywiony 62"/>
          <p:cNvCxnSpPr>
            <a:stCxn id="50" idx="0"/>
            <a:endCxn id="43" idx="4"/>
          </p:cNvCxnSpPr>
          <p:nvPr/>
        </p:nvCxnSpPr>
        <p:spPr bwMode="auto">
          <a:xfrm rot="5400000" flipH="1" flipV="1">
            <a:off x="4110145" y="3424114"/>
            <a:ext cx="770682" cy="9012"/>
          </a:xfrm>
          <a:prstGeom prst="curvedConnector3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64" name="Object 1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942436"/>
              </p:ext>
            </p:extLst>
          </p:nvPr>
        </p:nvGraphicFramePr>
        <p:xfrm>
          <a:off x="4475648" y="3228173"/>
          <a:ext cx="4826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84" name="Equation" r:id="rId20" imgW="177480" imgH="215640" progId="Equation.3">
                  <p:embed/>
                </p:oleObj>
              </mc:Choice>
              <mc:Fallback>
                <p:oleObj name="Equation" r:id="rId20" imgW="177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5648" y="3228173"/>
                        <a:ext cx="482600" cy="585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1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820369"/>
              </p:ext>
            </p:extLst>
          </p:nvPr>
        </p:nvGraphicFramePr>
        <p:xfrm>
          <a:off x="1524917" y="3228173"/>
          <a:ext cx="5207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85" name="Equation" r:id="rId22" imgW="190440" imgH="215640" progId="Equation.3">
                  <p:embed/>
                </p:oleObj>
              </mc:Choice>
              <mc:Fallback>
                <p:oleObj name="Equation" r:id="rId22" imgW="1904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917" y="3228173"/>
                        <a:ext cx="520700" cy="585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1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142878"/>
              </p:ext>
            </p:extLst>
          </p:nvPr>
        </p:nvGraphicFramePr>
        <p:xfrm>
          <a:off x="6944076" y="3331361"/>
          <a:ext cx="3825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86" name="Equation" r:id="rId24" imgW="139680" imgH="177480" progId="Equation.3">
                  <p:embed/>
                </p:oleObj>
              </mc:Choice>
              <mc:Fallback>
                <p:oleObj name="Equation" r:id="rId24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4076" y="3331361"/>
                        <a:ext cx="382588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1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55211"/>
              </p:ext>
            </p:extLst>
          </p:nvPr>
        </p:nvGraphicFramePr>
        <p:xfrm>
          <a:off x="2239799" y="1822311"/>
          <a:ext cx="5207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87" name="Equation" r:id="rId26" imgW="190440" imgH="215640" progId="Equation.3">
                  <p:embed/>
                </p:oleObj>
              </mc:Choice>
              <mc:Fallback>
                <p:oleObj name="Equation" r:id="rId26" imgW="1904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9799" y="1822311"/>
                        <a:ext cx="520700" cy="585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1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5048762"/>
              </p:ext>
            </p:extLst>
          </p:nvPr>
        </p:nvGraphicFramePr>
        <p:xfrm>
          <a:off x="4589295" y="1822311"/>
          <a:ext cx="4826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88" name="Equation" r:id="rId27" imgW="177480" imgH="215640" progId="Equation.3">
                  <p:embed/>
                </p:oleObj>
              </mc:Choice>
              <mc:Fallback>
                <p:oleObj name="Equation" r:id="rId27" imgW="177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9295" y="1822311"/>
                        <a:ext cx="482600" cy="585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1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4802673"/>
              </p:ext>
            </p:extLst>
          </p:nvPr>
        </p:nvGraphicFramePr>
        <p:xfrm>
          <a:off x="6854462" y="1925499"/>
          <a:ext cx="3825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89" name="Equation" r:id="rId28" imgW="139680" imgH="177480" progId="Equation.3">
                  <p:embed/>
                </p:oleObj>
              </mc:Choice>
              <mc:Fallback>
                <p:oleObj name="Equation" r:id="rId28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4462" y="1925499"/>
                        <a:ext cx="382588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Prostokąt 69"/>
          <p:cNvSpPr/>
          <p:nvPr/>
        </p:nvSpPr>
        <p:spPr>
          <a:xfrm>
            <a:off x="364502" y="71352"/>
            <a:ext cx="7899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  <a:t>SZEREGOWE POŁĄCZENIE </a:t>
            </a:r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KOLEJEK - dowód</a:t>
            </a:r>
            <a:endParaRPr kumimoji="1" lang="pl-PL" sz="3600" dirty="0">
              <a:solidFill>
                <a:srgbClr val="0033CC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335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10271" name="Rectangle 31"/>
          <p:cNvSpPr>
            <a:spLocks noChangeArrowheads="1"/>
          </p:cNvSpPr>
          <p:nvPr/>
        </p:nvSpPr>
        <p:spPr bwMode="auto">
          <a:xfrm>
            <a:off x="1828800" y="609600"/>
            <a:ext cx="609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2400" b="1" dirty="0">
                <a:solidFill>
                  <a:srgbClr val="000000"/>
                </a:solidFill>
              </a:rPr>
              <a:t>LOKALNE RÓWNANIA RÓWNOWAGI</a:t>
            </a:r>
            <a:endParaRPr kumimoji="1" lang="pl-PL" sz="4400" dirty="0">
              <a:solidFill>
                <a:srgbClr val="000000"/>
              </a:solidFill>
              <a:latin typeface="Impact" pitchFamily="34" charset="0"/>
            </a:endParaRP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18126" y="1241425"/>
            <a:ext cx="9022022" cy="101566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2000" b="1" dirty="0">
                <a:solidFill>
                  <a:srgbClr val="000000"/>
                </a:solidFill>
              </a:rPr>
              <a:t>Σ </a:t>
            </a:r>
            <a:r>
              <a:rPr lang="pl-PL" sz="2000" b="1" dirty="0">
                <a:solidFill>
                  <a:srgbClr val="000000"/>
                </a:solidFill>
              </a:rPr>
              <a:t>S</a:t>
            </a:r>
            <a:r>
              <a:rPr lang="pl-PL" sz="2000" b="1" dirty="0" smtClean="0">
                <a:solidFill>
                  <a:srgbClr val="000000"/>
                </a:solidFill>
              </a:rPr>
              <a:t>TRUMIEŃ_WEJ</a:t>
            </a:r>
            <a:r>
              <a:rPr lang="pl-PL" sz="2000" b="1" baseline="30000" dirty="0" smtClean="0">
                <a:solidFill>
                  <a:srgbClr val="000000"/>
                </a:solidFill>
              </a:rPr>
              <a:t>(</a:t>
            </a:r>
            <a:r>
              <a:rPr lang="pl-PL" sz="2000" b="1" i="1" baseline="30000" dirty="0" smtClean="0">
                <a:solidFill>
                  <a:srgbClr val="000000"/>
                </a:solidFill>
              </a:rPr>
              <a:t>n</a:t>
            </a:r>
            <a:r>
              <a:rPr lang="pl-PL" sz="2000" b="1" baseline="30000" dirty="0" smtClean="0">
                <a:solidFill>
                  <a:srgbClr val="000000"/>
                </a:solidFill>
              </a:rPr>
              <a:t>)</a:t>
            </a:r>
            <a:r>
              <a:rPr lang="pl-PL" sz="2000" b="1" dirty="0" smtClean="0">
                <a:solidFill>
                  <a:srgbClr val="000000"/>
                </a:solidFill>
              </a:rPr>
              <a:t>(PRZYBYCIE) </a:t>
            </a:r>
            <a:r>
              <a:rPr lang="pl-PL" sz="2000" b="1" dirty="0">
                <a:solidFill>
                  <a:srgbClr val="000000"/>
                </a:solidFill>
              </a:rPr>
              <a:t>= </a:t>
            </a:r>
            <a:r>
              <a:rPr lang="el-GR" sz="2000" b="1" dirty="0">
                <a:solidFill>
                  <a:srgbClr val="000000"/>
                </a:solidFill>
              </a:rPr>
              <a:t>Σ </a:t>
            </a:r>
            <a:r>
              <a:rPr lang="pl-PL" sz="2000" b="1" dirty="0" smtClean="0">
                <a:solidFill>
                  <a:srgbClr val="000000"/>
                </a:solidFill>
              </a:rPr>
              <a:t>STRUMIEŃ_WYJ</a:t>
            </a:r>
            <a:r>
              <a:rPr lang="pl-PL" sz="2000" b="1" baseline="30000" dirty="0" smtClean="0">
                <a:solidFill>
                  <a:srgbClr val="000000"/>
                </a:solidFill>
              </a:rPr>
              <a:t>(</a:t>
            </a:r>
            <a:r>
              <a:rPr lang="pl-PL" sz="2000" b="1" i="1" baseline="30000" dirty="0" smtClean="0">
                <a:solidFill>
                  <a:srgbClr val="000000"/>
                </a:solidFill>
              </a:rPr>
              <a:t>n</a:t>
            </a:r>
            <a:r>
              <a:rPr lang="pl-PL" sz="2000" b="1" baseline="30000" dirty="0" smtClean="0">
                <a:solidFill>
                  <a:srgbClr val="000000"/>
                </a:solidFill>
              </a:rPr>
              <a:t>)</a:t>
            </a:r>
            <a:r>
              <a:rPr lang="pl-PL" sz="2000" b="1" dirty="0" smtClean="0">
                <a:solidFill>
                  <a:srgbClr val="000000"/>
                </a:solidFill>
              </a:rPr>
              <a:t>(TRANSMISJA)</a:t>
            </a:r>
            <a:endParaRPr lang="pl-PL" sz="2000" b="1" dirty="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pl-PL" sz="2000" b="1" i="1" dirty="0">
                <a:solidFill>
                  <a:srgbClr val="000000"/>
                </a:solidFill>
              </a:rPr>
              <a:t>n</a:t>
            </a:r>
            <a:r>
              <a:rPr lang="pl-PL" sz="2000" b="1" dirty="0">
                <a:solidFill>
                  <a:srgbClr val="000000"/>
                </a:solidFill>
              </a:rPr>
              <a:t> = 1,2</a:t>
            </a:r>
          </a:p>
        </p:txBody>
      </p:sp>
      <p:sp>
        <p:nvSpPr>
          <p:cNvPr id="10284" name="Line 44"/>
          <p:cNvSpPr>
            <a:spLocks noChangeShapeType="1"/>
          </p:cNvSpPr>
          <p:nvPr/>
        </p:nvSpPr>
        <p:spPr bwMode="auto">
          <a:xfrm>
            <a:off x="3810000" y="5638800"/>
            <a:ext cx="1325563" cy="1588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286" name="Freeform 46"/>
          <p:cNvSpPr>
            <a:spLocks/>
          </p:cNvSpPr>
          <p:nvPr/>
        </p:nvSpPr>
        <p:spPr bwMode="auto">
          <a:xfrm>
            <a:off x="3871913" y="5907088"/>
            <a:ext cx="3352800" cy="762000"/>
          </a:xfrm>
          <a:custGeom>
            <a:avLst/>
            <a:gdLst/>
            <a:ahLst/>
            <a:cxnLst>
              <a:cxn ang="0">
                <a:pos x="576" y="0"/>
              </a:cxn>
              <a:cxn ang="0">
                <a:pos x="576" y="480"/>
              </a:cxn>
              <a:cxn ang="0">
                <a:pos x="0" y="480"/>
              </a:cxn>
            </a:cxnLst>
            <a:rect l="0" t="0" r="r" b="b"/>
            <a:pathLst>
              <a:path w="576" h="480">
                <a:moveTo>
                  <a:pt x="576" y="0"/>
                </a:moveTo>
                <a:lnTo>
                  <a:pt x="576" y="480"/>
                </a:lnTo>
                <a:lnTo>
                  <a:pt x="0" y="480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285" name="Line 45"/>
          <p:cNvSpPr>
            <a:spLocks noChangeShapeType="1"/>
          </p:cNvSpPr>
          <p:nvPr/>
        </p:nvSpPr>
        <p:spPr bwMode="auto">
          <a:xfrm>
            <a:off x="7224713" y="4687888"/>
            <a:ext cx="0" cy="8382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38240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9692164"/>
              </p:ext>
            </p:extLst>
          </p:nvPr>
        </p:nvGraphicFramePr>
        <p:xfrm>
          <a:off x="33338" y="4230688"/>
          <a:ext cx="3687762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52" name="Equation" r:id="rId4" imgW="1600200" imgH="215640" progId="Equation.3">
                  <p:embed/>
                </p:oleObj>
              </mc:Choice>
              <mc:Fallback>
                <p:oleObj name="Equation" r:id="rId4" imgW="1600200" imgH="215640" progId="Equation.3">
                  <p:embed/>
                  <p:pic>
                    <p:nvPicPr>
                      <p:cNvPr id="0" name="Picture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8" y="4230688"/>
                        <a:ext cx="3687762" cy="493712"/>
                      </a:xfrm>
                      <a:prstGeom prst="rect">
                        <a:avLst/>
                      </a:prstGeom>
                      <a:solidFill>
                        <a:srgbClr val="9966FF">
                          <a:alpha val="49804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241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23146"/>
              </p:ext>
            </p:extLst>
          </p:nvPr>
        </p:nvGraphicFramePr>
        <p:xfrm>
          <a:off x="49213" y="5526088"/>
          <a:ext cx="3683000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53" name="Equation" r:id="rId6" imgW="1866600" imgH="215640" progId="Equation.3">
                  <p:embed/>
                </p:oleObj>
              </mc:Choice>
              <mc:Fallback>
                <p:oleObj name="Equation" r:id="rId6" imgW="1866600" imgH="215640" progId="Equation.3">
                  <p:embed/>
                  <p:pic>
                    <p:nvPicPr>
                      <p:cNvPr id="0" name="Picture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13" y="5526088"/>
                        <a:ext cx="3683000" cy="420687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7" name="Text Box 37"/>
          <p:cNvSpPr txBox="1">
            <a:spLocks noChangeArrowheads="1"/>
          </p:cNvSpPr>
          <p:nvPr/>
        </p:nvSpPr>
        <p:spPr bwMode="auto">
          <a:xfrm>
            <a:off x="1585913" y="3697288"/>
            <a:ext cx="1597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400" b="1">
                <a:solidFill>
                  <a:srgbClr val="6600FF"/>
                </a:solidFill>
              </a:rPr>
              <a:t>Kolejka #1</a:t>
            </a:r>
            <a:endParaRPr lang="pl-PL" sz="2400"/>
          </a:p>
        </p:txBody>
      </p:sp>
      <p:sp>
        <p:nvSpPr>
          <p:cNvPr id="10278" name="Text Box 38"/>
          <p:cNvSpPr txBox="1">
            <a:spLocks noChangeArrowheads="1"/>
          </p:cNvSpPr>
          <p:nvPr/>
        </p:nvSpPr>
        <p:spPr bwMode="auto">
          <a:xfrm>
            <a:off x="1662113" y="4992688"/>
            <a:ext cx="1597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400" b="1">
                <a:solidFill>
                  <a:srgbClr val="009900"/>
                </a:solidFill>
              </a:rPr>
              <a:t>Kolejka #2</a:t>
            </a:r>
            <a:endParaRPr lang="pl-PL" sz="2400"/>
          </a:p>
        </p:txBody>
      </p:sp>
      <p:graphicFrame>
        <p:nvGraphicFramePr>
          <p:cNvPr id="138242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17464"/>
              </p:ext>
            </p:extLst>
          </p:nvPr>
        </p:nvGraphicFramePr>
        <p:xfrm>
          <a:off x="5457825" y="4230688"/>
          <a:ext cx="3686175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54" name="Equation" r:id="rId8" imgW="1600200" imgH="215640" progId="Equation.3">
                  <p:embed/>
                </p:oleObj>
              </mc:Choice>
              <mc:Fallback>
                <p:oleObj name="Equation" r:id="rId8" imgW="1600200" imgH="215640" progId="Equation.3">
                  <p:embed/>
                  <p:pic>
                    <p:nvPicPr>
                      <p:cNvPr id="0" name="Picture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7825" y="4230688"/>
                        <a:ext cx="3686175" cy="493712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243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4026258"/>
              </p:ext>
            </p:extLst>
          </p:nvPr>
        </p:nvGraphicFramePr>
        <p:xfrm>
          <a:off x="3795713" y="3830638"/>
          <a:ext cx="14668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55" name="Equation" r:id="rId10" imgW="647640" imgH="215640" progId="Equation.3">
                  <p:embed/>
                </p:oleObj>
              </mc:Choice>
              <mc:Fallback>
                <p:oleObj name="Equation" r:id="rId10" imgW="647640" imgH="215640" progId="Equation.3">
                  <p:embed/>
                  <p:pic>
                    <p:nvPicPr>
                      <p:cNvPr id="0" name="Picture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5713" y="3830638"/>
                        <a:ext cx="1466850" cy="48577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1" name="Line 41"/>
          <p:cNvSpPr>
            <a:spLocks noChangeShapeType="1"/>
          </p:cNvSpPr>
          <p:nvPr/>
        </p:nvSpPr>
        <p:spPr bwMode="auto">
          <a:xfrm>
            <a:off x="3795713" y="4535488"/>
            <a:ext cx="1524000" cy="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38244" name="Object 20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5162129"/>
              </p:ext>
            </p:extLst>
          </p:nvPr>
        </p:nvGraphicFramePr>
        <p:xfrm>
          <a:off x="5475288" y="5526088"/>
          <a:ext cx="3681412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56" name="Equation" r:id="rId12" imgW="1866600" imgH="215640" progId="Equation.3">
                  <p:embed/>
                </p:oleObj>
              </mc:Choice>
              <mc:Fallback>
                <p:oleObj name="Equation" r:id="rId12" imgW="1866600" imgH="215640" progId="Equation.3">
                  <p:embed/>
                  <p:pic>
                    <p:nvPicPr>
                      <p:cNvPr id="0" name="Picture 2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5288" y="5526088"/>
                        <a:ext cx="3681412" cy="420687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245" name="Object 20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3809632"/>
              </p:ext>
            </p:extLst>
          </p:nvPr>
        </p:nvGraphicFramePr>
        <p:xfrm>
          <a:off x="3810000" y="4876800"/>
          <a:ext cx="1474788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57" name="Equation" r:id="rId14" imgW="672840" imgH="266400" progId="Equation.3">
                  <p:embed/>
                </p:oleObj>
              </mc:Choice>
              <mc:Fallback>
                <p:oleObj name="Equation" r:id="rId14" imgW="672840" imgH="266400" progId="Equation.3">
                  <p:embed/>
                  <p:pic>
                    <p:nvPicPr>
                      <p:cNvPr id="0" name="Picture 2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876800"/>
                        <a:ext cx="1474788" cy="58261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246" name="Object 20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556638"/>
              </p:ext>
            </p:extLst>
          </p:nvPr>
        </p:nvGraphicFramePr>
        <p:xfrm>
          <a:off x="33338" y="6364288"/>
          <a:ext cx="3746500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58" name="Equation" r:id="rId16" imgW="1625400" imgH="215640" progId="Equation.3">
                  <p:embed/>
                </p:oleObj>
              </mc:Choice>
              <mc:Fallback>
                <p:oleObj name="Equation" r:id="rId16" imgW="1625400" imgH="215640" progId="Equation.3">
                  <p:embed/>
                  <p:pic>
                    <p:nvPicPr>
                      <p:cNvPr id="0" name="Picture 2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8" y="6364288"/>
                        <a:ext cx="3746500" cy="493712"/>
                      </a:xfrm>
                      <a:prstGeom prst="rect">
                        <a:avLst/>
                      </a:prstGeom>
                      <a:solidFill>
                        <a:srgbClr val="FF00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294" name="Group 54"/>
          <p:cNvGrpSpPr>
            <a:grpSpLocks/>
          </p:cNvGrpSpPr>
          <p:nvPr/>
        </p:nvGrpSpPr>
        <p:grpSpPr bwMode="auto">
          <a:xfrm>
            <a:off x="1524000" y="2362200"/>
            <a:ext cx="7086601" cy="1066800"/>
            <a:chOff x="960" y="1488"/>
            <a:chExt cx="4464" cy="672"/>
          </a:xfrm>
        </p:grpSpPr>
        <p:graphicFrame>
          <p:nvGraphicFramePr>
            <p:cNvPr id="138247" name="Object 20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1681709"/>
                </p:ext>
              </p:extLst>
            </p:nvPr>
          </p:nvGraphicFramePr>
          <p:xfrm>
            <a:off x="960" y="1488"/>
            <a:ext cx="4464" cy="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559" name="Equation" r:id="rId18" imgW="3073320" imgH="457200" progId="Equation.3">
                    <p:embed/>
                  </p:oleObj>
                </mc:Choice>
                <mc:Fallback>
                  <p:oleObj name="Equation" r:id="rId18" imgW="3073320" imgH="457200" progId="Equation.3">
                    <p:embed/>
                    <p:pic>
                      <p:nvPicPr>
                        <p:cNvPr id="0" name="Picture 20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1488"/>
                          <a:ext cx="4464" cy="663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88" name="Line 48"/>
            <p:cNvSpPr>
              <a:spLocks noChangeShapeType="1"/>
            </p:cNvSpPr>
            <p:nvPr/>
          </p:nvSpPr>
          <p:spPr bwMode="auto">
            <a:xfrm>
              <a:off x="976" y="1824"/>
              <a:ext cx="1152" cy="0"/>
            </a:xfrm>
            <a:prstGeom prst="line">
              <a:avLst/>
            </a:prstGeom>
            <a:noFill/>
            <a:ln w="7620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289" name="Line 49"/>
            <p:cNvSpPr>
              <a:spLocks noChangeShapeType="1"/>
            </p:cNvSpPr>
            <p:nvPr/>
          </p:nvSpPr>
          <p:spPr bwMode="auto">
            <a:xfrm>
              <a:off x="2208" y="2160"/>
              <a:ext cx="960" cy="0"/>
            </a:xfrm>
            <a:prstGeom prst="line">
              <a:avLst/>
            </a:prstGeom>
            <a:noFill/>
            <a:ln w="76200">
              <a:solidFill>
                <a:srgbClr val="66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290" name="Line 50"/>
            <p:cNvSpPr>
              <a:spLocks noChangeShapeType="1"/>
            </p:cNvSpPr>
            <p:nvPr/>
          </p:nvSpPr>
          <p:spPr bwMode="auto">
            <a:xfrm>
              <a:off x="2304" y="1824"/>
              <a:ext cx="1488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291" name="Line 51"/>
            <p:cNvSpPr>
              <a:spLocks noChangeShapeType="1"/>
            </p:cNvSpPr>
            <p:nvPr/>
          </p:nvSpPr>
          <p:spPr bwMode="auto">
            <a:xfrm>
              <a:off x="3336" y="2152"/>
              <a:ext cx="960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292" name="Line 52"/>
            <p:cNvSpPr>
              <a:spLocks noChangeShapeType="1"/>
            </p:cNvSpPr>
            <p:nvPr/>
          </p:nvSpPr>
          <p:spPr bwMode="auto">
            <a:xfrm>
              <a:off x="1152" y="2160"/>
              <a:ext cx="960" cy="0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293" name="Line 53"/>
            <p:cNvSpPr>
              <a:spLocks noChangeShapeType="1"/>
            </p:cNvSpPr>
            <p:nvPr/>
          </p:nvSpPr>
          <p:spPr bwMode="auto">
            <a:xfrm>
              <a:off x="4032" y="1824"/>
              <a:ext cx="1152" cy="0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8" name="Prostokąt 27"/>
          <p:cNvSpPr/>
          <p:nvPr/>
        </p:nvSpPr>
        <p:spPr>
          <a:xfrm>
            <a:off x="364502" y="71352"/>
            <a:ext cx="7899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  <a:t>SZEREGOWE POŁĄCZENIE </a:t>
            </a:r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KOLEJEK - dowód</a:t>
            </a:r>
            <a:endParaRPr kumimoji="1" lang="pl-PL" sz="3600" dirty="0">
              <a:solidFill>
                <a:srgbClr val="0033CC"/>
              </a:solidFill>
              <a:latin typeface="Impact" pitchFamily="34" charset="0"/>
            </a:endParaRPr>
          </a:p>
        </p:txBody>
      </p:sp>
      <p:sp>
        <p:nvSpPr>
          <p:cNvPr id="27" name="Strzałka w górę i w dół 26"/>
          <p:cNvSpPr/>
          <p:nvPr/>
        </p:nvSpPr>
        <p:spPr bwMode="auto">
          <a:xfrm>
            <a:off x="1627065" y="5951621"/>
            <a:ext cx="293643" cy="434955"/>
          </a:xfrm>
          <a:prstGeom prst="upDownArrow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524000" y="1524000"/>
            <a:ext cx="693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2800" b="1" dirty="0">
                <a:solidFill>
                  <a:srgbClr val="000000"/>
                </a:solidFill>
              </a:rPr>
              <a:t>LOKALNE RÓWNANIA RÓWNOWAGI</a:t>
            </a:r>
            <a:endParaRPr kumimoji="1" lang="pl-PL" sz="4400" dirty="0">
              <a:solidFill>
                <a:srgbClr val="000000"/>
              </a:solidFill>
              <a:latin typeface="Impact" pitchFamily="34" charset="0"/>
            </a:endParaRPr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0411208"/>
              </p:ext>
            </p:extLst>
          </p:nvPr>
        </p:nvGraphicFramePr>
        <p:xfrm>
          <a:off x="2476500" y="3511550"/>
          <a:ext cx="48006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02" name="Equation" r:id="rId4" imgW="1600200" imgH="215640" progId="Equation.3">
                  <p:embed/>
                </p:oleObj>
              </mc:Choice>
              <mc:Fallback>
                <p:oleObj name="Equation" r:id="rId4" imgW="160020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0" y="3511550"/>
                        <a:ext cx="4800600" cy="642938"/>
                      </a:xfrm>
                      <a:prstGeom prst="rect">
                        <a:avLst/>
                      </a:prstGeom>
                      <a:solidFill>
                        <a:srgbClr val="6666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886200" y="2562225"/>
            <a:ext cx="1833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b="1">
                <a:solidFill>
                  <a:srgbClr val="0000CC"/>
                </a:solidFill>
              </a:rPr>
              <a:t>Kolejka #1</a:t>
            </a:r>
            <a:endParaRPr lang="pl-PL" sz="2800"/>
          </a:p>
        </p:txBody>
      </p:sp>
      <p:graphicFrame>
        <p:nvGraphicFramePr>
          <p:cNvPr id="1229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161477"/>
              </p:ext>
            </p:extLst>
          </p:nvPr>
        </p:nvGraphicFramePr>
        <p:xfrm>
          <a:off x="1792288" y="4584700"/>
          <a:ext cx="6656387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03" name="Equation" r:id="rId6" imgW="2286000" imgH="215640" progId="Equation.3">
                  <p:embed/>
                </p:oleObj>
              </mc:Choice>
              <mc:Fallback>
                <p:oleObj name="Equation" r:id="rId6" imgW="228600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2288" y="4584700"/>
                        <a:ext cx="6656387" cy="623888"/>
                      </a:xfrm>
                      <a:prstGeom prst="rect">
                        <a:avLst/>
                      </a:prstGeom>
                      <a:solidFill>
                        <a:srgbClr val="6666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654858"/>
              </p:ext>
            </p:extLst>
          </p:nvPr>
        </p:nvGraphicFramePr>
        <p:xfrm>
          <a:off x="1666875" y="5638800"/>
          <a:ext cx="6694488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04" name="Equation" r:id="rId8" imgW="2298600" imgH="228600" progId="Equation.3">
                  <p:embed/>
                </p:oleObj>
              </mc:Choice>
              <mc:Fallback>
                <p:oleObj name="Equation" r:id="rId8" imgW="2298600" imgH="2286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6875" y="5638800"/>
                        <a:ext cx="6694488" cy="665163"/>
                      </a:xfrm>
                      <a:prstGeom prst="rect">
                        <a:avLst/>
                      </a:prstGeom>
                      <a:solidFill>
                        <a:srgbClr val="6666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rostokąt 9"/>
          <p:cNvSpPr/>
          <p:nvPr/>
        </p:nvSpPr>
        <p:spPr>
          <a:xfrm>
            <a:off x="364502" y="71352"/>
            <a:ext cx="7899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  <a:t>SZEREGOWE POŁĄCZENIE </a:t>
            </a:r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KOLEJEK - dowód</a:t>
            </a:r>
            <a:endParaRPr kumimoji="1" lang="pl-PL" sz="3600" dirty="0">
              <a:solidFill>
                <a:srgbClr val="0033CC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1245" y="-18256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AGENDA</a:t>
            </a:r>
            <a:endParaRPr lang="pl-PL" dirty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83568" y="1124744"/>
            <a:ext cx="7124899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l-PL" sz="2400" b="1" dirty="0">
                <a:solidFill>
                  <a:srgbClr val="006600"/>
                </a:solidFill>
              </a:rPr>
              <a:t> </a:t>
            </a:r>
            <a:r>
              <a:rPr lang="pl-PL" sz="2400" b="1" dirty="0" smtClean="0">
                <a:solidFill>
                  <a:srgbClr val="006600"/>
                </a:solidFill>
              </a:rPr>
              <a:t>Sieć </a:t>
            </a:r>
            <a:r>
              <a:rPr lang="pl-PL" sz="2400" b="1" dirty="0">
                <a:solidFill>
                  <a:srgbClr val="006600"/>
                </a:solidFill>
              </a:rPr>
              <a:t>z komutacją łączy, sieć z komutacją </a:t>
            </a:r>
            <a:r>
              <a:rPr lang="pl-PL" sz="2400" b="1" dirty="0" smtClean="0">
                <a:solidFill>
                  <a:srgbClr val="006600"/>
                </a:solidFill>
              </a:rPr>
              <a:t>pakietów</a:t>
            </a:r>
            <a:endParaRPr lang="pl-PL" sz="2400" b="1" dirty="0">
              <a:solidFill>
                <a:srgbClr val="006600"/>
              </a:solidFill>
            </a:endParaRPr>
          </a:p>
          <a:p>
            <a:pPr>
              <a:buFontTx/>
              <a:buChar char="•"/>
            </a:pPr>
            <a:r>
              <a:rPr lang="pl-PL" sz="2400" b="1" dirty="0">
                <a:solidFill>
                  <a:srgbClr val="006600"/>
                </a:solidFill>
              </a:rPr>
              <a:t> Sieć pakietowa – sieć </a:t>
            </a:r>
            <a:r>
              <a:rPr lang="pl-PL" sz="2400" b="1" dirty="0" smtClean="0">
                <a:solidFill>
                  <a:srgbClr val="006600"/>
                </a:solidFill>
              </a:rPr>
              <a:t>kolejek</a:t>
            </a:r>
          </a:p>
          <a:p>
            <a:pPr>
              <a:buFontTx/>
              <a:buChar char="•"/>
            </a:pPr>
            <a:r>
              <a:rPr lang="pl-PL" sz="2400" b="1" dirty="0">
                <a:solidFill>
                  <a:srgbClr val="006600"/>
                </a:solidFill>
              </a:rPr>
              <a:t> </a:t>
            </a:r>
            <a:r>
              <a:rPr lang="pl-PL" sz="2400" b="1" dirty="0" smtClean="0">
                <a:solidFill>
                  <a:srgbClr val="006600"/>
                </a:solidFill>
              </a:rPr>
              <a:t>Łącze wirtualne</a:t>
            </a:r>
            <a:endParaRPr lang="pl-PL" sz="2400" b="1" dirty="0">
              <a:solidFill>
                <a:srgbClr val="006600"/>
              </a:solidFill>
            </a:endParaRPr>
          </a:p>
          <a:p>
            <a:pPr>
              <a:buFontTx/>
              <a:buChar char="•"/>
            </a:pPr>
            <a:r>
              <a:rPr lang="pl-PL" sz="2400" b="1" dirty="0" smtClean="0">
                <a:solidFill>
                  <a:srgbClr val="006600"/>
                </a:solidFill>
              </a:rPr>
              <a:t> Buforowanie &amp; transmisja </a:t>
            </a:r>
            <a:r>
              <a:rPr lang="pl-PL" sz="2400" b="1" dirty="0">
                <a:solidFill>
                  <a:srgbClr val="006600"/>
                </a:solidFill>
              </a:rPr>
              <a:t>- </a:t>
            </a:r>
            <a:r>
              <a:rPr lang="pl-PL" sz="2400" b="1" dirty="0" smtClean="0">
                <a:solidFill>
                  <a:srgbClr val="006600"/>
                </a:solidFill>
              </a:rPr>
              <a:t>twierdzenie </a:t>
            </a:r>
            <a:r>
              <a:rPr lang="pl-PL" sz="2400" b="1" dirty="0" err="1">
                <a:solidFill>
                  <a:srgbClr val="006600"/>
                </a:solidFill>
              </a:rPr>
              <a:t>Burke’go</a:t>
            </a:r>
            <a:r>
              <a:rPr lang="pl-PL" sz="2400" b="1" dirty="0">
                <a:solidFill>
                  <a:srgbClr val="006600"/>
                </a:solidFill>
              </a:rPr>
              <a:t> </a:t>
            </a:r>
            <a:endParaRPr lang="pl-PL" sz="2400" b="1" dirty="0" smtClean="0">
              <a:solidFill>
                <a:srgbClr val="006600"/>
              </a:solidFill>
            </a:endParaRPr>
          </a:p>
          <a:p>
            <a:pPr>
              <a:buFontTx/>
              <a:buChar char="•"/>
            </a:pPr>
            <a:r>
              <a:rPr lang="pl-PL" sz="2400" b="1" dirty="0">
                <a:solidFill>
                  <a:srgbClr val="006600"/>
                </a:solidFill>
              </a:rPr>
              <a:t> </a:t>
            </a:r>
            <a:r>
              <a:rPr lang="pl-PL" sz="2400" b="1" dirty="0" smtClean="0">
                <a:solidFill>
                  <a:srgbClr val="006600"/>
                </a:solidFill>
              </a:rPr>
              <a:t>Łącze wirtualne </a:t>
            </a:r>
            <a:r>
              <a:rPr lang="pl-PL" sz="2400" b="1" dirty="0">
                <a:solidFill>
                  <a:srgbClr val="006600"/>
                </a:solidFill>
              </a:rPr>
              <a:t>(</a:t>
            </a:r>
            <a:r>
              <a:rPr lang="pl-PL" sz="2400" b="1" dirty="0" smtClean="0">
                <a:solidFill>
                  <a:srgbClr val="006600"/>
                </a:solidFill>
              </a:rPr>
              <a:t>szeregowe połączenie kolejek)</a:t>
            </a:r>
          </a:p>
          <a:p>
            <a:pPr>
              <a:buFontTx/>
              <a:buChar char="•"/>
            </a:pPr>
            <a:r>
              <a:rPr lang="pl-PL" sz="2400" b="1" dirty="0" smtClean="0">
                <a:solidFill>
                  <a:srgbClr val="006600"/>
                </a:solidFill>
              </a:rPr>
              <a:t> </a:t>
            </a:r>
            <a:r>
              <a:rPr lang="pl-PL" sz="2400" b="1" dirty="0" err="1" smtClean="0">
                <a:solidFill>
                  <a:srgbClr val="006600"/>
                </a:solidFill>
              </a:rPr>
              <a:t>Multipleksacja</a:t>
            </a:r>
            <a:r>
              <a:rPr lang="pl-PL" sz="2400" b="1" dirty="0" smtClean="0">
                <a:solidFill>
                  <a:srgbClr val="006600"/>
                </a:solidFill>
              </a:rPr>
              <a:t>, buforowanie i transmisja strumieni</a:t>
            </a:r>
          </a:p>
          <a:p>
            <a:pPr>
              <a:buFontTx/>
              <a:buChar char="•"/>
            </a:pPr>
            <a:r>
              <a:rPr lang="pl-PL" sz="2400" b="1" dirty="0">
                <a:solidFill>
                  <a:srgbClr val="006600"/>
                </a:solidFill>
              </a:rPr>
              <a:t> </a:t>
            </a:r>
            <a:r>
              <a:rPr lang="pl-PL" sz="2400" b="1" dirty="0" smtClean="0">
                <a:solidFill>
                  <a:srgbClr val="006600"/>
                </a:solidFill>
              </a:rPr>
              <a:t>Sieć pakietowa – opóźnienie tranzytowe</a:t>
            </a:r>
          </a:p>
          <a:p>
            <a:pPr>
              <a:buFontTx/>
              <a:buChar char="•"/>
            </a:pPr>
            <a:r>
              <a:rPr lang="pl-PL" sz="2400" b="1" dirty="0">
                <a:solidFill>
                  <a:srgbClr val="006600"/>
                </a:solidFill>
              </a:rPr>
              <a:t> </a:t>
            </a:r>
            <a:r>
              <a:rPr lang="pl-PL" sz="2400" b="1" dirty="0" err="1" smtClean="0">
                <a:solidFill>
                  <a:srgbClr val="006600"/>
                </a:solidFill>
              </a:rPr>
              <a:t>Topology</a:t>
            </a:r>
            <a:r>
              <a:rPr lang="pl-PL" sz="2400" b="1" dirty="0" smtClean="0">
                <a:solidFill>
                  <a:srgbClr val="006600"/>
                </a:solidFill>
              </a:rPr>
              <a:t>, </a:t>
            </a:r>
            <a:r>
              <a:rPr lang="pl-PL" sz="2400" b="1" dirty="0" err="1" smtClean="0">
                <a:solidFill>
                  <a:srgbClr val="006600"/>
                </a:solidFill>
              </a:rPr>
              <a:t>Capacity</a:t>
            </a:r>
            <a:r>
              <a:rPr lang="pl-PL" sz="2400" b="1" dirty="0" smtClean="0">
                <a:solidFill>
                  <a:srgbClr val="006600"/>
                </a:solidFill>
              </a:rPr>
              <a:t> &amp; </a:t>
            </a:r>
            <a:r>
              <a:rPr lang="pl-PL" sz="2400" b="1" dirty="0" err="1" smtClean="0">
                <a:solidFill>
                  <a:srgbClr val="006600"/>
                </a:solidFill>
              </a:rPr>
              <a:t>Flow</a:t>
            </a:r>
            <a:r>
              <a:rPr lang="pl-PL" sz="2400" b="1" dirty="0" smtClean="0">
                <a:solidFill>
                  <a:srgbClr val="006600"/>
                </a:solidFill>
              </a:rPr>
              <a:t> </a:t>
            </a:r>
            <a:r>
              <a:rPr lang="pl-PL" sz="2400" b="1" dirty="0" err="1" smtClean="0">
                <a:solidFill>
                  <a:srgbClr val="006600"/>
                </a:solidFill>
              </a:rPr>
              <a:t>Assignment</a:t>
            </a:r>
            <a:r>
              <a:rPr lang="pl-PL" sz="2400" b="1" dirty="0" smtClean="0">
                <a:solidFill>
                  <a:srgbClr val="006600"/>
                </a:solidFill>
              </a:rPr>
              <a:t> </a:t>
            </a:r>
            <a:r>
              <a:rPr lang="pl-PL" sz="2400" b="1" dirty="0" err="1" smtClean="0">
                <a:solidFill>
                  <a:srgbClr val="006600"/>
                </a:solidFill>
              </a:rPr>
              <a:t>Problems</a:t>
            </a:r>
            <a:endParaRPr lang="pl-PL" sz="2400" b="1" dirty="0" smtClean="0">
              <a:solidFill>
                <a:srgbClr val="006600"/>
              </a:solidFill>
            </a:endParaRPr>
          </a:p>
          <a:p>
            <a:pPr>
              <a:buFontTx/>
              <a:buChar char="•"/>
            </a:pPr>
            <a:r>
              <a:rPr lang="pl-PL" sz="2400" b="1" dirty="0">
                <a:solidFill>
                  <a:srgbClr val="006600"/>
                </a:solidFill>
              </a:rPr>
              <a:t> Rozszerzenia modeli kolejkowych sieci pakietowej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885138" y="1261087"/>
            <a:ext cx="685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2800" b="1" dirty="0">
                <a:solidFill>
                  <a:srgbClr val="000000"/>
                </a:solidFill>
              </a:rPr>
              <a:t>LOKALNE RÓWNANIA RÓWNOWAGI</a:t>
            </a:r>
            <a:endParaRPr kumimoji="1" lang="pl-PL" sz="4400" dirty="0">
              <a:solidFill>
                <a:srgbClr val="000000"/>
              </a:solidFill>
              <a:latin typeface="Impact" pitchFamily="34" charset="0"/>
            </a:endParaRPr>
          </a:p>
        </p:txBody>
      </p:sp>
      <p:graphicFrame>
        <p:nvGraphicFramePr>
          <p:cNvPr id="1127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821480"/>
              </p:ext>
            </p:extLst>
          </p:nvPr>
        </p:nvGraphicFramePr>
        <p:xfrm>
          <a:off x="1820176" y="2632687"/>
          <a:ext cx="4987925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098" name="Equation" r:id="rId4" imgW="1866600" imgH="215640" progId="Equation.3">
                  <p:embed/>
                </p:oleObj>
              </mc:Choice>
              <mc:Fallback>
                <p:oleObj name="Equation" r:id="rId4" imgW="186660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0176" y="2632687"/>
                        <a:ext cx="4987925" cy="569913"/>
                      </a:xfrm>
                      <a:prstGeom prst="rect">
                        <a:avLst/>
                      </a:prstGeom>
                      <a:solidFill>
                        <a:srgbClr val="009900">
                          <a:alpha val="49804"/>
                        </a:srgb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397357" y="1870687"/>
            <a:ext cx="1833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b="1" dirty="0">
                <a:solidFill>
                  <a:srgbClr val="006600"/>
                </a:solidFill>
              </a:rPr>
              <a:t>Kolejka #2</a:t>
            </a:r>
            <a:endParaRPr lang="pl-PL" sz="2400" dirty="0">
              <a:solidFill>
                <a:srgbClr val="006600"/>
              </a:solidFill>
            </a:endParaRPr>
          </a:p>
        </p:txBody>
      </p:sp>
      <p:graphicFrame>
        <p:nvGraphicFramePr>
          <p:cNvPr id="1128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837053"/>
              </p:ext>
            </p:extLst>
          </p:nvPr>
        </p:nvGraphicFramePr>
        <p:xfrm>
          <a:off x="2152686" y="4293096"/>
          <a:ext cx="4322905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099" name="Equation" r:id="rId6" imgW="1625400" imgH="215640" progId="Equation.3">
                  <p:embed/>
                </p:oleObj>
              </mc:Choice>
              <mc:Fallback>
                <p:oleObj name="Equation" r:id="rId6" imgW="1625400" imgH="2156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686" y="4293096"/>
                        <a:ext cx="4322905" cy="569913"/>
                      </a:xfrm>
                      <a:prstGeom prst="rect">
                        <a:avLst/>
                      </a:prstGeom>
                      <a:solidFill>
                        <a:srgbClr val="FF00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85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71315"/>
              </p:ext>
            </p:extLst>
          </p:nvPr>
        </p:nvGraphicFramePr>
        <p:xfrm>
          <a:off x="1110563" y="5087063"/>
          <a:ext cx="6407150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100" name="Equation" r:id="rId8" imgW="2197080" imgH="228600" progId="Equation.3">
                  <p:embed/>
                </p:oleObj>
              </mc:Choice>
              <mc:Fallback>
                <p:oleObj name="Equation" r:id="rId8" imgW="2197080" imgH="22860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0563" y="5087063"/>
                        <a:ext cx="6407150" cy="665163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rostokąt 10"/>
          <p:cNvSpPr/>
          <p:nvPr/>
        </p:nvSpPr>
        <p:spPr>
          <a:xfrm>
            <a:off x="364502" y="71352"/>
            <a:ext cx="7899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  <a:t>SZEREGOWE POŁĄCZENIE </a:t>
            </a:r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KOLEJEK - dowód</a:t>
            </a:r>
            <a:endParaRPr kumimoji="1" lang="pl-PL" sz="3600" dirty="0">
              <a:solidFill>
                <a:srgbClr val="0033CC"/>
              </a:solidFill>
              <a:latin typeface="Impact" pitchFamily="34" charset="0"/>
            </a:endParaRPr>
          </a:p>
        </p:txBody>
      </p:sp>
      <p:sp>
        <p:nvSpPr>
          <p:cNvPr id="3" name="Strzałka w górę i w dół 2"/>
          <p:cNvSpPr/>
          <p:nvPr/>
        </p:nvSpPr>
        <p:spPr bwMode="auto">
          <a:xfrm>
            <a:off x="4022457" y="3315800"/>
            <a:ext cx="583362" cy="864096"/>
          </a:xfrm>
          <a:prstGeom prst="upDownArrow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368425" y="1468809"/>
            <a:ext cx="6858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2800" b="1" dirty="0">
                <a:solidFill>
                  <a:srgbClr val="003300"/>
                </a:solidFill>
              </a:rPr>
              <a:t>LOKALNE RÓWNANIA RÓWNOWAGI</a:t>
            </a:r>
            <a:endParaRPr kumimoji="1" lang="pl-PL" sz="4400" dirty="0">
              <a:solidFill>
                <a:srgbClr val="003300"/>
              </a:solidFill>
              <a:latin typeface="Impact" pitchFamily="34" charset="0"/>
            </a:endParaRPr>
          </a:p>
        </p:txBody>
      </p:sp>
      <p:graphicFrame>
        <p:nvGraphicFramePr>
          <p:cNvPr id="1332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566812"/>
              </p:ext>
            </p:extLst>
          </p:nvPr>
        </p:nvGraphicFramePr>
        <p:xfrm>
          <a:off x="1593850" y="3152775"/>
          <a:ext cx="6407150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149" name="Equation" r:id="rId4" imgW="2197080" imgH="228600" progId="Equation.3">
                  <p:embed/>
                </p:oleObj>
              </mc:Choice>
              <mc:Fallback>
                <p:oleObj name="Equation" r:id="rId4" imgW="219708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850" y="3152775"/>
                        <a:ext cx="6407150" cy="665163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264568"/>
              </p:ext>
            </p:extLst>
          </p:nvPr>
        </p:nvGraphicFramePr>
        <p:xfrm>
          <a:off x="1450975" y="2230438"/>
          <a:ext cx="66929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150" name="Equation" r:id="rId6" imgW="2298600" imgH="228600" progId="Equation.3">
                  <p:embed/>
                </p:oleObj>
              </mc:Choice>
              <mc:Fallback>
                <p:oleObj name="Equation" r:id="rId6" imgW="229860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0975" y="2230438"/>
                        <a:ext cx="6692900" cy="665162"/>
                      </a:xfrm>
                      <a:prstGeom prst="rect">
                        <a:avLst/>
                      </a:prstGeom>
                      <a:solidFill>
                        <a:srgbClr val="6666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11878"/>
              </p:ext>
            </p:extLst>
          </p:nvPr>
        </p:nvGraphicFramePr>
        <p:xfrm>
          <a:off x="1006475" y="4076700"/>
          <a:ext cx="7581900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151" name="Equation" r:id="rId8" imgW="2603160" imgH="482400" progId="Equation.3">
                  <p:embed/>
                </p:oleObj>
              </mc:Choice>
              <mc:Fallback>
                <p:oleObj name="Equation" r:id="rId8" imgW="2603160" imgH="4824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4076700"/>
                        <a:ext cx="7581900" cy="140017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8113911"/>
              </p:ext>
            </p:extLst>
          </p:nvPr>
        </p:nvGraphicFramePr>
        <p:xfrm>
          <a:off x="2170113" y="5735638"/>
          <a:ext cx="525462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152" name="Equation" r:id="rId10" imgW="1333440" imgH="215640" progId="Equation.3">
                  <p:embed/>
                </p:oleObj>
              </mc:Choice>
              <mc:Fallback>
                <p:oleObj name="Equation" r:id="rId10" imgW="1333440" imgH="215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0113" y="5735638"/>
                        <a:ext cx="5254625" cy="844550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rostokąt 9"/>
          <p:cNvSpPr/>
          <p:nvPr/>
        </p:nvSpPr>
        <p:spPr>
          <a:xfrm>
            <a:off x="364502" y="71352"/>
            <a:ext cx="7899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  <a:t>SZEREGOWE POŁĄCZENIE </a:t>
            </a:r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KOLEJEK - dowód</a:t>
            </a:r>
            <a:endParaRPr kumimoji="1" lang="pl-PL" sz="3600" dirty="0">
              <a:solidFill>
                <a:srgbClr val="0033CC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aphicFrame>
        <p:nvGraphicFramePr>
          <p:cNvPr id="1434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306002"/>
              </p:ext>
            </p:extLst>
          </p:nvPr>
        </p:nvGraphicFramePr>
        <p:xfrm>
          <a:off x="2287588" y="3124200"/>
          <a:ext cx="525462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296" name="Equation" r:id="rId4" imgW="1333440" imgH="215640" progId="Equation.3">
                  <p:embed/>
                </p:oleObj>
              </mc:Choice>
              <mc:Fallback>
                <p:oleObj name="Equation" r:id="rId4" imgW="133344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3124200"/>
                        <a:ext cx="5254625" cy="844550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345" name="Group 9"/>
          <p:cNvGrpSpPr>
            <a:grpSpLocks/>
          </p:cNvGrpSpPr>
          <p:nvPr/>
        </p:nvGrpSpPr>
        <p:grpSpPr bwMode="auto">
          <a:xfrm>
            <a:off x="1524000" y="1447800"/>
            <a:ext cx="6921500" cy="1631950"/>
            <a:chOff x="960" y="912"/>
            <a:chExt cx="4360" cy="1028"/>
          </a:xfrm>
        </p:grpSpPr>
        <p:sp>
          <p:nvSpPr>
            <p:cNvPr id="14346" name="Text Box 10"/>
            <p:cNvSpPr txBox="1">
              <a:spLocks noChangeArrowheads="1"/>
            </p:cNvSpPr>
            <p:nvPr/>
          </p:nvSpPr>
          <p:spPr bwMode="auto">
            <a:xfrm>
              <a:off x="1536" y="912"/>
              <a:ext cx="57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b="1">
                  <a:solidFill>
                    <a:srgbClr val="333399"/>
                  </a:solidFill>
                </a:rPr>
                <a:t>bufor</a:t>
              </a:r>
              <a:endParaRPr lang="pl-PL" sz="2400"/>
            </a:p>
          </p:txBody>
        </p:sp>
        <p:sp>
          <p:nvSpPr>
            <p:cNvPr id="14347" name="Freeform 11"/>
            <p:cNvSpPr>
              <a:spLocks/>
            </p:cNvSpPr>
            <p:nvPr/>
          </p:nvSpPr>
          <p:spPr bwMode="auto">
            <a:xfrm>
              <a:off x="2201" y="1284"/>
              <a:ext cx="433" cy="2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auto">
            <a:xfrm>
              <a:off x="1531" y="1205"/>
              <a:ext cx="670" cy="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49" name="Text Box 13"/>
            <p:cNvSpPr txBox="1">
              <a:spLocks noChangeArrowheads="1"/>
            </p:cNvSpPr>
            <p:nvPr/>
          </p:nvSpPr>
          <p:spPr bwMode="auto">
            <a:xfrm>
              <a:off x="2160" y="1008"/>
              <a:ext cx="57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b="1">
                  <a:solidFill>
                    <a:srgbClr val="CC3300"/>
                  </a:solidFill>
                </a:rPr>
                <a:t>kanał</a:t>
              </a:r>
              <a:endParaRPr lang="pl-PL" sz="2400"/>
            </a:p>
          </p:txBody>
        </p:sp>
        <p:sp>
          <p:nvSpPr>
            <p:cNvPr id="14350" name="Line 14"/>
            <p:cNvSpPr>
              <a:spLocks noChangeShapeType="1"/>
            </p:cNvSpPr>
            <p:nvPr/>
          </p:nvSpPr>
          <p:spPr bwMode="auto">
            <a:xfrm>
              <a:off x="1600" y="1270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1" name="Line 15"/>
            <p:cNvSpPr>
              <a:spLocks noChangeShapeType="1"/>
            </p:cNvSpPr>
            <p:nvPr/>
          </p:nvSpPr>
          <p:spPr bwMode="auto">
            <a:xfrm>
              <a:off x="1737" y="1270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2" name="Line 16"/>
            <p:cNvSpPr>
              <a:spLocks noChangeShapeType="1"/>
            </p:cNvSpPr>
            <p:nvPr/>
          </p:nvSpPr>
          <p:spPr bwMode="auto">
            <a:xfrm>
              <a:off x="1875" y="1270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3" name="Line 17"/>
            <p:cNvSpPr>
              <a:spLocks noChangeShapeType="1"/>
            </p:cNvSpPr>
            <p:nvPr/>
          </p:nvSpPr>
          <p:spPr bwMode="auto">
            <a:xfrm>
              <a:off x="2013" y="1270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4" name="Line 18"/>
            <p:cNvSpPr>
              <a:spLocks noChangeShapeType="1"/>
            </p:cNvSpPr>
            <p:nvPr/>
          </p:nvSpPr>
          <p:spPr bwMode="auto">
            <a:xfrm>
              <a:off x="2151" y="1270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5" name="Line 19"/>
            <p:cNvSpPr>
              <a:spLocks noChangeShapeType="1"/>
            </p:cNvSpPr>
            <p:nvPr/>
          </p:nvSpPr>
          <p:spPr bwMode="auto">
            <a:xfrm rot="5400000">
              <a:off x="2417" y="1264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6" name="Line 20"/>
            <p:cNvSpPr>
              <a:spLocks noChangeShapeType="1"/>
            </p:cNvSpPr>
            <p:nvPr/>
          </p:nvSpPr>
          <p:spPr bwMode="auto">
            <a:xfrm>
              <a:off x="960" y="1413"/>
              <a:ext cx="63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7" name="Line 21"/>
            <p:cNvSpPr>
              <a:spLocks noChangeShapeType="1"/>
            </p:cNvSpPr>
            <p:nvPr/>
          </p:nvSpPr>
          <p:spPr bwMode="auto">
            <a:xfrm flipV="1">
              <a:off x="2640" y="1392"/>
              <a:ext cx="966" cy="1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58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6260410"/>
                </p:ext>
              </p:extLst>
            </p:nvPr>
          </p:nvGraphicFramePr>
          <p:xfrm>
            <a:off x="1129" y="1407"/>
            <a:ext cx="241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297" name="Equation" r:id="rId6" imgW="139680" imgH="177480" progId="Equation.3">
                    <p:embed/>
                  </p:oleObj>
                </mc:Choice>
                <mc:Fallback>
                  <p:oleObj name="Equation" r:id="rId6" imgW="139680" imgH="177480" progId="Equation.3">
                    <p:embed/>
                    <p:pic>
                      <p:nvPicPr>
                        <p:cNvPr id="0" name="Picture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9" y="1407"/>
                          <a:ext cx="241" cy="3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9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6709160"/>
                </p:ext>
              </p:extLst>
            </p:nvPr>
          </p:nvGraphicFramePr>
          <p:xfrm>
            <a:off x="2764" y="1029"/>
            <a:ext cx="304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298" name="Equation" r:id="rId8" imgW="177480" imgH="215640" progId="Equation.3">
                    <p:embed/>
                  </p:oleObj>
                </mc:Choice>
                <mc:Fallback>
                  <p:oleObj name="Equation" r:id="rId8" imgW="177480" imgH="215640" progId="Equation.3">
                    <p:embed/>
                    <p:pic>
                      <p:nvPicPr>
                        <p:cNvPr id="0" name="Picture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4" y="1029"/>
                          <a:ext cx="304" cy="3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60" name="Freeform 24"/>
            <p:cNvSpPr>
              <a:spLocks/>
            </p:cNvSpPr>
            <p:nvPr/>
          </p:nvSpPr>
          <p:spPr bwMode="auto">
            <a:xfrm>
              <a:off x="4257" y="1276"/>
              <a:ext cx="433" cy="2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1" name="Freeform 25"/>
            <p:cNvSpPr>
              <a:spLocks/>
            </p:cNvSpPr>
            <p:nvPr/>
          </p:nvSpPr>
          <p:spPr bwMode="auto">
            <a:xfrm>
              <a:off x="3587" y="1197"/>
              <a:ext cx="670" cy="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2" name="Text Box 26"/>
            <p:cNvSpPr txBox="1">
              <a:spLocks noChangeArrowheads="1"/>
            </p:cNvSpPr>
            <p:nvPr/>
          </p:nvSpPr>
          <p:spPr bwMode="auto">
            <a:xfrm>
              <a:off x="4216" y="1000"/>
              <a:ext cx="57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b="1">
                  <a:solidFill>
                    <a:srgbClr val="CC3300"/>
                  </a:solidFill>
                </a:rPr>
                <a:t>kanał</a:t>
              </a:r>
              <a:endParaRPr lang="pl-PL" sz="2400"/>
            </a:p>
          </p:txBody>
        </p:sp>
        <p:sp>
          <p:nvSpPr>
            <p:cNvPr id="14363" name="Line 27"/>
            <p:cNvSpPr>
              <a:spLocks noChangeShapeType="1"/>
            </p:cNvSpPr>
            <p:nvPr/>
          </p:nvSpPr>
          <p:spPr bwMode="auto">
            <a:xfrm>
              <a:off x="3656" y="1262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4" name="Line 28"/>
            <p:cNvSpPr>
              <a:spLocks noChangeShapeType="1"/>
            </p:cNvSpPr>
            <p:nvPr/>
          </p:nvSpPr>
          <p:spPr bwMode="auto">
            <a:xfrm>
              <a:off x="3793" y="1262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5" name="Line 29"/>
            <p:cNvSpPr>
              <a:spLocks noChangeShapeType="1"/>
            </p:cNvSpPr>
            <p:nvPr/>
          </p:nvSpPr>
          <p:spPr bwMode="auto">
            <a:xfrm>
              <a:off x="3931" y="1262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6" name="Line 30"/>
            <p:cNvSpPr>
              <a:spLocks noChangeShapeType="1"/>
            </p:cNvSpPr>
            <p:nvPr/>
          </p:nvSpPr>
          <p:spPr bwMode="auto">
            <a:xfrm>
              <a:off x="4069" y="1262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7" name="Line 31"/>
            <p:cNvSpPr>
              <a:spLocks noChangeShapeType="1"/>
            </p:cNvSpPr>
            <p:nvPr/>
          </p:nvSpPr>
          <p:spPr bwMode="auto">
            <a:xfrm>
              <a:off x="4207" y="1262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8" name="Line 32"/>
            <p:cNvSpPr>
              <a:spLocks noChangeShapeType="1"/>
            </p:cNvSpPr>
            <p:nvPr/>
          </p:nvSpPr>
          <p:spPr bwMode="auto">
            <a:xfrm rot="5400000">
              <a:off x="4473" y="1256"/>
              <a:ext cx="0" cy="27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9" name="Line 33"/>
            <p:cNvSpPr>
              <a:spLocks noChangeShapeType="1"/>
            </p:cNvSpPr>
            <p:nvPr/>
          </p:nvSpPr>
          <p:spPr bwMode="auto">
            <a:xfrm>
              <a:off x="4690" y="1394"/>
              <a:ext cx="63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70" name="Object 34"/>
            <p:cNvGraphicFramePr>
              <a:graphicFrameLocks noChangeAspect="1"/>
            </p:cNvGraphicFramePr>
            <p:nvPr/>
          </p:nvGraphicFramePr>
          <p:xfrm>
            <a:off x="4808" y="1021"/>
            <a:ext cx="328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299" name="Equation" r:id="rId10" imgW="190440" imgH="215640" progId="Equation.3">
                    <p:embed/>
                  </p:oleObj>
                </mc:Choice>
                <mc:Fallback>
                  <p:oleObj name="Equation" r:id="rId10" imgW="190440" imgH="215640" progId="Equation.3">
                    <p:embed/>
                    <p:pic>
                      <p:nvPicPr>
                        <p:cNvPr id="0" name="Picture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8" y="1021"/>
                          <a:ext cx="328" cy="3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71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90409"/>
                </p:ext>
              </p:extLst>
            </p:nvPr>
          </p:nvGraphicFramePr>
          <p:xfrm>
            <a:off x="2304" y="1632"/>
            <a:ext cx="217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300" name="Equation" r:id="rId12" imgW="152280" imgH="215640" progId="Equation.3">
                    <p:embed/>
                  </p:oleObj>
                </mc:Choice>
                <mc:Fallback>
                  <p:oleObj name="Equation" r:id="rId12" imgW="152280" imgH="215640" progId="Equation.3">
                    <p:embed/>
                    <p:pic>
                      <p:nvPicPr>
                        <p:cNvPr id="0" name="Picture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4" y="1632"/>
                          <a:ext cx="217" cy="3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72" name="Object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2839266"/>
                </p:ext>
              </p:extLst>
            </p:nvPr>
          </p:nvGraphicFramePr>
          <p:xfrm>
            <a:off x="4368" y="1632"/>
            <a:ext cx="235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301" name="Equation" r:id="rId14" imgW="164880" imgH="215640" progId="Equation.3">
                    <p:embed/>
                  </p:oleObj>
                </mc:Choice>
                <mc:Fallback>
                  <p:oleObj name="Equation" r:id="rId14" imgW="164880" imgH="215640" progId="Equation.3">
                    <p:embed/>
                    <p:pic>
                      <p:nvPicPr>
                        <p:cNvPr id="0" name="Picture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8" y="1632"/>
                          <a:ext cx="235" cy="3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373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7831812"/>
              </p:ext>
            </p:extLst>
          </p:nvPr>
        </p:nvGraphicFramePr>
        <p:xfrm>
          <a:off x="1497013" y="5062538"/>
          <a:ext cx="6108700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302" name="Equation" r:id="rId16" imgW="2273040" imgH="545760" progId="Equation.3">
                  <p:embed/>
                </p:oleObj>
              </mc:Choice>
              <mc:Fallback>
                <p:oleObj name="Equation" r:id="rId16" imgW="2273040" imgH="54576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7013" y="5062538"/>
                        <a:ext cx="6108700" cy="146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0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1066800" y="4419600"/>
            <a:ext cx="74558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200" b="1" dirty="0">
                <a:solidFill>
                  <a:srgbClr val="000099"/>
                </a:solidFill>
              </a:rPr>
              <a:t>Ogólny przypadek </a:t>
            </a:r>
            <a:r>
              <a:rPr lang="pl-PL" sz="3200" b="1" dirty="0" smtClean="0">
                <a:solidFill>
                  <a:srgbClr val="000099"/>
                </a:solidFill>
              </a:rPr>
              <a:t>– połączenie wirtualne</a:t>
            </a:r>
            <a:endParaRPr lang="pl-PL" sz="2400" dirty="0"/>
          </a:p>
        </p:txBody>
      </p:sp>
      <p:sp>
        <p:nvSpPr>
          <p:cNvPr id="36" name="Prostokąt 35"/>
          <p:cNvSpPr/>
          <p:nvPr/>
        </p:nvSpPr>
        <p:spPr>
          <a:xfrm>
            <a:off x="364502" y="71352"/>
            <a:ext cx="7899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>
                <a:solidFill>
                  <a:srgbClr val="0033CC"/>
                </a:solidFill>
                <a:latin typeface="Impact" pitchFamily="34" charset="0"/>
              </a:rPr>
              <a:t>SZEREGOWE POŁĄCZENIE </a:t>
            </a:r>
            <a:r>
              <a:rPr kumimoji="1" lang="pl-PL" sz="3600" dirty="0" smtClean="0">
                <a:solidFill>
                  <a:srgbClr val="0033CC"/>
                </a:solidFill>
                <a:latin typeface="Impact" pitchFamily="34" charset="0"/>
              </a:rPr>
              <a:t>KOLEJEK - dowód</a:t>
            </a:r>
            <a:endParaRPr kumimoji="1" lang="pl-PL" sz="3600" dirty="0">
              <a:solidFill>
                <a:srgbClr val="0033CC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87578" y="334181"/>
            <a:ext cx="8952887" cy="6096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MULTIPLEKSACJA, BUFOROWANIE &amp; TRANSMISJA STRUMIENI</a:t>
            </a:r>
            <a:endParaRPr lang="pl-PL" sz="4000" dirty="0">
              <a:solidFill>
                <a:schemeClr val="folHlink"/>
              </a:solidFill>
            </a:endParaRPr>
          </a:p>
        </p:txBody>
      </p:sp>
      <p:sp>
        <p:nvSpPr>
          <p:cNvPr id="52" name="pole tekstowe 51"/>
          <p:cNvSpPr txBox="1"/>
          <p:nvPr/>
        </p:nvSpPr>
        <p:spPr>
          <a:xfrm>
            <a:off x="0" y="3861048"/>
            <a:ext cx="9144000" cy="2800767"/>
          </a:xfrm>
          <a:prstGeom prst="rect">
            <a:avLst/>
          </a:prstGeom>
          <a:solidFill>
            <a:srgbClr val="FFCC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W wyniku </a:t>
            </a:r>
            <a:r>
              <a:rPr lang="pl-PL" sz="2000" b="1" u="sng" dirty="0" err="1" smtClean="0">
                <a:solidFill>
                  <a:srgbClr val="000000"/>
                </a:solidFill>
              </a:rPr>
              <a:t>multipleksacji</a:t>
            </a:r>
            <a:r>
              <a:rPr lang="pl-PL" sz="2000" b="1" u="sng" dirty="0" smtClean="0">
                <a:solidFill>
                  <a:srgbClr val="000000"/>
                </a:solidFill>
              </a:rPr>
              <a:t> strumieni (łączy wirtualnych)</a:t>
            </a:r>
            <a:r>
              <a:rPr lang="pl-PL" sz="2000" b="1" dirty="0" smtClean="0">
                <a:solidFill>
                  <a:srgbClr val="000000"/>
                </a:solidFill>
              </a:rPr>
              <a:t> otrzymujemy</a:t>
            </a: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strumień o natężeniu sumarycznym:</a:t>
            </a:r>
          </a:p>
          <a:p>
            <a:endParaRPr lang="pl-PL" sz="2000" b="1" dirty="0" smtClean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000" b="1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000" b="1" dirty="0" smtClean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err="1" smtClean="0">
                <a:solidFill>
                  <a:srgbClr val="000000"/>
                </a:solidFill>
              </a:rPr>
              <a:t>Multipleksacja</a:t>
            </a:r>
            <a:r>
              <a:rPr lang="pl-PL" sz="2000" b="1" dirty="0" smtClean="0">
                <a:solidFill>
                  <a:srgbClr val="000000"/>
                </a:solidFill>
              </a:rPr>
              <a:t>, buforowanie &amp; transmisja nie zmieniają wykładniczego charakteru multipleksowanych strumieni </a:t>
            </a:r>
            <a:r>
              <a:rPr lang="pl-PL" sz="1800" b="1" dirty="0" smtClean="0">
                <a:solidFill>
                  <a:srgbClr val="000000"/>
                </a:solidFill>
              </a:rPr>
              <a:t>(D. Stanford, W. Fischer, </a:t>
            </a:r>
            <a:r>
              <a:rPr lang="pl-PL" sz="1800" b="1" i="1" dirty="0" smtClean="0">
                <a:solidFill>
                  <a:srgbClr val="000000"/>
                </a:solidFill>
              </a:rPr>
              <a:t>The </a:t>
            </a:r>
            <a:r>
              <a:rPr lang="pl-PL" sz="1800" b="1" i="1" dirty="0" err="1" smtClean="0">
                <a:solidFill>
                  <a:srgbClr val="000000"/>
                </a:solidFill>
              </a:rPr>
              <a:t>interdeparture</a:t>
            </a:r>
            <a:r>
              <a:rPr lang="pl-PL" sz="1800" b="1" i="1" dirty="0" smtClean="0">
                <a:solidFill>
                  <a:srgbClr val="000000"/>
                </a:solidFill>
              </a:rPr>
              <a:t> </a:t>
            </a:r>
            <a:r>
              <a:rPr lang="pl-PL" sz="1800" b="1" i="1" dirty="0" err="1" smtClean="0">
                <a:solidFill>
                  <a:srgbClr val="000000"/>
                </a:solidFill>
              </a:rPr>
              <a:t>time</a:t>
            </a:r>
            <a:r>
              <a:rPr lang="pl-PL" sz="1800" b="1" i="1" dirty="0" smtClean="0">
                <a:solidFill>
                  <a:srgbClr val="000000"/>
                </a:solidFill>
              </a:rPr>
              <a:t> </a:t>
            </a:r>
            <a:r>
              <a:rPr lang="pl-PL" sz="1800" b="1" i="1" dirty="0" err="1" smtClean="0">
                <a:solidFill>
                  <a:srgbClr val="000000"/>
                </a:solidFill>
              </a:rPr>
              <a:t>distribution</a:t>
            </a:r>
            <a:r>
              <a:rPr lang="pl-PL" sz="1800" b="1" i="1" dirty="0" smtClean="0">
                <a:solidFill>
                  <a:srgbClr val="000000"/>
                </a:solidFill>
              </a:rPr>
              <a:t> for </a:t>
            </a:r>
            <a:r>
              <a:rPr lang="pl-PL" sz="1800" b="1" i="1" dirty="0" err="1" smtClean="0">
                <a:solidFill>
                  <a:srgbClr val="000000"/>
                </a:solidFill>
              </a:rPr>
              <a:t>each</a:t>
            </a:r>
            <a:r>
              <a:rPr lang="pl-PL" sz="1800" b="1" i="1" dirty="0" smtClean="0">
                <a:solidFill>
                  <a:srgbClr val="000000"/>
                </a:solidFill>
              </a:rPr>
              <a:t> </a:t>
            </a:r>
            <a:r>
              <a:rPr lang="pl-PL" sz="1800" b="1" i="1" dirty="0" err="1" smtClean="0">
                <a:solidFill>
                  <a:srgbClr val="000000"/>
                </a:solidFill>
              </a:rPr>
              <a:t>class</a:t>
            </a:r>
            <a:r>
              <a:rPr lang="pl-PL" sz="1800" b="1" i="1" dirty="0" smtClean="0">
                <a:solidFill>
                  <a:srgbClr val="000000"/>
                </a:solidFill>
              </a:rPr>
              <a:t> in the </a:t>
            </a:r>
            <a:r>
              <a:rPr lang="pl-PL" sz="1800" b="1" dirty="0" smtClean="0">
                <a:solidFill>
                  <a:srgbClr val="000000"/>
                </a:solidFill>
              </a:rPr>
              <a:t>∑</a:t>
            </a:r>
            <a:r>
              <a:rPr lang="pl-PL" sz="1800" b="1" i="1" baseline="-25000" dirty="0" err="1" smtClean="0">
                <a:solidFill>
                  <a:srgbClr val="000000"/>
                </a:solidFill>
              </a:rPr>
              <a:t>i</a:t>
            </a:r>
            <a:r>
              <a:rPr lang="pl-PL" sz="1800" b="1" dirty="0" err="1" smtClean="0">
                <a:solidFill>
                  <a:srgbClr val="000000"/>
                </a:solidFill>
              </a:rPr>
              <a:t>M</a:t>
            </a:r>
            <a:r>
              <a:rPr lang="pl-PL" sz="1800" b="1" i="1" baseline="-25000" dirty="0" err="1" smtClean="0">
                <a:solidFill>
                  <a:srgbClr val="000000"/>
                </a:solidFill>
              </a:rPr>
              <a:t>i</a:t>
            </a:r>
            <a:r>
              <a:rPr lang="pl-PL" sz="1800" b="1" dirty="0" smtClean="0">
                <a:solidFill>
                  <a:srgbClr val="000000"/>
                </a:solidFill>
              </a:rPr>
              <a:t>/</a:t>
            </a:r>
            <a:r>
              <a:rPr lang="pl-PL" sz="1800" b="1" dirty="0" err="1" smtClean="0">
                <a:solidFill>
                  <a:srgbClr val="000000"/>
                </a:solidFill>
              </a:rPr>
              <a:t>G</a:t>
            </a:r>
            <a:r>
              <a:rPr lang="pl-PL" sz="1800" b="1" i="1" baseline="-25000" dirty="0" err="1" smtClean="0">
                <a:solidFill>
                  <a:srgbClr val="000000"/>
                </a:solidFill>
              </a:rPr>
              <a:t>i</a:t>
            </a:r>
            <a:r>
              <a:rPr lang="pl-PL" sz="1800" b="1" dirty="0" smtClean="0">
                <a:solidFill>
                  <a:srgbClr val="000000"/>
                </a:solidFill>
              </a:rPr>
              <a:t>/1, </a:t>
            </a:r>
            <a:r>
              <a:rPr lang="pl-PL" sz="1800" b="1" dirty="0" err="1" smtClean="0">
                <a:solidFill>
                  <a:srgbClr val="000000"/>
                </a:solidFill>
              </a:rPr>
              <a:t>Queueing</a:t>
            </a:r>
            <a:r>
              <a:rPr lang="pl-PL" sz="1800" b="1" dirty="0" smtClean="0">
                <a:solidFill>
                  <a:srgbClr val="000000"/>
                </a:solidFill>
              </a:rPr>
              <a:t> Systems 1989), 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w kanale modelowanym jako system </a:t>
            </a:r>
            <a:r>
              <a:rPr lang="pl-PL" sz="1800" b="1" dirty="0">
                <a:solidFill>
                  <a:srgbClr val="000000"/>
                </a:solidFill>
              </a:rPr>
              <a:t>kolejkowy ∑</a:t>
            </a:r>
            <a:r>
              <a:rPr lang="pl-PL" sz="1800" b="1" i="1" baseline="-25000" dirty="0" err="1" smtClean="0">
                <a:solidFill>
                  <a:srgbClr val="000000"/>
                </a:solidFill>
              </a:rPr>
              <a:t>i</a:t>
            </a:r>
            <a:r>
              <a:rPr lang="pl-PL" sz="1800" b="1" dirty="0" err="1" smtClean="0">
                <a:solidFill>
                  <a:srgbClr val="000000"/>
                </a:solidFill>
              </a:rPr>
              <a:t>M</a:t>
            </a:r>
            <a:r>
              <a:rPr lang="pl-PL" sz="1800" b="1" i="1" baseline="-25000" dirty="0" err="1" smtClean="0">
                <a:solidFill>
                  <a:srgbClr val="000000"/>
                </a:solidFill>
              </a:rPr>
              <a:t>i</a:t>
            </a:r>
            <a:r>
              <a:rPr lang="pl-PL" sz="1800" b="1" dirty="0" smtClean="0">
                <a:solidFill>
                  <a:srgbClr val="000000"/>
                </a:solidFill>
              </a:rPr>
              <a:t>/</a:t>
            </a:r>
            <a:r>
              <a:rPr lang="pl-PL" sz="1800" b="1" dirty="0">
                <a:solidFill>
                  <a:srgbClr val="000000"/>
                </a:solidFill>
              </a:rPr>
              <a:t>M</a:t>
            </a:r>
            <a:r>
              <a:rPr lang="pl-PL" sz="1800" b="1" i="1" baseline="-25000" dirty="0" smtClean="0">
                <a:solidFill>
                  <a:srgbClr val="000000"/>
                </a:solidFill>
              </a:rPr>
              <a:t>i</a:t>
            </a:r>
            <a:r>
              <a:rPr lang="pl-PL" sz="1800" b="1" dirty="0" smtClean="0">
                <a:solidFill>
                  <a:srgbClr val="000000"/>
                </a:solidFill>
              </a:rPr>
              <a:t>/1.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4725365"/>
              </p:ext>
            </p:extLst>
          </p:nvPr>
        </p:nvGraphicFramePr>
        <p:xfrm>
          <a:off x="1973946" y="4688532"/>
          <a:ext cx="4533901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101" name="Equation" r:id="rId4" imgW="2095200" imgH="393480" progId="Equation.3">
                  <p:embed/>
                </p:oleObj>
              </mc:Choice>
              <mc:Fallback>
                <p:oleObj name="Equation" r:id="rId4" imgW="20952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73946" y="4688532"/>
                        <a:ext cx="4533901" cy="85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6832586" y="4630489"/>
            <a:ext cx="20349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w</a:t>
            </a:r>
            <a:r>
              <a:rPr lang="pl-PL" sz="2000" b="1" dirty="0" smtClean="0">
                <a:solidFill>
                  <a:srgbClr val="000000"/>
                </a:solidFill>
              </a:rPr>
              <a:t>ektor rozpływu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ruchu</a:t>
            </a: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w sieci</a:t>
            </a:r>
            <a:endParaRPr lang="pl-PL" sz="2000" b="1" dirty="0">
              <a:solidFill>
                <a:srgbClr val="000000"/>
              </a:solidFill>
            </a:endParaRPr>
          </a:p>
        </p:txBody>
      </p:sp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pic>
        <p:nvPicPr>
          <p:cNvPr id="82" name="Obraz 8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487" y="1182677"/>
            <a:ext cx="6037237" cy="2586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87578" y="334181"/>
            <a:ext cx="8952887" cy="6096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MULTIPLEKSACJA STRUMIENI</a:t>
            </a:r>
            <a:endParaRPr lang="pl-PL" sz="4000" dirty="0">
              <a:solidFill>
                <a:schemeClr val="folHlink"/>
              </a:solidFill>
            </a:endParaRPr>
          </a:p>
        </p:txBody>
      </p:sp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1600200" y="990604"/>
            <a:ext cx="7373938" cy="754063"/>
            <a:chOff x="768" y="3359"/>
            <a:chExt cx="4645" cy="475"/>
          </a:xfrm>
        </p:grpSpPr>
        <p:sp>
          <p:nvSpPr>
            <p:cNvPr id="10" name="Line 4"/>
            <p:cNvSpPr>
              <a:spLocks noChangeShapeType="1"/>
            </p:cNvSpPr>
            <p:nvPr/>
          </p:nvSpPr>
          <p:spPr bwMode="auto">
            <a:xfrm>
              <a:off x="768" y="3408"/>
              <a:ext cx="4608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2592" y="3359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2832" y="3359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2976" y="3359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3504" y="3359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3696" y="3359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4128" y="3359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4368" y="3359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3840" y="3359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912" y="3360"/>
              <a:ext cx="96" cy="96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1056" y="3360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1392" y="3360"/>
              <a:ext cx="96" cy="96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1680" y="3360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1872" y="3360"/>
              <a:ext cx="96" cy="96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2112" y="3360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Text Box 26"/>
            <p:cNvSpPr txBox="1">
              <a:spLocks noChangeArrowheads="1"/>
            </p:cNvSpPr>
            <p:nvPr/>
          </p:nvSpPr>
          <p:spPr bwMode="auto">
            <a:xfrm>
              <a:off x="4896" y="3504"/>
              <a:ext cx="5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400" dirty="0"/>
            </a:p>
          </p:txBody>
        </p:sp>
      </p:grpSp>
      <p:sp>
        <p:nvSpPr>
          <p:cNvPr id="26" name="AutoShape 28"/>
          <p:cNvSpPr>
            <a:spLocks noChangeArrowheads="1"/>
          </p:cNvSpPr>
          <p:nvPr/>
        </p:nvSpPr>
        <p:spPr bwMode="auto">
          <a:xfrm>
            <a:off x="2057400" y="1524000"/>
            <a:ext cx="838200" cy="7620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7" name="AutoShape 29"/>
          <p:cNvSpPr>
            <a:spLocks noChangeArrowheads="1"/>
          </p:cNvSpPr>
          <p:nvPr/>
        </p:nvSpPr>
        <p:spPr bwMode="auto">
          <a:xfrm>
            <a:off x="6096000" y="1524000"/>
            <a:ext cx="838200" cy="7620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8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4659863"/>
              </p:ext>
            </p:extLst>
          </p:nvPr>
        </p:nvGraphicFramePr>
        <p:xfrm>
          <a:off x="2057400" y="2362200"/>
          <a:ext cx="94615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67" name="Equation" r:id="rId4" imgW="368280" imgH="203040" progId="Equation.3">
                  <p:embed/>
                </p:oleObj>
              </mc:Choice>
              <mc:Fallback>
                <p:oleObj name="Equation" r:id="rId4" imgW="3682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362200"/>
                        <a:ext cx="946150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108021"/>
              </p:ext>
            </p:extLst>
          </p:nvPr>
        </p:nvGraphicFramePr>
        <p:xfrm>
          <a:off x="6111875" y="2362200"/>
          <a:ext cx="814388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68" name="Równanie" r:id="rId6" imgW="317160" imgH="228600" progId="Equation.3">
                  <p:embed/>
                </p:oleObj>
              </mc:Choice>
              <mc:Fallback>
                <p:oleObj name="Równanie" r:id="rId6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75" y="2362200"/>
                        <a:ext cx="814388" cy="58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32"/>
          <p:cNvGraphicFramePr>
            <a:graphicFrameLocks noChangeAspect="1"/>
          </p:cNvGraphicFramePr>
          <p:nvPr/>
        </p:nvGraphicFramePr>
        <p:xfrm>
          <a:off x="809625" y="2895600"/>
          <a:ext cx="2987675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69" name="Równanie" r:id="rId8" imgW="1066680" imgH="228600" progId="Equation.3">
                  <p:embed/>
                </p:oleObj>
              </mc:Choice>
              <mc:Fallback>
                <p:oleObj name="Równanie" r:id="rId8" imgW="10666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" y="2895600"/>
                        <a:ext cx="2987675" cy="639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2B2B2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3"/>
          <p:cNvGraphicFramePr>
            <a:graphicFrameLocks noChangeAspect="1"/>
          </p:cNvGraphicFramePr>
          <p:nvPr/>
        </p:nvGraphicFramePr>
        <p:xfrm>
          <a:off x="5351463" y="2895600"/>
          <a:ext cx="2878137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70" name="Równanie" r:id="rId10" imgW="1028520" imgH="228600" progId="Equation.3">
                  <p:embed/>
                </p:oleObj>
              </mc:Choice>
              <mc:Fallback>
                <p:oleObj name="Równanie" r:id="rId10" imgW="10285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1463" y="2895600"/>
                        <a:ext cx="2878137" cy="639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2B2B2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4"/>
          <p:cNvGraphicFramePr>
            <a:graphicFrameLocks noChangeAspect="1"/>
          </p:cNvGraphicFramePr>
          <p:nvPr/>
        </p:nvGraphicFramePr>
        <p:xfrm>
          <a:off x="474663" y="4059238"/>
          <a:ext cx="8575675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171" name="Równanie" r:id="rId12" imgW="3492360" imgH="482400" progId="Equation.3">
                  <p:embed/>
                </p:oleObj>
              </mc:Choice>
              <mc:Fallback>
                <p:oleObj name="Równanie" r:id="rId12" imgW="34923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63" y="4059238"/>
                        <a:ext cx="8575675" cy="118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CC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311499" y="5418701"/>
            <a:ext cx="8741111" cy="12926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chemeClr val="folHlink"/>
                </a:solidFill>
              </a:rPr>
              <a:t>W wyniku </a:t>
            </a:r>
            <a:r>
              <a:rPr lang="pl-PL" b="1" dirty="0" err="1" smtClean="0">
                <a:solidFill>
                  <a:schemeClr val="folHlink"/>
                </a:solidFill>
              </a:rPr>
              <a:t>multipleksacji</a:t>
            </a:r>
            <a:r>
              <a:rPr lang="pl-PL" b="1" dirty="0">
                <a:solidFill>
                  <a:schemeClr val="folHlink"/>
                </a:solidFill>
              </a:rPr>
              <a:t> </a:t>
            </a:r>
            <a:r>
              <a:rPr lang="pl-PL" b="1" dirty="0" smtClean="0">
                <a:solidFill>
                  <a:schemeClr val="folHlink"/>
                </a:solidFill>
              </a:rPr>
              <a:t>strumieni wykładniczych</a:t>
            </a:r>
            <a:br>
              <a:rPr lang="pl-PL" b="1" dirty="0" smtClean="0">
                <a:solidFill>
                  <a:schemeClr val="folHlink"/>
                </a:solidFill>
              </a:rPr>
            </a:br>
            <a:r>
              <a:rPr lang="pl-PL" b="1" dirty="0" smtClean="0">
                <a:solidFill>
                  <a:schemeClr val="folHlink"/>
                </a:solidFill>
              </a:rPr>
              <a:t>powstaje strumień wykładniczy, którego natężenie jest sumą</a:t>
            </a:r>
            <a:br>
              <a:rPr lang="pl-PL" b="1" dirty="0" smtClean="0">
                <a:solidFill>
                  <a:schemeClr val="folHlink"/>
                </a:solidFill>
              </a:rPr>
            </a:br>
            <a:r>
              <a:rPr lang="pl-PL" b="1" dirty="0" smtClean="0">
                <a:solidFill>
                  <a:schemeClr val="folHlink"/>
                </a:solidFill>
              </a:rPr>
              <a:t>natężeń strumieni składowych. </a:t>
            </a:r>
            <a:endParaRPr lang="pl-PL" b="1" dirty="0">
              <a:solidFill>
                <a:schemeClr val="folHlink"/>
              </a:solidFill>
            </a:endParaRPr>
          </a:p>
        </p:txBody>
      </p:sp>
      <p:sp>
        <p:nvSpPr>
          <p:cNvPr id="34" name="Text Box 36"/>
          <p:cNvSpPr txBox="1">
            <a:spLocks noChangeArrowheads="1"/>
          </p:cNvSpPr>
          <p:nvPr/>
        </p:nvSpPr>
        <p:spPr bwMode="auto">
          <a:xfrm>
            <a:off x="7354094" y="6387299"/>
            <a:ext cx="175101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94236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30" name="Grupa 29"/>
          <p:cNvGrpSpPr/>
          <p:nvPr/>
        </p:nvGrpSpPr>
        <p:grpSpPr>
          <a:xfrm>
            <a:off x="1001093" y="1429797"/>
            <a:ext cx="1891148" cy="2744553"/>
            <a:chOff x="3255409" y="3898201"/>
            <a:chExt cx="1840992" cy="2671763"/>
          </a:xfrm>
        </p:grpSpPr>
        <p:cxnSp>
          <p:nvCxnSpPr>
            <p:cNvPr id="47" name="Łącznik prosty 46"/>
            <p:cNvCxnSpPr/>
            <p:nvPr/>
          </p:nvCxnSpPr>
          <p:spPr>
            <a:xfrm>
              <a:off x="3514041" y="3898201"/>
              <a:ext cx="1582360" cy="760667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Łącznik prosty 47"/>
            <p:cNvCxnSpPr/>
            <p:nvPr/>
          </p:nvCxnSpPr>
          <p:spPr>
            <a:xfrm flipV="1">
              <a:off x="4434985" y="4878324"/>
              <a:ext cx="629630" cy="1691640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Łącznik prosty 48"/>
            <p:cNvCxnSpPr/>
            <p:nvPr/>
          </p:nvCxnSpPr>
          <p:spPr>
            <a:xfrm flipV="1">
              <a:off x="3255409" y="4808220"/>
              <a:ext cx="1798320" cy="356616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Freeform 61"/>
          <p:cNvSpPr>
            <a:spLocks/>
          </p:cNvSpPr>
          <p:nvPr/>
        </p:nvSpPr>
        <p:spPr bwMode="auto">
          <a:xfrm>
            <a:off x="4950698" y="2073443"/>
            <a:ext cx="861036" cy="45987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2" name="Freeform 60"/>
          <p:cNvSpPr>
            <a:spLocks/>
          </p:cNvSpPr>
          <p:nvPr/>
        </p:nvSpPr>
        <p:spPr bwMode="auto">
          <a:xfrm>
            <a:off x="3620006" y="1916891"/>
            <a:ext cx="1330692" cy="78276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3" name="Text Box 62"/>
          <p:cNvSpPr txBox="1">
            <a:spLocks noChangeArrowheads="1"/>
          </p:cNvSpPr>
          <p:nvPr/>
        </p:nvSpPr>
        <p:spPr bwMode="auto">
          <a:xfrm>
            <a:off x="3548252" y="1502662"/>
            <a:ext cx="23152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i="1" dirty="0" smtClean="0">
                <a:solidFill>
                  <a:srgbClr val="000000"/>
                </a:solidFill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</a:rPr>
              <a:t>-ty bufor &amp; kanał</a:t>
            </a:r>
            <a:endParaRPr lang="pl-PL" sz="2000" b="1" i="1" baseline="-25000" dirty="0">
              <a:solidFill>
                <a:srgbClr val="000000"/>
              </a:solidFill>
            </a:endParaRPr>
          </a:p>
        </p:txBody>
      </p:sp>
      <p:sp>
        <p:nvSpPr>
          <p:cNvPr id="35" name="Line 64"/>
          <p:cNvSpPr>
            <a:spLocks noChangeShapeType="1"/>
          </p:cNvSpPr>
          <p:nvPr/>
        </p:nvSpPr>
        <p:spPr bwMode="auto">
          <a:xfrm>
            <a:off x="3756989" y="2047351"/>
            <a:ext cx="0" cy="547932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6" name="Line 65"/>
          <p:cNvSpPr>
            <a:spLocks noChangeShapeType="1"/>
          </p:cNvSpPr>
          <p:nvPr/>
        </p:nvSpPr>
        <p:spPr bwMode="auto">
          <a:xfrm>
            <a:off x="4029325" y="2047351"/>
            <a:ext cx="0" cy="547932"/>
          </a:xfrm>
          <a:prstGeom prst="line">
            <a:avLst/>
          </a:prstGeom>
          <a:noFill/>
          <a:ln w="76200">
            <a:solidFill>
              <a:srgbClr val="33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7" name="Line 66"/>
          <p:cNvSpPr>
            <a:spLocks noChangeShapeType="1"/>
          </p:cNvSpPr>
          <p:nvPr/>
        </p:nvSpPr>
        <p:spPr bwMode="auto">
          <a:xfrm>
            <a:off x="4303291" y="2047351"/>
            <a:ext cx="0" cy="547932"/>
          </a:xfrm>
          <a:prstGeom prst="line">
            <a:avLst/>
          </a:prstGeom>
          <a:noFill/>
          <a:ln w="76200">
            <a:solidFill>
              <a:srgbClr val="33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8" name="Line 67"/>
          <p:cNvSpPr>
            <a:spLocks noChangeShapeType="1"/>
          </p:cNvSpPr>
          <p:nvPr/>
        </p:nvSpPr>
        <p:spPr bwMode="auto">
          <a:xfrm>
            <a:off x="4577257" y="2047351"/>
            <a:ext cx="0" cy="547932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9" name="Line 68"/>
          <p:cNvSpPr>
            <a:spLocks noChangeShapeType="1"/>
          </p:cNvSpPr>
          <p:nvPr/>
        </p:nvSpPr>
        <p:spPr bwMode="auto">
          <a:xfrm>
            <a:off x="4851223" y="2047351"/>
            <a:ext cx="0" cy="54793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0" name="Line 69"/>
          <p:cNvSpPr>
            <a:spLocks noChangeShapeType="1"/>
          </p:cNvSpPr>
          <p:nvPr/>
        </p:nvSpPr>
        <p:spPr bwMode="auto">
          <a:xfrm rot="5400000">
            <a:off x="5381216" y="2034305"/>
            <a:ext cx="0" cy="547932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cxnSp>
        <p:nvCxnSpPr>
          <p:cNvPr id="41" name="Łącznik prosty 40"/>
          <p:cNvCxnSpPr/>
          <p:nvPr/>
        </p:nvCxnSpPr>
        <p:spPr>
          <a:xfrm flipH="1">
            <a:off x="5983908" y="1376974"/>
            <a:ext cx="1625470" cy="781391"/>
          </a:xfrm>
          <a:prstGeom prst="line">
            <a:avLst/>
          </a:prstGeom>
          <a:ln w="50800">
            <a:solidFill>
              <a:srgbClr val="33660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Łącznik prosty 41"/>
          <p:cNvCxnSpPr/>
          <p:nvPr/>
        </p:nvCxnSpPr>
        <p:spPr>
          <a:xfrm flipH="1" flipV="1">
            <a:off x="5959737" y="2413553"/>
            <a:ext cx="646784" cy="1737727"/>
          </a:xfrm>
          <a:prstGeom prst="line">
            <a:avLst/>
          </a:prstGeom>
          <a:ln w="50800">
            <a:solidFill>
              <a:srgbClr val="0033CC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42"/>
          <p:cNvCxnSpPr/>
          <p:nvPr/>
        </p:nvCxnSpPr>
        <p:spPr>
          <a:xfrm flipH="1" flipV="1">
            <a:off x="5970920" y="2341539"/>
            <a:ext cx="1847314" cy="366332"/>
          </a:xfrm>
          <a:prstGeom prst="line">
            <a:avLst/>
          </a:prstGeom>
          <a:ln w="508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Box 62"/>
          <p:cNvSpPr txBox="1">
            <a:spLocks noChangeArrowheads="1"/>
          </p:cNvSpPr>
          <p:nvPr/>
        </p:nvSpPr>
        <p:spPr bwMode="auto">
          <a:xfrm>
            <a:off x="284416" y="3006784"/>
            <a:ext cx="1869306" cy="72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2000" b="1" dirty="0" err="1" smtClean="0">
                <a:solidFill>
                  <a:srgbClr val="000000"/>
                </a:solidFill>
              </a:rPr>
              <a:t>Multipleksacja</a:t>
            </a:r>
            <a:r>
              <a:rPr lang="pl-PL" sz="2000" b="1" dirty="0">
                <a:solidFill>
                  <a:srgbClr val="000000"/>
                </a:solidFill>
              </a:rPr>
              <a:t/>
            </a:r>
            <a:br>
              <a:rPr lang="pl-PL" sz="2000" b="1" dirty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strumieni (VC)</a:t>
            </a:r>
            <a:endParaRPr lang="pl-PL" sz="2000" b="1" dirty="0">
              <a:solidFill>
                <a:srgbClr val="0000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5820607"/>
              </p:ext>
            </p:extLst>
          </p:nvPr>
        </p:nvGraphicFramePr>
        <p:xfrm>
          <a:off x="7316800" y="2857424"/>
          <a:ext cx="1693862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237" name="Equation" r:id="rId4" imgW="622080" imgH="228600" progId="Equation.3">
                  <p:embed/>
                </p:oleObj>
              </mc:Choice>
              <mc:Fallback>
                <p:oleObj name="Equation" r:id="rId4" imgW="6220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16800" y="2857424"/>
                        <a:ext cx="1693862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iek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108471"/>
              </p:ext>
            </p:extLst>
          </p:nvPr>
        </p:nvGraphicFramePr>
        <p:xfrm>
          <a:off x="255841" y="1737425"/>
          <a:ext cx="1693863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238" name="Equation" r:id="rId6" imgW="622080" imgH="228600" progId="Equation.3">
                  <p:embed/>
                </p:oleObj>
              </mc:Choice>
              <mc:Fallback>
                <p:oleObj name="Equation" r:id="rId6" imgW="6220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5841" y="1737425"/>
                        <a:ext cx="1693863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2875099"/>
              </p:ext>
            </p:extLst>
          </p:nvPr>
        </p:nvGraphicFramePr>
        <p:xfrm>
          <a:off x="5232870" y="2491545"/>
          <a:ext cx="51752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239" name="Equation" r:id="rId8" imgW="190440" imgH="228600" progId="Equation.3">
                  <p:embed/>
                </p:oleObj>
              </mc:Choice>
              <mc:Fallback>
                <p:oleObj name="Equation" r:id="rId8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2870" y="2491545"/>
                        <a:ext cx="517525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Łącznik prosty 5"/>
          <p:cNvCxnSpPr/>
          <p:nvPr/>
        </p:nvCxnSpPr>
        <p:spPr bwMode="auto">
          <a:xfrm>
            <a:off x="2932725" y="2241976"/>
            <a:ext cx="728193" cy="0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Łącznik prosty 33"/>
          <p:cNvCxnSpPr/>
          <p:nvPr/>
        </p:nvCxnSpPr>
        <p:spPr bwMode="auto">
          <a:xfrm>
            <a:off x="2932725" y="2332870"/>
            <a:ext cx="728193" cy="0"/>
          </a:xfrm>
          <a:prstGeom prst="line">
            <a:avLst/>
          </a:prstGeom>
          <a:noFill/>
          <a:ln w="508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Łącznik prosty 49"/>
          <p:cNvCxnSpPr/>
          <p:nvPr/>
        </p:nvCxnSpPr>
        <p:spPr bwMode="auto">
          <a:xfrm>
            <a:off x="2932725" y="2423765"/>
            <a:ext cx="728193" cy="0"/>
          </a:xfrm>
          <a:prstGeom prst="line">
            <a:avLst/>
          </a:prstGeom>
          <a:noFill/>
          <a:ln w="50800" cap="flat" cmpd="sng" algn="ctr">
            <a:solidFill>
              <a:srgbClr val="0033CC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3" name="Obiek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4800146"/>
              </p:ext>
            </p:extLst>
          </p:nvPr>
        </p:nvGraphicFramePr>
        <p:xfrm>
          <a:off x="3074479" y="2488370"/>
          <a:ext cx="484188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240" name="Equation" r:id="rId10" imgW="177480" imgH="228600" progId="Equation.3">
                  <p:embed/>
                </p:oleObj>
              </mc:Choice>
              <mc:Fallback>
                <p:oleObj name="Equation" r:id="rId10" imgW="1774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074479" y="2488370"/>
                        <a:ext cx="484188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rostokąt 4"/>
          <p:cNvSpPr/>
          <p:nvPr/>
        </p:nvSpPr>
        <p:spPr>
          <a:xfrm>
            <a:off x="404699" y="4496879"/>
            <a:ext cx="87190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Każdy bufor </a:t>
            </a:r>
            <a:r>
              <a:rPr lang="pl-PL" sz="2000" b="1" dirty="0">
                <a:solidFill>
                  <a:srgbClr val="000000"/>
                </a:solidFill>
              </a:rPr>
              <a:t>&amp; </a:t>
            </a:r>
            <a:r>
              <a:rPr lang="pl-PL" sz="2000" b="1" dirty="0" smtClean="0">
                <a:solidFill>
                  <a:srgbClr val="000000"/>
                </a:solidFill>
              </a:rPr>
              <a:t>kanał</a:t>
            </a:r>
            <a:r>
              <a:rPr lang="pl-PL" sz="2000" b="1" i="1" dirty="0" smtClean="0">
                <a:solidFill>
                  <a:srgbClr val="000000"/>
                </a:solidFill>
              </a:rPr>
              <a:t>, n </a:t>
            </a:r>
            <a:r>
              <a:rPr lang="pl-PL" sz="2000" b="1" dirty="0" smtClean="0">
                <a:solidFill>
                  <a:srgbClr val="000000"/>
                </a:solidFill>
              </a:rPr>
              <a:t>= 1,…, </a:t>
            </a:r>
            <a:r>
              <a:rPr lang="pl-PL" sz="2000" b="1" i="1" dirty="0" smtClean="0">
                <a:solidFill>
                  <a:srgbClr val="000000"/>
                </a:solidFill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</a:rPr>
              <a:t>  w sieci pakietowej z wieloma łączami wirtualnymi można modelować jako kolejkę M/M/1 o parametrach </a:t>
            </a:r>
            <a:r>
              <a:rPr lang="el-GR" sz="2000" b="1" i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λ</a:t>
            </a:r>
            <a:r>
              <a:rPr lang="pl-PL" sz="2000" b="1" i="1" baseline="-25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,</a:t>
            </a:r>
            <a:r>
              <a:rPr lang="pl-PL" sz="2000" b="1" i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pl-PL" sz="2000" b="1" i="1" dirty="0" smtClean="0">
                <a:solidFill>
                  <a:srgbClr val="000000"/>
                </a:solidFill>
              </a:rPr>
              <a:t>µ</a:t>
            </a:r>
            <a:r>
              <a:rPr lang="pl-PL" sz="2000" b="1" i="1" baseline="-25000" dirty="0" smtClean="0">
                <a:solidFill>
                  <a:srgbClr val="000000"/>
                </a:solidFill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</a:rPr>
              <a:t>, gdzie </a:t>
            </a:r>
            <a:r>
              <a:rPr lang="el-GR" sz="2000" b="1" i="1" dirty="0">
                <a:solidFill>
                  <a:srgbClr val="000000"/>
                </a:solidFill>
                <a:cs typeface="Times New Roman" panose="02020603050405020304" pitchFamily="18" charset="0"/>
              </a:rPr>
              <a:t>λ</a:t>
            </a:r>
            <a:r>
              <a:rPr lang="pl-PL" sz="2000" b="1" i="1" baseline="-25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pl-PL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jest łącznym natężeniem ruchu kierowanego do </a:t>
            </a:r>
            <a:r>
              <a:rPr lang="pl-PL" sz="2000" b="1" i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-tego kanału,</a:t>
            </a:r>
            <a:br>
              <a:rPr lang="pl-PL" sz="20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pl-PL" sz="20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 </a:t>
            </a:r>
            <a:r>
              <a:rPr lang="pl-PL" sz="2000" b="1" i="1" dirty="0" smtClean="0">
                <a:solidFill>
                  <a:srgbClr val="000000"/>
                </a:solidFill>
              </a:rPr>
              <a:t>µ</a:t>
            </a:r>
            <a:r>
              <a:rPr lang="pl-PL" sz="2000" b="1" i="1" baseline="-25000" dirty="0" smtClean="0">
                <a:solidFill>
                  <a:srgbClr val="000000"/>
                </a:solidFill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</a:rPr>
              <a:t> jego przepustowością.</a:t>
            </a:r>
          </a:p>
          <a:p>
            <a:r>
              <a:rPr lang="pl-PL" sz="2000" b="1" dirty="0" smtClean="0">
                <a:solidFill>
                  <a:srgbClr val="000000"/>
                </a:solidFill>
              </a:rPr>
              <a:t>Rozpływ ruchu w sieci wynika z </a:t>
            </a:r>
            <a:r>
              <a:rPr lang="pl-PL" sz="2000" b="1" dirty="0" err="1" smtClean="0">
                <a:solidFill>
                  <a:srgbClr val="000000"/>
                </a:solidFill>
              </a:rPr>
              <a:t>rutingu</a:t>
            </a:r>
            <a:r>
              <a:rPr lang="pl-PL" sz="2000" b="1" dirty="0" smtClean="0">
                <a:solidFill>
                  <a:srgbClr val="000000"/>
                </a:solidFill>
              </a:rPr>
              <a:t> obciążenia sieci:</a:t>
            </a:r>
            <a:endParaRPr lang="pl-PL" sz="2000" b="1" dirty="0">
              <a:solidFill>
                <a:srgbClr val="000000"/>
              </a:solidFill>
            </a:endParaRPr>
          </a:p>
        </p:txBody>
      </p:sp>
      <p:graphicFrame>
        <p:nvGraphicFramePr>
          <p:cNvPr id="54" name="Obiek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2694222"/>
              </p:ext>
            </p:extLst>
          </p:nvPr>
        </p:nvGraphicFramePr>
        <p:xfrm>
          <a:off x="3606619" y="3408915"/>
          <a:ext cx="1483843" cy="796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241" name="Equation" r:id="rId12" imgW="685800" imgH="368280" progId="Equation.3">
                  <p:embed/>
                </p:oleObj>
              </mc:Choice>
              <mc:Fallback>
                <p:oleObj name="Equation" r:id="rId12" imgW="685800" imgH="368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606619" y="3408915"/>
                        <a:ext cx="1483843" cy="7968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2"/>
          <p:cNvSpPr>
            <a:spLocks noGrp="1" noChangeArrowheads="1"/>
          </p:cNvSpPr>
          <p:nvPr>
            <p:ph type="title"/>
          </p:nvPr>
        </p:nvSpPr>
        <p:spPr>
          <a:xfrm>
            <a:off x="187578" y="334181"/>
            <a:ext cx="8952887" cy="6096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MULTIPLEKSACJA, BUFOROWANIE &amp; TRANSMISJA STRUMIENI</a:t>
            </a:r>
            <a:endParaRPr lang="pl-PL" sz="4000" dirty="0">
              <a:solidFill>
                <a:schemeClr val="folHlink"/>
              </a:solidFill>
            </a:endParaRPr>
          </a:p>
        </p:txBody>
      </p:sp>
      <p:graphicFrame>
        <p:nvGraphicFramePr>
          <p:cNvPr id="46" name="Obiek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811252"/>
              </p:ext>
            </p:extLst>
          </p:nvPr>
        </p:nvGraphicFramePr>
        <p:xfrm>
          <a:off x="1514053" y="6131544"/>
          <a:ext cx="557847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242" name="Equation" r:id="rId14" imgW="2577960" imgH="253800" progId="Equation.3">
                  <p:embed/>
                </p:oleObj>
              </mc:Choice>
              <mc:Fallback>
                <p:oleObj name="Equation" r:id="rId14" imgW="25779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14053" y="6131544"/>
                        <a:ext cx="5578475" cy="549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907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30" name="Grupa 29"/>
          <p:cNvGrpSpPr/>
          <p:nvPr/>
        </p:nvGrpSpPr>
        <p:grpSpPr>
          <a:xfrm>
            <a:off x="1067844" y="1275824"/>
            <a:ext cx="1891148" cy="2744553"/>
            <a:chOff x="3255409" y="3898201"/>
            <a:chExt cx="1840992" cy="2671763"/>
          </a:xfrm>
        </p:grpSpPr>
        <p:cxnSp>
          <p:nvCxnSpPr>
            <p:cNvPr id="47" name="Łącznik prosty 46"/>
            <p:cNvCxnSpPr/>
            <p:nvPr/>
          </p:nvCxnSpPr>
          <p:spPr>
            <a:xfrm>
              <a:off x="3514041" y="3898201"/>
              <a:ext cx="1582360" cy="760667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Łącznik prosty 47"/>
            <p:cNvCxnSpPr/>
            <p:nvPr/>
          </p:nvCxnSpPr>
          <p:spPr>
            <a:xfrm flipV="1">
              <a:off x="4434985" y="4878324"/>
              <a:ext cx="629630" cy="1691640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Łącznik prosty 48"/>
            <p:cNvCxnSpPr/>
            <p:nvPr/>
          </p:nvCxnSpPr>
          <p:spPr>
            <a:xfrm flipV="1">
              <a:off x="3255409" y="4808220"/>
              <a:ext cx="1798320" cy="356616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Freeform 61"/>
          <p:cNvSpPr>
            <a:spLocks/>
          </p:cNvSpPr>
          <p:nvPr/>
        </p:nvSpPr>
        <p:spPr bwMode="auto">
          <a:xfrm>
            <a:off x="5017449" y="1919470"/>
            <a:ext cx="861036" cy="45987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2" name="Freeform 60"/>
          <p:cNvSpPr>
            <a:spLocks/>
          </p:cNvSpPr>
          <p:nvPr/>
        </p:nvSpPr>
        <p:spPr bwMode="auto">
          <a:xfrm>
            <a:off x="3686757" y="1762918"/>
            <a:ext cx="1330692" cy="78276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3" name="Text Box 62"/>
          <p:cNvSpPr txBox="1">
            <a:spLocks noChangeArrowheads="1"/>
          </p:cNvSpPr>
          <p:nvPr/>
        </p:nvSpPr>
        <p:spPr bwMode="auto">
          <a:xfrm>
            <a:off x="3491880" y="1315423"/>
            <a:ext cx="23152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i="1" dirty="0" smtClean="0">
                <a:solidFill>
                  <a:srgbClr val="000000"/>
                </a:solidFill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</a:rPr>
              <a:t>-ty bufor &amp; kanał</a:t>
            </a:r>
            <a:endParaRPr lang="pl-PL" sz="2000" b="1" i="1" baseline="-25000" dirty="0">
              <a:solidFill>
                <a:srgbClr val="000000"/>
              </a:solidFill>
            </a:endParaRPr>
          </a:p>
        </p:txBody>
      </p:sp>
      <p:sp>
        <p:nvSpPr>
          <p:cNvPr id="35" name="Line 64"/>
          <p:cNvSpPr>
            <a:spLocks noChangeShapeType="1"/>
          </p:cNvSpPr>
          <p:nvPr/>
        </p:nvSpPr>
        <p:spPr bwMode="auto">
          <a:xfrm>
            <a:off x="3823740" y="1893378"/>
            <a:ext cx="0" cy="547932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6" name="Line 65"/>
          <p:cNvSpPr>
            <a:spLocks noChangeShapeType="1"/>
          </p:cNvSpPr>
          <p:nvPr/>
        </p:nvSpPr>
        <p:spPr bwMode="auto">
          <a:xfrm>
            <a:off x="4096076" y="1893378"/>
            <a:ext cx="0" cy="547932"/>
          </a:xfrm>
          <a:prstGeom prst="line">
            <a:avLst/>
          </a:prstGeom>
          <a:noFill/>
          <a:ln w="76200">
            <a:solidFill>
              <a:srgbClr val="33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7" name="Line 66"/>
          <p:cNvSpPr>
            <a:spLocks noChangeShapeType="1"/>
          </p:cNvSpPr>
          <p:nvPr/>
        </p:nvSpPr>
        <p:spPr bwMode="auto">
          <a:xfrm>
            <a:off x="4370042" y="1893378"/>
            <a:ext cx="0" cy="547932"/>
          </a:xfrm>
          <a:prstGeom prst="line">
            <a:avLst/>
          </a:prstGeom>
          <a:noFill/>
          <a:ln w="76200">
            <a:solidFill>
              <a:srgbClr val="33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8" name="Line 67"/>
          <p:cNvSpPr>
            <a:spLocks noChangeShapeType="1"/>
          </p:cNvSpPr>
          <p:nvPr/>
        </p:nvSpPr>
        <p:spPr bwMode="auto">
          <a:xfrm>
            <a:off x="4644008" y="1893378"/>
            <a:ext cx="0" cy="547932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9" name="Line 68"/>
          <p:cNvSpPr>
            <a:spLocks noChangeShapeType="1"/>
          </p:cNvSpPr>
          <p:nvPr/>
        </p:nvSpPr>
        <p:spPr bwMode="auto">
          <a:xfrm>
            <a:off x="4917974" y="1893378"/>
            <a:ext cx="0" cy="54793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0" name="Line 69"/>
          <p:cNvSpPr>
            <a:spLocks noChangeShapeType="1"/>
          </p:cNvSpPr>
          <p:nvPr/>
        </p:nvSpPr>
        <p:spPr bwMode="auto">
          <a:xfrm rot="5400000">
            <a:off x="5447967" y="1880332"/>
            <a:ext cx="0" cy="547932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cxnSp>
        <p:nvCxnSpPr>
          <p:cNvPr id="41" name="Łącznik prosty 40"/>
          <p:cNvCxnSpPr/>
          <p:nvPr/>
        </p:nvCxnSpPr>
        <p:spPr>
          <a:xfrm flipH="1">
            <a:off x="5993837" y="1252754"/>
            <a:ext cx="1625470" cy="781391"/>
          </a:xfrm>
          <a:prstGeom prst="line">
            <a:avLst/>
          </a:prstGeom>
          <a:ln w="50800">
            <a:solidFill>
              <a:srgbClr val="33660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Łącznik prosty 41"/>
          <p:cNvCxnSpPr/>
          <p:nvPr/>
        </p:nvCxnSpPr>
        <p:spPr>
          <a:xfrm flipH="1" flipV="1">
            <a:off x="6026488" y="2259580"/>
            <a:ext cx="646784" cy="1737727"/>
          </a:xfrm>
          <a:prstGeom prst="line">
            <a:avLst/>
          </a:prstGeom>
          <a:ln w="50800">
            <a:solidFill>
              <a:srgbClr val="0033CC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42"/>
          <p:cNvCxnSpPr/>
          <p:nvPr/>
        </p:nvCxnSpPr>
        <p:spPr>
          <a:xfrm flipH="1" flipV="1">
            <a:off x="6037671" y="2187566"/>
            <a:ext cx="1847314" cy="366332"/>
          </a:xfrm>
          <a:prstGeom prst="line">
            <a:avLst/>
          </a:prstGeom>
          <a:ln w="508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Box 62"/>
          <p:cNvSpPr txBox="1">
            <a:spLocks noChangeArrowheads="1"/>
          </p:cNvSpPr>
          <p:nvPr/>
        </p:nvSpPr>
        <p:spPr bwMode="auto">
          <a:xfrm>
            <a:off x="351167" y="2852811"/>
            <a:ext cx="1869306" cy="72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2000" b="1" dirty="0" err="1" smtClean="0">
                <a:solidFill>
                  <a:srgbClr val="000000"/>
                </a:solidFill>
              </a:rPr>
              <a:t>Multipleksacja</a:t>
            </a:r>
            <a:r>
              <a:rPr lang="pl-PL" sz="2000" b="1" dirty="0">
                <a:solidFill>
                  <a:srgbClr val="000000"/>
                </a:solidFill>
              </a:rPr>
              <a:t/>
            </a:r>
            <a:br>
              <a:rPr lang="pl-PL" sz="2000" b="1" dirty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strumieni (VC)</a:t>
            </a:r>
            <a:endParaRPr lang="pl-PL" sz="2000" b="1" dirty="0">
              <a:solidFill>
                <a:srgbClr val="0000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585515"/>
              </p:ext>
            </p:extLst>
          </p:nvPr>
        </p:nvGraphicFramePr>
        <p:xfrm>
          <a:off x="7355731" y="2399064"/>
          <a:ext cx="1693862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80" name="Equation" r:id="rId4" imgW="622080" imgH="228600" progId="Equation.3">
                  <p:embed/>
                </p:oleObj>
              </mc:Choice>
              <mc:Fallback>
                <p:oleObj name="Equation" r:id="rId4" imgW="6220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55731" y="2399064"/>
                        <a:ext cx="1693862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iek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510983"/>
              </p:ext>
            </p:extLst>
          </p:nvPr>
        </p:nvGraphicFramePr>
        <p:xfrm>
          <a:off x="322592" y="1583452"/>
          <a:ext cx="1693863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81" name="Equation" r:id="rId6" imgW="622080" imgH="228600" progId="Equation.3">
                  <p:embed/>
                </p:oleObj>
              </mc:Choice>
              <mc:Fallback>
                <p:oleObj name="Equation" r:id="rId6" imgW="6220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2592" y="1583452"/>
                        <a:ext cx="1693863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858800"/>
              </p:ext>
            </p:extLst>
          </p:nvPr>
        </p:nvGraphicFramePr>
        <p:xfrm>
          <a:off x="5299621" y="2337572"/>
          <a:ext cx="51752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82" name="Equation" r:id="rId8" imgW="190440" imgH="228600" progId="Equation.3">
                  <p:embed/>
                </p:oleObj>
              </mc:Choice>
              <mc:Fallback>
                <p:oleObj name="Equation" r:id="rId8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9621" y="2337572"/>
                        <a:ext cx="517525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Łącznik prosty 5"/>
          <p:cNvCxnSpPr/>
          <p:nvPr/>
        </p:nvCxnSpPr>
        <p:spPr bwMode="auto">
          <a:xfrm>
            <a:off x="2999476" y="2088003"/>
            <a:ext cx="728193" cy="0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Łącznik prosty 33"/>
          <p:cNvCxnSpPr/>
          <p:nvPr/>
        </p:nvCxnSpPr>
        <p:spPr bwMode="auto">
          <a:xfrm>
            <a:off x="2999476" y="2178897"/>
            <a:ext cx="728193" cy="0"/>
          </a:xfrm>
          <a:prstGeom prst="line">
            <a:avLst/>
          </a:prstGeom>
          <a:noFill/>
          <a:ln w="508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Łącznik prosty 49"/>
          <p:cNvCxnSpPr/>
          <p:nvPr/>
        </p:nvCxnSpPr>
        <p:spPr bwMode="auto">
          <a:xfrm>
            <a:off x="2999476" y="2269792"/>
            <a:ext cx="728193" cy="0"/>
          </a:xfrm>
          <a:prstGeom prst="line">
            <a:avLst/>
          </a:prstGeom>
          <a:noFill/>
          <a:ln w="50800" cap="flat" cmpd="sng" algn="ctr">
            <a:solidFill>
              <a:srgbClr val="0033CC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3" name="Obiek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196004"/>
              </p:ext>
            </p:extLst>
          </p:nvPr>
        </p:nvGraphicFramePr>
        <p:xfrm>
          <a:off x="3141230" y="2334397"/>
          <a:ext cx="484188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83" name="Equation" r:id="rId10" imgW="177480" imgH="228600" progId="Equation.3">
                  <p:embed/>
                </p:oleObj>
              </mc:Choice>
              <mc:Fallback>
                <p:oleObj name="Equation" r:id="rId10" imgW="1774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141230" y="2334397"/>
                        <a:ext cx="484188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iek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2637670"/>
              </p:ext>
            </p:extLst>
          </p:nvPr>
        </p:nvGraphicFramePr>
        <p:xfrm>
          <a:off x="3726722" y="3231094"/>
          <a:ext cx="1483843" cy="796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84" name="Equation" r:id="rId12" imgW="685800" imgH="368280" progId="Equation.3">
                  <p:embed/>
                </p:oleObj>
              </mc:Choice>
              <mc:Fallback>
                <p:oleObj name="Equation" r:id="rId12" imgW="685800" imgH="368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726722" y="3231094"/>
                        <a:ext cx="1483843" cy="7968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iek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0754872"/>
              </p:ext>
            </p:extLst>
          </p:nvPr>
        </p:nvGraphicFramePr>
        <p:xfrm>
          <a:off x="4251783" y="2608794"/>
          <a:ext cx="449262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85" name="Equation" r:id="rId14" imgW="164880" imgH="228600" progId="Equation.3">
                  <p:embed/>
                </p:oleObj>
              </mc:Choice>
              <mc:Fallback>
                <p:oleObj name="Equation" r:id="rId14" imgW="1648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251783" y="2608794"/>
                        <a:ext cx="449262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Nawias klamrowy zamykający 2"/>
          <p:cNvSpPr/>
          <p:nvPr/>
        </p:nvSpPr>
        <p:spPr bwMode="auto">
          <a:xfrm rot="5400000">
            <a:off x="4105343" y="2608749"/>
            <a:ext cx="774792" cy="2919493"/>
          </a:xfrm>
          <a:prstGeom prst="rightBrac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279054" y="4373108"/>
            <a:ext cx="23791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Kolejka M/M/1</a:t>
            </a:r>
            <a:endParaRPr lang="pl-PL" b="1" dirty="0">
              <a:solidFill>
                <a:srgbClr val="000000"/>
              </a:solidFill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512901"/>
              </p:ext>
            </p:extLst>
          </p:nvPr>
        </p:nvGraphicFramePr>
        <p:xfrm>
          <a:off x="2469327" y="5132728"/>
          <a:ext cx="4208462" cy="119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86" name="Equation" r:id="rId16" imgW="1523880" imgH="431640" progId="Equation.3">
                  <p:embed/>
                </p:oleObj>
              </mc:Choice>
              <mc:Fallback>
                <p:oleObj name="Equation" r:id="rId16" imgW="15238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469327" y="5132728"/>
                        <a:ext cx="4208462" cy="1192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pole tekstowe 44"/>
          <p:cNvSpPr txBox="1"/>
          <p:nvPr/>
        </p:nvSpPr>
        <p:spPr>
          <a:xfrm>
            <a:off x="2671746" y="6205541"/>
            <a:ext cx="3600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Średnia zajętość kolejki M/M/1</a:t>
            </a:r>
            <a:endParaRPr lang="pl-PL" sz="2000" b="1" dirty="0">
              <a:solidFill>
                <a:srgbClr val="000000"/>
              </a:solidFill>
            </a:endParaRPr>
          </a:p>
        </p:txBody>
      </p:sp>
      <p:sp>
        <p:nvSpPr>
          <p:cNvPr id="52" name="Rectangle 2"/>
          <p:cNvSpPr>
            <a:spLocks noGrp="1" noChangeArrowheads="1"/>
          </p:cNvSpPr>
          <p:nvPr>
            <p:ph type="title"/>
          </p:nvPr>
        </p:nvSpPr>
        <p:spPr>
          <a:xfrm>
            <a:off x="187578" y="334181"/>
            <a:ext cx="8952887" cy="6096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MULTIPLEKSACJA, BUFOROWANIE &amp; TRANSMISJA STRUMIENI</a:t>
            </a:r>
            <a:endParaRPr lang="pl-PL" sz="4000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90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52" name="Grupa 51"/>
          <p:cNvGrpSpPr/>
          <p:nvPr/>
        </p:nvGrpSpPr>
        <p:grpSpPr>
          <a:xfrm>
            <a:off x="1475656" y="665390"/>
            <a:ext cx="6033491" cy="3312368"/>
            <a:chOff x="519351" y="1975987"/>
            <a:chExt cx="8105297" cy="4449783"/>
          </a:xfrm>
        </p:grpSpPr>
        <p:cxnSp>
          <p:nvCxnSpPr>
            <p:cNvPr id="56" name="Łącznik prosty 55"/>
            <p:cNvCxnSpPr/>
            <p:nvPr/>
          </p:nvCxnSpPr>
          <p:spPr bwMode="auto">
            <a:xfrm>
              <a:off x="5072833" y="5514823"/>
              <a:ext cx="2752946" cy="8619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Łącznik prosty 56"/>
            <p:cNvCxnSpPr/>
            <p:nvPr/>
          </p:nvCxnSpPr>
          <p:spPr>
            <a:xfrm>
              <a:off x="6722137" y="3840965"/>
              <a:ext cx="1265258" cy="1737641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Łącznik prosty 57"/>
            <p:cNvCxnSpPr/>
            <p:nvPr/>
          </p:nvCxnSpPr>
          <p:spPr>
            <a:xfrm flipV="1">
              <a:off x="2592332" y="2367153"/>
              <a:ext cx="2208821" cy="425602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Łącznik prosty 58"/>
            <p:cNvCxnSpPr/>
            <p:nvPr/>
          </p:nvCxnSpPr>
          <p:spPr>
            <a:xfrm flipV="1">
              <a:off x="1197389" y="2831622"/>
              <a:ext cx="1376857" cy="1314518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Łącznik prosty 59"/>
            <p:cNvCxnSpPr/>
            <p:nvPr/>
          </p:nvCxnSpPr>
          <p:spPr>
            <a:xfrm>
              <a:off x="6670572" y="3845986"/>
              <a:ext cx="1303743" cy="1810156"/>
            </a:xfrm>
            <a:prstGeom prst="line">
              <a:avLst/>
            </a:prstGeom>
            <a:ln w="50800">
              <a:solidFill>
                <a:schemeClr val="accent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Łącznik prosty 60"/>
            <p:cNvCxnSpPr/>
            <p:nvPr/>
          </p:nvCxnSpPr>
          <p:spPr>
            <a:xfrm>
              <a:off x="4925449" y="2414874"/>
              <a:ext cx="1753204" cy="1424959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Łącznik prosty 61"/>
            <p:cNvCxnSpPr/>
            <p:nvPr/>
          </p:nvCxnSpPr>
          <p:spPr>
            <a:xfrm>
              <a:off x="4774218" y="2454116"/>
              <a:ext cx="107747" cy="3148917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Łącznik prosty 62"/>
            <p:cNvCxnSpPr/>
            <p:nvPr/>
          </p:nvCxnSpPr>
          <p:spPr>
            <a:xfrm flipH="1">
              <a:off x="7826931" y="5707322"/>
              <a:ext cx="61956" cy="718448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Łącznik prosty 63"/>
            <p:cNvCxnSpPr>
              <a:stCxn id="92" idx="6"/>
            </p:cNvCxnSpPr>
            <p:nvPr/>
          </p:nvCxnSpPr>
          <p:spPr>
            <a:xfrm>
              <a:off x="5050513" y="5568597"/>
              <a:ext cx="2794219" cy="107747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Łącznik prosty 64"/>
            <p:cNvCxnSpPr/>
            <p:nvPr/>
          </p:nvCxnSpPr>
          <p:spPr>
            <a:xfrm>
              <a:off x="2970219" y="4361826"/>
              <a:ext cx="2088760" cy="1134041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Łącznik prosty 65"/>
            <p:cNvCxnSpPr/>
            <p:nvPr/>
          </p:nvCxnSpPr>
          <p:spPr>
            <a:xfrm>
              <a:off x="1327071" y="4122088"/>
              <a:ext cx="1589274" cy="263981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Łącznik prosty 66"/>
            <p:cNvCxnSpPr/>
            <p:nvPr/>
          </p:nvCxnSpPr>
          <p:spPr>
            <a:xfrm flipV="1">
              <a:off x="1347851" y="2842397"/>
              <a:ext cx="1376857" cy="1314518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Łącznik prosty 67"/>
            <p:cNvCxnSpPr/>
            <p:nvPr/>
          </p:nvCxnSpPr>
          <p:spPr>
            <a:xfrm>
              <a:off x="4800385" y="2449310"/>
              <a:ext cx="1753204" cy="1424959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Łącznik prosty 68"/>
            <p:cNvCxnSpPr/>
            <p:nvPr/>
          </p:nvCxnSpPr>
          <p:spPr>
            <a:xfrm>
              <a:off x="4888892" y="2408905"/>
              <a:ext cx="107747" cy="3148917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Łącznik prosty 69"/>
            <p:cNvCxnSpPr/>
            <p:nvPr/>
          </p:nvCxnSpPr>
          <p:spPr>
            <a:xfrm>
              <a:off x="2924042" y="4413006"/>
              <a:ext cx="2088760" cy="1134041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Łącznik prosty 70"/>
            <p:cNvCxnSpPr/>
            <p:nvPr/>
          </p:nvCxnSpPr>
          <p:spPr>
            <a:xfrm flipV="1">
              <a:off x="2367603" y="4396844"/>
              <a:ext cx="556439" cy="1494995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Łącznik prosty 71"/>
            <p:cNvCxnSpPr/>
            <p:nvPr/>
          </p:nvCxnSpPr>
          <p:spPr>
            <a:xfrm>
              <a:off x="6585143" y="3898512"/>
              <a:ext cx="1303743" cy="1810156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Łącznik prosty 72"/>
            <p:cNvCxnSpPr/>
            <p:nvPr/>
          </p:nvCxnSpPr>
          <p:spPr>
            <a:xfrm flipV="1">
              <a:off x="4925449" y="3922756"/>
              <a:ext cx="1664697" cy="1723958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Łącznik prosty 73"/>
            <p:cNvCxnSpPr/>
            <p:nvPr/>
          </p:nvCxnSpPr>
          <p:spPr>
            <a:xfrm>
              <a:off x="2838613" y="4469574"/>
              <a:ext cx="2088760" cy="1134041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Łącznik prosty 74"/>
            <p:cNvCxnSpPr/>
            <p:nvPr/>
          </p:nvCxnSpPr>
          <p:spPr>
            <a:xfrm>
              <a:off x="1241643" y="4205592"/>
              <a:ext cx="1589274" cy="263981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Łącznik prosty 75"/>
            <p:cNvCxnSpPr/>
            <p:nvPr/>
          </p:nvCxnSpPr>
          <p:spPr>
            <a:xfrm flipV="1">
              <a:off x="1268580" y="2845282"/>
              <a:ext cx="1376857" cy="131451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Łącznik prosty 76"/>
            <p:cNvCxnSpPr/>
            <p:nvPr/>
          </p:nvCxnSpPr>
          <p:spPr>
            <a:xfrm flipV="1">
              <a:off x="2645437" y="2419680"/>
              <a:ext cx="2208821" cy="425602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Łącznik prosty 77"/>
            <p:cNvCxnSpPr/>
            <p:nvPr/>
          </p:nvCxnSpPr>
          <p:spPr>
            <a:xfrm>
              <a:off x="1268580" y="4159800"/>
              <a:ext cx="1589274" cy="26398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Łącznik prosty 78"/>
            <p:cNvCxnSpPr/>
            <p:nvPr/>
          </p:nvCxnSpPr>
          <p:spPr>
            <a:xfrm>
              <a:off x="4854258" y="2419680"/>
              <a:ext cx="1753204" cy="1424959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Łącznik prosty 79"/>
            <p:cNvCxnSpPr/>
            <p:nvPr/>
          </p:nvCxnSpPr>
          <p:spPr>
            <a:xfrm>
              <a:off x="4835018" y="2419680"/>
              <a:ext cx="107747" cy="314891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Łącznik prosty 80"/>
            <p:cNvCxnSpPr/>
            <p:nvPr/>
          </p:nvCxnSpPr>
          <p:spPr>
            <a:xfrm flipV="1">
              <a:off x="2297567" y="4423781"/>
              <a:ext cx="556439" cy="149499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Łącznik prosty 81"/>
            <p:cNvCxnSpPr/>
            <p:nvPr/>
          </p:nvCxnSpPr>
          <p:spPr>
            <a:xfrm>
              <a:off x="2854006" y="4423781"/>
              <a:ext cx="2088760" cy="113404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Łącznik prosty 82"/>
            <p:cNvCxnSpPr/>
            <p:nvPr/>
          </p:nvCxnSpPr>
          <p:spPr>
            <a:xfrm flipV="1">
              <a:off x="4942766" y="3844639"/>
              <a:ext cx="1664697" cy="172395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Łącznik prosty 83"/>
            <p:cNvCxnSpPr/>
            <p:nvPr/>
          </p:nvCxnSpPr>
          <p:spPr>
            <a:xfrm>
              <a:off x="6607463" y="3844639"/>
              <a:ext cx="1303743" cy="1810156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Elipsa 84"/>
            <p:cNvSpPr/>
            <p:nvPr/>
          </p:nvSpPr>
          <p:spPr>
            <a:xfrm>
              <a:off x="1160832" y="4052052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6" name="Elipsa 85"/>
            <p:cNvSpPr/>
            <p:nvPr/>
          </p:nvSpPr>
          <p:spPr>
            <a:xfrm>
              <a:off x="2750106" y="4316034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7" name="Elipsa 86"/>
            <p:cNvSpPr/>
            <p:nvPr/>
          </p:nvSpPr>
          <p:spPr>
            <a:xfrm>
              <a:off x="2189820" y="5811028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8" name="Elipsa 87"/>
            <p:cNvSpPr/>
            <p:nvPr/>
          </p:nvSpPr>
          <p:spPr>
            <a:xfrm>
              <a:off x="2537690" y="2737534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9" name="Elipsa 88"/>
            <p:cNvSpPr/>
            <p:nvPr/>
          </p:nvSpPr>
          <p:spPr>
            <a:xfrm>
              <a:off x="7803459" y="5547047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0" name="Elipsa 89"/>
            <p:cNvSpPr/>
            <p:nvPr/>
          </p:nvSpPr>
          <p:spPr>
            <a:xfrm>
              <a:off x="6499715" y="3736891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1" name="Elipsa 90"/>
            <p:cNvSpPr/>
            <p:nvPr/>
          </p:nvSpPr>
          <p:spPr>
            <a:xfrm>
              <a:off x="4746511" y="2311932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2" name="Elipsa 91"/>
            <p:cNvSpPr/>
            <p:nvPr/>
          </p:nvSpPr>
          <p:spPr>
            <a:xfrm>
              <a:off x="4835018" y="5460849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93" name="Łącznik prosty 92"/>
            <p:cNvCxnSpPr>
              <a:endCxn id="85" idx="2"/>
            </p:cNvCxnSpPr>
            <p:nvPr/>
          </p:nvCxnSpPr>
          <p:spPr>
            <a:xfrm>
              <a:off x="519351" y="4159800"/>
              <a:ext cx="641481" cy="0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Łącznik prosty 93"/>
            <p:cNvCxnSpPr/>
            <p:nvPr/>
          </p:nvCxnSpPr>
          <p:spPr>
            <a:xfrm>
              <a:off x="8018953" y="5708668"/>
              <a:ext cx="605695" cy="317855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Łącznik prosty 94"/>
            <p:cNvCxnSpPr>
              <a:stCxn id="90" idx="7"/>
            </p:cNvCxnSpPr>
            <p:nvPr/>
          </p:nvCxnSpPr>
          <p:spPr>
            <a:xfrm flipV="1">
              <a:off x="6683651" y="3408262"/>
              <a:ext cx="340948" cy="360188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Łącznik prosty 95"/>
            <p:cNvCxnSpPr/>
            <p:nvPr/>
          </p:nvCxnSpPr>
          <p:spPr>
            <a:xfrm flipV="1">
              <a:off x="1892742" y="6032293"/>
              <a:ext cx="340948" cy="360188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Łącznik prosty 96"/>
            <p:cNvCxnSpPr/>
            <p:nvPr/>
          </p:nvCxnSpPr>
          <p:spPr>
            <a:xfrm>
              <a:off x="1957008" y="2450075"/>
              <a:ext cx="605695" cy="317855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Łącznik prosty 97"/>
            <p:cNvCxnSpPr/>
            <p:nvPr/>
          </p:nvCxnSpPr>
          <p:spPr>
            <a:xfrm flipV="1">
              <a:off x="7974315" y="5208408"/>
              <a:ext cx="340948" cy="360188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Łącznik prosty 98"/>
            <p:cNvCxnSpPr/>
            <p:nvPr/>
          </p:nvCxnSpPr>
          <p:spPr>
            <a:xfrm flipV="1">
              <a:off x="4576036" y="5708668"/>
              <a:ext cx="340948" cy="360188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Łącznik prosty 99"/>
            <p:cNvCxnSpPr/>
            <p:nvPr/>
          </p:nvCxnSpPr>
          <p:spPr>
            <a:xfrm>
              <a:off x="804112" y="3499656"/>
              <a:ext cx="406360" cy="577406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Łącznik prosty 100"/>
            <p:cNvCxnSpPr/>
            <p:nvPr/>
          </p:nvCxnSpPr>
          <p:spPr>
            <a:xfrm flipV="1">
              <a:off x="4925449" y="1975987"/>
              <a:ext cx="340948" cy="360188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Grupa 101"/>
            <p:cNvGrpSpPr/>
            <p:nvPr/>
          </p:nvGrpSpPr>
          <p:grpSpPr>
            <a:xfrm rot="20979932">
              <a:off x="3351182" y="2474452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84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5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6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7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8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9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0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1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03" name="Grupa 102"/>
            <p:cNvGrpSpPr/>
            <p:nvPr/>
          </p:nvGrpSpPr>
          <p:grpSpPr>
            <a:xfrm rot="2277005">
              <a:off x="5224882" y="2927471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76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7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8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9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0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1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2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3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04" name="Grupa 103"/>
            <p:cNvGrpSpPr/>
            <p:nvPr/>
          </p:nvGrpSpPr>
          <p:grpSpPr>
            <a:xfrm rot="553986">
              <a:off x="1655279" y="4150715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68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9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0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1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2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3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5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05" name="Grupa 104"/>
            <p:cNvGrpSpPr/>
            <p:nvPr/>
          </p:nvGrpSpPr>
          <p:grpSpPr>
            <a:xfrm rot="19054044">
              <a:off x="1587434" y="3317817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60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1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2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3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6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7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06" name="Grupa 105"/>
            <p:cNvGrpSpPr/>
            <p:nvPr/>
          </p:nvGrpSpPr>
          <p:grpSpPr>
            <a:xfrm rot="18840770">
              <a:off x="5464868" y="4550198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52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3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6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7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8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9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07" name="Grupa 106"/>
            <p:cNvGrpSpPr/>
            <p:nvPr/>
          </p:nvGrpSpPr>
          <p:grpSpPr>
            <a:xfrm rot="3152155">
              <a:off x="6868213" y="4612991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44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5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6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7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9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0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1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08" name="Grupa 107"/>
            <p:cNvGrpSpPr/>
            <p:nvPr/>
          </p:nvGrpSpPr>
          <p:grpSpPr>
            <a:xfrm rot="16200000">
              <a:off x="4494377" y="3841682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36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7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8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9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0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1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2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3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09" name="Grupa 108"/>
            <p:cNvGrpSpPr/>
            <p:nvPr/>
          </p:nvGrpSpPr>
          <p:grpSpPr>
            <a:xfrm rot="216687">
              <a:off x="6070613" y="5459449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28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0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1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2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4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5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10" name="Grupa 109"/>
            <p:cNvGrpSpPr/>
            <p:nvPr/>
          </p:nvGrpSpPr>
          <p:grpSpPr>
            <a:xfrm rot="1672574">
              <a:off x="3224226" y="4661754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20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1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2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3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4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5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6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7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11" name="Grupa 110"/>
            <p:cNvGrpSpPr/>
            <p:nvPr/>
          </p:nvGrpSpPr>
          <p:grpSpPr>
            <a:xfrm rot="17424631">
              <a:off x="2195130" y="5121113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12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3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4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5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6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7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8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9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aphicFrame>
        <p:nvGraphicFramePr>
          <p:cNvPr id="192" name="Obiekt 1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4375205"/>
              </p:ext>
            </p:extLst>
          </p:nvPr>
        </p:nvGraphicFramePr>
        <p:xfrm>
          <a:off x="7442146" y="3198821"/>
          <a:ext cx="412010" cy="57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59" name="Equation" r:id="rId4" imgW="164880" imgH="228600" progId="Equation.3">
                  <p:embed/>
                </p:oleObj>
              </mc:Choice>
              <mc:Fallback>
                <p:oleObj name="Equation" r:id="rId4" imgW="1648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42146" y="3198821"/>
                        <a:ext cx="412010" cy="570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3" name="Obiekt 19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1931266"/>
              </p:ext>
            </p:extLst>
          </p:nvPr>
        </p:nvGraphicFramePr>
        <p:xfrm>
          <a:off x="1124901" y="1633261"/>
          <a:ext cx="412010" cy="57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60" name="Equation" r:id="rId6" imgW="164880" imgH="228600" progId="Equation.3">
                  <p:embed/>
                </p:oleObj>
              </mc:Choice>
              <mc:Fallback>
                <p:oleObj name="Equation" r:id="rId6" imgW="1648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4901" y="1633261"/>
                        <a:ext cx="412010" cy="570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" name="Obiekt 1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8228411"/>
              </p:ext>
            </p:extLst>
          </p:nvPr>
        </p:nvGraphicFramePr>
        <p:xfrm>
          <a:off x="4999651" y="1459748"/>
          <a:ext cx="47625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61" name="Equation" r:id="rId7" imgW="190440" imgH="228600" progId="Equation.3">
                  <p:embed/>
                </p:oleObj>
              </mc:Choice>
              <mc:Fallback>
                <p:oleObj name="Equation" r:id="rId7" imgW="190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99651" y="1459748"/>
                        <a:ext cx="476250" cy="569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" name="Obiekt 1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4451091"/>
              </p:ext>
            </p:extLst>
          </p:nvPr>
        </p:nvGraphicFramePr>
        <p:xfrm>
          <a:off x="2247471" y="1145329"/>
          <a:ext cx="444500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62" name="Equation" r:id="rId9" imgW="177480" imgH="215640" progId="Equation.3">
                  <p:embed/>
                </p:oleObj>
              </mc:Choice>
              <mc:Fallback>
                <p:oleObj name="Equation" r:id="rId9" imgW="1774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47471" y="1145329"/>
                        <a:ext cx="444500" cy="538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" name="Obiekt 1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4726525"/>
              </p:ext>
            </p:extLst>
          </p:nvPr>
        </p:nvGraphicFramePr>
        <p:xfrm>
          <a:off x="5882880" y="2747463"/>
          <a:ext cx="539750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63" name="Equation" r:id="rId11" imgW="215640" imgH="228600" progId="Equation.3">
                  <p:embed/>
                </p:oleObj>
              </mc:Choice>
              <mc:Fallback>
                <p:oleObj name="Equation" r:id="rId11" imgW="2156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882880" y="2747463"/>
                        <a:ext cx="539750" cy="569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7" name="Obiekt 1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1701185"/>
              </p:ext>
            </p:extLst>
          </p:nvPr>
        </p:nvGraphicFramePr>
        <p:xfrm>
          <a:off x="5417567" y="1032772"/>
          <a:ext cx="41275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64" name="Equation" r:id="rId13" imgW="164880" imgH="228600" progId="Equation.3">
                  <p:embed/>
                </p:oleObj>
              </mc:Choice>
              <mc:Fallback>
                <p:oleObj name="Equation" r:id="rId13" imgW="1648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417567" y="1032772"/>
                        <a:ext cx="412750" cy="569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8" name="Obiekt 1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994531"/>
              </p:ext>
            </p:extLst>
          </p:nvPr>
        </p:nvGraphicFramePr>
        <p:xfrm>
          <a:off x="2652142" y="1610622"/>
          <a:ext cx="381000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65" name="Equation" r:id="rId15" imgW="152280" imgH="215640" progId="Equation.3">
                  <p:embed/>
                </p:oleObj>
              </mc:Choice>
              <mc:Fallback>
                <p:oleObj name="Equation" r:id="rId15" imgW="152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652142" y="1610622"/>
                        <a:ext cx="381000" cy="538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9" name="Obiekt 1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861893"/>
              </p:ext>
            </p:extLst>
          </p:nvPr>
        </p:nvGraphicFramePr>
        <p:xfrm>
          <a:off x="5696967" y="3420372"/>
          <a:ext cx="47625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66" name="Equation" r:id="rId17" imgW="190440" imgH="228600" progId="Equation.3">
                  <p:embed/>
                </p:oleObj>
              </mc:Choice>
              <mc:Fallback>
                <p:oleObj name="Equation" r:id="rId17" imgW="190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696967" y="3420372"/>
                        <a:ext cx="476250" cy="569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Łącznik prosty ze strzałką 8"/>
          <p:cNvCxnSpPr/>
          <p:nvPr/>
        </p:nvCxnSpPr>
        <p:spPr bwMode="auto">
          <a:xfrm>
            <a:off x="683568" y="4193782"/>
            <a:ext cx="7416824" cy="0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200" name="pole tekstowe 199"/>
          <p:cNvSpPr txBox="1"/>
          <p:nvPr/>
        </p:nvSpPr>
        <p:spPr>
          <a:xfrm>
            <a:off x="1580810" y="4261148"/>
            <a:ext cx="5698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Średnie opóźnienie tranzytowe </a:t>
            </a:r>
            <a:r>
              <a:rPr lang="pl-PL" sz="2000" b="1" i="1" dirty="0" smtClean="0">
                <a:solidFill>
                  <a:srgbClr val="000000"/>
                </a:solidFill>
              </a:rPr>
              <a:t>W </a:t>
            </a:r>
            <a:r>
              <a:rPr lang="pl-PL" sz="2000" b="1" dirty="0" smtClean="0">
                <a:solidFill>
                  <a:srgbClr val="000000"/>
                </a:solidFill>
              </a:rPr>
              <a:t>(wg. </a:t>
            </a:r>
            <a:r>
              <a:rPr lang="pl-PL" sz="2000" b="1" dirty="0" err="1" smtClean="0">
                <a:solidFill>
                  <a:srgbClr val="000000"/>
                </a:solidFill>
              </a:rPr>
              <a:t>tw</a:t>
            </a:r>
            <a:r>
              <a:rPr lang="pl-PL" sz="2000" b="1" dirty="0" smtClean="0">
                <a:solidFill>
                  <a:srgbClr val="000000"/>
                </a:solidFill>
              </a:rPr>
              <a:t>. </a:t>
            </a:r>
            <a:r>
              <a:rPr lang="pl-PL" sz="2000" b="1" dirty="0" err="1" smtClean="0">
                <a:solidFill>
                  <a:srgbClr val="000000"/>
                </a:solidFill>
              </a:rPr>
              <a:t>Little’a</a:t>
            </a:r>
            <a:r>
              <a:rPr lang="pl-PL" sz="2000" b="1" dirty="0" smtClean="0">
                <a:solidFill>
                  <a:srgbClr val="000000"/>
                </a:solidFill>
              </a:rPr>
              <a:t>)</a:t>
            </a:r>
            <a:endParaRPr lang="pl-PL" sz="2000" b="1" dirty="0">
              <a:solidFill>
                <a:srgbClr val="000000"/>
              </a:solidFill>
            </a:endParaRPr>
          </a:p>
        </p:txBody>
      </p:sp>
      <p:sp>
        <p:nvSpPr>
          <p:cNvPr id="201" name="Rectangle 2"/>
          <p:cNvSpPr>
            <a:spLocks noGrp="1" noChangeArrowheads="1"/>
          </p:cNvSpPr>
          <p:nvPr>
            <p:ph type="title"/>
          </p:nvPr>
        </p:nvSpPr>
        <p:spPr>
          <a:xfrm>
            <a:off x="90970" y="32950"/>
            <a:ext cx="8952887" cy="6096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SIEĆ PAKIETOWA – OPÓŹNIENIE TRANZYTOWE</a:t>
            </a:r>
            <a:endParaRPr lang="pl-PL" sz="4000" dirty="0">
              <a:solidFill>
                <a:schemeClr val="folHlink"/>
              </a:solidFill>
            </a:endParaRPr>
          </a:p>
        </p:txBody>
      </p:sp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2490775"/>
              </p:ext>
            </p:extLst>
          </p:nvPr>
        </p:nvGraphicFramePr>
        <p:xfrm>
          <a:off x="1021956" y="4648407"/>
          <a:ext cx="6946900" cy="220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67" name="Equation" r:id="rId19" imgW="2806560" imgH="888840" progId="Equation.3">
                  <p:embed/>
                </p:oleObj>
              </mc:Choice>
              <mc:Fallback>
                <p:oleObj name="Equation" r:id="rId19" imgW="2806560" imgH="8888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021956" y="4648407"/>
                        <a:ext cx="6946900" cy="2200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" name="Obiekt 2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05778"/>
              </p:ext>
            </p:extLst>
          </p:nvPr>
        </p:nvGraphicFramePr>
        <p:xfrm>
          <a:off x="5023607" y="3285333"/>
          <a:ext cx="50800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68" name="Equation" r:id="rId21" imgW="203040" imgH="228600" progId="Equation.3">
                  <p:embed/>
                </p:oleObj>
              </mc:Choice>
              <mc:Fallback>
                <p:oleObj name="Equation" r:id="rId21" imgW="203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023607" y="3285333"/>
                        <a:ext cx="508000" cy="569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" name="Obiekt 20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3327922"/>
              </p:ext>
            </p:extLst>
          </p:nvPr>
        </p:nvGraphicFramePr>
        <p:xfrm>
          <a:off x="4916744" y="675624"/>
          <a:ext cx="444500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69" name="Equation" r:id="rId23" imgW="177480" imgH="228600" progId="Equation.3">
                  <p:embed/>
                </p:oleObj>
              </mc:Choice>
              <mc:Fallback>
                <p:oleObj name="Equation" r:id="rId23" imgW="1774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4916744" y="675624"/>
                        <a:ext cx="444500" cy="569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" name="Obiekt 20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9099211"/>
              </p:ext>
            </p:extLst>
          </p:nvPr>
        </p:nvGraphicFramePr>
        <p:xfrm>
          <a:off x="1855251" y="1572078"/>
          <a:ext cx="412750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70" name="Equation" r:id="rId25" imgW="164880" imgH="215640" progId="Equation.3">
                  <p:embed/>
                </p:oleObj>
              </mc:Choice>
              <mc:Fallback>
                <p:oleObj name="Equation" r:id="rId25" imgW="1648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855251" y="1572078"/>
                        <a:ext cx="412750" cy="538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043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AutoShape 3"/>
          <p:cNvSpPr>
            <a:spLocks noChangeArrowheads="1"/>
          </p:cNvSpPr>
          <p:nvPr/>
        </p:nvSpPr>
        <p:spPr bwMode="auto">
          <a:xfrm>
            <a:off x="2621054" y="1548172"/>
            <a:ext cx="1310680" cy="11430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6221454" y="1512168"/>
            <a:ext cx="1310680" cy="11430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3207759" y="1019969"/>
          <a:ext cx="398463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532" name="Równanie" r:id="rId3" imgW="114120" imgH="215640" progId="Equation.3">
                  <p:embed/>
                </p:oleObj>
              </mc:Choice>
              <mc:Fallback>
                <p:oleObj name="Równanie" r:id="rId3" imgW="11412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7759" y="1019969"/>
                        <a:ext cx="398463" cy="75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684134" y="2304256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4400" b="1" i="1">
                <a:solidFill>
                  <a:srgbClr val="000000"/>
                </a:solidFill>
              </a:rPr>
              <a:t>L</a:t>
            </a:r>
            <a:endParaRPr lang="pl-PL" sz="2400" i="1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3845934" y="2361406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6208134" y="2361406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3845934" y="4418806"/>
            <a:ext cx="23622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ash"/>
            <a:round/>
            <a:headEnd type="stealth" w="med" len="med"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4684134" y="3733006"/>
            <a:ext cx="8397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pl-PL" sz="4400" b="1" i="1">
                <a:solidFill>
                  <a:srgbClr val="000000"/>
                </a:solidFill>
              </a:rPr>
              <a:t>W</a:t>
            </a:r>
            <a:endParaRPr lang="pl-PL" sz="2400" i="1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170411" y="1694078"/>
            <a:ext cx="156408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400" b="1" dirty="0">
                <a:solidFill>
                  <a:srgbClr val="0000CC"/>
                </a:solidFill>
              </a:rPr>
              <a:t>r</a:t>
            </a:r>
            <a:r>
              <a:rPr lang="pl-PL" sz="2400" b="1" dirty="0" smtClean="0">
                <a:solidFill>
                  <a:srgbClr val="0000CC"/>
                </a:solidFill>
              </a:rPr>
              <a:t>uch</a:t>
            </a:r>
            <a:br>
              <a:rPr lang="pl-PL" sz="2400" b="1" dirty="0" smtClean="0">
                <a:solidFill>
                  <a:srgbClr val="0000CC"/>
                </a:solidFill>
              </a:rPr>
            </a:br>
            <a:r>
              <a:rPr lang="pl-PL" sz="2400" b="1" dirty="0" smtClean="0">
                <a:solidFill>
                  <a:srgbClr val="0000CC"/>
                </a:solidFill>
              </a:rPr>
              <a:t>oferowany</a:t>
            </a:r>
            <a:endParaRPr lang="pl-PL" sz="2400" dirty="0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946476" y="4550194"/>
            <a:ext cx="22511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9900"/>
                </a:solidFill>
              </a:rPr>
              <a:t>Średnie opóźnienie</a:t>
            </a:r>
            <a:br>
              <a:rPr lang="pl-PL" sz="2000" b="1" dirty="0" smtClean="0">
                <a:solidFill>
                  <a:srgbClr val="009900"/>
                </a:solidFill>
              </a:rPr>
            </a:br>
            <a:r>
              <a:rPr lang="pl-PL" sz="2000" b="1" dirty="0" smtClean="0">
                <a:solidFill>
                  <a:srgbClr val="009900"/>
                </a:solidFill>
              </a:rPr>
              <a:t>tranzytowe</a:t>
            </a:r>
            <a:endParaRPr lang="pl-PL" sz="2000" b="1" dirty="0">
              <a:solidFill>
                <a:srgbClr val="009900"/>
              </a:solidFill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7268071" y="3275876"/>
            <a:ext cx="16948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b="1" dirty="0">
                <a:solidFill>
                  <a:srgbClr val="009900"/>
                </a:solidFill>
              </a:rPr>
              <a:t>ś</a:t>
            </a:r>
            <a:r>
              <a:rPr lang="pl-PL" sz="2000" b="1" dirty="0" smtClean="0">
                <a:solidFill>
                  <a:srgbClr val="009900"/>
                </a:solidFill>
              </a:rPr>
              <a:t>rednia liczba</a:t>
            </a:r>
            <a:br>
              <a:rPr lang="pl-PL" sz="2000" b="1" dirty="0" smtClean="0">
                <a:solidFill>
                  <a:srgbClr val="009900"/>
                </a:solidFill>
              </a:rPr>
            </a:br>
            <a:r>
              <a:rPr lang="pl-PL" sz="2000" b="1" dirty="0" smtClean="0">
                <a:solidFill>
                  <a:srgbClr val="009900"/>
                </a:solidFill>
              </a:rPr>
              <a:t>pakietów</a:t>
            </a:r>
            <a:endParaRPr lang="pl-PL" sz="2000" b="1" dirty="0">
              <a:solidFill>
                <a:srgbClr val="009900"/>
              </a:solidFill>
            </a:endParaRPr>
          </a:p>
        </p:txBody>
      </p: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4074534" y="1466056"/>
            <a:ext cx="1905000" cy="1003300"/>
            <a:chOff x="2400" y="1872"/>
            <a:chExt cx="1504" cy="792"/>
          </a:xfrm>
        </p:grpSpPr>
        <p:grpSp>
          <p:nvGrpSpPr>
            <p:cNvPr id="16" name="Group 19"/>
            <p:cNvGrpSpPr>
              <a:grpSpLocks/>
            </p:cNvGrpSpPr>
            <p:nvPr/>
          </p:nvGrpSpPr>
          <p:grpSpPr bwMode="auto">
            <a:xfrm>
              <a:off x="2689" y="2160"/>
              <a:ext cx="918" cy="326"/>
              <a:chOff x="2448" y="2757"/>
              <a:chExt cx="481" cy="171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 flipV="1">
                <a:off x="2740" y="2796"/>
                <a:ext cx="189" cy="10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CC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 flipV="1">
                <a:off x="2448" y="2757"/>
                <a:ext cx="291" cy="1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3" name="Line 22"/>
              <p:cNvSpPr>
                <a:spLocks noChangeShapeType="1"/>
              </p:cNvSpPr>
              <p:nvPr/>
            </p:nvSpPr>
            <p:spPr bwMode="auto">
              <a:xfrm flipV="1">
                <a:off x="247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4" name="Line 23"/>
              <p:cNvSpPr>
                <a:spLocks noChangeShapeType="1"/>
              </p:cNvSpPr>
              <p:nvPr/>
            </p:nvSpPr>
            <p:spPr bwMode="auto">
              <a:xfrm flipV="1">
                <a:off x="253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5" name="Line 24"/>
              <p:cNvSpPr>
                <a:spLocks noChangeShapeType="1"/>
              </p:cNvSpPr>
              <p:nvPr/>
            </p:nvSpPr>
            <p:spPr bwMode="auto">
              <a:xfrm flipV="1">
                <a:off x="259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6" name="Line 25"/>
              <p:cNvSpPr>
                <a:spLocks noChangeShapeType="1"/>
              </p:cNvSpPr>
              <p:nvPr/>
            </p:nvSpPr>
            <p:spPr bwMode="auto">
              <a:xfrm flipV="1">
                <a:off x="265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" name="Line 26"/>
              <p:cNvSpPr>
                <a:spLocks noChangeShapeType="1"/>
              </p:cNvSpPr>
              <p:nvPr/>
            </p:nvSpPr>
            <p:spPr bwMode="auto">
              <a:xfrm flipV="1">
                <a:off x="2718" y="2780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8" name="Line 27"/>
              <p:cNvSpPr>
                <a:spLocks noChangeShapeType="1"/>
              </p:cNvSpPr>
              <p:nvPr/>
            </p:nvSpPr>
            <p:spPr bwMode="auto">
              <a:xfrm rot="16200000" flipV="1">
                <a:off x="2834" y="2783"/>
                <a:ext cx="0" cy="12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7" name="Line 28"/>
            <p:cNvSpPr>
              <a:spLocks noChangeShapeType="1"/>
            </p:cNvSpPr>
            <p:nvPr/>
          </p:nvSpPr>
          <p:spPr bwMode="auto">
            <a:xfrm>
              <a:off x="2448" y="2344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auto">
            <a:xfrm>
              <a:off x="3616" y="2344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9" name="Object 30"/>
            <p:cNvGraphicFramePr>
              <a:graphicFrameLocks noChangeAspect="1"/>
            </p:cNvGraphicFramePr>
            <p:nvPr/>
          </p:nvGraphicFramePr>
          <p:xfrm>
            <a:off x="2400" y="1872"/>
            <a:ext cx="278" cy="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533" name="Równanie" r:id="rId5" imgW="177480" imgH="228600" progId="Equation.3">
                    <p:embed/>
                  </p:oleObj>
                </mc:Choice>
                <mc:Fallback>
                  <p:oleObj name="Równanie" r:id="rId5" imgW="177480" imgH="22860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0" y="1872"/>
                          <a:ext cx="278" cy="3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31"/>
            <p:cNvGraphicFramePr>
              <a:graphicFrameLocks noChangeAspect="1"/>
            </p:cNvGraphicFramePr>
            <p:nvPr/>
          </p:nvGraphicFramePr>
          <p:xfrm>
            <a:off x="3562" y="2304"/>
            <a:ext cx="298" cy="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534" name="Równanie" r:id="rId7" imgW="190440" imgH="228600" progId="Equation.3">
                    <p:embed/>
                  </p:oleObj>
                </mc:Choice>
                <mc:Fallback>
                  <p:oleObj name="Równanie" r:id="rId7" imgW="190440" imgH="228600" progId="Equation.3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2" y="2304"/>
                          <a:ext cx="298" cy="3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1" name="Object 34"/>
          <p:cNvGraphicFramePr>
            <a:graphicFrameLocks noChangeAspect="1"/>
          </p:cNvGraphicFramePr>
          <p:nvPr/>
        </p:nvGraphicFramePr>
        <p:xfrm>
          <a:off x="6509486" y="1872208"/>
          <a:ext cx="442913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535" name="Równanie" r:id="rId9" imgW="126720" imgH="164880" progId="Equation.3">
                  <p:embed/>
                </p:oleObj>
              </mc:Choice>
              <mc:Fallback>
                <p:oleObj name="Równanie" r:id="rId9" imgW="126720" imgH="16488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9486" y="1872208"/>
                        <a:ext cx="442913" cy="57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35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aphicFrame>
        <p:nvGraphicFramePr>
          <p:cNvPr id="33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6224646"/>
              </p:ext>
            </p:extLst>
          </p:nvPr>
        </p:nvGraphicFramePr>
        <p:xfrm>
          <a:off x="2926395" y="1895585"/>
          <a:ext cx="442912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536" name="Równanie" r:id="rId11" imgW="126720" imgH="164880" progId="Equation.3">
                  <p:embed/>
                </p:oleObj>
              </mc:Choice>
              <mc:Fallback>
                <p:oleObj name="Równanie" r:id="rId11" imgW="126720" imgH="16488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6395" y="1895585"/>
                        <a:ext cx="442912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16446" y="313334"/>
            <a:ext cx="54360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SIEĆ PAKIETOWA</a:t>
            </a:r>
          </a:p>
          <a:p>
            <a:r>
              <a:rPr kumimoji="1" lang="pl-PL" sz="36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opóźnienie tranzytowe</a:t>
            </a:r>
            <a:r>
              <a:rPr kumimoji="1" lang="pl-PL" sz="360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/>
            </a:r>
            <a:br>
              <a:rPr kumimoji="1" lang="pl-PL" sz="360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</a:br>
            <a:r>
              <a:rPr kumimoji="1" lang="pl-PL" sz="36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(wskaźnik </a:t>
            </a:r>
            <a:r>
              <a:rPr kumimoji="1" lang="pl-PL" sz="3600" dirty="0" err="1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QoS</a:t>
            </a:r>
            <a:r>
              <a:rPr kumimoji="1" lang="pl-PL" sz="36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)</a:t>
            </a:r>
            <a:endParaRPr kumimoji="1" lang="pl-PL" sz="360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36" name="Łącznik zakrzywiony 35"/>
          <p:cNvCxnSpPr/>
          <p:nvPr/>
        </p:nvCxnSpPr>
        <p:spPr bwMode="auto">
          <a:xfrm rot="16200000" flipH="1">
            <a:off x="6641444" y="1812258"/>
            <a:ext cx="2206208" cy="741932"/>
          </a:xfrm>
          <a:prstGeom prst="curvedConnector3">
            <a:avLst>
              <a:gd name="adj1" fmla="val 38343"/>
            </a:avLst>
          </a:prstGeom>
          <a:noFill/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37" name="Kształt 36"/>
          <p:cNvCxnSpPr>
            <a:stCxn id="14" idx="2"/>
          </p:cNvCxnSpPr>
          <p:nvPr/>
        </p:nvCxnSpPr>
        <p:spPr bwMode="auto">
          <a:xfrm rot="5400000" flipH="1">
            <a:off x="6004708" y="1872955"/>
            <a:ext cx="1247440" cy="2974174"/>
          </a:xfrm>
          <a:prstGeom prst="curvedConnector4">
            <a:avLst>
              <a:gd name="adj1" fmla="val -18326"/>
              <a:gd name="adj2" fmla="val 64247"/>
            </a:avLst>
          </a:prstGeom>
          <a:noFill/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4" name="Freeform 5"/>
          <p:cNvSpPr>
            <a:spLocks/>
          </p:cNvSpPr>
          <p:nvPr/>
        </p:nvSpPr>
        <p:spPr bwMode="auto">
          <a:xfrm>
            <a:off x="3845190" y="1152128"/>
            <a:ext cx="2362200" cy="1905000"/>
          </a:xfrm>
          <a:custGeom>
            <a:avLst/>
            <a:gdLst/>
            <a:ahLst/>
            <a:cxnLst>
              <a:cxn ang="0">
                <a:pos x="83" y="183"/>
              </a:cxn>
              <a:cxn ang="0">
                <a:pos x="60" y="121"/>
              </a:cxn>
              <a:cxn ang="0">
                <a:pos x="84" y="70"/>
              </a:cxn>
              <a:cxn ang="0">
                <a:pos x="143" y="31"/>
              </a:cxn>
              <a:cxn ang="0">
                <a:pos x="223" y="7"/>
              </a:cxn>
              <a:cxn ang="0">
                <a:pos x="312" y="0"/>
              </a:cxn>
              <a:cxn ang="0">
                <a:pos x="397" y="13"/>
              </a:cxn>
              <a:cxn ang="0">
                <a:pos x="465" y="49"/>
              </a:cxn>
              <a:cxn ang="0">
                <a:pos x="500" y="61"/>
              </a:cxn>
              <a:cxn ang="0">
                <a:pos x="534" y="39"/>
              </a:cxn>
              <a:cxn ang="0">
                <a:pos x="577" y="27"/>
              </a:cxn>
              <a:cxn ang="0">
                <a:pos x="623" y="23"/>
              </a:cxn>
              <a:cxn ang="0">
                <a:pos x="668" y="27"/>
              </a:cxn>
              <a:cxn ang="0">
                <a:pos x="708" y="38"/>
              </a:cxn>
              <a:cxn ang="0">
                <a:pos x="736" y="55"/>
              </a:cxn>
              <a:cxn ang="0">
                <a:pos x="749" y="78"/>
              </a:cxn>
              <a:cxn ang="0">
                <a:pos x="782" y="79"/>
              </a:cxn>
              <a:cxn ang="0">
                <a:pos x="854" y="65"/>
              </a:cxn>
              <a:cxn ang="0">
                <a:pos x="923" y="65"/>
              </a:cxn>
              <a:cxn ang="0">
                <a:pos x="986" y="78"/>
              </a:cxn>
              <a:cxn ang="0">
                <a:pos x="1038" y="101"/>
              </a:cxn>
              <a:cxn ang="0">
                <a:pos x="1074" y="132"/>
              </a:cxn>
              <a:cxn ang="0">
                <a:pos x="1090" y="168"/>
              </a:cxn>
              <a:cxn ang="0">
                <a:pos x="1081" y="208"/>
              </a:cxn>
              <a:cxn ang="0">
                <a:pos x="1099" y="252"/>
              </a:cxn>
              <a:cxn ang="0">
                <a:pos x="1140" y="299"/>
              </a:cxn>
              <a:cxn ang="0">
                <a:pos x="1149" y="346"/>
              </a:cxn>
              <a:cxn ang="0">
                <a:pos x="1129" y="389"/>
              </a:cxn>
              <a:cxn ang="0">
                <a:pos x="1085" y="424"/>
              </a:cxn>
              <a:cxn ang="0">
                <a:pos x="1020" y="449"/>
              </a:cxn>
              <a:cxn ang="0">
                <a:pos x="937" y="460"/>
              </a:cxn>
              <a:cxn ang="0">
                <a:pos x="841" y="454"/>
              </a:cxn>
              <a:cxn ang="0">
                <a:pos x="764" y="464"/>
              </a:cxn>
              <a:cxn ang="0">
                <a:pos x="710" y="497"/>
              </a:cxn>
              <a:cxn ang="0">
                <a:pos x="653" y="518"/>
              </a:cxn>
              <a:cxn ang="0">
                <a:pos x="595" y="527"/>
              </a:cxn>
              <a:cxn ang="0">
                <a:pos x="536" y="526"/>
              </a:cxn>
              <a:cxn ang="0">
                <a:pos x="478" y="514"/>
              </a:cxn>
              <a:cxn ang="0">
                <a:pos x="424" y="493"/>
              </a:cxn>
              <a:cxn ang="0">
                <a:pos x="375" y="461"/>
              </a:cxn>
              <a:cxn ang="0">
                <a:pos x="308" y="452"/>
              </a:cxn>
              <a:cxn ang="0">
                <a:pos x="219" y="458"/>
              </a:cxn>
              <a:cxn ang="0">
                <a:pos x="137" y="447"/>
              </a:cxn>
              <a:cxn ang="0">
                <a:pos x="68" y="423"/>
              </a:cxn>
              <a:cxn ang="0">
                <a:pos x="20" y="387"/>
              </a:cxn>
              <a:cxn ang="0">
                <a:pos x="0" y="344"/>
              </a:cxn>
              <a:cxn ang="0">
                <a:pos x="14" y="295"/>
              </a:cxn>
              <a:cxn ang="0">
                <a:pos x="70" y="243"/>
              </a:cxn>
            </a:cxnLst>
            <a:rect l="0" t="0" r="r" b="b"/>
            <a:pathLst>
              <a:path w="1151" h="529">
                <a:moveTo>
                  <a:pt x="116" y="217"/>
                </a:moveTo>
                <a:lnTo>
                  <a:pt x="116" y="217"/>
                </a:lnTo>
                <a:lnTo>
                  <a:pt x="97" y="200"/>
                </a:lnTo>
                <a:lnTo>
                  <a:pt x="83" y="183"/>
                </a:lnTo>
                <a:lnTo>
                  <a:pt x="72" y="167"/>
                </a:lnTo>
                <a:lnTo>
                  <a:pt x="64" y="151"/>
                </a:lnTo>
                <a:lnTo>
                  <a:pt x="61" y="136"/>
                </a:lnTo>
                <a:lnTo>
                  <a:pt x="60" y="121"/>
                </a:lnTo>
                <a:lnTo>
                  <a:pt x="62" y="107"/>
                </a:lnTo>
                <a:lnTo>
                  <a:pt x="67" y="94"/>
                </a:lnTo>
                <a:lnTo>
                  <a:pt x="74" y="81"/>
                </a:lnTo>
                <a:lnTo>
                  <a:pt x="84" y="70"/>
                </a:lnTo>
                <a:lnTo>
                  <a:pt x="96" y="59"/>
                </a:lnTo>
                <a:lnTo>
                  <a:pt x="110" y="48"/>
                </a:lnTo>
                <a:lnTo>
                  <a:pt x="126" y="39"/>
                </a:lnTo>
                <a:lnTo>
                  <a:pt x="143" y="31"/>
                </a:lnTo>
                <a:lnTo>
                  <a:pt x="162" y="23"/>
                </a:lnTo>
                <a:lnTo>
                  <a:pt x="181" y="17"/>
                </a:lnTo>
                <a:lnTo>
                  <a:pt x="202" y="11"/>
                </a:lnTo>
                <a:lnTo>
                  <a:pt x="223" y="7"/>
                </a:lnTo>
                <a:lnTo>
                  <a:pt x="245" y="3"/>
                </a:lnTo>
                <a:lnTo>
                  <a:pt x="268" y="1"/>
                </a:lnTo>
                <a:lnTo>
                  <a:pt x="290" y="0"/>
                </a:lnTo>
                <a:lnTo>
                  <a:pt x="312" y="0"/>
                </a:lnTo>
                <a:lnTo>
                  <a:pt x="335" y="1"/>
                </a:lnTo>
                <a:lnTo>
                  <a:pt x="356" y="4"/>
                </a:lnTo>
                <a:lnTo>
                  <a:pt x="377" y="8"/>
                </a:lnTo>
                <a:lnTo>
                  <a:pt x="397" y="13"/>
                </a:lnTo>
                <a:lnTo>
                  <a:pt x="416" y="20"/>
                </a:lnTo>
                <a:lnTo>
                  <a:pt x="434" y="28"/>
                </a:lnTo>
                <a:lnTo>
                  <a:pt x="450" y="37"/>
                </a:lnTo>
                <a:lnTo>
                  <a:pt x="465" y="49"/>
                </a:lnTo>
                <a:lnTo>
                  <a:pt x="477" y="61"/>
                </a:lnTo>
                <a:lnTo>
                  <a:pt x="488" y="75"/>
                </a:lnTo>
                <a:lnTo>
                  <a:pt x="494" y="68"/>
                </a:lnTo>
                <a:lnTo>
                  <a:pt x="500" y="61"/>
                </a:lnTo>
                <a:lnTo>
                  <a:pt x="508" y="54"/>
                </a:lnTo>
                <a:lnTo>
                  <a:pt x="516" y="49"/>
                </a:lnTo>
                <a:lnTo>
                  <a:pt x="525" y="44"/>
                </a:lnTo>
                <a:lnTo>
                  <a:pt x="534" y="39"/>
                </a:lnTo>
                <a:lnTo>
                  <a:pt x="544" y="35"/>
                </a:lnTo>
                <a:lnTo>
                  <a:pt x="555" y="32"/>
                </a:lnTo>
                <a:lnTo>
                  <a:pt x="566" y="29"/>
                </a:lnTo>
                <a:lnTo>
                  <a:pt x="577" y="27"/>
                </a:lnTo>
                <a:lnTo>
                  <a:pt x="588" y="25"/>
                </a:lnTo>
                <a:lnTo>
                  <a:pt x="600" y="24"/>
                </a:lnTo>
                <a:lnTo>
                  <a:pt x="612" y="23"/>
                </a:lnTo>
                <a:lnTo>
                  <a:pt x="623" y="23"/>
                </a:lnTo>
                <a:lnTo>
                  <a:pt x="635" y="23"/>
                </a:lnTo>
                <a:lnTo>
                  <a:pt x="646" y="24"/>
                </a:lnTo>
                <a:lnTo>
                  <a:pt x="658" y="25"/>
                </a:lnTo>
                <a:lnTo>
                  <a:pt x="668" y="27"/>
                </a:lnTo>
                <a:lnTo>
                  <a:pt x="679" y="29"/>
                </a:lnTo>
                <a:lnTo>
                  <a:pt x="689" y="31"/>
                </a:lnTo>
                <a:lnTo>
                  <a:pt x="699" y="34"/>
                </a:lnTo>
                <a:lnTo>
                  <a:pt x="708" y="38"/>
                </a:lnTo>
                <a:lnTo>
                  <a:pt x="716" y="41"/>
                </a:lnTo>
                <a:lnTo>
                  <a:pt x="723" y="46"/>
                </a:lnTo>
                <a:lnTo>
                  <a:pt x="730" y="50"/>
                </a:lnTo>
                <a:lnTo>
                  <a:pt x="736" y="55"/>
                </a:lnTo>
                <a:lnTo>
                  <a:pt x="741" y="60"/>
                </a:lnTo>
                <a:lnTo>
                  <a:pt x="745" y="66"/>
                </a:lnTo>
                <a:lnTo>
                  <a:pt x="747" y="72"/>
                </a:lnTo>
                <a:lnTo>
                  <a:pt x="749" y="78"/>
                </a:lnTo>
                <a:lnTo>
                  <a:pt x="749" y="85"/>
                </a:lnTo>
                <a:lnTo>
                  <a:pt x="747" y="92"/>
                </a:lnTo>
                <a:lnTo>
                  <a:pt x="765" y="85"/>
                </a:lnTo>
                <a:lnTo>
                  <a:pt x="782" y="79"/>
                </a:lnTo>
                <a:lnTo>
                  <a:pt x="800" y="74"/>
                </a:lnTo>
                <a:lnTo>
                  <a:pt x="818" y="70"/>
                </a:lnTo>
                <a:lnTo>
                  <a:pt x="836" y="67"/>
                </a:lnTo>
                <a:lnTo>
                  <a:pt x="854" y="65"/>
                </a:lnTo>
                <a:lnTo>
                  <a:pt x="872" y="64"/>
                </a:lnTo>
                <a:lnTo>
                  <a:pt x="889" y="63"/>
                </a:lnTo>
                <a:lnTo>
                  <a:pt x="906" y="64"/>
                </a:lnTo>
                <a:lnTo>
                  <a:pt x="923" y="65"/>
                </a:lnTo>
                <a:lnTo>
                  <a:pt x="940" y="67"/>
                </a:lnTo>
                <a:lnTo>
                  <a:pt x="956" y="70"/>
                </a:lnTo>
                <a:lnTo>
                  <a:pt x="971" y="74"/>
                </a:lnTo>
                <a:lnTo>
                  <a:pt x="986" y="78"/>
                </a:lnTo>
                <a:lnTo>
                  <a:pt x="1000" y="83"/>
                </a:lnTo>
                <a:lnTo>
                  <a:pt x="1013" y="88"/>
                </a:lnTo>
                <a:lnTo>
                  <a:pt x="1026" y="94"/>
                </a:lnTo>
                <a:lnTo>
                  <a:pt x="1038" y="101"/>
                </a:lnTo>
                <a:lnTo>
                  <a:pt x="1048" y="108"/>
                </a:lnTo>
                <a:lnTo>
                  <a:pt x="1058" y="115"/>
                </a:lnTo>
                <a:lnTo>
                  <a:pt x="1066" y="123"/>
                </a:lnTo>
                <a:lnTo>
                  <a:pt x="1074" y="132"/>
                </a:lnTo>
                <a:lnTo>
                  <a:pt x="1080" y="140"/>
                </a:lnTo>
                <a:lnTo>
                  <a:pt x="1084" y="149"/>
                </a:lnTo>
                <a:lnTo>
                  <a:pt x="1088" y="159"/>
                </a:lnTo>
                <a:lnTo>
                  <a:pt x="1090" y="168"/>
                </a:lnTo>
                <a:lnTo>
                  <a:pt x="1090" y="178"/>
                </a:lnTo>
                <a:lnTo>
                  <a:pt x="1088" y="188"/>
                </a:lnTo>
                <a:lnTo>
                  <a:pt x="1085" y="198"/>
                </a:lnTo>
                <a:lnTo>
                  <a:pt x="1081" y="208"/>
                </a:lnTo>
                <a:lnTo>
                  <a:pt x="1074" y="218"/>
                </a:lnTo>
                <a:lnTo>
                  <a:pt x="1066" y="229"/>
                </a:lnTo>
                <a:lnTo>
                  <a:pt x="1084" y="240"/>
                </a:lnTo>
                <a:lnTo>
                  <a:pt x="1099" y="252"/>
                </a:lnTo>
                <a:lnTo>
                  <a:pt x="1113" y="263"/>
                </a:lnTo>
                <a:lnTo>
                  <a:pt x="1124" y="275"/>
                </a:lnTo>
                <a:lnTo>
                  <a:pt x="1133" y="287"/>
                </a:lnTo>
                <a:lnTo>
                  <a:pt x="1140" y="299"/>
                </a:lnTo>
                <a:lnTo>
                  <a:pt x="1145" y="311"/>
                </a:lnTo>
                <a:lnTo>
                  <a:pt x="1149" y="323"/>
                </a:lnTo>
                <a:lnTo>
                  <a:pt x="1150" y="334"/>
                </a:lnTo>
                <a:lnTo>
                  <a:pt x="1149" y="346"/>
                </a:lnTo>
                <a:lnTo>
                  <a:pt x="1147" y="357"/>
                </a:lnTo>
                <a:lnTo>
                  <a:pt x="1143" y="368"/>
                </a:lnTo>
                <a:lnTo>
                  <a:pt x="1137" y="379"/>
                </a:lnTo>
                <a:lnTo>
                  <a:pt x="1129" y="389"/>
                </a:lnTo>
                <a:lnTo>
                  <a:pt x="1121" y="398"/>
                </a:lnTo>
                <a:lnTo>
                  <a:pt x="1110" y="408"/>
                </a:lnTo>
                <a:lnTo>
                  <a:pt x="1098" y="416"/>
                </a:lnTo>
                <a:lnTo>
                  <a:pt x="1085" y="424"/>
                </a:lnTo>
                <a:lnTo>
                  <a:pt x="1071" y="432"/>
                </a:lnTo>
                <a:lnTo>
                  <a:pt x="1055" y="438"/>
                </a:lnTo>
                <a:lnTo>
                  <a:pt x="1038" y="444"/>
                </a:lnTo>
                <a:lnTo>
                  <a:pt x="1020" y="449"/>
                </a:lnTo>
                <a:lnTo>
                  <a:pt x="1001" y="453"/>
                </a:lnTo>
                <a:lnTo>
                  <a:pt x="981" y="457"/>
                </a:lnTo>
                <a:lnTo>
                  <a:pt x="959" y="459"/>
                </a:lnTo>
                <a:lnTo>
                  <a:pt x="937" y="460"/>
                </a:lnTo>
                <a:lnTo>
                  <a:pt x="914" y="461"/>
                </a:lnTo>
                <a:lnTo>
                  <a:pt x="891" y="460"/>
                </a:lnTo>
                <a:lnTo>
                  <a:pt x="867" y="457"/>
                </a:lnTo>
                <a:lnTo>
                  <a:pt x="841" y="454"/>
                </a:lnTo>
                <a:lnTo>
                  <a:pt x="816" y="449"/>
                </a:lnTo>
                <a:lnTo>
                  <a:pt x="790" y="444"/>
                </a:lnTo>
                <a:lnTo>
                  <a:pt x="777" y="454"/>
                </a:lnTo>
                <a:lnTo>
                  <a:pt x="764" y="464"/>
                </a:lnTo>
                <a:lnTo>
                  <a:pt x="751" y="474"/>
                </a:lnTo>
                <a:lnTo>
                  <a:pt x="738" y="482"/>
                </a:lnTo>
                <a:lnTo>
                  <a:pt x="724" y="490"/>
                </a:lnTo>
                <a:lnTo>
                  <a:pt x="710" y="497"/>
                </a:lnTo>
                <a:lnTo>
                  <a:pt x="696" y="503"/>
                </a:lnTo>
                <a:lnTo>
                  <a:pt x="682" y="509"/>
                </a:lnTo>
                <a:lnTo>
                  <a:pt x="668" y="513"/>
                </a:lnTo>
                <a:lnTo>
                  <a:pt x="653" y="518"/>
                </a:lnTo>
                <a:lnTo>
                  <a:pt x="639" y="521"/>
                </a:lnTo>
                <a:lnTo>
                  <a:pt x="624" y="524"/>
                </a:lnTo>
                <a:lnTo>
                  <a:pt x="609" y="526"/>
                </a:lnTo>
                <a:lnTo>
                  <a:pt x="595" y="527"/>
                </a:lnTo>
                <a:lnTo>
                  <a:pt x="580" y="528"/>
                </a:lnTo>
                <a:lnTo>
                  <a:pt x="565" y="528"/>
                </a:lnTo>
                <a:lnTo>
                  <a:pt x="550" y="527"/>
                </a:lnTo>
                <a:lnTo>
                  <a:pt x="536" y="526"/>
                </a:lnTo>
                <a:lnTo>
                  <a:pt x="521" y="524"/>
                </a:lnTo>
                <a:lnTo>
                  <a:pt x="507" y="522"/>
                </a:lnTo>
                <a:lnTo>
                  <a:pt x="493" y="518"/>
                </a:lnTo>
                <a:lnTo>
                  <a:pt x="478" y="514"/>
                </a:lnTo>
                <a:lnTo>
                  <a:pt x="465" y="510"/>
                </a:lnTo>
                <a:lnTo>
                  <a:pt x="451" y="505"/>
                </a:lnTo>
                <a:lnTo>
                  <a:pt x="438" y="499"/>
                </a:lnTo>
                <a:lnTo>
                  <a:pt x="424" y="493"/>
                </a:lnTo>
                <a:lnTo>
                  <a:pt x="412" y="486"/>
                </a:lnTo>
                <a:lnTo>
                  <a:pt x="399" y="478"/>
                </a:lnTo>
                <a:lnTo>
                  <a:pt x="387" y="470"/>
                </a:lnTo>
                <a:lnTo>
                  <a:pt x="375" y="461"/>
                </a:lnTo>
                <a:lnTo>
                  <a:pt x="364" y="452"/>
                </a:lnTo>
                <a:lnTo>
                  <a:pt x="353" y="442"/>
                </a:lnTo>
                <a:lnTo>
                  <a:pt x="331" y="448"/>
                </a:lnTo>
                <a:lnTo>
                  <a:pt x="308" y="452"/>
                </a:lnTo>
                <a:lnTo>
                  <a:pt x="286" y="455"/>
                </a:lnTo>
                <a:lnTo>
                  <a:pt x="263" y="457"/>
                </a:lnTo>
                <a:lnTo>
                  <a:pt x="241" y="458"/>
                </a:lnTo>
                <a:lnTo>
                  <a:pt x="219" y="458"/>
                </a:lnTo>
                <a:lnTo>
                  <a:pt x="197" y="457"/>
                </a:lnTo>
                <a:lnTo>
                  <a:pt x="177" y="454"/>
                </a:lnTo>
                <a:lnTo>
                  <a:pt x="156" y="451"/>
                </a:lnTo>
                <a:lnTo>
                  <a:pt x="137" y="447"/>
                </a:lnTo>
                <a:lnTo>
                  <a:pt x="118" y="442"/>
                </a:lnTo>
                <a:lnTo>
                  <a:pt x="100" y="436"/>
                </a:lnTo>
                <a:lnTo>
                  <a:pt x="84" y="430"/>
                </a:lnTo>
                <a:lnTo>
                  <a:pt x="68" y="423"/>
                </a:lnTo>
                <a:lnTo>
                  <a:pt x="54" y="415"/>
                </a:lnTo>
                <a:lnTo>
                  <a:pt x="41" y="406"/>
                </a:lnTo>
                <a:lnTo>
                  <a:pt x="30" y="397"/>
                </a:lnTo>
                <a:lnTo>
                  <a:pt x="20" y="387"/>
                </a:lnTo>
                <a:lnTo>
                  <a:pt x="12" y="377"/>
                </a:lnTo>
                <a:lnTo>
                  <a:pt x="6" y="366"/>
                </a:lnTo>
                <a:lnTo>
                  <a:pt x="2" y="355"/>
                </a:lnTo>
                <a:lnTo>
                  <a:pt x="0" y="344"/>
                </a:lnTo>
                <a:lnTo>
                  <a:pt x="0" y="332"/>
                </a:lnTo>
                <a:lnTo>
                  <a:pt x="2" y="320"/>
                </a:lnTo>
                <a:lnTo>
                  <a:pt x="7" y="307"/>
                </a:lnTo>
                <a:lnTo>
                  <a:pt x="14" y="295"/>
                </a:lnTo>
                <a:lnTo>
                  <a:pt x="24" y="282"/>
                </a:lnTo>
                <a:lnTo>
                  <a:pt x="37" y="269"/>
                </a:lnTo>
                <a:lnTo>
                  <a:pt x="52" y="256"/>
                </a:lnTo>
                <a:lnTo>
                  <a:pt x="70" y="243"/>
                </a:lnTo>
                <a:lnTo>
                  <a:pt x="92" y="230"/>
                </a:lnTo>
                <a:lnTo>
                  <a:pt x="116" y="217"/>
                </a:lnTo>
              </a:path>
            </a:pathLst>
          </a:custGeom>
          <a:solidFill>
            <a:srgbClr val="6699FF">
              <a:alpha val="50000"/>
            </a:srgbClr>
          </a:solidFill>
          <a:ln w="2540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aphicFrame>
        <p:nvGraphicFramePr>
          <p:cNvPr id="227338" name="Object 10"/>
          <p:cNvGraphicFramePr>
            <a:graphicFrameLocks noChangeAspect="1"/>
          </p:cNvGraphicFramePr>
          <p:nvPr/>
        </p:nvGraphicFramePr>
        <p:xfrm>
          <a:off x="5645390" y="0"/>
          <a:ext cx="3192774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537" name="Równanie" r:id="rId13" imgW="1726920" imgH="545760" progId="Equation.3">
                  <p:embed/>
                </p:oleObj>
              </mc:Choice>
              <mc:Fallback>
                <p:oleObj name="Równanie" r:id="rId13" imgW="1726920" imgH="54576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5390" y="0"/>
                        <a:ext cx="3192774" cy="1008112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7339" name="Object 11"/>
          <p:cNvGraphicFramePr>
            <a:graphicFrameLocks noChangeAspect="1"/>
          </p:cNvGraphicFramePr>
          <p:nvPr/>
        </p:nvGraphicFramePr>
        <p:xfrm>
          <a:off x="2915816" y="5589240"/>
          <a:ext cx="3622675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538" name="Równanie" r:id="rId15" imgW="1358640" imgH="291960" progId="Equation.3">
                  <p:embed/>
                </p:oleObj>
              </mc:Choice>
              <mc:Fallback>
                <p:oleObj name="Równanie" r:id="rId15" imgW="1358640" imgH="29196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5589240"/>
                        <a:ext cx="3622675" cy="779462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3" name="Łącznik zakrzywiony 42"/>
          <p:cNvCxnSpPr>
            <a:stCxn id="14" idx="2"/>
          </p:cNvCxnSpPr>
          <p:nvPr/>
        </p:nvCxnSpPr>
        <p:spPr bwMode="auto">
          <a:xfrm rot="5400000">
            <a:off x="6333122" y="4238893"/>
            <a:ext cx="2037525" cy="1527262"/>
          </a:xfrm>
          <a:prstGeom prst="curvedConnector3">
            <a:avLst>
              <a:gd name="adj1" fmla="val 50000"/>
            </a:avLst>
          </a:prstGeom>
          <a:noFill/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grpSp>
        <p:nvGrpSpPr>
          <p:cNvPr id="45" name="Grupa 44"/>
          <p:cNvGrpSpPr/>
          <p:nvPr/>
        </p:nvGrpSpPr>
        <p:grpSpPr>
          <a:xfrm>
            <a:off x="-61370" y="2879086"/>
            <a:ext cx="2977187" cy="3099885"/>
            <a:chOff x="-61370" y="2879086"/>
            <a:chExt cx="2977187" cy="3099885"/>
          </a:xfrm>
        </p:grpSpPr>
        <p:graphicFrame>
          <p:nvGraphicFramePr>
            <p:cNvPr id="29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1029678"/>
                </p:ext>
              </p:extLst>
            </p:nvPr>
          </p:nvGraphicFramePr>
          <p:xfrm>
            <a:off x="327628" y="3983761"/>
            <a:ext cx="1565275" cy="1431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539" name="Równanie" r:id="rId17" imgW="457200" imgH="419040" progId="Equation.3">
                    <p:embed/>
                  </p:oleObj>
                </mc:Choice>
                <mc:Fallback>
                  <p:oleObj name="Równanie" r:id="rId17" imgW="457200" imgH="419040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628" y="3983761"/>
                          <a:ext cx="1565275" cy="1431925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alpha val="5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-61370" y="2879086"/>
              <a:ext cx="2392193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009900"/>
                  </a:solidFill>
                </a:rPr>
                <a:t>Twierdzenie </a:t>
              </a:r>
              <a:r>
                <a:rPr lang="pl-PL" sz="2000" b="1" dirty="0" err="1" smtClean="0">
                  <a:solidFill>
                    <a:srgbClr val="009900"/>
                  </a:solidFill>
                </a:rPr>
                <a:t>Little’a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/>
              </a:r>
              <a:br>
                <a:rPr lang="pl-PL" sz="2000" b="1" dirty="0" smtClean="0">
                  <a:solidFill>
                    <a:srgbClr val="009900"/>
                  </a:solidFill>
                </a:rPr>
              </a:br>
              <a:r>
                <a:rPr lang="pl-PL" sz="2000" b="1" dirty="0" smtClean="0">
                  <a:solidFill>
                    <a:srgbClr val="009900"/>
                  </a:solidFill>
                </a:rPr>
                <a:t>(</a:t>
              </a:r>
              <a:r>
                <a:rPr lang="pl-PL" sz="2000" b="1" dirty="0">
                  <a:solidFill>
                    <a:srgbClr val="009900"/>
                  </a:solidFill>
                </a:rPr>
                <a:t>ś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rednie opóźnienie</a:t>
              </a:r>
              <a:br>
                <a:rPr lang="pl-PL" sz="2000" b="1" dirty="0" smtClean="0">
                  <a:solidFill>
                    <a:srgbClr val="009900"/>
                  </a:solidFill>
                </a:rPr>
              </a:br>
              <a:r>
                <a:rPr lang="pl-PL" sz="2000" b="1" dirty="0" smtClean="0">
                  <a:solidFill>
                    <a:srgbClr val="009900"/>
                  </a:solidFill>
                </a:rPr>
                <a:t>tranzytowe)</a:t>
              </a:r>
              <a:endParaRPr lang="pl-PL" sz="2000" dirty="0"/>
            </a:p>
          </p:txBody>
        </p:sp>
        <p:cxnSp>
          <p:nvCxnSpPr>
            <p:cNvPr id="40" name="Kształt 36"/>
            <p:cNvCxnSpPr>
              <a:stCxn id="227339" idx="1"/>
              <a:endCxn id="29" idx="3"/>
            </p:cNvCxnSpPr>
            <p:nvPr/>
          </p:nvCxnSpPr>
          <p:spPr bwMode="auto">
            <a:xfrm rot="10800000">
              <a:off x="1892904" y="4699723"/>
              <a:ext cx="1022913" cy="1279248"/>
            </a:xfrm>
            <a:prstGeom prst="curvedConnector3">
              <a:avLst>
                <a:gd name="adj1" fmla="val 50000"/>
              </a:avLst>
            </a:prstGeom>
            <a:noFill/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Text Box 1031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aphicFrame>
        <p:nvGraphicFramePr>
          <p:cNvPr id="22536" name="Object 10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8344912"/>
              </p:ext>
            </p:extLst>
          </p:nvPr>
        </p:nvGraphicFramePr>
        <p:xfrm>
          <a:off x="539750" y="1574800"/>
          <a:ext cx="6108700" cy="146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792" name="Equation" r:id="rId4" imgW="2273040" imgH="545760" progId="Equation.3">
                  <p:embed/>
                </p:oleObj>
              </mc:Choice>
              <mc:Fallback>
                <p:oleObj name="Equation" r:id="rId4" imgW="2273040" imgH="545760" progId="Equation.3">
                  <p:embed/>
                  <p:pic>
                    <p:nvPicPr>
                      <p:cNvPr id="0" name="Object 10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574800"/>
                        <a:ext cx="6108700" cy="1465263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57" name="Object 11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0942490"/>
              </p:ext>
            </p:extLst>
          </p:nvPr>
        </p:nvGraphicFramePr>
        <p:xfrm>
          <a:off x="6864152" y="1837779"/>
          <a:ext cx="2120900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793" name="Equation" r:id="rId6" imgW="736560" imgH="228600" progId="Equation.3">
                  <p:embed/>
                </p:oleObj>
              </mc:Choice>
              <mc:Fallback>
                <p:oleObj name="Equation" r:id="rId6" imgW="736560" imgH="228600" progId="Equation.3">
                  <p:embed/>
                  <p:pic>
                    <p:nvPicPr>
                      <p:cNvPr id="0" name="Object 11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4152" y="1837779"/>
                        <a:ext cx="2120900" cy="658813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" name="pole tekstowe 129"/>
          <p:cNvSpPr txBox="1"/>
          <p:nvPr/>
        </p:nvSpPr>
        <p:spPr>
          <a:xfrm>
            <a:off x="0" y="3597152"/>
            <a:ext cx="92488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Formalny dowód korzysta z  </a:t>
            </a:r>
            <a:r>
              <a:rPr lang="pl-PL" b="1" dirty="0" smtClean="0">
                <a:solidFill>
                  <a:srgbClr val="0033CC"/>
                </a:solidFill>
              </a:rPr>
              <a:t>Global </a:t>
            </a:r>
            <a:r>
              <a:rPr lang="pl-PL" b="1" dirty="0" err="1" smtClean="0">
                <a:solidFill>
                  <a:srgbClr val="0033CC"/>
                </a:solidFill>
              </a:rPr>
              <a:t>Balance</a:t>
            </a:r>
            <a:r>
              <a:rPr lang="pl-PL" b="1" dirty="0" smtClean="0">
                <a:solidFill>
                  <a:srgbClr val="0033CC"/>
                </a:solidFill>
              </a:rPr>
              <a:t> </a:t>
            </a:r>
            <a:r>
              <a:rPr lang="pl-PL" b="1" dirty="0" err="1" smtClean="0">
                <a:solidFill>
                  <a:srgbClr val="0033CC"/>
                </a:solidFill>
              </a:rPr>
              <a:t>Equations</a:t>
            </a:r>
            <a:r>
              <a:rPr lang="pl-PL" b="1" dirty="0" smtClean="0">
                <a:solidFill>
                  <a:srgbClr val="000000"/>
                </a:solidFill>
              </a:rPr>
              <a:t> rozkładanych na </a:t>
            </a:r>
            <a:r>
              <a:rPr lang="pl-PL" b="1" dirty="0" err="1" smtClean="0">
                <a:solidFill>
                  <a:srgbClr val="0033CC"/>
                </a:solidFill>
              </a:rPr>
              <a:t>Local</a:t>
            </a:r>
            <a:r>
              <a:rPr lang="pl-PL" b="1" dirty="0" smtClean="0">
                <a:solidFill>
                  <a:srgbClr val="0033CC"/>
                </a:solidFill>
              </a:rPr>
              <a:t> </a:t>
            </a:r>
            <a:r>
              <a:rPr lang="pl-PL" b="1" dirty="0" err="1" smtClean="0">
                <a:solidFill>
                  <a:srgbClr val="0033CC"/>
                </a:solidFill>
              </a:rPr>
              <a:t>Balance</a:t>
            </a:r>
            <a:r>
              <a:rPr lang="pl-PL" b="1" dirty="0" smtClean="0">
                <a:solidFill>
                  <a:srgbClr val="0033CC"/>
                </a:solidFill>
              </a:rPr>
              <a:t> </a:t>
            </a:r>
            <a:r>
              <a:rPr lang="pl-PL" b="1" dirty="0" err="1" smtClean="0">
                <a:solidFill>
                  <a:srgbClr val="0033CC"/>
                </a:solidFill>
              </a:rPr>
              <a:t>Equations</a:t>
            </a: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dirty="0">
                <a:solidFill>
                  <a:srgbClr val="000000"/>
                </a:solidFill>
              </a:rPr>
              <a:t>J</a:t>
            </a:r>
            <a:r>
              <a:rPr lang="pl-PL" b="1" dirty="0" smtClean="0">
                <a:solidFill>
                  <a:srgbClr val="000000"/>
                </a:solidFill>
              </a:rPr>
              <a:t>ackson 1957, 1963).</a:t>
            </a:r>
          </a:p>
          <a:p>
            <a:r>
              <a:rPr lang="pl-PL" b="1" dirty="0" smtClean="0">
                <a:solidFill>
                  <a:srgbClr val="0033CC"/>
                </a:solidFill>
              </a:rPr>
              <a:t>Iloczynowa postać rozkładu </a:t>
            </a:r>
            <a:r>
              <a:rPr lang="pl-PL" b="1" dirty="0">
                <a:solidFill>
                  <a:srgbClr val="000000"/>
                </a:solidFill>
              </a:rPr>
              <a:t>sugeruje, </a:t>
            </a:r>
            <a:r>
              <a:rPr lang="pl-PL" b="1" dirty="0" smtClean="0">
                <a:solidFill>
                  <a:srgbClr val="000000"/>
                </a:solidFill>
              </a:rPr>
              <a:t>że</a:t>
            </a: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model sieci pakietowej jest „złożeniem” niezależnych kolejek M/M/1.</a:t>
            </a:r>
            <a:endParaRPr lang="pl-PL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</a:t>
            </a:r>
            <a:r>
              <a:rPr kumimoji="1" lang="pl-PL" sz="440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IEĆ PAKIETOWA -  rozkład prawdopodobieństwa stanów</a:t>
            </a:r>
            <a:endParaRPr kumimoji="1" lang="pl-PL" sz="4400" b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Łącznik prosty 87"/>
          <p:cNvCxnSpPr/>
          <p:nvPr/>
        </p:nvCxnSpPr>
        <p:spPr bwMode="auto">
          <a:xfrm flipV="1">
            <a:off x="3585964" y="3538018"/>
            <a:ext cx="1731811" cy="458086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87" name="Łącznik prosty 86"/>
          <p:cNvCxnSpPr/>
          <p:nvPr/>
        </p:nvCxnSpPr>
        <p:spPr bwMode="auto">
          <a:xfrm>
            <a:off x="3578443" y="3996104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Łącznik prosty 84"/>
          <p:cNvCxnSpPr/>
          <p:nvPr/>
        </p:nvCxnSpPr>
        <p:spPr bwMode="auto">
          <a:xfrm>
            <a:off x="3139036" y="1723636"/>
            <a:ext cx="2215712" cy="159159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1245" y="-18256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KOMUTACJA ŁĄCZY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255724" y="4764461"/>
            <a:ext cx="88791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Komutacja </a:t>
            </a:r>
            <a:r>
              <a:rPr lang="pl-PL" sz="2000" b="1" dirty="0">
                <a:solidFill>
                  <a:srgbClr val="000000"/>
                </a:solidFill>
              </a:rPr>
              <a:t>łączy</a:t>
            </a:r>
            <a:r>
              <a:rPr lang="pl-PL" sz="2000" dirty="0">
                <a:solidFill>
                  <a:srgbClr val="000000"/>
                </a:solidFill>
              </a:rPr>
              <a:t> </a:t>
            </a:r>
            <a:r>
              <a:rPr lang="pl-PL" sz="2000" dirty="0" smtClean="0">
                <a:solidFill>
                  <a:srgbClr val="000000"/>
                </a:solidFill>
              </a:rPr>
              <a:t>(kanałów) </a:t>
            </a:r>
            <a:r>
              <a:rPr lang="pl-PL" sz="2000" dirty="0">
                <a:solidFill>
                  <a:srgbClr val="000000"/>
                </a:solidFill>
              </a:rPr>
              <a:t>– </a:t>
            </a:r>
            <a:r>
              <a:rPr lang="pl-PL" sz="2000" dirty="0" smtClean="0">
                <a:solidFill>
                  <a:srgbClr val="000000"/>
                </a:solidFill>
              </a:rPr>
              <a:t>polega na zestawieniu na czas trwania połączenia (</a:t>
            </a:r>
            <a:r>
              <a:rPr lang="pl-PL" sz="2000" dirty="0">
                <a:solidFill>
                  <a:srgbClr val="000000"/>
                </a:solidFill>
              </a:rPr>
              <a:t>od </a:t>
            </a:r>
            <a:r>
              <a:rPr lang="pl-PL" sz="2000" dirty="0" smtClean="0">
                <a:solidFill>
                  <a:srgbClr val="000000"/>
                </a:solidFill>
              </a:rPr>
              <a:t>terminala źródłowego </a:t>
            </a:r>
            <a:r>
              <a:rPr lang="pl-PL" sz="2000" dirty="0">
                <a:solidFill>
                  <a:srgbClr val="000000"/>
                </a:solidFill>
              </a:rPr>
              <a:t>do terminala docelowego</a:t>
            </a:r>
            <a:r>
              <a:rPr lang="pl-PL" sz="2000" dirty="0" smtClean="0">
                <a:solidFill>
                  <a:srgbClr val="000000"/>
                </a:solidFill>
              </a:rPr>
              <a:t>) </a:t>
            </a:r>
            <a:r>
              <a:rPr lang="pl-PL" sz="2000" dirty="0">
                <a:solidFill>
                  <a:srgbClr val="000000"/>
                </a:solidFill>
              </a:rPr>
              <a:t>sekwencji </a:t>
            </a:r>
            <a:r>
              <a:rPr lang="pl-PL" sz="2000" dirty="0" smtClean="0">
                <a:solidFill>
                  <a:srgbClr val="000000"/>
                </a:solidFill>
              </a:rPr>
              <a:t>kanałów. Przesyłanie danych </a:t>
            </a:r>
            <a:r>
              <a:rPr lang="pl-PL" sz="2000" dirty="0">
                <a:solidFill>
                  <a:srgbClr val="000000"/>
                </a:solidFill>
              </a:rPr>
              <a:t>następuje dopiero po ustanowieniu </a:t>
            </a:r>
            <a:r>
              <a:rPr lang="pl-PL" sz="2000" dirty="0" smtClean="0">
                <a:solidFill>
                  <a:srgbClr val="000000"/>
                </a:solidFill>
              </a:rPr>
              <a:t>połączenia. Kanały wchodzące w skład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połączenia nie mogą być wykorzystywane przez inne połączenia nawet, gdy nie są przekazywane dane (co powoduje niepełne wykorzystanie zasobów).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7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cxnSp>
        <p:nvCxnSpPr>
          <p:cNvPr id="7204" name="Łącznik prosty 7203"/>
          <p:cNvCxnSpPr/>
          <p:nvPr/>
        </p:nvCxnSpPr>
        <p:spPr bwMode="auto">
          <a:xfrm>
            <a:off x="5172896" y="3384777"/>
            <a:ext cx="1144608" cy="27223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02" name="Łącznik prosty 7201"/>
          <p:cNvCxnSpPr/>
          <p:nvPr/>
        </p:nvCxnSpPr>
        <p:spPr bwMode="auto">
          <a:xfrm>
            <a:off x="2957184" y="1699778"/>
            <a:ext cx="2215712" cy="159159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200" name="Łącznik prosty 7199"/>
          <p:cNvCxnSpPr/>
          <p:nvPr/>
        </p:nvCxnSpPr>
        <p:spPr bwMode="auto">
          <a:xfrm>
            <a:off x="3204062" y="2767077"/>
            <a:ext cx="187786" cy="107662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1" name="Łącznik prosty 30"/>
          <p:cNvCxnSpPr/>
          <p:nvPr/>
        </p:nvCxnSpPr>
        <p:spPr bwMode="auto">
          <a:xfrm flipV="1">
            <a:off x="1276943" y="1807124"/>
            <a:ext cx="1497689" cy="107655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72" name="Łącznik prosty 7171"/>
          <p:cNvCxnSpPr/>
          <p:nvPr/>
        </p:nvCxnSpPr>
        <p:spPr bwMode="auto">
          <a:xfrm>
            <a:off x="2959801" y="1807123"/>
            <a:ext cx="1910302" cy="146584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74" name="Łącznik prosty 7173"/>
          <p:cNvCxnSpPr/>
          <p:nvPr/>
        </p:nvCxnSpPr>
        <p:spPr bwMode="auto">
          <a:xfrm flipH="1">
            <a:off x="2946465" y="958928"/>
            <a:ext cx="901047" cy="84505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76" name="Łącznik prosty 7175"/>
          <p:cNvCxnSpPr/>
          <p:nvPr/>
        </p:nvCxnSpPr>
        <p:spPr bwMode="auto">
          <a:xfrm>
            <a:off x="4870103" y="989960"/>
            <a:ext cx="0" cy="83540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78" name="Łącznik prosty 7177"/>
          <p:cNvCxnSpPr/>
          <p:nvPr/>
        </p:nvCxnSpPr>
        <p:spPr bwMode="auto">
          <a:xfrm>
            <a:off x="4870103" y="1953707"/>
            <a:ext cx="1663424" cy="560409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80" name="Łącznik prosty 7179"/>
          <p:cNvCxnSpPr/>
          <p:nvPr/>
        </p:nvCxnSpPr>
        <p:spPr bwMode="auto">
          <a:xfrm flipH="1">
            <a:off x="5165375" y="2525152"/>
            <a:ext cx="1368152" cy="85962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82" name="Łącznik prosty 7181"/>
          <p:cNvCxnSpPr/>
          <p:nvPr/>
        </p:nvCxnSpPr>
        <p:spPr bwMode="auto">
          <a:xfrm flipV="1">
            <a:off x="3433564" y="3385618"/>
            <a:ext cx="1731811" cy="458086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84" name="Łącznik prosty 7183"/>
          <p:cNvCxnSpPr/>
          <p:nvPr/>
        </p:nvCxnSpPr>
        <p:spPr bwMode="auto">
          <a:xfrm>
            <a:off x="1276943" y="2994974"/>
            <a:ext cx="2149100" cy="87913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86" name="Łącznik prosty 7185"/>
          <p:cNvCxnSpPr/>
          <p:nvPr/>
        </p:nvCxnSpPr>
        <p:spPr bwMode="auto">
          <a:xfrm flipV="1">
            <a:off x="1305181" y="2811587"/>
            <a:ext cx="1898881" cy="7209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88" name="Łącznik prosty 7187"/>
          <p:cNvCxnSpPr/>
          <p:nvPr/>
        </p:nvCxnSpPr>
        <p:spPr bwMode="auto">
          <a:xfrm>
            <a:off x="3206679" y="2843734"/>
            <a:ext cx="1958696" cy="487582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90" name="Łącznik prosty 7189"/>
          <p:cNvCxnSpPr/>
          <p:nvPr/>
        </p:nvCxnSpPr>
        <p:spPr bwMode="auto">
          <a:xfrm>
            <a:off x="2959801" y="1803983"/>
            <a:ext cx="244261" cy="103975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92" name="Łącznik prosty 7191"/>
          <p:cNvCxnSpPr/>
          <p:nvPr/>
        </p:nvCxnSpPr>
        <p:spPr bwMode="auto">
          <a:xfrm>
            <a:off x="124816" y="2954964"/>
            <a:ext cx="1152127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96" name="Łącznik prosty 7195"/>
          <p:cNvCxnSpPr/>
          <p:nvPr/>
        </p:nvCxnSpPr>
        <p:spPr bwMode="auto">
          <a:xfrm flipH="1" flipV="1">
            <a:off x="6473487" y="2455879"/>
            <a:ext cx="924137" cy="9533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98" name="Łącznik prosty 7197"/>
          <p:cNvCxnSpPr/>
          <p:nvPr/>
        </p:nvCxnSpPr>
        <p:spPr bwMode="auto">
          <a:xfrm>
            <a:off x="3426043" y="3843704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056" y="1666396"/>
            <a:ext cx="864095" cy="574623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632" y="2542069"/>
            <a:ext cx="864095" cy="574623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328" y="3164189"/>
            <a:ext cx="864095" cy="574623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801" y="3657007"/>
            <a:ext cx="864095" cy="574623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480" y="2226805"/>
            <a:ext cx="864095" cy="574623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081" y="1519812"/>
            <a:ext cx="864095" cy="574623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96" y="2727058"/>
            <a:ext cx="864095" cy="574623"/>
          </a:xfrm>
          <a:prstGeom prst="rect">
            <a:avLst/>
          </a:prstGeom>
        </p:spPr>
      </p:pic>
      <p:sp>
        <p:nvSpPr>
          <p:cNvPr id="7208" name="Dowolny kształt 7207"/>
          <p:cNvSpPr/>
          <p:nvPr/>
        </p:nvSpPr>
        <p:spPr bwMode="auto">
          <a:xfrm>
            <a:off x="128671" y="1529197"/>
            <a:ext cx="6606073" cy="2438242"/>
          </a:xfrm>
          <a:custGeom>
            <a:avLst/>
            <a:gdLst>
              <a:gd name="connsiteX0" fmla="*/ 0 w 6606073"/>
              <a:gd name="connsiteY0" fmla="*/ 1236446 h 2440095"/>
              <a:gd name="connsiteX1" fmla="*/ 1129004 w 6606073"/>
              <a:gd name="connsiteY1" fmla="*/ 1245777 h 2440095"/>
              <a:gd name="connsiteX2" fmla="*/ 2789853 w 6606073"/>
              <a:gd name="connsiteY2" fmla="*/ 4805 h 2440095"/>
              <a:gd name="connsiteX3" fmla="*/ 5085183 w 6606073"/>
              <a:gd name="connsiteY3" fmla="*/ 1768291 h 2440095"/>
              <a:gd name="connsiteX4" fmla="*/ 6606073 w 6606073"/>
              <a:gd name="connsiteY4" fmla="*/ 2440095 h 2440095"/>
              <a:gd name="connsiteX0" fmla="*/ 0 w 6606073"/>
              <a:gd name="connsiteY0" fmla="*/ 1234593 h 2438242"/>
              <a:gd name="connsiteX1" fmla="*/ 1129004 w 6606073"/>
              <a:gd name="connsiteY1" fmla="*/ 1243924 h 2438242"/>
              <a:gd name="connsiteX2" fmla="*/ 2789853 w 6606073"/>
              <a:gd name="connsiteY2" fmla="*/ 2952 h 2438242"/>
              <a:gd name="connsiteX3" fmla="*/ 5222343 w 6606073"/>
              <a:gd name="connsiteY3" fmla="*/ 1647566 h 2438242"/>
              <a:gd name="connsiteX4" fmla="*/ 6606073 w 6606073"/>
              <a:gd name="connsiteY4" fmla="*/ 2438242 h 243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6073" h="2438242">
                <a:moveTo>
                  <a:pt x="0" y="1234593"/>
                </a:moveTo>
                <a:cubicBezTo>
                  <a:pt x="332014" y="1341895"/>
                  <a:pt x="664029" y="1449197"/>
                  <a:pt x="1129004" y="1243924"/>
                </a:cubicBezTo>
                <a:cubicBezTo>
                  <a:pt x="1593979" y="1038651"/>
                  <a:pt x="2107630" y="-64322"/>
                  <a:pt x="2789853" y="2952"/>
                </a:cubicBezTo>
                <a:cubicBezTo>
                  <a:pt x="3472076" y="70226"/>
                  <a:pt x="4586306" y="1241684"/>
                  <a:pt x="5222343" y="1647566"/>
                </a:cubicBezTo>
                <a:cubicBezTo>
                  <a:pt x="5858380" y="2053448"/>
                  <a:pt x="6163646" y="2305281"/>
                  <a:pt x="6606073" y="243824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10" name="Dowolny kształt 7209"/>
          <p:cNvSpPr/>
          <p:nvPr/>
        </p:nvSpPr>
        <p:spPr bwMode="auto">
          <a:xfrm>
            <a:off x="2873147" y="916328"/>
            <a:ext cx="2285626" cy="3685592"/>
          </a:xfrm>
          <a:custGeom>
            <a:avLst/>
            <a:gdLst>
              <a:gd name="connsiteX0" fmla="*/ 831679 w 2345120"/>
              <a:gd name="connsiteY0" fmla="*/ 0 h 3685592"/>
              <a:gd name="connsiteX1" fmla="*/ 66569 w 2345120"/>
              <a:gd name="connsiteY1" fmla="*/ 718457 h 3685592"/>
              <a:gd name="connsiteX2" fmla="*/ 2343239 w 2345120"/>
              <a:gd name="connsiteY2" fmla="*/ 2491273 h 3685592"/>
              <a:gd name="connsiteX3" fmla="*/ 458455 w 2345120"/>
              <a:gd name="connsiteY3" fmla="*/ 2929812 h 3685592"/>
              <a:gd name="connsiteX4" fmla="*/ 570422 w 2345120"/>
              <a:gd name="connsiteY4" fmla="*/ 3685592 h 3685592"/>
              <a:gd name="connsiteX0" fmla="*/ 773164 w 2297007"/>
              <a:gd name="connsiteY0" fmla="*/ 0 h 3685592"/>
              <a:gd name="connsiteX1" fmla="*/ 8054 w 2297007"/>
              <a:gd name="connsiteY1" fmla="*/ 718457 h 3685592"/>
              <a:gd name="connsiteX2" fmla="*/ 1155719 w 2297007"/>
              <a:gd name="connsiteY2" fmla="*/ 1698171 h 3685592"/>
              <a:gd name="connsiteX3" fmla="*/ 2284724 w 2297007"/>
              <a:gd name="connsiteY3" fmla="*/ 2491273 h 3685592"/>
              <a:gd name="connsiteX4" fmla="*/ 399940 w 2297007"/>
              <a:gd name="connsiteY4" fmla="*/ 2929812 h 3685592"/>
              <a:gd name="connsiteX5" fmla="*/ 511907 w 2297007"/>
              <a:gd name="connsiteY5" fmla="*/ 3685592 h 3685592"/>
              <a:gd name="connsiteX0" fmla="*/ 773164 w 2285626"/>
              <a:gd name="connsiteY0" fmla="*/ 0 h 3685592"/>
              <a:gd name="connsiteX1" fmla="*/ 8054 w 2285626"/>
              <a:gd name="connsiteY1" fmla="*/ 718457 h 3685592"/>
              <a:gd name="connsiteX2" fmla="*/ 1155719 w 2285626"/>
              <a:gd name="connsiteY2" fmla="*/ 1698171 h 3685592"/>
              <a:gd name="connsiteX3" fmla="*/ 2284724 w 2285626"/>
              <a:gd name="connsiteY3" fmla="*/ 2491273 h 3685592"/>
              <a:gd name="connsiteX4" fmla="*/ 969107 w 2285626"/>
              <a:gd name="connsiteY4" fmla="*/ 2929812 h 3685592"/>
              <a:gd name="connsiteX5" fmla="*/ 399940 w 2285626"/>
              <a:gd name="connsiteY5" fmla="*/ 2929812 h 3685592"/>
              <a:gd name="connsiteX6" fmla="*/ 511907 w 2285626"/>
              <a:gd name="connsiteY6" fmla="*/ 3685592 h 368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5626" h="3685592">
                <a:moveTo>
                  <a:pt x="773164" y="0"/>
                </a:moveTo>
                <a:cubicBezTo>
                  <a:pt x="264645" y="151622"/>
                  <a:pt x="-55705" y="435429"/>
                  <a:pt x="8054" y="718457"/>
                </a:cubicBezTo>
                <a:cubicBezTo>
                  <a:pt x="71813" y="1001485"/>
                  <a:pt x="776274" y="1402702"/>
                  <a:pt x="1155719" y="1698171"/>
                </a:cubicBezTo>
                <a:cubicBezTo>
                  <a:pt x="1535164" y="1993640"/>
                  <a:pt x="2315826" y="2286000"/>
                  <a:pt x="2284724" y="2491273"/>
                </a:cubicBezTo>
                <a:cubicBezTo>
                  <a:pt x="2253622" y="2696546"/>
                  <a:pt x="1283238" y="2856722"/>
                  <a:pt x="969107" y="2929812"/>
                </a:cubicBezTo>
                <a:cubicBezTo>
                  <a:pt x="654976" y="3002902"/>
                  <a:pt x="476140" y="2803849"/>
                  <a:pt x="399940" y="2929812"/>
                </a:cubicBezTo>
                <a:cubicBezTo>
                  <a:pt x="323740" y="3055775"/>
                  <a:pt x="308189" y="3407228"/>
                  <a:pt x="511907" y="3685592"/>
                </a:cubicBezTo>
              </a:path>
            </a:pathLst>
          </a:custGeom>
          <a:noFill/>
          <a:ln w="50800" cap="flat" cmpd="sng" algn="ctr">
            <a:solidFill>
              <a:srgbClr val="0033CC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7216" name="Grupa 7215"/>
          <p:cNvGrpSpPr/>
          <p:nvPr/>
        </p:nvGrpSpPr>
        <p:grpSpPr>
          <a:xfrm>
            <a:off x="6035052" y="220146"/>
            <a:ext cx="2318200" cy="1611549"/>
            <a:chOff x="6035052" y="220146"/>
            <a:chExt cx="2318200" cy="1611549"/>
          </a:xfrm>
        </p:grpSpPr>
        <p:pic>
          <p:nvPicPr>
            <p:cNvPr id="76" name="Obraz 7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53" y="232372"/>
              <a:ext cx="564901" cy="375659"/>
            </a:xfrm>
            <a:prstGeom prst="rect">
              <a:avLst/>
            </a:prstGeom>
          </p:spPr>
        </p:pic>
        <p:sp>
          <p:nvSpPr>
            <p:cNvPr id="7212" name="pole tekstowe 7211"/>
            <p:cNvSpPr txBox="1"/>
            <p:nvPr/>
          </p:nvSpPr>
          <p:spPr>
            <a:xfrm>
              <a:off x="6988776" y="220146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przełącznik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7214" name="Łącznik prosty 7213"/>
            <p:cNvCxnSpPr/>
            <p:nvPr/>
          </p:nvCxnSpPr>
          <p:spPr bwMode="auto">
            <a:xfrm>
              <a:off x="6035053" y="916328"/>
              <a:ext cx="699691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Łącznik prosty 79"/>
            <p:cNvCxnSpPr/>
            <p:nvPr/>
          </p:nvCxnSpPr>
          <p:spPr bwMode="auto">
            <a:xfrm>
              <a:off x="6035052" y="1513996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Łącznik prosty 80"/>
            <p:cNvCxnSpPr/>
            <p:nvPr/>
          </p:nvCxnSpPr>
          <p:spPr bwMode="auto">
            <a:xfrm>
              <a:off x="6035052" y="1666396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pole tekstowe 82"/>
            <p:cNvSpPr txBox="1"/>
            <p:nvPr/>
          </p:nvSpPr>
          <p:spPr>
            <a:xfrm>
              <a:off x="6988776" y="685658"/>
              <a:ext cx="7393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kanał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84" name="pole tekstowe 83"/>
            <p:cNvSpPr txBox="1"/>
            <p:nvPr/>
          </p:nvSpPr>
          <p:spPr>
            <a:xfrm>
              <a:off x="6972728" y="1431585"/>
              <a:ext cx="12795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połączenia</a:t>
              </a:r>
              <a:endParaRPr lang="pl-PL" dirty="0">
                <a:solidFill>
                  <a:srgbClr val="000000"/>
                </a:solidFill>
              </a:endParaRPr>
            </a:p>
          </p:txBody>
        </p:sp>
      </p:grpSp>
      <p:sp>
        <p:nvSpPr>
          <p:cNvPr id="7215" name="Dowolny kształt 7214"/>
          <p:cNvSpPr/>
          <p:nvPr/>
        </p:nvSpPr>
        <p:spPr bwMode="auto">
          <a:xfrm>
            <a:off x="3422995" y="978408"/>
            <a:ext cx="3126783" cy="3648456"/>
          </a:xfrm>
          <a:custGeom>
            <a:avLst/>
            <a:gdLst>
              <a:gd name="connsiteX0" fmla="*/ 1560485 w 3126783"/>
              <a:gd name="connsiteY0" fmla="*/ 0 h 3648456"/>
              <a:gd name="connsiteX1" fmla="*/ 1542197 w 3126783"/>
              <a:gd name="connsiteY1" fmla="*/ 795528 h 3648456"/>
              <a:gd name="connsiteX2" fmla="*/ 3124109 w 3126783"/>
              <a:gd name="connsiteY2" fmla="*/ 1380744 h 3648456"/>
              <a:gd name="connsiteX3" fmla="*/ 1871381 w 3126783"/>
              <a:gd name="connsiteY3" fmla="*/ 2414016 h 3648456"/>
              <a:gd name="connsiteX4" fmla="*/ 88301 w 3126783"/>
              <a:gd name="connsiteY4" fmla="*/ 2651760 h 3648456"/>
              <a:gd name="connsiteX5" fmla="*/ 252893 w 3126783"/>
              <a:gd name="connsiteY5" fmla="*/ 3648456 h 3648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6783" h="3648456">
                <a:moveTo>
                  <a:pt x="1560485" y="0"/>
                </a:moveTo>
                <a:cubicBezTo>
                  <a:pt x="1421039" y="282702"/>
                  <a:pt x="1281593" y="565404"/>
                  <a:pt x="1542197" y="795528"/>
                </a:cubicBezTo>
                <a:cubicBezTo>
                  <a:pt x="1802801" y="1025652"/>
                  <a:pt x="3069245" y="1110996"/>
                  <a:pt x="3124109" y="1380744"/>
                </a:cubicBezTo>
                <a:cubicBezTo>
                  <a:pt x="3178973" y="1650492"/>
                  <a:pt x="2377349" y="2202180"/>
                  <a:pt x="1871381" y="2414016"/>
                </a:cubicBezTo>
                <a:cubicBezTo>
                  <a:pt x="1365413" y="2625852"/>
                  <a:pt x="358049" y="2446020"/>
                  <a:pt x="88301" y="2651760"/>
                </a:cubicBezTo>
                <a:cubicBezTo>
                  <a:pt x="-181447" y="2857500"/>
                  <a:pt x="252893" y="3648456"/>
                  <a:pt x="252893" y="3648456"/>
                </a:cubicBezTo>
              </a:path>
            </a:pathLst>
          </a:cu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0" name="Łącznik prosty 89"/>
          <p:cNvCxnSpPr/>
          <p:nvPr/>
        </p:nvCxnSpPr>
        <p:spPr bwMode="auto">
          <a:xfrm>
            <a:off x="6031539" y="1836693"/>
            <a:ext cx="699691" cy="0"/>
          </a:xfrm>
          <a:prstGeom prst="line">
            <a:avLst/>
          </a:pr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2243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5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26064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TOPOLOGY</a:t>
            </a:r>
            <a:r>
              <a:rPr kumimoji="1" lang="pl-PL" sz="360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, CAPACITY &amp; FLOW</a:t>
            </a:r>
            <a:br>
              <a:rPr kumimoji="1" lang="pl-PL" sz="360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</a:br>
            <a:r>
              <a:rPr kumimoji="1" lang="pl-PL" sz="360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ASSIGNMENT </a:t>
            </a:r>
            <a:r>
              <a:rPr kumimoji="1" lang="pl-PL" sz="36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PROBLEMS</a:t>
            </a:r>
            <a:endParaRPr kumimoji="1" lang="pl-PL" sz="360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4" name="Łącznik prosty 3"/>
          <p:cNvCxnSpPr/>
          <p:nvPr/>
        </p:nvCxnSpPr>
        <p:spPr bwMode="auto">
          <a:xfrm flipV="1">
            <a:off x="2873896" y="1587252"/>
            <a:ext cx="1584176" cy="1584176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5" name="Łącznik prosty 4"/>
          <p:cNvCxnSpPr/>
          <p:nvPr/>
        </p:nvCxnSpPr>
        <p:spPr bwMode="auto">
          <a:xfrm>
            <a:off x="4458072" y="1587252"/>
            <a:ext cx="432048" cy="3096344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6" name="Łącznik prosty 5"/>
          <p:cNvCxnSpPr/>
          <p:nvPr/>
        </p:nvCxnSpPr>
        <p:spPr bwMode="auto">
          <a:xfrm>
            <a:off x="2873896" y="3171428"/>
            <a:ext cx="2808312" cy="2088232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7" name="Łącznik prosty 6"/>
          <p:cNvCxnSpPr/>
          <p:nvPr/>
        </p:nvCxnSpPr>
        <p:spPr bwMode="auto">
          <a:xfrm flipV="1">
            <a:off x="4890120" y="1299220"/>
            <a:ext cx="2088232" cy="3384376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8" name="Łącznik prosty 7"/>
          <p:cNvCxnSpPr/>
          <p:nvPr/>
        </p:nvCxnSpPr>
        <p:spPr bwMode="auto">
          <a:xfrm flipV="1">
            <a:off x="4458072" y="1299220"/>
            <a:ext cx="2520280" cy="288032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 flipH="1">
            <a:off x="5682208" y="1299220"/>
            <a:ext cx="1296144" cy="396044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>
            <a:off x="3419872" y="2636912"/>
            <a:ext cx="2736304" cy="1152128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1" name="Elipsa 10"/>
          <p:cNvSpPr/>
          <p:nvPr/>
        </p:nvSpPr>
        <p:spPr bwMode="auto">
          <a:xfrm>
            <a:off x="4643611" y="3125341"/>
            <a:ext cx="72008" cy="72008"/>
          </a:xfrm>
          <a:prstGeom prst="ellipse">
            <a:avLst/>
          </a:prstGeom>
          <a:solidFill>
            <a:srgbClr val="80008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Elipsa 11"/>
          <p:cNvSpPr/>
          <p:nvPr/>
        </p:nvSpPr>
        <p:spPr bwMode="auto">
          <a:xfrm>
            <a:off x="5554216" y="3507904"/>
            <a:ext cx="72008" cy="72008"/>
          </a:xfrm>
          <a:prstGeom prst="ellipse">
            <a:avLst/>
          </a:prstGeom>
          <a:solidFill>
            <a:srgbClr val="80008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trzałka w prawo 12"/>
          <p:cNvSpPr/>
          <p:nvPr/>
        </p:nvSpPr>
        <p:spPr bwMode="auto">
          <a:xfrm>
            <a:off x="2225824" y="3171428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trzałka w prawo 13"/>
          <p:cNvSpPr/>
          <p:nvPr/>
        </p:nvSpPr>
        <p:spPr bwMode="auto">
          <a:xfrm rot="19620109">
            <a:off x="5227763" y="5445629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trzałka w prawo 14"/>
          <p:cNvSpPr/>
          <p:nvPr/>
        </p:nvSpPr>
        <p:spPr bwMode="auto">
          <a:xfrm rot="10800000">
            <a:off x="7338392" y="1299220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trzałka w prawo 15"/>
          <p:cNvSpPr/>
          <p:nvPr/>
        </p:nvSpPr>
        <p:spPr bwMode="auto">
          <a:xfrm rot="10401433">
            <a:off x="6475491" y="3772328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trzałka w prawo 16"/>
          <p:cNvSpPr/>
          <p:nvPr/>
        </p:nvSpPr>
        <p:spPr bwMode="auto">
          <a:xfrm>
            <a:off x="3737992" y="1515244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trzałka w prawo 17"/>
          <p:cNvSpPr/>
          <p:nvPr/>
        </p:nvSpPr>
        <p:spPr bwMode="auto">
          <a:xfrm rot="21255335">
            <a:off x="4933243" y="1362276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trzałka w prawo 18"/>
          <p:cNvSpPr/>
          <p:nvPr/>
        </p:nvSpPr>
        <p:spPr bwMode="auto">
          <a:xfrm rot="4892419">
            <a:off x="4607642" y="2211092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trzałka w prawo 19"/>
          <p:cNvSpPr/>
          <p:nvPr/>
        </p:nvSpPr>
        <p:spPr bwMode="auto">
          <a:xfrm rot="1966001">
            <a:off x="3163131" y="3913016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trzałka w prawo 20"/>
          <p:cNvSpPr/>
          <p:nvPr/>
        </p:nvSpPr>
        <p:spPr bwMode="auto">
          <a:xfrm rot="17396704">
            <a:off x="5971444" y="4921127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trzałka w prawo 21"/>
          <p:cNvSpPr/>
          <p:nvPr/>
        </p:nvSpPr>
        <p:spPr bwMode="auto">
          <a:xfrm rot="12890132">
            <a:off x="4864466" y="5162937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trzałka w prawo 22"/>
          <p:cNvSpPr/>
          <p:nvPr/>
        </p:nvSpPr>
        <p:spPr bwMode="auto">
          <a:xfrm rot="17396704">
            <a:off x="6611394" y="2248853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Elipsa 23"/>
          <p:cNvSpPr/>
          <p:nvPr/>
        </p:nvSpPr>
        <p:spPr bwMode="auto">
          <a:xfrm>
            <a:off x="4386064" y="1515244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Elipsa 24"/>
          <p:cNvSpPr/>
          <p:nvPr/>
        </p:nvSpPr>
        <p:spPr bwMode="auto">
          <a:xfrm>
            <a:off x="6906344" y="122721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Elipsa 25"/>
          <p:cNvSpPr/>
          <p:nvPr/>
        </p:nvSpPr>
        <p:spPr bwMode="auto">
          <a:xfrm>
            <a:off x="2801888" y="309942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Elipsa 26"/>
          <p:cNvSpPr/>
          <p:nvPr/>
        </p:nvSpPr>
        <p:spPr bwMode="auto">
          <a:xfrm>
            <a:off x="3344788" y="2568699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Elipsa 27"/>
          <p:cNvSpPr/>
          <p:nvPr/>
        </p:nvSpPr>
        <p:spPr bwMode="auto">
          <a:xfrm>
            <a:off x="4602088" y="309942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Elipsa 28"/>
          <p:cNvSpPr/>
          <p:nvPr/>
        </p:nvSpPr>
        <p:spPr bwMode="auto">
          <a:xfrm>
            <a:off x="5538192" y="345946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Elipsa 29"/>
          <p:cNvSpPr/>
          <p:nvPr/>
        </p:nvSpPr>
        <p:spPr bwMode="auto">
          <a:xfrm>
            <a:off x="6091411" y="369607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Elipsa 30"/>
          <p:cNvSpPr/>
          <p:nvPr/>
        </p:nvSpPr>
        <p:spPr bwMode="auto">
          <a:xfrm>
            <a:off x="5610200" y="518765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Elipsa 31"/>
          <p:cNvSpPr/>
          <p:nvPr/>
        </p:nvSpPr>
        <p:spPr bwMode="auto">
          <a:xfrm>
            <a:off x="4818112" y="4611588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7592865" y="846494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i="1" dirty="0" smtClean="0">
                <a:solidFill>
                  <a:srgbClr val="006600"/>
                </a:solidFill>
              </a:rPr>
              <a:t>γ</a:t>
            </a:r>
            <a:endParaRPr lang="pl-PL" sz="2000" b="1" i="1" dirty="0">
              <a:solidFill>
                <a:srgbClr val="006600"/>
              </a:solidFill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6516216" y="2924944"/>
            <a:ext cx="226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i="1" dirty="0" smtClean="0">
                <a:solidFill>
                  <a:srgbClr val="C00000"/>
                </a:solidFill>
              </a:rPr>
              <a:t>μ</a:t>
            </a:r>
            <a:r>
              <a:rPr lang="pl-PL" sz="2000" b="1" dirty="0" smtClean="0">
                <a:solidFill>
                  <a:srgbClr val="C00000"/>
                </a:solidFill>
              </a:rPr>
              <a:t> – przepustowości</a:t>
            </a:r>
          </a:p>
        </p:txBody>
      </p:sp>
      <p:sp>
        <p:nvSpPr>
          <p:cNvPr id="35" name="pole tekstowe 34"/>
          <p:cNvSpPr txBox="1"/>
          <p:nvPr/>
        </p:nvSpPr>
        <p:spPr>
          <a:xfrm>
            <a:off x="2121755" y="1792823"/>
            <a:ext cx="1095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>
                <a:solidFill>
                  <a:srgbClr val="C00000"/>
                </a:solidFill>
              </a:rPr>
              <a:t>t</a:t>
            </a:r>
            <a:r>
              <a:rPr lang="pl-PL" sz="1800" b="1" dirty="0" smtClean="0">
                <a:solidFill>
                  <a:srgbClr val="C00000"/>
                </a:solidFill>
              </a:rPr>
              <a:t>opologia</a:t>
            </a:r>
            <a:br>
              <a:rPr lang="pl-PL" sz="1800" b="1" dirty="0" smtClean="0">
                <a:solidFill>
                  <a:srgbClr val="C00000"/>
                </a:solidFill>
              </a:rPr>
            </a:br>
            <a:r>
              <a:rPr lang="pl-PL" sz="1800" b="1" dirty="0" smtClean="0">
                <a:solidFill>
                  <a:srgbClr val="C00000"/>
                </a:solidFill>
              </a:rPr>
              <a:t>sieci</a:t>
            </a:r>
          </a:p>
        </p:txBody>
      </p:sp>
      <p:sp>
        <p:nvSpPr>
          <p:cNvPr id="36" name="pole tekstowe 35"/>
          <p:cNvSpPr txBox="1"/>
          <p:nvPr/>
        </p:nvSpPr>
        <p:spPr>
          <a:xfrm>
            <a:off x="3095621" y="191259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solidFill>
                  <a:srgbClr val="C00000"/>
                </a:solidFill>
                <a:latin typeface="Monotype Corsiva" pitchFamily="66" charset="0"/>
              </a:rPr>
              <a:t>T</a:t>
            </a:r>
            <a:endParaRPr lang="pl-PL" sz="1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7" name="pole tekstowe 36"/>
          <p:cNvSpPr txBox="1"/>
          <p:nvPr/>
        </p:nvSpPr>
        <p:spPr>
          <a:xfrm>
            <a:off x="7844408" y="955619"/>
            <a:ext cx="13342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6600"/>
                </a:solidFill>
              </a:rPr>
              <a:t>ruch</a:t>
            </a:r>
            <a:br>
              <a:rPr lang="pl-PL" sz="2000" b="1" dirty="0" smtClean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oferowany</a:t>
            </a:r>
            <a:endParaRPr lang="pl-PL" sz="2000" b="1" dirty="0">
              <a:solidFill>
                <a:srgbClr val="006600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6876256" y="1988840"/>
            <a:ext cx="21533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i="1" dirty="0" smtClean="0">
                <a:solidFill>
                  <a:srgbClr val="C00000"/>
                </a:solidFill>
              </a:rPr>
              <a:t>λ</a:t>
            </a:r>
            <a:r>
              <a:rPr lang="pl-PL" sz="2000" b="1" dirty="0" smtClean="0">
                <a:solidFill>
                  <a:srgbClr val="C00000"/>
                </a:solidFill>
              </a:rPr>
              <a:t> – rozpływ ruchu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0" name="Prostokąt 39"/>
          <p:cNvSpPr/>
          <p:nvPr/>
        </p:nvSpPr>
        <p:spPr bwMode="auto">
          <a:xfrm rot="21368141">
            <a:off x="5644902" y="1333500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Prostokąt 40"/>
          <p:cNvSpPr/>
          <p:nvPr/>
        </p:nvSpPr>
        <p:spPr bwMode="auto">
          <a:xfrm rot="15810189">
            <a:off x="4316095" y="2571202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Prostokąt 41"/>
          <p:cNvSpPr/>
          <p:nvPr/>
        </p:nvSpPr>
        <p:spPr bwMode="auto">
          <a:xfrm rot="17241591">
            <a:off x="5628865" y="4517485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Prostokąt 42"/>
          <p:cNvSpPr/>
          <p:nvPr/>
        </p:nvSpPr>
        <p:spPr bwMode="auto">
          <a:xfrm rot="2275828">
            <a:off x="3835338" y="4022891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Prostokąt 43"/>
          <p:cNvSpPr/>
          <p:nvPr/>
        </p:nvSpPr>
        <p:spPr bwMode="auto">
          <a:xfrm rot="17241591">
            <a:off x="6094821" y="3077326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pole tekstowe 44"/>
          <p:cNvSpPr txBox="1"/>
          <p:nvPr/>
        </p:nvSpPr>
        <p:spPr>
          <a:xfrm>
            <a:off x="7531405" y="75294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</a:rPr>
              <a:t>→</a:t>
            </a:r>
            <a:endParaRPr lang="pl-PL" sz="1800" b="1" dirty="0">
              <a:solidFill>
                <a:srgbClr val="006600"/>
              </a:solidFill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6842611" y="181695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C00000"/>
                </a:solidFill>
              </a:rPr>
              <a:t>→</a:t>
            </a:r>
            <a:endParaRPr lang="pl-PL" sz="1800" b="1" dirty="0">
              <a:solidFill>
                <a:srgbClr val="C00000"/>
              </a:solidFill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6490846" y="280299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C00000"/>
                </a:solidFill>
              </a:rPr>
              <a:t>→</a:t>
            </a:r>
            <a:endParaRPr lang="pl-PL" sz="1800" b="1" dirty="0">
              <a:solidFill>
                <a:srgbClr val="C00000"/>
              </a:solidFill>
            </a:endParaRPr>
          </a:p>
        </p:txBody>
      </p:sp>
      <p:sp>
        <p:nvSpPr>
          <p:cNvPr id="52" name="Elipsa 51"/>
          <p:cNvSpPr/>
          <p:nvPr/>
        </p:nvSpPr>
        <p:spPr bwMode="auto">
          <a:xfrm>
            <a:off x="5610200" y="518765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pole tekstowe 52"/>
          <p:cNvSpPr txBox="1"/>
          <p:nvPr/>
        </p:nvSpPr>
        <p:spPr>
          <a:xfrm>
            <a:off x="168252" y="5151299"/>
            <a:ext cx="7090595" cy="156966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pl-PL" sz="2400" b="1" dirty="0" smtClean="0">
                <a:solidFill>
                  <a:srgbClr val="000000"/>
                </a:solidFill>
              </a:rPr>
              <a:t>min{</a:t>
            </a:r>
            <a:r>
              <a:rPr lang="pl-PL" sz="2400" b="1" i="1" dirty="0" smtClean="0">
                <a:solidFill>
                  <a:srgbClr val="000000"/>
                </a:solidFill>
              </a:rPr>
              <a:t>W</a:t>
            </a:r>
            <a:r>
              <a:rPr lang="pl-PL" sz="2400" b="1" dirty="0" smtClean="0">
                <a:solidFill>
                  <a:srgbClr val="000000"/>
                </a:solidFill>
              </a:rPr>
              <a:t> = opóźnienie tranzytowe}</a:t>
            </a:r>
          </a:p>
          <a:p>
            <a:pPr>
              <a:buFont typeface="Arial" pitchFamily="34" charset="0"/>
              <a:buChar char="•"/>
            </a:pPr>
            <a:r>
              <a:rPr lang="pl-PL" sz="2000" b="1" dirty="0" smtClean="0"/>
              <a:t> </a:t>
            </a:r>
            <a:r>
              <a:rPr lang="pl-PL" sz="2000" b="1" dirty="0" smtClean="0">
                <a:solidFill>
                  <a:srgbClr val="006600"/>
                </a:solidFill>
              </a:rPr>
              <a:t>dane: węzły sieci, ruch oferowany </a:t>
            </a:r>
            <a:r>
              <a:rPr lang="el-GR" sz="2000" b="1" i="1" dirty="0" smtClean="0">
                <a:solidFill>
                  <a:srgbClr val="006600"/>
                </a:solidFill>
              </a:rPr>
              <a:t>γ</a:t>
            </a:r>
            <a:endParaRPr lang="pl-PL" sz="2000" b="1" i="1" dirty="0" smtClean="0">
              <a:solidFill>
                <a:srgbClr val="0066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l-PL" sz="2000" b="1" dirty="0" smtClean="0"/>
              <a:t> </a:t>
            </a:r>
            <a:r>
              <a:rPr lang="pl-PL" sz="2000" b="1" dirty="0" smtClean="0">
                <a:solidFill>
                  <a:srgbClr val="C00000"/>
                </a:solidFill>
              </a:rPr>
              <a:t>szukane: topologia </a:t>
            </a:r>
            <a:r>
              <a:rPr lang="pl-PL" sz="3200" b="1" dirty="0" smtClean="0">
                <a:solidFill>
                  <a:srgbClr val="C00000"/>
                </a:solidFill>
                <a:latin typeface="Monotype Corsiva" pitchFamily="66" charset="0"/>
              </a:rPr>
              <a:t>T</a:t>
            </a:r>
            <a:r>
              <a:rPr lang="pl-PL" sz="2800" b="1" dirty="0" smtClean="0">
                <a:solidFill>
                  <a:srgbClr val="C00000"/>
                </a:solidFill>
                <a:latin typeface="Monotype Corsiva" pitchFamily="66" charset="0"/>
              </a:rPr>
              <a:t>?</a:t>
            </a:r>
            <a:r>
              <a:rPr lang="pl-PL" sz="2000" b="1" dirty="0" smtClean="0">
                <a:solidFill>
                  <a:srgbClr val="C00000"/>
                </a:solidFill>
              </a:rPr>
              <a:t>, przepustowości </a:t>
            </a:r>
            <a:r>
              <a:rPr lang="el-GR" sz="2000" b="1" i="1" dirty="0" smtClean="0">
                <a:solidFill>
                  <a:srgbClr val="C00000"/>
                </a:solidFill>
              </a:rPr>
              <a:t>μ</a:t>
            </a:r>
            <a:r>
              <a:rPr lang="pl-PL" sz="2000" b="1" i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smtClean="0">
                <a:solidFill>
                  <a:srgbClr val="C00000"/>
                </a:solidFill>
              </a:rPr>
              <a:t>?, rozpływ ruchu </a:t>
            </a:r>
            <a:r>
              <a:rPr lang="el-GR" sz="2000" b="1" i="1" dirty="0" smtClean="0">
                <a:solidFill>
                  <a:srgbClr val="C00000"/>
                </a:solidFill>
              </a:rPr>
              <a:t>λ</a:t>
            </a:r>
            <a:r>
              <a:rPr lang="pl-PL" sz="2000" b="1" i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smtClean="0">
                <a:solidFill>
                  <a:srgbClr val="C00000"/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r>
              <a:rPr lang="pl-PL" sz="2000" b="1" dirty="0" smtClean="0"/>
              <a:t> </a:t>
            </a:r>
            <a:r>
              <a:rPr lang="pl-PL" sz="2000" b="1" dirty="0" smtClean="0">
                <a:solidFill>
                  <a:srgbClr val="0000FF"/>
                </a:solidFill>
              </a:rPr>
              <a:t>istniejące dodatkowe ograniczenia</a:t>
            </a:r>
            <a:endParaRPr lang="pl-PL" b="1" dirty="0">
              <a:solidFill>
                <a:srgbClr val="0000FF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3944274" y="539014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6600"/>
                </a:solidFill>
              </a:rPr>
              <a:t>→</a:t>
            </a:r>
            <a:endParaRPr lang="pl-PL" sz="2000" b="1" dirty="0">
              <a:solidFill>
                <a:srgbClr val="006600"/>
              </a:solidFill>
            </a:endParaRPr>
          </a:p>
        </p:txBody>
      </p:sp>
      <p:sp>
        <p:nvSpPr>
          <p:cNvPr id="56" name="pole tekstowe 55"/>
          <p:cNvSpPr txBox="1"/>
          <p:nvPr/>
        </p:nvSpPr>
        <p:spPr>
          <a:xfrm>
            <a:off x="6622038" y="575074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→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84" name="pole tekstowe 83"/>
          <p:cNvSpPr txBox="1"/>
          <p:nvPr/>
        </p:nvSpPr>
        <p:spPr>
          <a:xfrm>
            <a:off x="4548702" y="579025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→</a:t>
            </a:r>
            <a:endParaRPr lang="pl-PL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5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rgbClr val="000000"/>
                </a:solidFill>
                <a:latin typeface="Impact" pitchFamily="34" charset="0"/>
              </a:rPr>
              <a:t>CAPACITY ASSIGNMENT </a:t>
            </a:r>
            <a:r>
              <a:rPr kumimoji="1" lang="pl-PL" sz="3600" dirty="0">
                <a:solidFill>
                  <a:srgbClr val="000000"/>
                </a:solidFill>
                <a:latin typeface="Impact" pitchFamily="34" charset="0"/>
              </a:rPr>
              <a:t>PROBLEM</a:t>
            </a:r>
            <a:endParaRPr kumimoji="1" lang="pl-PL" sz="4400" dirty="0">
              <a:solidFill>
                <a:srgbClr val="000000"/>
              </a:solidFill>
              <a:latin typeface="Impact" pitchFamily="34" charset="0"/>
            </a:endParaRPr>
          </a:p>
        </p:txBody>
      </p:sp>
      <p:cxnSp>
        <p:nvCxnSpPr>
          <p:cNvPr id="5" name="Łącznik prosty 4"/>
          <p:cNvCxnSpPr/>
          <p:nvPr/>
        </p:nvCxnSpPr>
        <p:spPr bwMode="auto">
          <a:xfrm flipV="1">
            <a:off x="3059832" y="1556792"/>
            <a:ext cx="1584176" cy="1584176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6" name="Łącznik prosty 5"/>
          <p:cNvCxnSpPr/>
          <p:nvPr/>
        </p:nvCxnSpPr>
        <p:spPr bwMode="auto">
          <a:xfrm>
            <a:off x="4644008" y="1556792"/>
            <a:ext cx="432048" cy="3096344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7" name="Łącznik prosty 6"/>
          <p:cNvCxnSpPr/>
          <p:nvPr/>
        </p:nvCxnSpPr>
        <p:spPr bwMode="auto">
          <a:xfrm>
            <a:off x="3059832" y="3140968"/>
            <a:ext cx="2808312" cy="2088232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8" name="Łącznik prosty 7"/>
          <p:cNvCxnSpPr/>
          <p:nvPr/>
        </p:nvCxnSpPr>
        <p:spPr bwMode="auto">
          <a:xfrm flipV="1">
            <a:off x="5076056" y="1268760"/>
            <a:ext cx="2088232" cy="3384376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 flipV="1">
            <a:off x="4644008" y="1268760"/>
            <a:ext cx="2520280" cy="288032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 flipH="1">
            <a:off x="5868144" y="1268760"/>
            <a:ext cx="1296144" cy="3960440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Łącznik prosty 10"/>
          <p:cNvCxnSpPr/>
          <p:nvPr/>
        </p:nvCxnSpPr>
        <p:spPr bwMode="auto">
          <a:xfrm>
            <a:off x="3605808" y="2606452"/>
            <a:ext cx="2736304" cy="1152128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2" name="Elipsa 11"/>
          <p:cNvSpPr/>
          <p:nvPr/>
        </p:nvSpPr>
        <p:spPr bwMode="auto">
          <a:xfrm>
            <a:off x="4829547" y="3094881"/>
            <a:ext cx="72008" cy="72008"/>
          </a:xfrm>
          <a:prstGeom prst="ellipse">
            <a:avLst/>
          </a:prstGeom>
          <a:solidFill>
            <a:srgbClr val="80008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Elipsa 12"/>
          <p:cNvSpPr/>
          <p:nvPr/>
        </p:nvSpPr>
        <p:spPr bwMode="auto">
          <a:xfrm>
            <a:off x="5740152" y="3477444"/>
            <a:ext cx="72008" cy="72008"/>
          </a:xfrm>
          <a:prstGeom prst="ellipse">
            <a:avLst/>
          </a:prstGeom>
          <a:solidFill>
            <a:srgbClr val="80008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trzałka w prawo 13"/>
          <p:cNvSpPr/>
          <p:nvPr/>
        </p:nvSpPr>
        <p:spPr bwMode="auto">
          <a:xfrm>
            <a:off x="2411760" y="3140968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trzałka w prawo 14"/>
          <p:cNvSpPr/>
          <p:nvPr/>
        </p:nvSpPr>
        <p:spPr bwMode="auto">
          <a:xfrm rot="19620109">
            <a:off x="5413699" y="5415169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trzałka w prawo 15"/>
          <p:cNvSpPr/>
          <p:nvPr/>
        </p:nvSpPr>
        <p:spPr bwMode="auto">
          <a:xfrm rot="10401433">
            <a:off x="6661427" y="3741868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trzałka w prawo 16"/>
          <p:cNvSpPr/>
          <p:nvPr/>
        </p:nvSpPr>
        <p:spPr bwMode="auto">
          <a:xfrm>
            <a:off x="3923928" y="1484784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trzałka w prawo 17"/>
          <p:cNvSpPr/>
          <p:nvPr/>
        </p:nvSpPr>
        <p:spPr bwMode="auto">
          <a:xfrm rot="21255335">
            <a:off x="5119179" y="1331816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trzałka w prawo 18"/>
          <p:cNvSpPr/>
          <p:nvPr/>
        </p:nvSpPr>
        <p:spPr bwMode="auto">
          <a:xfrm rot="4892419">
            <a:off x="4793578" y="2180632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trzałka w prawo 19"/>
          <p:cNvSpPr/>
          <p:nvPr/>
        </p:nvSpPr>
        <p:spPr bwMode="auto">
          <a:xfrm rot="1966001">
            <a:off x="3349067" y="3882556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trzałka w prawo 20"/>
          <p:cNvSpPr/>
          <p:nvPr/>
        </p:nvSpPr>
        <p:spPr bwMode="auto">
          <a:xfrm rot="17396704">
            <a:off x="6157380" y="4890667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trzałka w prawo 21"/>
          <p:cNvSpPr/>
          <p:nvPr/>
        </p:nvSpPr>
        <p:spPr bwMode="auto">
          <a:xfrm rot="12890132">
            <a:off x="5050402" y="5132477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trzałka w prawo 22"/>
          <p:cNvSpPr/>
          <p:nvPr/>
        </p:nvSpPr>
        <p:spPr bwMode="auto">
          <a:xfrm rot="17396704">
            <a:off x="6797330" y="2218393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Elipsa 23"/>
          <p:cNvSpPr/>
          <p:nvPr/>
        </p:nvSpPr>
        <p:spPr bwMode="auto">
          <a:xfrm>
            <a:off x="4572000" y="1484784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Elipsa 24"/>
          <p:cNvSpPr/>
          <p:nvPr/>
        </p:nvSpPr>
        <p:spPr bwMode="auto">
          <a:xfrm>
            <a:off x="7092280" y="119675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Elipsa 25"/>
          <p:cNvSpPr/>
          <p:nvPr/>
        </p:nvSpPr>
        <p:spPr bwMode="auto">
          <a:xfrm>
            <a:off x="2987824" y="306896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Elipsa 26"/>
          <p:cNvSpPr/>
          <p:nvPr/>
        </p:nvSpPr>
        <p:spPr bwMode="auto">
          <a:xfrm>
            <a:off x="3530724" y="2538239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Elipsa 27"/>
          <p:cNvSpPr/>
          <p:nvPr/>
        </p:nvSpPr>
        <p:spPr bwMode="auto">
          <a:xfrm>
            <a:off x="4788024" y="306896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Elipsa 28"/>
          <p:cNvSpPr/>
          <p:nvPr/>
        </p:nvSpPr>
        <p:spPr bwMode="auto">
          <a:xfrm>
            <a:off x="5724128" y="342900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Elipsa 29"/>
          <p:cNvSpPr/>
          <p:nvPr/>
        </p:nvSpPr>
        <p:spPr bwMode="auto">
          <a:xfrm>
            <a:off x="6277347" y="366561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Elipsa 30"/>
          <p:cNvSpPr/>
          <p:nvPr/>
        </p:nvSpPr>
        <p:spPr bwMode="auto">
          <a:xfrm>
            <a:off x="5796136" y="515719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Elipsa 31"/>
          <p:cNvSpPr/>
          <p:nvPr/>
        </p:nvSpPr>
        <p:spPr bwMode="auto">
          <a:xfrm>
            <a:off x="5004048" y="4581128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Prostokąt 32"/>
          <p:cNvSpPr/>
          <p:nvPr/>
        </p:nvSpPr>
        <p:spPr bwMode="auto">
          <a:xfrm rot="21368141">
            <a:off x="5830838" y="1303040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Prostokąt 33"/>
          <p:cNvSpPr/>
          <p:nvPr/>
        </p:nvSpPr>
        <p:spPr bwMode="auto">
          <a:xfrm rot="15810189">
            <a:off x="4502031" y="2540742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Prostokąt 34"/>
          <p:cNvSpPr/>
          <p:nvPr/>
        </p:nvSpPr>
        <p:spPr bwMode="auto">
          <a:xfrm rot="17241591">
            <a:off x="5814801" y="4487025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Prostokąt 35"/>
          <p:cNvSpPr/>
          <p:nvPr/>
        </p:nvSpPr>
        <p:spPr bwMode="auto">
          <a:xfrm rot="2275828">
            <a:off x="4021274" y="3992431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Prostokąt 36"/>
          <p:cNvSpPr/>
          <p:nvPr/>
        </p:nvSpPr>
        <p:spPr bwMode="auto">
          <a:xfrm rot="17241591">
            <a:off x="6280757" y="3046866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45" name="Obiek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8598939"/>
              </p:ext>
            </p:extLst>
          </p:nvPr>
        </p:nvGraphicFramePr>
        <p:xfrm>
          <a:off x="55563" y="5556250"/>
          <a:ext cx="5430837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89" name="Równanie" r:id="rId3" imgW="1828800" imgH="457200" progId="Equation.3">
                  <p:embed/>
                </p:oleObj>
              </mc:Choice>
              <mc:Fallback>
                <p:oleObj name="Równanie" r:id="rId3" imgW="18288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3" y="5556250"/>
                        <a:ext cx="5430837" cy="1358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pole tekstowe 50"/>
          <p:cNvSpPr txBox="1"/>
          <p:nvPr/>
        </p:nvSpPr>
        <p:spPr>
          <a:xfrm>
            <a:off x="6753038" y="2940023"/>
            <a:ext cx="226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i="1" dirty="0" smtClean="0">
                <a:solidFill>
                  <a:srgbClr val="C00000"/>
                </a:solidFill>
              </a:rPr>
              <a:t>μ</a:t>
            </a:r>
            <a:r>
              <a:rPr lang="pl-PL" sz="2000" b="1" dirty="0" smtClean="0">
                <a:solidFill>
                  <a:srgbClr val="C00000"/>
                </a:solidFill>
              </a:rPr>
              <a:t> – przepustowości</a:t>
            </a:r>
          </a:p>
        </p:txBody>
      </p:sp>
      <p:sp>
        <p:nvSpPr>
          <p:cNvPr id="53" name="Prostokąt 52"/>
          <p:cNvSpPr/>
          <p:nvPr/>
        </p:nvSpPr>
        <p:spPr>
          <a:xfrm>
            <a:off x="7081891" y="2036218"/>
            <a:ext cx="21533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i="1" dirty="0" smtClean="0">
                <a:solidFill>
                  <a:srgbClr val="006600"/>
                </a:solidFill>
              </a:rPr>
              <a:t>λ</a:t>
            </a:r>
            <a:r>
              <a:rPr lang="pl-PL" sz="2000" b="1" dirty="0" smtClean="0">
                <a:solidFill>
                  <a:srgbClr val="006600"/>
                </a:solidFill>
              </a:rPr>
              <a:t> – rozpływ ruchu</a:t>
            </a:r>
            <a:endParaRPr lang="pl-PL" sz="2000" b="1" dirty="0">
              <a:solidFill>
                <a:srgbClr val="006600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7048246" y="186433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</a:rPr>
              <a:t>→</a:t>
            </a:r>
            <a:endParaRPr lang="pl-PL" sz="1800" b="1" dirty="0">
              <a:solidFill>
                <a:srgbClr val="006600"/>
              </a:solidFill>
            </a:endParaRPr>
          </a:p>
        </p:txBody>
      </p:sp>
      <p:sp>
        <p:nvSpPr>
          <p:cNvPr id="56" name="pole tekstowe 55"/>
          <p:cNvSpPr txBox="1"/>
          <p:nvPr/>
        </p:nvSpPr>
        <p:spPr>
          <a:xfrm>
            <a:off x="6727668" y="281807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C00000"/>
                </a:solidFill>
              </a:rPr>
              <a:t>→</a:t>
            </a:r>
            <a:endParaRPr lang="pl-PL" sz="1800" b="1" dirty="0">
              <a:solidFill>
                <a:srgbClr val="C00000"/>
              </a:solidFill>
            </a:endParaRPr>
          </a:p>
        </p:txBody>
      </p:sp>
      <p:sp>
        <p:nvSpPr>
          <p:cNvPr id="57" name="pole tekstowe 56"/>
          <p:cNvSpPr txBox="1"/>
          <p:nvPr/>
        </p:nvSpPr>
        <p:spPr>
          <a:xfrm>
            <a:off x="777265" y="2878043"/>
            <a:ext cx="1095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>
                <a:solidFill>
                  <a:srgbClr val="006600"/>
                </a:solidFill>
              </a:rPr>
              <a:t>t</a:t>
            </a:r>
            <a:r>
              <a:rPr lang="pl-PL" sz="1800" b="1" dirty="0" smtClean="0">
                <a:solidFill>
                  <a:srgbClr val="006600"/>
                </a:solidFill>
              </a:rPr>
              <a:t>opologia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sieci</a:t>
            </a:r>
          </a:p>
        </p:txBody>
      </p:sp>
      <p:sp>
        <p:nvSpPr>
          <p:cNvPr id="58" name="pole tekstowe 57"/>
          <p:cNvSpPr txBox="1"/>
          <p:nvPr/>
        </p:nvSpPr>
        <p:spPr>
          <a:xfrm>
            <a:off x="1751131" y="299781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solidFill>
                  <a:srgbClr val="006600"/>
                </a:solidFill>
                <a:latin typeface="Monotype Corsiva" pitchFamily="66" charset="0"/>
              </a:rPr>
              <a:t>T</a:t>
            </a:r>
            <a:endParaRPr lang="pl-PL" sz="18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59" name="Strzałka w prawo 58"/>
          <p:cNvSpPr/>
          <p:nvPr/>
        </p:nvSpPr>
        <p:spPr bwMode="auto">
          <a:xfrm rot="10800000">
            <a:off x="7338392" y="1299220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pole tekstowe 59"/>
          <p:cNvSpPr txBox="1"/>
          <p:nvPr/>
        </p:nvSpPr>
        <p:spPr>
          <a:xfrm>
            <a:off x="7592865" y="846494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i="1" dirty="0" smtClean="0">
                <a:solidFill>
                  <a:srgbClr val="006600"/>
                </a:solidFill>
              </a:rPr>
              <a:t>γ</a:t>
            </a:r>
            <a:endParaRPr lang="pl-PL" sz="2000" b="1" i="1" dirty="0">
              <a:solidFill>
                <a:srgbClr val="006600"/>
              </a:solidFill>
            </a:endParaRPr>
          </a:p>
        </p:txBody>
      </p:sp>
      <p:sp>
        <p:nvSpPr>
          <p:cNvPr id="61" name="pole tekstowe 60"/>
          <p:cNvSpPr txBox="1"/>
          <p:nvPr/>
        </p:nvSpPr>
        <p:spPr>
          <a:xfrm>
            <a:off x="7844408" y="955619"/>
            <a:ext cx="13342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6600"/>
                </a:solidFill>
              </a:rPr>
              <a:t>ruch</a:t>
            </a:r>
            <a:br>
              <a:rPr lang="pl-PL" sz="2000" b="1" dirty="0" smtClean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oferowany</a:t>
            </a:r>
            <a:endParaRPr lang="pl-PL" sz="2000" b="1" dirty="0">
              <a:solidFill>
                <a:srgbClr val="006600"/>
              </a:solidFill>
            </a:endParaRPr>
          </a:p>
        </p:txBody>
      </p:sp>
      <p:sp>
        <p:nvSpPr>
          <p:cNvPr id="62" name="pole tekstowe 61"/>
          <p:cNvSpPr txBox="1"/>
          <p:nvPr/>
        </p:nvSpPr>
        <p:spPr>
          <a:xfrm>
            <a:off x="7531405" y="75294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</a:rPr>
              <a:t>→</a:t>
            </a:r>
            <a:endParaRPr lang="pl-PL" sz="18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 smtClean="0">
                <a:solidFill>
                  <a:srgbClr val="000000"/>
                </a:solidFill>
              </a:rPr>
              <a:t>CAPACITY </a:t>
            </a:r>
            <a:r>
              <a:rPr lang="pl-PL" sz="3600" dirty="0">
                <a:solidFill>
                  <a:srgbClr val="000000"/>
                </a:solidFill>
              </a:rPr>
              <a:t>ASSIGNMENT PROBLEM</a:t>
            </a:r>
            <a:endParaRPr lang="pl-PL" dirty="0">
              <a:solidFill>
                <a:srgbClr val="000000"/>
              </a:solidFill>
            </a:endParaRPr>
          </a:p>
        </p:txBody>
      </p:sp>
      <p:graphicFrame>
        <p:nvGraphicFramePr>
          <p:cNvPr id="32818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0439"/>
              </p:ext>
            </p:extLst>
          </p:nvPr>
        </p:nvGraphicFramePr>
        <p:xfrm>
          <a:off x="1311275" y="2667000"/>
          <a:ext cx="3624263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131" name="Equation" r:id="rId4" imgW="1358640" imgH="507960" progId="Equation.3">
                  <p:embed/>
                </p:oleObj>
              </mc:Choice>
              <mc:Fallback>
                <p:oleObj name="Equation" r:id="rId4" imgW="1358640" imgH="507960" progId="Equation.3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1275" y="2667000"/>
                        <a:ext cx="3624263" cy="1354138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820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1737540"/>
              </p:ext>
            </p:extLst>
          </p:nvPr>
        </p:nvGraphicFramePr>
        <p:xfrm>
          <a:off x="6342063" y="2895600"/>
          <a:ext cx="2268537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132" name="Equation" r:id="rId6" imgW="787320" imgH="291960" progId="Equation.3">
                  <p:embed/>
                </p:oleObj>
              </mc:Choice>
              <mc:Fallback>
                <p:oleObj name="Equation" r:id="rId6" imgW="787320" imgH="291960" progId="Equation.3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2063" y="2895600"/>
                        <a:ext cx="2268537" cy="836613"/>
                      </a:xfrm>
                      <a:prstGeom prst="rect">
                        <a:avLst/>
                      </a:prstGeom>
                      <a:solidFill>
                        <a:srgbClr val="3366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21" name="Text Box 53"/>
          <p:cNvSpPr txBox="1">
            <a:spLocks noChangeArrowheads="1"/>
          </p:cNvSpPr>
          <p:nvPr/>
        </p:nvSpPr>
        <p:spPr bwMode="auto">
          <a:xfrm>
            <a:off x="1295400" y="1905000"/>
            <a:ext cx="428194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0000"/>
                </a:solidFill>
              </a:rPr>
              <a:t>Kryterium optymalizacji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32822" name="Text Box 54"/>
          <p:cNvSpPr txBox="1">
            <a:spLocks noChangeArrowheads="1"/>
          </p:cNvSpPr>
          <p:nvPr/>
        </p:nvSpPr>
        <p:spPr bwMode="auto">
          <a:xfrm>
            <a:off x="6248400" y="1892300"/>
            <a:ext cx="236795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33CC"/>
                </a:solidFill>
              </a:rPr>
              <a:t>Ograniczenie</a:t>
            </a:r>
            <a:endParaRPr lang="pl-PL" dirty="0">
              <a:solidFill>
                <a:srgbClr val="0033CC"/>
              </a:solidFill>
            </a:endParaRPr>
          </a:p>
        </p:txBody>
      </p:sp>
      <p:graphicFrame>
        <p:nvGraphicFramePr>
          <p:cNvPr id="32823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550343"/>
              </p:ext>
            </p:extLst>
          </p:nvPr>
        </p:nvGraphicFramePr>
        <p:xfrm>
          <a:off x="4587875" y="4800600"/>
          <a:ext cx="4368800" cy="173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133" name="Równanie" r:id="rId8" imgW="1638000" imgH="647640" progId="Equation.3">
                  <p:embed/>
                </p:oleObj>
              </mc:Choice>
              <mc:Fallback>
                <p:oleObj name="Równanie" r:id="rId8" imgW="1638000" imgH="647640" progId="Equation.3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75" y="4800600"/>
                        <a:ext cx="4368800" cy="1730375"/>
                      </a:xfrm>
                      <a:prstGeom prst="rect">
                        <a:avLst/>
                      </a:prstGeom>
                      <a:solidFill>
                        <a:srgbClr val="FF00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24" name="Text Box 56"/>
          <p:cNvSpPr txBox="1">
            <a:spLocks noChangeArrowheads="1"/>
          </p:cNvSpPr>
          <p:nvPr/>
        </p:nvSpPr>
        <p:spPr bwMode="auto">
          <a:xfrm>
            <a:off x="4572000" y="4191000"/>
            <a:ext cx="440165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FF0066"/>
                </a:solidFill>
              </a:rPr>
              <a:t>Problem optymalizacyjny</a:t>
            </a:r>
            <a:endParaRPr lang="pl-PL" dirty="0"/>
          </a:p>
        </p:txBody>
      </p:sp>
      <p:sp>
        <p:nvSpPr>
          <p:cNvPr id="32825" name="Text Box 57"/>
          <p:cNvSpPr txBox="1">
            <a:spLocks noChangeArrowheads="1"/>
          </p:cNvSpPr>
          <p:nvPr/>
        </p:nvSpPr>
        <p:spPr bwMode="auto">
          <a:xfrm>
            <a:off x="762000" y="4191000"/>
            <a:ext cx="266880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6600"/>
                </a:solidFill>
              </a:rPr>
              <a:t>Wielkości dane</a:t>
            </a:r>
            <a:endParaRPr lang="pl-PL" dirty="0">
              <a:solidFill>
                <a:srgbClr val="006600"/>
              </a:solidFill>
            </a:endParaRPr>
          </a:p>
        </p:txBody>
      </p:sp>
      <p:graphicFrame>
        <p:nvGraphicFramePr>
          <p:cNvPr id="32826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9789157"/>
              </p:ext>
            </p:extLst>
          </p:nvPr>
        </p:nvGraphicFramePr>
        <p:xfrm>
          <a:off x="762000" y="4700588"/>
          <a:ext cx="3013075" cy="196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134" name="Equation" r:id="rId10" imgW="1130040" imgH="736560" progId="Equation.3">
                  <p:embed/>
                </p:oleObj>
              </mc:Choice>
              <mc:Fallback>
                <p:oleObj name="Equation" r:id="rId10" imgW="1130040" imgH="736560" progId="Equation.3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700588"/>
                        <a:ext cx="3013075" cy="1963737"/>
                      </a:xfrm>
                      <a:prstGeom prst="rect">
                        <a:avLst/>
                      </a:prstGeom>
                      <a:solidFill>
                        <a:schemeClr val="folHlink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27" name="Text Box 59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772400" cy="609600"/>
          </a:xfrm>
        </p:spPr>
        <p:txBody>
          <a:bodyPr/>
          <a:lstStyle/>
          <a:p>
            <a:r>
              <a:rPr lang="pl-PL" sz="3600" dirty="0" smtClean="0">
                <a:solidFill>
                  <a:srgbClr val="000000"/>
                </a:solidFill>
              </a:rPr>
              <a:t>CAPACITY ASSIGNMENT PROBLEM</a:t>
            </a:r>
            <a:endParaRPr lang="pl-PL" dirty="0">
              <a:solidFill>
                <a:srgbClr val="000000"/>
              </a:solidFill>
            </a:endParaRPr>
          </a:p>
        </p:txBody>
      </p:sp>
      <p:graphicFrame>
        <p:nvGraphicFramePr>
          <p:cNvPr id="348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0535724"/>
              </p:ext>
            </p:extLst>
          </p:nvPr>
        </p:nvGraphicFramePr>
        <p:xfrm>
          <a:off x="17463" y="1641475"/>
          <a:ext cx="9107487" cy="196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29" name="Równanie" r:id="rId4" imgW="3187440" imgH="685800" progId="Equation.3">
                  <p:embed/>
                </p:oleObj>
              </mc:Choice>
              <mc:Fallback>
                <p:oleObj name="Równanie" r:id="rId4" imgW="3187440" imgH="685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3" y="1641475"/>
                        <a:ext cx="9107487" cy="1960563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04381"/>
              </p:ext>
            </p:extLst>
          </p:nvPr>
        </p:nvGraphicFramePr>
        <p:xfrm>
          <a:off x="1439863" y="3810000"/>
          <a:ext cx="7415212" cy="125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30" name="Równanie" r:id="rId6" imgW="2781000" imgH="469800" progId="Equation.3">
                  <p:embed/>
                </p:oleObj>
              </mc:Choice>
              <mc:Fallback>
                <p:oleObj name="Równanie" r:id="rId6" imgW="2781000" imgH="4698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9863" y="3810000"/>
                        <a:ext cx="7415212" cy="1255713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1219200" y="980728"/>
            <a:ext cx="544251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333399"/>
                </a:solidFill>
              </a:rPr>
              <a:t>Metoda mnożników </a:t>
            </a:r>
            <a:r>
              <a:rPr lang="pl-PL" sz="3000" b="1" dirty="0" err="1" smtClean="0">
                <a:solidFill>
                  <a:srgbClr val="333399"/>
                </a:solidFill>
              </a:rPr>
              <a:t>Lagrange’a</a:t>
            </a:r>
            <a:endParaRPr lang="pl-PL" sz="3000" b="1" dirty="0">
              <a:solidFill>
                <a:srgbClr val="333399"/>
              </a:solidFill>
            </a:endParaRPr>
          </a:p>
        </p:txBody>
      </p:sp>
      <p:graphicFrame>
        <p:nvGraphicFramePr>
          <p:cNvPr id="3482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7209366"/>
              </p:ext>
            </p:extLst>
          </p:nvPr>
        </p:nvGraphicFramePr>
        <p:xfrm>
          <a:off x="1863725" y="5240338"/>
          <a:ext cx="6559550" cy="1211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31" name="Equation" r:id="rId8" imgW="2400120" imgH="444240" progId="Equation.3">
                  <p:embed/>
                </p:oleObj>
              </mc:Choice>
              <mc:Fallback>
                <p:oleObj name="Equation" r:id="rId8" imgW="2400120" imgH="4442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3725" y="5240338"/>
                        <a:ext cx="6559550" cy="1211262"/>
                      </a:xfrm>
                      <a:prstGeom prst="rect">
                        <a:avLst/>
                      </a:prstGeom>
                      <a:solidFill>
                        <a:srgbClr val="FF7C8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772400" cy="609600"/>
          </a:xfrm>
        </p:spPr>
        <p:txBody>
          <a:bodyPr/>
          <a:lstStyle/>
          <a:p>
            <a:r>
              <a:rPr lang="pl-PL" sz="3600" dirty="0" smtClean="0">
                <a:solidFill>
                  <a:srgbClr val="000000"/>
                </a:solidFill>
              </a:rPr>
              <a:t>CAPACITY ASSIGNMENT PROBLEM</a:t>
            </a:r>
            <a:endParaRPr lang="pl-PL" dirty="0">
              <a:solidFill>
                <a:srgbClr val="000000"/>
              </a:solidFill>
            </a:endParaRPr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494946"/>
              </p:ext>
            </p:extLst>
          </p:nvPr>
        </p:nvGraphicFramePr>
        <p:xfrm>
          <a:off x="1711325" y="668338"/>
          <a:ext cx="6559550" cy="1211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51" name="Equation" r:id="rId4" imgW="2400120" imgH="444240" progId="Equation.3">
                  <p:embed/>
                </p:oleObj>
              </mc:Choice>
              <mc:Fallback>
                <p:oleObj name="Equation" r:id="rId4" imgW="2400120" imgH="4442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1325" y="668338"/>
                        <a:ext cx="6559550" cy="1211262"/>
                      </a:xfrm>
                      <a:prstGeom prst="rect">
                        <a:avLst/>
                      </a:prstGeom>
                      <a:solidFill>
                        <a:srgbClr val="FF7C8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2765305"/>
              </p:ext>
            </p:extLst>
          </p:nvPr>
        </p:nvGraphicFramePr>
        <p:xfrm>
          <a:off x="2519362" y="1953599"/>
          <a:ext cx="4943475" cy="195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52" name="Equation" r:id="rId6" imgW="2120760" imgH="838080" progId="Equation.3">
                  <p:embed/>
                </p:oleObj>
              </mc:Choice>
              <mc:Fallback>
                <p:oleObj name="Equation" r:id="rId6" imgW="2120760" imgH="8380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9362" y="1953599"/>
                        <a:ext cx="4943475" cy="1951038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2985511"/>
              </p:ext>
            </p:extLst>
          </p:nvPr>
        </p:nvGraphicFramePr>
        <p:xfrm>
          <a:off x="1430337" y="3936061"/>
          <a:ext cx="7350125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53" name="Equation" r:id="rId8" imgW="2895480" imgH="533160" progId="Equation.3">
                  <p:embed/>
                </p:oleObj>
              </mc:Choice>
              <mc:Fallback>
                <p:oleObj name="Equation" r:id="rId8" imgW="2895480" imgH="53316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0337" y="3936061"/>
                        <a:ext cx="7350125" cy="1354138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79512" y="5398797"/>
            <a:ext cx="8823201" cy="1015663"/>
          </a:xfrm>
          <a:prstGeom prst="rect">
            <a:avLst/>
          </a:prstGeom>
          <a:solidFill>
            <a:srgbClr val="FF7C8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Przepustowość każdego kanału jest równa natężeniu ruchu kierowanego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do tego kanału plus pewna „nadwyżka”, która jest dzielona pomiędzy kanały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proporcjonalnie do sumy pierwiastków kwadratowych natężeń ruchu.</a:t>
            </a:r>
            <a:endParaRPr lang="pl-PL" sz="2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>
            <a:spLocks noChangeArrowheads="1"/>
          </p:cNvSpPr>
          <p:nvPr/>
        </p:nvSpPr>
        <p:spPr bwMode="auto">
          <a:xfrm>
            <a:off x="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rgbClr val="000000"/>
                </a:solidFill>
                <a:latin typeface="Impact" pitchFamily="34" charset="0"/>
              </a:rPr>
              <a:t>FLOW </a:t>
            </a:r>
            <a:r>
              <a:rPr kumimoji="1" lang="pl-PL" sz="3600" dirty="0">
                <a:solidFill>
                  <a:srgbClr val="000000"/>
                </a:solidFill>
                <a:latin typeface="Impact" pitchFamily="34" charset="0"/>
              </a:rPr>
              <a:t>ASSIGNMENT PROBLEM</a:t>
            </a:r>
            <a:endParaRPr kumimoji="1" lang="pl-PL" sz="4400" dirty="0">
              <a:solidFill>
                <a:srgbClr val="000000"/>
              </a:solidFill>
              <a:latin typeface="Impact" pitchFamily="34" charset="0"/>
            </a:endParaRPr>
          </a:p>
        </p:txBody>
      </p:sp>
      <p:sp>
        <p:nvSpPr>
          <p:cNvPr id="3" name="Text Box 1037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cxnSp>
        <p:nvCxnSpPr>
          <p:cNvPr id="5" name="Łącznik prosty 4"/>
          <p:cNvCxnSpPr/>
          <p:nvPr/>
        </p:nvCxnSpPr>
        <p:spPr bwMode="auto">
          <a:xfrm flipV="1">
            <a:off x="3059832" y="1556792"/>
            <a:ext cx="1584176" cy="1584176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6" name="Łącznik prosty 5"/>
          <p:cNvCxnSpPr/>
          <p:nvPr/>
        </p:nvCxnSpPr>
        <p:spPr bwMode="auto">
          <a:xfrm>
            <a:off x="4644008" y="1556792"/>
            <a:ext cx="432048" cy="3096344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7" name="Łącznik prosty 6"/>
          <p:cNvCxnSpPr/>
          <p:nvPr/>
        </p:nvCxnSpPr>
        <p:spPr bwMode="auto">
          <a:xfrm>
            <a:off x="3059832" y="3140968"/>
            <a:ext cx="2808312" cy="2088232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8" name="Łącznik prosty 7"/>
          <p:cNvCxnSpPr/>
          <p:nvPr/>
        </p:nvCxnSpPr>
        <p:spPr bwMode="auto">
          <a:xfrm flipV="1">
            <a:off x="5076056" y="1268760"/>
            <a:ext cx="2088232" cy="3384376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 flipV="1">
            <a:off x="4644008" y="1268760"/>
            <a:ext cx="2520280" cy="288032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 flipH="1">
            <a:off x="5868144" y="1268760"/>
            <a:ext cx="1296144" cy="3960440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Łącznik prosty 10"/>
          <p:cNvCxnSpPr/>
          <p:nvPr/>
        </p:nvCxnSpPr>
        <p:spPr bwMode="auto">
          <a:xfrm>
            <a:off x="3605808" y="2606452"/>
            <a:ext cx="2736304" cy="1152128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2" name="Elipsa 11"/>
          <p:cNvSpPr/>
          <p:nvPr/>
        </p:nvSpPr>
        <p:spPr bwMode="auto">
          <a:xfrm>
            <a:off x="4829547" y="3094881"/>
            <a:ext cx="72008" cy="72008"/>
          </a:xfrm>
          <a:prstGeom prst="ellipse">
            <a:avLst/>
          </a:prstGeom>
          <a:solidFill>
            <a:srgbClr val="80008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Elipsa 12"/>
          <p:cNvSpPr/>
          <p:nvPr/>
        </p:nvSpPr>
        <p:spPr bwMode="auto">
          <a:xfrm>
            <a:off x="5740152" y="3477444"/>
            <a:ext cx="72008" cy="72008"/>
          </a:xfrm>
          <a:prstGeom prst="ellipse">
            <a:avLst/>
          </a:prstGeom>
          <a:solidFill>
            <a:srgbClr val="80008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trzałka w prawo 13"/>
          <p:cNvSpPr/>
          <p:nvPr/>
        </p:nvSpPr>
        <p:spPr bwMode="auto">
          <a:xfrm>
            <a:off x="2411760" y="3140968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trzałka w prawo 14"/>
          <p:cNvSpPr/>
          <p:nvPr/>
        </p:nvSpPr>
        <p:spPr bwMode="auto">
          <a:xfrm rot="19620109">
            <a:off x="5413699" y="5415169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trzałka w prawo 15"/>
          <p:cNvSpPr/>
          <p:nvPr/>
        </p:nvSpPr>
        <p:spPr bwMode="auto">
          <a:xfrm rot="10401433">
            <a:off x="6661427" y="3741868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trzałka w prawo 16"/>
          <p:cNvSpPr/>
          <p:nvPr/>
        </p:nvSpPr>
        <p:spPr bwMode="auto">
          <a:xfrm>
            <a:off x="3923928" y="1484784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trzałka w prawo 17"/>
          <p:cNvSpPr/>
          <p:nvPr/>
        </p:nvSpPr>
        <p:spPr bwMode="auto">
          <a:xfrm rot="21255335">
            <a:off x="5119179" y="1331816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trzałka w prawo 18"/>
          <p:cNvSpPr/>
          <p:nvPr/>
        </p:nvSpPr>
        <p:spPr bwMode="auto">
          <a:xfrm rot="4892419">
            <a:off x="4793578" y="2180632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trzałka w prawo 19"/>
          <p:cNvSpPr/>
          <p:nvPr/>
        </p:nvSpPr>
        <p:spPr bwMode="auto">
          <a:xfrm rot="1966001">
            <a:off x="3349067" y="3882556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trzałka w prawo 20"/>
          <p:cNvSpPr/>
          <p:nvPr/>
        </p:nvSpPr>
        <p:spPr bwMode="auto">
          <a:xfrm rot="17396704">
            <a:off x="6157380" y="4890667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trzałka w prawo 21"/>
          <p:cNvSpPr/>
          <p:nvPr/>
        </p:nvSpPr>
        <p:spPr bwMode="auto">
          <a:xfrm rot="12890132">
            <a:off x="5050402" y="5132477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trzałka w prawo 22"/>
          <p:cNvSpPr/>
          <p:nvPr/>
        </p:nvSpPr>
        <p:spPr bwMode="auto">
          <a:xfrm rot="17396704">
            <a:off x="6797330" y="2218393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Elipsa 23"/>
          <p:cNvSpPr/>
          <p:nvPr/>
        </p:nvSpPr>
        <p:spPr bwMode="auto">
          <a:xfrm>
            <a:off x="4572000" y="1484784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Elipsa 24"/>
          <p:cNvSpPr/>
          <p:nvPr/>
        </p:nvSpPr>
        <p:spPr bwMode="auto">
          <a:xfrm>
            <a:off x="7092280" y="119675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Elipsa 25"/>
          <p:cNvSpPr/>
          <p:nvPr/>
        </p:nvSpPr>
        <p:spPr bwMode="auto">
          <a:xfrm>
            <a:off x="2987824" y="306896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Elipsa 26"/>
          <p:cNvSpPr/>
          <p:nvPr/>
        </p:nvSpPr>
        <p:spPr bwMode="auto">
          <a:xfrm>
            <a:off x="3530724" y="2538239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Elipsa 27"/>
          <p:cNvSpPr/>
          <p:nvPr/>
        </p:nvSpPr>
        <p:spPr bwMode="auto">
          <a:xfrm>
            <a:off x="4788024" y="306896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Elipsa 28"/>
          <p:cNvSpPr/>
          <p:nvPr/>
        </p:nvSpPr>
        <p:spPr bwMode="auto">
          <a:xfrm>
            <a:off x="5724128" y="342900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Elipsa 29"/>
          <p:cNvSpPr/>
          <p:nvPr/>
        </p:nvSpPr>
        <p:spPr bwMode="auto">
          <a:xfrm>
            <a:off x="6277347" y="366561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Elipsa 30"/>
          <p:cNvSpPr/>
          <p:nvPr/>
        </p:nvSpPr>
        <p:spPr bwMode="auto">
          <a:xfrm>
            <a:off x="5796136" y="515719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Elipsa 31"/>
          <p:cNvSpPr/>
          <p:nvPr/>
        </p:nvSpPr>
        <p:spPr bwMode="auto">
          <a:xfrm>
            <a:off x="5004048" y="4581128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Prostokąt 32"/>
          <p:cNvSpPr/>
          <p:nvPr/>
        </p:nvSpPr>
        <p:spPr bwMode="auto">
          <a:xfrm rot="21368141">
            <a:off x="5830838" y="1303040"/>
            <a:ext cx="576064" cy="144016"/>
          </a:xfrm>
          <a:prstGeom prst="rect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Prostokąt 33"/>
          <p:cNvSpPr/>
          <p:nvPr/>
        </p:nvSpPr>
        <p:spPr bwMode="auto">
          <a:xfrm rot="15810189">
            <a:off x="4502031" y="2540742"/>
            <a:ext cx="576064" cy="144016"/>
          </a:xfrm>
          <a:prstGeom prst="rect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Prostokąt 34"/>
          <p:cNvSpPr/>
          <p:nvPr/>
        </p:nvSpPr>
        <p:spPr bwMode="auto">
          <a:xfrm rot="17241591">
            <a:off x="5814801" y="4487025"/>
            <a:ext cx="576064" cy="144016"/>
          </a:xfrm>
          <a:prstGeom prst="rect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Prostokąt 35"/>
          <p:cNvSpPr/>
          <p:nvPr/>
        </p:nvSpPr>
        <p:spPr bwMode="auto">
          <a:xfrm rot="2275828">
            <a:off x="4021274" y="3992431"/>
            <a:ext cx="576064" cy="144016"/>
          </a:xfrm>
          <a:prstGeom prst="rect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Prostokąt 36"/>
          <p:cNvSpPr/>
          <p:nvPr/>
        </p:nvSpPr>
        <p:spPr bwMode="auto">
          <a:xfrm rot="17241591">
            <a:off x="6280757" y="3046866"/>
            <a:ext cx="576064" cy="144016"/>
          </a:xfrm>
          <a:prstGeom prst="rect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trzałka w prawo 37"/>
          <p:cNvSpPr/>
          <p:nvPr/>
        </p:nvSpPr>
        <p:spPr bwMode="auto">
          <a:xfrm rot="10800000">
            <a:off x="7338392" y="1299220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45" name="Obiek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807438"/>
              </p:ext>
            </p:extLst>
          </p:nvPr>
        </p:nvGraphicFramePr>
        <p:xfrm>
          <a:off x="55563" y="5576888"/>
          <a:ext cx="5467350" cy="131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713" name="Równanie" r:id="rId3" imgW="1841400" imgH="444240" progId="Equation.3">
                  <p:embed/>
                </p:oleObj>
              </mc:Choice>
              <mc:Fallback>
                <p:oleObj name="Równanie" r:id="rId3" imgW="184140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3" y="5576888"/>
                        <a:ext cx="5467350" cy="1319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pole tekstowe 46"/>
          <p:cNvSpPr txBox="1"/>
          <p:nvPr/>
        </p:nvSpPr>
        <p:spPr>
          <a:xfrm>
            <a:off x="7592865" y="846494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i="1" dirty="0" smtClean="0">
                <a:solidFill>
                  <a:srgbClr val="006600"/>
                </a:solidFill>
              </a:rPr>
              <a:t>γ</a:t>
            </a:r>
            <a:endParaRPr lang="pl-PL" sz="2000" b="1" i="1" dirty="0">
              <a:solidFill>
                <a:srgbClr val="006600"/>
              </a:solidFill>
            </a:endParaRPr>
          </a:p>
        </p:txBody>
      </p:sp>
      <p:sp>
        <p:nvSpPr>
          <p:cNvPr id="48" name="pole tekstowe 47"/>
          <p:cNvSpPr txBox="1"/>
          <p:nvPr/>
        </p:nvSpPr>
        <p:spPr>
          <a:xfrm>
            <a:off x="7844408" y="955619"/>
            <a:ext cx="13342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6600"/>
                </a:solidFill>
              </a:rPr>
              <a:t>ruch</a:t>
            </a:r>
            <a:br>
              <a:rPr lang="pl-PL" sz="2000" b="1" dirty="0" smtClean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oferowany</a:t>
            </a:r>
            <a:endParaRPr lang="pl-PL" sz="2000" b="1" dirty="0">
              <a:solidFill>
                <a:srgbClr val="006600"/>
              </a:solidFill>
            </a:endParaRPr>
          </a:p>
        </p:txBody>
      </p:sp>
      <p:sp>
        <p:nvSpPr>
          <p:cNvPr id="49" name="pole tekstowe 48"/>
          <p:cNvSpPr txBox="1"/>
          <p:nvPr/>
        </p:nvSpPr>
        <p:spPr>
          <a:xfrm>
            <a:off x="7531405" y="75294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</a:rPr>
              <a:t>→</a:t>
            </a:r>
            <a:endParaRPr lang="pl-PL" sz="1800" b="1" dirty="0">
              <a:solidFill>
                <a:srgbClr val="006600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7013354" y="2346425"/>
            <a:ext cx="21533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i="1" dirty="0" smtClean="0">
                <a:solidFill>
                  <a:srgbClr val="C00000"/>
                </a:solidFill>
              </a:rPr>
              <a:t>λ</a:t>
            </a:r>
            <a:r>
              <a:rPr lang="pl-PL" sz="2000" b="1" dirty="0" smtClean="0">
                <a:solidFill>
                  <a:srgbClr val="C00000"/>
                </a:solidFill>
              </a:rPr>
              <a:t> – rozpływ ruchu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6956539" y="219941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C00000"/>
                </a:solidFill>
              </a:rPr>
              <a:t>→</a:t>
            </a:r>
            <a:endParaRPr lang="pl-PL" sz="1800" b="1" dirty="0">
              <a:solidFill>
                <a:srgbClr val="C00000"/>
              </a:solidFill>
            </a:endParaRPr>
          </a:p>
        </p:txBody>
      </p:sp>
      <p:sp>
        <p:nvSpPr>
          <p:cNvPr id="52" name="pole tekstowe 51"/>
          <p:cNvSpPr txBox="1"/>
          <p:nvPr/>
        </p:nvSpPr>
        <p:spPr>
          <a:xfrm>
            <a:off x="6687023" y="3038695"/>
            <a:ext cx="226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i="1" dirty="0" smtClean="0">
                <a:solidFill>
                  <a:srgbClr val="006600"/>
                </a:solidFill>
              </a:rPr>
              <a:t>μ</a:t>
            </a:r>
            <a:r>
              <a:rPr lang="pl-PL" sz="2000" b="1" dirty="0" smtClean="0">
                <a:solidFill>
                  <a:srgbClr val="006600"/>
                </a:solidFill>
              </a:rPr>
              <a:t> – przepustowości</a:t>
            </a:r>
          </a:p>
        </p:txBody>
      </p:sp>
      <p:sp>
        <p:nvSpPr>
          <p:cNvPr id="53" name="pole tekstowe 52"/>
          <p:cNvSpPr txBox="1"/>
          <p:nvPr/>
        </p:nvSpPr>
        <p:spPr>
          <a:xfrm>
            <a:off x="6661653" y="291674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</a:rPr>
              <a:t>→</a:t>
            </a:r>
            <a:endParaRPr lang="pl-PL" sz="1800" b="1" dirty="0">
              <a:solidFill>
                <a:srgbClr val="006600"/>
              </a:solidFill>
            </a:endParaRPr>
          </a:p>
        </p:txBody>
      </p:sp>
      <p:sp>
        <p:nvSpPr>
          <p:cNvPr id="54" name="pole tekstowe 53"/>
          <p:cNvSpPr txBox="1"/>
          <p:nvPr/>
        </p:nvSpPr>
        <p:spPr>
          <a:xfrm>
            <a:off x="1919343" y="1700094"/>
            <a:ext cx="1095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>
                <a:solidFill>
                  <a:srgbClr val="006600"/>
                </a:solidFill>
              </a:rPr>
              <a:t>t</a:t>
            </a:r>
            <a:r>
              <a:rPr lang="pl-PL" sz="1800" b="1" dirty="0" smtClean="0">
                <a:solidFill>
                  <a:srgbClr val="006600"/>
                </a:solidFill>
              </a:rPr>
              <a:t>opologia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sieci</a:t>
            </a:r>
          </a:p>
        </p:txBody>
      </p:sp>
      <p:sp>
        <p:nvSpPr>
          <p:cNvPr id="55" name="pole tekstowe 54"/>
          <p:cNvSpPr txBox="1"/>
          <p:nvPr/>
        </p:nvSpPr>
        <p:spPr>
          <a:xfrm>
            <a:off x="2893209" y="181987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solidFill>
                  <a:srgbClr val="006600"/>
                </a:solidFill>
                <a:latin typeface="Monotype Corsiva" pitchFamily="66" charset="0"/>
              </a:rPr>
              <a:t>T</a:t>
            </a:r>
            <a:endParaRPr lang="pl-PL" sz="18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26"/>
          <p:cNvSpPr>
            <a:spLocks noChangeArrowheads="1"/>
          </p:cNvSpPr>
          <p:nvPr/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rgbClr val="000000"/>
                </a:solidFill>
                <a:latin typeface="Impact" pitchFamily="34" charset="0"/>
              </a:rPr>
              <a:t>FLOW </a:t>
            </a:r>
            <a:r>
              <a:rPr kumimoji="1" lang="pl-PL" sz="3600" dirty="0">
                <a:solidFill>
                  <a:srgbClr val="000000"/>
                </a:solidFill>
                <a:latin typeface="Impact" pitchFamily="34" charset="0"/>
              </a:rPr>
              <a:t>ASSIGNMENT PROBLEM</a:t>
            </a:r>
            <a:endParaRPr kumimoji="1" lang="pl-PL" sz="4400" dirty="0">
              <a:solidFill>
                <a:srgbClr val="000000"/>
              </a:solidFill>
              <a:latin typeface="Impact" pitchFamily="34" charset="0"/>
            </a:endParaRPr>
          </a:p>
        </p:txBody>
      </p:sp>
      <p:graphicFrame>
        <p:nvGraphicFramePr>
          <p:cNvPr id="139264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3805217"/>
              </p:ext>
            </p:extLst>
          </p:nvPr>
        </p:nvGraphicFramePr>
        <p:xfrm>
          <a:off x="316906" y="2602108"/>
          <a:ext cx="3657600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196" name="Equation" r:id="rId4" imgW="1371600" imgH="507960" progId="Equation.3">
                  <p:embed/>
                </p:oleObj>
              </mc:Choice>
              <mc:Fallback>
                <p:oleObj name="Equation" r:id="rId4" imgW="1371600" imgH="507960" progId="Equation.3">
                  <p:embed/>
                  <p:pic>
                    <p:nvPicPr>
                      <p:cNvPr id="0" name="Picture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906" y="2602108"/>
                        <a:ext cx="3657600" cy="1354138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265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7031046"/>
              </p:ext>
            </p:extLst>
          </p:nvPr>
        </p:nvGraphicFramePr>
        <p:xfrm>
          <a:off x="4664075" y="4783138"/>
          <a:ext cx="4368800" cy="176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197" name="Równanie" r:id="rId6" imgW="1638000" imgH="660240" progId="Equation.3">
                  <p:embed/>
                </p:oleObj>
              </mc:Choice>
              <mc:Fallback>
                <p:oleObj name="Równanie" r:id="rId6" imgW="1638000" imgH="660240" progId="Equation.3">
                  <p:embed/>
                  <p:pic>
                    <p:nvPicPr>
                      <p:cNvPr id="0" name="Picture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4075" y="4783138"/>
                        <a:ext cx="4368800" cy="1765300"/>
                      </a:xfrm>
                      <a:prstGeom prst="rect">
                        <a:avLst/>
                      </a:prstGeom>
                      <a:solidFill>
                        <a:srgbClr val="FF00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266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6991066"/>
              </p:ext>
            </p:extLst>
          </p:nvPr>
        </p:nvGraphicFramePr>
        <p:xfrm>
          <a:off x="4391025" y="2394207"/>
          <a:ext cx="4641850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198" name="Equation" r:id="rId8" imgW="1562040" imgH="609480" progId="Equation.3">
                  <p:embed/>
                </p:oleObj>
              </mc:Choice>
              <mc:Fallback>
                <p:oleObj name="Equation" r:id="rId8" imgW="1562040" imgH="609480" progId="Equation.3">
                  <p:embed/>
                  <p:pic>
                    <p:nvPicPr>
                      <p:cNvPr id="0" name="Picture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1025" y="2394207"/>
                        <a:ext cx="4641850" cy="1800225"/>
                      </a:xfrm>
                      <a:prstGeom prst="rect">
                        <a:avLst/>
                      </a:prstGeom>
                      <a:solidFill>
                        <a:srgbClr val="3366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7" name="Text Box 1037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aphicFrame>
        <p:nvGraphicFramePr>
          <p:cNvPr id="139267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321065"/>
              </p:ext>
            </p:extLst>
          </p:nvPr>
        </p:nvGraphicFramePr>
        <p:xfrm>
          <a:off x="711200" y="4733925"/>
          <a:ext cx="3114675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199" name="Equation" r:id="rId10" imgW="1168200" imgH="711000" progId="Equation.3">
                  <p:embed/>
                </p:oleObj>
              </mc:Choice>
              <mc:Fallback>
                <p:oleObj name="Equation" r:id="rId10" imgW="1168200" imgH="711000" progId="Equation.3">
                  <p:embed/>
                  <p:pic>
                    <p:nvPicPr>
                      <p:cNvPr id="0" name="Picture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200" y="4733925"/>
                        <a:ext cx="3114675" cy="1897063"/>
                      </a:xfrm>
                      <a:prstGeom prst="rect">
                        <a:avLst/>
                      </a:prstGeom>
                      <a:solidFill>
                        <a:schemeClr val="folHlink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164506" y="1916308"/>
            <a:ext cx="428194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0000"/>
                </a:solidFill>
              </a:rPr>
              <a:t>Kryterium optymalizacji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13" name="Text Box 54"/>
          <p:cNvSpPr txBox="1">
            <a:spLocks noChangeArrowheads="1"/>
          </p:cNvSpPr>
          <p:nvPr/>
        </p:nvSpPr>
        <p:spPr bwMode="auto">
          <a:xfrm>
            <a:off x="5443537" y="1857632"/>
            <a:ext cx="236795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33CC"/>
                </a:solidFill>
              </a:rPr>
              <a:t>Ograniczenie</a:t>
            </a:r>
            <a:endParaRPr lang="pl-PL" dirty="0">
              <a:solidFill>
                <a:srgbClr val="0033CC"/>
              </a:solidFill>
            </a:endParaRPr>
          </a:p>
        </p:txBody>
      </p:sp>
      <p:sp>
        <p:nvSpPr>
          <p:cNvPr id="14" name="Text Box 56"/>
          <p:cNvSpPr txBox="1">
            <a:spLocks noChangeArrowheads="1"/>
          </p:cNvSpPr>
          <p:nvPr/>
        </p:nvSpPr>
        <p:spPr bwMode="auto">
          <a:xfrm>
            <a:off x="4572000" y="4191000"/>
            <a:ext cx="440165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FF0066"/>
                </a:solidFill>
              </a:rPr>
              <a:t>Problem optymalizacyjny</a:t>
            </a:r>
            <a:endParaRPr lang="pl-PL" dirty="0"/>
          </a:p>
        </p:txBody>
      </p:sp>
      <p:sp>
        <p:nvSpPr>
          <p:cNvPr id="15" name="Text Box 57"/>
          <p:cNvSpPr txBox="1">
            <a:spLocks noChangeArrowheads="1"/>
          </p:cNvSpPr>
          <p:nvPr/>
        </p:nvSpPr>
        <p:spPr bwMode="auto">
          <a:xfrm>
            <a:off x="762000" y="4191000"/>
            <a:ext cx="266880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6600"/>
                </a:solidFill>
              </a:rPr>
              <a:t>Wielkości dane</a:t>
            </a:r>
            <a:endParaRPr lang="pl-PL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>
            <a:spLocks noChangeArrowheads="1"/>
          </p:cNvSpPr>
          <p:nvPr/>
        </p:nvSpPr>
        <p:spPr bwMode="auto">
          <a:xfrm>
            <a:off x="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rgbClr val="000000"/>
                </a:solidFill>
                <a:latin typeface="Impact" pitchFamily="34" charset="0"/>
              </a:rPr>
              <a:t>CAPACITY </a:t>
            </a:r>
            <a:r>
              <a:rPr kumimoji="1" lang="pl-PL" sz="3600" dirty="0">
                <a:solidFill>
                  <a:srgbClr val="000000"/>
                </a:solidFill>
                <a:latin typeface="Impact" pitchFamily="34" charset="0"/>
              </a:rPr>
              <a:t>&amp; FLOW ASSIGNMENT PROBLEM</a:t>
            </a:r>
            <a:endParaRPr kumimoji="1" lang="pl-PL" sz="4400" dirty="0">
              <a:solidFill>
                <a:srgbClr val="000000"/>
              </a:solidFill>
              <a:latin typeface="Impact" pitchFamily="34" charset="0"/>
            </a:endParaRPr>
          </a:p>
        </p:txBody>
      </p:sp>
      <p:sp>
        <p:nvSpPr>
          <p:cNvPr id="3" name="Text Box 103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cxnSp>
        <p:nvCxnSpPr>
          <p:cNvPr id="4" name="Łącznik prosty 3"/>
          <p:cNvCxnSpPr/>
          <p:nvPr/>
        </p:nvCxnSpPr>
        <p:spPr bwMode="auto">
          <a:xfrm flipV="1">
            <a:off x="3059832" y="1556792"/>
            <a:ext cx="1584176" cy="1584176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5" name="Łącznik prosty 4"/>
          <p:cNvCxnSpPr/>
          <p:nvPr/>
        </p:nvCxnSpPr>
        <p:spPr bwMode="auto">
          <a:xfrm>
            <a:off x="4644008" y="1556792"/>
            <a:ext cx="432048" cy="3096344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6" name="Łącznik prosty 5"/>
          <p:cNvCxnSpPr/>
          <p:nvPr/>
        </p:nvCxnSpPr>
        <p:spPr bwMode="auto">
          <a:xfrm>
            <a:off x="3059832" y="3140968"/>
            <a:ext cx="2808312" cy="2088232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7" name="Łącznik prosty 6"/>
          <p:cNvCxnSpPr/>
          <p:nvPr/>
        </p:nvCxnSpPr>
        <p:spPr bwMode="auto">
          <a:xfrm flipV="1">
            <a:off x="5076056" y="1268760"/>
            <a:ext cx="2088232" cy="3384376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8" name="Łącznik prosty 7"/>
          <p:cNvCxnSpPr/>
          <p:nvPr/>
        </p:nvCxnSpPr>
        <p:spPr bwMode="auto">
          <a:xfrm flipV="1">
            <a:off x="4644008" y="1268760"/>
            <a:ext cx="2520280" cy="288032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 flipH="1">
            <a:off x="5868144" y="1268760"/>
            <a:ext cx="1296144" cy="3960440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>
            <a:off x="3605808" y="2606452"/>
            <a:ext cx="2736304" cy="1152128"/>
          </a:xfrm>
          <a:prstGeom prst="line">
            <a:avLst/>
          </a:prstGeom>
          <a:noFill/>
          <a:ln w="19050" cap="flat" cmpd="sng" algn="ctr">
            <a:solidFill>
              <a:srgbClr val="0066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1" name="Elipsa 10"/>
          <p:cNvSpPr/>
          <p:nvPr/>
        </p:nvSpPr>
        <p:spPr bwMode="auto">
          <a:xfrm>
            <a:off x="4829547" y="3094881"/>
            <a:ext cx="72008" cy="72008"/>
          </a:xfrm>
          <a:prstGeom prst="ellipse">
            <a:avLst/>
          </a:prstGeom>
          <a:solidFill>
            <a:srgbClr val="80008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Elipsa 11"/>
          <p:cNvSpPr/>
          <p:nvPr/>
        </p:nvSpPr>
        <p:spPr bwMode="auto">
          <a:xfrm>
            <a:off x="5740152" y="3477444"/>
            <a:ext cx="72008" cy="72008"/>
          </a:xfrm>
          <a:prstGeom prst="ellipse">
            <a:avLst/>
          </a:prstGeom>
          <a:solidFill>
            <a:srgbClr val="80008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trzałka w prawo 12"/>
          <p:cNvSpPr/>
          <p:nvPr/>
        </p:nvSpPr>
        <p:spPr bwMode="auto">
          <a:xfrm>
            <a:off x="2411760" y="3140968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trzałka w prawo 13"/>
          <p:cNvSpPr/>
          <p:nvPr/>
        </p:nvSpPr>
        <p:spPr bwMode="auto">
          <a:xfrm rot="19620109">
            <a:off x="5413699" y="5415169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trzałka w prawo 14"/>
          <p:cNvSpPr/>
          <p:nvPr/>
        </p:nvSpPr>
        <p:spPr bwMode="auto">
          <a:xfrm rot="10401433">
            <a:off x="6661427" y="3741868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trzałka w prawo 15"/>
          <p:cNvSpPr/>
          <p:nvPr/>
        </p:nvSpPr>
        <p:spPr bwMode="auto">
          <a:xfrm>
            <a:off x="3923928" y="1484784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trzałka w prawo 16"/>
          <p:cNvSpPr/>
          <p:nvPr/>
        </p:nvSpPr>
        <p:spPr bwMode="auto">
          <a:xfrm rot="21255335">
            <a:off x="5119179" y="1331816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trzałka w prawo 17"/>
          <p:cNvSpPr/>
          <p:nvPr/>
        </p:nvSpPr>
        <p:spPr bwMode="auto">
          <a:xfrm rot="4892419">
            <a:off x="4793578" y="2180632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trzałka w prawo 18"/>
          <p:cNvSpPr/>
          <p:nvPr/>
        </p:nvSpPr>
        <p:spPr bwMode="auto">
          <a:xfrm rot="1966001">
            <a:off x="3349067" y="3882556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trzałka w prawo 19"/>
          <p:cNvSpPr/>
          <p:nvPr/>
        </p:nvSpPr>
        <p:spPr bwMode="auto">
          <a:xfrm rot="17396704">
            <a:off x="6157380" y="4890667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trzałka w prawo 20"/>
          <p:cNvSpPr/>
          <p:nvPr/>
        </p:nvSpPr>
        <p:spPr bwMode="auto">
          <a:xfrm rot="12890132">
            <a:off x="5050402" y="5132477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trzałka w prawo 21"/>
          <p:cNvSpPr/>
          <p:nvPr/>
        </p:nvSpPr>
        <p:spPr bwMode="auto">
          <a:xfrm rot="17396704">
            <a:off x="6797330" y="2218393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Elipsa 22"/>
          <p:cNvSpPr/>
          <p:nvPr/>
        </p:nvSpPr>
        <p:spPr bwMode="auto">
          <a:xfrm>
            <a:off x="4572000" y="1484784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Elipsa 23"/>
          <p:cNvSpPr/>
          <p:nvPr/>
        </p:nvSpPr>
        <p:spPr bwMode="auto">
          <a:xfrm>
            <a:off x="7092280" y="119675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Elipsa 24"/>
          <p:cNvSpPr/>
          <p:nvPr/>
        </p:nvSpPr>
        <p:spPr bwMode="auto">
          <a:xfrm>
            <a:off x="2987824" y="306896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Elipsa 25"/>
          <p:cNvSpPr/>
          <p:nvPr/>
        </p:nvSpPr>
        <p:spPr bwMode="auto">
          <a:xfrm>
            <a:off x="3530724" y="2538239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Elipsa 26"/>
          <p:cNvSpPr/>
          <p:nvPr/>
        </p:nvSpPr>
        <p:spPr bwMode="auto">
          <a:xfrm>
            <a:off x="4788024" y="306896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Elipsa 27"/>
          <p:cNvSpPr/>
          <p:nvPr/>
        </p:nvSpPr>
        <p:spPr bwMode="auto">
          <a:xfrm>
            <a:off x="5724128" y="342900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Elipsa 28"/>
          <p:cNvSpPr/>
          <p:nvPr/>
        </p:nvSpPr>
        <p:spPr bwMode="auto">
          <a:xfrm>
            <a:off x="6277347" y="366561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Elipsa 29"/>
          <p:cNvSpPr/>
          <p:nvPr/>
        </p:nvSpPr>
        <p:spPr bwMode="auto">
          <a:xfrm>
            <a:off x="5796136" y="515719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Elipsa 30"/>
          <p:cNvSpPr/>
          <p:nvPr/>
        </p:nvSpPr>
        <p:spPr bwMode="auto">
          <a:xfrm>
            <a:off x="5004048" y="4581128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Prostokąt 31"/>
          <p:cNvSpPr/>
          <p:nvPr/>
        </p:nvSpPr>
        <p:spPr bwMode="auto">
          <a:xfrm rot="21368141">
            <a:off x="5830838" y="1303040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Prostokąt 32"/>
          <p:cNvSpPr/>
          <p:nvPr/>
        </p:nvSpPr>
        <p:spPr bwMode="auto">
          <a:xfrm rot="15810189">
            <a:off x="4502031" y="2540742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Prostokąt 33"/>
          <p:cNvSpPr/>
          <p:nvPr/>
        </p:nvSpPr>
        <p:spPr bwMode="auto">
          <a:xfrm rot="17241591">
            <a:off x="5814801" y="4487025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Prostokąt 34"/>
          <p:cNvSpPr/>
          <p:nvPr/>
        </p:nvSpPr>
        <p:spPr bwMode="auto">
          <a:xfrm rot="2275828">
            <a:off x="4021274" y="3992431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Prostokąt 35"/>
          <p:cNvSpPr/>
          <p:nvPr/>
        </p:nvSpPr>
        <p:spPr bwMode="auto">
          <a:xfrm rot="17241591">
            <a:off x="6280757" y="3046866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41" name="Obiek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53645"/>
              </p:ext>
            </p:extLst>
          </p:nvPr>
        </p:nvGraphicFramePr>
        <p:xfrm>
          <a:off x="488950" y="5576888"/>
          <a:ext cx="4600575" cy="131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737" name="Równanie" r:id="rId3" imgW="1549080" imgH="444240" progId="Equation.3">
                  <p:embed/>
                </p:oleObj>
              </mc:Choice>
              <mc:Fallback>
                <p:oleObj name="Równanie" r:id="rId3" imgW="154908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50" y="5576888"/>
                        <a:ext cx="4600575" cy="1319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Strzałka w prawo 41"/>
          <p:cNvSpPr/>
          <p:nvPr/>
        </p:nvSpPr>
        <p:spPr bwMode="auto">
          <a:xfrm rot="10800000">
            <a:off x="7338392" y="1299220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pole tekstowe 44"/>
          <p:cNvSpPr txBox="1"/>
          <p:nvPr/>
        </p:nvSpPr>
        <p:spPr>
          <a:xfrm>
            <a:off x="1919343" y="1700094"/>
            <a:ext cx="1095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>
                <a:solidFill>
                  <a:srgbClr val="006600"/>
                </a:solidFill>
              </a:rPr>
              <a:t>t</a:t>
            </a:r>
            <a:r>
              <a:rPr lang="pl-PL" sz="1800" b="1" dirty="0" smtClean="0">
                <a:solidFill>
                  <a:srgbClr val="006600"/>
                </a:solidFill>
              </a:rPr>
              <a:t>opologia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sieci</a:t>
            </a:r>
          </a:p>
        </p:txBody>
      </p:sp>
      <p:sp>
        <p:nvSpPr>
          <p:cNvPr id="46" name="pole tekstowe 45"/>
          <p:cNvSpPr txBox="1"/>
          <p:nvPr/>
        </p:nvSpPr>
        <p:spPr>
          <a:xfrm>
            <a:off x="2893209" y="181987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solidFill>
                  <a:srgbClr val="006600"/>
                </a:solidFill>
                <a:latin typeface="Monotype Corsiva" pitchFamily="66" charset="0"/>
              </a:rPr>
              <a:t>T</a:t>
            </a:r>
            <a:endParaRPr lang="pl-PL" sz="18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47" name="pole tekstowe 46"/>
          <p:cNvSpPr txBox="1"/>
          <p:nvPr/>
        </p:nvSpPr>
        <p:spPr>
          <a:xfrm>
            <a:off x="7592865" y="846494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i="1" dirty="0" smtClean="0">
                <a:solidFill>
                  <a:srgbClr val="006600"/>
                </a:solidFill>
              </a:rPr>
              <a:t>γ</a:t>
            </a:r>
            <a:endParaRPr lang="pl-PL" sz="2000" b="1" i="1" dirty="0">
              <a:solidFill>
                <a:srgbClr val="006600"/>
              </a:solidFill>
            </a:endParaRPr>
          </a:p>
        </p:txBody>
      </p:sp>
      <p:sp>
        <p:nvSpPr>
          <p:cNvPr id="48" name="pole tekstowe 47"/>
          <p:cNvSpPr txBox="1"/>
          <p:nvPr/>
        </p:nvSpPr>
        <p:spPr>
          <a:xfrm>
            <a:off x="7844408" y="955619"/>
            <a:ext cx="13342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6600"/>
                </a:solidFill>
              </a:rPr>
              <a:t>ruch</a:t>
            </a:r>
            <a:br>
              <a:rPr lang="pl-PL" sz="2000" b="1" dirty="0" smtClean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oferowany</a:t>
            </a:r>
            <a:endParaRPr lang="pl-PL" sz="2000" b="1" dirty="0">
              <a:solidFill>
                <a:srgbClr val="006600"/>
              </a:solidFill>
            </a:endParaRPr>
          </a:p>
        </p:txBody>
      </p:sp>
      <p:sp>
        <p:nvSpPr>
          <p:cNvPr id="49" name="pole tekstowe 48"/>
          <p:cNvSpPr txBox="1"/>
          <p:nvPr/>
        </p:nvSpPr>
        <p:spPr>
          <a:xfrm>
            <a:off x="7531405" y="75294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</a:rPr>
              <a:t>→</a:t>
            </a:r>
            <a:endParaRPr lang="pl-PL" sz="1800" b="1" dirty="0">
              <a:solidFill>
                <a:srgbClr val="006600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7013354" y="2346425"/>
            <a:ext cx="21533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i="1" dirty="0" smtClean="0">
                <a:solidFill>
                  <a:srgbClr val="C00000"/>
                </a:solidFill>
              </a:rPr>
              <a:t>λ</a:t>
            </a:r>
            <a:r>
              <a:rPr lang="pl-PL" sz="2000" b="1" dirty="0" smtClean="0">
                <a:solidFill>
                  <a:srgbClr val="C00000"/>
                </a:solidFill>
              </a:rPr>
              <a:t> – rozpływ ruchu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6956539" y="219941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C00000"/>
                </a:solidFill>
              </a:rPr>
              <a:t>→</a:t>
            </a:r>
            <a:endParaRPr lang="pl-PL" sz="1800" b="1" dirty="0">
              <a:solidFill>
                <a:srgbClr val="C00000"/>
              </a:solidFill>
            </a:endParaRPr>
          </a:p>
        </p:txBody>
      </p:sp>
      <p:sp>
        <p:nvSpPr>
          <p:cNvPr id="52" name="pole tekstowe 51"/>
          <p:cNvSpPr txBox="1"/>
          <p:nvPr/>
        </p:nvSpPr>
        <p:spPr>
          <a:xfrm>
            <a:off x="6753038" y="2940023"/>
            <a:ext cx="226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i="1" dirty="0" smtClean="0">
                <a:solidFill>
                  <a:srgbClr val="C00000"/>
                </a:solidFill>
              </a:rPr>
              <a:t>μ</a:t>
            </a:r>
            <a:r>
              <a:rPr lang="pl-PL" sz="2000" b="1" dirty="0" smtClean="0">
                <a:solidFill>
                  <a:srgbClr val="C00000"/>
                </a:solidFill>
              </a:rPr>
              <a:t> – przepustowości</a:t>
            </a:r>
          </a:p>
        </p:txBody>
      </p:sp>
      <p:sp>
        <p:nvSpPr>
          <p:cNvPr id="53" name="pole tekstowe 52"/>
          <p:cNvSpPr txBox="1"/>
          <p:nvPr/>
        </p:nvSpPr>
        <p:spPr>
          <a:xfrm>
            <a:off x="6727668" y="281807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C00000"/>
                </a:solidFill>
              </a:rPr>
              <a:t>→</a:t>
            </a:r>
            <a:endParaRPr lang="pl-PL" sz="1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ChangeArrowheads="1"/>
          </p:cNvSpPr>
          <p:nvPr/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rgbClr val="000000"/>
                </a:solidFill>
                <a:latin typeface="Impact" pitchFamily="34" charset="0"/>
              </a:rPr>
              <a:t>CAPACITY </a:t>
            </a:r>
            <a:r>
              <a:rPr kumimoji="1" lang="pl-PL" sz="3600" dirty="0">
                <a:solidFill>
                  <a:srgbClr val="000000"/>
                </a:solidFill>
                <a:latin typeface="Impact" pitchFamily="34" charset="0"/>
              </a:rPr>
              <a:t>&amp; FLOW ASSIGNMENT PROBLEM</a:t>
            </a:r>
            <a:endParaRPr kumimoji="1" lang="pl-PL" sz="4400" dirty="0">
              <a:solidFill>
                <a:srgbClr val="000000"/>
              </a:solidFill>
              <a:latin typeface="Impact" pitchFamily="34" charset="0"/>
            </a:endParaRPr>
          </a:p>
        </p:txBody>
      </p:sp>
      <p:graphicFrame>
        <p:nvGraphicFramePr>
          <p:cNvPr id="14028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1547597"/>
              </p:ext>
            </p:extLst>
          </p:nvPr>
        </p:nvGraphicFramePr>
        <p:xfrm>
          <a:off x="1465263" y="2590800"/>
          <a:ext cx="3622675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39" name="Equation" r:id="rId4" imgW="1358640" imgH="507960" progId="Equation.3">
                  <p:embed/>
                </p:oleObj>
              </mc:Choice>
              <mc:Fallback>
                <p:oleObj name="Equation" r:id="rId4" imgW="1358640" imgH="507960" progId="Equation.3">
                  <p:embed/>
                  <p:pic>
                    <p:nvPicPr>
                      <p:cNvPr id="0" name="Picture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5263" y="2590800"/>
                        <a:ext cx="3622675" cy="1354138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289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122430"/>
              </p:ext>
            </p:extLst>
          </p:nvPr>
        </p:nvGraphicFramePr>
        <p:xfrm>
          <a:off x="4587875" y="4706938"/>
          <a:ext cx="4368800" cy="176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40" name="Równanie" r:id="rId6" imgW="1638000" imgH="660240" progId="Equation.3">
                  <p:embed/>
                </p:oleObj>
              </mc:Choice>
              <mc:Fallback>
                <p:oleObj name="Równanie" r:id="rId6" imgW="1638000" imgH="660240" progId="Equation.3">
                  <p:embed/>
                  <p:pic>
                    <p:nvPicPr>
                      <p:cNvPr id="0" name="Picture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75" y="4706938"/>
                        <a:ext cx="4368800" cy="1765300"/>
                      </a:xfrm>
                      <a:prstGeom prst="rect">
                        <a:avLst/>
                      </a:prstGeom>
                      <a:solidFill>
                        <a:srgbClr val="FF00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290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6686205"/>
              </p:ext>
            </p:extLst>
          </p:nvPr>
        </p:nvGraphicFramePr>
        <p:xfrm>
          <a:off x="762000" y="4962525"/>
          <a:ext cx="3017838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41" name="Equation" r:id="rId8" imgW="1130040" imgH="482400" progId="Equation.3">
                  <p:embed/>
                </p:oleObj>
              </mc:Choice>
              <mc:Fallback>
                <p:oleObj name="Equation" r:id="rId8" imgW="1130040" imgH="482400" progId="Equation.3">
                  <p:embed/>
                  <p:pic>
                    <p:nvPicPr>
                      <p:cNvPr id="0" name="Picture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962525"/>
                        <a:ext cx="3017838" cy="1282700"/>
                      </a:xfrm>
                      <a:prstGeom prst="rect">
                        <a:avLst/>
                      </a:prstGeom>
                      <a:solidFill>
                        <a:schemeClr val="folHlink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29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967369"/>
              </p:ext>
            </p:extLst>
          </p:nvPr>
        </p:nvGraphicFramePr>
        <p:xfrm>
          <a:off x="6267450" y="3429000"/>
          <a:ext cx="2266950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42" name="Equation" r:id="rId10" imgW="787320" imgH="291960" progId="Equation.3">
                  <p:embed/>
                </p:oleObj>
              </mc:Choice>
              <mc:Fallback>
                <p:oleObj name="Equation" r:id="rId10" imgW="787320" imgH="291960" progId="Equation.3">
                  <p:embed/>
                  <p:pic>
                    <p:nvPicPr>
                      <p:cNvPr id="0" name="Picture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7450" y="3429000"/>
                        <a:ext cx="2266950" cy="836613"/>
                      </a:xfrm>
                      <a:prstGeom prst="rect">
                        <a:avLst/>
                      </a:prstGeom>
                      <a:solidFill>
                        <a:srgbClr val="3366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0" name="Text Box 103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13" name="Text Box 53"/>
          <p:cNvSpPr txBox="1">
            <a:spLocks noChangeArrowheads="1"/>
          </p:cNvSpPr>
          <p:nvPr/>
        </p:nvSpPr>
        <p:spPr bwMode="auto">
          <a:xfrm>
            <a:off x="1295400" y="1905000"/>
            <a:ext cx="428194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0000"/>
                </a:solidFill>
              </a:rPr>
              <a:t>Kryterium optymalizacji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14" name="Text Box 54"/>
          <p:cNvSpPr txBox="1">
            <a:spLocks noChangeArrowheads="1"/>
          </p:cNvSpPr>
          <p:nvPr/>
        </p:nvSpPr>
        <p:spPr bwMode="auto">
          <a:xfrm>
            <a:off x="6248400" y="1892300"/>
            <a:ext cx="236795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33CC"/>
                </a:solidFill>
              </a:rPr>
              <a:t>Ograniczenie</a:t>
            </a:r>
            <a:endParaRPr lang="pl-PL" dirty="0">
              <a:solidFill>
                <a:srgbClr val="0033CC"/>
              </a:solidFill>
            </a:endParaRPr>
          </a:p>
        </p:txBody>
      </p:sp>
      <p:sp>
        <p:nvSpPr>
          <p:cNvPr id="15" name="Text Box 56"/>
          <p:cNvSpPr txBox="1">
            <a:spLocks noChangeArrowheads="1"/>
          </p:cNvSpPr>
          <p:nvPr/>
        </p:nvSpPr>
        <p:spPr bwMode="auto">
          <a:xfrm>
            <a:off x="4572000" y="4191000"/>
            <a:ext cx="440165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FF0066"/>
                </a:solidFill>
              </a:rPr>
              <a:t>Problem optymalizacyjny</a:t>
            </a:r>
            <a:endParaRPr lang="pl-PL" dirty="0"/>
          </a:p>
        </p:txBody>
      </p:sp>
      <p:sp>
        <p:nvSpPr>
          <p:cNvPr id="16" name="Text Box 57"/>
          <p:cNvSpPr txBox="1">
            <a:spLocks noChangeArrowheads="1"/>
          </p:cNvSpPr>
          <p:nvPr/>
        </p:nvSpPr>
        <p:spPr bwMode="auto">
          <a:xfrm>
            <a:off x="762000" y="4191000"/>
            <a:ext cx="266880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6600"/>
                </a:solidFill>
              </a:rPr>
              <a:t>Wielkości dane</a:t>
            </a:r>
            <a:endParaRPr lang="pl-PL" dirty="0">
              <a:solidFill>
                <a:srgbClr val="006600"/>
              </a:solidFill>
            </a:endParaRPr>
          </a:p>
        </p:txBody>
      </p:sp>
      <p:graphicFrame>
        <p:nvGraphicFramePr>
          <p:cNvPr id="17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55084"/>
              </p:ext>
            </p:extLst>
          </p:nvPr>
        </p:nvGraphicFramePr>
        <p:xfrm>
          <a:off x="6262391" y="2613862"/>
          <a:ext cx="1169987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43" name="Equation" r:id="rId12" imgW="406080" imgH="253800" progId="Equation.3">
                  <p:embed/>
                </p:oleObj>
              </mc:Choice>
              <mc:Fallback>
                <p:oleObj name="Equation" r:id="rId12" imgW="406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2391" y="2613862"/>
                        <a:ext cx="1169987" cy="727075"/>
                      </a:xfrm>
                      <a:prstGeom prst="rect">
                        <a:avLst/>
                      </a:prstGeom>
                      <a:solidFill>
                        <a:srgbClr val="3366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rgbClr val="000000"/>
                </a:solidFill>
                <a:latin typeface="Impact" pitchFamily="34" charset="0"/>
              </a:rPr>
              <a:t>TOPOLOGY</a:t>
            </a:r>
            <a:r>
              <a:rPr kumimoji="1" lang="pl-PL" sz="3600" dirty="0">
                <a:solidFill>
                  <a:srgbClr val="000000"/>
                </a:solidFill>
                <a:latin typeface="Impact" pitchFamily="34" charset="0"/>
              </a:rPr>
              <a:t>, CAPACITY &amp; FLOW</a:t>
            </a:r>
            <a:br>
              <a:rPr kumimoji="1" lang="pl-PL" sz="3600" dirty="0">
                <a:solidFill>
                  <a:srgbClr val="000000"/>
                </a:solidFill>
                <a:latin typeface="Impact" pitchFamily="34" charset="0"/>
              </a:rPr>
            </a:br>
            <a:r>
              <a:rPr kumimoji="1" lang="pl-PL" sz="3600" dirty="0">
                <a:solidFill>
                  <a:srgbClr val="000000"/>
                </a:solidFill>
                <a:latin typeface="Impact" pitchFamily="34" charset="0"/>
              </a:rPr>
              <a:t>ASSIGNMENT PROBLEM</a:t>
            </a:r>
            <a:endParaRPr kumimoji="1" lang="pl-PL" sz="4400" dirty="0">
              <a:solidFill>
                <a:srgbClr val="000000"/>
              </a:solidFill>
              <a:latin typeface="Impact" pitchFamily="34" charset="0"/>
            </a:endParaRP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7392987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cxnSp>
        <p:nvCxnSpPr>
          <p:cNvPr id="4" name="Łącznik prosty 3"/>
          <p:cNvCxnSpPr/>
          <p:nvPr/>
        </p:nvCxnSpPr>
        <p:spPr bwMode="auto">
          <a:xfrm flipV="1">
            <a:off x="2873896" y="1587252"/>
            <a:ext cx="1584176" cy="1584176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5" name="Łącznik prosty 4"/>
          <p:cNvCxnSpPr/>
          <p:nvPr/>
        </p:nvCxnSpPr>
        <p:spPr bwMode="auto">
          <a:xfrm>
            <a:off x="4458072" y="1587252"/>
            <a:ext cx="432048" cy="3096344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6" name="Łącznik prosty 5"/>
          <p:cNvCxnSpPr/>
          <p:nvPr/>
        </p:nvCxnSpPr>
        <p:spPr bwMode="auto">
          <a:xfrm>
            <a:off x="2873896" y="3171428"/>
            <a:ext cx="2808312" cy="2088232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7" name="Łącznik prosty 6"/>
          <p:cNvCxnSpPr/>
          <p:nvPr/>
        </p:nvCxnSpPr>
        <p:spPr bwMode="auto">
          <a:xfrm flipV="1">
            <a:off x="4890120" y="1299220"/>
            <a:ext cx="2088232" cy="3384376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8" name="Łącznik prosty 7"/>
          <p:cNvCxnSpPr/>
          <p:nvPr/>
        </p:nvCxnSpPr>
        <p:spPr bwMode="auto">
          <a:xfrm flipV="1">
            <a:off x="4458072" y="1299220"/>
            <a:ext cx="2520280" cy="288032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 flipH="1">
            <a:off x="5682208" y="1299220"/>
            <a:ext cx="1296144" cy="396044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>
            <a:off x="3419872" y="2636912"/>
            <a:ext cx="2736304" cy="1152128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1" name="Elipsa 10"/>
          <p:cNvSpPr/>
          <p:nvPr/>
        </p:nvSpPr>
        <p:spPr bwMode="auto">
          <a:xfrm>
            <a:off x="4643611" y="3125341"/>
            <a:ext cx="72008" cy="72008"/>
          </a:xfrm>
          <a:prstGeom prst="ellipse">
            <a:avLst/>
          </a:prstGeom>
          <a:solidFill>
            <a:srgbClr val="80008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Elipsa 11"/>
          <p:cNvSpPr/>
          <p:nvPr/>
        </p:nvSpPr>
        <p:spPr bwMode="auto">
          <a:xfrm>
            <a:off x="5554216" y="3507904"/>
            <a:ext cx="72008" cy="72008"/>
          </a:xfrm>
          <a:prstGeom prst="ellipse">
            <a:avLst/>
          </a:prstGeom>
          <a:solidFill>
            <a:srgbClr val="80008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trzałka w prawo 12"/>
          <p:cNvSpPr/>
          <p:nvPr/>
        </p:nvSpPr>
        <p:spPr bwMode="auto">
          <a:xfrm>
            <a:off x="2225824" y="3171428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trzałka w prawo 13"/>
          <p:cNvSpPr/>
          <p:nvPr/>
        </p:nvSpPr>
        <p:spPr bwMode="auto">
          <a:xfrm rot="19620109">
            <a:off x="5227763" y="5445629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trzałka w prawo 14"/>
          <p:cNvSpPr/>
          <p:nvPr/>
        </p:nvSpPr>
        <p:spPr bwMode="auto">
          <a:xfrm rot="10800000">
            <a:off x="7338392" y="1299220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trzałka w prawo 15"/>
          <p:cNvSpPr/>
          <p:nvPr/>
        </p:nvSpPr>
        <p:spPr bwMode="auto">
          <a:xfrm rot="10401433">
            <a:off x="6475491" y="3772328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trzałka w prawo 16"/>
          <p:cNvSpPr/>
          <p:nvPr/>
        </p:nvSpPr>
        <p:spPr bwMode="auto">
          <a:xfrm>
            <a:off x="3737992" y="1515244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trzałka w prawo 17"/>
          <p:cNvSpPr/>
          <p:nvPr/>
        </p:nvSpPr>
        <p:spPr bwMode="auto">
          <a:xfrm rot="21255335">
            <a:off x="4933243" y="1362276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trzałka w prawo 18"/>
          <p:cNvSpPr/>
          <p:nvPr/>
        </p:nvSpPr>
        <p:spPr bwMode="auto">
          <a:xfrm rot="4892419">
            <a:off x="4607642" y="2211092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trzałka w prawo 19"/>
          <p:cNvSpPr/>
          <p:nvPr/>
        </p:nvSpPr>
        <p:spPr bwMode="auto">
          <a:xfrm rot="1966001">
            <a:off x="3163131" y="3913016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trzałka w prawo 20"/>
          <p:cNvSpPr/>
          <p:nvPr/>
        </p:nvSpPr>
        <p:spPr bwMode="auto">
          <a:xfrm rot="17396704">
            <a:off x="5971444" y="4921127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trzałka w prawo 21"/>
          <p:cNvSpPr/>
          <p:nvPr/>
        </p:nvSpPr>
        <p:spPr bwMode="auto">
          <a:xfrm rot="12890132">
            <a:off x="4864466" y="5162937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trzałka w prawo 22"/>
          <p:cNvSpPr/>
          <p:nvPr/>
        </p:nvSpPr>
        <p:spPr bwMode="auto">
          <a:xfrm rot="17396704">
            <a:off x="6611394" y="2248853"/>
            <a:ext cx="432048" cy="4571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Elipsa 23"/>
          <p:cNvSpPr/>
          <p:nvPr/>
        </p:nvSpPr>
        <p:spPr bwMode="auto">
          <a:xfrm>
            <a:off x="4386064" y="1515244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Elipsa 24"/>
          <p:cNvSpPr/>
          <p:nvPr/>
        </p:nvSpPr>
        <p:spPr bwMode="auto">
          <a:xfrm>
            <a:off x="6906344" y="122721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Elipsa 25"/>
          <p:cNvSpPr/>
          <p:nvPr/>
        </p:nvSpPr>
        <p:spPr bwMode="auto">
          <a:xfrm>
            <a:off x="2801888" y="309942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Elipsa 26"/>
          <p:cNvSpPr/>
          <p:nvPr/>
        </p:nvSpPr>
        <p:spPr bwMode="auto">
          <a:xfrm>
            <a:off x="3344788" y="2568699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Elipsa 27"/>
          <p:cNvSpPr/>
          <p:nvPr/>
        </p:nvSpPr>
        <p:spPr bwMode="auto">
          <a:xfrm>
            <a:off x="4602088" y="309942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Elipsa 28"/>
          <p:cNvSpPr/>
          <p:nvPr/>
        </p:nvSpPr>
        <p:spPr bwMode="auto">
          <a:xfrm>
            <a:off x="5538192" y="3459460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Elipsa 29"/>
          <p:cNvSpPr/>
          <p:nvPr/>
        </p:nvSpPr>
        <p:spPr bwMode="auto">
          <a:xfrm>
            <a:off x="6091411" y="369607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Elipsa 30"/>
          <p:cNvSpPr/>
          <p:nvPr/>
        </p:nvSpPr>
        <p:spPr bwMode="auto">
          <a:xfrm>
            <a:off x="5610200" y="5187652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Elipsa 31"/>
          <p:cNvSpPr/>
          <p:nvPr/>
        </p:nvSpPr>
        <p:spPr bwMode="auto">
          <a:xfrm>
            <a:off x="4818112" y="4611588"/>
            <a:ext cx="144016" cy="144016"/>
          </a:xfrm>
          <a:prstGeom prst="ellipse">
            <a:avLst/>
          </a:prstGeom>
          <a:solidFill>
            <a:srgbClr val="0066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Prostokąt 38"/>
          <p:cNvSpPr/>
          <p:nvPr/>
        </p:nvSpPr>
        <p:spPr bwMode="auto">
          <a:xfrm rot="21368141">
            <a:off x="5644902" y="1333500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Prostokąt 39"/>
          <p:cNvSpPr/>
          <p:nvPr/>
        </p:nvSpPr>
        <p:spPr bwMode="auto">
          <a:xfrm rot="15810189">
            <a:off x="4316095" y="2571202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Prostokąt 40"/>
          <p:cNvSpPr/>
          <p:nvPr/>
        </p:nvSpPr>
        <p:spPr bwMode="auto">
          <a:xfrm rot="17241591">
            <a:off x="5628865" y="4517485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Prostokąt 41"/>
          <p:cNvSpPr/>
          <p:nvPr/>
        </p:nvSpPr>
        <p:spPr bwMode="auto">
          <a:xfrm rot="2275828">
            <a:off x="3835338" y="4022891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Prostokąt 42"/>
          <p:cNvSpPr/>
          <p:nvPr/>
        </p:nvSpPr>
        <p:spPr bwMode="auto">
          <a:xfrm rot="17241591">
            <a:off x="6094821" y="3077326"/>
            <a:ext cx="576064" cy="144016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4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8475539"/>
              </p:ext>
            </p:extLst>
          </p:nvPr>
        </p:nvGraphicFramePr>
        <p:xfrm>
          <a:off x="677863" y="5594350"/>
          <a:ext cx="4222750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761" name="Równanie" r:id="rId3" imgW="1422360" imgH="431640" progId="Equation.3">
                  <p:embed/>
                </p:oleObj>
              </mc:Choice>
              <mc:Fallback>
                <p:oleObj name="Równanie" r:id="rId3" imgW="142236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863" y="5594350"/>
                        <a:ext cx="4222750" cy="1282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pole tekstowe 44"/>
          <p:cNvSpPr txBox="1"/>
          <p:nvPr/>
        </p:nvSpPr>
        <p:spPr>
          <a:xfrm>
            <a:off x="7592865" y="846494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i="1" dirty="0" smtClean="0">
                <a:solidFill>
                  <a:srgbClr val="006600"/>
                </a:solidFill>
              </a:rPr>
              <a:t>γ</a:t>
            </a:r>
            <a:endParaRPr lang="pl-PL" sz="2000" b="1" i="1" dirty="0">
              <a:solidFill>
                <a:srgbClr val="006600"/>
              </a:solidFill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7844408" y="955619"/>
            <a:ext cx="13342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6600"/>
                </a:solidFill>
              </a:rPr>
              <a:t>ruch</a:t>
            </a:r>
            <a:br>
              <a:rPr lang="pl-PL" sz="2000" b="1" dirty="0" smtClean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oferowany</a:t>
            </a:r>
            <a:endParaRPr lang="pl-PL" sz="2000" b="1" dirty="0">
              <a:solidFill>
                <a:srgbClr val="006600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7013354" y="2346425"/>
            <a:ext cx="21533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i="1" dirty="0" smtClean="0">
                <a:solidFill>
                  <a:srgbClr val="C00000"/>
                </a:solidFill>
              </a:rPr>
              <a:t>λ</a:t>
            </a:r>
            <a:r>
              <a:rPr lang="pl-PL" sz="2000" b="1" dirty="0" smtClean="0">
                <a:solidFill>
                  <a:srgbClr val="C00000"/>
                </a:solidFill>
              </a:rPr>
              <a:t> – rozpływ ruchu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8" name="pole tekstowe 47"/>
          <p:cNvSpPr txBox="1"/>
          <p:nvPr/>
        </p:nvSpPr>
        <p:spPr>
          <a:xfrm>
            <a:off x="6956539" y="219941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C00000"/>
                </a:solidFill>
              </a:rPr>
              <a:t>→</a:t>
            </a:r>
            <a:endParaRPr lang="pl-PL" sz="1800" b="1" dirty="0">
              <a:solidFill>
                <a:srgbClr val="C00000"/>
              </a:solidFill>
            </a:endParaRPr>
          </a:p>
        </p:txBody>
      </p:sp>
      <p:sp>
        <p:nvSpPr>
          <p:cNvPr id="49" name="pole tekstowe 48"/>
          <p:cNvSpPr txBox="1"/>
          <p:nvPr/>
        </p:nvSpPr>
        <p:spPr>
          <a:xfrm>
            <a:off x="6753038" y="2940023"/>
            <a:ext cx="226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i="1" dirty="0" smtClean="0">
                <a:solidFill>
                  <a:srgbClr val="C00000"/>
                </a:solidFill>
              </a:rPr>
              <a:t>μ</a:t>
            </a:r>
            <a:r>
              <a:rPr lang="pl-PL" sz="2000" b="1" dirty="0" smtClean="0">
                <a:solidFill>
                  <a:srgbClr val="C00000"/>
                </a:solidFill>
              </a:rPr>
              <a:t> – przepustowości</a:t>
            </a:r>
          </a:p>
        </p:txBody>
      </p:sp>
      <p:sp>
        <p:nvSpPr>
          <p:cNvPr id="50" name="pole tekstowe 49"/>
          <p:cNvSpPr txBox="1"/>
          <p:nvPr/>
        </p:nvSpPr>
        <p:spPr>
          <a:xfrm>
            <a:off x="6727668" y="281807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C00000"/>
                </a:solidFill>
              </a:rPr>
              <a:t>→</a:t>
            </a:r>
            <a:endParaRPr lang="pl-PL" sz="1800" b="1" dirty="0">
              <a:solidFill>
                <a:srgbClr val="C00000"/>
              </a:solidFill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1919343" y="1700094"/>
            <a:ext cx="1095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>
                <a:solidFill>
                  <a:srgbClr val="C00000"/>
                </a:solidFill>
              </a:rPr>
              <a:t>t</a:t>
            </a:r>
            <a:r>
              <a:rPr lang="pl-PL" sz="1800" b="1" dirty="0" smtClean="0">
                <a:solidFill>
                  <a:srgbClr val="C00000"/>
                </a:solidFill>
              </a:rPr>
              <a:t>opologia</a:t>
            </a:r>
            <a:br>
              <a:rPr lang="pl-PL" sz="1800" b="1" dirty="0" smtClean="0">
                <a:solidFill>
                  <a:srgbClr val="C00000"/>
                </a:solidFill>
              </a:rPr>
            </a:br>
            <a:r>
              <a:rPr lang="pl-PL" sz="1800" b="1" dirty="0" smtClean="0">
                <a:solidFill>
                  <a:srgbClr val="C00000"/>
                </a:solidFill>
              </a:rPr>
              <a:t>sieci</a:t>
            </a:r>
          </a:p>
        </p:txBody>
      </p:sp>
      <p:sp>
        <p:nvSpPr>
          <p:cNvPr id="52" name="pole tekstowe 51"/>
          <p:cNvSpPr txBox="1"/>
          <p:nvPr/>
        </p:nvSpPr>
        <p:spPr>
          <a:xfrm>
            <a:off x="2893209" y="181987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solidFill>
                  <a:srgbClr val="C00000"/>
                </a:solidFill>
                <a:latin typeface="Monotype Corsiva" pitchFamily="66" charset="0"/>
              </a:rPr>
              <a:t>T</a:t>
            </a:r>
            <a:endParaRPr lang="pl-PL" sz="1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3" name="pole tekstowe 52"/>
          <p:cNvSpPr txBox="1"/>
          <p:nvPr/>
        </p:nvSpPr>
        <p:spPr>
          <a:xfrm>
            <a:off x="7531405" y="75294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</a:rPr>
              <a:t>→</a:t>
            </a:r>
            <a:endParaRPr lang="pl-PL" sz="18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Łącznik prosty 86"/>
          <p:cNvCxnSpPr/>
          <p:nvPr/>
        </p:nvCxnSpPr>
        <p:spPr bwMode="auto">
          <a:xfrm>
            <a:off x="3631536" y="3729043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0898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KOMUTACJA PAKIETÓW</a:t>
            </a:r>
            <a:endParaRPr lang="pl-PL" dirty="0"/>
          </a:p>
        </p:txBody>
      </p:sp>
      <p:sp>
        <p:nvSpPr>
          <p:cNvPr id="7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cxnSp>
        <p:nvCxnSpPr>
          <p:cNvPr id="7204" name="Łącznik prosty 7203"/>
          <p:cNvCxnSpPr/>
          <p:nvPr/>
        </p:nvCxnSpPr>
        <p:spPr bwMode="auto">
          <a:xfrm>
            <a:off x="5230441" y="3245257"/>
            <a:ext cx="1144608" cy="27223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02" name="Łącznik prosty 7201"/>
          <p:cNvCxnSpPr/>
          <p:nvPr/>
        </p:nvCxnSpPr>
        <p:spPr bwMode="auto">
          <a:xfrm>
            <a:off x="3014729" y="1560258"/>
            <a:ext cx="2215712" cy="159159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200" name="Łącznik prosty 7199"/>
          <p:cNvCxnSpPr/>
          <p:nvPr/>
        </p:nvCxnSpPr>
        <p:spPr bwMode="auto">
          <a:xfrm>
            <a:off x="3261607" y="2627557"/>
            <a:ext cx="187786" cy="107662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1" name="Łącznik prosty 30"/>
          <p:cNvCxnSpPr/>
          <p:nvPr/>
        </p:nvCxnSpPr>
        <p:spPr bwMode="auto">
          <a:xfrm flipV="1">
            <a:off x="1334488" y="1667604"/>
            <a:ext cx="1497689" cy="107655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72" name="Łącznik prosty 7171"/>
          <p:cNvCxnSpPr/>
          <p:nvPr/>
        </p:nvCxnSpPr>
        <p:spPr bwMode="auto">
          <a:xfrm>
            <a:off x="3017346" y="1667603"/>
            <a:ext cx="1910302" cy="146584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74" name="Łącznik prosty 7173"/>
          <p:cNvCxnSpPr/>
          <p:nvPr/>
        </p:nvCxnSpPr>
        <p:spPr bwMode="auto">
          <a:xfrm flipH="1">
            <a:off x="3004010" y="819408"/>
            <a:ext cx="901047" cy="84505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76" name="Łącznik prosty 7175"/>
          <p:cNvCxnSpPr/>
          <p:nvPr/>
        </p:nvCxnSpPr>
        <p:spPr bwMode="auto">
          <a:xfrm>
            <a:off x="4927648" y="850440"/>
            <a:ext cx="0" cy="83540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78" name="Łącznik prosty 7177"/>
          <p:cNvCxnSpPr/>
          <p:nvPr/>
        </p:nvCxnSpPr>
        <p:spPr bwMode="auto">
          <a:xfrm>
            <a:off x="4927648" y="1814187"/>
            <a:ext cx="1663424" cy="560409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80" name="Łącznik prosty 7179"/>
          <p:cNvCxnSpPr/>
          <p:nvPr/>
        </p:nvCxnSpPr>
        <p:spPr bwMode="auto">
          <a:xfrm flipH="1">
            <a:off x="5222920" y="2385632"/>
            <a:ext cx="1368152" cy="85962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82" name="Łącznik prosty 7181"/>
          <p:cNvCxnSpPr/>
          <p:nvPr/>
        </p:nvCxnSpPr>
        <p:spPr bwMode="auto">
          <a:xfrm flipV="1">
            <a:off x="3505880" y="3300310"/>
            <a:ext cx="1731811" cy="458086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84" name="Łącznik prosty 7183"/>
          <p:cNvCxnSpPr/>
          <p:nvPr/>
        </p:nvCxnSpPr>
        <p:spPr bwMode="auto">
          <a:xfrm>
            <a:off x="1334488" y="2855454"/>
            <a:ext cx="2149100" cy="87913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86" name="Łącznik prosty 7185"/>
          <p:cNvCxnSpPr/>
          <p:nvPr/>
        </p:nvCxnSpPr>
        <p:spPr bwMode="auto">
          <a:xfrm flipV="1">
            <a:off x="1362726" y="2672067"/>
            <a:ext cx="1898881" cy="7209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88" name="Łącznik prosty 7187"/>
          <p:cNvCxnSpPr/>
          <p:nvPr/>
        </p:nvCxnSpPr>
        <p:spPr bwMode="auto">
          <a:xfrm>
            <a:off x="3264224" y="2704214"/>
            <a:ext cx="1958696" cy="487582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90" name="Łącznik prosty 7189"/>
          <p:cNvCxnSpPr/>
          <p:nvPr/>
        </p:nvCxnSpPr>
        <p:spPr bwMode="auto">
          <a:xfrm>
            <a:off x="3017346" y="1664463"/>
            <a:ext cx="244261" cy="103975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92" name="Łącznik prosty 7191"/>
          <p:cNvCxnSpPr/>
          <p:nvPr/>
        </p:nvCxnSpPr>
        <p:spPr bwMode="auto">
          <a:xfrm>
            <a:off x="124816" y="2954964"/>
            <a:ext cx="1152127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96" name="Łącznik prosty 7195"/>
          <p:cNvCxnSpPr/>
          <p:nvPr/>
        </p:nvCxnSpPr>
        <p:spPr bwMode="auto">
          <a:xfrm flipH="1" flipV="1">
            <a:off x="6531032" y="2316359"/>
            <a:ext cx="924137" cy="9533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198" name="Łącznik prosty 7197"/>
          <p:cNvCxnSpPr/>
          <p:nvPr/>
        </p:nvCxnSpPr>
        <p:spPr bwMode="auto">
          <a:xfrm>
            <a:off x="3483588" y="3704184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601" y="1526876"/>
            <a:ext cx="864095" cy="574623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177" y="2402549"/>
            <a:ext cx="864095" cy="574623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873" y="3024669"/>
            <a:ext cx="864095" cy="574623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346" y="3517487"/>
            <a:ext cx="864095" cy="574623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025" y="2087285"/>
            <a:ext cx="864095" cy="574623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626" y="1380292"/>
            <a:ext cx="864095" cy="574623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41" y="2587538"/>
            <a:ext cx="864095" cy="574623"/>
          </a:xfrm>
          <a:prstGeom prst="rect">
            <a:avLst/>
          </a:prstGeom>
        </p:spPr>
      </p:pic>
      <p:sp>
        <p:nvSpPr>
          <p:cNvPr id="7208" name="Dowolny kształt 7207"/>
          <p:cNvSpPr/>
          <p:nvPr/>
        </p:nvSpPr>
        <p:spPr bwMode="auto">
          <a:xfrm>
            <a:off x="128671" y="1529197"/>
            <a:ext cx="6606073" cy="2438242"/>
          </a:xfrm>
          <a:custGeom>
            <a:avLst/>
            <a:gdLst>
              <a:gd name="connsiteX0" fmla="*/ 0 w 6606073"/>
              <a:gd name="connsiteY0" fmla="*/ 1236446 h 2440095"/>
              <a:gd name="connsiteX1" fmla="*/ 1129004 w 6606073"/>
              <a:gd name="connsiteY1" fmla="*/ 1245777 h 2440095"/>
              <a:gd name="connsiteX2" fmla="*/ 2789853 w 6606073"/>
              <a:gd name="connsiteY2" fmla="*/ 4805 h 2440095"/>
              <a:gd name="connsiteX3" fmla="*/ 5085183 w 6606073"/>
              <a:gd name="connsiteY3" fmla="*/ 1768291 h 2440095"/>
              <a:gd name="connsiteX4" fmla="*/ 6606073 w 6606073"/>
              <a:gd name="connsiteY4" fmla="*/ 2440095 h 2440095"/>
              <a:gd name="connsiteX0" fmla="*/ 0 w 6606073"/>
              <a:gd name="connsiteY0" fmla="*/ 1234593 h 2438242"/>
              <a:gd name="connsiteX1" fmla="*/ 1129004 w 6606073"/>
              <a:gd name="connsiteY1" fmla="*/ 1243924 h 2438242"/>
              <a:gd name="connsiteX2" fmla="*/ 2789853 w 6606073"/>
              <a:gd name="connsiteY2" fmla="*/ 2952 h 2438242"/>
              <a:gd name="connsiteX3" fmla="*/ 5222343 w 6606073"/>
              <a:gd name="connsiteY3" fmla="*/ 1647566 h 2438242"/>
              <a:gd name="connsiteX4" fmla="*/ 6606073 w 6606073"/>
              <a:gd name="connsiteY4" fmla="*/ 2438242 h 243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6073" h="2438242">
                <a:moveTo>
                  <a:pt x="0" y="1234593"/>
                </a:moveTo>
                <a:cubicBezTo>
                  <a:pt x="332014" y="1341895"/>
                  <a:pt x="664029" y="1449197"/>
                  <a:pt x="1129004" y="1243924"/>
                </a:cubicBezTo>
                <a:cubicBezTo>
                  <a:pt x="1593979" y="1038651"/>
                  <a:pt x="2107630" y="-64322"/>
                  <a:pt x="2789853" y="2952"/>
                </a:cubicBezTo>
                <a:cubicBezTo>
                  <a:pt x="3472076" y="70226"/>
                  <a:pt x="4586306" y="1241684"/>
                  <a:pt x="5222343" y="1647566"/>
                </a:cubicBezTo>
                <a:cubicBezTo>
                  <a:pt x="5858380" y="2053448"/>
                  <a:pt x="6163646" y="2305281"/>
                  <a:pt x="6606073" y="243824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10" name="Dowolny kształt 7209"/>
          <p:cNvSpPr/>
          <p:nvPr/>
        </p:nvSpPr>
        <p:spPr bwMode="auto">
          <a:xfrm>
            <a:off x="2930692" y="776808"/>
            <a:ext cx="2285626" cy="3685592"/>
          </a:xfrm>
          <a:custGeom>
            <a:avLst/>
            <a:gdLst>
              <a:gd name="connsiteX0" fmla="*/ 831679 w 2345120"/>
              <a:gd name="connsiteY0" fmla="*/ 0 h 3685592"/>
              <a:gd name="connsiteX1" fmla="*/ 66569 w 2345120"/>
              <a:gd name="connsiteY1" fmla="*/ 718457 h 3685592"/>
              <a:gd name="connsiteX2" fmla="*/ 2343239 w 2345120"/>
              <a:gd name="connsiteY2" fmla="*/ 2491273 h 3685592"/>
              <a:gd name="connsiteX3" fmla="*/ 458455 w 2345120"/>
              <a:gd name="connsiteY3" fmla="*/ 2929812 h 3685592"/>
              <a:gd name="connsiteX4" fmla="*/ 570422 w 2345120"/>
              <a:gd name="connsiteY4" fmla="*/ 3685592 h 3685592"/>
              <a:gd name="connsiteX0" fmla="*/ 773164 w 2297007"/>
              <a:gd name="connsiteY0" fmla="*/ 0 h 3685592"/>
              <a:gd name="connsiteX1" fmla="*/ 8054 w 2297007"/>
              <a:gd name="connsiteY1" fmla="*/ 718457 h 3685592"/>
              <a:gd name="connsiteX2" fmla="*/ 1155719 w 2297007"/>
              <a:gd name="connsiteY2" fmla="*/ 1698171 h 3685592"/>
              <a:gd name="connsiteX3" fmla="*/ 2284724 w 2297007"/>
              <a:gd name="connsiteY3" fmla="*/ 2491273 h 3685592"/>
              <a:gd name="connsiteX4" fmla="*/ 399940 w 2297007"/>
              <a:gd name="connsiteY4" fmla="*/ 2929812 h 3685592"/>
              <a:gd name="connsiteX5" fmla="*/ 511907 w 2297007"/>
              <a:gd name="connsiteY5" fmla="*/ 3685592 h 3685592"/>
              <a:gd name="connsiteX0" fmla="*/ 773164 w 2285626"/>
              <a:gd name="connsiteY0" fmla="*/ 0 h 3685592"/>
              <a:gd name="connsiteX1" fmla="*/ 8054 w 2285626"/>
              <a:gd name="connsiteY1" fmla="*/ 718457 h 3685592"/>
              <a:gd name="connsiteX2" fmla="*/ 1155719 w 2285626"/>
              <a:gd name="connsiteY2" fmla="*/ 1698171 h 3685592"/>
              <a:gd name="connsiteX3" fmla="*/ 2284724 w 2285626"/>
              <a:gd name="connsiteY3" fmla="*/ 2491273 h 3685592"/>
              <a:gd name="connsiteX4" fmla="*/ 969107 w 2285626"/>
              <a:gd name="connsiteY4" fmla="*/ 2929812 h 3685592"/>
              <a:gd name="connsiteX5" fmla="*/ 399940 w 2285626"/>
              <a:gd name="connsiteY5" fmla="*/ 2929812 h 3685592"/>
              <a:gd name="connsiteX6" fmla="*/ 511907 w 2285626"/>
              <a:gd name="connsiteY6" fmla="*/ 3685592 h 368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5626" h="3685592">
                <a:moveTo>
                  <a:pt x="773164" y="0"/>
                </a:moveTo>
                <a:cubicBezTo>
                  <a:pt x="264645" y="151622"/>
                  <a:pt x="-55705" y="435429"/>
                  <a:pt x="8054" y="718457"/>
                </a:cubicBezTo>
                <a:cubicBezTo>
                  <a:pt x="71813" y="1001485"/>
                  <a:pt x="776274" y="1402702"/>
                  <a:pt x="1155719" y="1698171"/>
                </a:cubicBezTo>
                <a:cubicBezTo>
                  <a:pt x="1535164" y="1993640"/>
                  <a:pt x="2315826" y="2286000"/>
                  <a:pt x="2284724" y="2491273"/>
                </a:cubicBezTo>
                <a:cubicBezTo>
                  <a:pt x="2253622" y="2696546"/>
                  <a:pt x="1283238" y="2856722"/>
                  <a:pt x="969107" y="2929812"/>
                </a:cubicBezTo>
                <a:cubicBezTo>
                  <a:pt x="654976" y="3002902"/>
                  <a:pt x="476140" y="2803849"/>
                  <a:pt x="399940" y="2929812"/>
                </a:cubicBezTo>
                <a:cubicBezTo>
                  <a:pt x="323740" y="3055775"/>
                  <a:pt x="308189" y="3407228"/>
                  <a:pt x="511907" y="3685592"/>
                </a:cubicBezTo>
              </a:path>
            </a:pathLst>
          </a:custGeom>
          <a:noFill/>
          <a:ln w="50800" cap="flat" cmpd="sng" algn="ctr">
            <a:solidFill>
              <a:srgbClr val="0033CC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7216" name="Grupa 7215"/>
          <p:cNvGrpSpPr/>
          <p:nvPr/>
        </p:nvGrpSpPr>
        <p:grpSpPr>
          <a:xfrm>
            <a:off x="6025203" y="220146"/>
            <a:ext cx="2704755" cy="1347856"/>
            <a:chOff x="6025203" y="220146"/>
            <a:chExt cx="2704755" cy="1347856"/>
          </a:xfrm>
        </p:grpSpPr>
        <p:pic>
          <p:nvPicPr>
            <p:cNvPr id="76" name="Obraz 7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53" y="232372"/>
              <a:ext cx="564901" cy="375659"/>
            </a:xfrm>
            <a:prstGeom prst="rect">
              <a:avLst/>
            </a:prstGeom>
          </p:spPr>
        </p:pic>
        <p:sp>
          <p:nvSpPr>
            <p:cNvPr id="7212" name="pole tekstowe 7211"/>
            <p:cNvSpPr txBox="1"/>
            <p:nvPr/>
          </p:nvSpPr>
          <p:spPr>
            <a:xfrm>
              <a:off x="6988776" y="220146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przełącznik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7214" name="Łącznik prosty 7213"/>
            <p:cNvCxnSpPr/>
            <p:nvPr/>
          </p:nvCxnSpPr>
          <p:spPr bwMode="auto">
            <a:xfrm>
              <a:off x="6035053" y="916328"/>
              <a:ext cx="699691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Łącznik prosty 79"/>
            <p:cNvCxnSpPr/>
            <p:nvPr/>
          </p:nvCxnSpPr>
          <p:spPr bwMode="auto">
            <a:xfrm>
              <a:off x="6025203" y="1268760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Łącznik prosty 80"/>
            <p:cNvCxnSpPr/>
            <p:nvPr/>
          </p:nvCxnSpPr>
          <p:spPr bwMode="auto">
            <a:xfrm>
              <a:off x="6025203" y="1553302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0033CC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pole tekstowe 82"/>
            <p:cNvSpPr txBox="1"/>
            <p:nvPr/>
          </p:nvSpPr>
          <p:spPr>
            <a:xfrm>
              <a:off x="6988776" y="685658"/>
              <a:ext cx="7393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kanał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84" name="pole tekstowe 83"/>
            <p:cNvSpPr txBox="1"/>
            <p:nvPr/>
          </p:nvSpPr>
          <p:spPr>
            <a:xfrm>
              <a:off x="6988776" y="1167892"/>
              <a:ext cx="17411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łącza wirtualne</a:t>
              </a:r>
              <a:endParaRPr lang="pl-PL" dirty="0">
                <a:solidFill>
                  <a:srgbClr val="000000"/>
                </a:solidFill>
              </a:endParaRPr>
            </a:p>
          </p:txBody>
        </p:sp>
      </p:grpSp>
      <p:sp>
        <p:nvSpPr>
          <p:cNvPr id="7215" name="Dowolny kształt 7214"/>
          <p:cNvSpPr/>
          <p:nvPr/>
        </p:nvSpPr>
        <p:spPr bwMode="auto">
          <a:xfrm>
            <a:off x="3480540" y="838888"/>
            <a:ext cx="3126783" cy="3648456"/>
          </a:xfrm>
          <a:custGeom>
            <a:avLst/>
            <a:gdLst>
              <a:gd name="connsiteX0" fmla="*/ 1560485 w 3126783"/>
              <a:gd name="connsiteY0" fmla="*/ 0 h 3648456"/>
              <a:gd name="connsiteX1" fmla="*/ 1542197 w 3126783"/>
              <a:gd name="connsiteY1" fmla="*/ 795528 h 3648456"/>
              <a:gd name="connsiteX2" fmla="*/ 3124109 w 3126783"/>
              <a:gd name="connsiteY2" fmla="*/ 1380744 h 3648456"/>
              <a:gd name="connsiteX3" fmla="*/ 1871381 w 3126783"/>
              <a:gd name="connsiteY3" fmla="*/ 2414016 h 3648456"/>
              <a:gd name="connsiteX4" fmla="*/ 88301 w 3126783"/>
              <a:gd name="connsiteY4" fmla="*/ 2651760 h 3648456"/>
              <a:gd name="connsiteX5" fmla="*/ 252893 w 3126783"/>
              <a:gd name="connsiteY5" fmla="*/ 3648456 h 3648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6783" h="3648456">
                <a:moveTo>
                  <a:pt x="1560485" y="0"/>
                </a:moveTo>
                <a:cubicBezTo>
                  <a:pt x="1421039" y="282702"/>
                  <a:pt x="1281593" y="565404"/>
                  <a:pt x="1542197" y="795528"/>
                </a:cubicBezTo>
                <a:cubicBezTo>
                  <a:pt x="1802801" y="1025652"/>
                  <a:pt x="3069245" y="1110996"/>
                  <a:pt x="3124109" y="1380744"/>
                </a:cubicBezTo>
                <a:cubicBezTo>
                  <a:pt x="3178973" y="1650492"/>
                  <a:pt x="2377349" y="2202180"/>
                  <a:pt x="1871381" y="2414016"/>
                </a:cubicBezTo>
                <a:cubicBezTo>
                  <a:pt x="1365413" y="2625852"/>
                  <a:pt x="358049" y="2446020"/>
                  <a:pt x="88301" y="2651760"/>
                </a:cubicBezTo>
                <a:cubicBezTo>
                  <a:pt x="-181447" y="2857500"/>
                  <a:pt x="252893" y="3648456"/>
                  <a:pt x="252893" y="3648456"/>
                </a:cubicBezTo>
              </a:path>
            </a:pathLst>
          </a:custGeom>
          <a:noFill/>
          <a:ln w="50800" cap="flat" cmpd="sng" algn="ctr">
            <a:solidFill>
              <a:srgbClr val="FFC000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3" name="Łącznik prosty 42"/>
          <p:cNvCxnSpPr/>
          <p:nvPr/>
        </p:nvCxnSpPr>
        <p:spPr bwMode="auto">
          <a:xfrm>
            <a:off x="6025203" y="1394969"/>
            <a:ext cx="699691" cy="0"/>
          </a:xfrm>
          <a:prstGeom prst="line">
            <a:avLst/>
          </a:prstGeom>
          <a:noFill/>
          <a:ln w="50800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Prostokąt 43"/>
          <p:cNvSpPr/>
          <p:nvPr/>
        </p:nvSpPr>
        <p:spPr>
          <a:xfrm>
            <a:off x="124816" y="4460108"/>
            <a:ext cx="87129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solidFill>
                  <a:srgbClr val="000000"/>
                </a:solidFill>
              </a:rPr>
              <a:t>W sieci z </a:t>
            </a:r>
            <a:r>
              <a:rPr lang="pl-PL" sz="2000" b="1" dirty="0" smtClean="0">
                <a:solidFill>
                  <a:srgbClr val="000000"/>
                </a:solidFill>
              </a:rPr>
              <a:t>komutacją pakietów</a:t>
            </a:r>
            <a:r>
              <a:rPr lang="pl-PL" sz="2000" dirty="0" smtClean="0">
                <a:solidFill>
                  <a:srgbClr val="000000"/>
                </a:solidFill>
              </a:rPr>
              <a:t> informacje w </a:t>
            </a:r>
            <a:r>
              <a:rPr lang="pl-PL" sz="2000" dirty="0">
                <a:solidFill>
                  <a:srgbClr val="000000"/>
                </a:solidFill>
              </a:rPr>
              <a:t>połączeniu (od terminala źródłowego do terminala docelowego) są </a:t>
            </a:r>
            <a:r>
              <a:rPr lang="pl-PL" sz="2000" dirty="0" smtClean="0">
                <a:solidFill>
                  <a:srgbClr val="000000"/>
                </a:solidFill>
              </a:rPr>
              <a:t>przesyłane w postaci bloków danych (pakietów) bez konieczności zestawiania trwałego połączenia. Każdy z kanałów sieci może przekazywać pakiety pochodzące z różnych połączeń. Pakiety danych są adresowane, co pozwala przełącznikom kierować pakiety na właściwe trasy w sieci. Komutacja pakietów pozwala na pełniejsze wykorzystanie zasobów pomimo</a:t>
            </a:r>
            <a:r>
              <a:rPr lang="pl-PL" sz="2000" dirty="0">
                <a:solidFill>
                  <a:srgbClr val="000000"/>
                </a:solidFill>
              </a:rPr>
              <a:t> </a:t>
            </a:r>
            <a:r>
              <a:rPr lang="pl-PL" sz="2000" dirty="0" smtClean="0">
                <a:solidFill>
                  <a:srgbClr val="000000"/>
                </a:solidFill>
              </a:rPr>
              <a:t>konieczności adresacji pakietów.</a:t>
            </a:r>
          </a:p>
        </p:txBody>
      </p:sp>
    </p:spTree>
    <p:extLst>
      <p:ext uri="{BB962C8B-B14F-4D97-AF65-F5344CB8AC3E}">
        <p14:creationId xmlns:p14="http://schemas.microsoft.com/office/powerpoint/2010/main" val="64213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3716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rgbClr val="000000"/>
                </a:solidFill>
                <a:latin typeface="Impact" pitchFamily="34" charset="0"/>
              </a:rPr>
              <a:t>TOPOLOGY</a:t>
            </a:r>
            <a:r>
              <a:rPr kumimoji="1" lang="pl-PL" sz="3600" dirty="0">
                <a:solidFill>
                  <a:srgbClr val="000000"/>
                </a:solidFill>
                <a:latin typeface="Impact" pitchFamily="34" charset="0"/>
              </a:rPr>
              <a:t>, CAPACITY &amp; FLOW</a:t>
            </a:r>
            <a:br>
              <a:rPr kumimoji="1" lang="pl-PL" sz="3600" dirty="0">
                <a:solidFill>
                  <a:srgbClr val="000000"/>
                </a:solidFill>
                <a:latin typeface="Impact" pitchFamily="34" charset="0"/>
              </a:rPr>
            </a:br>
            <a:r>
              <a:rPr kumimoji="1" lang="pl-PL" sz="3600" dirty="0">
                <a:solidFill>
                  <a:srgbClr val="000000"/>
                </a:solidFill>
                <a:latin typeface="Impact" pitchFamily="34" charset="0"/>
              </a:rPr>
              <a:t>ASSIGNMENT PROBLEM</a:t>
            </a:r>
            <a:endParaRPr kumimoji="1" lang="pl-PL" sz="4400" dirty="0">
              <a:solidFill>
                <a:srgbClr val="000000"/>
              </a:solidFill>
              <a:latin typeface="Impact" pitchFamily="34" charset="0"/>
            </a:endParaRPr>
          </a:p>
        </p:txBody>
      </p:sp>
      <p:graphicFrame>
        <p:nvGraphicFramePr>
          <p:cNvPr id="141312" name="Object 0"/>
          <p:cNvGraphicFramePr>
            <a:graphicFrameLocks noChangeAspect="1"/>
          </p:cNvGraphicFramePr>
          <p:nvPr/>
        </p:nvGraphicFramePr>
        <p:xfrm>
          <a:off x="1447800" y="2590800"/>
          <a:ext cx="3657600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164" name="Equation" r:id="rId4" imgW="1371600" imgH="507960" progId="Equation.3">
                  <p:embed/>
                </p:oleObj>
              </mc:Choice>
              <mc:Fallback>
                <p:oleObj name="Equation" r:id="rId4" imgW="1371600" imgH="50796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590800"/>
                        <a:ext cx="3657600" cy="1354138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131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0807188"/>
              </p:ext>
            </p:extLst>
          </p:nvPr>
        </p:nvGraphicFramePr>
        <p:xfrm>
          <a:off x="4587875" y="4937125"/>
          <a:ext cx="4368800" cy="179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165" name="Równanie" r:id="rId6" imgW="1638000" imgH="672840" progId="Equation.3">
                  <p:embed/>
                </p:oleObj>
              </mc:Choice>
              <mc:Fallback>
                <p:oleObj name="Równanie" r:id="rId6" imgW="1638000" imgH="6728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75" y="4937125"/>
                        <a:ext cx="4368800" cy="1793875"/>
                      </a:xfrm>
                      <a:prstGeom prst="rect">
                        <a:avLst/>
                      </a:prstGeom>
                      <a:solidFill>
                        <a:srgbClr val="FF00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0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 sz="2400"/>
          </a:p>
        </p:txBody>
      </p:sp>
      <p:graphicFrame>
        <p:nvGraphicFramePr>
          <p:cNvPr id="1413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3365250"/>
              </p:ext>
            </p:extLst>
          </p:nvPr>
        </p:nvGraphicFramePr>
        <p:xfrm>
          <a:off x="925513" y="4941888"/>
          <a:ext cx="2881312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166" name="Equation" r:id="rId8" imgW="1079280" imgH="228600" progId="Equation.3">
                  <p:embed/>
                </p:oleObj>
              </mc:Choice>
              <mc:Fallback>
                <p:oleObj name="Equation" r:id="rId8" imgW="107928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513" y="4941888"/>
                        <a:ext cx="2881312" cy="606425"/>
                      </a:xfrm>
                      <a:prstGeom prst="rect">
                        <a:avLst/>
                      </a:prstGeom>
                      <a:solidFill>
                        <a:schemeClr val="folHlink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53"/>
          <p:cNvSpPr txBox="1">
            <a:spLocks noChangeArrowheads="1"/>
          </p:cNvSpPr>
          <p:nvPr/>
        </p:nvSpPr>
        <p:spPr bwMode="auto">
          <a:xfrm>
            <a:off x="1295400" y="1905000"/>
            <a:ext cx="428194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0000"/>
                </a:solidFill>
              </a:rPr>
              <a:t>Kryterium optymalizacji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14" name="Text Box 54"/>
          <p:cNvSpPr txBox="1">
            <a:spLocks noChangeArrowheads="1"/>
          </p:cNvSpPr>
          <p:nvPr/>
        </p:nvSpPr>
        <p:spPr bwMode="auto">
          <a:xfrm>
            <a:off x="6248400" y="1892300"/>
            <a:ext cx="236795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33CC"/>
                </a:solidFill>
              </a:rPr>
              <a:t>Ograniczenie</a:t>
            </a:r>
            <a:endParaRPr lang="pl-PL" dirty="0">
              <a:solidFill>
                <a:srgbClr val="0033CC"/>
              </a:solidFill>
            </a:endParaRPr>
          </a:p>
        </p:txBody>
      </p:sp>
      <p:sp>
        <p:nvSpPr>
          <p:cNvPr id="15" name="Text Box 56"/>
          <p:cNvSpPr txBox="1">
            <a:spLocks noChangeArrowheads="1"/>
          </p:cNvSpPr>
          <p:nvPr/>
        </p:nvSpPr>
        <p:spPr bwMode="auto">
          <a:xfrm>
            <a:off x="4572000" y="4191000"/>
            <a:ext cx="440165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FF0066"/>
                </a:solidFill>
              </a:rPr>
              <a:t>Problem optymalizacyjny</a:t>
            </a:r>
            <a:endParaRPr lang="pl-PL" dirty="0"/>
          </a:p>
        </p:txBody>
      </p:sp>
      <p:sp>
        <p:nvSpPr>
          <p:cNvPr id="16" name="Text Box 57"/>
          <p:cNvSpPr txBox="1">
            <a:spLocks noChangeArrowheads="1"/>
          </p:cNvSpPr>
          <p:nvPr/>
        </p:nvSpPr>
        <p:spPr bwMode="auto">
          <a:xfrm>
            <a:off x="762000" y="4191000"/>
            <a:ext cx="266880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000" b="1" dirty="0" smtClean="0">
                <a:solidFill>
                  <a:srgbClr val="006600"/>
                </a:solidFill>
              </a:rPr>
              <a:t>Wielkości dane</a:t>
            </a:r>
            <a:endParaRPr lang="pl-PL" dirty="0">
              <a:solidFill>
                <a:srgbClr val="006600"/>
              </a:solidFill>
            </a:endParaRPr>
          </a:p>
        </p:txBody>
      </p:sp>
      <p:graphicFrame>
        <p:nvGraphicFramePr>
          <p:cNvPr id="17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2594267"/>
              </p:ext>
            </p:extLst>
          </p:nvPr>
        </p:nvGraphicFramePr>
        <p:xfrm>
          <a:off x="6267450" y="3429000"/>
          <a:ext cx="2266950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167" name="Equation" r:id="rId10" imgW="787320" imgH="291960" progId="Equation.3">
                  <p:embed/>
                </p:oleObj>
              </mc:Choice>
              <mc:Fallback>
                <p:oleObj name="Equation" r:id="rId10" imgW="78732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7450" y="3429000"/>
                        <a:ext cx="2266950" cy="836613"/>
                      </a:xfrm>
                      <a:prstGeom prst="rect">
                        <a:avLst/>
                      </a:prstGeom>
                      <a:solidFill>
                        <a:srgbClr val="3366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020819"/>
              </p:ext>
            </p:extLst>
          </p:nvPr>
        </p:nvGraphicFramePr>
        <p:xfrm>
          <a:off x="6262391" y="2613862"/>
          <a:ext cx="1169987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168" name="Equation" r:id="rId12" imgW="406080" imgH="253800" progId="Equation.3">
                  <p:embed/>
                </p:oleObj>
              </mc:Choice>
              <mc:Fallback>
                <p:oleObj name="Equation" r:id="rId12" imgW="406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2391" y="2613862"/>
                        <a:ext cx="1169987" cy="727075"/>
                      </a:xfrm>
                      <a:prstGeom prst="rect">
                        <a:avLst/>
                      </a:prstGeom>
                      <a:solidFill>
                        <a:srgbClr val="3366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7392987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036496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kern="0" noProof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ROZSZERZENIA MODELI KOLEJKOWYCH</a:t>
            </a:r>
            <a:br>
              <a:rPr kumimoji="1" lang="pl-PL" sz="4400" kern="0" noProof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</a:br>
            <a:r>
              <a:rPr kumimoji="1" lang="pl-PL" sz="4400" kern="0" noProof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SIECI PAKIETOWEJ</a:t>
            </a:r>
            <a:endParaRPr kumimoji="1" lang="pl-PL" sz="4400" b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04891" y="1412483"/>
            <a:ext cx="49578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000000"/>
                </a:solidFill>
              </a:rPr>
              <a:t>Jackson rozszerzył swoje podstawowe  twierdzenie (1957) do sieci wielostrumieniowych (1963); w 1975 powstał ogólny model BCMP (</a:t>
            </a:r>
            <a:r>
              <a:rPr lang="pl-PL" sz="2400" b="1" dirty="0" err="1" smtClean="0">
                <a:solidFill>
                  <a:srgbClr val="000000"/>
                </a:solidFill>
              </a:rPr>
              <a:t>Baskett</a:t>
            </a:r>
            <a:r>
              <a:rPr lang="pl-PL" sz="2400" b="1" dirty="0" smtClean="0">
                <a:solidFill>
                  <a:srgbClr val="000000"/>
                </a:solidFill>
              </a:rPr>
              <a:t>, </a:t>
            </a:r>
            <a:r>
              <a:rPr lang="pl-PL" sz="2400" b="1" dirty="0" err="1" smtClean="0">
                <a:solidFill>
                  <a:srgbClr val="000000"/>
                </a:solidFill>
              </a:rPr>
              <a:t>Chandy</a:t>
            </a:r>
            <a:r>
              <a:rPr lang="pl-PL" sz="2400" b="1" dirty="0" smtClean="0">
                <a:solidFill>
                  <a:srgbClr val="000000"/>
                </a:solidFill>
              </a:rPr>
              <a:t>, </a:t>
            </a:r>
            <a:r>
              <a:rPr lang="pl-PL" sz="2400" b="1" dirty="0" err="1" smtClean="0">
                <a:solidFill>
                  <a:srgbClr val="000000"/>
                </a:solidFill>
              </a:rPr>
              <a:t>Muntz</a:t>
            </a:r>
            <a:r>
              <a:rPr lang="pl-PL" sz="2400" b="1" dirty="0" smtClean="0">
                <a:solidFill>
                  <a:srgbClr val="000000"/>
                </a:solidFill>
              </a:rPr>
              <a:t>, </a:t>
            </a:r>
            <a:r>
              <a:rPr lang="pl-PL" sz="2400" b="1" dirty="0" err="1" smtClean="0">
                <a:solidFill>
                  <a:srgbClr val="000000"/>
                </a:solidFill>
              </a:rPr>
              <a:t>Palacios</a:t>
            </a:r>
            <a:r>
              <a:rPr lang="pl-PL" sz="2400" b="1" dirty="0" smtClean="0">
                <a:solidFill>
                  <a:srgbClr val="000000"/>
                </a:solidFill>
              </a:rPr>
              <a:t>). </a:t>
            </a:r>
          </a:p>
        </p:txBody>
      </p:sp>
      <p:grpSp>
        <p:nvGrpSpPr>
          <p:cNvPr id="22" name="Grupa 21"/>
          <p:cNvGrpSpPr/>
          <p:nvPr/>
        </p:nvGrpSpPr>
        <p:grpSpPr>
          <a:xfrm>
            <a:off x="4661854" y="891278"/>
            <a:ext cx="4464495" cy="3207621"/>
            <a:chOff x="-234280" y="2320046"/>
            <a:chExt cx="4464495" cy="3207621"/>
          </a:xfrm>
        </p:grpSpPr>
        <p:sp>
          <p:nvSpPr>
            <p:cNvPr id="5" name="Strzałka w prawo 4"/>
            <p:cNvSpPr/>
            <p:nvPr/>
          </p:nvSpPr>
          <p:spPr bwMode="auto">
            <a:xfrm>
              <a:off x="659458" y="2924944"/>
              <a:ext cx="576064" cy="360040"/>
            </a:xfrm>
            <a:prstGeom prst="rightArrow">
              <a:avLst/>
            </a:prstGeom>
            <a:solidFill>
              <a:srgbClr val="33CC33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Strzałka w prawo 5"/>
            <p:cNvSpPr/>
            <p:nvPr/>
          </p:nvSpPr>
          <p:spPr bwMode="auto">
            <a:xfrm>
              <a:off x="3131840" y="3789040"/>
              <a:ext cx="576064" cy="360040"/>
            </a:xfrm>
            <a:prstGeom prst="rightArrow">
              <a:avLst/>
            </a:prstGeom>
            <a:solidFill>
              <a:srgbClr val="33CC33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Strzałka w prawo 6"/>
            <p:cNvSpPr/>
            <p:nvPr/>
          </p:nvSpPr>
          <p:spPr bwMode="auto">
            <a:xfrm>
              <a:off x="1763687" y="3212976"/>
              <a:ext cx="576064" cy="360040"/>
            </a:xfrm>
            <a:prstGeom prst="rightArrow">
              <a:avLst/>
            </a:prstGeom>
            <a:solidFill>
              <a:srgbClr val="33CC33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" name="Strzałka w prawo 7"/>
            <p:cNvSpPr/>
            <p:nvPr/>
          </p:nvSpPr>
          <p:spPr bwMode="auto">
            <a:xfrm rot="20189570">
              <a:off x="731466" y="3933056"/>
              <a:ext cx="576064" cy="360040"/>
            </a:xfrm>
            <a:prstGeom prst="rightArrow">
              <a:avLst/>
            </a:prstGeom>
            <a:solidFill>
              <a:srgbClr val="7030A0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Strzałka w prawo 8"/>
            <p:cNvSpPr/>
            <p:nvPr/>
          </p:nvSpPr>
          <p:spPr bwMode="auto">
            <a:xfrm rot="20189570">
              <a:off x="1739580" y="3672961"/>
              <a:ext cx="576064" cy="360040"/>
            </a:xfrm>
            <a:prstGeom prst="rightArrow">
              <a:avLst/>
            </a:prstGeom>
            <a:solidFill>
              <a:srgbClr val="7030A0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Strzałka w prawo 9"/>
            <p:cNvSpPr/>
            <p:nvPr/>
          </p:nvSpPr>
          <p:spPr bwMode="auto">
            <a:xfrm rot="20189570">
              <a:off x="2747691" y="2952883"/>
              <a:ext cx="576064" cy="360040"/>
            </a:xfrm>
            <a:prstGeom prst="rightArrow">
              <a:avLst/>
            </a:prstGeom>
            <a:solidFill>
              <a:srgbClr val="7030A0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Strzałka w prawo 10"/>
            <p:cNvSpPr/>
            <p:nvPr/>
          </p:nvSpPr>
          <p:spPr bwMode="auto">
            <a:xfrm rot="2711025">
              <a:off x="1062183" y="2428058"/>
              <a:ext cx="576064" cy="360040"/>
            </a:xfrm>
            <a:prstGeom prst="rightArrow">
              <a:avLst/>
            </a:prstGeom>
            <a:solidFill>
              <a:srgbClr val="FF0000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Strzałka w prawo 11"/>
            <p:cNvSpPr/>
            <p:nvPr/>
          </p:nvSpPr>
          <p:spPr bwMode="auto">
            <a:xfrm rot="2711025">
              <a:off x="2382436" y="4156250"/>
              <a:ext cx="576064" cy="360040"/>
            </a:xfrm>
            <a:prstGeom prst="rightArrow">
              <a:avLst/>
            </a:prstGeom>
            <a:solidFill>
              <a:srgbClr val="FF0000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Strzałka w prawo 12"/>
            <p:cNvSpPr/>
            <p:nvPr/>
          </p:nvSpPr>
          <p:spPr bwMode="auto">
            <a:xfrm rot="2711025">
              <a:off x="2310428" y="3436170"/>
              <a:ext cx="576064" cy="360040"/>
            </a:xfrm>
            <a:prstGeom prst="rightArrow">
              <a:avLst/>
            </a:prstGeom>
            <a:solidFill>
              <a:srgbClr val="FF0000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899592" y="2708920"/>
              <a:ext cx="2349886" cy="1883393"/>
            </a:xfrm>
            <a:custGeom>
              <a:avLst/>
              <a:gdLst/>
              <a:ahLst/>
              <a:cxnLst>
                <a:cxn ang="0">
                  <a:pos x="72" y="165"/>
                </a:cxn>
                <a:cxn ang="0">
                  <a:pos x="62" y="106"/>
                </a:cxn>
                <a:cxn ang="0">
                  <a:pos x="95" y="58"/>
                </a:cxn>
                <a:cxn ang="0">
                  <a:pos x="161" y="23"/>
                </a:cxn>
                <a:cxn ang="0">
                  <a:pos x="244" y="3"/>
                </a:cxn>
                <a:cxn ang="0">
                  <a:pos x="333" y="1"/>
                </a:cxn>
                <a:cxn ang="0">
                  <a:pos x="414" y="20"/>
                </a:cxn>
                <a:cxn ang="0">
                  <a:pos x="475" y="60"/>
                </a:cxn>
                <a:cxn ang="0">
                  <a:pos x="505" y="53"/>
                </a:cxn>
                <a:cxn ang="0">
                  <a:pos x="541" y="35"/>
                </a:cxn>
                <a:cxn ang="0">
                  <a:pos x="585" y="25"/>
                </a:cxn>
                <a:cxn ang="0">
                  <a:pos x="632" y="23"/>
                </a:cxn>
                <a:cxn ang="0">
                  <a:pos x="675" y="29"/>
                </a:cxn>
                <a:cxn ang="0">
                  <a:pos x="712" y="41"/>
                </a:cxn>
                <a:cxn ang="0">
                  <a:pos x="737" y="59"/>
                </a:cxn>
                <a:cxn ang="0">
                  <a:pos x="745" y="84"/>
                </a:cxn>
                <a:cxn ang="0">
                  <a:pos x="796" y="73"/>
                </a:cxn>
                <a:cxn ang="0">
                  <a:pos x="867" y="63"/>
                </a:cxn>
                <a:cxn ang="0">
                  <a:pos x="935" y="66"/>
                </a:cxn>
                <a:cxn ang="0">
                  <a:pos x="995" y="82"/>
                </a:cxn>
                <a:cxn ang="0">
                  <a:pos x="1043" y="107"/>
                </a:cxn>
                <a:cxn ang="0">
                  <a:pos x="1074" y="138"/>
                </a:cxn>
                <a:cxn ang="0">
                  <a:pos x="1084" y="176"/>
                </a:cxn>
                <a:cxn ang="0">
                  <a:pos x="1068" y="216"/>
                </a:cxn>
                <a:cxn ang="0">
                  <a:pos x="1107" y="260"/>
                </a:cxn>
                <a:cxn ang="0">
                  <a:pos x="1139" y="307"/>
                </a:cxn>
                <a:cxn ang="0">
                  <a:pos x="1141" y="353"/>
                </a:cxn>
                <a:cxn ang="0">
                  <a:pos x="1115" y="393"/>
                </a:cxn>
                <a:cxn ang="0">
                  <a:pos x="1065" y="427"/>
                </a:cxn>
                <a:cxn ang="0">
                  <a:pos x="996" y="448"/>
                </a:cxn>
                <a:cxn ang="0">
                  <a:pos x="909" y="456"/>
                </a:cxn>
                <a:cxn ang="0">
                  <a:pos x="812" y="444"/>
                </a:cxn>
                <a:cxn ang="0">
                  <a:pos x="747" y="469"/>
                </a:cxn>
                <a:cxn ang="0">
                  <a:pos x="692" y="497"/>
                </a:cxn>
                <a:cxn ang="0">
                  <a:pos x="636" y="515"/>
                </a:cxn>
                <a:cxn ang="0">
                  <a:pos x="577" y="522"/>
                </a:cxn>
                <a:cxn ang="0">
                  <a:pos x="518" y="518"/>
                </a:cxn>
                <a:cxn ang="0">
                  <a:pos x="463" y="504"/>
                </a:cxn>
                <a:cxn ang="0">
                  <a:pos x="410" y="480"/>
                </a:cxn>
                <a:cxn ang="0">
                  <a:pos x="362" y="447"/>
                </a:cxn>
                <a:cxn ang="0">
                  <a:pos x="285" y="450"/>
                </a:cxn>
                <a:cxn ang="0">
                  <a:pos x="196" y="452"/>
                </a:cxn>
                <a:cxn ang="0">
                  <a:pos x="117" y="437"/>
                </a:cxn>
                <a:cxn ang="0">
                  <a:pos x="54" y="410"/>
                </a:cxn>
                <a:cxn ang="0">
                  <a:pos x="12" y="373"/>
                </a:cxn>
                <a:cxn ang="0">
                  <a:pos x="0" y="328"/>
                </a:cxn>
                <a:cxn ang="0">
                  <a:pos x="24" y="279"/>
                </a:cxn>
                <a:cxn ang="0">
                  <a:pos x="92" y="227"/>
                </a:cxn>
              </a:cxnLst>
              <a:rect l="0" t="0" r="r" b="b"/>
              <a:pathLst>
                <a:path w="1145" h="523">
                  <a:moveTo>
                    <a:pt x="115" y="215"/>
                  </a:moveTo>
                  <a:lnTo>
                    <a:pt x="96" y="198"/>
                  </a:lnTo>
                  <a:lnTo>
                    <a:pt x="83" y="181"/>
                  </a:lnTo>
                  <a:lnTo>
                    <a:pt x="72" y="165"/>
                  </a:lnTo>
                  <a:lnTo>
                    <a:pt x="64" y="149"/>
                  </a:lnTo>
                  <a:lnTo>
                    <a:pt x="61" y="134"/>
                  </a:lnTo>
                  <a:lnTo>
                    <a:pt x="60" y="120"/>
                  </a:lnTo>
                  <a:lnTo>
                    <a:pt x="62" y="106"/>
                  </a:lnTo>
                  <a:lnTo>
                    <a:pt x="67" y="93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5" y="58"/>
                  </a:lnTo>
                  <a:lnTo>
                    <a:pt x="109" y="47"/>
                  </a:lnTo>
                  <a:lnTo>
                    <a:pt x="125" y="39"/>
                  </a:lnTo>
                  <a:lnTo>
                    <a:pt x="142" y="31"/>
                  </a:lnTo>
                  <a:lnTo>
                    <a:pt x="161" y="23"/>
                  </a:lnTo>
                  <a:lnTo>
                    <a:pt x="180" y="17"/>
                  </a:lnTo>
                  <a:lnTo>
                    <a:pt x="201" y="11"/>
                  </a:lnTo>
                  <a:lnTo>
                    <a:pt x="222" y="7"/>
                  </a:lnTo>
                  <a:lnTo>
                    <a:pt x="244" y="3"/>
                  </a:lnTo>
                  <a:lnTo>
                    <a:pt x="267" y="1"/>
                  </a:lnTo>
                  <a:lnTo>
                    <a:pt x="288" y="0"/>
                  </a:lnTo>
                  <a:lnTo>
                    <a:pt x="310" y="0"/>
                  </a:lnTo>
                  <a:lnTo>
                    <a:pt x="333" y="1"/>
                  </a:lnTo>
                  <a:lnTo>
                    <a:pt x="354" y="4"/>
                  </a:lnTo>
                  <a:lnTo>
                    <a:pt x="375" y="8"/>
                  </a:lnTo>
                  <a:lnTo>
                    <a:pt x="395" y="13"/>
                  </a:lnTo>
                  <a:lnTo>
                    <a:pt x="414" y="20"/>
                  </a:lnTo>
                  <a:lnTo>
                    <a:pt x="432" y="28"/>
                  </a:lnTo>
                  <a:lnTo>
                    <a:pt x="448" y="37"/>
                  </a:lnTo>
                  <a:lnTo>
                    <a:pt x="463" y="48"/>
                  </a:lnTo>
                  <a:lnTo>
                    <a:pt x="475" y="60"/>
                  </a:lnTo>
                  <a:lnTo>
                    <a:pt x="485" y="74"/>
                  </a:lnTo>
                  <a:lnTo>
                    <a:pt x="491" y="67"/>
                  </a:lnTo>
                  <a:lnTo>
                    <a:pt x="497" y="60"/>
                  </a:lnTo>
                  <a:lnTo>
                    <a:pt x="505" y="53"/>
                  </a:lnTo>
                  <a:lnTo>
                    <a:pt x="513" y="48"/>
                  </a:lnTo>
                  <a:lnTo>
                    <a:pt x="522" y="44"/>
                  </a:lnTo>
                  <a:lnTo>
                    <a:pt x="531" y="39"/>
                  </a:lnTo>
                  <a:lnTo>
                    <a:pt x="541" y="35"/>
                  </a:lnTo>
                  <a:lnTo>
                    <a:pt x="552" y="32"/>
                  </a:lnTo>
                  <a:lnTo>
                    <a:pt x="563" y="29"/>
                  </a:lnTo>
                  <a:lnTo>
                    <a:pt x="574" y="27"/>
                  </a:lnTo>
                  <a:lnTo>
                    <a:pt x="585" y="25"/>
                  </a:lnTo>
                  <a:lnTo>
                    <a:pt x="597" y="24"/>
                  </a:lnTo>
                  <a:lnTo>
                    <a:pt x="609" y="23"/>
                  </a:lnTo>
                  <a:lnTo>
                    <a:pt x="620" y="23"/>
                  </a:lnTo>
                  <a:lnTo>
                    <a:pt x="632" y="23"/>
                  </a:lnTo>
                  <a:lnTo>
                    <a:pt x="643" y="24"/>
                  </a:lnTo>
                  <a:lnTo>
                    <a:pt x="655" y="25"/>
                  </a:lnTo>
                  <a:lnTo>
                    <a:pt x="665" y="27"/>
                  </a:lnTo>
                  <a:lnTo>
                    <a:pt x="675" y="29"/>
                  </a:lnTo>
                  <a:lnTo>
                    <a:pt x="685" y="31"/>
                  </a:lnTo>
                  <a:lnTo>
                    <a:pt x="695" y="34"/>
                  </a:lnTo>
                  <a:lnTo>
                    <a:pt x="704" y="38"/>
                  </a:lnTo>
                  <a:lnTo>
                    <a:pt x="712" y="41"/>
                  </a:lnTo>
                  <a:lnTo>
                    <a:pt x="719" y="45"/>
                  </a:lnTo>
                  <a:lnTo>
                    <a:pt x="726" y="49"/>
                  </a:lnTo>
                  <a:lnTo>
                    <a:pt x="732" y="54"/>
                  </a:lnTo>
                  <a:lnTo>
                    <a:pt x="737" y="59"/>
                  </a:lnTo>
                  <a:lnTo>
                    <a:pt x="741" y="65"/>
                  </a:lnTo>
                  <a:lnTo>
                    <a:pt x="743" y="71"/>
                  </a:lnTo>
                  <a:lnTo>
                    <a:pt x="745" y="77"/>
                  </a:lnTo>
                  <a:lnTo>
                    <a:pt x="745" y="84"/>
                  </a:lnTo>
                  <a:lnTo>
                    <a:pt x="743" y="91"/>
                  </a:lnTo>
                  <a:lnTo>
                    <a:pt x="761" y="84"/>
                  </a:lnTo>
                  <a:lnTo>
                    <a:pt x="778" y="78"/>
                  </a:lnTo>
                  <a:lnTo>
                    <a:pt x="796" y="73"/>
                  </a:lnTo>
                  <a:lnTo>
                    <a:pt x="814" y="69"/>
                  </a:lnTo>
                  <a:lnTo>
                    <a:pt x="832" y="66"/>
                  </a:lnTo>
                  <a:lnTo>
                    <a:pt x="850" y="64"/>
                  </a:lnTo>
                  <a:lnTo>
                    <a:pt x="867" y="63"/>
                  </a:lnTo>
                  <a:lnTo>
                    <a:pt x="884" y="62"/>
                  </a:lnTo>
                  <a:lnTo>
                    <a:pt x="901" y="63"/>
                  </a:lnTo>
                  <a:lnTo>
                    <a:pt x="918" y="64"/>
                  </a:lnTo>
                  <a:lnTo>
                    <a:pt x="935" y="66"/>
                  </a:lnTo>
                  <a:lnTo>
                    <a:pt x="951" y="69"/>
                  </a:lnTo>
                  <a:lnTo>
                    <a:pt x="966" y="73"/>
                  </a:lnTo>
                  <a:lnTo>
                    <a:pt x="981" y="77"/>
                  </a:lnTo>
                  <a:lnTo>
                    <a:pt x="995" y="82"/>
                  </a:lnTo>
                  <a:lnTo>
                    <a:pt x="1008" y="87"/>
                  </a:lnTo>
                  <a:lnTo>
                    <a:pt x="1021" y="93"/>
                  </a:lnTo>
                  <a:lnTo>
                    <a:pt x="1033" y="100"/>
                  </a:lnTo>
                  <a:lnTo>
                    <a:pt x="1043" y="107"/>
                  </a:lnTo>
                  <a:lnTo>
                    <a:pt x="1052" y="114"/>
                  </a:lnTo>
                  <a:lnTo>
                    <a:pt x="1060" y="122"/>
                  </a:lnTo>
                  <a:lnTo>
                    <a:pt x="1068" y="131"/>
                  </a:lnTo>
                  <a:lnTo>
                    <a:pt x="1074" y="138"/>
                  </a:lnTo>
                  <a:lnTo>
                    <a:pt x="1078" y="147"/>
                  </a:lnTo>
                  <a:lnTo>
                    <a:pt x="1082" y="157"/>
                  </a:lnTo>
                  <a:lnTo>
                    <a:pt x="1084" y="166"/>
                  </a:lnTo>
                  <a:lnTo>
                    <a:pt x="1084" y="176"/>
                  </a:lnTo>
                  <a:lnTo>
                    <a:pt x="1082" y="186"/>
                  </a:lnTo>
                  <a:lnTo>
                    <a:pt x="1079" y="196"/>
                  </a:lnTo>
                  <a:lnTo>
                    <a:pt x="1075" y="206"/>
                  </a:lnTo>
                  <a:lnTo>
                    <a:pt x="1068" y="216"/>
                  </a:lnTo>
                  <a:lnTo>
                    <a:pt x="1060" y="226"/>
                  </a:lnTo>
                  <a:lnTo>
                    <a:pt x="1078" y="237"/>
                  </a:lnTo>
                  <a:lnTo>
                    <a:pt x="1093" y="249"/>
                  </a:lnTo>
                  <a:lnTo>
                    <a:pt x="1107" y="260"/>
                  </a:lnTo>
                  <a:lnTo>
                    <a:pt x="1118" y="272"/>
                  </a:lnTo>
                  <a:lnTo>
                    <a:pt x="1127" y="284"/>
                  </a:lnTo>
                  <a:lnTo>
                    <a:pt x="1134" y="296"/>
                  </a:lnTo>
                  <a:lnTo>
                    <a:pt x="1139" y="307"/>
                  </a:lnTo>
                  <a:lnTo>
                    <a:pt x="1143" y="319"/>
                  </a:lnTo>
                  <a:lnTo>
                    <a:pt x="1144" y="330"/>
                  </a:lnTo>
                  <a:lnTo>
                    <a:pt x="1143" y="342"/>
                  </a:lnTo>
                  <a:lnTo>
                    <a:pt x="1141" y="353"/>
                  </a:lnTo>
                  <a:lnTo>
                    <a:pt x="1137" y="364"/>
                  </a:lnTo>
                  <a:lnTo>
                    <a:pt x="1131" y="375"/>
                  </a:lnTo>
                  <a:lnTo>
                    <a:pt x="1123" y="385"/>
                  </a:lnTo>
                  <a:lnTo>
                    <a:pt x="1115" y="393"/>
                  </a:lnTo>
                  <a:lnTo>
                    <a:pt x="1104" y="403"/>
                  </a:lnTo>
                  <a:lnTo>
                    <a:pt x="1092" y="411"/>
                  </a:lnTo>
                  <a:lnTo>
                    <a:pt x="1079" y="419"/>
                  </a:lnTo>
                  <a:lnTo>
                    <a:pt x="1065" y="427"/>
                  </a:lnTo>
                  <a:lnTo>
                    <a:pt x="1049" y="433"/>
                  </a:lnTo>
                  <a:lnTo>
                    <a:pt x="1033" y="439"/>
                  </a:lnTo>
                  <a:lnTo>
                    <a:pt x="1015" y="444"/>
                  </a:lnTo>
                  <a:lnTo>
                    <a:pt x="996" y="448"/>
                  </a:lnTo>
                  <a:lnTo>
                    <a:pt x="976" y="452"/>
                  </a:lnTo>
                  <a:lnTo>
                    <a:pt x="954" y="454"/>
                  </a:lnTo>
                  <a:lnTo>
                    <a:pt x="932" y="455"/>
                  </a:lnTo>
                  <a:lnTo>
                    <a:pt x="909" y="456"/>
                  </a:lnTo>
                  <a:lnTo>
                    <a:pt x="886" y="455"/>
                  </a:lnTo>
                  <a:lnTo>
                    <a:pt x="862" y="452"/>
                  </a:lnTo>
                  <a:lnTo>
                    <a:pt x="837" y="449"/>
                  </a:lnTo>
                  <a:lnTo>
                    <a:pt x="812" y="444"/>
                  </a:lnTo>
                  <a:lnTo>
                    <a:pt x="786" y="439"/>
                  </a:lnTo>
                  <a:lnTo>
                    <a:pt x="773" y="449"/>
                  </a:lnTo>
                  <a:lnTo>
                    <a:pt x="760" y="459"/>
                  </a:lnTo>
                  <a:lnTo>
                    <a:pt x="747" y="469"/>
                  </a:lnTo>
                  <a:lnTo>
                    <a:pt x="734" y="477"/>
                  </a:lnTo>
                  <a:lnTo>
                    <a:pt x="720" y="484"/>
                  </a:lnTo>
                  <a:lnTo>
                    <a:pt x="706" y="491"/>
                  </a:lnTo>
                  <a:lnTo>
                    <a:pt x="692" y="497"/>
                  </a:lnTo>
                  <a:lnTo>
                    <a:pt x="678" y="503"/>
                  </a:lnTo>
                  <a:lnTo>
                    <a:pt x="665" y="507"/>
                  </a:lnTo>
                  <a:lnTo>
                    <a:pt x="650" y="512"/>
                  </a:lnTo>
                  <a:lnTo>
                    <a:pt x="636" y="515"/>
                  </a:lnTo>
                  <a:lnTo>
                    <a:pt x="621" y="518"/>
                  </a:lnTo>
                  <a:lnTo>
                    <a:pt x="606" y="520"/>
                  </a:lnTo>
                  <a:lnTo>
                    <a:pt x="592" y="521"/>
                  </a:lnTo>
                  <a:lnTo>
                    <a:pt x="577" y="522"/>
                  </a:lnTo>
                  <a:lnTo>
                    <a:pt x="562" y="522"/>
                  </a:lnTo>
                  <a:lnTo>
                    <a:pt x="547" y="521"/>
                  </a:lnTo>
                  <a:lnTo>
                    <a:pt x="533" y="520"/>
                  </a:lnTo>
                  <a:lnTo>
                    <a:pt x="518" y="518"/>
                  </a:lnTo>
                  <a:lnTo>
                    <a:pt x="504" y="516"/>
                  </a:lnTo>
                  <a:lnTo>
                    <a:pt x="490" y="512"/>
                  </a:lnTo>
                  <a:lnTo>
                    <a:pt x="476" y="508"/>
                  </a:lnTo>
                  <a:lnTo>
                    <a:pt x="463" y="504"/>
                  </a:lnTo>
                  <a:lnTo>
                    <a:pt x="449" y="499"/>
                  </a:lnTo>
                  <a:lnTo>
                    <a:pt x="436" y="493"/>
                  </a:lnTo>
                  <a:lnTo>
                    <a:pt x="422" y="487"/>
                  </a:lnTo>
                  <a:lnTo>
                    <a:pt x="410" y="480"/>
                  </a:lnTo>
                  <a:lnTo>
                    <a:pt x="397" y="473"/>
                  </a:lnTo>
                  <a:lnTo>
                    <a:pt x="385" y="465"/>
                  </a:lnTo>
                  <a:lnTo>
                    <a:pt x="373" y="456"/>
                  </a:lnTo>
                  <a:lnTo>
                    <a:pt x="362" y="447"/>
                  </a:lnTo>
                  <a:lnTo>
                    <a:pt x="351" y="437"/>
                  </a:lnTo>
                  <a:lnTo>
                    <a:pt x="329" y="443"/>
                  </a:lnTo>
                  <a:lnTo>
                    <a:pt x="306" y="447"/>
                  </a:lnTo>
                  <a:lnTo>
                    <a:pt x="285" y="450"/>
                  </a:lnTo>
                  <a:lnTo>
                    <a:pt x="262" y="452"/>
                  </a:lnTo>
                  <a:lnTo>
                    <a:pt x="240" y="453"/>
                  </a:lnTo>
                  <a:lnTo>
                    <a:pt x="218" y="453"/>
                  </a:lnTo>
                  <a:lnTo>
                    <a:pt x="196" y="452"/>
                  </a:lnTo>
                  <a:lnTo>
                    <a:pt x="176" y="449"/>
                  </a:lnTo>
                  <a:lnTo>
                    <a:pt x="155" y="446"/>
                  </a:lnTo>
                  <a:lnTo>
                    <a:pt x="136" y="442"/>
                  </a:lnTo>
                  <a:lnTo>
                    <a:pt x="117" y="437"/>
                  </a:lnTo>
                  <a:lnTo>
                    <a:pt x="99" y="431"/>
                  </a:lnTo>
                  <a:lnTo>
                    <a:pt x="84" y="425"/>
                  </a:lnTo>
                  <a:lnTo>
                    <a:pt x="68" y="418"/>
                  </a:lnTo>
                  <a:lnTo>
                    <a:pt x="54" y="410"/>
                  </a:lnTo>
                  <a:lnTo>
                    <a:pt x="41" y="401"/>
                  </a:lnTo>
                  <a:lnTo>
                    <a:pt x="30" y="392"/>
                  </a:lnTo>
                  <a:lnTo>
                    <a:pt x="20" y="383"/>
                  </a:lnTo>
                  <a:lnTo>
                    <a:pt x="12" y="373"/>
                  </a:lnTo>
                  <a:lnTo>
                    <a:pt x="6" y="362"/>
                  </a:lnTo>
                  <a:lnTo>
                    <a:pt x="2" y="351"/>
                  </a:lnTo>
                  <a:lnTo>
                    <a:pt x="0" y="340"/>
                  </a:lnTo>
                  <a:lnTo>
                    <a:pt x="0" y="328"/>
                  </a:lnTo>
                  <a:lnTo>
                    <a:pt x="2" y="316"/>
                  </a:lnTo>
                  <a:lnTo>
                    <a:pt x="7" y="304"/>
                  </a:lnTo>
                  <a:lnTo>
                    <a:pt x="14" y="292"/>
                  </a:lnTo>
                  <a:lnTo>
                    <a:pt x="24" y="279"/>
                  </a:lnTo>
                  <a:lnTo>
                    <a:pt x="37" y="266"/>
                  </a:lnTo>
                  <a:lnTo>
                    <a:pt x="52" y="253"/>
                  </a:lnTo>
                  <a:lnTo>
                    <a:pt x="70" y="240"/>
                  </a:lnTo>
                  <a:lnTo>
                    <a:pt x="92" y="227"/>
                  </a:lnTo>
                  <a:lnTo>
                    <a:pt x="115" y="215"/>
                  </a:lnTo>
                </a:path>
              </a:pathLst>
            </a:custGeom>
            <a:solidFill>
              <a:srgbClr val="6699FF">
                <a:alpha val="50000"/>
              </a:srgbClr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Prostokąt 18"/>
            <p:cNvSpPr/>
            <p:nvPr/>
          </p:nvSpPr>
          <p:spPr>
            <a:xfrm>
              <a:off x="-234280" y="4696670"/>
              <a:ext cx="446449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l-PL" sz="2400" b="1" dirty="0" smtClean="0">
                  <a:solidFill>
                    <a:srgbClr val="000000"/>
                  </a:solidFill>
                </a:rPr>
                <a:t>otwarta sieć wielostrumieniowa (Jackson, BCMP)</a:t>
              </a:r>
              <a:endParaRPr lang="pl-PL" dirty="0"/>
            </a:p>
          </p:txBody>
        </p:sp>
      </p:grpSp>
      <p:grpSp>
        <p:nvGrpSpPr>
          <p:cNvPr id="21" name="Grupa 20"/>
          <p:cNvGrpSpPr/>
          <p:nvPr/>
        </p:nvGrpSpPr>
        <p:grpSpPr>
          <a:xfrm>
            <a:off x="609501" y="3980002"/>
            <a:ext cx="2592288" cy="2160240"/>
            <a:chOff x="5868144" y="2420888"/>
            <a:chExt cx="2592288" cy="2160240"/>
          </a:xfrm>
        </p:grpSpPr>
        <p:sp>
          <p:nvSpPr>
            <p:cNvPr id="14" name="Strzałka zakrzywiona w dół 13"/>
            <p:cNvSpPr/>
            <p:nvPr/>
          </p:nvSpPr>
          <p:spPr bwMode="auto">
            <a:xfrm>
              <a:off x="6300192" y="2924944"/>
              <a:ext cx="936104" cy="576064"/>
            </a:xfrm>
            <a:prstGeom prst="curvedDownArrow">
              <a:avLst/>
            </a:prstGeom>
            <a:solidFill>
              <a:srgbClr val="FF0000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Strzałka zakrzywiona w dół 14"/>
            <p:cNvSpPr/>
            <p:nvPr/>
          </p:nvSpPr>
          <p:spPr bwMode="auto">
            <a:xfrm rot="13731531">
              <a:off x="6429002" y="3610946"/>
              <a:ext cx="936104" cy="576064"/>
            </a:xfrm>
            <a:prstGeom prst="curvedDownArrow">
              <a:avLst/>
            </a:prstGeom>
            <a:solidFill>
              <a:srgbClr val="800080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Strzałka zakrzywiona w dół 15"/>
            <p:cNvSpPr/>
            <p:nvPr/>
          </p:nvSpPr>
          <p:spPr bwMode="auto">
            <a:xfrm rot="3883130">
              <a:off x="7164288" y="2996952"/>
              <a:ext cx="936104" cy="576064"/>
            </a:xfrm>
            <a:prstGeom prst="curvedDownArrow">
              <a:avLst/>
            </a:prstGeom>
            <a:solidFill>
              <a:srgbClr val="33CC33">
                <a:alpha val="75000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5868144" y="2420888"/>
              <a:ext cx="2592288" cy="2160240"/>
            </a:xfrm>
            <a:custGeom>
              <a:avLst/>
              <a:gdLst/>
              <a:ahLst/>
              <a:cxnLst>
                <a:cxn ang="0">
                  <a:pos x="83" y="183"/>
                </a:cxn>
                <a:cxn ang="0">
                  <a:pos x="60" y="121"/>
                </a:cxn>
                <a:cxn ang="0">
                  <a:pos x="84" y="70"/>
                </a:cxn>
                <a:cxn ang="0">
                  <a:pos x="143" y="31"/>
                </a:cxn>
                <a:cxn ang="0">
                  <a:pos x="223" y="7"/>
                </a:cxn>
                <a:cxn ang="0">
                  <a:pos x="312" y="0"/>
                </a:cxn>
                <a:cxn ang="0">
                  <a:pos x="397" y="13"/>
                </a:cxn>
                <a:cxn ang="0">
                  <a:pos x="465" y="49"/>
                </a:cxn>
                <a:cxn ang="0">
                  <a:pos x="500" y="61"/>
                </a:cxn>
                <a:cxn ang="0">
                  <a:pos x="534" y="39"/>
                </a:cxn>
                <a:cxn ang="0">
                  <a:pos x="577" y="27"/>
                </a:cxn>
                <a:cxn ang="0">
                  <a:pos x="623" y="23"/>
                </a:cxn>
                <a:cxn ang="0">
                  <a:pos x="668" y="27"/>
                </a:cxn>
                <a:cxn ang="0">
                  <a:pos x="708" y="38"/>
                </a:cxn>
                <a:cxn ang="0">
                  <a:pos x="736" y="55"/>
                </a:cxn>
                <a:cxn ang="0">
                  <a:pos x="749" y="78"/>
                </a:cxn>
                <a:cxn ang="0">
                  <a:pos x="782" y="79"/>
                </a:cxn>
                <a:cxn ang="0">
                  <a:pos x="854" y="65"/>
                </a:cxn>
                <a:cxn ang="0">
                  <a:pos x="923" y="65"/>
                </a:cxn>
                <a:cxn ang="0">
                  <a:pos x="986" y="78"/>
                </a:cxn>
                <a:cxn ang="0">
                  <a:pos x="1038" y="101"/>
                </a:cxn>
                <a:cxn ang="0">
                  <a:pos x="1074" y="132"/>
                </a:cxn>
                <a:cxn ang="0">
                  <a:pos x="1090" y="168"/>
                </a:cxn>
                <a:cxn ang="0">
                  <a:pos x="1081" y="208"/>
                </a:cxn>
                <a:cxn ang="0">
                  <a:pos x="1099" y="252"/>
                </a:cxn>
                <a:cxn ang="0">
                  <a:pos x="1140" y="299"/>
                </a:cxn>
                <a:cxn ang="0">
                  <a:pos x="1149" y="346"/>
                </a:cxn>
                <a:cxn ang="0">
                  <a:pos x="1129" y="389"/>
                </a:cxn>
                <a:cxn ang="0">
                  <a:pos x="1085" y="424"/>
                </a:cxn>
                <a:cxn ang="0">
                  <a:pos x="1020" y="449"/>
                </a:cxn>
                <a:cxn ang="0">
                  <a:pos x="937" y="460"/>
                </a:cxn>
                <a:cxn ang="0">
                  <a:pos x="841" y="454"/>
                </a:cxn>
                <a:cxn ang="0">
                  <a:pos x="764" y="464"/>
                </a:cxn>
                <a:cxn ang="0">
                  <a:pos x="710" y="497"/>
                </a:cxn>
                <a:cxn ang="0">
                  <a:pos x="653" y="518"/>
                </a:cxn>
                <a:cxn ang="0">
                  <a:pos x="595" y="527"/>
                </a:cxn>
                <a:cxn ang="0">
                  <a:pos x="536" y="526"/>
                </a:cxn>
                <a:cxn ang="0">
                  <a:pos x="478" y="514"/>
                </a:cxn>
                <a:cxn ang="0">
                  <a:pos x="424" y="493"/>
                </a:cxn>
                <a:cxn ang="0">
                  <a:pos x="375" y="461"/>
                </a:cxn>
                <a:cxn ang="0">
                  <a:pos x="308" y="452"/>
                </a:cxn>
                <a:cxn ang="0">
                  <a:pos x="219" y="458"/>
                </a:cxn>
                <a:cxn ang="0">
                  <a:pos x="137" y="447"/>
                </a:cxn>
                <a:cxn ang="0">
                  <a:pos x="68" y="423"/>
                </a:cxn>
                <a:cxn ang="0">
                  <a:pos x="20" y="387"/>
                </a:cxn>
                <a:cxn ang="0">
                  <a:pos x="0" y="344"/>
                </a:cxn>
                <a:cxn ang="0">
                  <a:pos x="14" y="295"/>
                </a:cxn>
                <a:cxn ang="0">
                  <a:pos x="70" y="243"/>
                </a:cxn>
              </a:cxnLst>
              <a:rect l="0" t="0" r="r" b="b"/>
              <a:pathLst>
                <a:path w="1151" h="529">
                  <a:moveTo>
                    <a:pt x="116" y="217"/>
                  </a:moveTo>
                  <a:lnTo>
                    <a:pt x="116" y="217"/>
                  </a:lnTo>
                  <a:lnTo>
                    <a:pt x="97" y="200"/>
                  </a:lnTo>
                  <a:lnTo>
                    <a:pt x="83" y="183"/>
                  </a:lnTo>
                  <a:lnTo>
                    <a:pt x="72" y="167"/>
                  </a:lnTo>
                  <a:lnTo>
                    <a:pt x="64" y="151"/>
                  </a:lnTo>
                  <a:lnTo>
                    <a:pt x="61" y="136"/>
                  </a:lnTo>
                  <a:lnTo>
                    <a:pt x="60" y="121"/>
                  </a:lnTo>
                  <a:lnTo>
                    <a:pt x="62" y="107"/>
                  </a:lnTo>
                  <a:lnTo>
                    <a:pt x="67" y="94"/>
                  </a:lnTo>
                  <a:lnTo>
                    <a:pt x="74" y="81"/>
                  </a:lnTo>
                  <a:lnTo>
                    <a:pt x="84" y="70"/>
                  </a:lnTo>
                  <a:lnTo>
                    <a:pt x="96" y="59"/>
                  </a:lnTo>
                  <a:lnTo>
                    <a:pt x="110" y="48"/>
                  </a:lnTo>
                  <a:lnTo>
                    <a:pt x="126" y="39"/>
                  </a:lnTo>
                  <a:lnTo>
                    <a:pt x="143" y="31"/>
                  </a:lnTo>
                  <a:lnTo>
                    <a:pt x="162" y="23"/>
                  </a:lnTo>
                  <a:lnTo>
                    <a:pt x="181" y="17"/>
                  </a:lnTo>
                  <a:lnTo>
                    <a:pt x="202" y="11"/>
                  </a:lnTo>
                  <a:lnTo>
                    <a:pt x="223" y="7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0" y="0"/>
                  </a:lnTo>
                  <a:lnTo>
                    <a:pt x="312" y="0"/>
                  </a:lnTo>
                  <a:lnTo>
                    <a:pt x="335" y="1"/>
                  </a:lnTo>
                  <a:lnTo>
                    <a:pt x="356" y="4"/>
                  </a:lnTo>
                  <a:lnTo>
                    <a:pt x="377" y="8"/>
                  </a:lnTo>
                  <a:lnTo>
                    <a:pt x="397" y="13"/>
                  </a:lnTo>
                  <a:lnTo>
                    <a:pt x="416" y="20"/>
                  </a:lnTo>
                  <a:lnTo>
                    <a:pt x="434" y="28"/>
                  </a:lnTo>
                  <a:lnTo>
                    <a:pt x="450" y="37"/>
                  </a:lnTo>
                  <a:lnTo>
                    <a:pt x="465" y="49"/>
                  </a:lnTo>
                  <a:lnTo>
                    <a:pt x="477" y="61"/>
                  </a:lnTo>
                  <a:lnTo>
                    <a:pt x="488" y="75"/>
                  </a:lnTo>
                  <a:lnTo>
                    <a:pt x="494" y="68"/>
                  </a:lnTo>
                  <a:lnTo>
                    <a:pt x="500" y="61"/>
                  </a:lnTo>
                  <a:lnTo>
                    <a:pt x="508" y="54"/>
                  </a:lnTo>
                  <a:lnTo>
                    <a:pt x="516" y="49"/>
                  </a:lnTo>
                  <a:lnTo>
                    <a:pt x="525" y="44"/>
                  </a:lnTo>
                  <a:lnTo>
                    <a:pt x="534" y="39"/>
                  </a:lnTo>
                  <a:lnTo>
                    <a:pt x="544" y="35"/>
                  </a:lnTo>
                  <a:lnTo>
                    <a:pt x="555" y="32"/>
                  </a:lnTo>
                  <a:lnTo>
                    <a:pt x="566" y="29"/>
                  </a:lnTo>
                  <a:lnTo>
                    <a:pt x="577" y="27"/>
                  </a:lnTo>
                  <a:lnTo>
                    <a:pt x="588" y="25"/>
                  </a:lnTo>
                  <a:lnTo>
                    <a:pt x="600" y="24"/>
                  </a:lnTo>
                  <a:lnTo>
                    <a:pt x="612" y="23"/>
                  </a:lnTo>
                  <a:lnTo>
                    <a:pt x="623" y="23"/>
                  </a:lnTo>
                  <a:lnTo>
                    <a:pt x="635" y="23"/>
                  </a:lnTo>
                  <a:lnTo>
                    <a:pt x="646" y="24"/>
                  </a:lnTo>
                  <a:lnTo>
                    <a:pt x="658" y="25"/>
                  </a:lnTo>
                  <a:lnTo>
                    <a:pt x="668" y="27"/>
                  </a:lnTo>
                  <a:lnTo>
                    <a:pt x="679" y="29"/>
                  </a:lnTo>
                  <a:lnTo>
                    <a:pt x="689" y="31"/>
                  </a:lnTo>
                  <a:lnTo>
                    <a:pt x="699" y="34"/>
                  </a:lnTo>
                  <a:lnTo>
                    <a:pt x="708" y="38"/>
                  </a:lnTo>
                  <a:lnTo>
                    <a:pt x="716" y="41"/>
                  </a:lnTo>
                  <a:lnTo>
                    <a:pt x="723" y="46"/>
                  </a:lnTo>
                  <a:lnTo>
                    <a:pt x="730" y="50"/>
                  </a:lnTo>
                  <a:lnTo>
                    <a:pt x="736" y="55"/>
                  </a:lnTo>
                  <a:lnTo>
                    <a:pt x="741" y="60"/>
                  </a:lnTo>
                  <a:lnTo>
                    <a:pt x="745" y="66"/>
                  </a:lnTo>
                  <a:lnTo>
                    <a:pt x="747" y="72"/>
                  </a:lnTo>
                  <a:lnTo>
                    <a:pt x="749" y="78"/>
                  </a:lnTo>
                  <a:lnTo>
                    <a:pt x="749" y="85"/>
                  </a:lnTo>
                  <a:lnTo>
                    <a:pt x="747" y="92"/>
                  </a:lnTo>
                  <a:lnTo>
                    <a:pt x="765" y="85"/>
                  </a:lnTo>
                  <a:lnTo>
                    <a:pt x="782" y="79"/>
                  </a:lnTo>
                  <a:lnTo>
                    <a:pt x="800" y="74"/>
                  </a:lnTo>
                  <a:lnTo>
                    <a:pt x="818" y="70"/>
                  </a:lnTo>
                  <a:lnTo>
                    <a:pt x="836" y="67"/>
                  </a:lnTo>
                  <a:lnTo>
                    <a:pt x="854" y="65"/>
                  </a:lnTo>
                  <a:lnTo>
                    <a:pt x="872" y="64"/>
                  </a:lnTo>
                  <a:lnTo>
                    <a:pt x="889" y="63"/>
                  </a:lnTo>
                  <a:lnTo>
                    <a:pt x="906" y="64"/>
                  </a:lnTo>
                  <a:lnTo>
                    <a:pt x="923" y="65"/>
                  </a:lnTo>
                  <a:lnTo>
                    <a:pt x="940" y="67"/>
                  </a:lnTo>
                  <a:lnTo>
                    <a:pt x="956" y="70"/>
                  </a:lnTo>
                  <a:lnTo>
                    <a:pt x="971" y="74"/>
                  </a:lnTo>
                  <a:lnTo>
                    <a:pt x="986" y="78"/>
                  </a:lnTo>
                  <a:lnTo>
                    <a:pt x="1000" y="83"/>
                  </a:lnTo>
                  <a:lnTo>
                    <a:pt x="1013" y="88"/>
                  </a:lnTo>
                  <a:lnTo>
                    <a:pt x="1026" y="94"/>
                  </a:lnTo>
                  <a:lnTo>
                    <a:pt x="1038" y="101"/>
                  </a:lnTo>
                  <a:lnTo>
                    <a:pt x="1048" y="108"/>
                  </a:lnTo>
                  <a:lnTo>
                    <a:pt x="1058" y="115"/>
                  </a:lnTo>
                  <a:lnTo>
                    <a:pt x="1066" y="123"/>
                  </a:lnTo>
                  <a:lnTo>
                    <a:pt x="1074" y="132"/>
                  </a:lnTo>
                  <a:lnTo>
                    <a:pt x="1080" y="140"/>
                  </a:lnTo>
                  <a:lnTo>
                    <a:pt x="1084" y="149"/>
                  </a:lnTo>
                  <a:lnTo>
                    <a:pt x="1088" y="159"/>
                  </a:lnTo>
                  <a:lnTo>
                    <a:pt x="1090" y="168"/>
                  </a:lnTo>
                  <a:lnTo>
                    <a:pt x="1090" y="178"/>
                  </a:lnTo>
                  <a:lnTo>
                    <a:pt x="1088" y="188"/>
                  </a:lnTo>
                  <a:lnTo>
                    <a:pt x="1085" y="198"/>
                  </a:lnTo>
                  <a:lnTo>
                    <a:pt x="1081" y="208"/>
                  </a:lnTo>
                  <a:lnTo>
                    <a:pt x="1074" y="218"/>
                  </a:lnTo>
                  <a:lnTo>
                    <a:pt x="1066" y="229"/>
                  </a:lnTo>
                  <a:lnTo>
                    <a:pt x="1084" y="240"/>
                  </a:lnTo>
                  <a:lnTo>
                    <a:pt x="1099" y="252"/>
                  </a:lnTo>
                  <a:lnTo>
                    <a:pt x="1113" y="263"/>
                  </a:lnTo>
                  <a:lnTo>
                    <a:pt x="1124" y="275"/>
                  </a:lnTo>
                  <a:lnTo>
                    <a:pt x="1133" y="287"/>
                  </a:lnTo>
                  <a:lnTo>
                    <a:pt x="1140" y="299"/>
                  </a:lnTo>
                  <a:lnTo>
                    <a:pt x="1145" y="311"/>
                  </a:lnTo>
                  <a:lnTo>
                    <a:pt x="1149" y="323"/>
                  </a:lnTo>
                  <a:lnTo>
                    <a:pt x="1150" y="334"/>
                  </a:lnTo>
                  <a:lnTo>
                    <a:pt x="1149" y="346"/>
                  </a:lnTo>
                  <a:lnTo>
                    <a:pt x="1147" y="357"/>
                  </a:lnTo>
                  <a:lnTo>
                    <a:pt x="1143" y="368"/>
                  </a:lnTo>
                  <a:lnTo>
                    <a:pt x="1137" y="379"/>
                  </a:lnTo>
                  <a:lnTo>
                    <a:pt x="1129" y="389"/>
                  </a:lnTo>
                  <a:lnTo>
                    <a:pt x="1121" y="398"/>
                  </a:lnTo>
                  <a:lnTo>
                    <a:pt x="1110" y="408"/>
                  </a:lnTo>
                  <a:lnTo>
                    <a:pt x="1098" y="416"/>
                  </a:lnTo>
                  <a:lnTo>
                    <a:pt x="1085" y="424"/>
                  </a:lnTo>
                  <a:lnTo>
                    <a:pt x="1071" y="432"/>
                  </a:lnTo>
                  <a:lnTo>
                    <a:pt x="1055" y="438"/>
                  </a:lnTo>
                  <a:lnTo>
                    <a:pt x="1038" y="444"/>
                  </a:lnTo>
                  <a:lnTo>
                    <a:pt x="1020" y="449"/>
                  </a:lnTo>
                  <a:lnTo>
                    <a:pt x="1001" y="453"/>
                  </a:lnTo>
                  <a:lnTo>
                    <a:pt x="981" y="457"/>
                  </a:lnTo>
                  <a:lnTo>
                    <a:pt x="959" y="459"/>
                  </a:lnTo>
                  <a:lnTo>
                    <a:pt x="937" y="460"/>
                  </a:lnTo>
                  <a:lnTo>
                    <a:pt x="914" y="461"/>
                  </a:lnTo>
                  <a:lnTo>
                    <a:pt x="891" y="460"/>
                  </a:lnTo>
                  <a:lnTo>
                    <a:pt x="867" y="457"/>
                  </a:lnTo>
                  <a:lnTo>
                    <a:pt x="841" y="454"/>
                  </a:lnTo>
                  <a:lnTo>
                    <a:pt x="816" y="449"/>
                  </a:lnTo>
                  <a:lnTo>
                    <a:pt x="790" y="444"/>
                  </a:lnTo>
                  <a:lnTo>
                    <a:pt x="777" y="454"/>
                  </a:lnTo>
                  <a:lnTo>
                    <a:pt x="764" y="464"/>
                  </a:lnTo>
                  <a:lnTo>
                    <a:pt x="751" y="474"/>
                  </a:lnTo>
                  <a:lnTo>
                    <a:pt x="738" y="482"/>
                  </a:lnTo>
                  <a:lnTo>
                    <a:pt x="724" y="490"/>
                  </a:lnTo>
                  <a:lnTo>
                    <a:pt x="710" y="497"/>
                  </a:lnTo>
                  <a:lnTo>
                    <a:pt x="696" y="503"/>
                  </a:lnTo>
                  <a:lnTo>
                    <a:pt x="682" y="509"/>
                  </a:lnTo>
                  <a:lnTo>
                    <a:pt x="668" y="513"/>
                  </a:lnTo>
                  <a:lnTo>
                    <a:pt x="653" y="518"/>
                  </a:lnTo>
                  <a:lnTo>
                    <a:pt x="639" y="521"/>
                  </a:lnTo>
                  <a:lnTo>
                    <a:pt x="624" y="524"/>
                  </a:lnTo>
                  <a:lnTo>
                    <a:pt x="609" y="526"/>
                  </a:lnTo>
                  <a:lnTo>
                    <a:pt x="595" y="527"/>
                  </a:lnTo>
                  <a:lnTo>
                    <a:pt x="580" y="528"/>
                  </a:lnTo>
                  <a:lnTo>
                    <a:pt x="565" y="528"/>
                  </a:lnTo>
                  <a:lnTo>
                    <a:pt x="550" y="527"/>
                  </a:lnTo>
                  <a:lnTo>
                    <a:pt x="536" y="526"/>
                  </a:lnTo>
                  <a:lnTo>
                    <a:pt x="521" y="524"/>
                  </a:lnTo>
                  <a:lnTo>
                    <a:pt x="507" y="522"/>
                  </a:lnTo>
                  <a:lnTo>
                    <a:pt x="493" y="518"/>
                  </a:lnTo>
                  <a:lnTo>
                    <a:pt x="478" y="514"/>
                  </a:lnTo>
                  <a:lnTo>
                    <a:pt x="465" y="510"/>
                  </a:lnTo>
                  <a:lnTo>
                    <a:pt x="451" y="505"/>
                  </a:lnTo>
                  <a:lnTo>
                    <a:pt x="438" y="499"/>
                  </a:lnTo>
                  <a:lnTo>
                    <a:pt x="424" y="493"/>
                  </a:lnTo>
                  <a:lnTo>
                    <a:pt x="412" y="486"/>
                  </a:lnTo>
                  <a:lnTo>
                    <a:pt x="399" y="478"/>
                  </a:lnTo>
                  <a:lnTo>
                    <a:pt x="387" y="470"/>
                  </a:lnTo>
                  <a:lnTo>
                    <a:pt x="375" y="461"/>
                  </a:lnTo>
                  <a:lnTo>
                    <a:pt x="364" y="452"/>
                  </a:lnTo>
                  <a:lnTo>
                    <a:pt x="353" y="442"/>
                  </a:lnTo>
                  <a:lnTo>
                    <a:pt x="331" y="448"/>
                  </a:lnTo>
                  <a:lnTo>
                    <a:pt x="308" y="452"/>
                  </a:lnTo>
                  <a:lnTo>
                    <a:pt x="286" y="455"/>
                  </a:lnTo>
                  <a:lnTo>
                    <a:pt x="263" y="457"/>
                  </a:lnTo>
                  <a:lnTo>
                    <a:pt x="241" y="458"/>
                  </a:lnTo>
                  <a:lnTo>
                    <a:pt x="219" y="458"/>
                  </a:lnTo>
                  <a:lnTo>
                    <a:pt x="197" y="457"/>
                  </a:lnTo>
                  <a:lnTo>
                    <a:pt x="177" y="454"/>
                  </a:lnTo>
                  <a:lnTo>
                    <a:pt x="156" y="451"/>
                  </a:lnTo>
                  <a:lnTo>
                    <a:pt x="137" y="447"/>
                  </a:lnTo>
                  <a:lnTo>
                    <a:pt x="118" y="442"/>
                  </a:lnTo>
                  <a:lnTo>
                    <a:pt x="100" y="436"/>
                  </a:lnTo>
                  <a:lnTo>
                    <a:pt x="84" y="430"/>
                  </a:lnTo>
                  <a:lnTo>
                    <a:pt x="68" y="423"/>
                  </a:lnTo>
                  <a:lnTo>
                    <a:pt x="54" y="415"/>
                  </a:lnTo>
                  <a:lnTo>
                    <a:pt x="41" y="406"/>
                  </a:lnTo>
                  <a:lnTo>
                    <a:pt x="30" y="397"/>
                  </a:lnTo>
                  <a:lnTo>
                    <a:pt x="20" y="387"/>
                  </a:lnTo>
                  <a:lnTo>
                    <a:pt x="12" y="377"/>
                  </a:lnTo>
                  <a:lnTo>
                    <a:pt x="6" y="366"/>
                  </a:lnTo>
                  <a:lnTo>
                    <a:pt x="2" y="355"/>
                  </a:lnTo>
                  <a:lnTo>
                    <a:pt x="0" y="344"/>
                  </a:lnTo>
                  <a:lnTo>
                    <a:pt x="0" y="332"/>
                  </a:lnTo>
                  <a:lnTo>
                    <a:pt x="2" y="320"/>
                  </a:lnTo>
                  <a:lnTo>
                    <a:pt x="7" y="307"/>
                  </a:lnTo>
                  <a:lnTo>
                    <a:pt x="14" y="295"/>
                  </a:lnTo>
                  <a:lnTo>
                    <a:pt x="24" y="282"/>
                  </a:lnTo>
                  <a:lnTo>
                    <a:pt x="37" y="269"/>
                  </a:lnTo>
                  <a:lnTo>
                    <a:pt x="52" y="256"/>
                  </a:lnTo>
                  <a:lnTo>
                    <a:pt x="70" y="243"/>
                  </a:lnTo>
                  <a:lnTo>
                    <a:pt x="92" y="230"/>
                  </a:lnTo>
                  <a:lnTo>
                    <a:pt x="116" y="217"/>
                  </a:lnTo>
                </a:path>
              </a:pathLst>
            </a:custGeom>
            <a:solidFill>
              <a:srgbClr val="6699FF">
                <a:alpha val="50000"/>
              </a:srgbClr>
            </a:solidFill>
            <a:ln w="254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0" name="Prostokąt 19"/>
          <p:cNvSpPr/>
          <p:nvPr/>
        </p:nvSpPr>
        <p:spPr>
          <a:xfrm>
            <a:off x="0" y="5996226"/>
            <a:ext cx="46618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>
                <a:solidFill>
                  <a:srgbClr val="000000"/>
                </a:solidFill>
              </a:rPr>
              <a:t>z</a:t>
            </a:r>
            <a:r>
              <a:rPr lang="pl-PL" sz="2400" b="1" dirty="0" smtClean="0">
                <a:solidFill>
                  <a:srgbClr val="000000"/>
                </a:solidFill>
              </a:rPr>
              <a:t>amknięta sieć wielostrumieniowa</a:t>
            </a:r>
          </a:p>
          <a:p>
            <a:r>
              <a:rPr lang="pl-PL" sz="2400" b="1" dirty="0" smtClean="0">
                <a:solidFill>
                  <a:srgbClr val="000000"/>
                </a:solidFill>
              </a:rPr>
              <a:t>(Gordon &amp; </a:t>
            </a:r>
            <a:r>
              <a:rPr lang="pl-PL" sz="2400" b="1" dirty="0" err="1" smtClean="0">
                <a:solidFill>
                  <a:srgbClr val="000000"/>
                </a:solidFill>
              </a:rPr>
              <a:t>Newell</a:t>
            </a:r>
            <a:r>
              <a:rPr lang="pl-PL" sz="2400" b="1" dirty="0" smtClean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sp>
        <p:nvSpPr>
          <p:cNvPr id="23" name="Prostokąt 22"/>
          <p:cNvSpPr/>
          <p:nvPr/>
        </p:nvSpPr>
        <p:spPr>
          <a:xfrm>
            <a:off x="3239344" y="4221088"/>
            <a:ext cx="5904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000000"/>
                </a:solidFill>
              </a:rPr>
              <a:t>Gordon &amp; </a:t>
            </a:r>
            <a:r>
              <a:rPr lang="pl-PL" sz="2400" b="1" dirty="0" err="1" smtClean="0">
                <a:solidFill>
                  <a:srgbClr val="000000"/>
                </a:solidFill>
              </a:rPr>
              <a:t>Newell</a:t>
            </a:r>
            <a:r>
              <a:rPr lang="pl-PL" sz="2400" b="1" dirty="0" smtClean="0">
                <a:solidFill>
                  <a:srgbClr val="000000"/>
                </a:solidFill>
              </a:rPr>
              <a:t> rozszerzyli (1967)</a:t>
            </a:r>
            <a:br>
              <a:rPr lang="pl-PL" sz="2400" b="1" dirty="0" smtClean="0">
                <a:solidFill>
                  <a:srgbClr val="000000"/>
                </a:solidFill>
              </a:rPr>
            </a:br>
            <a:r>
              <a:rPr lang="pl-PL" sz="2400" b="1" dirty="0" smtClean="0">
                <a:solidFill>
                  <a:srgbClr val="000000"/>
                </a:solidFill>
              </a:rPr>
              <a:t>twierdzenie Jacksona do zamkniętych sieci wielostrumieniowych (sieci otwartych</a:t>
            </a:r>
            <a:br>
              <a:rPr lang="pl-PL" sz="2400" b="1" dirty="0" smtClean="0">
                <a:solidFill>
                  <a:srgbClr val="000000"/>
                </a:solidFill>
              </a:rPr>
            </a:br>
            <a:r>
              <a:rPr lang="pl-PL" sz="2400" b="1" dirty="0" smtClean="0">
                <a:solidFill>
                  <a:srgbClr val="000000"/>
                </a:solidFill>
              </a:rPr>
              <a:t>z okienkowym sterowaniem przepływem).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21"/>
          <p:cNvGrpSpPr>
            <a:grpSpLocks/>
          </p:cNvGrpSpPr>
          <p:nvPr/>
        </p:nvGrpSpPr>
        <p:grpSpPr bwMode="auto">
          <a:xfrm>
            <a:off x="2004304" y="2240631"/>
            <a:ext cx="860456" cy="660400"/>
            <a:chOff x="2448" y="2928"/>
            <a:chExt cx="816" cy="480"/>
          </a:xfrm>
        </p:grpSpPr>
        <p:sp>
          <p:nvSpPr>
            <p:cNvPr id="117" name="Freeform 7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8" name="Line 10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9" name="Line 11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0" name="Line 12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1" name="Line 13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2" name="Line 14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52" name="Text Box 64"/>
          <p:cNvSpPr txBox="1">
            <a:spLocks noChangeArrowheads="1"/>
          </p:cNvSpPr>
          <p:nvPr/>
        </p:nvSpPr>
        <p:spPr bwMode="auto">
          <a:xfrm>
            <a:off x="502028" y="1383977"/>
            <a:ext cx="3087704" cy="70788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0000"/>
                </a:solidFill>
              </a:rPr>
              <a:t>Wejściowe porty/bufory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(kolejki) do przetwarzania</a:t>
            </a:r>
            <a:endParaRPr lang="pl-PL" sz="2000" b="1" dirty="0"/>
          </a:p>
        </p:txBody>
      </p:sp>
      <p:sp>
        <p:nvSpPr>
          <p:cNvPr id="53" name="Text Box 65"/>
          <p:cNvSpPr txBox="1">
            <a:spLocks noChangeArrowheads="1"/>
          </p:cNvSpPr>
          <p:nvPr/>
        </p:nvSpPr>
        <p:spPr bwMode="auto">
          <a:xfrm>
            <a:off x="5779317" y="1383977"/>
            <a:ext cx="2829749" cy="70788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0000"/>
                </a:solidFill>
              </a:rPr>
              <a:t>Wyjściowe porty/bufory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(kolejki) do transmisji</a:t>
            </a:r>
            <a:endParaRPr lang="pl-PL" sz="2000" b="1" dirty="0"/>
          </a:p>
        </p:txBody>
      </p:sp>
      <p:grpSp>
        <p:nvGrpSpPr>
          <p:cNvPr id="54" name="Group 68"/>
          <p:cNvGrpSpPr>
            <a:grpSpLocks/>
          </p:cNvGrpSpPr>
          <p:nvPr/>
        </p:nvGrpSpPr>
        <p:grpSpPr bwMode="auto">
          <a:xfrm>
            <a:off x="3779455" y="3155031"/>
            <a:ext cx="1690132" cy="1295400"/>
            <a:chOff x="3072" y="2352"/>
            <a:chExt cx="1153" cy="816"/>
          </a:xfrm>
        </p:grpSpPr>
        <p:sp>
          <p:nvSpPr>
            <p:cNvPr id="82" name="Rectangle 66"/>
            <p:cNvSpPr>
              <a:spLocks noChangeArrowheads="1"/>
            </p:cNvSpPr>
            <p:nvPr/>
          </p:nvSpPr>
          <p:spPr bwMode="auto">
            <a:xfrm>
              <a:off x="3072" y="2352"/>
              <a:ext cx="1147" cy="816"/>
            </a:xfrm>
            <a:prstGeom prst="rect">
              <a:avLst/>
            </a:prstGeom>
            <a:solidFill>
              <a:schemeClr val="accent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" name="Text Box 67"/>
            <p:cNvSpPr txBox="1">
              <a:spLocks noChangeArrowheads="1"/>
            </p:cNvSpPr>
            <p:nvPr/>
          </p:nvSpPr>
          <p:spPr bwMode="auto">
            <a:xfrm>
              <a:off x="3089" y="2479"/>
              <a:ext cx="1136" cy="58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b="1" dirty="0" smtClean="0">
                  <a:solidFill>
                    <a:srgbClr val="000000"/>
                  </a:solidFill>
                </a:rPr>
                <a:t>Przetwarzanie</a:t>
              </a:r>
              <a:br>
                <a:rPr lang="pl-PL" sz="1800" b="1" dirty="0" smtClean="0">
                  <a:solidFill>
                    <a:srgbClr val="000000"/>
                  </a:solidFill>
                </a:rPr>
              </a:br>
              <a:r>
                <a:rPr lang="pl-PL" sz="1800" b="1" dirty="0" smtClean="0">
                  <a:solidFill>
                    <a:srgbClr val="000000"/>
                  </a:solidFill>
                </a:rPr>
                <a:t>i </a:t>
              </a:r>
              <a:r>
                <a:rPr lang="pl-PL" sz="1800" b="1" dirty="0" err="1" smtClean="0">
                  <a:solidFill>
                    <a:srgbClr val="000000"/>
                  </a:solidFill>
                </a:rPr>
                <a:t>ruting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/>
              </a:r>
              <a:br>
                <a:rPr lang="pl-PL" sz="1800" b="1" dirty="0" smtClean="0">
                  <a:solidFill>
                    <a:srgbClr val="000000"/>
                  </a:solidFill>
                </a:rPr>
              </a:br>
              <a:r>
                <a:rPr lang="pl-PL" sz="1800" b="1" dirty="0" smtClean="0">
                  <a:solidFill>
                    <a:srgbClr val="000000"/>
                  </a:solidFill>
                </a:rPr>
                <a:t>pakietów</a:t>
              </a:r>
            </a:p>
          </p:txBody>
        </p:sp>
      </p:grpSp>
      <p:sp>
        <p:nvSpPr>
          <p:cNvPr id="61" name="Line 75"/>
          <p:cNvSpPr>
            <a:spLocks noChangeShapeType="1"/>
          </p:cNvSpPr>
          <p:nvPr/>
        </p:nvSpPr>
        <p:spPr bwMode="auto">
          <a:xfrm>
            <a:off x="1599728" y="2572419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9" name="Line 83"/>
          <p:cNvSpPr>
            <a:spLocks noChangeShapeType="1"/>
          </p:cNvSpPr>
          <p:nvPr/>
        </p:nvSpPr>
        <p:spPr bwMode="auto">
          <a:xfrm>
            <a:off x="352791" y="2581838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3" name="Line 90"/>
          <p:cNvSpPr>
            <a:spLocks noChangeShapeType="1"/>
          </p:cNvSpPr>
          <p:nvPr/>
        </p:nvSpPr>
        <p:spPr bwMode="auto">
          <a:xfrm>
            <a:off x="2864760" y="2572419"/>
            <a:ext cx="914693" cy="9890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4" name="Line 91"/>
          <p:cNvSpPr>
            <a:spLocks noChangeShapeType="1"/>
          </p:cNvSpPr>
          <p:nvPr/>
        </p:nvSpPr>
        <p:spPr bwMode="auto">
          <a:xfrm>
            <a:off x="2864760" y="3917031"/>
            <a:ext cx="914693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" name="Line 92"/>
          <p:cNvSpPr>
            <a:spLocks noChangeShapeType="1"/>
          </p:cNvSpPr>
          <p:nvPr/>
        </p:nvSpPr>
        <p:spPr bwMode="auto">
          <a:xfrm flipV="1">
            <a:off x="2864760" y="4221832"/>
            <a:ext cx="914693" cy="963613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7" name="Line 93"/>
          <p:cNvSpPr>
            <a:spLocks noChangeShapeType="1"/>
          </p:cNvSpPr>
          <p:nvPr/>
        </p:nvSpPr>
        <p:spPr bwMode="auto">
          <a:xfrm flipV="1">
            <a:off x="5460789" y="2572419"/>
            <a:ext cx="640578" cy="9890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8" name="Line 94"/>
          <p:cNvSpPr>
            <a:spLocks noChangeShapeType="1"/>
          </p:cNvSpPr>
          <p:nvPr/>
        </p:nvSpPr>
        <p:spPr bwMode="auto">
          <a:xfrm>
            <a:off x="5460789" y="3917031"/>
            <a:ext cx="640578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9" name="Line 95"/>
          <p:cNvSpPr>
            <a:spLocks noChangeShapeType="1"/>
          </p:cNvSpPr>
          <p:nvPr/>
        </p:nvSpPr>
        <p:spPr bwMode="auto">
          <a:xfrm>
            <a:off x="5460789" y="4134520"/>
            <a:ext cx="640578" cy="105092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3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124" name="Rectangle 2"/>
          <p:cNvSpPr>
            <a:spLocks noChangeArrowheads="1"/>
          </p:cNvSpPr>
          <p:nvPr/>
        </p:nvSpPr>
        <p:spPr bwMode="auto">
          <a:xfrm>
            <a:off x="251520" y="188640"/>
            <a:ext cx="849694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RUTER/PRZEŁĄCZNIK – SIEĆ PAKIETOWA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57" name="Rectangle 71"/>
          <p:cNvSpPr>
            <a:spLocks noChangeArrowheads="1"/>
          </p:cNvSpPr>
          <p:nvPr/>
        </p:nvSpPr>
        <p:spPr bwMode="auto">
          <a:xfrm>
            <a:off x="845318" y="2330325"/>
            <a:ext cx="773971" cy="46355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6" name="Line 10"/>
          <p:cNvSpPr>
            <a:spLocks noChangeShapeType="1"/>
          </p:cNvSpPr>
          <p:nvPr/>
        </p:nvSpPr>
        <p:spPr bwMode="auto">
          <a:xfrm flipH="1">
            <a:off x="961838" y="2585430"/>
            <a:ext cx="484112" cy="3174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27" name="Group 21"/>
          <p:cNvGrpSpPr>
            <a:grpSpLocks/>
          </p:cNvGrpSpPr>
          <p:nvPr/>
        </p:nvGrpSpPr>
        <p:grpSpPr bwMode="auto">
          <a:xfrm>
            <a:off x="2004302" y="3620169"/>
            <a:ext cx="860456" cy="660400"/>
            <a:chOff x="2448" y="2928"/>
            <a:chExt cx="816" cy="480"/>
          </a:xfrm>
        </p:grpSpPr>
        <p:sp>
          <p:nvSpPr>
            <p:cNvPr id="128" name="Freeform 7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9" name="Line 10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0" name="Line 11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1" name="Line 12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2" name="Line 13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" name="Line 14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34" name="Line 75"/>
          <p:cNvSpPr>
            <a:spLocks noChangeShapeType="1"/>
          </p:cNvSpPr>
          <p:nvPr/>
        </p:nvSpPr>
        <p:spPr bwMode="auto">
          <a:xfrm>
            <a:off x="1599726" y="3951957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5" name="Line 83"/>
          <p:cNvSpPr>
            <a:spLocks noChangeShapeType="1"/>
          </p:cNvSpPr>
          <p:nvPr/>
        </p:nvSpPr>
        <p:spPr bwMode="auto">
          <a:xfrm>
            <a:off x="352789" y="3961376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6" name="Rectangle 71"/>
          <p:cNvSpPr>
            <a:spLocks noChangeArrowheads="1"/>
          </p:cNvSpPr>
          <p:nvPr/>
        </p:nvSpPr>
        <p:spPr bwMode="auto">
          <a:xfrm>
            <a:off x="845316" y="3709863"/>
            <a:ext cx="773971" cy="46355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7" name="Line 10"/>
          <p:cNvSpPr>
            <a:spLocks noChangeShapeType="1"/>
          </p:cNvSpPr>
          <p:nvPr/>
        </p:nvSpPr>
        <p:spPr bwMode="auto">
          <a:xfrm flipH="1">
            <a:off x="961836" y="3964968"/>
            <a:ext cx="484112" cy="3174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38" name="Group 21"/>
          <p:cNvGrpSpPr>
            <a:grpSpLocks/>
          </p:cNvGrpSpPr>
          <p:nvPr/>
        </p:nvGrpSpPr>
        <p:grpSpPr bwMode="auto">
          <a:xfrm>
            <a:off x="1969844" y="4892615"/>
            <a:ext cx="860456" cy="660400"/>
            <a:chOff x="2448" y="2928"/>
            <a:chExt cx="816" cy="480"/>
          </a:xfrm>
        </p:grpSpPr>
        <p:sp>
          <p:nvSpPr>
            <p:cNvPr id="139" name="Freeform 7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0" name="Line 10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1" name="Line 11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2" name="Line 12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" name="Line 13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4" name="Line 14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45" name="Line 75"/>
          <p:cNvSpPr>
            <a:spLocks noChangeShapeType="1"/>
          </p:cNvSpPr>
          <p:nvPr/>
        </p:nvSpPr>
        <p:spPr bwMode="auto">
          <a:xfrm>
            <a:off x="1565268" y="5224403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6" name="Line 83"/>
          <p:cNvSpPr>
            <a:spLocks noChangeShapeType="1"/>
          </p:cNvSpPr>
          <p:nvPr/>
        </p:nvSpPr>
        <p:spPr bwMode="auto">
          <a:xfrm>
            <a:off x="318331" y="5233822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7" name="Rectangle 71"/>
          <p:cNvSpPr>
            <a:spLocks noChangeArrowheads="1"/>
          </p:cNvSpPr>
          <p:nvPr/>
        </p:nvSpPr>
        <p:spPr bwMode="auto">
          <a:xfrm>
            <a:off x="810858" y="4982309"/>
            <a:ext cx="773971" cy="46355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" name="Line 10"/>
          <p:cNvSpPr>
            <a:spLocks noChangeShapeType="1"/>
          </p:cNvSpPr>
          <p:nvPr/>
        </p:nvSpPr>
        <p:spPr bwMode="auto">
          <a:xfrm flipH="1">
            <a:off x="927378" y="5237414"/>
            <a:ext cx="484112" cy="3174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60" name="Group 21"/>
          <p:cNvGrpSpPr>
            <a:grpSpLocks/>
          </p:cNvGrpSpPr>
          <p:nvPr/>
        </p:nvGrpSpPr>
        <p:grpSpPr bwMode="auto">
          <a:xfrm>
            <a:off x="6101367" y="3561431"/>
            <a:ext cx="860456" cy="660400"/>
            <a:chOff x="2448" y="2928"/>
            <a:chExt cx="816" cy="480"/>
          </a:xfrm>
        </p:grpSpPr>
        <p:sp>
          <p:nvSpPr>
            <p:cNvPr id="161" name="Freeform 7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2" name="Line 10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" name="Line 11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" name="Line 12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5" name="Line 13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6" name="Line 14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68" name="Group 21"/>
          <p:cNvGrpSpPr>
            <a:grpSpLocks/>
          </p:cNvGrpSpPr>
          <p:nvPr/>
        </p:nvGrpSpPr>
        <p:grpSpPr bwMode="auto">
          <a:xfrm>
            <a:off x="6089768" y="2216819"/>
            <a:ext cx="860456" cy="660400"/>
            <a:chOff x="2448" y="2928"/>
            <a:chExt cx="816" cy="480"/>
          </a:xfrm>
        </p:grpSpPr>
        <p:sp>
          <p:nvSpPr>
            <p:cNvPr id="169" name="Freeform 7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0" name="Line 10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1" name="Line 11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2" name="Line 12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3" name="Line 13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" name="Line 14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76" name="Group 21"/>
          <p:cNvGrpSpPr>
            <a:grpSpLocks/>
          </p:cNvGrpSpPr>
          <p:nvPr/>
        </p:nvGrpSpPr>
        <p:grpSpPr bwMode="auto">
          <a:xfrm>
            <a:off x="6094075" y="4817989"/>
            <a:ext cx="860456" cy="660400"/>
            <a:chOff x="2448" y="2928"/>
            <a:chExt cx="816" cy="480"/>
          </a:xfrm>
        </p:grpSpPr>
        <p:sp>
          <p:nvSpPr>
            <p:cNvPr id="177" name="Freeform 7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8" name="Line 10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9" name="Line 11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0" name="Line 12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1" name="Line 13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2" name="Line 14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84" name="Line 75"/>
          <p:cNvSpPr>
            <a:spLocks noChangeShapeType="1"/>
          </p:cNvSpPr>
          <p:nvPr/>
        </p:nvSpPr>
        <p:spPr bwMode="auto">
          <a:xfrm>
            <a:off x="7714016" y="2551083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86" name="Rectangle 71"/>
          <p:cNvSpPr>
            <a:spLocks noChangeArrowheads="1"/>
          </p:cNvSpPr>
          <p:nvPr/>
        </p:nvSpPr>
        <p:spPr bwMode="auto">
          <a:xfrm>
            <a:off x="6959606" y="2308989"/>
            <a:ext cx="773971" cy="46355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87" name="Line 10"/>
          <p:cNvSpPr>
            <a:spLocks noChangeShapeType="1"/>
          </p:cNvSpPr>
          <p:nvPr/>
        </p:nvSpPr>
        <p:spPr bwMode="auto">
          <a:xfrm flipH="1">
            <a:off x="7076126" y="2564094"/>
            <a:ext cx="484112" cy="3174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88" name="Line 75"/>
          <p:cNvSpPr>
            <a:spLocks noChangeShapeType="1"/>
          </p:cNvSpPr>
          <p:nvPr/>
        </p:nvSpPr>
        <p:spPr bwMode="auto">
          <a:xfrm>
            <a:off x="7760412" y="3899940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89" name="Rectangle 71"/>
          <p:cNvSpPr>
            <a:spLocks noChangeArrowheads="1"/>
          </p:cNvSpPr>
          <p:nvPr/>
        </p:nvSpPr>
        <p:spPr bwMode="auto">
          <a:xfrm>
            <a:off x="7006002" y="3657846"/>
            <a:ext cx="773971" cy="46355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90" name="Line 10"/>
          <p:cNvSpPr>
            <a:spLocks noChangeShapeType="1"/>
          </p:cNvSpPr>
          <p:nvPr/>
        </p:nvSpPr>
        <p:spPr bwMode="auto">
          <a:xfrm flipH="1">
            <a:off x="7122522" y="3912951"/>
            <a:ext cx="484112" cy="3174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91" name="Line 75"/>
          <p:cNvSpPr>
            <a:spLocks noChangeShapeType="1"/>
          </p:cNvSpPr>
          <p:nvPr/>
        </p:nvSpPr>
        <p:spPr bwMode="auto">
          <a:xfrm>
            <a:off x="7727505" y="5179280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92" name="Rectangle 71"/>
          <p:cNvSpPr>
            <a:spLocks noChangeArrowheads="1"/>
          </p:cNvSpPr>
          <p:nvPr/>
        </p:nvSpPr>
        <p:spPr bwMode="auto">
          <a:xfrm>
            <a:off x="6973095" y="4937186"/>
            <a:ext cx="773971" cy="46355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93" name="Line 10"/>
          <p:cNvSpPr>
            <a:spLocks noChangeShapeType="1"/>
          </p:cNvSpPr>
          <p:nvPr/>
        </p:nvSpPr>
        <p:spPr bwMode="auto">
          <a:xfrm flipH="1">
            <a:off x="7089615" y="5192291"/>
            <a:ext cx="484112" cy="3174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227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8256"/>
            <a:ext cx="91440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SIEĆ PAKIETOWA – SIEĆ KOLEJEK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19351" y="1975987"/>
            <a:ext cx="8105297" cy="4449783"/>
            <a:chOff x="395536" y="1412776"/>
            <a:chExt cx="8105297" cy="4449783"/>
          </a:xfrm>
        </p:grpSpPr>
        <p:cxnSp>
          <p:nvCxnSpPr>
            <p:cNvPr id="62" name="Łącznik prosty 61"/>
            <p:cNvCxnSpPr/>
            <p:nvPr/>
          </p:nvCxnSpPr>
          <p:spPr>
            <a:xfrm flipV="1">
              <a:off x="2468517" y="1803942"/>
              <a:ext cx="2208821" cy="425602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Łącznik prosty 62"/>
            <p:cNvCxnSpPr/>
            <p:nvPr/>
          </p:nvCxnSpPr>
          <p:spPr>
            <a:xfrm flipV="1">
              <a:off x="1073574" y="2268411"/>
              <a:ext cx="1376857" cy="1314518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Łącznik prosty 63"/>
            <p:cNvCxnSpPr/>
            <p:nvPr/>
          </p:nvCxnSpPr>
          <p:spPr>
            <a:xfrm>
              <a:off x="6546757" y="3282775"/>
              <a:ext cx="1303743" cy="1810156"/>
            </a:xfrm>
            <a:prstGeom prst="line">
              <a:avLst/>
            </a:prstGeom>
            <a:ln w="50800">
              <a:solidFill>
                <a:schemeClr val="accent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Łącznik prosty 64"/>
            <p:cNvCxnSpPr/>
            <p:nvPr/>
          </p:nvCxnSpPr>
          <p:spPr>
            <a:xfrm>
              <a:off x="4801634" y="1851663"/>
              <a:ext cx="1753204" cy="1424959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Łącznik prosty 65"/>
            <p:cNvCxnSpPr/>
            <p:nvPr/>
          </p:nvCxnSpPr>
          <p:spPr>
            <a:xfrm>
              <a:off x="4650403" y="1890905"/>
              <a:ext cx="107747" cy="3148917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Łącznik prosty 66"/>
            <p:cNvCxnSpPr/>
            <p:nvPr/>
          </p:nvCxnSpPr>
          <p:spPr>
            <a:xfrm flipH="1">
              <a:off x="7703116" y="5144111"/>
              <a:ext cx="61956" cy="718448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Łącznik prosty 67"/>
            <p:cNvCxnSpPr>
              <a:stCxn id="96" idx="6"/>
            </p:cNvCxnSpPr>
            <p:nvPr/>
          </p:nvCxnSpPr>
          <p:spPr>
            <a:xfrm>
              <a:off x="4926698" y="5005386"/>
              <a:ext cx="2794219" cy="107747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Łącznik prosty 68"/>
            <p:cNvCxnSpPr/>
            <p:nvPr/>
          </p:nvCxnSpPr>
          <p:spPr>
            <a:xfrm>
              <a:off x="2846404" y="3798615"/>
              <a:ext cx="2088760" cy="1134041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Łącznik prosty 69"/>
            <p:cNvCxnSpPr/>
            <p:nvPr/>
          </p:nvCxnSpPr>
          <p:spPr>
            <a:xfrm>
              <a:off x="1203256" y="3558877"/>
              <a:ext cx="1589274" cy="263981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Łącznik prosty 70"/>
            <p:cNvCxnSpPr/>
            <p:nvPr/>
          </p:nvCxnSpPr>
          <p:spPr>
            <a:xfrm flipV="1">
              <a:off x="1224036" y="2279186"/>
              <a:ext cx="1376857" cy="1314518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Łącznik prosty 71"/>
            <p:cNvCxnSpPr/>
            <p:nvPr/>
          </p:nvCxnSpPr>
          <p:spPr>
            <a:xfrm>
              <a:off x="4676570" y="1886099"/>
              <a:ext cx="1753204" cy="1424959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Łącznik prosty 72"/>
            <p:cNvCxnSpPr/>
            <p:nvPr/>
          </p:nvCxnSpPr>
          <p:spPr>
            <a:xfrm>
              <a:off x="4765077" y="1845694"/>
              <a:ext cx="107747" cy="3148917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Łącznik prosty 73"/>
            <p:cNvCxnSpPr/>
            <p:nvPr/>
          </p:nvCxnSpPr>
          <p:spPr>
            <a:xfrm>
              <a:off x="2800227" y="3849795"/>
              <a:ext cx="2088760" cy="1134041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Łącznik prosty 74"/>
            <p:cNvCxnSpPr/>
            <p:nvPr/>
          </p:nvCxnSpPr>
          <p:spPr>
            <a:xfrm flipV="1">
              <a:off x="2243788" y="3833633"/>
              <a:ext cx="556439" cy="1494995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Łącznik prosty 75"/>
            <p:cNvCxnSpPr/>
            <p:nvPr/>
          </p:nvCxnSpPr>
          <p:spPr>
            <a:xfrm>
              <a:off x="6461328" y="3335301"/>
              <a:ext cx="1303743" cy="1810156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Łącznik prosty 76"/>
            <p:cNvCxnSpPr/>
            <p:nvPr/>
          </p:nvCxnSpPr>
          <p:spPr>
            <a:xfrm flipV="1">
              <a:off x="4801634" y="3359545"/>
              <a:ext cx="1664697" cy="1723958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Łącznik prosty 77"/>
            <p:cNvCxnSpPr/>
            <p:nvPr/>
          </p:nvCxnSpPr>
          <p:spPr>
            <a:xfrm>
              <a:off x="2714798" y="3906363"/>
              <a:ext cx="2088760" cy="1134041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Łącznik prosty 78"/>
            <p:cNvCxnSpPr/>
            <p:nvPr/>
          </p:nvCxnSpPr>
          <p:spPr>
            <a:xfrm>
              <a:off x="1117828" y="3642381"/>
              <a:ext cx="1589274" cy="263981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Łącznik prosty 79"/>
            <p:cNvCxnSpPr/>
            <p:nvPr/>
          </p:nvCxnSpPr>
          <p:spPr>
            <a:xfrm flipV="1">
              <a:off x="1144765" y="2282071"/>
              <a:ext cx="1376857" cy="131451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Łącznik prosty 80"/>
            <p:cNvCxnSpPr/>
            <p:nvPr/>
          </p:nvCxnSpPr>
          <p:spPr>
            <a:xfrm flipV="1">
              <a:off x="2521622" y="1856469"/>
              <a:ext cx="2208821" cy="425602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Łącznik prosty 81"/>
            <p:cNvCxnSpPr/>
            <p:nvPr/>
          </p:nvCxnSpPr>
          <p:spPr>
            <a:xfrm>
              <a:off x="1144765" y="3596589"/>
              <a:ext cx="1589274" cy="26398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Łącznik prosty 82"/>
            <p:cNvCxnSpPr/>
            <p:nvPr/>
          </p:nvCxnSpPr>
          <p:spPr>
            <a:xfrm>
              <a:off x="4730443" y="1856469"/>
              <a:ext cx="1753204" cy="1424959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Łącznik prosty 83"/>
            <p:cNvCxnSpPr/>
            <p:nvPr/>
          </p:nvCxnSpPr>
          <p:spPr>
            <a:xfrm>
              <a:off x="4711203" y="1856469"/>
              <a:ext cx="107747" cy="314891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Łącznik prosty 84"/>
            <p:cNvCxnSpPr/>
            <p:nvPr/>
          </p:nvCxnSpPr>
          <p:spPr>
            <a:xfrm flipV="1">
              <a:off x="2173752" y="3860570"/>
              <a:ext cx="556439" cy="149499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Łącznik prosty 85"/>
            <p:cNvCxnSpPr/>
            <p:nvPr/>
          </p:nvCxnSpPr>
          <p:spPr>
            <a:xfrm>
              <a:off x="2730191" y="3860570"/>
              <a:ext cx="2088760" cy="113404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Łącznik prosty 86"/>
            <p:cNvCxnSpPr/>
            <p:nvPr/>
          </p:nvCxnSpPr>
          <p:spPr>
            <a:xfrm flipV="1">
              <a:off x="4818951" y="3281428"/>
              <a:ext cx="1664697" cy="172395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Łącznik prosty 87"/>
            <p:cNvCxnSpPr/>
            <p:nvPr/>
          </p:nvCxnSpPr>
          <p:spPr>
            <a:xfrm>
              <a:off x="6483648" y="3281428"/>
              <a:ext cx="1303743" cy="1810156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Elipsa 88"/>
            <p:cNvSpPr/>
            <p:nvPr/>
          </p:nvSpPr>
          <p:spPr>
            <a:xfrm>
              <a:off x="1037017" y="3488841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0" name="Elipsa 89"/>
            <p:cNvSpPr/>
            <p:nvPr/>
          </p:nvSpPr>
          <p:spPr>
            <a:xfrm>
              <a:off x="2626291" y="3752823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1" name="Elipsa 90"/>
            <p:cNvSpPr/>
            <p:nvPr/>
          </p:nvSpPr>
          <p:spPr>
            <a:xfrm>
              <a:off x="2066005" y="5247817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2" name="Elipsa 91"/>
            <p:cNvSpPr/>
            <p:nvPr/>
          </p:nvSpPr>
          <p:spPr>
            <a:xfrm>
              <a:off x="2413875" y="2174323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3" name="Elipsa 92"/>
            <p:cNvSpPr/>
            <p:nvPr/>
          </p:nvSpPr>
          <p:spPr>
            <a:xfrm>
              <a:off x="7679644" y="4983836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4" name="Elipsa 93"/>
            <p:cNvSpPr/>
            <p:nvPr/>
          </p:nvSpPr>
          <p:spPr>
            <a:xfrm>
              <a:off x="6375900" y="3173680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5" name="Elipsa 94"/>
            <p:cNvSpPr/>
            <p:nvPr/>
          </p:nvSpPr>
          <p:spPr>
            <a:xfrm>
              <a:off x="4622696" y="1748721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6" name="Elipsa 95"/>
            <p:cNvSpPr/>
            <p:nvPr/>
          </p:nvSpPr>
          <p:spPr>
            <a:xfrm>
              <a:off x="4711203" y="4897638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97" name="Łącznik prosty 96"/>
            <p:cNvCxnSpPr>
              <a:endCxn id="89" idx="2"/>
            </p:cNvCxnSpPr>
            <p:nvPr/>
          </p:nvCxnSpPr>
          <p:spPr>
            <a:xfrm>
              <a:off x="395536" y="3596589"/>
              <a:ext cx="641481" cy="0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Łącznik prosty 97"/>
            <p:cNvCxnSpPr/>
            <p:nvPr/>
          </p:nvCxnSpPr>
          <p:spPr>
            <a:xfrm>
              <a:off x="7895138" y="5145457"/>
              <a:ext cx="605695" cy="317855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Łącznik prosty 98"/>
            <p:cNvCxnSpPr>
              <a:stCxn id="94" idx="7"/>
            </p:cNvCxnSpPr>
            <p:nvPr/>
          </p:nvCxnSpPr>
          <p:spPr>
            <a:xfrm flipV="1">
              <a:off x="6559836" y="2845051"/>
              <a:ext cx="340948" cy="360188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Łącznik prosty 99"/>
            <p:cNvCxnSpPr/>
            <p:nvPr/>
          </p:nvCxnSpPr>
          <p:spPr>
            <a:xfrm flipV="1">
              <a:off x="1768927" y="5469082"/>
              <a:ext cx="340948" cy="360188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Łącznik prosty 100"/>
            <p:cNvCxnSpPr/>
            <p:nvPr/>
          </p:nvCxnSpPr>
          <p:spPr>
            <a:xfrm>
              <a:off x="1833193" y="1886864"/>
              <a:ext cx="605695" cy="317855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Łącznik prosty 101"/>
            <p:cNvCxnSpPr/>
            <p:nvPr/>
          </p:nvCxnSpPr>
          <p:spPr>
            <a:xfrm flipV="1">
              <a:off x="7850500" y="4645197"/>
              <a:ext cx="340948" cy="360188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Łącznik prosty 102"/>
            <p:cNvCxnSpPr/>
            <p:nvPr/>
          </p:nvCxnSpPr>
          <p:spPr>
            <a:xfrm flipV="1">
              <a:off x="4452221" y="5145457"/>
              <a:ext cx="340948" cy="360188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Łącznik prosty 103"/>
            <p:cNvCxnSpPr/>
            <p:nvPr/>
          </p:nvCxnSpPr>
          <p:spPr>
            <a:xfrm>
              <a:off x="680297" y="2936445"/>
              <a:ext cx="406360" cy="577406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Łącznik prosty 104"/>
            <p:cNvCxnSpPr/>
            <p:nvPr/>
          </p:nvCxnSpPr>
          <p:spPr>
            <a:xfrm flipV="1">
              <a:off x="4801634" y="1412776"/>
              <a:ext cx="340948" cy="360188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1" name="Łącznik prosty 110"/>
          <p:cNvCxnSpPr/>
          <p:nvPr/>
        </p:nvCxnSpPr>
        <p:spPr>
          <a:xfrm flipV="1">
            <a:off x="5619044" y="1079737"/>
            <a:ext cx="731084" cy="9144"/>
          </a:xfrm>
          <a:prstGeom prst="line">
            <a:avLst/>
          </a:prstGeom>
          <a:ln w="444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pole tekstowe 111"/>
          <p:cNvSpPr txBox="1"/>
          <p:nvPr/>
        </p:nvSpPr>
        <p:spPr>
          <a:xfrm>
            <a:off x="6614435" y="899643"/>
            <a:ext cx="2353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Kanał transmisyjny</a:t>
            </a:r>
          </a:p>
        </p:txBody>
      </p:sp>
      <p:grpSp>
        <p:nvGrpSpPr>
          <p:cNvPr id="113" name="Grupa 112"/>
          <p:cNvGrpSpPr/>
          <p:nvPr/>
        </p:nvGrpSpPr>
        <p:grpSpPr>
          <a:xfrm>
            <a:off x="5664328" y="1499609"/>
            <a:ext cx="731084" cy="466344"/>
            <a:chOff x="9004227" y="1143000"/>
            <a:chExt cx="731084" cy="466344"/>
          </a:xfrm>
        </p:grpSpPr>
        <p:cxnSp>
          <p:nvCxnSpPr>
            <p:cNvPr id="114" name="Łącznik prosty 113"/>
            <p:cNvCxnSpPr/>
            <p:nvPr/>
          </p:nvCxnSpPr>
          <p:spPr>
            <a:xfrm flipV="1">
              <a:off x="9004227" y="1143000"/>
              <a:ext cx="731084" cy="9144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Łącznik prosty 114"/>
            <p:cNvCxnSpPr/>
            <p:nvPr/>
          </p:nvCxnSpPr>
          <p:spPr>
            <a:xfrm flipV="1">
              <a:off x="9004227" y="1295400"/>
              <a:ext cx="731084" cy="9144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Łącznik prosty 115"/>
            <p:cNvCxnSpPr/>
            <p:nvPr/>
          </p:nvCxnSpPr>
          <p:spPr>
            <a:xfrm flipV="1">
              <a:off x="9004227" y="1447800"/>
              <a:ext cx="731084" cy="9144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Łącznik prosty 116"/>
            <p:cNvCxnSpPr/>
            <p:nvPr/>
          </p:nvCxnSpPr>
          <p:spPr>
            <a:xfrm flipV="1">
              <a:off x="9004227" y="1600200"/>
              <a:ext cx="731084" cy="9144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pole tekstowe 117"/>
          <p:cNvSpPr txBox="1"/>
          <p:nvPr/>
        </p:nvSpPr>
        <p:spPr>
          <a:xfrm>
            <a:off x="6614435" y="1409616"/>
            <a:ext cx="2563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Łącza </a:t>
            </a:r>
            <a:r>
              <a:rPr lang="pl-PL" sz="2000" b="1" dirty="0" smtClean="0">
                <a:solidFill>
                  <a:srgbClr val="000000"/>
                </a:solidFill>
              </a:rPr>
              <a:t>wirtualne (VC)</a:t>
            </a:r>
            <a:r>
              <a:rPr lang="pl-PL" sz="2000" dirty="0">
                <a:solidFill>
                  <a:srgbClr val="000000"/>
                </a:solidFill>
              </a:rPr>
              <a:t/>
            </a:r>
            <a:br>
              <a:rPr lang="pl-PL" sz="2000" dirty="0">
                <a:solidFill>
                  <a:srgbClr val="000000"/>
                </a:solidFill>
              </a:rPr>
            </a:br>
            <a:r>
              <a:rPr lang="pl-PL" sz="2000" b="1" dirty="0">
                <a:solidFill>
                  <a:srgbClr val="000000"/>
                </a:solidFill>
              </a:rPr>
              <a:t>(strumienie danych)</a:t>
            </a:r>
          </a:p>
        </p:txBody>
      </p:sp>
      <p:sp>
        <p:nvSpPr>
          <p:cNvPr id="119" name="Elipsa 118"/>
          <p:cNvSpPr/>
          <p:nvPr/>
        </p:nvSpPr>
        <p:spPr>
          <a:xfrm>
            <a:off x="5907950" y="2264931"/>
            <a:ext cx="243840" cy="24384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0" name="pole tekstowe 119"/>
          <p:cNvSpPr txBox="1"/>
          <p:nvPr/>
        </p:nvSpPr>
        <p:spPr>
          <a:xfrm>
            <a:off x="6622704" y="2202185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Węzły sieci</a:t>
            </a:r>
          </a:p>
        </p:txBody>
      </p:sp>
      <p:cxnSp>
        <p:nvCxnSpPr>
          <p:cNvPr id="7169" name="Łącznik prosty 7168"/>
          <p:cNvCxnSpPr/>
          <p:nvPr/>
        </p:nvCxnSpPr>
        <p:spPr bwMode="auto">
          <a:xfrm>
            <a:off x="5072833" y="5514823"/>
            <a:ext cx="2752946" cy="8619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Łącznik prosty 124"/>
          <p:cNvCxnSpPr>
            <a:endCxn id="93" idx="7"/>
          </p:cNvCxnSpPr>
          <p:nvPr/>
        </p:nvCxnSpPr>
        <p:spPr>
          <a:xfrm>
            <a:off x="6722137" y="3840965"/>
            <a:ext cx="1265258" cy="1737641"/>
          </a:xfrm>
          <a:prstGeom prst="line">
            <a:avLst/>
          </a:prstGeom>
          <a:ln w="50800">
            <a:solidFill>
              <a:srgbClr val="FF9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52616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8256"/>
            <a:ext cx="91440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SIEĆ PAKIETOWA – SIEĆ KOLEJEK</a:t>
            </a:r>
            <a:endParaRPr lang="pl-PL" dirty="0"/>
          </a:p>
        </p:txBody>
      </p:sp>
      <p:cxnSp>
        <p:nvCxnSpPr>
          <p:cNvPr id="111" name="Łącznik prosty 110"/>
          <p:cNvCxnSpPr/>
          <p:nvPr/>
        </p:nvCxnSpPr>
        <p:spPr>
          <a:xfrm flipV="1">
            <a:off x="5619044" y="1079737"/>
            <a:ext cx="731084" cy="9144"/>
          </a:xfrm>
          <a:prstGeom prst="line">
            <a:avLst/>
          </a:prstGeom>
          <a:ln w="444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pole tekstowe 111"/>
          <p:cNvSpPr txBox="1"/>
          <p:nvPr/>
        </p:nvSpPr>
        <p:spPr>
          <a:xfrm>
            <a:off x="6614435" y="899643"/>
            <a:ext cx="2353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Kanał transmisyjny</a:t>
            </a:r>
          </a:p>
        </p:txBody>
      </p:sp>
      <p:grpSp>
        <p:nvGrpSpPr>
          <p:cNvPr id="113" name="Grupa 112"/>
          <p:cNvGrpSpPr/>
          <p:nvPr/>
        </p:nvGrpSpPr>
        <p:grpSpPr>
          <a:xfrm>
            <a:off x="5664328" y="1499609"/>
            <a:ext cx="731084" cy="466344"/>
            <a:chOff x="9004227" y="1143000"/>
            <a:chExt cx="731084" cy="466344"/>
          </a:xfrm>
        </p:grpSpPr>
        <p:cxnSp>
          <p:nvCxnSpPr>
            <p:cNvPr id="114" name="Łącznik prosty 113"/>
            <p:cNvCxnSpPr/>
            <p:nvPr/>
          </p:nvCxnSpPr>
          <p:spPr>
            <a:xfrm flipV="1">
              <a:off x="9004227" y="1143000"/>
              <a:ext cx="731084" cy="9144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Łącznik prosty 114"/>
            <p:cNvCxnSpPr/>
            <p:nvPr/>
          </p:nvCxnSpPr>
          <p:spPr>
            <a:xfrm flipV="1">
              <a:off x="9004227" y="1295400"/>
              <a:ext cx="731084" cy="9144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Łącznik prosty 116"/>
            <p:cNvCxnSpPr/>
            <p:nvPr/>
          </p:nvCxnSpPr>
          <p:spPr>
            <a:xfrm flipV="1">
              <a:off x="9004227" y="1600200"/>
              <a:ext cx="731084" cy="9144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pole tekstowe 117"/>
          <p:cNvSpPr txBox="1"/>
          <p:nvPr/>
        </p:nvSpPr>
        <p:spPr>
          <a:xfrm>
            <a:off x="6614435" y="1409616"/>
            <a:ext cx="2563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Łącza </a:t>
            </a:r>
            <a:r>
              <a:rPr lang="pl-PL" sz="2000" b="1" dirty="0" smtClean="0">
                <a:solidFill>
                  <a:srgbClr val="000000"/>
                </a:solidFill>
              </a:rPr>
              <a:t>wirtualne (VC)</a:t>
            </a:r>
            <a:r>
              <a:rPr lang="pl-PL" sz="2000" dirty="0">
                <a:solidFill>
                  <a:srgbClr val="000000"/>
                </a:solidFill>
              </a:rPr>
              <a:t/>
            </a:r>
            <a:br>
              <a:rPr lang="pl-PL" sz="2000" dirty="0">
                <a:solidFill>
                  <a:srgbClr val="000000"/>
                </a:solidFill>
              </a:rPr>
            </a:br>
            <a:r>
              <a:rPr lang="pl-PL" sz="2000" b="1" dirty="0">
                <a:solidFill>
                  <a:srgbClr val="000000"/>
                </a:solidFill>
              </a:rPr>
              <a:t>(strumienie danych)</a:t>
            </a:r>
          </a:p>
        </p:txBody>
      </p:sp>
      <p:sp>
        <p:nvSpPr>
          <p:cNvPr id="119" name="Elipsa 118"/>
          <p:cNvSpPr/>
          <p:nvPr/>
        </p:nvSpPr>
        <p:spPr>
          <a:xfrm>
            <a:off x="5907950" y="2264931"/>
            <a:ext cx="243840" cy="24384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0" name="pole tekstowe 119"/>
          <p:cNvSpPr txBox="1"/>
          <p:nvPr/>
        </p:nvSpPr>
        <p:spPr>
          <a:xfrm>
            <a:off x="6622704" y="2202185"/>
            <a:ext cx="1399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Węzły sieci</a:t>
            </a:r>
          </a:p>
        </p:txBody>
      </p:sp>
      <p:grpSp>
        <p:nvGrpSpPr>
          <p:cNvPr id="58" name="Grupa 57"/>
          <p:cNvGrpSpPr/>
          <p:nvPr/>
        </p:nvGrpSpPr>
        <p:grpSpPr>
          <a:xfrm>
            <a:off x="1493131" y="1407736"/>
            <a:ext cx="4673765" cy="2017123"/>
            <a:chOff x="3593555" y="851045"/>
            <a:chExt cx="4673765" cy="2017123"/>
          </a:xfrm>
        </p:grpSpPr>
        <p:cxnSp>
          <p:nvCxnSpPr>
            <p:cNvPr id="59" name="Łącznik prosty 58"/>
            <p:cNvCxnSpPr/>
            <p:nvPr/>
          </p:nvCxnSpPr>
          <p:spPr>
            <a:xfrm flipV="1">
              <a:off x="7427105" y="2080260"/>
              <a:ext cx="737889" cy="754380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Łącznik prosty 59"/>
            <p:cNvCxnSpPr>
              <a:stCxn id="121" idx="6"/>
            </p:cNvCxnSpPr>
            <p:nvPr/>
          </p:nvCxnSpPr>
          <p:spPr>
            <a:xfrm>
              <a:off x="7568619" y="2746248"/>
              <a:ext cx="698701" cy="121920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Łącznik prosty 60"/>
            <p:cNvCxnSpPr/>
            <p:nvPr/>
          </p:nvCxnSpPr>
          <p:spPr>
            <a:xfrm>
              <a:off x="5214692" y="1380744"/>
              <a:ext cx="2363506" cy="1283208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Łącznik prosty 105"/>
            <p:cNvCxnSpPr/>
            <p:nvPr/>
          </p:nvCxnSpPr>
          <p:spPr>
            <a:xfrm>
              <a:off x="7407075" y="1353312"/>
              <a:ext cx="100584" cy="1380744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Łącznik prosty 106"/>
            <p:cNvCxnSpPr/>
            <p:nvPr/>
          </p:nvCxnSpPr>
          <p:spPr>
            <a:xfrm>
              <a:off x="5162441" y="1438656"/>
              <a:ext cx="2363506" cy="1283208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Łącznik prosty 107"/>
            <p:cNvCxnSpPr/>
            <p:nvPr/>
          </p:nvCxnSpPr>
          <p:spPr>
            <a:xfrm>
              <a:off x="5065776" y="1502664"/>
              <a:ext cx="2363506" cy="1283208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Łącznik prosty 108"/>
            <p:cNvCxnSpPr/>
            <p:nvPr/>
          </p:nvCxnSpPr>
          <p:spPr>
            <a:xfrm>
              <a:off x="5083193" y="1450848"/>
              <a:ext cx="2363506" cy="128320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Elipsa 109"/>
            <p:cNvSpPr/>
            <p:nvPr/>
          </p:nvSpPr>
          <p:spPr>
            <a:xfrm>
              <a:off x="4965627" y="1328928"/>
              <a:ext cx="243840" cy="24384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21" name="Elipsa 120"/>
            <p:cNvSpPr/>
            <p:nvPr/>
          </p:nvSpPr>
          <p:spPr>
            <a:xfrm>
              <a:off x="7324779" y="2624328"/>
              <a:ext cx="243840" cy="24384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122" name="Łącznik prosty 121"/>
            <p:cNvCxnSpPr/>
            <p:nvPr/>
          </p:nvCxnSpPr>
          <p:spPr>
            <a:xfrm>
              <a:off x="3719736" y="851045"/>
              <a:ext cx="1137035" cy="458302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Łącznik prosty 122"/>
            <p:cNvCxnSpPr/>
            <p:nvPr/>
          </p:nvCxnSpPr>
          <p:spPr>
            <a:xfrm flipV="1">
              <a:off x="4378831" y="1528803"/>
              <a:ext cx="446154" cy="1135149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Łącznik prosty 123"/>
            <p:cNvCxnSpPr/>
            <p:nvPr/>
          </p:nvCxnSpPr>
          <p:spPr>
            <a:xfrm flipV="1">
              <a:off x="3593555" y="1436012"/>
              <a:ext cx="1289994" cy="264796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2" name="Grupa 1"/>
          <p:cNvGrpSpPr/>
          <p:nvPr/>
        </p:nvGrpSpPr>
        <p:grpSpPr>
          <a:xfrm>
            <a:off x="467543" y="4042079"/>
            <a:ext cx="8514648" cy="2777821"/>
            <a:chOff x="467543" y="4042079"/>
            <a:chExt cx="8514648" cy="2777821"/>
          </a:xfrm>
        </p:grpSpPr>
        <p:grpSp>
          <p:nvGrpSpPr>
            <p:cNvPr id="125" name="Grupa 124"/>
            <p:cNvGrpSpPr/>
            <p:nvPr/>
          </p:nvGrpSpPr>
          <p:grpSpPr>
            <a:xfrm>
              <a:off x="467543" y="4042079"/>
              <a:ext cx="6833972" cy="2777821"/>
              <a:chOff x="2557739" y="3898201"/>
              <a:chExt cx="6652724" cy="2704149"/>
            </a:xfrm>
          </p:grpSpPr>
          <p:grpSp>
            <p:nvGrpSpPr>
              <p:cNvPr id="126" name="Grupa 125"/>
              <p:cNvGrpSpPr/>
              <p:nvPr/>
            </p:nvGrpSpPr>
            <p:grpSpPr>
              <a:xfrm>
                <a:off x="3255409" y="3898201"/>
                <a:ext cx="1840992" cy="2671763"/>
                <a:chOff x="3255409" y="3898201"/>
                <a:chExt cx="1840992" cy="2671763"/>
              </a:xfrm>
            </p:grpSpPr>
            <p:cxnSp>
              <p:nvCxnSpPr>
                <p:cNvPr id="143" name="Łącznik prosty 142"/>
                <p:cNvCxnSpPr/>
                <p:nvPr/>
              </p:nvCxnSpPr>
              <p:spPr>
                <a:xfrm>
                  <a:off x="3514041" y="3898201"/>
                  <a:ext cx="1582360" cy="760667"/>
                </a:xfrm>
                <a:prstGeom prst="line">
                  <a:avLst/>
                </a:prstGeom>
                <a:ln w="50800">
                  <a:solidFill>
                    <a:srgbClr val="336600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Łącznik prosty 143"/>
                <p:cNvCxnSpPr/>
                <p:nvPr/>
              </p:nvCxnSpPr>
              <p:spPr>
                <a:xfrm flipV="1">
                  <a:off x="4434985" y="4878324"/>
                  <a:ext cx="629630" cy="1691640"/>
                </a:xfrm>
                <a:prstGeom prst="line">
                  <a:avLst/>
                </a:prstGeom>
                <a:ln w="50800">
                  <a:solidFill>
                    <a:srgbClr val="0033CC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Łącznik prosty 144"/>
                <p:cNvCxnSpPr/>
                <p:nvPr/>
              </p:nvCxnSpPr>
              <p:spPr>
                <a:xfrm flipV="1">
                  <a:off x="3255409" y="4808220"/>
                  <a:ext cx="1798320" cy="356616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  <a:prstDash val="sys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7" name="Freeform 61"/>
              <p:cNvSpPr>
                <a:spLocks/>
              </p:cNvSpPr>
              <p:nvPr/>
            </p:nvSpPr>
            <p:spPr bwMode="auto">
              <a:xfrm>
                <a:off x="6418979" y="4579620"/>
                <a:ext cx="838200" cy="4476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8" name="Freeform 60"/>
              <p:cNvSpPr>
                <a:spLocks/>
              </p:cNvSpPr>
              <p:nvPr/>
            </p:nvSpPr>
            <p:spPr bwMode="auto">
              <a:xfrm>
                <a:off x="5123579" y="4427220"/>
                <a:ext cx="1295400" cy="7620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" name="Text Box 62"/>
              <p:cNvSpPr txBox="1">
                <a:spLocks noChangeArrowheads="1"/>
              </p:cNvSpPr>
              <p:nvPr/>
            </p:nvSpPr>
            <p:spPr bwMode="auto">
              <a:xfrm>
                <a:off x="5345829" y="4023480"/>
                <a:ext cx="82586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>
                    <a:solidFill>
                      <a:srgbClr val="000000"/>
                    </a:solidFill>
                  </a:rPr>
                  <a:t>Bufor</a:t>
                </a:r>
                <a:endParaRPr lang="pl-PL" sz="20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Text Box 63"/>
              <p:cNvSpPr txBox="1">
                <a:spLocks noChangeArrowheads="1"/>
              </p:cNvSpPr>
              <p:nvPr/>
            </p:nvSpPr>
            <p:spPr bwMode="auto">
              <a:xfrm>
                <a:off x="6488829" y="4175880"/>
                <a:ext cx="85311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>
                    <a:solidFill>
                      <a:srgbClr val="000000"/>
                    </a:solidFill>
                  </a:rPr>
                  <a:t>Kanał</a:t>
                </a:r>
                <a:endParaRPr lang="pl-PL" sz="20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Line 64"/>
              <p:cNvSpPr>
                <a:spLocks noChangeShapeType="1"/>
              </p:cNvSpPr>
              <p:nvPr/>
            </p:nvSpPr>
            <p:spPr bwMode="auto">
              <a:xfrm>
                <a:off x="5256929" y="4554220"/>
                <a:ext cx="0" cy="533400"/>
              </a:xfrm>
              <a:prstGeom prst="line">
                <a:avLst/>
              </a:prstGeom>
              <a:noFill/>
              <a:ln w="762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2" name="Line 65"/>
              <p:cNvSpPr>
                <a:spLocks noChangeShapeType="1"/>
              </p:cNvSpPr>
              <p:nvPr/>
            </p:nvSpPr>
            <p:spPr bwMode="auto">
              <a:xfrm>
                <a:off x="5522042" y="4554220"/>
                <a:ext cx="0" cy="533400"/>
              </a:xfrm>
              <a:prstGeom prst="line">
                <a:avLst/>
              </a:prstGeom>
              <a:noFill/>
              <a:ln w="76200">
                <a:solidFill>
                  <a:srgbClr val="33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" name="Line 66"/>
              <p:cNvSpPr>
                <a:spLocks noChangeShapeType="1"/>
              </p:cNvSpPr>
              <p:nvPr/>
            </p:nvSpPr>
            <p:spPr bwMode="auto">
              <a:xfrm>
                <a:off x="5788742" y="4554220"/>
                <a:ext cx="0" cy="533400"/>
              </a:xfrm>
              <a:prstGeom prst="line">
                <a:avLst/>
              </a:prstGeom>
              <a:noFill/>
              <a:ln w="76200">
                <a:solidFill>
                  <a:srgbClr val="33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4" name="Line 67"/>
              <p:cNvSpPr>
                <a:spLocks noChangeShapeType="1"/>
              </p:cNvSpPr>
              <p:nvPr/>
            </p:nvSpPr>
            <p:spPr bwMode="auto">
              <a:xfrm>
                <a:off x="6055442" y="4554220"/>
                <a:ext cx="0" cy="533400"/>
              </a:xfrm>
              <a:prstGeom prst="line">
                <a:avLst/>
              </a:prstGeom>
              <a:noFill/>
              <a:ln w="762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5" name="Line 68"/>
              <p:cNvSpPr>
                <a:spLocks noChangeShapeType="1"/>
              </p:cNvSpPr>
              <p:nvPr/>
            </p:nvSpPr>
            <p:spPr bwMode="auto">
              <a:xfrm>
                <a:off x="6322142" y="4554220"/>
                <a:ext cx="0" cy="53340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6" name="Line 69"/>
              <p:cNvSpPr>
                <a:spLocks noChangeShapeType="1"/>
              </p:cNvSpPr>
              <p:nvPr/>
            </p:nvSpPr>
            <p:spPr bwMode="auto">
              <a:xfrm rot="5400000">
                <a:off x="6838079" y="4541520"/>
                <a:ext cx="0" cy="533400"/>
              </a:xfrm>
              <a:prstGeom prst="line">
                <a:avLst/>
              </a:prstGeom>
              <a:noFill/>
              <a:ln w="762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cxnSp>
            <p:nvCxnSpPr>
              <p:cNvPr id="137" name="Łącznik prosty 136"/>
              <p:cNvCxnSpPr/>
              <p:nvPr/>
            </p:nvCxnSpPr>
            <p:spPr>
              <a:xfrm flipH="1">
                <a:off x="7369471" y="3930587"/>
                <a:ext cx="1582360" cy="760667"/>
              </a:xfrm>
              <a:prstGeom prst="line">
                <a:avLst/>
              </a:prstGeom>
              <a:ln w="50800">
                <a:solidFill>
                  <a:srgbClr val="336600"/>
                </a:solidFill>
                <a:prstDash val="sysDash"/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Łącznik prosty 137"/>
              <p:cNvCxnSpPr/>
              <p:nvPr/>
            </p:nvCxnSpPr>
            <p:spPr>
              <a:xfrm flipH="1" flipV="1">
                <a:off x="7401257" y="4910710"/>
                <a:ext cx="629630" cy="1691640"/>
              </a:xfrm>
              <a:prstGeom prst="line">
                <a:avLst/>
              </a:prstGeom>
              <a:ln w="50800">
                <a:solidFill>
                  <a:srgbClr val="0033CC"/>
                </a:solidFill>
                <a:prstDash val="sysDash"/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Łącznik prosty 138"/>
              <p:cNvCxnSpPr/>
              <p:nvPr/>
            </p:nvCxnSpPr>
            <p:spPr>
              <a:xfrm flipH="1" flipV="1">
                <a:off x="7412143" y="4840606"/>
                <a:ext cx="1798320" cy="356616"/>
              </a:xfrm>
              <a:prstGeom prst="line">
                <a:avLst/>
              </a:prstGeom>
              <a:ln w="50800">
                <a:solidFill>
                  <a:srgbClr val="FF0000"/>
                </a:solidFill>
                <a:prstDash val="sysDash"/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 Box 62"/>
              <p:cNvSpPr txBox="1">
                <a:spLocks noChangeArrowheads="1"/>
              </p:cNvSpPr>
              <p:nvPr/>
            </p:nvSpPr>
            <p:spPr bwMode="auto">
              <a:xfrm>
                <a:off x="2557739" y="5433364"/>
                <a:ext cx="1819729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2000" b="1" dirty="0" err="1" smtClean="0">
                    <a:solidFill>
                      <a:srgbClr val="000000"/>
                    </a:solidFill>
                  </a:rPr>
                  <a:t>Multipleksacja</a:t>
                </a:r>
                <a:r>
                  <a:rPr lang="pl-PL" sz="2000" b="1" dirty="0">
                    <a:solidFill>
                      <a:srgbClr val="000000"/>
                    </a:solidFill>
                  </a:rPr>
                  <a:t/>
                </a:r>
                <a:br>
                  <a:rPr lang="pl-PL" sz="2000" b="1" dirty="0">
                    <a:solidFill>
                      <a:srgbClr val="000000"/>
                    </a:solidFill>
                  </a:rPr>
                </a:br>
                <a:r>
                  <a:rPr lang="pl-PL" sz="2000" b="1" dirty="0" smtClean="0">
                    <a:solidFill>
                      <a:srgbClr val="000000"/>
                    </a:solidFill>
                  </a:rPr>
                  <a:t>strumieni (VC)</a:t>
                </a:r>
                <a:endParaRPr lang="pl-PL" sz="20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Text Box 62"/>
              <p:cNvSpPr txBox="1">
                <a:spLocks noChangeArrowheads="1"/>
              </p:cNvSpPr>
              <p:nvPr/>
            </p:nvSpPr>
            <p:spPr bwMode="auto">
              <a:xfrm>
                <a:off x="5530515" y="5459654"/>
                <a:ext cx="1627369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2000" b="1" dirty="0" smtClean="0">
                    <a:solidFill>
                      <a:srgbClr val="000000"/>
                    </a:solidFill>
                  </a:rPr>
                  <a:t>Buforowanie</a:t>
                </a:r>
              </a:p>
              <a:p>
                <a:pPr algn="ctr"/>
                <a:r>
                  <a:rPr lang="pl-PL" sz="2000" b="1" dirty="0" smtClean="0">
                    <a:solidFill>
                      <a:srgbClr val="000000"/>
                    </a:solidFill>
                  </a:rPr>
                  <a:t>&amp; transmisja</a:t>
                </a:r>
                <a:br>
                  <a:rPr lang="pl-PL" sz="2000" b="1" dirty="0" smtClean="0">
                    <a:solidFill>
                      <a:srgbClr val="000000"/>
                    </a:solidFill>
                  </a:rPr>
                </a:br>
                <a:r>
                  <a:rPr lang="pl-PL" sz="2000" b="1" dirty="0" smtClean="0">
                    <a:solidFill>
                      <a:srgbClr val="000000"/>
                    </a:solidFill>
                  </a:rPr>
                  <a:t>strumieni</a:t>
                </a:r>
                <a:endParaRPr lang="pl-PL" sz="20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7" name="Text Box 62"/>
            <p:cNvSpPr txBox="1">
              <a:spLocks noChangeArrowheads="1"/>
            </p:cNvSpPr>
            <p:nvPr/>
          </p:nvSpPr>
          <p:spPr bwMode="auto">
            <a:xfrm>
              <a:off x="6223102" y="4319453"/>
              <a:ext cx="275908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err="1" smtClean="0">
                  <a:solidFill>
                    <a:srgbClr val="000000"/>
                  </a:solidFill>
                </a:rPr>
                <a:t>Demultipleksacja</a:t>
              </a:r>
              <a:r>
                <a:rPr lang="pl-PL" sz="2000" b="1" dirty="0">
                  <a:solidFill>
                    <a:srgbClr val="000000"/>
                  </a:solidFill>
                </a:rPr>
                <a:t/>
              </a:r>
              <a:br>
                <a:rPr lang="pl-PL" sz="2000" b="1" dirty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(</a:t>
              </a:r>
              <a:r>
                <a:rPr lang="pl-PL" sz="2000" b="1" dirty="0" err="1" smtClean="0">
                  <a:solidFill>
                    <a:srgbClr val="000000"/>
                  </a:solidFill>
                </a:rPr>
                <a:t>ruting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) strumieni (VC)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286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4756348"/>
              </p:ext>
            </p:extLst>
          </p:nvPr>
        </p:nvGraphicFramePr>
        <p:xfrm>
          <a:off x="74081" y="5398777"/>
          <a:ext cx="8820150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01" name="Equation" r:id="rId4" imgW="2628720" imgH="330120" progId="Equation.3">
                  <p:embed/>
                </p:oleObj>
              </mc:Choice>
              <mc:Fallback>
                <p:oleObj name="Equation" r:id="rId4" imgW="2628720" imgH="3301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081" y="5398777"/>
                        <a:ext cx="8820150" cy="110807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8256"/>
            <a:ext cx="91440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SIEĆ PAKIETOWA – SIEĆ KOLEJEK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519351" y="980729"/>
            <a:ext cx="6033491" cy="3312368"/>
            <a:chOff x="519351" y="1975987"/>
            <a:chExt cx="8105297" cy="4449783"/>
          </a:xfrm>
        </p:grpSpPr>
        <p:cxnSp>
          <p:nvCxnSpPr>
            <p:cNvPr id="226" name="Łącznik prosty 225"/>
            <p:cNvCxnSpPr/>
            <p:nvPr/>
          </p:nvCxnSpPr>
          <p:spPr bwMode="auto">
            <a:xfrm>
              <a:off x="5072833" y="5514823"/>
              <a:ext cx="2752946" cy="8619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5" name="Łącznik prosty 224"/>
            <p:cNvCxnSpPr/>
            <p:nvPr/>
          </p:nvCxnSpPr>
          <p:spPr>
            <a:xfrm>
              <a:off x="6722137" y="3840965"/>
              <a:ext cx="1265258" cy="1737641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Łącznik prosty 46"/>
            <p:cNvCxnSpPr/>
            <p:nvPr/>
          </p:nvCxnSpPr>
          <p:spPr>
            <a:xfrm flipV="1">
              <a:off x="2592332" y="2367153"/>
              <a:ext cx="2208821" cy="425602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Łącznik prosty 47"/>
            <p:cNvCxnSpPr/>
            <p:nvPr/>
          </p:nvCxnSpPr>
          <p:spPr>
            <a:xfrm flipV="1">
              <a:off x="1197389" y="2831622"/>
              <a:ext cx="1376857" cy="1314518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Łącznik prosty 48"/>
            <p:cNvCxnSpPr/>
            <p:nvPr/>
          </p:nvCxnSpPr>
          <p:spPr>
            <a:xfrm>
              <a:off x="6670572" y="3845986"/>
              <a:ext cx="1303743" cy="1810156"/>
            </a:xfrm>
            <a:prstGeom prst="line">
              <a:avLst/>
            </a:prstGeom>
            <a:ln w="50800">
              <a:solidFill>
                <a:schemeClr val="accent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Łącznik prosty 49"/>
            <p:cNvCxnSpPr/>
            <p:nvPr/>
          </p:nvCxnSpPr>
          <p:spPr>
            <a:xfrm>
              <a:off x="4925449" y="2414874"/>
              <a:ext cx="1753204" cy="1424959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Łącznik prosty 50"/>
            <p:cNvCxnSpPr/>
            <p:nvPr/>
          </p:nvCxnSpPr>
          <p:spPr>
            <a:xfrm>
              <a:off x="4774218" y="2454116"/>
              <a:ext cx="107747" cy="3148917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Łącznik prosty 51"/>
            <p:cNvCxnSpPr/>
            <p:nvPr/>
          </p:nvCxnSpPr>
          <p:spPr>
            <a:xfrm flipH="1">
              <a:off x="7826931" y="5707322"/>
              <a:ext cx="61956" cy="718448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Łącznik prosty 52"/>
            <p:cNvCxnSpPr>
              <a:stCxn id="85" idx="6"/>
            </p:cNvCxnSpPr>
            <p:nvPr/>
          </p:nvCxnSpPr>
          <p:spPr>
            <a:xfrm>
              <a:off x="5050513" y="5568597"/>
              <a:ext cx="2794219" cy="107747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Łącznik prosty 53"/>
            <p:cNvCxnSpPr/>
            <p:nvPr/>
          </p:nvCxnSpPr>
          <p:spPr>
            <a:xfrm>
              <a:off x="2970219" y="4361826"/>
              <a:ext cx="2088760" cy="1134041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Łącznik prosty 54"/>
            <p:cNvCxnSpPr/>
            <p:nvPr/>
          </p:nvCxnSpPr>
          <p:spPr>
            <a:xfrm>
              <a:off x="1327071" y="4122088"/>
              <a:ext cx="1589274" cy="263981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Łącznik prosty 55"/>
            <p:cNvCxnSpPr/>
            <p:nvPr/>
          </p:nvCxnSpPr>
          <p:spPr>
            <a:xfrm flipV="1">
              <a:off x="1347851" y="2842397"/>
              <a:ext cx="1376857" cy="1314518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Łącznik prosty 56"/>
            <p:cNvCxnSpPr/>
            <p:nvPr/>
          </p:nvCxnSpPr>
          <p:spPr>
            <a:xfrm>
              <a:off x="4800385" y="2449310"/>
              <a:ext cx="1753204" cy="1424959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Łącznik prosty 61"/>
            <p:cNvCxnSpPr/>
            <p:nvPr/>
          </p:nvCxnSpPr>
          <p:spPr>
            <a:xfrm>
              <a:off x="4888892" y="2408905"/>
              <a:ext cx="107747" cy="3148917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Łącznik prosty 62"/>
            <p:cNvCxnSpPr/>
            <p:nvPr/>
          </p:nvCxnSpPr>
          <p:spPr>
            <a:xfrm>
              <a:off x="2924042" y="4413006"/>
              <a:ext cx="2088760" cy="1134041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Łącznik prosty 63"/>
            <p:cNvCxnSpPr/>
            <p:nvPr/>
          </p:nvCxnSpPr>
          <p:spPr>
            <a:xfrm flipV="1">
              <a:off x="2367603" y="4396844"/>
              <a:ext cx="556439" cy="1494995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Łącznik prosty 64"/>
            <p:cNvCxnSpPr/>
            <p:nvPr/>
          </p:nvCxnSpPr>
          <p:spPr>
            <a:xfrm>
              <a:off x="6585143" y="3898512"/>
              <a:ext cx="1303743" cy="1810156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Łącznik prosty 65"/>
            <p:cNvCxnSpPr/>
            <p:nvPr/>
          </p:nvCxnSpPr>
          <p:spPr>
            <a:xfrm flipV="1">
              <a:off x="4925449" y="3922756"/>
              <a:ext cx="1664697" cy="1723958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Łącznik prosty 66"/>
            <p:cNvCxnSpPr/>
            <p:nvPr/>
          </p:nvCxnSpPr>
          <p:spPr>
            <a:xfrm>
              <a:off x="2838613" y="4469574"/>
              <a:ext cx="2088760" cy="1134041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Łącznik prosty 67"/>
            <p:cNvCxnSpPr/>
            <p:nvPr/>
          </p:nvCxnSpPr>
          <p:spPr>
            <a:xfrm>
              <a:off x="1241643" y="4205592"/>
              <a:ext cx="1589274" cy="263981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Łącznik prosty 68"/>
            <p:cNvCxnSpPr/>
            <p:nvPr/>
          </p:nvCxnSpPr>
          <p:spPr>
            <a:xfrm flipV="1">
              <a:off x="1268580" y="2845282"/>
              <a:ext cx="1376857" cy="131451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Łącznik prosty 69"/>
            <p:cNvCxnSpPr/>
            <p:nvPr/>
          </p:nvCxnSpPr>
          <p:spPr>
            <a:xfrm flipV="1">
              <a:off x="2645437" y="2419680"/>
              <a:ext cx="2208821" cy="425602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Łącznik prosty 70"/>
            <p:cNvCxnSpPr/>
            <p:nvPr/>
          </p:nvCxnSpPr>
          <p:spPr>
            <a:xfrm>
              <a:off x="1268580" y="4159800"/>
              <a:ext cx="1589274" cy="26398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Łącznik prosty 71"/>
            <p:cNvCxnSpPr/>
            <p:nvPr/>
          </p:nvCxnSpPr>
          <p:spPr>
            <a:xfrm>
              <a:off x="4854258" y="2419680"/>
              <a:ext cx="1753204" cy="1424959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Łącznik prosty 72"/>
            <p:cNvCxnSpPr/>
            <p:nvPr/>
          </p:nvCxnSpPr>
          <p:spPr>
            <a:xfrm>
              <a:off x="4835018" y="2419680"/>
              <a:ext cx="107747" cy="314891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Łącznik prosty 73"/>
            <p:cNvCxnSpPr/>
            <p:nvPr/>
          </p:nvCxnSpPr>
          <p:spPr>
            <a:xfrm flipV="1">
              <a:off x="2297567" y="4423781"/>
              <a:ext cx="556439" cy="149499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Łącznik prosty 74"/>
            <p:cNvCxnSpPr/>
            <p:nvPr/>
          </p:nvCxnSpPr>
          <p:spPr>
            <a:xfrm>
              <a:off x="2854006" y="4423781"/>
              <a:ext cx="2088760" cy="113404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Łącznik prosty 75"/>
            <p:cNvCxnSpPr/>
            <p:nvPr/>
          </p:nvCxnSpPr>
          <p:spPr>
            <a:xfrm flipV="1">
              <a:off x="4942766" y="3844639"/>
              <a:ext cx="1664697" cy="172395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Łącznik prosty 76"/>
            <p:cNvCxnSpPr/>
            <p:nvPr/>
          </p:nvCxnSpPr>
          <p:spPr>
            <a:xfrm>
              <a:off x="6607463" y="3844639"/>
              <a:ext cx="1303743" cy="1810156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Elipsa 77"/>
            <p:cNvSpPr/>
            <p:nvPr/>
          </p:nvSpPr>
          <p:spPr>
            <a:xfrm>
              <a:off x="1160832" y="4052052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9" name="Elipsa 78"/>
            <p:cNvSpPr/>
            <p:nvPr/>
          </p:nvSpPr>
          <p:spPr>
            <a:xfrm>
              <a:off x="2750106" y="4316034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0" name="Elipsa 79"/>
            <p:cNvSpPr/>
            <p:nvPr/>
          </p:nvSpPr>
          <p:spPr>
            <a:xfrm>
              <a:off x="2189820" y="5811028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1" name="Elipsa 80"/>
            <p:cNvSpPr/>
            <p:nvPr/>
          </p:nvSpPr>
          <p:spPr>
            <a:xfrm>
              <a:off x="2537690" y="2737534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2" name="Elipsa 81"/>
            <p:cNvSpPr/>
            <p:nvPr/>
          </p:nvSpPr>
          <p:spPr>
            <a:xfrm>
              <a:off x="7803459" y="5547047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3" name="Elipsa 82"/>
            <p:cNvSpPr/>
            <p:nvPr/>
          </p:nvSpPr>
          <p:spPr>
            <a:xfrm>
              <a:off x="6499715" y="3736891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4" name="Elipsa 83"/>
            <p:cNvSpPr/>
            <p:nvPr/>
          </p:nvSpPr>
          <p:spPr>
            <a:xfrm>
              <a:off x="4746511" y="2311932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5" name="Elipsa 84"/>
            <p:cNvSpPr/>
            <p:nvPr/>
          </p:nvSpPr>
          <p:spPr>
            <a:xfrm>
              <a:off x="4835018" y="5460849"/>
              <a:ext cx="215495" cy="21549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86" name="Łącznik prosty 85"/>
            <p:cNvCxnSpPr>
              <a:endCxn id="78" idx="2"/>
            </p:cNvCxnSpPr>
            <p:nvPr/>
          </p:nvCxnSpPr>
          <p:spPr>
            <a:xfrm>
              <a:off x="519351" y="4159800"/>
              <a:ext cx="641481" cy="0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Łącznik prosty 86"/>
            <p:cNvCxnSpPr/>
            <p:nvPr/>
          </p:nvCxnSpPr>
          <p:spPr>
            <a:xfrm>
              <a:off x="8018953" y="5708668"/>
              <a:ext cx="605695" cy="317855"/>
            </a:xfrm>
            <a:prstGeom prst="line">
              <a:avLst/>
            </a:prstGeom>
            <a:ln w="508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Łącznik prosty 87"/>
            <p:cNvCxnSpPr>
              <a:stCxn id="83" idx="7"/>
            </p:cNvCxnSpPr>
            <p:nvPr/>
          </p:nvCxnSpPr>
          <p:spPr>
            <a:xfrm flipV="1">
              <a:off x="6683651" y="3408262"/>
              <a:ext cx="340948" cy="360188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Łącznik prosty 88"/>
            <p:cNvCxnSpPr/>
            <p:nvPr/>
          </p:nvCxnSpPr>
          <p:spPr>
            <a:xfrm flipV="1">
              <a:off x="1892742" y="6032293"/>
              <a:ext cx="340948" cy="360188"/>
            </a:xfrm>
            <a:prstGeom prst="line">
              <a:avLst/>
            </a:prstGeom>
            <a:ln w="50800">
              <a:solidFill>
                <a:srgbClr val="0033C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Łącznik prosty 89"/>
            <p:cNvCxnSpPr/>
            <p:nvPr/>
          </p:nvCxnSpPr>
          <p:spPr>
            <a:xfrm>
              <a:off x="1957008" y="2450075"/>
              <a:ext cx="605695" cy="317855"/>
            </a:xfrm>
            <a:prstGeom prst="line">
              <a:avLst/>
            </a:prstGeom>
            <a:ln w="50800">
              <a:solidFill>
                <a:srgbClr val="3366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Łącznik prosty 90"/>
            <p:cNvCxnSpPr/>
            <p:nvPr/>
          </p:nvCxnSpPr>
          <p:spPr>
            <a:xfrm flipV="1">
              <a:off x="7974315" y="5208408"/>
              <a:ext cx="340948" cy="360188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Łącznik prosty 91"/>
            <p:cNvCxnSpPr/>
            <p:nvPr/>
          </p:nvCxnSpPr>
          <p:spPr>
            <a:xfrm flipV="1">
              <a:off x="4576036" y="5708668"/>
              <a:ext cx="340948" cy="360188"/>
            </a:xfrm>
            <a:prstGeom prst="line">
              <a:avLst/>
            </a:prstGeom>
            <a:ln w="50800">
              <a:solidFill>
                <a:srgbClr val="FF99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Łącznik prosty 92"/>
            <p:cNvCxnSpPr/>
            <p:nvPr/>
          </p:nvCxnSpPr>
          <p:spPr>
            <a:xfrm>
              <a:off x="804112" y="3499656"/>
              <a:ext cx="406360" cy="577406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Łącznik prosty 93"/>
            <p:cNvCxnSpPr/>
            <p:nvPr/>
          </p:nvCxnSpPr>
          <p:spPr>
            <a:xfrm flipV="1">
              <a:off x="4925449" y="1975987"/>
              <a:ext cx="340948" cy="360188"/>
            </a:xfrm>
            <a:prstGeom prst="line">
              <a:avLst/>
            </a:prstGeom>
            <a:ln w="50800">
              <a:solidFill>
                <a:srgbClr val="7030A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Grupa 1"/>
            <p:cNvGrpSpPr/>
            <p:nvPr/>
          </p:nvGrpSpPr>
          <p:grpSpPr>
            <a:xfrm rot="20979932">
              <a:off x="3351182" y="2474452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96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9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0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1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2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04" name="Grupa 103"/>
            <p:cNvGrpSpPr/>
            <p:nvPr/>
          </p:nvGrpSpPr>
          <p:grpSpPr>
            <a:xfrm rot="2277005">
              <a:off x="5224882" y="2927471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05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6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6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7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9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0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1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52" name="Grupa 151"/>
            <p:cNvGrpSpPr/>
            <p:nvPr/>
          </p:nvGrpSpPr>
          <p:grpSpPr>
            <a:xfrm rot="553986">
              <a:off x="1655279" y="4150715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53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6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7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8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9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0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61" name="Grupa 160"/>
            <p:cNvGrpSpPr/>
            <p:nvPr/>
          </p:nvGrpSpPr>
          <p:grpSpPr>
            <a:xfrm rot="19054044">
              <a:off x="1587434" y="3317817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62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3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5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6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7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8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9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70" name="Grupa 169"/>
            <p:cNvGrpSpPr/>
            <p:nvPr/>
          </p:nvGrpSpPr>
          <p:grpSpPr>
            <a:xfrm rot="18840770">
              <a:off x="5464868" y="4550198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71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2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3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5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6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7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8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79" name="Grupa 178"/>
            <p:cNvGrpSpPr/>
            <p:nvPr/>
          </p:nvGrpSpPr>
          <p:grpSpPr>
            <a:xfrm rot="3152155">
              <a:off x="6868213" y="4612991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80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1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2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3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4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5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6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7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88" name="Grupa 187"/>
            <p:cNvGrpSpPr/>
            <p:nvPr/>
          </p:nvGrpSpPr>
          <p:grpSpPr>
            <a:xfrm rot="16200000">
              <a:off x="4494377" y="3841682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89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0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1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2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3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4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5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6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97" name="Grupa 196"/>
            <p:cNvGrpSpPr/>
            <p:nvPr/>
          </p:nvGrpSpPr>
          <p:grpSpPr>
            <a:xfrm rot="216687">
              <a:off x="6070613" y="5459449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198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9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0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1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2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3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4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06" name="Grupa 205"/>
            <p:cNvGrpSpPr/>
            <p:nvPr/>
          </p:nvGrpSpPr>
          <p:grpSpPr>
            <a:xfrm rot="1672574">
              <a:off x="3224226" y="4661754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207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8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9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0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1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2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3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4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15" name="Grupa 214"/>
            <p:cNvGrpSpPr/>
            <p:nvPr/>
          </p:nvGrpSpPr>
          <p:grpSpPr>
            <a:xfrm rot="17424631">
              <a:off x="2195130" y="5121113"/>
              <a:ext cx="762001" cy="271463"/>
              <a:chOff x="7593315" y="2341130"/>
              <a:chExt cx="762001" cy="271463"/>
            </a:xfrm>
            <a:solidFill>
              <a:schemeClr val="bg1"/>
            </a:solidFill>
          </p:grpSpPr>
          <p:sp>
            <p:nvSpPr>
              <p:cNvPr id="216" name="Freeform 76"/>
              <p:cNvSpPr>
                <a:spLocks/>
              </p:cNvSpPr>
              <p:nvPr/>
            </p:nvSpPr>
            <p:spPr bwMode="auto">
              <a:xfrm flipV="1">
                <a:off x="8055278" y="2398280"/>
                <a:ext cx="300038" cy="1603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7" name="Freeform 77"/>
              <p:cNvSpPr>
                <a:spLocks/>
              </p:cNvSpPr>
              <p:nvPr/>
            </p:nvSpPr>
            <p:spPr bwMode="auto">
              <a:xfrm flipV="1">
                <a:off x="7593315" y="2341130"/>
                <a:ext cx="461963" cy="271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grpFill/>
              <a:ln w="3810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8" name="Line 78"/>
              <p:cNvSpPr>
                <a:spLocks noChangeShapeType="1"/>
              </p:cNvSpPr>
              <p:nvPr/>
            </p:nvSpPr>
            <p:spPr bwMode="auto">
              <a:xfrm flipV="1">
                <a:off x="7640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9" name="Line 79"/>
              <p:cNvSpPr>
                <a:spLocks noChangeShapeType="1"/>
              </p:cNvSpPr>
              <p:nvPr/>
            </p:nvSpPr>
            <p:spPr bwMode="auto">
              <a:xfrm flipV="1">
                <a:off x="77361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0" name="Line 80"/>
              <p:cNvSpPr>
                <a:spLocks noChangeShapeType="1"/>
              </p:cNvSpPr>
              <p:nvPr/>
            </p:nvSpPr>
            <p:spPr bwMode="auto">
              <a:xfrm flipV="1">
                <a:off x="78314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1" name="Line 81"/>
              <p:cNvSpPr>
                <a:spLocks noChangeShapeType="1"/>
              </p:cNvSpPr>
              <p:nvPr/>
            </p:nvSpPr>
            <p:spPr bwMode="auto">
              <a:xfrm flipV="1">
                <a:off x="792669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2" name="Line 82"/>
              <p:cNvSpPr>
                <a:spLocks noChangeShapeType="1"/>
              </p:cNvSpPr>
              <p:nvPr/>
            </p:nvSpPr>
            <p:spPr bwMode="auto">
              <a:xfrm flipV="1">
                <a:off x="8021940" y="2377643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3" name="Line 83"/>
              <p:cNvSpPr>
                <a:spLocks noChangeShapeType="1"/>
              </p:cNvSpPr>
              <p:nvPr/>
            </p:nvSpPr>
            <p:spPr bwMode="auto">
              <a:xfrm rot="16200000" flipV="1">
                <a:off x="8206090" y="2382405"/>
                <a:ext cx="0" cy="190500"/>
              </a:xfrm>
              <a:prstGeom prst="lin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160456"/>
              </p:ext>
            </p:extLst>
          </p:nvPr>
        </p:nvGraphicFramePr>
        <p:xfrm>
          <a:off x="42863" y="4057864"/>
          <a:ext cx="3016250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02" name="Equation" r:id="rId6" imgW="1371600" imgH="533160" progId="Equation.3">
                  <p:embed/>
                </p:oleObj>
              </mc:Choice>
              <mc:Fallback>
                <p:oleObj name="Equation" r:id="rId6" imgW="1371600" imgH="533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863" y="4057864"/>
                        <a:ext cx="3016250" cy="1171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3200877" y="4242366"/>
            <a:ext cx="5088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</a:rPr>
              <a:t>atężenia ruchu VC, </a:t>
            </a:r>
            <a:r>
              <a:rPr lang="pl-PL" sz="2000" b="1" i="1" dirty="0" smtClean="0">
                <a:solidFill>
                  <a:srgbClr val="000000"/>
                </a:solidFill>
              </a:rPr>
              <a:t>S</a:t>
            </a:r>
            <a:r>
              <a:rPr lang="pl-PL" sz="2000" b="1" dirty="0" smtClean="0">
                <a:solidFill>
                  <a:srgbClr val="000000"/>
                </a:solidFill>
              </a:rPr>
              <a:t> – liczba strumieni VC</a:t>
            </a:r>
            <a:endParaRPr lang="pl-PL" sz="2000" b="1" i="1" baseline="-25000" dirty="0">
              <a:solidFill>
                <a:srgbClr val="000000"/>
              </a:solidFill>
            </a:endParaRPr>
          </a:p>
        </p:txBody>
      </p:sp>
      <p:sp>
        <p:nvSpPr>
          <p:cNvPr id="224" name="pole tekstowe 223"/>
          <p:cNvSpPr txBox="1"/>
          <p:nvPr/>
        </p:nvSpPr>
        <p:spPr>
          <a:xfrm>
            <a:off x="3200877" y="4666337"/>
            <a:ext cx="4676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p</a:t>
            </a:r>
            <a:r>
              <a:rPr lang="pl-PL" sz="2000" b="1" dirty="0" smtClean="0">
                <a:solidFill>
                  <a:srgbClr val="000000"/>
                </a:solidFill>
              </a:rPr>
              <a:t>rzepustowości kanałów transmisyjnych,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i="1" dirty="0" smtClean="0">
                <a:solidFill>
                  <a:srgbClr val="000000"/>
                </a:solidFill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</a:rPr>
              <a:t> – liczba kanałów transmisyjnych</a:t>
            </a:r>
            <a:endParaRPr lang="pl-PL" sz="2000" b="1" i="1" baseline="-25000" dirty="0">
              <a:solidFill>
                <a:srgbClr val="000000"/>
              </a:solidFill>
            </a:endParaRPr>
          </a:p>
        </p:txBody>
      </p:sp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144677"/>
              </p:ext>
            </p:extLst>
          </p:nvPr>
        </p:nvGraphicFramePr>
        <p:xfrm>
          <a:off x="474675" y="2573862"/>
          <a:ext cx="412010" cy="57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03" name="Equation" r:id="rId8" imgW="164880" imgH="228600" progId="Equation.3">
                  <p:embed/>
                </p:oleObj>
              </mc:Choice>
              <mc:Fallback>
                <p:oleObj name="Equation" r:id="rId8" imgW="1648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4675" y="2573862"/>
                        <a:ext cx="412010" cy="570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7" name="Obiekt 2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593382"/>
              </p:ext>
            </p:extLst>
          </p:nvPr>
        </p:nvGraphicFramePr>
        <p:xfrm>
          <a:off x="6485841" y="3514160"/>
          <a:ext cx="412010" cy="57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04" name="Equation" r:id="rId10" imgW="164880" imgH="228600" progId="Equation.3">
                  <p:embed/>
                </p:oleObj>
              </mc:Choice>
              <mc:Fallback>
                <p:oleObj name="Equation" r:id="rId10" imgW="1648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485841" y="3514160"/>
                        <a:ext cx="412010" cy="570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" name="Obiekt 2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5895145"/>
              </p:ext>
            </p:extLst>
          </p:nvPr>
        </p:nvGraphicFramePr>
        <p:xfrm>
          <a:off x="4037428" y="1804726"/>
          <a:ext cx="47625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05" name="Equation" r:id="rId12" imgW="190440" imgH="228600" progId="Equation.3">
                  <p:embed/>
                </p:oleObj>
              </mc:Choice>
              <mc:Fallback>
                <p:oleObj name="Equation" r:id="rId12" imgW="190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037428" y="1804726"/>
                        <a:ext cx="476250" cy="569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4376167"/>
              </p:ext>
            </p:extLst>
          </p:nvPr>
        </p:nvGraphicFramePr>
        <p:xfrm>
          <a:off x="4552379" y="1180379"/>
          <a:ext cx="3018856" cy="556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06" name="Equation" r:id="rId14" imgW="1447560" imgH="266400" progId="Equation.3">
                  <p:embed/>
                </p:oleObj>
              </mc:Choice>
              <mc:Fallback>
                <p:oleObj name="Equation" r:id="rId14" imgW="144756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552379" y="1180379"/>
                        <a:ext cx="3018856" cy="5561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9884210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07" name="Equation" r:id="rId16" imgW="114120" imgH="215640" progId="Equation.3">
                  <p:embed/>
                </p:oleObj>
              </mc:Choice>
              <mc:Fallback>
                <p:oleObj name="Equation" r:id="rId16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9" name="pole tekstowe 228"/>
          <p:cNvSpPr txBox="1"/>
          <p:nvPr/>
        </p:nvSpPr>
        <p:spPr>
          <a:xfrm>
            <a:off x="6107503" y="1696553"/>
            <a:ext cx="2603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z</a:t>
            </a:r>
            <a:r>
              <a:rPr lang="pl-PL" sz="2000" b="1" dirty="0" smtClean="0">
                <a:solidFill>
                  <a:srgbClr val="000000"/>
                </a:solidFill>
              </a:rPr>
              <a:t>ajętość </a:t>
            </a:r>
            <a:r>
              <a:rPr lang="pl-PL" sz="2000" b="1" i="1" dirty="0" smtClean="0">
                <a:solidFill>
                  <a:srgbClr val="000000"/>
                </a:solidFill>
              </a:rPr>
              <a:t>n</a:t>
            </a:r>
            <a:r>
              <a:rPr lang="pl-PL" sz="2000" b="1" dirty="0" smtClean="0">
                <a:solidFill>
                  <a:srgbClr val="000000"/>
                </a:solidFill>
              </a:rPr>
              <a:t>-tego bufora</a:t>
            </a:r>
            <a:endParaRPr lang="pl-PL" sz="2000" b="1" i="1" baseline="-25000" dirty="0">
              <a:solidFill>
                <a:srgbClr val="000000"/>
              </a:solidFill>
            </a:endParaRPr>
          </a:p>
        </p:txBody>
      </p:sp>
      <p:graphicFrame>
        <p:nvGraphicFramePr>
          <p:cNvPr id="10" name="Obi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3298490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08" name="Equation" r:id="rId18" imgW="114120" imgH="215640" progId="Equation.3">
                  <p:embed/>
                </p:oleObj>
              </mc:Choice>
              <mc:Fallback>
                <p:oleObj name="Equation" r:id="rId18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0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15727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8256"/>
            <a:ext cx="91440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SIEĆ PAKIETOWA – SIEĆ KOLEJEK</a:t>
            </a:r>
            <a:endParaRPr lang="pl-PL" dirty="0"/>
          </a:p>
        </p:txBody>
      </p:sp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9884210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53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i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3298490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54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upa 12"/>
          <p:cNvGrpSpPr/>
          <p:nvPr/>
        </p:nvGrpSpPr>
        <p:grpSpPr>
          <a:xfrm>
            <a:off x="172625" y="3760535"/>
            <a:ext cx="7705527" cy="1004887"/>
            <a:chOff x="290513" y="4999038"/>
            <a:chExt cx="7705527" cy="1004887"/>
          </a:xfrm>
        </p:grpSpPr>
        <p:sp>
          <p:nvSpPr>
            <p:cNvPr id="224" name="pole tekstowe 223"/>
            <p:cNvSpPr txBox="1"/>
            <p:nvPr/>
          </p:nvSpPr>
          <p:spPr>
            <a:xfrm>
              <a:off x="3319760" y="5085184"/>
              <a:ext cx="46762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>
                  <a:solidFill>
                    <a:srgbClr val="000000"/>
                  </a:solidFill>
                </a:rPr>
                <a:t>p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rzepustowości kanałów transmisyjnych</a:t>
              </a:r>
              <a:endParaRPr lang="pl-PL" sz="2000" b="1" i="1" baseline="-25000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230" name="Obiekt 2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8514113"/>
                </p:ext>
              </p:extLst>
            </p:nvPr>
          </p:nvGraphicFramePr>
          <p:xfrm>
            <a:off x="290513" y="4999038"/>
            <a:ext cx="2905125" cy="1004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255" name="Equation" r:id="rId7" imgW="1320480" imgH="457200" progId="Equation.3">
                    <p:embed/>
                  </p:oleObj>
                </mc:Choice>
                <mc:Fallback>
                  <p:oleObj name="Equation" r:id="rId7" imgW="132048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90513" y="4999038"/>
                          <a:ext cx="2905125" cy="10048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2" name="pole tekstowe 231"/>
            <p:cNvSpPr txBox="1"/>
            <p:nvPr/>
          </p:nvSpPr>
          <p:spPr>
            <a:xfrm>
              <a:off x="3319760" y="5492517"/>
              <a:ext cx="41328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err="1" smtClean="0">
                  <a:solidFill>
                    <a:srgbClr val="000000"/>
                  </a:solidFill>
                </a:rPr>
                <a:t>fgp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 czasu transmisji</a:t>
              </a:r>
              <a:r>
                <a:rPr lang="pl-PL" sz="2000" b="1" dirty="0">
                  <a:solidFill>
                    <a:srgbClr val="000000"/>
                  </a:solidFill>
                </a:rPr>
                <a:t> 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w </a:t>
              </a:r>
              <a:r>
                <a:rPr lang="pl-PL" sz="2000" b="1" i="1" dirty="0">
                  <a:solidFill>
                    <a:srgbClr val="000000"/>
                  </a:solidFill>
                </a:rPr>
                <a:t>n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-tym kanale</a:t>
              </a:r>
              <a:endParaRPr lang="pl-PL" sz="2000" b="1" i="1" baseline="-25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" name="Grupa 1"/>
          <p:cNvGrpSpPr/>
          <p:nvPr/>
        </p:nvGrpSpPr>
        <p:grpSpPr>
          <a:xfrm>
            <a:off x="126736" y="2231804"/>
            <a:ext cx="8197239" cy="1605420"/>
            <a:chOff x="126736" y="2231804"/>
            <a:chExt cx="8197239" cy="1605420"/>
          </a:xfrm>
        </p:grpSpPr>
        <p:graphicFrame>
          <p:nvGraphicFramePr>
            <p:cNvPr id="5" name="Obi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0463389"/>
                </p:ext>
              </p:extLst>
            </p:nvPr>
          </p:nvGraphicFramePr>
          <p:xfrm>
            <a:off x="194978" y="2643338"/>
            <a:ext cx="2794000" cy="1004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256" name="Equation" r:id="rId9" imgW="1269720" imgH="457200" progId="Equation.3">
                    <p:embed/>
                  </p:oleObj>
                </mc:Choice>
                <mc:Fallback>
                  <p:oleObj name="Equation" r:id="rId9" imgW="126972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94978" y="2643338"/>
                          <a:ext cx="2794000" cy="10048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pole tekstowe 5"/>
            <p:cNvSpPr txBox="1"/>
            <p:nvPr/>
          </p:nvSpPr>
          <p:spPr>
            <a:xfrm>
              <a:off x="3235338" y="2729228"/>
              <a:ext cx="50886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>
                  <a:solidFill>
                    <a:srgbClr val="000000"/>
                  </a:solidFill>
                </a:rPr>
                <a:t>n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atężenia ruchu VC, 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S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 – liczba strumieni VC</a:t>
              </a:r>
              <a:endParaRPr lang="pl-PL" sz="2000" b="1" i="1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231" name="pole tekstowe 230"/>
            <p:cNvSpPr txBox="1"/>
            <p:nvPr/>
          </p:nvSpPr>
          <p:spPr>
            <a:xfrm>
              <a:off x="3235338" y="3129338"/>
              <a:ext cx="45688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err="1" smtClean="0">
                  <a:solidFill>
                    <a:srgbClr val="000000"/>
                  </a:solidFill>
                </a:rPr>
                <a:t>fgp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 odstępów czasu pomiędzy pakietami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w 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s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-tym strumieniu VC</a:t>
              </a:r>
              <a:endParaRPr lang="pl-PL" sz="2000" b="1" i="1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3" name="pole tekstowe 2"/>
            <p:cNvSpPr txBox="1"/>
            <p:nvPr/>
          </p:nvSpPr>
          <p:spPr>
            <a:xfrm>
              <a:off x="126736" y="2231804"/>
              <a:ext cx="598112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Założenia </a:t>
              </a:r>
              <a:r>
                <a:rPr lang="pl-PL" b="1" dirty="0" err="1" smtClean="0"/>
                <a:t>markowowskie</a:t>
              </a:r>
              <a:r>
                <a:rPr lang="pl-PL" b="1" dirty="0" smtClean="0"/>
                <a:t> (wykładnicze):</a:t>
              </a:r>
              <a:endParaRPr lang="pl-PL" b="1" dirty="0"/>
            </a:p>
          </p:txBody>
        </p:sp>
      </p:grpSp>
      <p:sp>
        <p:nvSpPr>
          <p:cNvPr id="15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771363" y="4928767"/>
            <a:ext cx="67185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Dekompozycja:</a:t>
            </a:r>
          </a:p>
          <a:p>
            <a:r>
              <a:rPr lang="pl-PL" sz="2000" b="1" dirty="0">
                <a:solidFill>
                  <a:srgbClr val="000000"/>
                </a:solidFill>
              </a:rPr>
              <a:t>→ </a:t>
            </a:r>
            <a:r>
              <a:rPr lang="pl-PL" sz="2000" b="1" dirty="0" smtClean="0">
                <a:solidFill>
                  <a:srgbClr val="000000"/>
                </a:solidFill>
              </a:rPr>
              <a:t>wiele łączy </a:t>
            </a:r>
            <a:r>
              <a:rPr lang="pl-PL" sz="2000" b="1" dirty="0">
                <a:solidFill>
                  <a:srgbClr val="000000"/>
                </a:solidFill>
              </a:rPr>
              <a:t>wirtualnych → </a:t>
            </a:r>
            <a:r>
              <a:rPr lang="pl-PL" sz="2000" b="1" dirty="0" smtClean="0">
                <a:solidFill>
                  <a:srgbClr val="000000"/>
                </a:solidFill>
              </a:rPr>
              <a:t>pojedyncze łącze </a:t>
            </a:r>
            <a:r>
              <a:rPr lang="pl-PL" sz="2000" b="1" dirty="0">
                <a:solidFill>
                  <a:srgbClr val="000000"/>
                </a:solidFill>
              </a:rPr>
              <a:t>wirtualne →</a:t>
            </a:r>
          </a:p>
          <a:p>
            <a:r>
              <a:rPr lang="pl-PL" sz="2000" b="1" dirty="0">
                <a:solidFill>
                  <a:srgbClr val="000000"/>
                </a:solidFill>
              </a:rPr>
              <a:t>→ pojedynczy bufor &amp; kanał </a:t>
            </a:r>
            <a:r>
              <a:rPr lang="pl-PL" sz="2000" b="1" dirty="0" smtClean="0">
                <a:solidFill>
                  <a:srgbClr val="000000"/>
                </a:solidFill>
              </a:rPr>
              <a:t>transmisyjny </a:t>
            </a:r>
            <a:r>
              <a:rPr lang="pl-PL" sz="2000" b="1" dirty="0">
                <a:solidFill>
                  <a:srgbClr val="000000"/>
                </a:solidFill>
              </a:rPr>
              <a:t>→</a:t>
            </a:r>
            <a:r>
              <a:rPr lang="pl-PL" sz="2000" b="1" dirty="0" smtClean="0">
                <a:solidFill>
                  <a:srgbClr val="000000"/>
                </a:solidFill>
              </a:rPr>
              <a:t> </a:t>
            </a:r>
            <a:endParaRPr lang="pl-PL" sz="2000" b="1" dirty="0">
              <a:solidFill>
                <a:srgbClr val="000000"/>
              </a:solidFill>
            </a:endParaRPr>
          </a:p>
        </p:txBody>
      </p:sp>
      <p:sp>
        <p:nvSpPr>
          <p:cNvPr id="17" name="Dowolny kształt 16"/>
          <p:cNvSpPr/>
          <p:nvPr/>
        </p:nvSpPr>
        <p:spPr bwMode="auto">
          <a:xfrm>
            <a:off x="226423" y="5521234"/>
            <a:ext cx="6514011" cy="809897"/>
          </a:xfrm>
          <a:custGeom>
            <a:avLst/>
            <a:gdLst>
              <a:gd name="connsiteX0" fmla="*/ 5782491 w 6514011"/>
              <a:gd name="connsiteY0" fmla="*/ 330926 h 809897"/>
              <a:gd name="connsiteX1" fmla="*/ 6505303 w 6514011"/>
              <a:gd name="connsiteY1" fmla="*/ 330926 h 809897"/>
              <a:gd name="connsiteX2" fmla="*/ 6514011 w 6514011"/>
              <a:gd name="connsiteY2" fmla="*/ 809897 h 809897"/>
              <a:gd name="connsiteX3" fmla="*/ 17417 w 6514011"/>
              <a:gd name="connsiteY3" fmla="*/ 757646 h 809897"/>
              <a:gd name="connsiteX4" fmla="*/ 0 w 6514011"/>
              <a:gd name="connsiteY4" fmla="*/ 0 h 809897"/>
              <a:gd name="connsiteX5" fmla="*/ 592183 w 6514011"/>
              <a:gd name="connsiteY5" fmla="*/ 0 h 809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14011" h="809897">
                <a:moveTo>
                  <a:pt x="5782491" y="330926"/>
                </a:moveTo>
                <a:lnTo>
                  <a:pt x="6505303" y="330926"/>
                </a:lnTo>
                <a:lnTo>
                  <a:pt x="6514011" y="809897"/>
                </a:lnTo>
                <a:lnTo>
                  <a:pt x="17417" y="757646"/>
                </a:lnTo>
                <a:lnTo>
                  <a:pt x="0" y="0"/>
                </a:lnTo>
                <a:lnTo>
                  <a:pt x="592183" y="0"/>
                </a:ln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843141"/>
              </p:ext>
            </p:extLst>
          </p:nvPr>
        </p:nvGraphicFramePr>
        <p:xfrm>
          <a:off x="173266" y="1017119"/>
          <a:ext cx="8820150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57" name="Equation" r:id="rId11" imgW="2628720" imgH="330120" progId="Equation.3">
                  <p:embed/>
                </p:oleObj>
              </mc:Choice>
              <mc:Fallback>
                <p:oleObj name="Equation" r:id="rId11" imgW="2628720" imgH="3301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73266" y="1017119"/>
                        <a:ext cx="8820150" cy="110807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103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" grpId="0" animBg="1"/>
    </p:bldLst>
  </p:timing>
</p:sld>
</file>

<file path=ppt/theme/theme1.xml><?xml version="1.0" encoding="utf-8"?>
<a:theme xmlns:a="http://schemas.openxmlformats.org/drawingml/2006/main" name="Różowy">
  <a:themeElements>
    <a:clrScheme name="Różowy 2">
      <a:dk1>
        <a:srgbClr val="660066"/>
      </a:dk1>
      <a:lt1>
        <a:srgbClr val="FFFFFF"/>
      </a:lt1>
      <a:dk2>
        <a:srgbClr val="FF00FF"/>
      </a:dk2>
      <a:lt2>
        <a:srgbClr val="FFCC99"/>
      </a:lt2>
      <a:accent1>
        <a:srgbClr val="99FF99"/>
      </a:accent1>
      <a:accent2>
        <a:srgbClr val="CC66FF"/>
      </a:accent2>
      <a:accent3>
        <a:srgbClr val="FFFFFF"/>
      </a:accent3>
      <a:accent4>
        <a:srgbClr val="560056"/>
      </a:accent4>
      <a:accent5>
        <a:srgbClr val="CAFFCA"/>
      </a:accent5>
      <a:accent6>
        <a:srgbClr val="B95CE7"/>
      </a:accent6>
      <a:hlink>
        <a:srgbClr val="FF99CC"/>
      </a:hlink>
      <a:folHlink>
        <a:srgbClr val="006600"/>
      </a:folHlink>
    </a:clrScheme>
    <a:fontScheme name="Różowy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stealth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stealth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óżowy 1">
        <a:dk1>
          <a:srgbClr val="000000"/>
        </a:dk1>
        <a:lt1>
          <a:srgbClr val="FFFFFF"/>
        </a:lt1>
        <a:dk2>
          <a:srgbClr val="6600CC"/>
        </a:dk2>
        <a:lt2>
          <a:srgbClr val="CCECFF"/>
        </a:lt2>
        <a:accent1>
          <a:srgbClr val="00FFCC"/>
        </a:accent1>
        <a:accent2>
          <a:srgbClr val="9933FF"/>
        </a:accent2>
        <a:accent3>
          <a:srgbClr val="B8AAE2"/>
        </a:accent3>
        <a:accent4>
          <a:srgbClr val="DADADA"/>
        </a:accent4>
        <a:accent5>
          <a:srgbClr val="AAFFE2"/>
        </a:accent5>
        <a:accent6>
          <a:srgbClr val="8A2DE7"/>
        </a:accent6>
        <a:hlink>
          <a:srgbClr val="660066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óżowy 2">
        <a:dk1>
          <a:srgbClr val="660066"/>
        </a:dk1>
        <a:lt1>
          <a:srgbClr val="FFFFFF"/>
        </a:lt1>
        <a:dk2>
          <a:srgbClr val="FF00FF"/>
        </a:dk2>
        <a:lt2>
          <a:srgbClr val="FFCC99"/>
        </a:lt2>
        <a:accent1>
          <a:srgbClr val="99FF99"/>
        </a:accent1>
        <a:accent2>
          <a:srgbClr val="CC66FF"/>
        </a:accent2>
        <a:accent3>
          <a:srgbClr val="FFFFFF"/>
        </a:accent3>
        <a:accent4>
          <a:srgbClr val="560056"/>
        </a:accent4>
        <a:accent5>
          <a:srgbClr val="CAFFCA"/>
        </a:accent5>
        <a:accent6>
          <a:srgbClr val="B95CE7"/>
        </a:accent6>
        <a:hlink>
          <a:srgbClr val="FF99CC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4">
        <a:dk1>
          <a:srgbClr val="000000"/>
        </a:dk1>
        <a:lt1>
          <a:srgbClr val="FFFFFF"/>
        </a:lt1>
        <a:dk2>
          <a:srgbClr val="CC0099"/>
        </a:dk2>
        <a:lt2>
          <a:srgbClr val="FFCCFF"/>
        </a:lt2>
        <a:accent1>
          <a:srgbClr val="00FF00"/>
        </a:accent1>
        <a:accent2>
          <a:srgbClr val="9933FF"/>
        </a:accent2>
        <a:accent3>
          <a:srgbClr val="E2AACA"/>
        </a:accent3>
        <a:accent4>
          <a:srgbClr val="DADADA"/>
        </a:accent4>
        <a:accent5>
          <a:srgbClr val="AAFFAA"/>
        </a:accent5>
        <a:accent6>
          <a:srgbClr val="8A2DE7"/>
        </a:accent6>
        <a:hlink>
          <a:srgbClr val="660066"/>
        </a:hlink>
        <a:folHlink>
          <a:srgbClr val="00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Office\Szablony\Projekty prezentacji\Różowy.pot</Template>
  <TotalTime>4972</TotalTime>
  <Words>1090</Words>
  <Application>Microsoft Office PowerPoint</Application>
  <PresentationFormat>Pokaz na ekranie (4:3)</PresentationFormat>
  <Paragraphs>309</Paragraphs>
  <Slides>41</Slides>
  <Notes>34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41</vt:i4>
      </vt:variant>
    </vt:vector>
  </HeadingPairs>
  <TitlesOfParts>
    <vt:vector size="49" baseType="lpstr">
      <vt:lpstr>Arial</vt:lpstr>
      <vt:lpstr>Impact</vt:lpstr>
      <vt:lpstr>Monotype Corsiva</vt:lpstr>
      <vt:lpstr>Times New Roman</vt:lpstr>
      <vt:lpstr>Różowy</vt:lpstr>
      <vt:lpstr>Equation</vt:lpstr>
      <vt:lpstr>Równanie</vt:lpstr>
      <vt:lpstr>Microsoft Equation 3.0</vt:lpstr>
      <vt:lpstr>Prezentacja programu PowerPoint</vt:lpstr>
      <vt:lpstr>AGENDA</vt:lpstr>
      <vt:lpstr>KOMUTACJA ŁĄCZY</vt:lpstr>
      <vt:lpstr>KOMUTACJA PAKIETÓW</vt:lpstr>
      <vt:lpstr>Prezentacja programu PowerPoint</vt:lpstr>
      <vt:lpstr>SIEĆ PAKIETOWA – SIEĆ KOLEJEK</vt:lpstr>
      <vt:lpstr>SIEĆ PAKIETOWA – SIEĆ KOLEJEK</vt:lpstr>
      <vt:lpstr>SIEĆ PAKIETOWA – SIEĆ KOLEJEK</vt:lpstr>
      <vt:lpstr>SIEĆ PAKIETOWA – SIEĆ KOLEJEK</vt:lpstr>
      <vt:lpstr>ŁĄCZE WIRTUALNE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MULTIPLEKSACJA, BUFOROWANIE &amp; TRANSMISJA STRUMIENI</vt:lpstr>
      <vt:lpstr>MULTIPLEKSACJA STRUMIENI</vt:lpstr>
      <vt:lpstr>MULTIPLEKSACJA, BUFOROWANIE &amp; TRANSMISJA STRUMIENI</vt:lpstr>
      <vt:lpstr>MULTIPLEKSACJA, BUFOROWANIE &amp; TRANSMISJA STRUMIENI</vt:lpstr>
      <vt:lpstr>SIEĆ PAKIETOWA – OPÓŹNIENIE TRANZYTOWE</vt:lpstr>
      <vt:lpstr>Prezentacja programu PowerPoint</vt:lpstr>
      <vt:lpstr>Prezentacja programu PowerPoint</vt:lpstr>
      <vt:lpstr>Prezentacja programu PowerPoint</vt:lpstr>
      <vt:lpstr>Prezentacja programu PowerPoint</vt:lpstr>
      <vt:lpstr>CAPACITY ASSIGNMENT PROBLEM</vt:lpstr>
      <vt:lpstr>CAPACITY ASSIGNMENT PROBLEM</vt:lpstr>
      <vt:lpstr>CAPACITY ASSIGNMENT PROBLEM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 tytułu slajdu</dc:title>
  <dc:creator>Zdzislaw Papir</dc:creator>
  <cp:lastModifiedBy>user</cp:lastModifiedBy>
  <cp:revision>923</cp:revision>
  <dcterms:created xsi:type="dcterms:W3CDTF">2002-03-31T16:12:54Z</dcterms:created>
  <dcterms:modified xsi:type="dcterms:W3CDTF">2019-04-04T08:03:07Z</dcterms:modified>
</cp:coreProperties>
</file>