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94" r:id="rId3"/>
    <p:sldId id="293" r:id="rId4"/>
    <p:sldId id="257" r:id="rId5"/>
    <p:sldId id="258" r:id="rId6"/>
    <p:sldId id="259" r:id="rId7"/>
    <p:sldId id="297" r:id="rId8"/>
    <p:sldId id="261" r:id="rId9"/>
    <p:sldId id="298" r:id="rId10"/>
    <p:sldId id="289" r:id="rId11"/>
    <p:sldId id="262" r:id="rId12"/>
    <p:sldId id="264" r:id="rId13"/>
    <p:sldId id="277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88" r:id="rId22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CC"/>
    <a:srgbClr val="006600"/>
    <a:srgbClr val="66FF66"/>
    <a:srgbClr val="99CC00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image" Target="../media/image53.wmf"/><Relationship Id="rId1" Type="http://schemas.openxmlformats.org/officeDocument/2006/relationships/image" Target="../media/image52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62.wmf"/><Relationship Id="rId13" Type="http://schemas.openxmlformats.org/officeDocument/2006/relationships/image" Target="../media/image67.wmf"/><Relationship Id="rId18" Type="http://schemas.openxmlformats.org/officeDocument/2006/relationships/image" Target="../media/image72.wmf"/><Relationship Id="rId3" Type="http://schemas.openxmlformats.org/officeDocument/2006/relationships/image" Target="../media/image57.wmf"/><Relationship Id="rId21" Type="http://schemas.openxmlformats.org/officeDocument/2006/relationships/image" Target="../media/image75.wmf"/><Relationship Id="rId7" Type="http://schemas.openxmlformats.org/officeDocument/2006/relationships/image" Target="../media/image61.wmf"/><Relationship Id="rId12" Type="http://schemas.openxmlformats.org/officeDocument/2006/relationships/image" Target="../media/image66.wmf"/><Relationship Id="rId17" Type="http://schemas.openxmlformats.org/officeDocument/2006/relationships/image" Target="../media/image71.wmf"/><Relationship Id="rId2" Type="http://schemas.openxmlformats.org/officeDocument/2006/relationships/image" Target="../media/image56.wmf"/><Relationship Id="rId16" Type="http://schemas.openxmlformats.org/officeDocument/2006/relationships/image" Target="../media/image70.wmf"/><Relationship Id="rId20" Type="http://schemas.openxmlformats.org/officeDocument/2006/relationships/image" Target="../media/image74.wmf"/><Relationship Id="rId1" Type="http://schemas.openxmlformats.org/officeDocument/2006/relationships/image" Target="../media/image55.wmf"/><Relationship Id="rId6" Type="http://schemas.openxmlformats.org/officeDocument/2006/relationships/image" Target="../media/image60.wmf"/><Relationship Id="rId11" Type="http://schemas.openxmlformats.org/officeDocument/2006/relationships/image" Target="../media/image65.wmf"/><Relationship Id="rId5" Type="http://schemas.openxmlformats.org/officeDocument/2006/relationships/image" Target="../media/image59.wmf"/><Relationship Id="rId15" Type="http://schemas.openxmlformats.org/officeDocument/2006/relationships/image" Target="../media/image69.wmf"/><Relationship Id="rId23" Type="http://schemas.openxmlformats.org/officeDocument/2006/relationships/image" Target="../media/image77.wmf"/><Relationship Id="rId10" Type="http://schemas.openxmlformats.org/officeDocument/2006/relationships/image" Target="../media/image64.wmf"/><Relationship Id="rId19" Type="http://schemas.openxmlformats.org/officeDocument/2006/relationships/image" Target="../media/image73.wmf"/><Relationship Id="rId4" Type="http://schemas.openxmlformats.org/officeDocument/2006/relationships/image" Target="../media/image58.wmf"/><Relationship Id="rId9" Type="http://schemas.openxmlformats.org/officeDocument/2006/relationships/image" Target="../media/image63.wmf"/><Relationship Id="rId14" Type="http://schemas.openxmlformats.org/officeDocument/2006/relationships/image" Target="../media/image68.wmf"/><Relationship Id="rId22" Type="http://schemas.openxmlformats.org/officeDocument/2006/relationships/image" Target="../media/image76.wmf"/></Relationships>
</file>

<file path=ppt/drawings/_rels/vmlDrawing12.vml.rels><?xml version="1.0" encoding="UTF-8" standalone="yes"?>
<Relationships xmlns="http://schemas.openxmlformats.org/package/2006/relationships"><Relationship Id="rId8" Type="http://schemas.openxmlformats.org/officeDocument/2006/relationships/image" Target="../media/image66.wmf"/><Relationship Id="rId13" Type="http://schemas.openxmlformats.org/officeDocument/2006/relationships/image" Target="../media/image82.wmf"/><Relationship Id="rId3" Type="http://schemas.openxmlformats.org/officeDocument/2006/relationships/image" Target="../media/image74.wmf"/><Relationship Id="rId7" Type="http://schemas.openxmlformats.org/officeDocument/2006/relationships/image" Target="../media/image65.wmf"/><Relationship Id="rId12" Type="http://schemas.openxmlformats.org/officeDocument/2006/relationships/image" Target="../media/image81.wmf"/><Relationship Id="rId2" Type="http://schemas.openxmlformats.org/officeDocument/2006/relationships/image" Target="../media/image73.wmf"/><Relationship Id="rId1" Type="http://schemas.openxmlformats.org/officeDocument/2006/relationships/image" Target="../media/image78.wmf"/><Relationship Id="rId6" Type="http://schemas.openxmlformats.org/officeDocument/2006/relationships/image" Target="../media/image64.wmf"/><Relationship Id="rId11" Type="http://schemas.openxmlformats.org/officeDocument/2006/relationships/image" Target="../media/image80.wmf"/><Relationship Id="rId5" Type="http://schemas.openxmlformats.org/officeDocument/2006/relationships/image" Target="../media/image76.wmf"/><Relationship Id="rId15" Type="http://schemas.openxmlformats.org/officeDocument/2006/relationships/image" Target="../media/image84.wmf"/><Relationship Id="rId10" Type="http://schemas.openxmlformats.org/officeDocument/2006/relationships/image" Target="../media/image79.wmf"/><Relationship Id="rId4" Type="http://schemas.openxmlformats.org/officeDocument/2006/relationships/image" Target="../media/image75.wmf"/><Relationship Id="rId9" Type="http://schemas.openxmlformats.org/officeDocument/2006/relationships/image" Target="../media/image67.wmf"/><Relationship Id="rId14" Type="http://schemas.openxmlformats.org/officeDocument/2006/relationships/image" Target="../media/image83.wmf"/></Relationships>
</file>

<file path=ppt/drawings/_rels/vmlDrawing13.vml.rels><?xml version="1.0" encoding="UTF-8" standalone="yes"?>
<Relationships xmlns="http://schemas.openxmlformats.org/package/2006/relationships"><Relationship Id="rId8" Type="http://schemas.openxmlformats.org/officeDocument/2006/relationships/image" Target="../media/image87.wmf"/><Relationship Id="rId3" Type="http://schemas.openxmlformats.org/officeDocument/2006/relationships/image" Target="../media/image64.wmf"/><Relationship Id="rId7" Type="http://schemas.openxmlformats.org/officeDocument/2006/relationships/image" Target="../media/image86.wmf"/><Relationship Id="rId2" Type="http://schemas.openxmlformats.org/officeDocument/2006/relationships/image" Target="../media/image17.wmf"/><Relationship Id="rId1" Type="http://schemas.openxmlformats.org/officeDocument/2006/relationships/image" Target="../media/image85.wmf"/><Relationship Id="rId6" Type="http://schemas.openxmlformats.org/officeDocument/2006/relationships/image" Target="../media/image67.wmf"/><Relationship Id="rId11" Type="http://schemas.openxmlformats.org/officeDocument/2006/relationships/image" Target="../media/image89.wmf"/><Relationship Id="rId5" Type="http://schemas.openxmlformats.org/officeDocument/2006/relationships/image" Target="../media/image66.wmf"/><Relationship Id="rId10" Type="http://schemas.openxmlformats.org/officeDocument/2006/relationships/image" Target="../media/image88.wmf"/><Relationship Id="rId4" Type="http://schemas.openxmlformats.org/officeDocument/2006/relationships/image" Target="../media/image65.wmf"/><Relationship Id="rId9" Type="http://schemas.openxmlformats.org/officeDocument/2006/relationships/image" Target="../media/image83.wmf"/></Relationships>
</file>

<file path=ppt/drawings/_rels/vmlDrawing14.vml.rels><?xml version="1.0" encoding="UTF-8" standalone="yes"?>
<Relationships xmlns="http://schemas.openxmlformats.org/package/2006/relationships"><Relationship Id="rId8" Type="http://schemas.openxmlformats.org/officeDocument/2006/relationships/image" Target="../media/image91.wmf"/><Relationship Id="rId3" Type="http://schemas.openxmlformats.org/officeDocument/2006/relationships/image" Target="../media/image65.wmf"/><Relationship Id="rId7" Type="http://schemas.openxmlformats.org/officeDocument/2006/relationships/image" Target="../media/image90.wmf"/><Relationship Id="rId2" Type="http://schemas.openxmlformats.org/officeDocument/2006/relationships/image" Target="../media/image64.wmf"/><Relationship Id="rId1" Type="http://schemas.openxmlformats.org/officeDocument/2006/relationships/image" Target="../media/image17.wmf"/><Relationship Id="rId6" Type="http://schemas.openxmlformats.org/officeDocument/2006/relationships/image" Target="../media/image83.wmf"/><Relationship Id="rId11" Type="http://schemas.openxmlformats.org/officeDocument/2006/relationships/image" Target="../media/image94.wmf"/><Relationship Id="rId5" Type="http://schemas.openxmlformats.org/officeDocument/2006/relationships/image" Target="../media/image67.wmf"/><Relationship Id="rId10" Type="http://schemas.openxmlformats.org/officeDocument/2006/relationships/image" Target="../media/image93.wmf"/><Relationship Id="rId4" Type="http://schemas.openxmlformats.org/officeDocument/2006/relationships/image" Target="../media/image66.wmf"/><Relationship Id="rId9" Type="http://schemas.openxmlformats.org/officeDocument/2006/relationships/image" Target="../media/image92.wmf"/></Relationships>
</file>

<file path=ppt/drawings/_rels/vmlDrawing15.vml.rels><?xml version="1.0" encoding="UTF-8" standalone="yes"?>
<Relationships xmlns="http://schemas.openxmlformats.org/package/2006/relationships"><Relationship Id="rId8" Type="http://schemas.openxmlformats.org/officeDocument/2006/relationships/image" Target="../media/image96.wmf"/><Relationship Id="rId3" Type="http://schemas.openxmlformats.org/officeDocument/2006/relationships/image" Target="../media/image65.wmf"/><Relationship Id="rId7" Type="http://schemas.openxmlformats.org/officeDocument/2006/relationships/image" Target="../media/image95.wmf"/><Relationship Id="rId2" Type="http://schemas.openxmlformats.org/officeDocument/2006/relationships/image" Target="../media/image64.wmf"/><Relationship Id="rId1" Type="http://schemas.openxmlformats.org/officeDocument/2006/relationships/image" Target="../media/image17.wmf"/><Relationship Id="rId6" Type="http://schemas.openxmlformats.org/officeDocument/2006/relationships/image" Target="../media/image83.wmf"/><Relationship Id="rId5" Type="http://schemas.openxmlformats.org/officeDocument/2006/relationships/image" Target="../media/image67.wmf"/><Relationship Id="rId4" Type="http://schemas.openxmlformats.org/officeDocument/2006/relationships/image" Target="../media/image66.wmf"/><Relationship Id="rId9" Type="http://schemas.openxmlformats.org/officeDocument/2006/relationships/image" Target="../media/image97.wmf"/></Relationships>
</file>

<file path=ppt/drawings/_rels/vmlDrawing16.vml.rels><?xml version="1.0" encoding="UTF-8" standalone="yes"?>
<Relationships xmlns="http://schemas.openxmlformats.org/package/2006/relationships"><Relationship Id="rId8" Type="http://schemas.openxmlformats.org/officeDocument/2006/relationships/image" Target="../media/image99.wmf"/><Relationship Id="rId3" Type="http://schemas.openxmlformats.org/officeDocument/2006/relationships/image" Target="../media/image65.wmf"/><Relationship Id="rId7" Type="http://schemas.openxmlformats.org/officeDocument/2006/relationships/image" Target="../media/image98.wmf"/><Relationship Id="rId2" Type="http://schemas.openxmlformats.org/officeDocument/2006/relationships/image" Target="../media/image64.wmf"/><Relationship Id="rId1" Type="http://schemas.openxmlformats.org/officeDocument/2006/relationships/image" Target="../media/image17.wmf"/><Relationship Id="rId6" Type="http://schemas.openxmlformats.org/officeDocument/2006/relationships/image" Target="../media/image83.wmf"/><Relationship Id="rId11" Type="http://schemas.openxmlformats.org/officeDocument/2006/relationships/image" Target="../media/image102.wmf"/><Relationship Id="rId5" Type="http://schemas.openxmlformats.org/officeDocument/2006/relationships/image" Target="../media/image67.wmf"/><Relationship Id="rId10" Type="http://schemas.openxmlformats.org/officeDocument/2006/relationships/image" Target="../media/image101.wmf"/><Relationship Id="rId4" Type="http://schemas.openxmlformats.org/officeDocument/2006/relationships/image" Target="../media/image66.wmf"/><Relationship Id="rId9" Type="http://schemas.openxmlformats.org/officeDocument/2006/relationships/image" Target="../media/image100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wmf"/><Relationship Id="rId2" Type="http://schemas.openxmlformats.org/officeDocument/2006/relationships/image" Target="../media/image104.wmf"/><Relationship Id="rId1" Type="http://schemas.openxmlformats.org/officeDocument/2006/relationships/image" Target="../media/image103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Relationship Id="rId9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7" Type="http://schemas.openxmlformats.org/officeDocument/2006/relationships/image" Target="../media/image22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3" Type="http://schemas.openxmlformats.org/officeDocument/2006/relationships/image" Target="../media/image25.wmf"/><Relationship Id="rId7" Type="http://schemas.openxmlformats.org/officeDocument/2006/relationships/image" Target="../media/image29.wmf"/><Relationship Id="rId2" Type="http://schemas.openxmlformats.org/officeDocument/2006/relationships/image" Target="../media/image17.wmf"/><Relationship Id="rId1" Type="http://schemas.openxmlformats.org/officeDocument/2006/relationships/image" Target="../media/image24.wmf"/><Relationship Id="rId6" Type="http://schemas.openxmlformats.org/officeDocument/2006/relationships/image" Target="../media/image28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6" Type="http://schemas.openxmlformats.org/officeDocument/2006/relationships/image" Target="../media/image33.wmf"/><Relationship Id="rId5" Type="http://schemas.openxmlformats.org/officeDocument/2006/relationships/image" Target="../media/image32.wmf"/><Relationship Id="rId4" Type="http://schemas.openxmlformats.org/officeDocument/2006/relationships/image" Target="../media/image3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17.wmf"/><Relationship Id="rId1" Type="http://schemas.openxmlformats.org/officeDocument/2006/relationships/image" Target="../media/image34.wmf"/><Relationship Id="rId6" Type="http://schemas.openxmlformats.org/officeDocument/2006/relationships/image" Target="../media/image38.wmf"/><Relationship Id="rId5" Type="http://schemas.openxmlformats.org/officeDocument/2006/relationships/image" Target="../media/image37.wmf"/><Relationship Id="rId4" Type="http://schemas.openxmlformats.org/officeDocument/2006/relationships/image" Target="../media/image36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3" Type="http://schemas.openxmlformats.org/officeDocument/2006/relationships/image" Target="../media/image10.wmf"/><Relationship Id="rId7" Type="http://schemas.openxmlformats.org/officeDocument/2006/relationships/image" Target="../media/image8.wmf"/><Relationship Id="rId2" Type="http://schemas.openxmlformats.org/officeDocument/2006/relationships/image" Target="../media/image9.wmf"/><Relationship Id="rId1" Type="http://schemas.openxmlformats.org/officeDocument/2006/relationships/image" Target="../media/image7.wmf"/><Relationship Id="rId6" Type="http://schemas.openxmlformats.org/officeDocument/2006/relationships/image" Target="../media/image39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Relationship Id="rId9" Type="http://schemas.openxmlformats.org/officeDocument/2006/relationships/image" Target="../media/image41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51.wmf"/><Relationship Id="rId3" Type="http://schemas.openxmlformats.org/officeDocument/2006/relationships/image" Target="../media/image46.wmf"/><Relationship Id="rId7" Type="http://schemas.openxmlformats.org/officeDocument/2006/relationships/image" Target="../media/image50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Relationship Id="rId6" Type="http://schemas.openxmlformats.org/officeDocument/2006/relationships/image" Target="../media/image49.wmf"/><Relationship Id="rId5" Type="http://schemas.openxmlformats.org/officeDocument/2006/relationships/image" Target="../media/image48.wmf"/><Relationship Id="rId4" Type="http://schemas.openxmlformats.org/officeDocument/2006/relationships/image" Target="../media/image4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A865CE-1434-4151-8ED6-D2FC3CA5805C}" type="datetimeFigureOut">
              <a:rPr lang="pl-PL" smtClean="0"/>
              <a:pPr/>
              <a:t>14.04.2023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0B3CF8-C0AC-494D-9EA4-09AB0688341D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59703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0B3CF8-C0AC-494D-9EA4-09AB0688341D}" type="slidenum">
              <a:rPr lang="pl-PL" smtClean="0"/>
              <a:pPr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027680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9701A4-CA1E-464D-87B7-F77D63598F73}" type="slidenum">
              <a:rPr lang="pl-PL"/>
              <a:pPr/>
              <a:t>13</a:t>
            </a:fld>
            <a:endParaRPr lang="pl-PL"/>
          </a:p>
        </p:txBody>
      </p:sp>
      <p:sp>
        <p:nvSpPr>
          <p:cNvPr id="118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896253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986422-1804-4C3D-B226-3705EC97323F}" type="slidenum">
              <a:rPr lang="pl-PL"/>
              <a:pPr/>
              <a:t>14</a:t>
            </a:fld>
            <a:endParaRPr lang="pl-PL"/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330671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020CDB-BC36-45C6-9932-6D59990F4702}" type="slidenum">
              <a:rPr lang="pl-PL"/>
              <a:pPr/>
              <a:t>15</a:t>
            </a:fld>
            <a:endParaRPr lang="pl-PL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686220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D46288-1EDA-416D-AEEE-4FDDAEDD79D1}" type="slidenum">
              <a:rPr lang="pl-PL"/>
              <a:pPr/>
              <a:t>16</a:t>
            </a:fld>
            <a:endParaRPr lang="pl-PL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934097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0C77D-5A59-4DA2-8A70-849034C83136}" type="slidenum">
              <a:rPr lang="pl-PL"/>
              <a:pPr/>
              <a:t>17</a:t>
            </a:fld>
            <a:endParaRPr lang="pl-PL"/>
          </a:p>
        </p:txBody>
      </p:sp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076243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4F49F6-1765-40AA-82A4-35553EFB4288}" type="slidenum">
              <a:rPr lang="pl-PL"/>
              <a:pPr/>
              <a:t>18</a:t>
            </a:fld>
            <a:endParaRPr lang="pl-PL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260058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C897D1-EC39-4B6C-BA54-38F56D743DD7}" type="slidenum">
              <a:rPr lang="pl-PL"/>
              <a:pPr/>
              <a:t>19</a:t>
            </a:fld>
            <a:endParaRPr lang="pl-PL"/>
          </a:p>
        </p:txBody>
      </p:sp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77687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1077E5-98AC-4AC8-811D-70E2D71148BB}" type="slidenum">
              <a:rPr lang="pl-PL"/>
              <a:pPr/>
              <a:t>20</a:t>
            </a:fld>
            <a:endParaRPr lang="pl-PL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13058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9E96EA-39C6-485A-BC99-02B27CE4E3E3}" type="slidenum">
              <a:rPr lang="pl-PL"/>
              <a:pPr/>
              <a:t>21</a:t>
            </a:fld>
            <a:endParaRPr lang="pl-PL"/>
          </a:p>
        </p:txBody>
      </p:sp>
      <p:sp>
        <p:nvSpPr>
          <p:cNvPr id="130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30662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A2A8BE-6D66-4D41-A87C-20469DAC9B23}" type="slidenum">
              <a:rPr lang="pl-PL"/>
              <a:pPr/>
              <a:t>4</a:t>
            </a:fld>
            <a:endParaRPr lang="pl-PL"/>
          </a:p>
        </p:txBody>
      </p:sp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598903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C74DD3-4703-4F32-AAC5-52E04389F71E}" type="slidenum">
              <a:rPr lang="pl-PL"/>
              <a:pPr/>
              <a:t>5</a:t>
            </a:fld>
            <a:endParaRPr lang="pl-PL"/>
          </a:p>
        </p:txBody>
      </p:sp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810462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C4C500-3644-468E-906D-55F405EBC5A2}" type="slidenum">
              <a:rPr lang="pl-PL"/>
              <a:pPr/>
              <a:t>6</a:t>
            </a:fld>
            <a:endParaRPr lang="pl-PL"/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969286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43CD68-C55E-4E1F-9926-6BF771B55568}" type="slidenum">
              <a:rPr lang="pl-PL"/>
              <a:pPr/>
              <a:t>7</a:t>
            </a:fld>
            <a:endParaRPr lang="pl-PL"/>
          </a:p>
        </p:txBody>
      </p:sp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629088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8C046B-C078-4A44-87D5-036D00E250F9}" type="slidenum">
              <a:rPr lang="pl-PL"/>
              <a:pPr/>
              <a:t>8</a:t>
            </a:fld>
            <a:endParaRPr lang="pl-PL"/>
          </a:p>
        </p:txBody>
      </p:sp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036126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A2A8BE-6D66-4D41-A87C-20469DAC9B23}" type="slidenum">
              <a:rPr lang="pl-PL"/>
              <a:pPr/>
              <a:t>10</a:t>
            </a:fld>
            <a:endParaRPr lang="pl-PL"/>
          </a:p>
        </p:txBody>
      </p:sp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585745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AB22F5-E90A-42B4-BC24-862D157531D2}" type="slidenum">
              <a:rPr lang="pl-PL"/>
              <a:pPr/>
              <a:t>11</a:t>
            </a:fld>
            <a:endParaRPr lang="pl-PL"/>
          </a:p>
        </p:txBody>
      </p:sp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888155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45208B-A57B-441D-B058-E4C9E42AD16B}" type="slidenum">
              <a:rPr lang="pl-PL"/>
              <a:pPr/>
              <a:t>12</a:t>
            </a:fld>
            <a:endParaRPr lang="pl-PL"/>
          </a:p>
        </p:txBody>
      </p:sp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90197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43A40-E813-470A-AD2A-F713838DB01A}" type="datetimeFigureOut">
              <a:rPr lang="pl-PL" smtClean="0"/>
              <a:pPr/>
              <a:t>14.04.2023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C5147-DE9C-4E5E-8834-AEA71A48305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43A40-E813-470A-AD2A-F713838DB01A}" type="datetimeFigureOut">
              <a:rPr lang="pl-PL" smtClean="0"/>
              <a:pPr/>
              <a:t>14.04.2023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C5147-DE9C-4E5E-8834-AEA71A48305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43A40-E813-470A-AD2A-F713838DB01A}" type="datetimeFigureOut">
              <a:rPr lang="pl-PL" smtClean="0"/>
              <a:pPr/>
              <a:t>14.04.2023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C5147-DE9C-4E5E-8834-AEA71A48305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43A40-E813-470A-AD2A-F713838DB01A}" type="datetimeFigureOut">
              <a:rPr lang="pl-PL" smtClean="0"/>
              <a:pPr/>
              <a:t>14.04.2023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C5147-DE9C-4E5E-8834-AEA71A48305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43A40-E813-470A-AD2A-F713838DB01A}" type="datetimeFigureOut">
              <a:rPr lang="pl-PL" smtClean="0"/>
              <a:pPr/>
              <a:t>14.04.2023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C5147-DE9C-4E5E-8834-AEA71A48305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43A40-E813-470A-AD2A-F713838DB01A}" type="datetimeFigureOut">
              <a:rPr lang="pl-PL" smtClean="0"/>
              <a:pPr/>
              <a:t>14.04.2023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C5147-DE9C-4E5E-8834-AEA71A48305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43A40-E813-470A-AD2A-F713838DB01A}" type="datetimeFigureOut">
              <a:rPr lang="pl-PL" smtClean="0"/>
              <a:pPr/>
              <a:t>14.04.2023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C5147-DE9C-4E5E-8834-AEA71A48305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43A40-E813-470A-AD2A-F713838DB01A}" type="datetimeFigureOut">
              <a:rPr lang="pl-PL" smtClean="0"/>
              <a:pPr/>
              <a:t>14.04.2023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C5147-DE9C-4E5E-8834-AEA71A48305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43A40-E813-470A-AD2A-F713838DB01A}" type="datetimeFigureOut">
              <a:rPr lang="pl-PL" smtClean="0"/>
              <a:pPr/>
              <a:t>14.04.2023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C5147-DE9C-4E5E-8834-AEA71A48305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43A40-E813-470A-AD2A-F713838DB01A}" type="datetimeFigureOut">
              <a:rPr lang="pl-PL" smtClean="0"/>
              <a:pPr/>
              <a:t>14.04.2023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C5147-DE9C-4E5E-8834-AEA71A48305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43A40-E813-470A-AD2A-F713838DB01A}" type="datetimeFigureOut">
              <a:rPr lang="pl-PL" smtClean="0"/>
              <a:pPr/>
              <a:t>14.04.2023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C5147-DE9C-4E5E-8834-AEA71A48305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B43A40-E813-470A-AD2A-F713838DB01A}" type="datetimeFigureOut">
              <a:rPr lang="pl-PL" smtClean="0"/>
              <a:pPr/>
              <a:t>14.04.2023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C5147-DE9C-4E5E-8834-AEA71A483055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9.bin"/><Relationship Id="rId13" Type="http://schemas.openxmlformats.org/officeDocument/2006/relationships/image" Target="../media/image12.wmf"/><Relationship Id="rId18" Type="http://schemas.openxmlformats.org/officeDocument/2006/relationships/oleObject" Target="../embeddings/oleObject54.bin"/><Relationship Id="rId3" Type="http://schemas.openxmlformats.org/officeDocument/2006/relationships/notesSlide" Target="../notesSlides/notesSlide7.xml"/><Relationship Id="rId21" Type="http://schemas.openxmlformats.org/officeDocument/2006/relationships/image" Target="../media/image41.wmf"/><Relationship Id="rId7" Type="http://schemas.openxmlformats.org/officeDocument/2006/relationships/image" Target="../media/image9.wmf"/><Relationship Id="rId12" Type="http://schemas.openxmlformats.org/officeDocument/2006/relationships/oleObject" Target="../embeddings/oleObject51.bin"/><Relationship Id="rId17" Type="http://schemas.openxmlformats.org/officeDocument/2006/relationships/image" Target="../media/image8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53.bin"/><Relationship Id="rId20" Type="http://schemas.openxmlformats.org/officeDocument/2006/relationships/oleObject" Target="../embeddings/oleObject55.bin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48.bin"/><Relationship Id="rId11" Type="http://schemas.openxmlformats.org/officeDocument/2006/relationships/image" Target="../media/image11.wmf"/><Relationship Id="rId5" Type="http://schemas.openxmlformats.org/officeDocument/2006/relationships/image" Target="../media/image7.wmf"/><Relationship Id="rId15" Type="http://schemas.openxmlformats.org/officeDocument/2006/relationships/image" Target="../media/image39.wmf"/><Relationship Id="rId10" Type="http://schemas.openxmlformats.org/officeDocument/2006/relationships/oleObject" Target="../embeddings/oleObject50.bin"/><Relationship Id="rId19" Type="http://schemas.openxmlformats.org/officeDocument/2006/relationships/image" Target="../media/image40.wmf"/><Relationship Id="rId4" Type="http://schemas.openxmlformats.org/officeDocument/2006/relationships/oleObject" Target="../embeddings/oleObject47.bin"/><Relationship Id="rId9" Type="http://schemas.openxmlformats.org/officeDocument/2006/relationships/image" Target="../media/image10.wmf"/><Relationship Id="rId14" Type="http://schemas.openxmlformats.org/officeDocument/2006/relationships/oleObject" Target="../embeddings/oleObject52.bin"/><Relationship Id="rId22" Type="http://schemas.openxmlformats.org/officeDocument/2006/relationships/oleObject" Target="../embeddings/oleObject56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4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58.bin"/><Relationship Id="rId5" Type="http://schemas.openxmlformats.org/officeDocument/2006/relationships/image" Target="../media/image42.wmf"/><Relationship Id="rId4" Type="http://schemas.openxmlformats.org/officeDocument/2006/relationships/oleObject" Target="../embeddings/oleObject57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1.bin"/><Relationship Id="rId13" Type="http://schemas.openxmlformats.org/officeDocument/2006/relationships/image" Target="../media/image48.wmf"/><Relationship Id="rId18" Type="http://schemas.openxmlformats.org/officeDocument/2006/relationships/oleObject" Target="../embeddings/oleObject66.bin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45.wmf"/><Relationship Id="rId12" Type="http://schemas.openxmlformats.org/officeDocument/2006/relationships/oleObject" Target="../embeddings/oleObject63.bin"/><Relationship Id="rId17" Type="http://schemas.openxmlformats.org/officeDocument/2006/relationships/image" Target="../media/image50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65.bin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60.bin"/><Relationship Id="rId11" Type="http://schemas.openxmlformats.org/officeDocument/2006/relationships/image" Target="../media/image47.wmf"/><Relationship Id="rId5" Type="http://schemas.openxmlformats.org/officeDocument/2006/relationships/image" Target="../media/image44.wmf"/><Relationship Id="rId15" Type="http://schemas.openxmlformats.org/officeDocument/2006/relationships/image" Target="../media/image49.wmf"/><Relationship Id="rId10" Type="http://schemas.openxmlformats.org/officeDocument/2006/relationships/oleObject" Target="../embeddings/oleObject62.bin"/><Relationship Id="rId19" Type="http://schemas.openxmlformats.org/officeDocument/2006/relationships/image" Target="../media/image51.wmf"/><Relationship Id="rId4" Type="http://schemas.openxmlformats.org/officeDocument/2006/relationships/oleObject" Target="../embeddings/oleObject59.bin"/><Relationship Id="rId9" Type="http://schemas.openxmlformats.org/officeDocument/2006/relationships/image" Target="../media/image46.wmf"/><Relationship Id="rId14" Type="http://schemas.openxmlformats.org/officeDocument/2006/relationships/oleObject" Target="../embeddings/oleObject64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9.bin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53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68.bin"/><Relationship Id="rId5" Type="http://schemas.openxmlformats.org/officeDocument/2006/relationships/image" Target="../media/image52.wmf"/><Relationship Id="rId4" Type="http://schemas.openxmlformats.org/officeDocument/2006/relationships/oleObject" Target="../embeddings/oleObject67.bin"/><Relationship Id="rId9" Type="http://schemas.openxmlformats.org/officeDocument/2006/relationships/image" Target="../media/image54.wmf"/></Relationships>
</file>

<file path=ppt/slides/_rels/slide1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9.wmf"/><Relationship Id="rId18" Type="http://schemas.openxmlformats.org/officeDocument/2006/relationships/oleObject" Target="../embeddings/oleObject77.bin"/><Relationship Id="rId26" Type="http://schemas.openxmlformats.org/officeDocument/2006/relationships/oleObject" Target="../embeddings/oleObject81.bin"/><Relationship Id="rId39" Type="http://schemas.openxmlformats.org/officeDocument/2006/relationships/image" Target="../media/image72.wmf"/><Relationship Id="rId3" Type="http://schemas.openxmlformats.org/officeDocument/2006/relationships/notesSlide" Target="../notesSlides/notesSlide11.xml"/><Relationship Id="rId21" Type="http://schemas.openxmlformats.org/officeDocument/2006/relationships/image" Target="../media/image63.wmf"/><Relationship Id="rId34" Type="http://schemas.openxmlformats.org/officeDocument/2006/relationships/oleObject" Target="../embeddings/oleObject85.bin"/><Relationship Id="rId42" Type="http://schemas.openxmlformats.org/officeDocument/2006/relationships/oleObject" Target="../embeddings/oleObject89.bin"/><Relationship Id="rId47" Type="http://schemas.openxmlformats.org/officeDocument/2006/relationships/image" Target="../media/image76.wmf"/><Relationship Id="rId50" Type="http://schemas.openxmlformats.org/officeDocument/2006/relationships/oleObject" Target="../embeddings/oleObject94.bin"/><Relationship Id="rId7" Type="http://schemas.openxmlformats.org/officeDocument/2006/relationships/image" Target="../media/image56.wmf"/><Relationship Id="rId12" Type="http://schemas.openxmlformats.org/officeDocument/2006/relationships/oleObject" Target="../embeddings/oleObject74.bin"/><Relationship Id="rId17" Type="http://schemas.openxmlformats.org/officeDocument/2006/relationships/image" Target="../media/image61.wmf"/><Relationship Id="rId25" Type="http://schemas.openxmlformats.org/officeDocument/2006/relationships/image" Target="../media/image65.wmf"/><Relationship Id="rId33" Type="http://schemas.openxmlformats.org/officeDocument/2006/relationships/image" Target="../media/image69.wmf"/><Relationship Id="rId38" Type="http://schemas.openxmlformats.org/officeDocument/2006/relationships/oleObject" Target="../embeddings/oleObject87.bin"/><Relationship Id="rId46" Type="http://schemas.openxmlformats.org/officeDocument/2006/relationships/oleObject" Target="../embeddings/oleObject91.bin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76.bin"/><Relationship Id="rId20" Type="http://schemas.openxmlformats.org/officeDocument/2006/relationships/oleObject" Target="../embeddings/oleObject78.bin"/><Relationship Id="rId29" Type="http://schemas.openxmlformats.org/officeDocument/2006/relationships/image" Target="../media/image67.wmf"/><Relationship Id="rId41" Type="http://schemas.openxmlformats.org/officeDocument/2006/relationships/image" Target="../media/image73.wmf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71.bin"/><Relationship Id="rId11" Type="http://schemas.openxmlformats.org/officeDocument/2006/relationships/image" Target="../media/image58.wmf"/><Relationship Id="rId24" Type="http://schemas.openxmlformats.org/officeDocument/2006/relationships/oleObject" Target="../embeddings/oleObject80.bin"/><Relationship Id="rId32" Type="http://schemas.openxmlformats.org/officeDocument/2006/relationships/oleObject" Target="../embeddings/oleObject84.bin"/><Relationship Id="rId37" Type="http://schemas.openxmlformats.org/officeDocument/2006/relationships/image" Target="../media/image71.wmf"/><Relationship Id="rId40" Type="http://schemas.openxmlformats.org/officeDocument/2006/relationships/oleObject" Target="../embeddings/oleObject88.bin"/><Relationship Id="rId45" Type="http://schemas.openxmlformats.org/officeDocument/2006/relationships/image" Target="../media/image75.wmf"/><Relationship Id="rId53" Type="http://schemas.openxmlformats.org/officeDocument/2006/relationships/image" Target="../media/image77.wmf"/><Relationship Id="rId5" Type="http://schemas.openxmlformats.org/officeDocument/2006/relationships/image" Target="../media/image55.wmf"/><Relationship Id="rId15" Type="http://schemas.openxmlformats.org/officeDocument/2006/relationships/image" Target="../media/image60.wmf"/><Relationship Id="rId23" Type="http://schemas.openxmlformats.org/officeDocument/2006/relationships/image" Target="../media/image64.wmf"/><Relationship Id="rId28" Type="http://schemas.openxmlformats.org/officeDocument/2006/relationships/oleObject" Target="../embeddings/oleObject82.bin"/><Relationship Id="rId36" Type="http://schemas.openxmlformats.org/officeDocument/2006/relationships/oleObject" Target="../embeddings/oleObject86.bin"/><Relationship Id="rId49" Type="http://schemas.openxmlformats.org/officeDocument/2006/relationships/oleObject" Target="../embeddings/oleObject93.bin"/><Relationship Id="rId10" Type="http://schemas.openxmlformats.org/officeDocument/2006/relationships/oleObject" Target="../embeddings/oleObject73.bin"/><Relationship Id="rId19" Type="http://schemas.openxmlformats.org/officeDocument/2006/relationships/image" Target="../media/image62.wmf"/><Relationship Id="rId31" Type="http://schemas.openxmlformats.org/officeDocument/2006/relationships/image" Target="../media/image68.wmf"/><Relationship Id="rId44" Type="http://schemas.openxmlformats.org/officeDocument/2006/relationships/oleObject" Target="../embeddings/oleObject90.bin"/><Relationship Id="rId52" Type="http://schemas.openxmlformats.org/officeDocument/2006/relationships/oleObject" Target="../embeddings/oleObject96.bin"/><Relationship Id="rId4" Type="http://schemas.openxmlformats.org/officeDocument/2006/relationships/oleObject" Target="../embeddings/oleObject70.bin"/><Relationship Id="rId9" Type="http://schemas.openxmlformats.org/officeDocument/2006/relationships/image" Target="../media/image57.wmf"/><Relationship Id="rId14" Type="http://schemas.openxmlformats.org/officeDocument/2006/relationships/oleObject" Target="../embeddings/oleObject75.bin"/><Relationship Id="rId22" Type="http://schemas.openxmlformats.org/officeDocument/2006/relationships/oleObject" Target="../embeddings/oleObject79.bin"/><Relationship Id="rId27" Type="http://schemas.openxmlformats.org/officeDocument/2006/relationships/image" Target="../media/image66.wmf"/><Relationship Id="rId30" Type="http://schemas.openxmlformats.org/officeDocument/2006/relationships/oleObject" Target="../embeddings/oleObject83.bin"/><Relationship Id="rId35" Type="http://schemas.openxmlformats.org/officeDocument/2006/relationships/image" Target="../media/image70.wmf"/><Relationship Id="rId43" Type="http://schemas.openxmlformats.org/officeDocument/2006/relationships/image" Target="../media/image74.wmf"/><Relationship Id="rId48" Type="http://schemas.openxmlformats.org/officeDocument/2006/relationships/oleObject" Target="../embeddings/oleObject92.bin"/><Relationship Id="rId8" Type="http://schemas.openxmlformats.org/officeDocument/2006/relationships/oleObject" Target="../embeddings/oleObject72.bin"/><Relationship Id="rId51" Type="http://schemas.openxmlformats.org/officeDocument/2006/relationships/oleObject" Target="../embeddings/oleObject95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9.bin"/><Relationship Id="rId13" Type="http://schemas.openxmlformats.org/officeDocument/2006/relationships/image" Target="../media/image76.wmf"/><Relationship Id="rId18" Type="http://schemas.openxmlformats.org/officeDocument/2006/relationships/oleObject" Target="../embeddings/oleObject104.bin"/><Relationship Id="rId26" Type="http://schemas.openxmlformats.org/officeDocument/2006/relationships/oleObject" Target="../embeddings/oleObject108.bin"/><Relationship Id="rId3" Type="http://schemas.openxmlformats.org/officeDocument/2006/relationships/notesSlide" Target="../notesSlides/notesSlide12.xml"/><Relationship Id="rId21" Type="http://schemas.openxmlformats.org/officeDocument/2006/relationships/image" Target="../media/image67.wmf"/><Relationship Id="rId34" Type="http://schemas.openxmlformats.org/officeDocument/2006/relationships/oleObject" Target="../embeddings/oleObject112.bin"/><Relationship Id="rId7" Type="http://schemas.openxmlformats.org/officeDocument/2006/relationships/image" Target="../media/image73.wmf"/><Relationship Id="rId12" Type="http://schemas.openxmlformats.org/officeDocument/2006/relationships/oleObject" Target="../embeddings/oleObject101.bin"/><Relationship Id="rId17" Type="http://schemas.openxmlformats.org/officeDocument/2006/relationships/image" Target="../media/image65.wmf"/><Relationship Id="rId25" Type="http://schemas.openxmlformats.org/officeDocument/2006/relationships/image" Target="../media/image80.wmf"/><Relationship Id="rId33" Type="http://schemas.openxmlformats.org/officeDocument/2006/relationships/image" Target="../media/image84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103.bin"/><Relationship Id="rId20" Type="http://schemas.openxmlformats.org/officeDocument/2006/relationships/oleObject" Target="../embeddings/oleObject105.bin"/><Relationship Id="rId29" Type="http://schemas.openxmlformats.org/officeDocument/2006/relationships/image" Target="../media/image82.wmf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98.bin"/><Relationship Id="rId11" Type="http://schemas.openxmlformats.org/officeDocument/2006/relationships/image" Target="../media/image75.wmf"/><Relationship Id="rId24" Type="http://schemas.openxmlformats.org/officeDocument/2006/relationships/oleObject" Target="../embeddings/oleObject107.bin"/><Relationship Id="rId32" Type="http://schemas.openxmlformats.org/officeDocument/2006/relationships/oleObject" Target="../embeddings/oleObject111.bin"/><Relationship Id="rId5" Type="http://schemas.openxmlformats.org/officeDocument/2006/relationships/image" Target="../media/image78.wmf"/><Relationship Id="rId15" Type="http://schemas.openxmlformats.org/officeDocument/2006/relationships/image" Target="../media/image64.wmf"/><Relationship Id="rId23" Type="http://schemas.openxmlformats.org/officeDocument/2006/relationships/image" Target="../media/image79.wmf"/><Relationship Id="rId28" Type="http://schemas.openxmlformats.org/officeDocument/2006/relationships/oleObject" Target="../embeddings/oleObject109.bin"/><Relationship Id="rId10" Type="http://schemas.openxmlformats.org/officeDocument/2006/relationships/oleObject" Target="../embeddings/oleObject100.bin"/><Relationship Id="rId19" Type="http://schemas.openxmlformats.org/officeDocument/2006/relationships/image" Target="../media/image66.wmf"/><Relationship Id="rId31" Type="http://schemas.openxmlformats.org/officeDocument/2006/relationships/image" Target="../media/image83.wmf"/><Relationship Id="rId4" Type="http://schemas.openxmlformats.org/officeDocument/2006/relationships/oleObject" Target="../embeddings/oleObject97.bin"/><Relationship Id="rId9" Type="http://schemas.openxmlformats.org/officeDocument/2006/relationships/image" Target="../media/image74.wmf"/><Relationship Id="rId14" Type="http://schemas.openxmlformats.org/officeDocument/2006/relationships/oleObject" Target="../embeddings/oleObject102.bin"/><Relationship Id="rId22" Type="http://schemas.openxmlformats.org/officeDocument/2006/relationships/oleObject" Target="../embeddings/oleObject106.bin"/><Relationship Id="rId27" Type="http://schemas.openxmlformats.org/officeDocument/2006/relationships/image" Target="../media/image81.wmf"/><Relationship Id="rId30" Type="http://schemas.openxmlformats.org/officeDocument/2006/relationships/oleObject" Target="../embeddings/oleObject110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5.bin"/><Relationship Id="rId13" Type="http://schemas.openxmlformats.org/officeDocument/2006/relationships/image" Target="../media/image64.wmf"/><Relationship Id="rId18" Type="http://schemas.openxmlformats.org/officeDocument/2006/relationships/oleObject" Target="../embeddings/oleObject122.bin"/><Relationship Id="rId26" Type="http://schemas.openxmlformats.org/officeDocument/2006/relationships/oleObject" Target="../embeddings/oleObject126.bin"/><Relationship Id="rId3" Type="http://schemas.openxmlformats.org/officeDocument/2006/relationships/notesSlide" Target="../notesSlides/notesSlide13.xml"/><Relationship Id="rId21" Type="http://schemas.openxmlformats.org/officeDocument/2006/relationships/image" Target="../media/image86.wmf"/><Relationship Id="rId7" Type="http://schemas.openxmlformats.org/officeDocument/2006/relationships/image" Target="../media/image17.wmf"/><Relationship Id="rId12" Type="http://schemas.openxmlformats.org/officeDocument/2006/relationships/oleObject" Target="../embeddings/oleObject119.bin"/><Relationship Id="rId17" Type="http://schemas.openxmlformats.org/officeDocument/2006/relationships/image" Target="../media/image66.wmf"/><Relationship Id="rId25" Type="http://schemas.openxmlformats.org/officeDocument/2006/relationships/image" Target="../media/image83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121.bin"/><Relationship Id="rId20" Type="http://schemas.openxmlformats.org/officeDocument/2006/relationships/oleObject" Target="../embeddings/oleObject123.bin"/><Relationship Id="rId29" Type="http://schemas.openxmlformats.org/officeDocument/2006/relationships/image" Target="../media/image89.wmf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114.bin"/><Relationship Id="rId11" Type="http://schemas.openxmlformats.org/officeDocument/2006/relationships/oleObject" Target="../embeddings/oleObject118.bin"/><Relationship Id="rId24" Type="http://schemas.openxmlformats.org/officeDocument/2006/relationships/oleObject" Target="../embeddings/oleObject125.bin"/><Relationship Id="rId5" Type="http://schemas.openxmlformats.org/officeDocument/2006/relationships/image" Target="../media/image85.wmf"/><Relationship Id="rId15" Type="http://schemas.openxmlformats.org/officeDocument/2006/relationships/image" Target="../media/image65.wmf"/><Relationship Id="rId23" Type="http://schemas.openxmlformats.org/officeDocument/2006/relationships/image" Target="../media/image87.wmf"/><Relationship Id="rId28" Type="http://schemas.openxmlformats.org/officeDocument/2006/relationships/oleObject" Target="../embeddings/oleObject127.bin"/><Relationship Id="rId10" Type="http://schemas.openxmlformats.org/officeDocument/2006/relationships/oleObject" Target="../embeddings/oleObject117.bin"/><Relationship Id="rId19" Type="http://schemas.openxmlformats.org/officeDocument/2006/relationships/image" Target="../media/image67.wmf"/><Relationship Id="rId4" Type="http://schemas.openxmlformats.org/officeDocument/2006/relationships/oleObject" Target="../embeddings/oleObject113.bin"/><Relationship Id="rId9" Type="http://schemas.openxmlformats.org/officeDocument/2006/relationships/oleObject" Target="../embeddings/oleObject116.bin"/><Relationship Id="rId14" Type="http://schemas.openxmlformats.org/officeDocument/2006/relationships/oleObject" Target="../embeddings/oleObject120.bin"/><Relationship Id="rId22" Type="http://schemas.openxmlformats.org/officeDocument/2006/relationships/oleObject" Target="../embeddings/oleObject124.bin"/><Relationship Id="rId27" Type="http://schemas.openxmlformats.org/officeDocument/2006/relationships/image" Target="../media/image88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1.bin"/><Relationship Id="rId13" Type="http://schemas.openxmlformats.org/officeDocument/2006/relationships/image" Target="../media/image65.wmf"/><Relationship Id="rId18" Type="http://schemas.openxmlformats.org/officeDocument/2006/relationships/oleObject" Target="../embeddings/oleObject137.bin"/><Relationship Id="rId26" Type="http://schemas.openxmlformats.org/officeDocument/2006/relationships/oleObject" Target="../embeddings/oleObject141.bin"/><Relationship Id="rId3" Type="http://schemas.openxmlformats.org/officeDocument/2006/relationships/notesSlide" Target="../notesSlides/notesSlide14.xml"/><Relationship Id="rId21" Type="http://schemas.openxmlformats.org/officeDocument/2006/relationships/image" Target="../media/image90.wmf"/><Relationship Id="rId7" Type="http://schemas.openxmlformats.org/officeDocument/2006/relationships/oleObject" Target="../embeddings/oleObject130.bin"/><Relationship Id="rId12" Type="http://schemas.openxmlformats.org/officeDocument/2006/relationships/oleObject" Target="../embeddings/oleObject134.bin"/><Relationship Id="rId17" Type="http://schemas.openxmlformats.org/officeDocument/2006/relationships/image" Target="../media/image67.wmf"/><Relationship Id="rId25" Type="http://schemas.openxmlformats.org/officeDocument/2006/relationships/image" Target="../media/image92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136.bin"/><Relationship Id="rId20" Type="http://schemas.openxmlformats.org/officeDocument/2006/relationships/oleObject" Target="../embeddings/oleObject138.bin"/><Relationship Id="rId29" Type="http://schemas.openxmlformats.org/officeDocument/2006/relationships/image" Target="../media/image94.wmf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129.bin"/><Relationship Id="rId11" Type="http://schemas.openxmlformats.org/officeDocument/2006/relationships/image" Target="../media/image64.wmf"/><Relationship Id="rId24" Type="http://schemas.openxmlformats.org/officeDocument/2006/relationships/oleObject" Target="../embeddings/oleObject140.bin"/><Relationship Id="rId5" Type="http://schemas.openxmlformats.org/officeDocument/2006/relationships/image" Target="../media/image17.wmf"/><Relationship Id="rId15" Type="http://schemas.openxmlformats.org/officeDocument/2006/relationships/image" Target="../media/image66.wmf"/><Relationship Id="rId23" Type="http://schemas.openxmlformats.org/officeDocument/2006/relationships/image" Target="../media/image91.wmf"/><Relationship Id="rId28" Type="http://schemas.openxmlformats.org/officeDocument/2006/relationships/oleObject" Target="../embeddings/oleObject142.bin"/><Relationship Id="rId10" Type="http://schemas.openxmlformats.org/officeDocument/2006/relationships/oleObject" Target="../embeddings/oleObject133.bin"/><Relationship Id="rId19" Type="http://schemas.openxmlformats.org/officeDocument/2006/relationships/image" Target="../media/image83.wmf"/><Relationship Id="rId4" Type="http://schemas.openxmlformats.org/officeDocument/2006/relationships/oleObject" Target="../embeddings/oleObject128.bin"/><Relationship Id="rId9" Type="http://schemas.openxmlformats.org/officeDocument/2006/relationships/oleObject" Target="../embeddings/oleObject132.bin"/><Relationship Id="rId14" Type="http://schemas.openxmlformats.org/officeDocument/2006/relationships/oleObject" Target="../embeddings/oleObject135.bin"/><Relationship Id="rId22" Type="http://schemas.openxmlformats.org/officeDocument/2006/relationships/oleObject" Target="../embeddings/oleObject139.bin"/><Relationship Id="rId27" Type="http://schemas.openxmlformats.org/officeDocument/2006/relationships/image" Target="../media/image93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6.bin"/><Relationship Id="rId13" Type="http://schemas.openxmlformats.org/officeDocument/2006/relationships/oleObject" Target="../embeddings/oleObject149.bin"/><Relationship Id="rId18" Type="http://schemas.openxmlformats.org/officeDocument/2006/relationships/image" Target="../media/image83.wmf"/><Relationship Id="rId3" Type="http://schemas.openxmlformats.org/officeDocument/2006/relationships/notesSlide" Target="../notesSlides/notesSlide15.xml"/><Relationship Id="rId21" Type="http://schemas.openxmlformats.org/officeDocument/2006/relationships/oleObject" Target="../embeddings/oleObject153.bin"/><Relationship Id="rId7" Type="http://schemas.openxmlformats.org/officeDocument/2006/relationships/oleObject" Target="../embeddings/oleObject145.bin"/><Relationship Id="rId12" Type="http://schemas.openxmlformats.org/officeDocument/2006/relationships/image" Target="../media/image65.wmf"/><Relationship Id="rId17" Type="http://schemas.openxmlformats.org/officeDocument/2006/relationships/oleObject" Target="../embeddings/oleObject151.bin"/><Relationship Id="rId25" Type="http://schemas.openxmlformats.org/officeDocument/2006/relationships/image" Target="../media/image97.wmf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67.wmf"/><Relationship Id="rId20" Type="http://schemas.openxmlformats.org/officeDocument/2006/relationships/image" Target="../media/image95.wmf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144.bin"/><Relationship Id="rId11" Type="http://schemas.openxmlformats.org/officeDocument/2006/relationships/oleObject" Target="../embeddings/oleObject148.bin"/><Relationship Id="rId24" Type="http://schemas.openxmlformats.org/officeDocument/2006/relationships/oleObject" Target="../embeddings/oleObject155.bin"/><Relationship Id="rId5" Type="http://schemas.openxmlformats.org/officeDocument/2006/relationships/image" Target="../media/image17.wmf"/><Relationship Id="rId15" Type="http://schemas.openxmlformats.org/officeDocument/2006/relationships/oleObject" Target="../embeddings/oleObject150.bin"/><Relationship Id="rId23" Type="http://schemas.openxmlformats.org/officeDocument/2006/relationships/image" Target="../media/image96.wmf"/><Relationship Id="rId10" Type="http://schemas.openxmlformats.org/officeDocument/2006/relationships/image" Target="../media/image64.wmf"/><Relationship Id="rId19" Type="http://schemas.openxmlformats.org/officeDocument/2006/relationships/oleObject" Target="../embeddings/oleObject152.bin"/><Relationship Id="rId4" Type="http://schemas.openxmlformats.org/officeDocument/2006/relationships/oleObject" Target="../embeddings/oleObject143.bin"/><Relationship Id="rId9" Type="http://schemas.openxmlformats.org/officeDocument/2006/relationships/oleObject" Target="../embeddings/oleObject147.bin"/><Relationship Id="rId14" Type="http://schemas.openxmlformats.org/officeDocument/2006/relationships/image" Target="../media/image66.wmf"/><Relationship Id="rId22" Type="http://schemas.openxmlformats.org/officeDocument/2006/relationships/oleObject" Target="../embeddings/oleObject154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9.bin"/><Relationship Id="rId13" Type="http://schemas.openxmlformats.org/officeDocument/2006/relationships/oleObject" Target="../embeddings/oleObject162.bin"/><Relationship Id="rId18" Type="http://schemas.openxmlformats.org/officeDocument/2006/relationships/image" Target="../media/image83.wmf"/><Relationship Id="rId26" Type="http://schemas.openxmlformats.org/officeDocument/2006/relationships/oleObject" Target="../embeddings/oleObject169.bin"/><Relationship Id="rId3" Type="http://schemas.openxmlformats.org/officeDocument/2006/relationships/notesSlide" Target="../notesSlides/notesSlide16.xml"/><Relationship Id="rId21" Type="http://schemas.openxmlformats.org/officeDocument/2006/relationships/oleObject" Target="../embeddings/oleObject166.bin"/><Relationship Id="rId7" Type="http://schemas.openxmlformats.org/officeDocument/2006/relationships/oleObject" Target="../embeddings/oleObject158.bin"/><Relationship Id="rId12" Type="http://schemas.openxmlformats.org/officeDocument/2006/relationships/image" Target="../media/image65.wmf"/><Relationship Id="rId17" Type="http://schemas.openxmlformats.org/officeDocument/2006/relationships/oleObject" Target="../embeddings/oleObject164.bin"/><Relationship Id="rId25" Type="http://schemas.openxmlformats.org/officeDocument/2006/relationships/oleObject" Target="../embeddings/oleObject168.bin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67.wmf"/><Relationship Id="rId20" Type="http://schemas.openxmlformats.org/officeDocument/2006/relationships/image" Target="../media/image98.wmf"/><Relationship Id="rId29" Type="http://schemas.openxmlformats.org/officeDocument/2006/relationships/image" Target="../media/image102.wmf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157.bin"/><Relationship Id="rId11" Type="http://schemas.openxmlformats.org/officeDocument/2006/relationships/oleObject" Target="../embeddings/oleObject161.bin"/><Relationship Id="rId24" Type="http://schemas.openxmlformats.org/officeDocument/2006/relationships/image" Target="../media/image100.wmf"/><Relationship Id="rId5" Type="http://schemas.openxmlformats.org/officeDocument/2006/relationships/image" Target="../media/image17.wmf"/><Relationship Id="rId15" Type="http://schemas.openxmlformats.org/officeDocument/2006/relationships/oleObject" Target="../embeddings/oleObject163.bin"/><Relationship Id="rId23" Type="http://schemas.openxmlformats.org/officeDocument/2006/relationships/oleObject" Target="../embeddings/oleObject167.bin"/><Relationship Id="rId28" Type="http://schemas.openxmlformats.org/officeDocument/2006/relationships/oleObject" Target="../embeddings/oleObject170.bin"/><Relationship Id="rId10" Type="http://schemas.openxmlformats.org/officeDocument/2006/relationships/image" Target="../media/image64.wmf"/><Relationship Id="rId19" Type="http://schemas.openxmlformats.org/officeDocument/2006/relationships/oleObject" Target="../embeddings/oleObject165.bin"/><Relationship Id="rId4" Type="http://schemas.openxmlformats.org/officeDocument/2006/relationships/oleObject" Target="../embeddings/oleObject156.bin"/><Relationship Id="rId9" Type="http://schemas.openxmlformats.org/officeDocument/2006/relationships/oleObject" Target="../embeddings/oleObject160.bin"/><Relationship Id="rId14" Type="http://schemas.openxmlformats.org/officeDocument/2006/relationships/image" Target="../media/image66.wmf"/><Relationship Id="rId22" Type="http://schemas.openxmlformats.org/officeDocument/2006/relationships/image" Target="../media/image99.wmf"/><Relationship Id="rId27" Type="http://schemas.openxmlformats.org/officeDocument/2006/relationships/image" Target="../media/image101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3.bin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104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172.bin"/><Relationship Id="rId5" Type="http://schemas.openxmlformats.org/officeDocument/2006/relationships/image" Target="../media/image103.wmf"/><Relationship Id="rId4" Type="http://schemas.openxmlformats.org/officeDocument/2006/relationships/oleObject" Target="../embeddings/oleObject171.bin"/><Relationship Id="rId9" Type="http://schemas.openxmlformats.org/officeDocument/2006/relationships/image" Target="../media/image105.w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13" Type="http://schemas.openxmlformats.org/officeDocument/2006/relationships/image" Target="../media/image11.wmf"/><Relationship Id="rId18" Type="http://schemas.openxmlformats.org/officeDocument/2006/relationships/oleObject" Target="../embeddings/oleObject14.bin"/><Relationship Id="rId3" Type="http://schemas.openxmlformats.org/officeDocument/2006/relationships/notesSlide" Target="../notesSlides/notesSlide2.xml"/><Relationship Id="rId21" Type="http://schemas.openxmlformats.org/officeDocument/2006/relationships/image" Target="../media/image15.wmf"/><Relationship Id="rId7" Type="http://schemas.openxmlformats.org/officeDocument/2006/relationships/image" Target="../media/image8.wmf"/><Relationship Id="rId12" Type="http://schemas.openxmlformats.org/officeDocument/2006/relationships/oleObject" Target="../embeddings/oleObject11.bin"/><Relationship Id="rId17" Type="http://schemas.openxmlformats.org/officeDocument/2006/relationships/image" Target="../media/image13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13.bin"/><Relationship Id="rId20" Type="http://schemas.openxmlformats.org/officeDocument/2006/relationships/oleObject" Target="../embeddings/oleObject15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10.wmf"/><Relationship Id="rId24" Type="http://schemas.openxmlformats.org/officeDocument/2006/relationships/oleObject" Target="../embeddings/oleObject18.bin"/><Relationship Id="rId5" Type="http://schemas.openxmlformats.org/officeDocument/2006/relationships/image" Target="../media/image7.wmf"/><Relationship Id="rId15" Type="http://schemas.openxmlformats.org/officeDocument/2006/relationships/image" Target="../media/image12.wmf"/><Relationship Id="rId23" Type="http://schemas.openxmlformats.org/officeDocument/2006/relationships/oleObject" Target="../embeddings/oleObject17.bin"/><Relationship Id="rId10" Type="http://schemas.openxmlformats.org/officeDocument/2006/relationships/oleObject" Target="../embeddings/oleObject10.bin"/><Relationship Id="rId19" Type="http://schemas.openxmlformats.org/officeDocument/2006/relationships/image" Target="../media/image14.wmf"/><Relationship Id="rId4" Type="http://schemas.openxmlformats.org/officeDocument/2006/relationships/oleObject" Target="../embeddings/oleObject7.bin"/><Relationship Id="rId9" Type="http://schemas.openxmlformats.org/officeDocument/2006/relationships/image" Target="../media/image9.wmf"/><Relationship Id="rId14" Type="http://schemas.openxmlformats.org/officeDocument/2006/relationships/oleObject" Target="../embeddings/oleObject12.bin"/><Relationship Id="rId22" Type="http://schemas.openxmlformats.org/officeDocument/2006/relationships/oleObject" Target="../embeddings/oleObject16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13" Type="http://schemas.openxmlformats.org/officeDocument/2006/relationships/image" Target="../media/image20.wmf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7.wmf"/><Relationship Id="rId12" Type="http://schemas.openxmlformats.org/officeDocument/2006/relationships/oleObject" Target="../embeddings/oleObject23.bin"/><Relationship Id="rId17" Type="http://schemas.openxmlformats.org/officeDocument/2006/relationships/image" Target="../media/image22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5.bin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20.bin"/><Relationship Id="rId11" Type="http://schemas.openxmlformats.org/officeDocument/2006/relationships/image" Target="../media/image19.wmf"/><Relationship Id="rId5" Type="http://schemas.openxmlformats.org/officeDocument/2006/relationships/image" Target="../media/image16.wmf"/><Relationship Id="rId15" Type="http://schemas.openxmlformats.org/officeDocument/2006/relationships/image" Target="../media/image21.wmf"/><Relationship Id="rId10" Type="http://schemas.openxmlformats.org/officeDocument/2006/relationships/oleObject" Target="../embeddings/oleObject22.bin"/><Relationship Id="rId4" Type="http://schemas.openxmlformats.org/officeDocument/2006/relationships/oleObject" Target="../embeddings/oleObject19.bin"/><Relationship Id="rId9" Type="http://schemas.openxmlformats.org/officeDocument/2006/relationships/image" Target="../media/image18.wmf"/><Relationship Id="rId14" Type="http://schemas.openxmlformats.org/officeDocument/2006/relationships/oleObject" Target="../embeddings/oleObject24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13" Type="http://schemas.openxmlformats.org/officeDocument/2006/relationships/image" Target="../media/image27.wmf"/><Relationship Id="rId18" Type="http://schemas.openxmlformats.org/officeDocument/2006/relationships/oleObject" Target="../embeddings/oleObject33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7.wmf"/><Relationship Id="rId12" Type="http://schemas.openxmlformats.org/officeDocument/2006/relationships/oleObject" Target="../embeddings/oleObject30.bin"/><Relationship Id="rId17" Type="http://schemas.openxmlformats.org/officeDocument/2006/relationships/image" Target="../media/image29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32.bin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7.bin"/><Relationship Id="rId11" Type="http://schemas.openxmlformats.org/officeDocument/2006/relationships/image" Target="../media/image26.wmf"/><Relationship Id="rId5" Type="http://schemas.openxmlformats.org/officeDocument/2006/relationships/image" Target="../media/image24.wmf"/><Relationship Id="rId15" Type="http://schemas.openxmlformats.org/officeDocument/2006/relationships/image" Target="../media/image28.wmf"/><Relationship Id="rId10" Type="http://schemas.openxmlformats.org/officeDocument/2006/relationships/oleObject" Target="../embeddings/oleObject29.bin"/><Relationship Id="rId19" Type="http://schemas.openxmlformats.org/officeDocument/2006/relationships/image" Target="../media/image30.wmf"/><Relationship Id="rId4" Type="http://schemas.openxmlformats.org/officeDocument/2006/relationships/oleObject" Target="../embeddings/oleObject26.bin"/><Relationship Id="rId9" Type="http://schemas.openxmlformats.org/officeDocument/2006/relationships/image" Target="../media/image25.wmf"/><Relationship Id="rId14" Type="http://schemas.openxmlformats.org/officeDocument/2006/relationships/oleObject" Target="../embeddings/oleObject31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6.bin"/><Relationship Id="rId13" Type="http://schemas.openxmlformats.org/officeDocument/2006/relationships/oleObject" Target="../embeddings/oleObject39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7.wmf"/><Relationship Id="rId12" Type="http://schemas.openxmlformats.org/officeDocument/2006/relationships/oleObject" Target="../embeddings/oleObject38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33.wmf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35.bin"/><Relationship Id="rId11" Type="http://schemas.openxmlformats.org/officeDocument/2006/relationships/image" Target="../media/image31.wmf"/><Relationship Id="rId5" Type="http://schemas.openxmlformats.org/officeDocument/2006/relationships/image" Target="../media/image16.wmf"/><Relationship Id="rId15" Type="http://schemas.openxmlformats.org/officeDocument/2006/relationships/oleObject" Target="../embeddings/oleObject40.bin"/><Relationship Id="rId10" Type="http://schemas.openxmlformats.org/officeDocument/2006/relationships/oleObject" Target="../embeddings/oleObject37.bin"/><Relationship Id="rId4" Type="http://schemas.openxmlformats.org/officeDocument/2006/relationships/oleObject" Target="../embeddings/oleObject34.bin"/><Relationship Id="rId9" Type="http://schemas.openxmlformats.org/officeDocument/2006/relationships/image" Target="../media/image22.wmf"/><Relationship Id="rId14" Type="http://schemas.openxmlformats.org/officeDocument/2006/relationships/image" Target="../media/image32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13" Type="http://schemas.openxmlformats.org/officeDocument/2006/relationships/oleObject" Target="../embeddings/oleObject46.bin"/><Relationship Id="rId3" Type="http://schemas.openxmlformats.org/officeDocument/2006/relationships/oleObject" Target="../embeddings/oleObject41.bin"/><Relationship Id="rId7" Type="http://schemas.openxmlformats.org/officeDocument/2006/relationships/oleObject" Target="../embeddings/oleObject43.bin"/><Relationship Id="rId12" Type="http://schemas.openxmlformats.org/officeDocument/2006/relationships/image" Target="../media/image3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7.wmf"/><Relationship Id="rId11" Type="http://schemas.openxmlformats.org/officeDocument/2006/relationships/oleObject" Target="../embeddings/oleObject45.bin"/><Relationship Id="rId5" Type="http://schemas.openxmlformats.org/officeDocument/2006/relationships/oleObject" Target="../embeddings/oleObject42.bin"/><Relationship Id="rId10" Type="http://schemas.openxmlformats.org/officeDocument/2006/relationships/image" Target="../media/image36.wmf"/><Relationship Id="rId4" Type="http://schemas.openxmlformats.org/officeDocument/2006/relationships/image" Target="../media/image34.wmf"/><Relationship Id="rId9" Type="http://schemas.openxmlformats.org/officeDocument/2006/relationships/oleObject" Target="../embeddings/oleObject44.bin"/><Relationship Id="rId14" Type="http://schemas.openxmlformats.org/officeDocument/2006/relationships/image" Target="../media/image3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219200" y="5162550"/>
            <a:ext cx="386131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800" dirty="0">
                <a:latin typeface="Impact" pitchFamily="34" charset="0"/>
              </a:rPr>
              <a:t>Zdzisław PAPIR</a:t>
            </a:r>
          </a:p>
          <a:p>
            <a:r>
              <a:rPr lang="pl-PL" sz="2800" dirty="0" smtClean="0">
                <a:latin typeface="Impact" pitchFamily="34" charset="0"/>
              </a:rPr>
              <a:t>Katedra Telekomunikacji</a:t>
            </a:r>
            <a:endParaRPr lang="pl-PL" sz="2800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467544" y="2276872"/>
            <a:ext cx="828092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dirty="0" smtClean="0">
                <a:solidFill>
                  <a:srgbClr val="006600"/>
                </a:solidFill>
                <a:latin typeface="Impact" pitchFamily="34" charset="0"/>
              </a:rPr>
              <a:t>STEROWANIE RUCHEM METODĄ OKNA</a:t>
            </a:r>
          </a:p>
          <a:p>
            <a:r>
              <a:rPr kumimoji="1" lang="pl-PL" sz="4400" dirty="0" smtClean="0">
                <a:solidFill>
                  <a:srgbClr val="006600"/>
                </a:solidFill>
                <a:latin typeface="Impact" pitchFamily="34" charset="0"/>
              </a:rPr>
              <a:t>(</a:t>
            </a:r>
            <a:r>
              <a:rPr kumimoji="1" lang="pl-PL" sz="4400" dirty="0" err="1" smtClean="0">
                <a:solidFill>
                  <a:srgbClr val="006600"/>
                </a:solidFill>
                <a:latin typeface="Impact" pitchFamily="34" charset="0"/>
              </a:rPr>
              <a:t>window</a:t>
            </a:r>
            <a:r>
              <a:rPr kumimoji="1" lang="pl-PL" sz="4400" dirty="0" smtClean="0">
                <a:solidFill>
                  <a:srgbClr val="006600"/>
                </a:solidFill>
                <a:latin typeface="Impact" pitchFamily="34" charset="0"/>
              </a:rPr>
              <a:t> </a:t>
            </a:r>
            <a:r>
              <a:rPr kumimoji="1" lang="pl-PL" sz="4400" dirty="0" err="1" smtClean="0">
                <a:solidFill>
                  <a:srgbClr val="006600"/>
                </a:solidFill>
                <a:latin typeface="Impact" pitchFamily="34" charset="0"/>
              </a:rPr>
              <a:t>flow</a:t>
            </a:r>
            <a:r>
              <a:rPr kumimoji="1" lang="pl-PL" sz="4400" dirty="0" smtClean="0">
                <a:solidFill>
                  <a:srgbClr val="006600"/>
                </a:solidFill>
                <a:latin typeface="Impact" pitchFamily="34" charset="0"/>
              </a:rPr>
              <a:t> </a:t>
            </a:r>
            <a:r>
              <a:rPr kumimoji="1" lang="pl-PL" sz="4400" dirty="0" err="1" smtClean="0">
                <a:solidFill>
                  <a:srgbClr val="006600"/>
                </a:solidFill>
                <a:latin typeface="Impact" pitchFamily="34" charset="0"/>
              </a:rPr>
              <a:t>control</a:t>
            </a:r>
            <a:r>
              <a:rPr kumimoji="1" lang="pl-PL" sz="4400" dirty="0" smtClean="0">
                <a:solidFill>
                  <a:srgbClr val="006600"/>
                </a:solidFill>
                <a:latin typeface="Impact" pitchFamily="34" charset="0"/>
              </a:rPr>
              <a:t>)</a:t>
            </a:r>
            <a:endParaRPr kumimoji="1" lang="pl-PL" sz="4400" dirty="0">
              <a:solidFill>
                <a:srgbClr val="006600"/>
              </a:solidFill>
              <a:latin typeface="Impact" pitchFamily="34" charset="0"/>
            </a:endParaRPr>
          </a:p>
          <a:p>
            <a:r>
              <a:rPr kumimoji="1" lang="pl-PL" sz="4400" dirty="0" smtClean="0">
                <a:solidFill>
                  <a:srgbClr val="006600"/>
                </a:solidFill>
                <a:latin typeface="Impact" pitchFamily="34" charset="0"/>
              </a:rPr>
              <a:t> SIEĆ PAKIETOWA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95" name="Text Box 147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 sz="2400"/>
          </a:p>
        </p:txBody>
      </p:sp>
      <p:sp>
        <p:nvSpPr>
          <p:cNvPr id="153" name="Text Box 111"/>
          <p:cNvSpPr txBox="1">
            <a:spLocks noChangeArrowheads="1"/>
          </p:cNvSpPr>
          <p:nvPr/>
        </p:nvSpPr>
        <p:spPr bwMode="auto">
          <a:xfrm>
            <a:off x="4032040" y="3682901"/>
            <a:ext cx="75395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pl-PL" sz="2400" b="1" i="1" dirty="0" smtClean="0">
                <a:solidFill>
                  <a:srgbClr val="FF0000"/>
                </a:solidFill>
              </a:rPr>
              <a:t>j</a:t>
            </a:r>
            <a:r>
              <a:rPr lang="pl-PL" sz="2400" b="1" i="1" baseline="-25000" dirty="0" smtClean="0">
                <a:solidFill>
                  <a:srgbClr val="FF0000"/>
                </a:solidFill>
              </a:rPr>
              <a:t>N</a:t>
            </a:r>
            <a:r>
              <a:rPr lang="pl-PL" sz="2400" b="1" baseline="-25000" dirty="0" smtClean="0">
                <a:solidFill>
                  <a:srgbClr val="FF0000"/>
                </a:solidFill>
              </a:rPr>
              <a:t>+1</a:t>
            </a:r>
            <a:endParaRPr lang="pl-PL" sz="2400" dirty="0">
              <a:solidFill>
                <a:srgbClr val="FF0000"/>
              </a:solidFill>
            </a:endParaRPr>
          </a:p>
        </p:txBody>
      </p:sp>
      <p:graphicFrame>
        <p:nvGraphicFramePr>
          <p:cNvPr id="154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5150055"/>
              </p:ext>
            </p:extLst>
          </p:nvPr>
        </p:nvGraphicFramePr>
        <p:xfrm>
          <a:off x="4827718" y="3443258"/>
          <a:ext cx="1493837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357" name="Equation" r:id="rId4" imgW="799920" imgH="291960" progId="Equation.3">
                  <p:embed/>
                </p:oleObj>
              </mc:Choice>
              <mc:Fallback>
                <p:oleObj name="Equation" r:id="rId4" imgW="799920" imgH="291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27718" y="3443258"/>
                        <a:ext cx="1493837" cy="542925"/>
                      </a:xfrm>
                      <a:prstGeom prst="rect">
                        <a:avLst/>
                      </a:prstGeom>
                      <a:solidFill>
                        <a:srgbClr val="CC99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5" name="Prostokąt 154"/>
          <p:cNvSpPr/>
          <p:nvPr/>
        </p:nvSpPr>
        <p:spPr>
          <a:xfrm>
            <a:off x="789563" y="3239152"/>
            <a:ext cx="13244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>
                <a:solidFill>
                  <a:srgbClr val="FF0000"/>
                </a:solidFill>
              </a:rPr>
              <a:t>b</a:t>
            </a:r>
            <a:r>
              <a:rPr lang="pl-PL" b="1" dirty="0" smtClean="0">
                <a:solidFill>
                  <a:srgbClr val="FF0000"/>
                </a:solidFill>
              </a:rPr>
              <a:t>ufor</a:t>
            </a:r>
            <a:br>
              <a:rPr lang="pl-PL" b="1" dirty="0" smtClean="0">
                <a:solidFill>
                  <a:srgbClr val="FF0000"/>
                </a:solidFill>
              </a:rPr>
            </a:br>
            <a:r>
              <a:rPr lang="pl-PL" b="1" dirty="0" smtClean="0">
                <a:solidFill>
                  <a:srgbClr val="FF0000"/>
                </a:solidFill>
              </a:rPr>
              <a:t>przepustek</a:t>
            </a: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156" name="Prostokąt 155"/>
          <p:cNvSpPr/>
          <p:nvPr/>
        </p:nvSpPr>
        <p:spPr>
          <a:xfrm>
            <a:off x="2305168" y="4947105"/>
            <a:ext cx="504509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2000" b="1" dirty="0" smtClean="0"/>
              <a:t>Połączenie wirtualne sterowane metodą okna</a:t>
            </a:r>
            <a:br>
              <a:rPr lang="pl-PL" sz="2000" b="1" dirty="0" smtClean="0"/>
            </a:br>
            <a:r>
              <a:rPr lang="pl-PL" sz="2000" b="1" dirty="0" smtClean="0"/>
              <a:t>(szerokość okna </a:t>
            </a:r>
            <a:r>
              <a:rPr lang="pl-PL" sz="2000" b="1" i="1" dirty="0" smtClean="0"/>
              <a:t>K</a:t>
            </a:r>
            <a:r>
              <a:rPr lang="pl-PL" sz="2000" b="1" dirty="0" smtClean="0"/>
              <a:t>) </a:t>
            </a:r>
            <a:endParaRPr lang="pl-PL" sz="2000" dirty="0"/>
          </a:p>
        </p:txBody>
      </p:sp>
      <p:sp>
        <p:nvSpPr>
          <p:cNvPr id="157" name="Text Box 131"/>
          <p:cNvSpPr txBox="1">
            <a:spLocks noChangeArrowheads="1"/>
          </p:cNvSpPr>
          <p:nvPr/>
        </p:nvSpPr>
        <p:spPr bwMode="auto">
          <a:xfrm>
            <a:off x="1968313" y="1868834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l-PL" sz="2400" b="1" i="1" dirty="0">
                <a:solidFill>
                  <a:srgbClr val="000000"/>
                </a:solidFill>
              </a:rPr>
              <a:t>j</a:t>
            </a:r>
            <a:r>
              <a:rPr lang="pl-PL" sz="2400" b="1" baseline="-25000" dirty="0">
                <a:solidFill>
                  <a:srgbClr val="000000"/>
                </a:solidFill>
              </a:rPr>
              <a:t>1</a:t>
            </a:r>
            <a:endParaRPr lang="pl-PL" sz="2400" i="1" dirty="0">
              <a:solidFill>
                <a:srgbClr val="000000"/>
              </a:solidFill>
            </a:endParaRPr>
          </a:p>
        </p:txBody>
      </p:sp>
      <p:grpSp>
        <p:nvGrpSpPr>
          <p:cNvPr id="158" name="Group 20"/>
          <p:cNvGrpSpPr>
            <a:grpSpLocks/>
          </p:cNvGrpSpPr>
          <p:nvPr/>
        </p:nvGrpSpPr>
        <p:grpSpPr bwMode="auto">
          <a:xfrm>
            <a:off x="1429357" y="2362366"/>
            <a:ext cx="762000" cy="271463"/>
            <a:chOff x="2448" y="2757"/>
            <a:chExt cx="480" cy="171"/>
          </a:xfrm>
        </p:grpSpPr>
        <p:sp>
          <p:nvSpPr>
            <p:cNvPr id="159" name="Freeform 4"/>
            <p:cNvSpPr>
              <a:spLocks/>
            </p:cNvSpPr>
            <p:nvPr/>
          </p:nvSpPr>
          <p:spPr bwMode="auto">
            <a:xfrm flipV="1">
              <a:off x="2739" y="2793"/>
              <a:ext cx="189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0" name="Freeform 5"/>
            <p:cNvSpPr>
              <a:spLocks/>
            </p:cNvSpPr>
            <p:nvPr/>
          </p:nvSpPr>
          <p:spPr bwMode="auto">
            <a:xfrm flipV="1">
              <a:off x="2448" y="2757"/>
              <a:ext cx="291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1" name="Line 8"/>
            <p:cNvSpPr>
              <a:spLocks noChangeShapeType="1"/>
            </p:cNvSpPr>
            <p:nvPr/>
          </p:nvSpPr>
          <p:spPr bwMode="auto">
            <a:xfrm flipV="1">
              <a:off x="247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2" name="Line 9"/>
            <p:cNvSpPr>
              <a:spLocks noChangeShapeType="1"/>
            </p:cNvSpPr>
            <p:nvPr/>
          </p:nvSpPr>
          <p:spPr bwMode="auto">
            <a:xfrm flipV="1">
              <a:off x="253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3" name="Line 10"/>
            <p:cNvSpPr>
              <a:spLocks noChangeShapeType="1"/>
            </p:cNvSpPr>
            <p:nvPr/>
          </p:nvSpPr>
          <p:spPr bwMode="auto">
            <a:xfrm flipV="1">
              <a:off x="259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4" name="Line 11"/>
            <p:cNvSpPr>
              <a:spLocks noChangeShapeType="1"/>
            </p:cNvSpPr>
            <p:nvPr/>
          </p:nvSpPr>
          <p:spPr bwMode="auto">
            <a:xfrm flipV="1">
              <a:off x="265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5" name="Line 12"/>
            <p:cNvSpPr>
              <a:spLocks noChangeShapeType="1"/>
            </p:cNvSpPr>
            <p:nvPr/>
          </p:nvSpPr>
          <p:spPr bwMode="auto">
            <a:xfrm flipV="1">
              <a:off x="271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6" name="Line 13"/>
            <p:cNvSpPr>
              <a:spLocks noChangeShapeType="1"/>
            </p:cNvSpPr>
            <p:nvPr/>
          </p:nvSpPr>
          <p:spPr bwMode="auto">
            <a:xfrm rot="16200000" flipV="1">
              <a:off x="2834" y="2783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167" name="Group 30"/>
          <p:cNvGrpSpPr>
            <a:grpSpLocks/>
          </p:cNvGrpSpPr>
          <p:nvPr/>
        </p:nvGrpSpPr>
        <p:grpSpPr bwMode="auto">
          <a:xfrm>
            <a:off x="3410557" y="2819566"/>
            <a:ext cx="762000" cy="271463"/>
            <a:chOff x="2448" y="2757"/>
            <a:chExt cx="480" cy="171"/>
          </a:xfrm>
        </p:grpSpPr>
        <p:sp>
          <p:nvSpPr>
            <p:cNvPr id="168" name="Freeform 31"/>
            <p:cNvSpPr>
              <a:spLocks/>
            </p:cNvSpPr>
            <p:nvPr/>
          </p:nvSpPr>
          <p:spPr bwMode="auto">
            <a:xfrm flipV="1">
              <a:off x="2739" y="2793"/>
              <a:ext cx="189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9" name="Freeform 32"/>
            <p:cNvSpPr>
              <a:spLocks/>
            </p:cNvSpPr>
            <p:nvPr/>
          </p:nvSpPr>
          <p:spPr bwMode="auto">
            <a:xfrm flipV="1">
              <a:off x="2448" y="2757"/>
              <a:ext cx="291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0" name="Line 33"/>
            <p:cNvSpPr>
              <a:spLocks noChangeShapeType="1"/>
            </p:cNvSpPr>
            <p:nvPr/>
          </p:nvSpPr>
          <p:spPr bwMode="auto">
            <a:xfrm flipV="1">
              <a:off x="247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1" name="Line 34"/>
            <p:cNvSpPr>
              <a:spLocks noChangeShapeType="1"/>
            </p:cNvSpPr>
            <p:nvPr/>
          </p:nvSpPr>
          <p:spPr bwMode="auto">
            <a:xfrm flipV="1">
              <a:off x="253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2" name="Line 35"/>
            <p:cNvSpPr>
              <a:spLocks noChangeShapeType="1"/>
            </p:cNvSpPr>
            <p:nvPr/>
          </p:nvSpPr>
          <p:spPr bwMode="auto">
            <a:xfrm flipV="1">
              <a:off x="259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3" name="Line 36"/>
            <p:cNvSpPr>
              <a:spLocks noChangeShapeType="1"/>
            </p:cNvSpPr>
            <p:nvPr/>
          </p:nvSpPr>
          <p:spPr bwMode="auto">
            <a:xfrm flipV="1">
              <a:off x="265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4" name="Line 37"/>
            <p:cNvSpPr>
              <a:spLocks noChangeShapeType="1"/>
            </p:cNvSpPr>
            <p:nvPr/>
          </p:nvSpPr>
          <p:spPr bwMode="auto">
            <a:xfrm flipV="1">
              <a:off x="271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5" name="Line 38"/>
            <p:cNvSpPr>
              <a:spLocks noChangeShapeType="1"/>
            </p:cNvSpPr>
            <p:nvPr/>
          </p:nvSpPr>
          <p:spPr bwMode="auto">
            <a:xfrm rot="16200000" flipV="1">
              <a:off x="2834" y="2783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176" name="Group 48"/>
          <p:cNvGrpSpPr>
            <a:grpSpLocks/>
          </p:cNvGrpSpPr>
          <p:nvPr/>
        </p:nvGrpSpPr>
        <p:grpSpPr bwMode="auto">
          <a:xfrm>
            <a:off x="4782157" y="2819566"/>
            <a:ext cx="762000" cy="271463"/>
            <a:chOff x="2448" y="2757"/>
            <a:chExt cx="480" cy="171"/>
          </a:xfrm>
        </p:grpSpPr>
        <p:sp>
          <p:nvSpPr>
            <p:cNvPr id="177" name="Freeform 49"/>
            <p:cNvSpPr>
              <a:spLocks/>
            </p:cNvSpPr>
            <p:nvPr/>
          </p:nvSpPr>
          <p:spPr bwMode="auto">
            <a:xfrm flipV="1">
              <a:off x="2739" y="2793"/>
              <a:ext cx="189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8" name="Freeform 50"/>
            <p:cNvSpPr>
              <a:spLocks/>
            </p:cNvSpPr>
            <p:nvPr/>
          </p:nvSpPr>
          <p:spPr bwMode="auto">
            <a:xfrm flipV="1">
              <a:off x="2448" y="2757"/>
              <a:ext cx="291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9" name="Line 51"/>
            <p:cNvSpPr>
              <a:spLocks noChangeShapeType="1"/>
            </p:cNvSpPr>
            <p:nvPr/>
          </p:nvSpPr>
          <p:spPr bwMode="auto">
            <a:xfrm flipV="1">
              <a:off x="247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80" name="Line 52"/>
            <p:cNvSpPr>
              <a:spLocks noChangeShapeType="1"/>
            </p:cNvSpPr>
            <p:nvPr/>
          </p:nvSpPr>
          <p:spPr bwMode="auto">
            <a:xfrm flipV="1">
              <a:off x="253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81" name="Line 53"/>
            <p:cNvSpPr>
              <a:spLocks noChangeShapeType="1"/>
            </p:cNvSpPr>
            <p:nvPr/>
          </p:nvSpPr>
          <p:spPr bwMode="auto">
            <a:xfrm flipV="1">
              <a:off x="259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82" name="Line 54"/>
            <p:cNvSpPr>
              <a:spLocks noChangeShapeType="1"/>
            </p:cNvSpPr>
            <p:nvPr/>
          </p:nvSpPr>
          <p:spPr bwMode="auto">
            <a:xfrm flipV="1">
              <a:off x="265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83" name="Line 55"/>
            <p:cNvSpPr>
              <a:spLocks noChangeShapeType="1"/>
            </p:cNvSpPr>
            <p:nvPr/>
          </p:nvSpPr>
          <p:spPr bwMode="auto">
            <a:xfrm flipV="1">
              <a:off x="271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84" name="Line 56"/>
            <p:cNvSpPr>
              <a:spLocks noChangeShapeType="1"/>
            </p:cNvSpPr>
            <p:nvPr/>
          </p:nvSpPr>
          <p:spPr bwMode="auto">
            <a:xfrm rot="16200000" flipV="1">
              <a:off x="2834" y="2783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185" name="Group 66"/>
          <p:cNvGrpSpPr>
            <a:grpSpLocks/>
          </p:cNvGrpSpPr>
          <p:nvPr/>
        </p:nvGrpSpPr>
        <p:grpSpPr bwMode="auto">
          <a:xfrm>
            <a:off x="6153757" y="2819566"/>
            <a:ext cx="762000" cy="271463"/>
            <a:chOff x="2448" y="2757"/>
            <a:chExt cx="480" cy="171"/>
          </a:xfrm>
        </p:grpSpPr>
        <p:sp>
          <p:nvSpPr>
            <p:cNvPr id="186" name="Freeform 67"/>
            <p:cNvSpPr>
              <a:spLocks/>
            </p:cNvSpPr>
            <p:nvPr/>
          </p:nvSpPr>
          <p:spPr bwMode="auto">
            <a:xfrm flipV="1">
              <a:off x="2739" y="2793"/>
              <a:ext cx="189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87" name="Freeform 68"/>
            <p:cNvSpPr>
              <a:spLocks/>
            </p:cNvSpPr>
            <p:nvPr/>
          </p:nvSpPr>
          <p:spPr bwMode="auto">
            <a:xfrm flipV="1">
              <a:off x="2448" y="2757"/>
              <a:ext cx="291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88" name="Line 69"/>
            <p:cNvSpPr>
              <a:spLocks noChangeShapeType="1"/>
            </p:cNvSpPr>
            <p:nvPr/>
          </p:nvSpPr>
          <p:spPr bwMode="auto">
            <a:xfrm flipV="1">
              <a:off x="247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89" name="Line 70"/>
            <p:cNvSpPr>
              <a:spLocks noChangeShapeType="1"/>
            </p:cNvSpPr>
            <p:nvPr/>
          </p:nvSpPr>
          <p:spPr bwMode="auto">
            <a:xfrm flipV="1">
              <a:off x="253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90" name="Line 71"/>
            <p:cNvSpPr>
              <a:spLocks noChangeShapeType="1"/>
            </p:cNvSpPr>
            <p:nvPr/>
          </p:nvSpPr>
          <p:spPr bwMode="auto">
            <a:xfrm flipV="1">
              <a:off x="259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91" name="Line 72"/>
            <p:cNvSpPr>
              <a:spLocks noChangeShapeType="1"/>
            </p:cNvSpPr>
            <p:nvPr/>
          </p:nvSpPr>
          <p:spPr bwMode="auto">
            <a:xfrm flipV="1">
              <a:off x="265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92" name="Line 73"/>
            <p:cNvSpPr>
              <a:spLocks noChangeShapeType="1"/>
            </p:cNvSpPr>
            <p:nvPr/>
          </p:nvSpPr>
          <p:spPr bwMode="auto">
            <a:xfrm flipV="1">
              <a:off x="271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93" name="Line 74"/>
            <p:cNvSpPr>
              <a:spLocks noChangeShapeType="1"/>
            </p:cNvSpPr>
            <p:nvPr/>
          </p:nvSpPr>
          <p:spPr bwMode="auto">
            <a:xfrm rot="16200000" flipV="1">
              <a:off x="2834" y="2783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194" name="Group 75"/>
          <p:cNvGrpSpPr>
            <a:grpSpLocks/>
          </p:cNvGrpSpPr>
          <p:nvPr/>
        </p:nvGrpSpPr>
        <p:grpSpPr bwMode="auto">
          <a:xfrm>
            <a:off x="7581844" y="2831704"/>
            <a:ext cx="762000" cy="271463"/>
            <a:chOff x="2448" y="2757"/>
            <a:chExt cx="480" cy="171"/>
          </a:xfrm>
        </p:grpSpPr>
        <p:sp>
          <p:nvSpPr>
            <p:cNvPr id="195" name="Freeform 76"/>
            <p:cNvSpPr>
              <a:spLocks/>
            </p:cNvSpPr>
            <p:nvPr/>
          </p:nvSpPr>
          <p:spPr bwMode="auto">
            <a:xfrm flipV="1">
              <a:off x="2739" y="2793"/>
              <a:ext cx="189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96" name="Freeform 77"/>
            <p:cNvSpPr>
              <a:spLocks/>
            </p:cNvSpPr>
            <p:nvPr/>
          </p:nvSpPr>
          <p:spPr bwMode="auto">
            <a:xfrm flipV="1">
              <a:off x="2448" y="2757"/>
              <a:ext cx="291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97" name="Line 78"/>
            <p:cNvSpPr>
              <a:spLocks noChangeShapeType="1"/>
            </p:cNvSpPr>
            <p:nvPr/>
          </p:nvSpPr>
          <p:spPr bwMode="auto">
            <a:xfrm flipV="1">
              <a:off x="247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98" name="Line 79"/>
            <p:cNvSpPr>
              <a:spLocks noChangeShapeType="1"/>
            </p:cNvSpPr>
            <p:nvPr/>
          </p:nvSpPr>
          <p:spPr bwMode="auto">
            <a:xfrm flipV="1">
              <a:off x="253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99" name="Line 80"/>
            <p:cNvSpPr>
              <a:spLocks noChangeShapeType="1"/>
            </p:cNvSpPr>
            <p:nvPr/>
          </p:nvSpPr>
          <p:spPr bwMode="auto">
            <a:xfrm flipV="1">
              <a:off x="259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0" name="Line 81"/>
            <p:cNvSpPr>
              <a:spLocks noChangeShapeType="1"/>
            </p:cNvSpPr>
            <p:nvPr/>
          </p:nvSpPr>
          <p:spPr bwMode="auto">
            <a:xfrm flipV="1">
              <a:off x="265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1" name="Line 82"/>
            <p:cNvSpPr>
              <a:spLocks noChangeShapeType="1"/>
            </p:cNvSpPr>
            <p:nvPr/>
          </p:nvSpPr>
          <p:spPr bwMode="auto">
            <a:xfrm flipV="1">
              <a:off x="271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2" name="Line 83"/>
            <p:cNvSpPr>
              <a:spLocks noChangeShapeType="1"/>
            </p:cNvSpPr>
            <p:nvPr/>
          </p:nvSpPr>
          <p:spPr bwMode="auto">
            <a:xfrm rot="16200000" flipV="1">
              <a:off x="2834" y="2783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204" name="Line 113"/>
          <p:cNvSpPr>
            <a:spLocks noChangeShapeType="1"/>
          </p:cNvSpPr>
          <p:nvPr/>
        </p:nvSpPr>
        <p:spPr bwMode="auto">
          <a:xfrm>
            <a:off x="2191357" y="2514766"/>
            <a:ext cx="1219200" cy="3810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non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05" name="Line 118"/>
          <p:cNvSpPr>
            <a:spLocks noChangeShapeType="1"/>
          </p:cNvSpPr>
          <p:nvPr/>
        </p:nvSpPr>
        <p:spPr bwMode="auto">
          <a:xfrm>
            <a:off x="4172557" y="2971966"/>
            <a:ext cx="6096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non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06" name="Line 122"/>
          <p:cNvSpPr>
            <a:spLocks noChangeShapeType="1"/>
          </p:cNvSpPr>
          <p:nvPr/>
        </p:nvSpPr>
        <p:spPr bwMode="auto">
          <a:xfrm>
            <a:off x="5544157" y="2971966"/>
            <a:ext cx="6096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non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07" name="Line 128"/>
          <p:cNvSpPr>
            <a:spLocks noChangeShapeType="1"/>
          </p:cNvSpPr>
          <p:nvPr/>
        </p:nvSpPr>
        <p:spPr bwMode="auto">
          <a:xfrm flipV="1">
            <a:off x="8343844" y="2967435"/>
            <a:ext cx="620644" cy="16669"/>
          </a:xfrm>
          <a:prstGeom prst="line">
            <a:avLst/>
          </a:prstGeom>
          <a:noFill/>
          <a:ln w="50800">
            <a:solidFill>
              <a:srgbClr val="336600"/>
            </a:solidFill>
            <a:prstDash val="sysDash"/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08" name="Text Box 135"/>
          <p:cNvSpPr txBox="1">
            <a:spLocks noChangeArrowheads="1"/>
          </p:cNvSpPr>
          <p:nvPr/>
        </p:nvSpPr>
        <p:spPr bwMode="auto">
          <a:xfrm>
            <a:off x="6153757" y="2286166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l-PL" sz="2400" b="1" i="1" dirty="0" err="1">
                <a:solidFill>
                  <a:srgbClr val="000000"/>
                </a:solidFill>
              </a:rPr>
              <a:t>j</a:t>
            </a:r>
            <a:r>
              <a:rPr lang="pl-PL" sz="2400" b="1" i="1" baseline="-25000" dirty="0" err="1">
                <a:solidFill>
                  <a:srgbClr val="000000"/>
                </a:solidFill>
              </a:rPr>
              <a:t>n</a:t>
            </a:r>
            <a:endParaRPr lang="pl-PL" sz="2400" i="1" dirty="0">
              <a:solidFill>
                <a:srgbClr val="000000"/>
              </a:solidFill>
            </a:endParaRPr>
          </a:p>
        </p:txBody>
      </p:sp>
      <p:sp>
        <p:nvSpPr>
          <p:cNvPr id="209" name="Text Box 136"/>
          <p:cNvSpPr txBox="1">
            <a:spLocks noChangeArrowheads="1"/>
          </p:cNvSpPr>
          <p:nvPr/>
        </p:nvSpPr>
        <p:spPr bwMode="auto">
          <a:xfrm>
            <a:off x="7660426" y="2291721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l-PL" sz="2400" b="1" i="1" dirty="0" err="1">
                <a:solidFill>
                  <a:srgbClr val="000000"/>
                </a:solidFill>
              </a:rPr>
              <a:t>j</a:t>
            </a:r>
            <a:r>
              <a:rPr lang="pl-PL" sz="2400" b="1" i="1" baseline="-25000" dirty="0" err="1">
                <a:solidFill>
                  <a:srgbClr val="000000"/>
                </a:solidFill>
              </a:rPr>
              <a:t>N</a:t>
            </a:r>
            <a:endParaRPr lang="pl-PL" sz="2400" i="1" dirty="0">
              <a:solidFill>
                <a:srgbClr val="000000"/>
              </a:solidFill>
            </a:endParaRPr>
          </a:p>
        </p:txBody>
      </p:sp>
      <p:sp>
        <p:nvSpPr>
          <p:cNvPr id="210" name="Text Box 137"/>
          <p:cNvSpPr txBox="1">
            <a:spLocks noChangeArrowheads="1"/>
          </p:cNvSpPr>
          <p:nvPr/>
        </p:nvSpPr>
        <p:spPr bwMode="auto">
          <a:xfrm>
            <a:off x="3486757" y="2209966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l-PL" sz="2400" b="1" i="1" dirty="0" smtClean="0">
                <a:solidFill>
                  <a:srgbClr val="000000"/>
                </a:solidFill>
              </a:rPr>
              <a:t>j</a:t>
            </a:r>
            <a:r>
              <a:rPr lang="pl-PL" sz="2400" b="1" baseline="-25000" dirty="0">
                <a:solidFill>
                  <a:srgbClr val="000000"/>
                </a:solidFill>
              </a:rPr>
              <a:t>2</a:t>
            </a:r>
            <a:endParaRPr lang="pl-PL" sz="2400" i="1" dirty="0">
              <a:solidFill>
                <a:srgbClr val="000000"/>
              </a:solidFill>
            </a:endParaRPr>
          </a:p>
        </p:txBody>
      </p:sp>
      <p:graphicFrame>
        <p:nvGraphicFramePr>
          <p:cNvPr id="211" name="Obiekt 2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4127541"/>
              </p:ext>
            </p:extLst>
          </p:nvPr>
        </p:nvGraphicFramePr>
        <p:xfrm>
          <a:off x="6588069" y="2998703"/>
          <a:ext cx="377174" cy="4513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358" name="Equation" r:id="rId6" imgW="190440" imgH="228600" progId="Equation.3">
                  <p:embed/>
                </p:oleObj>
              </mc:Choice>
              <mc:Fallback>
                <p:oleObj name="Equation" r:id="rId6" imgW="1904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588069" y="2998703"/>
                        <a:ext cx="377174" cy="4513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2" name="Obiekt 2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1832888"/>
              </p:ext>
            </p:extLst>
          </p:nvPr>
        </p:nvGraphicFramePr>
        <p:xfrm>
          <a:off x="1937972" y="2615865"/>
          <a:ext cx="352425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359" name="Equation" r:id="rId8" imgW="177480" imgH="215640" progId="Equation.3">
                  <p:embed/>
                </p:oleObj>
              </mc:Choice>
              <mc:Fallback>
                <p:oleObj name="Equation" r:id="rId8" imgW="17748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937972" y="2615865"/>
                        <a:ext cx="352425" cy="427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3" name="Obiekt 2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3548823"/>
              </p:ext>
            </p:extLst>
          </p:nvPr>
        </p:nvGraphicFramePr>
        <p:xfrm>
          <a:off x="8183506" y="3010928"/>
          <a:ext cx="427038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360" name="Equation" r:id="rId10" imgW="215640" imgH="228600" progId="Equation.3">
                  <p:embed/>
                </p:oleObj>
              </mc:Choice>
              <mc:Fallback>
                <p:oleObj name="Equation" r:id="rId10" imgW="2156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8183506" y="3010928"/>
                        <a:ext cx="427038" cy="450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4" name="Obiekt 2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1306554"/>
              </p:ext>
            </p:extLst>
          </p:nvPr>
        </p:nvGraphicFramePr>
        <p:xfrm>
          <a:off x="3863594" y="3068388"/>
          <a:ext cx="376238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361" name="Equation" r:id="rId12" imgW="190440" imgH="215640" progId="Equation.3">
                  <p:embed/>
                </p:oleObj>
              </mc:Choice>
              <mc:Fallback>
                <p:oleObj name="Equation" r:id="rId12" imgW="19044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863594" y="3068388"/>
                        <a:ext cx="376238" cy="427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9" name="Line 122"/>
          <p:cNvSpPr>
            <a:spLocks noChangeShapeType="1"/>
          </p:cNvSpPr>
          <p:nvPr/>
        </p:nvSpPr>
        <p:spPr bwMode="auto">
          <a:xfrm>
            <a:off x="6976717" y="2958903"/>
            <a:ext cx="6096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non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26" name="Dowolny kształt 225"/>
          <p:cNvSpPr/>
          <p:nvPr/>
        </p:nvSpPr>
        <p:spPr>
          <a:xfrm>
            <a:off x="3743932" y="3025860"/>
            <a:ext cx="4429064" cy="1353312"/>
          </a:xfrm>
          <a:custGeom>
            <a:avLst/>
            <a:gdLst>
              <a:gd name="connsiteX0" fmla="*/ 4242816 w 4242816"/>
              <a:gd name="connsiteY0" fmla="*/ 0 h 1353312"/>
              <a:gd name="connsiteX1" fmla="*/ 4242816 w 4242816"/>
              <a:gd name="connsiteY1" fmla="*/ 1353312 h 1353312"/>
              <a:gd name="connsiteX2" fmla="*/ 0 w 4242816"/>
              <a:gd name="connsiteY2" fmla="*/ 1353312 h 1353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42816" h="1353312">
                <a:moveTo>
                  <a:pt x="4242816" y="0"/>
                </a:moveTo>
                <a:lnTo>
                  <a:pt x="4242816" y="1353312"/>
                </a:lnTo>
                <a:lnTo>
                  <a:pt x="0" y="1353312"/>
                </a:lnTo>
              </a:path>
            </a:pathLst>
          </a:custGeom>
          <a:noFill/>
          <a:ln w="38100"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7" name="Dowolny kształt 226"/>
          <p:cNvSpPr/>
          <p:nvPr/>
        </p:nvSpPr>
        <p:spPr>
          <a:xfrm>
            <a:off x="653143" y="3734828"/>
            <a:ext cx="3148811" cy="646658"/>
          </a:xfrm>
          <a:custGeom>
            <a:avLst/>
            <a:gdLst>
              <a:gd name="connsiteX0" fmla="*/ 0 w 3127248"/>
              <a:gd name="connsiteY0" fmla="*/ 0 h 1837944"/>
              <a:gd name="connsiteX1" fmla="*/ 0 w 3127248"/>
              <a:gd name="connsiteY1" fmla="*/ 1837944 h 1837944"/>
              <a:gd name="connsiteX2" fmla="*/ 3127248 w 3127248"/>
              <a:gd name="connsiteY2" fmla="*/ 1828800 h 1837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27248" h="1837944">
                <a:moveTo>
                  <a:pt x="0" y="0"/>
                </a:moveTo>
                <a:lnTo>
                  <a:pt x="0" y="1837944"/>
                </a:lnTo>
                <a:lnTo>
                  <a:pt x="3127248" y="1828800"/>
                </a:lnTo>
              </a:path>
            </a:pathLst>
          </a:custGeom>
          <a:noFill/>
          <a:ln w="38100">
            <a:solidFill>
              <a:srgbClr val="FF0000"/>
            </a:solidFill>
            <a:prstDash val="sysDash"/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2" name="Grupa 1"/>
          <p:cNvGrpSpPr/>
          <p:nvPr/>
        </p:nvGrpSpPr>
        <p:grpSpPr>
          <a:xfrm rot="5400000">
            <a:off x="221377" y="3266128"/>
            <a:ext cx="797168" cy="271463"/>
            <a:chOff x="490422" y="5035951"/>
            <a:chExt cx="797168" cy="271463"/>
          </a:xfrm>
        </p:grpSpPr>
        <p:grpSp>
          <p:nvGrpSpPr>
            <p:cNvPr id="146" name="Grupa 145"/>
            <p:cNvGrpSpPr/>
            <p:nvPr/>
          </p:nvGrpSpPr>
          <p:grpSpPr>
            <a:xfrm>
              <a:off x="825627" y="5035951"/>
              <a:ext cx="461963" cy="271463"/>
              <a:chOff x="4130784" y="4054368"/>
              <a:chExt cx="461963" cy="271463"/>
            </a:xfrm>
          </p:grpSpPr>
          <p:sp>
            <p:nvSpPr>
              <p:cNvPr id="147" name="Freeform 33"/>
              <p:cNvSpPr>
                <a:spLocks/>
              </p:cNvSpPr>
              <p:nvPr/>
            </p:nvSpPr>
            <p:spPr bwMode="auto">
              <a:xfrm flipH="1" flipV="1">
                <a:off x="4130784" y="4054368"/>
                <a:ext cx="461963" cy="2714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 cmpd="sng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" name="Line 34"/>
              <p:cNvSpPr>
                <a:spLocks noChangeShapeType="1"/>
              </p:cNvSpPr>
              <p:nvPr/>
            </p:nvSpPr>
            <p:spPr bwMode="auto">
              <a:xfrm flipH="1" flipV="1">
                <a:off x="4545121" y="4090881"/>
                <a:ext cx="0" cy="19050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9" name="Line 35"/>
              <p:cNvSpPr>
                <a:spLocks noChangeShapeType="1"/>
              </p:cNvSpPr>
              <p:nvPr/>
            </p:nvSpPr>
            <p:spPr bwMode="auto">
              <a:xfrm flipH="1" flipV="1">
                <a:off x="4449871" y="4090881"/>
                <a:ext cx="0" cy="19050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0" name="Line 36"/>
              <p:cNvSpPr>
                <a:spLocks noChangeShapeType="1"/>
              </p:cNvSpPr>
              <p:nvPr/>
            </p:nvSpPr>
            <p:spPr bwMode="auto">
              <a:xfrm flipH="1" flipV="1">
                <a:off x="4354621" y="4090881"/>
                <a:ext cx="0" cy="19050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1" name="Line 37"/>
              <p:cNvSpPr>
                <a:spLocks noChangeShapeType="1"/>
              </p:cNvSpPr>
              <p:nvPr/>
            </p:nvSpPr>
            <p:spPr bwMode="auto">
              <a:xfrm flipH="1" flipV="1">
                <a:off x="4259371" y="4090881"/>
                <a:ext cx="0" cy="19050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2" name="Line 38"/>
              <p:cNvSpPr>
                <a:spLocks noChangeShapeType="1"/>
              </p:cNvSpPr>
              <p:nvPr/>
            </p:nvSpPr>
            <p:spPr bwMode="auto">
              <a:xfrm flipH="1" flipV="1">
                <a:off x="4164121" y="4090881"/>
                <a:ext cx="0" cy="19050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229" name="Freeform 49"/>
            <p:cNvSpPr>
              <a:spLocks/>
            </p:cNvSpPr>
            <p:nvPr/>
          </p:nvSpPr>
          <p:spPr bwMode="auto">
            <a:xfrm rot="10800000" flipV="1">
              <a:off x="490422" y="5094617"/>
              <a:ext cx="300038" cy="16019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aphicFrame>
        <p:nvGraphicFramePr>
          <p:cNvPr id="237" name="Object 10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5543173"/>
              </p:ext>
            </p:extLst>
          </p:nvPr>
        </p:nvGraphicFramePr>
        <p:xfrm>
          <a:off x="355348" y="1951157"/>
          <a:ext cx="996950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362" name="Równanie" r:id="rId14" imgW="431640" imgH="215640" progId="Equation.3">
                  <p:embed/>
                </p:oleObj>
              </mc:Choice>
              <mc:Fallback>
                <p:oleObj name="Równanie" r:id="rId14" imgW="43164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5348" y="1951157"/>
                        <a:ext cx="996950" cy="4953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0" name="Object 1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8395480"/>
              </p:ext>
            </p:extLst>
          </p:nvPr>
        </p:nvGraphicFramePr>
        <p:xfrm>
          <a:off x="1588178" y="5772798"/>
          <a:ext cx="6448425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363" name="Equation" r:id="rId16" imgW="2400120" imgH="241200" progId="Equation.3">
                  <p:embed/>
                </p:oleObj>
              </mc:Choice>
              <mc:Fallback>
                <p:oleObj name="Equation" r:id="rId16" imgW="24001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178" y="5772798"/>
                        <a:ext cx="6448425" cy="644525"/>
                      </a:xfrm>
                      <a:prstGeom prst="rect">
                        <a:avLst/>
                      </a:prstGeom>
                      <a:solidFill>
                        <a:srgbClr val="FFCC00">
                          <a:alpha val="49804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Prostokąt 2"/>
          <p:cNvSpPr/>
          <p:nvPr/>
        </p:nvSpPr>
        <p:spPr>
          <a:xfrm>
            <a:off x="107504" y="219079"/>
            <a:ext cx="88569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pl-PL" sz="4000" dirty="0">
                <a:solidFill>
                  <a:srgbClr val="336600"/>
                </a:solidFill>
                <a:latin typeface="Impact" pitchFamily="34" charset="0"/>
              </a:rPr>
              <a:t>MODEL KOLEJKOWY ŁĄCZA WIRTUALNEGO</a:t>
            </a:r>
            <a:br>
              <a:rPr kumimoji="1" lang="pl-PL" sz="4000" dirty="0">
                <a:solidFill>
                  <a:srgbClr val="336600"/>
                </a:solidFill>
                <a:latin typeface="Impact" pitchFamily="34" charset="0"/>
              </a:rPr>
            </a:br>
            <a:r>
              <a:rPr kumimoji="1" lang="pl-PL" sz="4000" dirty="0">
                <a:solidFill>
                  <a:srgbClr val="336600"/>
                </a:solidFill>
                <a:latin typeface="Impact" pitchFamily="34" charset="0"/>
              </a:rPr>
              <a:t>z WINDOW FLOW CONTROL</a:t>
            </a:r>
            <a:endParaRPr lang="pl-PL" sz="4000" dirty="0"/>
          </a:p>
        </p:txBody>
      </p:sp>
      <p:graphicFrame>
        <p:nvGraphicFramePr>
          <p:cNvPr id="87" name="Object 10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1588002"/>
              </p:ext>
            </p:extLst>
          </p:nvPr>
        </p:nvGraphicFramePr>
        <p:xfrm>
          <a:off x="142875" y="2986088"/>
          <a:ext cx="322263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364" name="Równanie" r:id="rId18" imgW="139680" imgH="177480" progId="Equation.3">
                  <p:embed/>
                </p:oleObj>
              </mc:Choice>
              <mc:Fallback>
                <p:oleObj name="Równanie" r:id="rId18" imgW="1396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5" y="2986088"/>
                        <a:ext cx="322263" cy="40957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" name="Line 128"/>
          <p:cNvSpPr>
            <a:spLocks noChangeShapeType="1"/>
          </p:cNvSpPr>
          <p:nvPr/>
        </p:nvSpPr>
        <p:spPr bwMode="auto">
          <a:xfrm flipV="1">
            <a:off x="619921" y="2516776"/>
            <a:ext cx="7095" cy="473405"/>
          </a:xfrm>
          <a:prstGeom prst="line">
            <a:avLst/>
          </a:prstGeom>
          <a:noFill/>
          <a:ln w="50800">
            <a:solidFill>
              <a:srgbClr val="336600"/>
            </a:solidFill>
            <a:prstDash val="sysDash"/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91" name="Prostokąt 90"/>
          <p:cNvSpPr/>
          <p:nvPr/>
        </p:nvSpPr>
        <p:spPr>
          <a:xfrm>
            <a:off x="680511" y="2904090"/>
            <a:ext cx="8695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źródło</a:t>
            </a: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92" name="Line 118"/>
          <p:cNvSpPr>
            <a:spLocks noChangeShapeType="1"/>
          </p:cNvSpPr>
          <p:nvPr/>
        </p:nvSpPr>
        <p:spPr bwMode="auto">
          <a:xfrm>
            <a:off x="4198683" y="3021131"/>
            <a:ext cx="609600" cy="0"/>
          </a:xfrm>
          <a:prstGeom prst="line">
            <a:avLst/>
          </a:prstGeom>
          <a:noFill/>
          <a:ln w="50800">
            <a:solidFill>
              <a:srgbClr val="336600"/>
            </a:solidFill>
            <a:prstDash val="sysDash"/>
            <a:round/>
            <a:headEnd/>
            <a:tailEnd type="non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93" name="Line 118"/>
          <p:cNvSpPr>
            <a:spLocks noChangeShapeType="1"/>
          </p:cNvSpPr>
          <p:nvPr/>
        </p:nvSpPr>
        <p:spPr bwMode="auto">
          <a:xfrm>
            <a:off x="4198683" y="3083167"/>
            <a:ext cx="609600" cy="0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ash"/>
            <a:round/>
            <a:headEnd/>
            <a:tailEnd type="non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94" name="Line 113"/>
          <p:cNvSpPr>
            <a:spLocks noChangeShapeType="1"/>
          </p:cNvSpPr>
          <p:nvPr/>
        </p:nvSpPr>
        <p:spPr bwMode="auto">
          <a:xfrm>
            <a:off x="2224539" y="2577729"/>
            <a:ext cx="1219200" cy="381000"/>
          </a:xfrm>
          <a:prstGeom prst="line">
            <a:avLst/>
          </a:prstGeom>
          <a:noFill/>
          <a:ln w="50800">
            <a:solidFill>
              <a:srgbClr val="336600"/>
            </a:solidFill>
            <a:prstDash val="sysDash"/>
            <a:round/>
            <a:headEnd/>
            <a:tailEnd type="non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95" name="Line 113"/>
          <p:cNvSpPr>
            <a:spLocks noChangeShapeType="1"/>
          </p:cNvSpPr>
          <p:nvPr/>
        </p:nvSpPr>
        <p:spPr bwMode="auto">
          <a:xfrm>
            <a:off x="2195830" y="2649547"/>
            <a:ext cx="1219200" cy="381000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ash"/>
            <a:round/>
            <a:headEnd/>
            <a:tailEnd type="non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96" name="Line 118"/>
          <p:cNvSpPr>
            <a:spLocks noChangeShapeType="1"/>
          </p:cNvSpPr>
          <p:nvPr/>
        </p:nvSpPr>
        <p:spPr bwMode="auto">
          <a:xfrm>
            <a:off x="5570283" y="3034194"/>
            <a:ext cx="609600" cy="0"/>
          </a:xfrm>
          <a:prstGeom prst="line">
            <a:avLst/>
          </a:prstGeom>
          <a:noFill/>
          <a:ln w="50800">
            <a:solidFill>
              <a:srgbClr val="336600"/>
            </a:solidFill>
            <a:prstDash val="sysDash"/>
            <a:round/>
            <a:headEnd/>
            <a:tailEnd type="non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97" name="Line 118"/>
          <p:cNvSpPr>
            <a:spLocks noChangeShapeType="1"/>
          </p:cNvSpPr>
          <p:nvPr/>
        </p:nvSpPr>
        <p:spPr bwMode="auto">
          <a:xfrm>
            <a:off x="5570283" y="3096230"/>
            <a:ext cx="609600" cy="0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ash"/>
            <a:round/>
            <a:headEnd/>
            <a:tailEnd type="non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98" name="Line 118"/>
          <p:cNvSpPr>
            <a:spLocks noChangeShapeType="1"/>
          </p:cNvSpPr>
          <p:nvPr/>
        </p:nvSpPr>
        <p:spPr bwMode="auto">
          <a:xfrm>
            <a:off x="6972244" y="3028993"/>
            <a:ext cx="609600" cy="0"/>
          </a:xfrm>
          <a:prstGeom prst="line">
            <a:avLst/>
          </a:prstGeom>
          <a:noFill/>
          <a:ln w="50800">
            <a:solidFill>
              <a:srgbClr val="336600"/>
            </a:solidFill>
            <a:prstDash val="sysDash"/>
            <a:round/>
            <a:headEnd/>
            <a:tailEnd type="non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99" name="Line 118"/>
          <p:cNvSpPr>
            <a:spLocks noChangeShapeType="1"/>
          </p:cNvSpPr>
          <p:nvPr/>
        </p:nvSpPr>
        <p:spPr bwMode="auto">
          <a:xfrm>
            <a:off x="6972244" y="3091029"/>
            <a:ext cx="609600" cy="0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ash"/>
            <a:round/>
            <a:headEnd/>
            <a:tailEnd type="non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00" name="Line 111"/>
          <p:cNvSpPr>
            <a:spLocks noChangeShapeType="1"/>
          </p:cNvSpPr>
          <p:nvPr/>
        </p:nvSpPr>
        <p:spPr bwMode="auto">
          <a:xfrm>
            <a:off x="638783" y="2463129"/>
            <a:ext cx="827113" cy="6285"/>
          </a:xfrm>
          <a:prstGeom prst="line">
            <a:avLst/>
          </a:prstGeom>
          <a:noFill/>
          <a:ln w="50800">
            <a:solidFill>
              <a:srgbClr val="336600"/>
            </a:solidFill>
            <a:prstDash val="sysDash"/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01" name="Line 111"/>
          <p:cNvSpPr>
            <a:spLocks noChangeShapeType="1"/>
          </p:cNvSpPr>
          <p:nvPr/>
        </p:nvSpPr>
        <p:spPr bwMode="auto">
          <a:xfrm flipV="1">
            <a:off x="627016" y="2528189"/>
            <a:ext cx="831633" cy="11363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ash"/>
            <a:round/>
            <a:headEnd/>
            <a:tailEnd type="non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02" name="Line 128"/>
          <p:cNvSpPr>
            <a:spLocks noChangeShapeType="1"/>
          </p:cNvSpPr>
          <p:nvPr/>
        </p:nvSpPr>
        <p:spPr bwMode="auto">
          <a:xfrm flipV="1">
            <a:off x="685441" y="2512218"/>
            <a:ext cx="7095" cy="473405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ash"/>
            <a:round/>
            <a:headEnd/>
            <a:tailEnd type="non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03" name="Text Box 136"/>
          <p:cNvSpPr txBox="1">
            <a:spLocks noChangeArrowheads="1"/>
          </p:cNvSpPr>
          <p:nvPr/>
        </p:nvSpPr>
        <p:spPr bwMode="auto">
          <a:xfrm>
            <a:off x="1444809" y="3139869"/>
            <a:ext cx="6580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pl-PL" sz="2400" b="1" i="1" dirty="0" smtClean="0">
                <a:solidFill>
                  <a:srgbClr val="000000"/>
                </a:solidFill>
              </a:rPr>
              <a:t>j</a:t>
            </a:r>
            <a:r>
              <a:rPr lang="pl-PL" sz="2400" b="1" i="1" baseline="-25000" dirty="0" smtClean="0">
                <a:solidFill>
                  <a:srgbClr val="000000"/>
                </a:solidFill>
              </a:rPr>
              <a:t>N</a:t>
            </a:r>
            <a:r>
              <a:rPr lang="pl-PL" sz="2400" b="1" baseline="-25000" dirty="0" smtClean="0">
                <a:solidFill>
                  <a:srgbClr val="000000"/>
                </a:solidFill>
              </a:rPr>
              <a:t>+1</a:t>
            </a:r>
            <a:endParaRPr lang="pl-PL" sz="2400" i="1" dirty="0">
              <a:solidFill>
                <a:srgbClr val="000000"/>
              </a:solidFill>
            </a:endParaRPr>
          </a:p>
        </p:txBody>
      </p:sp>
      <p:sp>
        <p:nvSpPr>
          <p:cNvPr id="104" name="Line 36"/>
          <p:cNvSpPr>
            <a:spLocks noChangeShapeType="1"/>
          </p:cNvSpPr>
          <p:nvPr/>
        </p:nvSpPr>
        <p:spPr bwMode="auto">
          <a:xfrm rot="5400000" flipH="1" flipV="1">
            <a:off x="512840" y="3176583"/>
            <a:ext cx="223218" cy="163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105" name="Object 10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0665127"/>
              </p:ext>
            </p:extLst>
          </p:nvPr>
        </p:nvGraphicFramePr>
        <p:xfrm>
          <a:off x="6653781" y="3846476"/>
          <a:ext cx="996950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365" name="Równanie" r:id="rId20" imgW="431640" imgH="215640" progId="Equation.3">
                  <p:embed/>
                </p:oleObj>
              </mc:Choice>
              <mc:Fallback>
                <p:oleObj name="Równanie" r:id="rId20" imgW="43164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3781" y="3846476"/>
                        <a:ext cx="996950" cy="4953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6" name="Object 10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1488480"/>
              </p:ext>
            </p:extLst>
          </p:nvPr>
        </p:nvGraphicFramePr>
        <p:xfrm>
          <a:off x="1212974" y="3849560"/>
          <a:ext cx="996950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366" name="Równanie" r:id="rId22" imgW="431640" imgH="215640" progId="Equation.3">
                  <p:embed/>
                </p:oleObj>
              </mc:Choice>
              <mc:Fallback>
                <p:oleObj name="Równanie" r:id="rId22" imgW="43164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2974" y="3849560"/>
                        <a:ext cx="996950" cy="4953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9913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026"/>
          <p:cNvSpPr>
            <a:spLocks noChangeArrowheads="1"/>
          </p:cNvSpPr>
          <p:nvPr/>
        </p:nvSpPr>
        <p:spPr bwMode="auto">
          <a:xfrm>
            <a:off x="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000" dirty="0">
                <a:solidFill>
                  <a:schemeClr val="folHlink"/>
                </a:solidFill>
                <a:latin typeface="Impact" pitchFamily="34" charset="0"/>
              </a:rPr>
              <a:t>ZAMKNIĘTE SIECI KOLEJEK</a:t>
            </a:r>
            <a:br>
              <a:rPr kumimoji="1" lang="pl-PL" sz="4000" dirty="0">
                <a:solidFill>
                  <a:schemeClr val="folHlink"/>
                </a:solidFill>
                <a:latin typeface="Impact" pitchFamily="34" charset="0"/>
              </a:rPr>
            </a:br>
            <a:r>
              <a:rPr kumimoji="1" lang="pl-PL" sz="4000" dirty="0">
                <a:solidFill>
                  <a:schemeClr val="folHlink"/>
                </a:solidFill>
                <a:latin typeface="Impact" pitchFamily="34" charset="0"/>
              </a:rPr>
              <a:t>GORDON &amp; NEWELL 1967</a:t>
            </a:r>
            <a:endParaRPr kumimoji="1" lang="pl-PL" sz="4800" dirty="0">
              <a:solidFill>
                <a:schemeClr val="tx2"/>
              </a:solidFill>
              <a:latin typeface="Impact" pitchFamily="34" charset="0"/>
            </a:endParaRPr>
          </a:p>
        </p:txBody>
      </p:sp>
      <p:graphicFrame>
        <p:nvGraphicFramePr>
          <p:cNvPr id="147456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6669194"/>
              </p:ext>
            </p:extLst>
          </p:nvPr>
        </p:nvGraphicFramePr>
        <p:xfrm>
          <a:off x="251520" y="1628800"/>
          <a:ext cx="5170487" cy="2706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87" name="Równanie" r:id="rId4" imgW="2425680" imgH="1269720" progId="Equation.3">
                  <p:embed/>
                </p:oleObj>
              </mc:Choice>
              <mc:Fallback>
                <p:oleObj name="Równanie" r:id="rId4" imgW="2425680" imgH="126972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1628800"/>
                        <a:ext cx="5170487" cy="2706688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7457" name="Object 10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0733280"/>
              </p:ext>
            </p:extLst>
          </p:nvPr>
        </p:nvGraphicFramePr>
        <p:xfrm>
          <a:off x="5690071" y="1628800"/>
          <a:ext cx="2365375" cy="858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88" name="Equation" r:id="rId6" imgW="799920" imgH="291960" progId="Equation.3">
                  <p:embed/>
                </p:oleObj>
              </mc:Choice>
              <mc:Fallback>
                <p:oleObj name="Equation" r:id="rId6" imgW="799920" imgH="29196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90071" y="1628800"/>
                        <a:ext cx="2365375" cy="858838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  <a:alpha val="5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072" name="Text Box 1160"/>
          <p:cNvSpPr txBox="1">
            <a:spLocks noChangeArrowheads="1"/>
          </p:cNvSpPr>
          <p:nvPr/>
        </p:nvSpPr>
        <p:spPr bwMode="auto">
          <a:xfrm>
            <a:off x="126432" y="1155568"/>
            <a:ext cx="556363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 dirty="0" smtClean="0"/>
              <a:t>Rozkład prawdopodobieństwa (postać iloczynowa)</a:t>
            </a:r>
            <a:endParaRPr lang="pl-PL" sz="2000" dirty="0"/>
          </a:p>
        </p:txBody>
      </p:sp>
      <p:sp>
        <p:nvSpPr>
          <p:cNvPr id="13" name="Prostokąt 12"/>
          <p:cNvSpPr/>
          <p:nvPr/>
        </p:nvSpPr>
        <p:spPr>
          <a:xfrm>
            <a:off x="199902" y="4512692"/>
            <a:ext cx="4815036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000" b="1" i="1" dirty="0" smtClean="0">
                <a:solidFill>
                  <a:srgbClr val="000000"/>
                </a:solidFill>
              </a:rPr>
              <a:t>N</a:t>
            </a:r>
            <a:r>
              <a:rPr lang="pl-PL" sz="2000" b="1" dirty="0" smtClean="0">
                <a:solidFill>
                  <a:srgbClr val="000000"/>
                </a:solidFill>
              </a:rPr>
              <a:t> + 1 – liczba kanałów </a:t>
            </a:r>
            <a:r>
              <a:rPr lang="pl-PL" sz="2000" b="1" i="1" dirty="0" smtClean="0">
                <a:solidFill>
                  <a:srgbClr val="000000"/>
                </a:solidFill>
              </a:rPr>
              <a:t>N</a:t>
            </a:r>
            <a:r>
              <a:rPr lang="pl-PL" sz="2000" b="1" dirty="0" smtClean="0">
                <a:solidFill>
                  <a:srgbClr val="000000"/>
                </a:solidFill>
              </a:rPr>
              <a:t> + bufor przepustek</a:t>
            </a:r>
          </a:p>
          <a:p>
            <a:r>
              <a:rPr lang="pl-PL" sz="2000" b="1" i="1" dirty="0" smtClean="0">
                <a:solidFill>
                  <a:srgbClr val="000000"/>
                </a:solidFill>
              </a:rPr>
              <a:t>K</a:t>
            </a:r>
            <a:r>
              <a:rPr lang="pl-PL" sz="2000" b="1" dirty="0" smtClean="0">
                <a:solidFill>
                  <a:srgbClr val="000000"/>
                </a:solidFill>
              </a:rPr>
              <a:t> – szerokość okna</a:t>
            </a:r>
          </a:p>
          <a:p>
            <a:r>
              <a:rPr lang="el-GR" sz="2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pl-PL" sz="20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pl-PL" sz="2000" b="1" dirty="0">
                <a:solidFill>
                  <a:srgbClr val="000000"/>
                </a:solidFill>
              </a:rPr>
              <a:t>obciążenie łącza (ruch na wejściu)</a:t>
            </a:r>
          </a:p>
          <a:p>
            <a:r>
              <a:rPr lang="el-GR" sz="2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pl-PL" sz="20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pl-PL" sz="2000" b="1" dirty="0">
                <a:solidFill>
                  <a:srgbClr val="000000"/>
                </a:solidFill>
              </a:rPr>
              <a:t>przepustowość łącza </a:t>
            </a:r>
          </a:p>
        </p:txBody>
      </p:sp>
      <p:grpSp>
        <p:nvGrpSpPr>
          <p:cNvPr id="4" name="Grupa 3"/>
          <p:cNvGrpSpPr/>
          <p:nvPr/>
        </p:nvGrpSpPr>
        <p:grpSpPr>
          <a:xfrm>
            <a:off x="5711411" y="2755679"/>
            <a:ext cx="3458767" cy="3150716"/>
            <a:chOff x="5899910" y="2452404"/>
            <a:chExt cx="3458767" cy="3150716"/>
          </a:xfrm>
        </p:grpSpPr>
        <p:sp>
          <p:nvSpPr>
            <p:cNvPr id="12" name="Prostokąt 11"/>
            <p:cNvSpPr/>
            <p:nvPr/>
          </p:nvSpPr>
          <p:spPr>
            <a:xfrm>
              <a:off x="5899910" y="2452404"/>
              <a:ext cx="3458767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2000" b="1" dirty="0">
                  <a:solidFill>
                    <a:srgbClr val="000000"/>
                  </a:solidFill>
                </a:rPr>
                <a:t>Z</a:t>
              </a:r>
              <a:r>
                <a:rPr lang="pl-PL" sz="2000" b="1" dirty="0" smtClean="0">
                  <a:solidFill>
                    <a:srgbClr val="000000"/>
                  </a:solidFill>
                </a:rPr>
                <a:t>amknięta sieć </a:t>
              </a:r>
              <a:r>
                <a:rPr lang="pl-PL" sz="2000" b="1" i="1" dirty="0">
                  <a:solidFill>
                    <a:srgbClr val="000000"/>
                  </a:solidFill>
                </a:rPr>
                <a:t>S</a:t>
              </a:r>
              <a:r>
                <a:rPr lang="pl-PL" sz="2000" b="1" dirty="0" smtClean="0">
                  <a:solidFill>
                    <a:srgbClr val="000000"/>
                  </a:solidFill>
                </a:rPr>
                <a:t>-strumieniowa</a:t>
              </a:r>
            </a:p>
            <a:p>
              <a:r>
                <a:rPr lang="pl-PL" sz="2000" b="1" dirty="0">
                  <a:solidFill>
                    <a:srgbClr val="000000"/>
                  </a:solidFill>
                </a:rPr>
                <a:t>z</a:t>
              </a:r>
              <a:r>
                <a:rPr lang="pl-PL" sz="2000" b="1" dirty="0" smtClean="0">
                  <a:solidFill>
                    <a:srgbClr val="000000"/>
                  </a:solidFill>
                </a:rPr>
                <a:t> oknami </a:t>
              </a:r>
              <a:r>
                <a:rPr lang="pl-PL" sz="2000" b="1" i="1" dirty="0" smtClean="0"/>
                <a:t>K</a:t>
              </a:r>
              <a:r>
                <a:rPr lang="pl-PL" sz="2000" b="1" baseline="-25000" dirty="0" smtClean="0"/>
                <a:t>1</a:t>
              </a:r>
              <a:r>
                <a:rPr lang="pl-PL" sz="2000" b="1" dirty="0" smtClean="0">
                  <a:solidFill>
                    <a:srgbClr val="000000"/>
                  </a:solidFill>
                </a:rPr>
                <a:t>, </a:t>
              </a:r>
              <a:r>
                <a:rPr lang="pl-PL" sz="2000" b="1" i="1" dirty="0" smtClean="0">
                  <a:solidFill>
                    <a:srgbClr val="000000"/>
                  </a:solidFill>
                </a:rPr>
                <a:t>K</a:t>
              </a:r>
              <a:r>
                <a:rPr lang="pl-PL" sz="2000" b="1" baseline="-25000" dirty="0" smtClean="0">
                  <a:solidFill>
                    <a:srgbClr val="000000"/>
                  </a:solidFill>
                </a:rPr>
                <a:t>2</a:t>
              </a:r>
              <a:r>
                <a:rPr lang="pl-PL" sz="2000" b="1" dirty="0" smtClean="0">
                  <a:solidFill>
                    <a:srgbClr val="000000"/>
                  </a:solidFill>
                </a:rPr>
                <a:t>,…,</a:t>
              </a:r>
              <a:r>
                <a:rPr lang="pl-PL" sz="2000" b="1" i="1" dirty="0" smtClean="0">
                  <a:solidFill>
                    <a:srgbClr val="000000"/>
                  </a:solidFill>
                </a:rPr>
                <a:t>K</a:t>
              </a:r>
              <a:r>
                <a:rPr lang="pl-PL" sz="2000" b="1" i="1" baseline="-25000" dirty="0">
                  <a:solidFill>
                    <a:srgbClr val="000000"/>
                  </a:solidFill>
                </a:rPr>
                <a:t>S</a:t>
              </a:r>
              <a:endParaRPr lang="pl-PL" sz="2000" b="1" baseline="-25000" dirty="0" smtClean="0">
                <a:solidFill>
                  <a:srgbClr val="000000"/>
                </a:solidFill>
              </a:endParaRPr>
            </a:p>
            <a:p>
              <a:r>
                <a:rPr lang="pl-PL" sz="2000" b="1" dirty="0" smtClean="0">
                  <a:solidFill>
                    <a:srgbClr val="000000"/>
                  </a:solidFill>
                </a:rPr>
                <a:t>(Gordon &amp; </a:t>
              </a:r>
              <a:r>
                <a:rPr lang="pl-PL" sz="2000" b="1" dirty="0" err="1" smtClean="0">
                  <a:solidFill>
                    <a:srgbClr val="000000"/>
                  </a:solidFill>
                </a:rPr>
                <a:t>Newell</a:t>
              </a:r>
              <a:r>
                <a:rPr lang="pl-PL" sz="2000" b="1" dirty="0" smtClean="0">
                  <a:solidFill>
                    <a:srgbClr val="000000"/>
                  </a:solidFill>
                </a:rPr>
                <a:t>)</a:t>
              </a:r>
              <a:endParaRPr lang="pl-PL" sz="1600" dirty="0"/>
            </a:p>
          </p:txBody>
        </p:sp>
        <p:grpSp>
          <p:nvGrpSpPr>
            <p:cNvPr id="3" name="Grupa 2"/>
            <p:cNvGrpSpPr/>
            <p:nvPr/>
          </p:nvGrpSpPr>
          <p:grpSpPr>
            <a:xfrm>
              <a:off x="5913819" y="3432572"/>
              <a:ext cx="2592288" cy="2170548"/>
              <a:chOff x="5913819" y="3432572"/>
              <a:chExt cx="2592288" cy="2170548"/>
            </a:xfrm>
          </p:grpSpPr>
          <p:grpSp>
            <p:nvGrpSpPr>
              <p:cNvPr id="7" name="Grupa 6"/>
              <p:cNvGrpSpPr/>
              <p:nvPr/>
            </p:nvGrpSpPr>
            <p:grpSpPr>
              <a:xfrm>
                <a:off x="5913819" y="3432572"/>
                <a:ext cx="2592288" cy="2160240"/>
                <a:chOff x="5868144" y="2420888"/>
                <a:chExt cx="2592288" cy="2160240"/>
              </a:xfrm>
            </p:grpSpPr>
            <p:sp>
              <p:nvSpPr>
                <p:cNvPr id="8" name="Strzałka zakrzywiona w dół 7"/>
                <p:cNvSpPr/>
                <p:nvPr/>
              </p:nvSpPr>
              <p:spPr bwMode="auto">
                <a:xfrm>
                  <a:off x="6300192" y="2924944"/>
                  <a:ext cx="936104" cy="576064"/>
                </a:xfrm>
                <a:prstGeom prst="curvedDownArrow">
                  <a:avLst/>
                </a:prstGeom>
                <a:solidFill>
                  <a:srgbClr val="FF0000">
                    <a:alpha val="75000"/>
                  </a:srgbClr>
                </a:solidFill>
                <a:ln w="38100" cap="flat" cmpd="sng" algn="ctr">
                  <a:noFill/>
                  <a:prstDash val="solid"/>
                  <a:round/>
                  <a:headEnd type="none" w="med" len="med"/>
                  <a:tailEnd type="stealth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9" name="Strzałka zakrzywiona w dół 8"/>
                <p:cNvSpPr/>
                <p:nvPr/>
              </p:nvSpPr>
              <p:spPr bwMode="auto">
                <a:xfrm rot="13731531">
                  <a:off x="6429002" y="3610946"/>
                  <a:ext cx="936104" cy="576064"/>
                </a:xfrm>
                <a:prstGeom prst="curvedDownArrow">
                  <a:avLst/>
                </a:prstGeom>
                <a:solidFill>
                  <a:srgbClr val="800080">
                    <a:alpha val="75000"/>
                  </a:srgbClr>
                </a:solidFill>
                <a:ln w="38100" cap="flat" cmpd="sng" algn="ctr">
                  <a:noFill/>
                  <a:prstDash val="solid"/>
                  <a:round/>
                  <a:headEnd type="none" w="med" len="med"/>
                  <a:tailEnd type="stealth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0" name="Strzałka zakrzywiona w dół 9"/>
                <p:cNvSpPr/>
                <p:nvPr/>
              </p:nvSpPr>
              <p:spPr bwMode="auto">
                <a:xfrm rot="3883130">
                  <a:off x="7164288" y="2996952"/>
                  <a:ext cx="936104" cy="576064"/>
                </a:xfrm>
                <a:prstGeom prst="curvedDownArrow">
                  <a:avLst/>
                </a:prstGeom>
                <a:solidFill>
                  <a:srgbClr val="33CC33">
                    <a:alpha val="75000"/>
                  </a:srgbClr>
                </a:solidFill>
                <a:ln w="38100" cap="flat" cmpd="sng" algn="ctr">
                  <a:noFill/>
                  <a:prstDash val="solid"/>
                  <a:round/>
                  <a:headEnd type="none" w="med" len="med"/>
                  <a:tailEnd type="stealth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1" name="Freeform 5"/>
                <p:cNvSpPr>
                  <a:spLocks/>
                </p:cNvSpPr>
                <p:nvPr/>
              </p:nvSpPr>
              <p:spPr bwMode="auto">
                <a:xfrm>
                  <a:off x="5868144" y="2420888"/>
                  <a:ext cx="2592288" cy="2160240"/>
                </a:xfrm>
                <a:custGeom>
                  <a:avLst/>
                  <a:gdLst/>
                  <a:ahLst/>
                  <a:cxnLst>
                    <a:cxn ang="0">
                      <a:pos x="83" y="183"/>
                    </a:cxn>
                    <a:cxn ang="0">
                      <a:pos x="60" y="121"/>
                    </a:cxn>
                    <a:cxn ang="0">
                      <a:pos x="84" y="70"/>
                    </a:cxn>
                    <a:cxn ang="0">
                      <a:pos x="143" y="31"/>
                    </a:cxn>
                    <a:cxn ang="0">
                      <a:pos x="223" y="7"/>
                    </a:cxn>
                    <a:cxn ang="0">
                      <a:pos x="312" y="0"/>
                    </a:cxn>
                    <a:cxn ang="0">
                      <a:pos x="397" y="13"/>
                    </a:cxn>
                    <a:cxn ang="0">
                      <a:pos x="465" y="49"/>
                    </a:cxn>
                    <a:cxn ang="0">
                      <a:pos x="500" y="61"/>
                    </a:cxn>
                    <a:cxn ang="0">
                      <a:pos x="534" y="39"/>
                    </a:cxn>
                    <a:cxn ang="0">
                      <a:pos x="577" y="27"/>
                    </a:cxn>
                    <a:cxn ang="0">
                      <a:pos x="623" y="23"/>
                    </a:cxn>
                    <a:cxn ang="0">
                      <a:pos x="668" y="27"/>
                    </a:cxn>
                    <a:cxn ang="0">
                      <a:pos x="708" y="38"/>
                    </a:cxn>
                    <a:cxn ang="0">
                      <a:pos x="736" y="55"/>
                    </a:cxn>
                    <a:cxn ang="0">
                      <a:pos x="749" y="78"/>
                    </a:cxn>
                    <a:cxn ang="0">
                      <a:pos x="782" y="79"/>
                    </a:cxn>
                    <a:cxn ang="0">
                      <a:pos x="854" y="65"/>
                    </a:cxn>
                    <a:cxn ang="0">
                      <a:pos x="923" y="65"/>
                    </a:cxn>
                    <a:cxn ang="0">
                      <a:pos x="986" y="78"/>
                    </a:cxn>
                    <a:cxn ang="0">
                      <a:pos x="1038" y="101"/>
                    </a:cxn>
                    <a:cxn ang="0">
                      <a:pos x="1074" y="132"/>
                    </a:cxn>
                    <a:cxn ang="0">
                      <a:pos x="1090" y="168"/>
                    </a:cxn>
                    <a:cxn ang="0">
                      <a:pos x="1081" y="208"/>
                    </a:cxn>
                    <a:cxn ang="0">
                      <a:pos x="1099" y="252"/>
                    </a:cxn>
                    <a:cxn ang="0">
                      <a:pos x="1140" y="299"/>
                    </a:cxn>
                    <a:cxn ang="0">
                      <a:pos x="1149" y="346"/>
                    </a:cxn>
                    <a:cxn ang="0">
                      <a:pos x="1129" y="389"/>
                    </a:cxn>
                    <a:cxn ang="0">
                      <a:pos x="1085" y="424"/>
                    </a:cxn>
                    <a:cxn ang="0">
                      <a:pos x="1020" y="449"/>
                    </a:cxn>
                    <a:cxn ang="0">
                      <a:pos x="937" y="460"/>
                    </a:cxn>
                    <a:cxn ang="0">
                      <a:pos x="841" y="454"/>
                    </a:cxn>
                    <a:cxn ang="0">
                      <a:pos x="764" y="464"/>
                    </a:cxn>
                    <a:cxn ang="0">
                      <a:pos x="710" y="497"/>
                    </a:cxn>
                    <a:cxn ang="0">
                      <a:pos x="653" y="518"/>
                    </a:cxn>
                    <a:cxn ang="0">
                      <a:pos x="595" y="527"/>
                    </a:cxn>
                    <a:cxn ang="0">
                      <a:pos x="536" y="526"/>
                    </a:cxn>
                    <a:cxn ang="0">
                      <a:pos x="478" y="514"/>
                    </a:cxn>
                    <a:cxn ang="0">
                      <a:pos x="424" y="493"/>
                    </a:cxn>
                    <a:cxn ang="0">
                      <a:pos x="375" y="461"/>
                    </a:cxn>
                    <a:cxn ang="0">
                      <a:pos x="308" y="452"/>
                    </a:cxn>
                    <a:cxn ang="0">
                      <a:pos x="219" y="458"/>
                    </a:cxn>
                    <a:cxn ang="0">
                      <a:pos x="137" y="447"/>
                    </a:cxn>
                    <a:cxn ang="0">
                      <a:pos x="68" y="423"/>
                    </a:cxn>
                    <a:cxn ang="0">
                      <a:pos x="20" y="387"/>
                    </a:cxn>
                    <a:cxn ang="0">
                      <a:pos x="0" y="344"/>
                    </a:cxn>
                    <a:cxn ang="0">
                      <a:pos x="14" y="295"/>
                    </a:cxn>
                    <a:cxn ang="0">
                      <a:pos x="70" y="243"/>
                    </a:cxn>
                  </a:cxnLst>
                  <a:rect l="0" t="0" r="r" b="b"/>
                  <a:pathLst>
                    <a:path w="1151" h="529">
                      <a:moveTo>
                        <a:pt x="116" y="217"/>
                      </a:moveTo>
                      <a:lnTo>
                        <a:pt x="116" y="217"/>
                      </a:lnTo>
                      <a:lnTo>
                        <a:pt x="97" y="200"/>
                      </a:lnTo>
                      <a:lnTo>
                        <a:pt x="83" y="183"/>
                      </a:lnTo>
                      <a:lnTo>
                        <a:pt x="72" y="167"/>
                      </a:lnTo>
                      <a:lnTo>
                        <a:pt x="64" y="151"/>
                      </a:lnTo>
                      <a:lnTo>
                        <a:pt x="61" y="136"/>
                      </a:lnTo>
                      <a:lnTo>
                        <a:pt x="60" y="121"/>
                      </a:lnTo>
                      <a:lnTo>
                        <a:pt x="62" y="107"/>
                      </a:lnTo>
                      <a:lnTo>
                        <a:pt x="67" y="94"/>
                      </a:lnTo>
                      <a:lnTo>
                        <a:pt x="74" y="81"/>
                      </a:lnTo>
                      <a:lnTo>
                        <a:pt x="84" y="70"/>
                      </a:lnTo>
                      <a:lnTo>
                        <a:pt x="96" y="59"/>
                      </a:lnTo>
                      <a:lnTo>
                        <a:pt x="110" y="48"/>
                      </a:lnTo>
                      <a:lnTo>
                        <a:pt x="126" y="39"/>
                      </a:lnTo>
                      <a:lnTo>
                        <a:pt x="143" y="31"/>
                      </a:lnTo>
                      <a:lnTo>
                        <a:pt x="162" y="23"/>
                      </a:lnTo>
                      <a:lnTo>
                        <a:pt x="181" y="17"/>
                      </a:lnTo>
                      <a:lnTo>
                        <a:pt x="202" y="11"/>
                      </a:lnTo>
                      <a:lnTo>
                        <a:pt x="223" y="7"/>
                      </a:lnTo>
                      <a:lnTo>
                        <a:pt x="245" y="3"/>
                      </a:lnTo>
                      <a:lnTo>
                        <a:pt x="268" y="1"/>
                      </a:lnTo>
                      <a:lnTo>
                        <a:pt x="290" y="0"/>
                      </a:lnTo>
                      <a:lnTo>
                        <a:pt x="312" y="0"/>
                      </a:lnTo>
                      <a:lnTo>
                        <a:pt x="335" y="1"/>
                      </a:lnTo>
                      <a:lnTo>
                        <a:pt x="356" y="4"/>
                      </a:lnTo>
                      <a:lnTo>
                        <a:pt x="377" y="8"/>
                      </a:lnTo>
                      <a:lnTo>
                        <a:pt x="397" y="13"/>
                      </a:lnTo>
                      <a:lnTo>
                        <a:pt x="416" y="20"/>
                      </a:lnTo>
                      <a:lnTo>
                        <a:pt x="434" y="28"/>
                      </a:lnTo>
                      <a:lnTo>
                        <a:pt x="450" y="37"/>
                      </a:lnTo>
                      <a:lnTo>
                        <a:pt x="465" y="49"/>
                      </a:lnTo>
                      <a:lnTo>
                        <a:pt x="477" y="61"/>
                      </a:lnTo>
                      <a:lnTo>
                        <a:pt x="488" y="75"/>
                      </a:lnTo>
                      <a:lnTo>
                        <a:pt x="494" y="68"/>
                      </a:lnTo>
                      <a:lnTo>
                        <a:pt x="500" y="61"/>
                      </a:lnTo>
                      <a:lnTo>
                        <a:pt x="508" y="54"/>
                      </a:lnTo>
                      <a:lnTo>
                        <a:pt x="516" y="49"/>
                      </a:lnTo>
                      <a:lnTo>
                        <a:pt x="525" y="44"/>
                      </a:lnTo>
                      <a:lnTo>
                        <a:pt x="534" y="39"/>
                      </a:lnTo>
                      <a:lnTo>
                        <a:pt x="544" y="35"/>
                      </a:lnTo>
                      <a:lnTo>
                        <a:pt x="555" y="32"/>
                      </a:lnTo>
                      <a:lnTo>
                        <a:pt x="566" y="29"/>
                      </a:lnTo>
                      <a:lnTo>
                        <a:pt x="577" y="27"/>
                      </a:lnTo>
                      <a:lnTo>
                        <a:pt x="588" y="25"/>
                      </a:lnTo>
                      <a:lnTo>
                        <a:pt x="600" y="24"/>
                      </a:lnTo>
                      <a:lnTo>
                        <a:pt x="612" y="23"/>
                      </a:lnTo>
                      <a:lnTo>
                        <a:pt x="623" y="23"/>
                      </a:lnTo>
                      <a:lnTo>
                        <a:pt x="635" y="23"/>
                      </a:lnTo>
                      <a:lnTo>
                        <a:pt x="646" y="24"/>
                      </a:lnTo>
                      <a:lnTo>
                        <a:pt x="658" y="25"/>
                      </a:lnTo>
                      <a:lnTo>
                        <a:pt x="668" y="27"/>
                      </a:lnTo>
                      <a:lnTo>
                        <a:pt x="679" y="29"/>
                      </a:lnTo>
                      <a:lnTo>
                        <a:pt x="689" y="31"/>
                      </a:lnTo>
                      <a:lnTo>
                        <a:pt x="699" y="34"/>
                      </a:lnTo>
                      <a:lnTo>
                        <a:pt x="708" y="38"/>
                      </a:lnTo>
                      <a:lnTo>
                        <a:pt x="716" y="41"/>
                      </a:lnTo>
                      <a:lnTo>
                        <a:pt x="723" y="46"/>
                      </a:lnTo>
                      <a:lnTo>
                        <a:pt x="730" y="50"/>
                      </a:lnTo>
                      <a:lnTo>
                        <a:pt x="736" y="55"/>
                      </a:lnTo>
                      <a:lnTo>
                        <a:pt x="741" y="60"/>
                      </a:lnTo>
                      <a:lnTo>
                        <a:pt x="745" y="66"/>
                      </a:lnTo>
                      <a:lnTo>
                        <a:pt x="747" y="72"/>
                      </a:lnTo>
                      <a:lnTo>
                        <a:pt x="749" y="78"/>
                      </a:lnTo>
                      <a:lnTo>
                        <a:pt x="749" y="85"/>
                      </a:lnTo>
                      <a:lnTo>
                        <a:pt x="747" y="92"/>
                      </a:lnTo>
                      <a:lnTo>
                        <a:pt x="765" y="85"/>
                      </a:lnTo>
                      <a:lnTo>
                        <a:pt x="782" y="79"/>
                      </a:lnTo>
                      <a:lnTo>
                        <a:pt x="800" y="74"/>
                      </a:lnTo>
                      <a:lnTo>
                        <a:pt x="818" y="70"/>
                      </a:lnTo>
                      <a:lnTo>
                        <a:pt x="836" y="67"/>
                      </a:lnTo>
                      <a:lnTo>
                        <a:pt x="854" y="65"/>
                      </a:lnTo>
                      <a:lnTo>
                        <a:pt x="872" y="64"/>
                      </a:lnTo>
                      <a:lnTo>
                        <a:pt x="889" y="63"/>
                      </a:lnTo>
                      <a:lnTo>
                        <a:pt x="906" y="64"/>
                      </a:lnTo>
                      <a:lnTo>
                        <a:pt x="923" y="65"/>
                      </a:lnTo>
                      <a:lnTo>
                        <a:pt x="940" y="67"/>
                      </a:lnTo>
                      <a:lnTo>
                        <a:pt x="956" y="70"/>
                      </a:lnTo>
                      <a:lnTo>
                        <a:pt x="971" y="74"/>
                      </a:lnTo>
                      <a:lnTo>
                        <a:pt x="986" y="78"/>
                      </a:lnTo>
                      <a:lnTo>
                        <a:pt x="1000" y="83"/>
                      </a:lnTo>
                      <a:lnTo>
                        <a:pt x="1013" y="88"/>
                      </a:lnTo>
                      <a:lnTo>
                        <a:pt x="1026" y="94"/>
                      </a:lnTo>
                      <a:lnTo>
                        <a:pt x="1038" y="101"/>
                      </a:lnTo>
                      <a:lnTo>
                        <a:pt x="1048" y="108"/>
                      </a:lnTo>
                      <a:lnTo>
                        <a:pt x="1058" y="115"/>
                      </a:lnTo>
                      <a:lnTo>
                        <a:pt x="1066" y="123"/>
                      </a:lnTo>
                      <a:lnTo>
                        <a:pt x="1074" y="132"/>
                      </a:lnTo>
                      <a:lnTo>
                        <a:pt x="1080" y="140"/>
                      </a:lnTo>
                      <a:lnTo>
                        <a:pt x="1084" y="149"/>
                      </a:lnTo>
                      <a:lnTo>
                        <a:pt x="1088" y="159"/>
                      </a:lnTo>
                      <a:lnTo>
                        <a:pt x="1090" y="168"/>
                      </a:lnTo>
                      <a:lnTo>
                        <a:pt x="1090" y="178"/>
                      </a:lnTo>
                      <a:lnTo>
                        <a:pt x="1088" y="188"/>
                      </a:lnTo>
                      <a:lnTo>
                        <a:pt x="1085" y="198"/>
                      </a:lnTo>
                      <a:lnTo>
                        <a:pt x="1081" y="208"/>
                      </a:lnTo>
                      <a:lnTo>
                        <a:pt x="1074" y="218"/>
                      </a:lnTo>
                      <a:lnTo>
                        <a:pt x="1066" y="229"/>
                      </a:lnTo>
                      <a:lnTo>
                        <a:pt x="1084" y="240"/>
                      </a:lnTo>
                      <a:lnTo>
                        <a:pt x="1099" y="252"/>
                      </a:lnTo>
                      <a:lnTo>
                        <a:pt x="1113" y="263"/>
                      </a:lnTo>
                      <a:lnTo>
                        <a:pt x="1124" y="275"/>
                      </a:lnTo>
                      <a:lnTo>
                        <a:pt x="1133" y="287"/>
                      </a:lnTo>
                      <a:lnTo>
                        <a:pt x="1140" y="299"/>
                      </a:lnTo>
                      <a:lnTo>
                        <a:pt x="1145" y="311"/>
                      </a:lnTo>
                      <a:lnTo>
                        <a:pt x="1149" y="323"/>
                      </a:lnTo>
                      <a:lnTo>
                        <a:pt x="1150" y="334"/>
                      </a:lnTo>
                      <a:lnTo>
                        <a:pt x="1149" y="346"/>
                      </a:lnTo>
                      <a:lnTo>
                        <a:pt x="1147" y="357"/>
                      </a:lnTo>
                      <a:lnTo>
                        <a:pt x="1143" y="368"/>
                      </a:lnTo>
                      <a:lnTo>
                        <a:pt x="1137" y="379"/>
                      </a:lnTo>
                      <a:lnTo>
                        <a:pt x="1129" y="389"/>
                      </a:lnTo>
                      <a:lnTo>
                        <a:pt x="1121" y="398"/>
                      </a:lnTo>
                      <a:lnTo>
                        <a:pt x="1110" y="408"/>
                      </a:lnTo>
                      <a:lnTo>
                        <a:pt x="1098" y="416"/>
                      </a:lnTo>
                      <a:lnTo>
                        <a:pt x="1085" y="424"/>
                      </a:lnTo>
                      <a:lnTo>
                        <a:pt x="1071" y="432"/>
                      </a:lnTo>
                      <a:lnTo>
                        <a:pt x="1055" y="438"/>
                      </a:lnTo>
                      <a:lnTo>
                        <a:pt x="1038" y="444"/>
                      </a:lnTo>
                      <a:lnTo>
                        <a:pt x="1020" y="449"/>
                      </a:lnTo>
                      <a:lnTo>
                        <a:pt x="1001" y="453"/>
                      </a:lnTo>
                      <a:lnTo>
                        <a:pt x="981" y="457"/>
                      </a:lnTo>
                      <a:lnTo>
                        <a:pt x="959" y="459"/>
                      </a:lnTo>
                      <a:lnTo>
                        <a:pt x="937" y="460"/>
                      </a:lnTo>
                      <a:lnTo>
                        <a:pt x="914" y="461"/>
                      </a:lnTo>
                      <a:lnTo>
                        <a:pt x="891" y="460"/>
                      </a:lnTo>
                      <a:lnTo>
                        <a:pt x="867" y="457"/>
                      </a:lnTo>
                      <a:lnTo>
                        <a:pt x="841" y="454"/>
                      </a:lnTo>
                      <a:lnTo>
                        <a:pt x="816" y="449"/>
                      </a:lnTo>
                      <a:lnTo>
                        <a:pt x="790" y="444"/>
                      </a:lnTo>
                      <a:lnTo>
                        <a:pt x="777" y="454"/>
                      </a:lnTo>
                      <a:lnTo>
                        <a:pt x="764" y="464"/>
                      </a:lnTo>
                      <a:lnTo>
                        <a:pt x="751" y="474"/>
                      </a:lnTo>
                      <a:lnTo>
                        <a:pt x="738" y="482"/>
                      </a:lnTo>
                      <a:lnTo>
                        <a:pt x="724" y="490"/>
                      </a:lnTo>
                      <a:lnTo>
                        <a:pt x="710" y="497"/>
                      </a:lnTo>
                      <a:lnTo>
                        <a:pt x="696" y="503"/>
                      </a:lnTo>
                      <a:lnTo>
                        <a:pt x="682" y="509"/>
                      </a:lnTo>
                      <a:lnTo>
                        <a:pt x="668" y="513"/>
                      </a:lnTo>
                      <a:lnTo>
                        <a:pt x="653" y="518"/>
                      </a:lnTo>
                      <a:lnTo>
                        <a:pt x="639" y="521"/>
                      </a:lnTo>
                      <a:lnTo>
                        <a:pt x="624" y="524"/>
                      </a:lnTo>
                      <a:lnTo>
                        <a:pt x="609" y="526"/>
                      </a:lnTo>
                      <a:lnTo>
                        <a:pt x="595" y="527"/>
                      </a:lnTo>
                      <a:lnTo>
                        <a:pt x="580" y="528"/>
                      </a:lnTo>
                      <a:lnTo>
                        <a:pt x="565" y="528"/>
                      </a:lnTo>
                      <a:lnTo>
                        <a:pt x="550" y="527"/>
                      </a:lnTo>
                      <a:lnTo>
                        <a:pt x="536" y="526"/>
                      </a:lnTo>
                      <a:lnTo>
                        <a:pt x="521" y="524"/>
                      </a:lnTo>
                      <a:lnTo>
                        <a:pt x="507" y="522"/>
                      </a:lnTo>
                      <a:lnTo>
                        <a:pt x="493" y="518"/>
                      </a:lnTo>
                      <a:lnTo>
                        <a:pt x="478" y="514"/>
                      </a:lnTo>
                      <a:lnTo>
                        <a:pt x="465" y="510"/>
                      </a:lnTo>
                      <a:lnTo>
                        <a:pt x="451" y="505"/>
                      </a:lnTo>
                      <a:lnTo>
                        <a:pt x="438" y="499"/>
                      </a:lnTo>
                      <a:lnTo>
                        <a:pt x="424" y="493"/>
                      </a:lnTo>
                      <a:lnTo>
                        <a:pt x="412" y="486"/>
                      </a:lnTo>
                      <a:lnTo>
                        <a:pt x="399" y="478"/>
                      </a:lnTo>
                      <a:lnTo>
                        <a:pt x="387" y="470"/>
                      </a:lnTo>
                      <a:lnTo>
                        <a:pt x="375" y="461"/>
                      </a:lnTo>
                      <a:lnTo>
                        <a:pt x="364" y="452"/>
                      </a:lnTo>
                      <a:lnTo>
                        <a:pt x="353" y="442"/>
                      </a:lnTo>
                      <a:lnTo>
                        <a:pt x="331" y="448"/>
                      </a:lnTo>
                      <a:lnTo>
                        <a:pt x="308" y="452"/>
                      </a:lnTo>
                      <a:lnTo>
                        <a:pt x="286" y="455"/>
                      </a:lnTo>
                      <a:lnTo>
                        <a:pt x="263" y="457"/>
                      </a:lnTo>
                      <a:lnTo>
                        <a:pt x="241" y="458"/>
                      </a:lnTo>
                      <a:lnTo>
                        <a:pt x="219" y="458"/>
                      </a:lnTo>
                      <a:lnTo>
                        <a:pt x="197" y="457"/>
                      </a:lnTo>
                      <a:lnTo>
                        <a:pt x="177" y="454"/>
                      </a:lnTo>
                      <a:lnTo>
                        <a:pt x="156" y="451"/>
                      </a:lnTo>
                      <a:lnTo>
                        <a:pt x="137" y="447"/>
                      </a:lnTo>
                      <a:lnTo>
                        <a:pt x="118" y="442"/>
                      </a:lnTo>
                      <a:lnTo>
                        <a:pt x="100" y="436"/>
                      </a:lnTo>
                      <a:lnTo>
                        <a:pt x="84" y="430"/>
                      </a:lnTo>
                      <a:lnTo>
                        <a:pt x="68" y="423"/>
                      </a:lnTo>
                      <a:lnTo>
                        <a:pt x="54" y="415"/>
                      </a:lnTo>
                      <a:lnTo>
                        <a:pt x="41" y="406"/>
                      </a:lnTo>
                      <a:lnTo>
                        <a:pt x="30" y="397"/>
                      </a:lnTo>
                      <a:lnTo>
                        <a:pt x="20" y="387"/>
                      </a:lnTo>
                      <a:lnTo>
                        <a:pt x="12" y="377"/>
                      </a:lnTo>
                      <a:lnTo>
                        <a:pt x="6" y="366"/>
                      </a:lnTo>
                      <a:lnTo>
                        <a:pt x="2" y="355"/>
                      </a:lnTo>
                      <a:lnTo>
                        <a:pt x="0" y="344"/>
                      </a:lnTo>
                      <a:lnTo>
                        <a:pt x="0" y="332"/>
                      </a:lnTo>
                      <a:lnTo>
                        <a:pt x="2" y="320"/>
                      </a:lnTo>
                      <a:lnTo>
                        <a:pt x="7" y="307"/>
                      </a:lnTo>
                      <a:lnTo>
                        <a:pt x="14" y="295"/>
                      </a:lnTo>
                      <a:lnTo>
                        <a:pt x="24" y="282"/>
                      </a:lnTo>
                      <a:lnTo>
                        <a:pt x="37" y="269"/>
                      </a:lnTo>
                      <a:lnTo>
                        <a:pt x="52" y="256"/>
                      </a:lnTo>
                      <a:lnTo>
                        <a:pt x="70" y="243"/>
                      </a:lnTo>
                      <a:lnTo>
                        <a:pt x="92" y="230"/>
                      </a:lnTo>
                      <a:lnTo>
                        <a:pt x="116" y="217"/>
                      </a:lnTo>
                    </a:path>
                  </a:pathLst>
                </a:custGeom>
                <a:solidFill>
                  <a:srgbClr val="6699FF">
                    <a:alpha val="50000"/>
                  </a:srgbClr>
                </a:solidFill>
                <a:ln w="25400" cap="rnd" cmpd="sng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sp>
            <p:nvSpPr>
              <p:cNvPr id="2" name="pole tekstowe 1"/>
              <p:cNvSpPr txBox="1"/>
              <p:nvPr/>
            </p:nvSpPr>
            <p:spPr>
              <a:xfrm>
                <a:off x="7865051" y="3993827"/>
                <a:ext cx="45717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2400" b="1" i="1" dirty="0" smtClean="0"/>
                  <a:t>K</a:t>
                </a:r>
                <a:r>
                  <a:rPr lang="pl-PL" sz="2400" b="1" baseline="-25000" dirty="0" smtClean="0"/>
                  <a:t>1</a:t>
                </a:r>
                <a:endParaRPr lang="pl-PL" sz="2400" b="1" baseline="-25000" dirty="0"/>
              </a:p>
            </p:txBody>
          </p:sp>
          <p:sp>
            <p:nvSpPr>
              <p:cNvPr id="16" name="pole tekstowe 15"/>
              <p:cNvSpPr txBox="1"/>
              <p:nvPr/>
            </p:nvSpPr>
            <p:spPr>
              <a:xfrm>
                <a:off x="7053383" y="5141455"/>
                <a:ext cx="45717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2400" b="1" i="1" dirty="0" smtClean="0"/>
                  <a:t>K</a:t>
                </a:r>
                <a:r>
                  <a:rPr lang="pl-PL" sz="2400" b="1" baseline="-25000" dirty="0"/>
                  <a:t>2</a:t>
                </a:r>
              </a:p>
            </p:txBody>
          </p:sp>
          <p:sp>
            <p:nvSpPr>
              <p:cNvPr id="17" name="pole tekstowe 16"/>
              <p:cNvSpPr txBox="1"/>
              <p:nvPr/>
            </p:nvSpPr>
            <p:spPr>
              <a:xfrm>
                <a:off x="6198103" y="3509079"/>
                <a:ext cx="44691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2400" b="1" i="1" dirty="0" smtClean="0"/>
                  <a:t>K</a:t>
                </a:r>
                <a:r>
                  <a:rPr lang="pl-PL" sz="2400" b="1" i="1" baseline="-25000" dirty="0"/>
                  <a:t>S</a:t>
                </a:r>
              </a:p>
            </p:txBody>
          </p:sp>
        </p:grpSp>
      </p:grpSp>
      <p:sp>
        <p:nvSpPr>
          <p:cNvPr id="20" name="Prostokąt 19"/>
          <p:cNvSpPr/>
          <p:nvPr/>
        </p:nvSpPr>
        <p:spPr>
          <a:xfrm>
            <a:off x="3641743" y="6051785"/>
            <a:ext cx="5369611" cy="707886"/>
          </a:xfrm>
          <a:prstGeom prst="rect">
            <a:avLst/>
          </a:prstGeom>
          <a:ln w="254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pl-PL" sz="2000" b="1" dirty="0" err="1" smtClean="0">
                <a:solidFill>
                  <a:srgbClr val="000000"/>
                </a:solidFill>
              </a:rPr>
              <a:t>Convolution</a:t>
            </a:r>
            <a:r>
              <a:rPr lang="pl-PL" sz="2000" b="1" dirty="0" smtClean="0">
                <a:solidFill>
                  <a:srgbClr val="000000"/>
                </a:solidFill>
              </a:rPr>
              <a:t> </a:t>
            </a:r>
            <a:r>
              <a:rPr lang="pl-PL" sz="2000" b="1" dirty="0" err="1">
                <a:solidFill>
                  <a:srgbClr val="000000"/>
                </a:solidFill>
              </a:rPr>
              <a:t>A</a:t>
            </a:r>
            <a:r>
              <a:rPr lang="pl-PL" sz="2000" b="1" dirty="0" err="1" smtClean="0">
                <a:solidFill>
                  <a:srgbClr val="000000"/>
                </a:solidFill>
              </a:rPr>
              <a:t>lgorithm</a:t>
            </a:r>
            <a:r>
              <a:rPr lang="pl-PL" sz="2000" b="1" dirty="0" smtClean="0">
                <a:solidFill>
                  <a:srgbClr val="000000"/>
                </a:solidFill>
              </a:rPr>
              <a:t> → </a:t>
            </a:r>
            <a:r>
              <a:rPr lang="pl-PL" sz="2000" b="1" dirty="0" err="1" smtClean="0">
                <a:solidFill>
                  <a:srgbClr val="000000"/>
                </a:solidFill>
              </a:rPr>
              <a:t>normalization</a:t>
            </a:r>
            <a:r>
              <a:rPr lang="pl-PL" sz="2000" b="1" dirty="0" smtClean="0">
                <a:solidFill>
                  <a:srgbClr val="000000"/>
                </a:solidFill>
              </a:rPr>
              <a:t> </a:t>
            </a:r>
            <a:r>
              <a:rPr lang="pl-PL" sz="2000" b="1" dirty="0" err="1" smtClean="0">
                <a:solidFill>
                  <a:srgbClr val="000000"/>
                </a:solidFill>
              </a:rPr>
              <a:t>constant</a:t>
            </a:r>
            <a:endParaRPr lang="pl-PL" sz="2000" b="1" dirty="0" smtClean="0">
              <a:solidFill>
                <a:srgbClr val="000000"/>
              </a:solidFill>
            </a:endParaRPr>
          </a:p>
          <a:p>
            <a:r>
              <a:rPr lang="pl-PL" sz="2000" b="1" dirty="0" err="1" smtClean="0">
                <a:solidFill>
                  <a:srgbClr val="000000"/>
                </a:solidFill>
              </a:rPr>
              <a:t>Mean</a:t>
            </a:r>
            <a:r>
              <a:rPr lang="pl-PL" sz="2000" b="1" dirty="0" smtClean="0">
                <a:solidFill>
                  <a:srgbClr val="000000"/>
                </a:solidFill>
              </a:rPr>
              <a:t> Value Analysis → </a:t>
            </a:r>
            <a:r>
              <a:rPr lang="pl-PL" sz="2000" b="1" dirty="0" err="1" smtClean="0">
                <a:solidFill>
                  <a:srgbClr val="000000"/>
                </a:solidFill>
              </a:rPr>
              <a:t>QoS</a:t>
            </a:r>
            <a:r>
              <a:rPr lang="pl-PL" sz="2000" b="1" dirty="0" smtClean="0">
                <a:solidFill>
                  <a:srgbClr val="000000"/>
                </a:solidFill>
              </a:rPr>
              <a:t> </a:t>
            </a:r>
            <a:r>
              <a:rPr lang="pl-PL" sz="2000" b="1" dirty="0" err="1" smtClean="0">
                <a:solidFill>
                  <a:srgbClr val="000000"/>
                </a:solidFill>
              </a:rPr>
              <a:t>parameters</a:t>
            </a:r>
            <a:r>
              <a:rPr lang="pl-PL" sz="2000" b="1" dirty="0" smtClean="0">
                <a:solidFill>
                  <a:srgbClr val="0000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8480" name="Object 20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2044701"/>
              </p:ext>
            </p:extLst>
          </p:nvPr>
        </p:nvGraphicFramePr>
        <p:xfrm>
          <a:off x="322263" y="4572000"/>
          <a:ext cx="1682750" cy="658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154" name="Equation" r:id="rId4" imgW="583920" imgH="228600" progId="Equation.3">
                  <p:embed/>
                </p:oleObj>
              </mc:Choice>
              <mc:Fallback>
                <p:oleObj name="Equation" r:id="rId4" imgW="583920" imgH="2286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2263" y="4572000"/>
                        <a:ext cx="1682750" cy="658813"/>
                      </a:xfrm>
                      <a:prstGeom prst="rect">
                        <a:avLst/>
                      </a:prstGeom>
                      <a:solidFill>
                        <a:srgbClr val="9966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000" dirty="0">
                <a:solidFill>
                  <a:schemeClr val="folHlink"/>
                </a:solidFill>
                <a:latin typeface="Impact" pitchFamily="34" charset="0"/>
              </a:rPr>
              <a:t>ZAMKNIĘTE SIECI KOLEJEK</a:t>
            </a:r>
            <a:br>
              <a:rPr kumimoji="1" lang="pl-PL" sz="4000" dirty="0">
                <a:solidFill>
                  <a:schemeClr val="folHlink"/>
                </a:solidFill>
                <a:latin typeface="Impact" pitchFamily="34" charset="0"/>
              </a:rPr>
            </a:br>
            <a:r>
              <a:rPr kumimoji="1" lang="pl-PL" sz="4000" dirty="0" smtClean="0">
                <a:solidFill>
                  <a:schemeClr val="folHlink"/>
                </a:solidFill>
                <a:latin typeface="Impact" pitchFamily="34" charset="0"/>
              </a:rPr>
              <a:t>stała normalizująca</a:t>
            </a:r>
            <a:endParaRPr kumimoji="1" lang="pl-PL" sz="4800" dirty="0">
              <a:solidFill>
                <a:schemeClr val="tx2"/>
              </a:solidFill>
              <a:latin typeface="Impact" pitchFamily="34" charset="0"/>
            </a:endParaRPr>
          </a:p>
        </p:txBody>
      </p:sp>
      <p:graphicFrame>
        <p:nvGraphicFramePr>
          <p:cNvPr id="148481" name="Object 20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9721277"/>
              </p:ext>
            </p:extLst>
          </p:nvPr>
        </p:nvGraphicFramePr>
        <p:xfrm>
          <a:off x="4097338" y="1449388"/>
          <a:ext cx="4298950" cy="1122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155" name="Equation" r:id="rId6" imgW="1600200" imgH="419040" progId="Equation.3">
                  <p:embed/>
                </p:oleObj>
              </mc:Choice>
              <mc:Fallback>
                <p:oleObj name="Equation" r:id="rId6" imgW="1600200" imgH="4190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97338" y="1449388"/>
                        <a:ext cx="4298950" cy="1122362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73" name="Text Box 13"/>
          <p:cNvSpPr txBox="1">
            <a:spLocks noChangeArrowheads="1"/>
          </p:cNvSpPr>
          <p:nvPr/>
        </p:nvSpPr>
        <p:spPr bwMode="auto">
          <a:xfrm>
            <a:off x="5635625" y="1024093"/>
            <a:ext cx="35147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pl-PL" sz="2000" b="1" dirty="0" smtClean="0"/>
              <a:t>Stała normalizująca</a:t>
            </a:r>
            <a:endParaRPr lang="pl-PL" sz="2000" dirty="0"/>
          </a:p>
        </p:txBody>
      </p:sp>
      <p:graphicFrame>
        <p:nvGraphicFramePr>
          <p:cNvPr id="148482" name="Object 20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3233635"/>
              </p:ext>
            </p:extLst>
          </p:nvPr>
        </p:nvGraphicFramePr>
        <p:xfrm>
          <a:off x="102419" y="2969418"/>
          <a:ext cx="8812981" cy="681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156" name="Equation" r:id="rId8" imgW="3479760" imgH="253800" progId="Equation.3">
                  <p:embed/>
                </p:oleObj>
              </mc:Choice>
              <mc:Fallback>
                <p:oleObj name="Equation" r:id="rId8" imgW="3479760" imgH="2538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419" y="2969418"/>
                        <a:ext cx="8812981" cy="681038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8483" name="Object 20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785051"/>
              </p:ext>
            </p:extLst>
          </p:nvPr>
        </p:nvGraphicFramePr>
        <p:xfrm>
          <a:off x="4075113" y="3902075"/>
          <a:ext cx="4297362" cy="1019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157" name="Equation" r:id="rId10" imgW="1600200" imgH="380880" progId="Equation.3">
                  <p:embed/>
                </p:oleObj>
              </mc:Choice>
              <mc:Fallback>
                <p:oleObj name="Equation" r:id="rId10" imgW="1600200" imgH="3808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75113" y="3902075"/>
                        <a:ext cx="4297362" cy="1019175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10" name="Line 50"/>
          <p:cNvSpPr>
            <a:spLocks noChangeShapeType="1"/>
          </p:cNvSpPr>
          <p:nvPr/>
        </p:nvSpPr>
        <p:spPr bwMode="auto">
          <a:xfrm flipV="1">
            <a:off x="2514600" y="3962400"/>
            <a:ext cx="0" cy="14478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1011" name="Line 51"/>
          <p:cNvSpPr>
            <a:spLocks noChangeShapeType="1"/>
          </p:cNvSpPr>
          <p:nvPr/>
        </p:nvSpPr>
        <p:spPr bwMode="auto">
          <a:xfrm>
            <a:off x="2514600" y="5410200"/>
            <a:ext cx="1752600" cy="8382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1012" name="Line 52"/>
          <p:cNvSpPr>
            <a:spLocks noChangeShapeType="1"/>
          </p:cNvSpPr>
          <p:nvPr/>
        </p:nvSpPr>
        <p:spPr bwMode="auto">
          <a:xfrm flipH="1">
            <a:off x="838200" y="5410200"/>
            <a:ext cx="1676400" cy="10668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1017" name="Freeform 57"/>
          <p:cNvSpPr>
            <a:spLocks/>
          </p:cNvSpPr>
          <p:nvPr/>
        </p:nvSpPr>
        <p:spPr bwMode="auto">
          <a:xfrm>
            <a:off x="1219200" y="4267200"/>
            <a:ext cx="2590800" cy="1981200"/>
          </a:xfrm>
          <a:custGeom>
            <a:avLst/>
            <a:gdLst/>
            <a:ahLst/>
            <a:cxnLst>
              <a:cxn ang="0">
                <a:pos x="816" y="0"/>
              </a:cxn>
              <a:cxn ang="0">
                <a:pos x="0" y="1248"/>
              </a:cxn>
              <a:cxn ang="0">
                <a:pos x="1632" y="1104"/>
              </a:cxn>
              <a:cxn ang="0">
                <a:pos x="816" y="0"/>
              </a:cxn>
            </a:cxnLst>
            <a:rect l="0" t="0" r="r" b="b"/>
            <a:pathLst>
              <a:path w="1632" h="1248">
                <a:moveTo>
                  <a:pt x="816" y="0"/>
                </a:moveTo>
                <a:lnTo>
                  <a:pt x="0" y="1248"/>
                </a:lnTo>
                <a:lnTo>
                  <a:pt x="1632" y="1104"/>
                </a:lnTo>
                <a:lnTo>
                  <a:pt x="816" y="0"/>
                </a:lnTo>
                <a:close/>
              </a:path>
            </a:pathLst>
          </a:custGeom>
          <a:solidFill>
            <a:srgbClr val="9966FF">
              <a:alpha val="50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148484" name="Object 20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225203"/>
              </p:ext>
            </p:extLst>
          </p:nvPr>
        </p:nvGraphicFramePr>
        <p:xfrm>
          <a:off x="762000" y="5715000"/>
          <a:ext cx="398463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158" name="Equation" r:id="rId12" imgW="152280" imgH="215640" progId="Equation.3">
                  <p:embed/>
                </p:oleObj>
              </mc:Choice>
              <mc:Fallback>
                <p:oleObj name="Equation" r:id="rId12" imgW="152280" imgH="2156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5715000"/>
                        <a:ext cx="398463" cy="565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8485" name="Object 20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4395623"/>
              </p:ext>
            </p:extLst>
          </p:nvPr>
        </p:nvGraphicFramePr>
        <p:xfrm>
          <a:off x="3792538" y="5410200"/>
          <a:ext cx="433387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159" name="Equation" r:id="rId14" imgW="164880" imgH="215640" progId="Equation.3">
                  <p:embed/>
                </p:oleObj>
              </mc:Choice>
              <mc:Fallback>
                <p:oleObj name="Equation" r:id="rId14" imgW="164880" imgH="2156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92538" y="5410200"/>
                        <a:ext cx="433387" cy="565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8486" name="Object 20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9514269"/>
              </p:ext>
            </p:extLst>
          </p:nvPr>
        </p:nvGraphicFramePr>
        <p:xfrm>
          <a:off x="2651125" y="3867150"/>
          <a:ext cx="431800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160" name="Equation" r:id="rId16" imgW="164880" imgH="228600" progId="Equation.3">
                  <p:embed/>
                </p:oleObj>
              </mc:Choice>
              <mc:Fallback>
                <p:oleObj name="Equation" r:id="rId16" imgW="164880" imgH="2286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1125" y="3867150"/>
                        <a:ext cx="431800" cy="603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8487" name="Object 20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813722"/>
              </p:ext>
            </p:extLst>
          </p:nvPr>
        </p:nvGraphicFramePr>
        <p:xfrm>
          <a:off x="1538288" y="6199188"/>
          <a:ext cx="2181225" cy="509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161" name="Equation" r:id="rId18" imgW="977760" imgH="228600" progId="Equation.3">
                  <p:embed/>
                </p:oleObj>
              </mc:Choice>
              <mc:Fallback>
                <p:oleObj name="Equation" r:id="rId18" imgW="977760" imgH="2286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8288" y="6199188"/>
                        <a:ext cx="2181225" cy="509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7C80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22" name="Text Box 62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 sz="2400"/>
          </a:p>
        </p:txBody>
      </p:sp>
      <p:sp>
        <p:nvSpPr>
          <p:cNvPr id="17" name="Text Box 13"/>
          <p:cNvSpPr txBox="1">
            <a:spLocks noChangeArrowheads="1"/>
          </p:cNvSpPr>
          <p:nvPr/>
        </p:nvSpPr>
        <p:spPr bwMode="auto">
          <a:xfrm>
            <a:off x="-656804" y="2498725"/>
            <a:ext cx="35147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pl-PL" sz="2000" b="1" dirty="0" smtClean="0"/>
              <a:t>Przestrzeń stanów</a:t>
            </a:r>
            <a:endParaRPr lang="pl-PL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5894114" y="218014"/>
            <a:ext cx="226170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pl-PL" sz="2000" b="1" dirty="0" smtClean="0"/>
              <a:t>Stała normalizująca</a:t>
            </a:r>
            <a:endParaRPr lang="pl-PL" sz="2000" dirty="0"/>
          </a:p>
        </p:txBody>
      </p:sp>
      <p:graphicFrame>
        <p:nvGraphicFramePr>
          <p:cNvPr id="5530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3875475"/>
              </p:ext>
            </p:extLst>
          </p:nvPr>
        </p:nvGraphicFramePr>
        <p:xfrm>
          <a:off x="4518223" y="688166"/>
          <a:ext cx="4297362" cy="1019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00" name="Equation" r:id="rId4" imgW="1600200" imgH="380880" progId="Equation.3">
                  <p:embed/>
                </p:oleObj>
              </mc:Choice>
              <mc:Fallback>
                <p:oleObj name="Equation" r:id="rId4" imgW="1600200" imgH="3808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8223" y="688166"/>
                        <a:ext cx="4297362" cy="1019175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303" name="Text Box 7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 sz="2400"/>
          </a:p>
        </p:txBody>
      </p:sp>
      <p:sp>
        <p:nvSpPr>
          <p:cNvPr id="55305" name="Text Box 9"/>
          <p:cNvSpPr txBox="1">
            <a:spLocks noChangeArrowheads="1"/>
          </p:cNvSpPr>
          <p:nvPr/>
        </p:nvSpPr>
        <p:spPr bwMode="auto">
          <a:xfrm>
            <a:off x="251520" y="1932129"/>
            <a:ext cx="4572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pl-PL" sz="2000" b="1" dirty="0" smtClean="0">
                <a:solidFill>
                  <a:srgbClr val="333399"/>
                </a:solidFill>
              </a:rPr>
              <a:t>Złożoność obliczeniowa algorytmu</a:t>
            </a:r>
          </a:p>
          <a:p>
            <a:r>
              <a:rPr lang="pl-PL" sz="2000" b="1" dirty="0" smtClean="0">
                <a:solidFill>
                  <a:srgbClr val="333399"/>
                </a:solidFill>
              </a:rPr>
              <a:t>bezpośredniego sumowania</a:t>
            </a:r>
            <a:br>
              <a:rPr lang="pl-PL" sz="2000" b="1" dirty="0" smtClean="0">
                <a:solidFill>
                  <a:srgbClr val="333399"/>
                </a:solidFill>
              </a:rPr>
            </a:br>
            <a:r>
              <a:rPr lang="pl-PL" sz="2000" b="1" dirty="0" smtClean="0">
                <a:solidFill>
                  <a:srgbClr val="333399"/>
                </a:solidFill>
              </a:rPr>
              <a:t>w przestrzeni stanów</a:t>
            </a:r>
            <a:endParaRPr lang="pl-PL" sz="2000" dirty="0"/>
          </a:p>
        </p:txBody>
      </p:sp>
      <p:graphicFrame>
        <p:nvGraphicFramePr>
          <p:cNvPr id="55306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7527615"/>
              </p:ext>
            </p:extLst>
          </p:nvPr>
        </p:nvGraphicFramePr>
        <p:xfrm>
          <a:off x="4518223" y="1932129"/>
          <a:ext cx="4525963" cy="198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01" name="Równanie" r:id="rId6" imgW="2171520" imgH="952200" progId="Equation.3">
                  <p:embed/>
                </p:oleObj>
              </mc:Choice>
              <mc:Fallback>
                <p:oleObj name="Równanie" r:id="rId6" imgW="2171520" imgH="9522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8223" y="1932129"/>
                        <a:ext cx="4525963" cy="1984375"/>
                      </a:xfrm>
                      <a:prstGeom prst="rect">
                        <a:avLst/>
                      </a:prstGeom>
                      <a:solidFill>
                        <a:srgbClr val="FF66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000" dirty="0">
                <a:solidFill>
                  <a:schemeClr val="folHlink"/>
                </a:solidFill>
                <a:latin typeface="Impact" pitchFamily="34" charset="0"/>
              </a:rPr>
              <a:t>ZAMKNIĘTE SIECI KOLEJEK</a:t>
            </a:r>
            <a:br>
              <a:rPr kumimoji="1" lang="pl-PL" sz="4000" dirty="0">
                <a:solidFill>
                  <a:schemeClr val="folHlink"/>
                </a:solidFill>
                <a:latin typeface="Impact" pitchFamily="34" charset="0"/>
              </a:rPr>
            </a:br>
            <a:r>
              <a:rPr kumimoji="1" lang="pl-PL" sz="4000" dirty="0" smtClean="0">
                <a:solidFill>
                  <a:schemeClr val="folHlink"/>
                </a:solidFill>
                <a:latin typeface="Impact" pitchFamily="34" charset="0"/>
              </a:rPr>
              <a:t>algorytm splotowy</a:t>
            </a:r>
            <a:endParaRPr kumimoji="1" lang="pl-PL" sz="4800" dirty="0">
              <a:solidFill>
                <a:schemeClr val="tx2"/>
              </a:solidFill>
              <a:latin typeface="Impact" pitchFamily="34" charset="0"/>
            </a:endParaRPr>
          </a:p>
        </p:txBody>
      </p:sp>
      <p:grpSp>
        <p:nvGrpSpPr>
          <p:cNvPr id="2" name="Grupa 1"/>
          <p:cNvGrpSpPr/>
          <p:nvPr/>
        </p:nvGrpSpPr>
        <p:grpSpPr>
          <a:xfrm>
            <a:off x="251520" y="4141292"/>
            <a:ext cx="7760790" cy="2251719"/>
            <a:chOff x="251520" y="4141292"/>
            <a:chExt cx="7760790" cy="2251719"/>
          </a:xfrm>
        </p:grpSpPr>
        <p:sp>
          <p:nvSpPr>
            <p:cNvPr id="8" name="Text Box 9"/>
            <p:cNvSpPr txBox="1">
              <a:spLocks noChangeArrowheads="1"/>
            </p:cNvSpPr>
            <p:nvPr/>
          </p:nvSpPr>
          <p:spPr bwMode="auto">
            <a:xfrm>
              <a:off x="251520" y="4161860"/>
              <a:ext cx="2676758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sz="2000" b="1" dirty="0" smtClean="0">
                  <a:solidFill>
                    <a:srgbClr val="333399"/>
                  </a:solidFill>
                </a:rPr>
                <a:t>Złożoność obliczeniowa</a:t>
              </a:r>
              <a:br>
                <a:rPr lang="pl-PL" sz="2000" b="1" dirty="0" smtClean="0">
                  <a:solidFill>
                    <a:srgbClr val="333399"/>
                  </a:solidFill>
                </a:rPr>
              </a:br>
              <a:r>
                <a:rPr lang="pl-PL" sz="2000" b="1" dirty="0" smtClean="0">
                  <a:solidFill>
                    <a:srgbClr val="333399"/>
                  </a:solidFill>
                </a:rPr>
                <a:t>algorytmu splotowego</a:t>
              </a:r>
              <a:endParaRPr lang="pl-PL" sz="2000" dirty="0"/>
            </a:p>
          </p:txBody>
        </p:sp>
        <p:graphicFrame>
          <p:nvGraphicFramePr>
            <p:cNvPr id="9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06049248"/>
                </p:ext>
              </p:extLst>
            </p:nvPr>
          </p:nvGraphicFramePr>
          <p:xfrm>
            <a:off x="4518223" y="4141292"/>
            <a:ext cx="3494087" cy="952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402" name="Equation" r:id="rId8" imgW="1676160" imgH="457200" progId="Equation.3">
                    <p:embed/>
                  </p:oleObj>
                </mc:Choice>
                <mc:Fallback>
                  <p:oleObj name="Equation" r:id="rId8" imgW="1676160" imgH="45720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18223" y="4141292"/>
                          <a:ext cx="3494087" cy="952500"/>
                        </a:xfrm>
                        <a:prstGeom prst="rect">
                          <a:avLst/>
                        </a:prstGeom>
                        <a:solidFill>
                          <a:srgbClr val="66FF66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" name="Text Box 13"/>
            <p:cNvSpPr txBox="1">
              <a:spLocks noChangeArrowheads="1"/>
            </p:cNvSpPr>
            <p:nvPr/>
          </p:nvSpPr>
          <p:spPr bwMode="auto">
            <a:xfrm>
              <a:off x="251520" y="5377348"/>
              <a:ext cx="6362674" cy="1015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pl-PL" sz="2000" b="1" dirty="0" smtClean="0"/>
                <a:t>Inne (sprytne) algorytmy dla zamkniętych sieci kolejek:</a:t>
              </a:r>
            </a:p>
            <a:p>
              <a:pPr marL="342900" indent="-342900">
                <a:buFontTx/>
                <a:buChar char="-"/>
              </a:pPr>
              <a:r>
                <a:rPr lang="pl-PL" sz="2000" b="1" dirty="0" smtClean="0"/>
                <a:t>Twierdzenie Nortona </a:t>
              </a:r>
            </a:p>
            <a:p>
              <a:pPr marL="342900" indent="-342900">
                <a:buFontTx/>
                <a:buChar char="-"/>
              </a:pPr>
              <a:r>
                <a:rPr lang="pl-PL" sz="2000" b="1" dirty="0" err="1" smtClean="0"/>
                <a:t>Mean</a:t>
              </a:r>
              <a:r>
                <a:rPr lang="pl-PL" sz="2000" b="1" dirty="0" smtClean="0"/>
                <a:t> Value Analysis + </a:t>
              </a:r>
              <a:r>
                <a:rPr lang="pl-PL" sz="2000" b="1" dirty="0" err="1" smtClean="0"/>
                <a:t>arrival</a:t>
              </a:r>
              <a:r>
                <a:rPr lang="pl-PL" sz="2000" b="1" dirty="0" smtClean="0"/>
                <a:t> </a:t>
              </a:r>
              <a:r>
                <a:rPr lang="pl-PL" sz="2000" b="1" dirty="0" err="1" smtClean="0"/>
                <a:t>theorem</a:t>
              </a:r>
              <a:endParaRPr lang="pl-PL" sz="20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278699" y="3360739"/>
            <a:ext cx="2731585" cy="1058861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79248" y="56082"/>
            <a:ext cx="5524884" cy="1143000"/>
          </a:xfrm>
        </p:spPr>
        <p:txBody>
          <a:bodyPr>
            <a:noAutofit/>
          </a:bodyPr>
          <a:lstStyle/>
          <a:p>
            <a:r>
              <a:rPr kumimoji="1" lang="pl-PL" sz="4000" dirty="0">
                <a:solidFill>
                  <a:srgbClr val="336600"/>
                </a:solidFill>
                <a:latin typeface="Impact" pitchFamily="34" charset="0"/>
                <a:ea typeface="+mn-ea"/>
                <a:cs typeface="+mn-cs"/>
              </a:rPr>
              <a:t>WINDOW FLOW CONTROL</a:t>
            </a:r>
            <a:br>
              <a:rPr kumimoji="1" lang="pl-PL" sz="4000" dirty="0">
                <a:solidFill>
                  <a:srgbClr val="336600"/>
                </a:solidFill>
                <a:latin typeface="Impact" pitchFamily="34" charset="0"/>
                <a:ea typeface="+mn-ea"/>
                <a:cs typeface="+mn-cs"/>
              </a:rPr>
            </a:br>
            <a:r>
              <a:rPr kumimoji="1" lang="pl-PL" sz="4000" dirty="0" smtClean="0">
                <a:solidFill>
                  <a:srgbClr val="336600"/>
                </a:solidFill>
                <a:latin typeface="Impact" pitchFamily="34" charset="0"/>
                <a:ea typeface="+mn-ea"/>
                <a:cs typeface="+mn-cs"/>
              </a:rPr>
              <a:t>dobór szerokości okna</a:t>
            </a:r>
            <a:endParaRPr kumimoji="1" lang="pl-PL" sz="4000" dirty="0">
              <a:solidFill>
                <a:srgbClr val="336600"/>
              </a:solidFill>
              <a:latin typeface="Impact" pitchFamily="34" charset="0"/>
              <a:ea typeface="+mn-ea"/>
              <a:cs typeface="+mn-cs"/>
            </a:endParaRPr>
          </a:p>
        </p:txBody>
      </p:sp>
      <p:sp>
        <p:nvSpPr>
          <p:cNvPr id="42055" name="Line 71"/>
          <p:cNvSpPr>
            <a:spLocks noChangeShapeType="1"/>
          </p:cNvSpPr>
          <p:nvPr/>
        </p:nvSpPr>
        <p:spPr bwMode="auto">
          <a:xfrm>
            <a:off x="8509000" y="2133600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grpSp>
        <p:nvGrpSpPr>
          <p:cNvPr id="2" name="Group 106"/>
          <p:cNvGrpSpPr>
            <a:grpSpLocks/>
          </p:cNvGrpSpPr>
          <p:nvPr/>
        </p:nvGrpSpPr>
        <p:grpSpPr bwMode="auto">
          <a:xfrm>
            <a:off x="1219200" y="1371600"/>
            <a:ext cx="7467600" cy="2503488"/>
            <a:chOff x="768" y="864"/>
            <a:chExt cx="4704" cy="1577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1296" y="1208"/>
              <a:ext cx="646" cy="230"/>
              <a:chOff x="2448" y="2757"/>
              <a:chExt cx="480" cy="171"/>
            </a:xfrm>
          </p:grpSpPr>
          <p:sp>
            <p:nvSpPr>
              <p:cNvPr id="41989" name="Freeform 5"/>
              <p:cNvSpPr>
                <a:spLocks/>
              </p:cNvSpPr>
              <p:nvPr/>
            </p:nvSpPr>
            <p:spPr bwMode="auto">
              <a:xfrm flipV="1">
                <a:off x="2739" y="2793"/>
                <a:ext cx="189" cy="10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 cmpd="sng">
                <a:solidFill>
                  <a:srgbClr val="CC33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990" name="Freeform 6"/>
              <p:cNvSpPr>
                <a:spLocks/>
              </p:cNvSpPr>
              <p:nvPr/>
            </p:nvSpPr>
            <p:spPr bwMode="auto">
              <a:xfrm flipV="1">
                <a:off x="2448" y="2757"/>
                <a:ext cx="291" cy="17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 cmpd="sng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991" name="Line 7"/>
              <p:cNvSpPr>
                <a:spLocks noChangeShapeType="1"/>
              </p:cNvSpPr>
              <p:nvPr/>
            </p:nvSpPr>
            <p:spPr bwMode="auto">
              <a:xfrm flipV="1">
                <a:off x="2478" y="2780"/>
                <a:ext cx="0" cy="120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992" name="Line 8"/>
              <p:cNvSpPr>
                <a:spLocks noChangeShapeType="1"/>
              </p:cNvSpPr>
              <p:nvPr/>
            </p:nvSpPr>
            <p:spPr bwMode="auto">
              <a:xfrm flipV="1">
                <a:off x="2538" y="2780"/>
                <a:ext cx="0" cy="120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993" name="Line 9"/>
              <p:cNvSpPr>
                <a:spLocks noChangeShapeType="1"/>
              </p:cNvSpPr>
              <p:nvPr/>
            </p:nvSpPr>
            <p:spPr bwMode="auto">
              <a:xfrm flipV="1">
                <a:off x="2598" y="2780"/>
                <a:ext cx="0" cy="120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994" name="Line 10"/>
              <p:cNvSpPr>
                <a:spLocks noChangeShapeType="1"/>
              </p:cNvSpPr>
              <p:nvPr/>
            </p:nvSpPr>
            <p:spPr bwMode="auto">
              <a:xfrm flipV="1">
                <a:off x="2658" y="2780"/>
                <a:ext cx="0" cy="120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995" name="Line 11"/>
              <p:cNvSpPr>
                <a:spLocks noChangeShapeType="1"/>
              </p:cNvSpPr>
              <p:nvPr/>
            </p:nvSpPr>
            <p:spPr bwMode="auto">
              <a:xfrm flipV="1">
                <a:off x="2718" y="2780"/>
                <a:ext cx="0" cy="120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996" name="Line 12"/>
              <p:cNvSpPr>
                <a:spLocks noChangeShapeType="1"/>
              </p:cNvSpPr>
              <p:nvPr/>
            </p:nvSpPr>
            <p:spPr bwMode="auto">
              <a:xfrm rot="16200000" flipV="1">
                <a:off x="2834" y="2783"/>
                <a:ext cx="0" cy="120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4" name="Group 13"/>
            <p:cNvGrpSpPr>
              <a:grpSpLocks/>
            </p:cNvGrpSpPr>
            <p:nvPr/>
          </p:nvGrpSpPr>
          <p:grpSpPr bwMode="auto">
            <a:xfrm>
              <a:off x="2256" y="1208"/>
              <a:ext cx="646" cy="230"/>
              <a:chOff x="2448" y="2757"/>
              <a:chExt cx="480" cy="171"/>
            </a:xfrm>
          </p:grpSpPr>
          <p:sp>
            <p:nvSpPr>
              <p:cNvPr id="41998" name="Freeform 14"/>
              <p:cNvSpPr>
                <a:spLocks/>
              </p:cNvSpPr>
              <p:nvPr/>
            </p:nvSpPr>
            <p:spPr bwMode="auto">
              <a:xfrm flipV="1">
                <a:off x="2739" y="2793"/>
                <a:ext cx="189" cy="10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 cmpd="sng">
                <a:solidFill>
                  <a:srgbClr val="CC33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999" name="Freeform 15"/>
              <p:cNvSpPr>
                <a:spLocks/>
              </p:cNvSpPr>
              <p:nvPr/>
            </p:nvSpPr>
            <p:spPr bwMode="auto">
              <a:xfrm flipV="1">
                <a:off x="2448" y="2757"/>
                <a:ext cx="291" cy="17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 cmpd="sng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000" name="Line 16"/>
              <p:cNvSpPr>
                <a:spLocks noChangeShapeType="1"/>
              </p:cNvSpPr>
              <p:nvPr/>
            </p:nvSpPr>
            <p:spPr bwMode="auto">
              <a:xfrm flipV="1">
                <a:off x="2478" y="2780"/>
                <a:ext cx="0" cy="120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001" name="Line 17"/>
              <p:cNvSpPr>
                <a:spLocks noChangeShapeType="1"/>
              </p:cNvSpPr>
              <p:nvPr/>
            </p:nvSpPr>
            <p:spPr bwMode="auto">
              <a:xfrm flipV="1">
                <a:off x="2538" y="2780"/>
                <a:ext cx="0" cy="120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002" name="Line 18"/>
              <p:cNvSpPr>
                <a:spLocks noChangeShapeType="1"/>
              </p:cNvSpPr>
              <p:nvPr/>
            </p:nvSpPr>
            <p:spPr bwMode="auto">
              <a:xfrm flipV="1">
                <a:off x="2598" y="2780"/>
                <a:ext cx="0" cy="120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003" name="Line 19"/>
              <p:cNvSpPr>
                <a:spLocks noChangeShapeType="1"/>
              </p:cNvSpPr>
              <p:nvPr/>
            </p:nvSpPr>
            <p:spPr bwMode="auto">
              <a:xfrm flipV="1">
                <a:off x="2658" y="2780"/>
                <a:ext cx="0" cy="120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004" name="Line 20"/>
              <p:cNvSpPr>
                <a:spLocks noChangeShapeType="1"/>
              </p:cNvSpPr>
              <p:nvPr/>
            </p:nvSpPr>
            <p:spPr bwMode="auto">
              <a:xfrm flipV="1">
                <a:off x="2718" y="2780"/>
                <a:ext cx="0" cy="120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005" name="Line 21"/>
              <p:cNvSpPr>
                <a:spLocks noChangeShapeType="1"/>
              </p:cNvSpPr>
              <p:nvPr/>
            </p:nvSpPr>
            <p:spPr bwMode="auto">
              <a:xfrm rot="16200000" flipV="1">
                <a:off x="2834" y="2783"/>
                <a:ext cx="0" cy="120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5" name="Group 22"/>
            <p:cNvGrpSpPr>
              <a:grpSpLocks/>
            </p:cNvGrpSpPr>
            <p:nvPr/>
          </p:nvGrpSpPr>
          <p:grpSpPr bwMode="auto">
            <a:xfrm>
              <a:off x="3600" y="1208"/>
              <a:ext cx="646" cy="230"/>
              <a:chOff x="2448" y="2757"/>
              <a:chExt cx="480" cy="171"/>
            </a:xfrm>
          </p:grpSpPr>
          <p:sp>
            <p:nvSpPr>
              <p:cNvPr id="42007" name="Freeform 23"/>
              <p:cNvSpPr>
                <a:spLocks/>
              </p:cNvSpPr>
              <p:nvPr/>
            </p:nvSpPr>
            <p:spPr bwMode="auto">
              <a:xfrm flipV="1">
                <a:off x="2739" y="2793"/>
                <a:ext cx="189" cy="10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 cmpd="sng">
                <a:solidFill>
                  <a:srgbClr val="CC33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008" name="Freeform 24"/>
              <p:cNvSpPr>
                <a:spLocks/>
              </p:cNvSpPr>
              <p:nvPr/>
            </p:nvSpPr>
            <p:spPr bwMode="auto">
              <a:xfrm flipV="1">
                <a:off x="2448" y="2757"/>
                <a:ext cx="291" cy="17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 cmpd="sng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009" name="Line 25"/>
              <p:cNvSpPr>
                <a:spLocks noChangeShapeType="1"/>
              </p:cNvSpPr>
              <p:nvPr/>
            </p:nvSpPr>
            <p:spPr bwMode="auto">
              <a:xfrm flipV="1">
                <a:off x="2478" y="2780"/>
                <a:ext cx="0" cy="120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010" name="Line 26"/>
              <p:cNvSpPr>
                <a:spLocks noChangeShapeType="1"/>
              </p:cNvSpPr>
              <p:nvPr/>
            </p:nvSpPr>
            <p:spPr bwMode="auto">
              <a:xfrm flipV="1">
                <a:off x="2538" y="2780"/>
                <a:ext cx="0" cy="120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011" name="Line 27"/>
              <p:cNvSpPr>
                <a:spLocks noChangeShapeType="1"/>
              </p:cNvSpPr>
              <p:nvPr/>
            </p:nvSpPr>
            <p:spPr bwMode="auto">
              <a:xfrm flipV="1">
                <a:off x="2598" y="2780"/>
                <a:ext cx="0" cy="120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012" name="Line 28"/>
              <p:cNvSpPr>
                <a:spLocks noChangeShapeType="1"/>
              </p:cNvSpPr>
              <p:nvPr/>
            </p:nvSpPr>
            <p:spPr bwMode="auto">
              <a:xfrm flipV="1">
                <a:off x="2658" y="2780"/>
                <a:ext cx="0" cy="120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013" name="Line 29"/>
              <p:cNvSpPr>
                <a:spLocks noChangeShapeType="1"/>
              </p:cNvSpPr>
              <p:nvPr/>
            </p:nvSpPr>
            <p:spPr bwMode="auto">
              <a:xfrm flipV="1">
                <a:off x="2718" y="2780"/>
                <a:ext cx="0" cy="120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014" name="Line 30"/>
              <p:cNvSpPr>
                <a:spLocks noChangeShapeType="1"/>
              </p:cNvSpPr>
              <p:nvPr/>
            </p:nvSpPr>
            <p:spPr bwMode="auto">
              <a:xfrm rot="16200000" flipV="1">
                <a:off x="2834" y="2783"/>
                <a:ext cx="0" cy="120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6" name="Group 31"/>
            <p:cNvGrpSpPr>
              <a:grpSpLocks/>
            </p:cNvGrpSpPr>
            <p:nvPr/>
          </p:nvGrpSpPr>
          <p:grpSpPr bwMode="auto">
            <a:xfrm>
              <a:off x="4704" y="1208"/>
              <a:ext cx="646" cy="230"/>
              <a:chOff x="2448" y="2757"/>
              <a:chExt cx="480" cy="171"/>
            </a:xfrm>
          </p:grpSpPr>
          <p:sp>
            <p:nvSpPr>
              <p:cNvPr id="42016" name="Freeform 32"/>
              <p:cNvSpPr>
                <a:spLocks/>
              </p:cNvSpPr>
              <p:nvPr/>
            </p:nvSpPr>
            <p:spPr bwMode="auto">
              <a:xfrm flipV="1">
                <a:off x="2739" y="2793"/>
                <a:ext cx="189" cy="10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 cmpd="sng">
                <a:solidFill>
                  <a:srgbClr val="CC33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017" name="Freeform 33"/>
              <p:cNvSpPr>
                <a:spLocks/>
              </p:cNvSpPr>
              <p:nvPr/>
            </p:nvSpPr>
            <p:spPr bwMode="auto">
              <a:xfrm flipV="1">
                <a:off x="2448" y="2757"/>
                <a:ext cx="291" cy="17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 cmpd="sng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018" name="Line 34"/>
              <p:cNvSpPr>
                <a:spLocks noChangeShapeType="1"/>
              </p:cNvSpPr>
              <p:nvPr/>
            </p:nvSpPr>
            <p:spPr bwMode="auto">
              <a:xfrm flipV="1">
                <a:off x="2478" y="2780"/>
                <a:ext cx="0" cy="120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019" name="Line 35"/>
              <p:cNvSpPr>
                <a:spLocks noChangeShapeType="1"/>
              </p:cNvSpPr>
              <p:nvPr/>
            </p:nvSpPr>
            <p:spPr bwMode="auto">
              <a:xfrm flipV="1">
                <a:off x="2538" y="2780"/>
                <a:ext cx="0" cy="120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020" name="Line 36"/>
              <p:cNvSpPr>
                <a:spLocks noChangeShapeType="1"/>
              </p:cNvSpPr>
              <p:nvPr/>
            </p:nvSpPr>
            <p:spPr bwMode="auto">
              <a:xfrm flipV="1">
                <a:off x="2598" y="2780"/>
                <a:ext cx="0" cy="120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021" name="Line 37"/>
              <p:cNvSpPr>
                <a:spLocks noChangeShapeType="1"/>
              </p:cNvSpPr>
              <p:nvPr/>
            </p:nvSpPr>
            <p:spPr bwMode="auto">
              <a:xfrm flipV="1">
                <a:off x="2658" y="2780"/>
                <a:ext cx="0" cy="120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022" name="Line 38"/>
              <p:cNvSpPr>
                <a:spLocks noChangeShapeType="1"/>
              </p:cNvSpPr>
              <p:nvPr/>
            </p:nvSpPr>
            <p:spPr bwMode="auto">
              <a:xfrm flipV="1">
                <a:off x="2718" y="2780"/>
                <a:ext cx="0" cy="120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023" name="Line 39"/>
              <p:cNvSpPr>
                <a:spLocks noChangeShapeType="1"/>
              </p:cNvSpPr>
              <p:nvPr/>
            </p:nvSpPr>
            <p:spPr bwMode="auto">
              <a:xfrm rot="16200000" flipV="1">
                <a:off x="2834" y="2783"/>
                <a:ext cx="0" cy="120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42026" name="Freeform 42"/>
            <p:cNvSpPr>
              <a:spLocks/>
            </p:cNvSpPr>
            <p:nvPr/>
          </p:nvSpPr>
          <p:spPr bwMode="auto">
            <a:xfrm rot="10800000" flipV="1">
              <a:off x="3037" y="1919"/>
              <a:ext cx="392" cy="23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2027" name="Line 43"/>
            <p:cNvSpPr>
              <a:spLocks noChangeShapeType="1"/>
            </p:cNvSpPr>
            <p:nvPr/>
          </p:nvSpPr>
          <p:spPr bwMode="auto">
            <a:xfrm rot="10800000" flipV="1">
              <a:off x="3389" y="1956"/>
              <a:ext cx="0" cy="16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2028" name="Line 44"/>
            <p:cNvSpPr>
              <a:spLocks noChangeShapeType="1"/>
            </p:cNvSpPr>
            <p:nvPr/>
          </p:nvSpPr>
          <p:spPr bwMode="auto">
            <a:xfrm rot="10800000" flipV="1">
              <a:off x="3308" y="1956"/>
              <a:ext cx="0" cy="16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2029" name="Line 45"/>
            <p:cNvSpPr>
              <a:spLocks noChangeShapeType="1"/>
            </p:cNvSpPr>
            <p:nvPr/>
          </p:nvSpPr>
          <p:spPr bwMode="auto">
            <a:xfrm rot="10800000" flipV="1">
              <a:off x="3227" y="1956"/>
              <a:ext cx="0" cy="16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2030" name="Line 46"/>
            <p:cNvSpPr>
              <a:spLocks noChangeShapeType="1"/>
            </p:cNvSpPr>
            <p:nvPr/>
          </p:nvSpPr>
          <p:spPr bwMode="auto">
            <a:xfrm rot="10800000" flipV="1">
              <a:off x="3146" y="1956"/>
              <a:ext cx="0" cy="16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2031" name="Line 47"/>
            <p:cNvSpPr>
              <a:spLocks noChangeShapeType="1"/>
            </p:cNvSpPr>
            <p:nvPr/>
          </p:nvSpPr>
          <p:spPr bwMode="auto">
            <a:xfrm rot="10800000" flipV="1">
              <a:off x="3066" y="1956"/>
              <a:ext cx="0" cy="16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2051" name="Line 67"/>
            <p:cNvSpPr>
              <a:spLocks noChangeShapeType="1"/>
            </p:cNvSpPr>
            <p:nvPr/>
          </p:nvSpPr>
          <p:spPr bwMode="auto">
            <a:xfrm>
              <a:off x="768" y="1344"/>
              <a:ext cx="57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2052" name="Line 68"/>
            <p:cNvSpPr>
              <a:spLocks noChangeShapeType="1"/>
            </p:cNvSpPr>
            <p:nvPr/>
          </p:nvSpPr>
          <p:spPr bwMode="auto">
            <a:xfrm>
              <a:off x="1968" y="1344"/>
              <a:ext cx="33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2053" name="Line 69"/>
            <p:cNvSpPr>
              <a:spLocks noChangeShapeType="1"/>
            </p:cNvSpPr>
            <p:nvPr/>
          </p:nvSpPr>
          <p:spPr bwMode="auto">
            <a:xfrm>
              <a:off x="2928" y="1344"/>
              <a:ext cx="72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2054" name="Line 70"/>
            <p:cNvSpPr>
              <a:spLocks noChangeShapeType="1"/>
            </p:cNvSpPr>
            <p:nvPr/>
          </p:nvSpPr>
          <p:spPr bwMode="auto">
            <a:xfrm>
              <a:off x="4272" y="1344"/>
              <a:ext cx="48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2056" name="Freeform 72"/>
            <p:cNvSpPr>
              <a:spLocks/>
            </p:cNvSpPr>
            <p:nvPr/>
          </p:nvSpPr>
          <p:spPr bwMode="auto">
            <a:xfrm>
              <a:off x="3408" y="1344"/>
              <a:ext cx="2064" cy="672"/>
            </a:xfrm>
            <a:custGeom>
              <a:avLst/>
              <a:gdLst/>
              <a:ahLst/>
              <a:cxnLst>
                <a:cxn ang="0">
                  <a:pos x="2064" y="0"/>
                </a:cxn>
                <a:cxn ang="0">
                  <a:pos x="2064" y="720"/>
                </a:cxn>
                <a:cxn ang="0">
                  <a:pos x="0" y="720"/>
                </a:cxn>
              </a:cxnLst>
              <a:rect l="0" t="0" r="r" b="b"/>
              <a:pathLst>
                <a:path w="2064" h="720">
                  <a:moveTo>
                    <a:pt x="2064" y="0"/>
                  </a:moveTo>
                  <a:lnTo>
                    <a:pt x="2064" y="720"/>
                  </a:lnTo>
                  <a:lnTo>
                    <a:pt x="0" y="720"/>
                  </a:lnTo>
                </a:path>
              </a:pathLst>
            </a:custGeom>
            <a:noFill/>
            <a:ln w="38100" cmpd="sng">
              <a:solidFill>
                <a:schemeClr val="folHlink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2057" name="Freeform 73"/>
            <p:cNvSpPr>
              <a:spLocks/>
            </p:cNvSpPr>
            <p:nvPr/>
          </p:nvSpPr>
          <p:spPr bwMode="auto">
            <a:xfrm>
              <a:off x="1056" y="1344"/>
              <a:ext cx="1968" cy="672"/>
            </a:xfrm>
            <a:custGeom>
              <a:avLst/>
              <a:gdLst/>
              <a:ahLst/>
              <a:cxnLst>
                <a:cxn ang="0">
                  <a:pos x="1728" y="624"/>
                </a:cxn>
                <a:cxn ang="0">
                  <a:pos x="0" y="624"/>
                </a:cxn>
                <a:cxn ang="0">
                  <a:pos x="0" y="0"/>
                </a:cxn>
              </a:cxnLst>
              <a:rect l="0" t="0" r="r" b="b"/>
              <a:pathLst>
                <a:path w="1728" h="624">
                  <a:moveTo>
                    <a:pt x="1728" y="624"/>
                  </a:moveTo>
                  <a:lnTo>
                    <a:pt x="0" y="624"/>
                  </a:lnTo>
                  <a:lnTo>
                    <a:pt x="0" y="0"/>
                  </a:lnTo>
                </a:path>
              </a:pathLst>
            </a:custGeom>
            <a:noFill/>
            <a:ln w="38100" cmpd="sng">
              <a:solidFill>
                <a:schemeClr val="folHlink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2059" name="Freeform 75"/>
            <p:cNvSpPr>
              <a:spLocks/>
            </p:cNvSpPr>
            <p:nvPr/>
          </p:nvSpPr>
          <p:spPr bwMode="auto">
            <a:xfrm>
              <a:off x="1152" y="1056"/>
              <a:ext cx="192" cy="19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2"/>
                </a:cxn>
                <a:cxn ang="0">
                  <a:pos x="192" y="192"/>
                </a:cxn>
              </a:cxnLst>
              <a:rect l="0" t="0" r="r" b="b"/>
              <a:pathLst>
                <a:path w="192" h="192">
                  <a:moveTo>
                    <a:pt x="0" y="0"/>
                  </a:moveTo>
                  <a:lnTo>
                    <a:pt x="0" y="192"/>
                  </a:lnTo>
                  <a:lnTo>
                    <a:pt x="192" y="192"/>
                  </a:lnTo>
                </a:path>
              </a:pathLst>
            </a:custGeom>
            <a:noFill/>
            <a:ln w="38100">
              <a:solidFill>
                <a:srgbClr val="333399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2060" name="Freeform 76"/>
            <p:cNvSpPr>
              <a:spLocks/>
            </p:cNvSpPr>
            <p:nvPr/>
          </p:nvSpPr>
          <p:spPr bwMode="auto">
            <a:xfrm>
              <a:off x="2112" y="1056"/>
              <a:ext cx="192" cy="19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2"/>
                </a:cxn>
                <a:cxn ang="0">
                  <a:pos x="192" y="192"/>
                </a:cxn>
              </a:cxnLst>
              <a:rect l="0" t="0" r="r" b="b"/>
              <a:pathLst>
                <a:path w="192" h="192">
                  <a:moveTo>
                    <a:pt x="0" y="0"/>
                  </a:moveTo>
                  <a:lnTo>
                    <a:pt x="0" y="192"/>
                  </a:lnTo>
                  <a:lnTo>
                    <a:pt x="192" y="192"/>
                  </a:lnTo>
                </a:path>
              </a:pathLst>
            </a:custGeom>
            <a:noFill/>
            <a:ln w="38100">
              <a:solidFill>
                <a:srgbClr val="333399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2062" name="Freeform 78"/>
            <p:cNvSpPr>
              <a:spLocks/>
            </p:cNvSpPr>
            <p:nvPr/>
          </p:nvSpPr>
          <p:spPr bwMode="auto">
            <a:xfrm>
              <a:off x="3456" y="1056"/>
              <a:ext cx="192" cy="19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2"/>
                </a:cxn>
                <a:cxn ang="0">
                  <a:pos x="192" y="192"/>
                </a:cxn>
              </a:cxnLst>
              <a:rect l="0" t="0" r="r" b="b"/>
              <a:pathLst>
                <a:path w="192" h="192">
                  <a:moveTo>
                    <a:pt x="0" y="0"/>
                  </a:moveTo>
                  <a:lnTo>
                    <a:pt x="0" y="192"/>
                  </a:lnTo>
                  <a:lnTo>
                    <a:pt x="192" y="192"/>
                  </a:lnTo>
                </a:path>
              </a:pathLst>
            </a:custGeom>
            <a:noFill/>
            <a:ln w="38100">
              <a:solidFill>
                <a:srgbClr val="333399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2063" name="Freeform 79"/>
            <p:cNvSpPr>
              <a:spLocks/>
            </p:cNvSpPr>
            <p:nvPr/>
          </p:nvSpPr>
          <p:spPr bwMode="auto">
            <a:xfrm>
              <a:off x="4560" y="1056"/>
              <a:ext cx="192" cy="19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2"/>
                </a:cxn>
                <a:cxn ang="0">
                  <a:pos x="192" y="192"/>
                </a:cxn>
              </a:cxnLst>
              <a:rect l="0" t="0" r="r" b="b"/>
              <a:pathLst>
                <a:path w="192" h="192">
                  <a:moveTo>
                    <a:pt x="0" y="0"/>
                  </a:moveTo>
                  <a:lnTo>
                    <a:pt x="0" y="192"/>
                  </a:lnTo>
                  <a:lnTo>
                    <a:pt x="192" y="192"/>
                  </a:lnTo>
                </a:path>
              </a:pathLst>
            </a:custGeom>
            <a:noFill/>
            <a:ln w="38100">
              <a:solidFill>
                <a:srgbClr val="333399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2064" name="Freeform 80"/>
            <p:cNvSpPr>
              <a:spLocks/>
            </p:cNvSpPr>
            <p:nvPr/>
          </p:nvSpPr>
          <p:spPr bwMode="auto">
            <a:xfrm>
              <a:off x="1968" y="1056"/>
              <a:ext cx="96" cy="240"/>
            </a:xfrm>
            <a:custGeom>
              <a:avLst/>
              <a:gdLst/>
              <a:ahLst/>
              <a:cxnLst>
                <a:cxn ang="0">
                  <a:pos x="0" y="240"/>
                </a:cxn>
                <a:cxn ang="0">
                  <a:pos x="96" y="240"/>
                </a:cxn>
                <a:cxn ang="0">
                  <a:pos x="96" y="0"/>
                </a:cxn>
              </a:cxnLst>
              <a:rect l="0" t="0" r="r" b="b"/>
              <a:pathLst>
                <a:path w="96" h="240">
                  <a:moveTo>
                    <a:pt x="0" y="240"/>
                  </a:moveTo>
                  <a:lnTo>
                    <a:pt x="96" y="240"/>
                  </a:lnTo>
                  <a:lnTo>
                    <a:pt x="96" y="0"/>
                  </a:lnTo>
                </a:path>
              </a:pathLst>
            </a:custGeom>
            <a:noFill/>
            <a:ln w="38100" cmpd="sng">
              <a:solidFill>
                <a:srgbClr val="333399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2065" name="Freeform 81"/>
            <p:cNvSpPr>
              <a:spLocks/>
            </p:cNvSpPr>
            <p:nvPr/>
          </p:nvSpPr>
          <p:spPr bwMode="auto">
            <a:xfrm>
              <a:off x="2928" y="1056"/>
              <a:ext cx="96" cy="240"/>
            </a:xfrm>
            <a:custGeom>
              <a:avLst/>
              <a:gdLst/>
              <a:ahLst/>
              <a:cxnLst>
                <a:cxn ang="0">
                  <a:pos x="0" y="240"/>
                </a:cxn>
                <a:cxn ang="0">
                  <a:pos x="96" y="240"/>
                </a:cxn>
                <a:cxn ang="0">
                  <a:pos x="96" y="0"/>
                </a:cxn>
              </a:cxnLst>
              <a:rect l="0" t="0" r="r" b="b"/>
              <a:pathLst>
                <a:path w="96" h="240">
                  <a:moveTo>
                    <a:pt x="0" y="240"/>
                  </a:moveTo>
                  <a:lnTo>
                    <a:pt x="96" y="240"/>
                  </a:lnTo>
                  <a:lnTo>
                    <a:pt x="96" y="0"/>
                  </a:lnTo>
                </a:path>
              </a:pathLst>
            </a:custGeom>
            <a:noFill/>
            <a:ln w="38100" cmpd="sng">
              <a:solidFill>
                <a:srgbClr val="333399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2066" name="Freeform 82"/>
            <p:cNvSpPr>
              <a:spLocks/>
            </p:cNvSpPr>
            <p:nvPr/>
          </p:nvSpPr>
          <p:spPr bwMode="auto">
            <a:xfrm>
              <a:off x="4272" y="1056"/>
              <a:ext cx="96" cy="240"/>
            </a:xfrm>
            <a:custGeom>
              <a:avLst/>
              <a:gdLst/>
              <a:ahLst/>
              <a:cxnLst>
                <a:cxn ang="0">
                  <a:pos x="0" y="240"/>
                </a:cxn>
                <a:cxn ang="0">
                  <a:pos x="96" y="240"/>
                </a:cxn>
                <a:cxn ang="0">
                  <a:pos x="96" y="0"/>
                </a:cxn>
              </a:cxnLst>
              <a:rect l="0" t="0" r="r" b="b"/>
              <a:pathLst>
                <a:path w="96" h="240">
                  <a:moveTo>
                    <a:pt x="0" y="240"/>
                  </a:moveTo>
                  <a:lnTo>
                    <a:pt x="96" y="240"/>
                  </a:lnTo>
                  <a:lnTo>
                    <a:pt x="96" y="0"/>
                  </a:lnTo>
                </a:path>
              </a:pathLst>
            </a:custGeom>
            <a:noFill/>
            <a:ln w="38100" cmpd="sng">
              <a:solidFill>
                <a:srgbClr val="333399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2067" name="Freeform 83"/>
            <p:cNvSpPr>
              <a:spLocks/>
            </p:cNvSpPr>
            <p:nvPr/>
          </p:nvSpPr>
          <p:spPr bwMode="auto">
            <a:xfrm>
              <a:off x="5376" y="1056"/>
              <a:ext cx="96" cy="240"/>
            </a:xfrm>
            <a:custGeom>
              <a:avLst/>
              <a:gdLst/>
              <a:ahLst/>
              <a:cxnLst>
                <a:cxn ang="0">
                  <a:pos x="0" y="240"/>
                </a:cxn>
                <a:cxn ang="0">
                  <a:pos x="96" y="240"/>
                </a:cxn>
                <a:cxn ang="0">
                  <a:pos x="96" y="0"/>
                </a:cxn>
              </a:cxnLst>
              <a:rect l="0" t="0" r="r" b="b"/>
              <a:pathLst>
                <a:path w="96" h="240">
                  <a:moveTo>
                    <a:pt x="0" y="240"/>
                  </a:moveTo>
                  <a:lnTo>
                    <a:pt x="96" y="240"/>
                  </a:lnTo>
                  <a:lnTo>
                    <a:pt x="96" y="0"/>
                  </a:lnTo>
                </a:path>
              </a:pathLst>
            </a:custGeom>
            <a:noFill/>
            <a:ln w="38100" cmpd="sng">
              <a:solidFill>
                <a:srgbClr val="333399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42068" name="Object 8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52954794"/>
                </p:ext>
              </p:extLst>
            </p:nvPr>
          </p:nvGraphicFramePr>
          <p:xfrm>
            <a:off x="768" y="1056"/>
            <a:ext cx="197" cy="2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021" name="Równanie" r:id="rId4" imgW="139680" imgH="177480" progId="Equation.3">
                    <p:embed/>
                  </p:oleObj>
                </mc:Choice>
                <mc:Fallback>
                  <p:oleObj name="Równanie" r:id="rId4" imgW="139680" imgH="177480" progId="Equation.3">
                    <p:embed/>
                    <p:pic>
                      <p:nvPicPr>
                        <p:cNvPr id="0" name="Picture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8" y="1056"/>
                          <a:ext cx="197" cy="24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2069" name="Object 8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54631597"/>
                </p:ext>
              </p:extLst>
            </p:nvPr>
          </p:nvGraphicFramePr>
          <p:xfrm>
            <a:off x="1191" y="884"/>
            <a:ext cx="231" cy="3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022" name="Equation" r:id="rId6" imgW="164880" imgH="215640" progId="Equation.3">
                    <p:embed/>
                  </p:oleObj>
                </mc:Choice>
                <mc:Fallback>
                  <p:oleObj name="Equation" r:id="rId6" imgW="164880" imgH="215640" progId="Equation.3">
                    <p:embed/>
                    <p:pic>
                      <p:nvPicPr>
                        <p:cNvPr id="0" name="Picture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91" y="884"/>
                          <a:ext cx="231" cy="30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2076" name="Object 9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73236797"/>
                </p:ext>
              </p:extLst>
            </p:nvPr>
          </p:nvGraphicFramePr>
          <p:xfrm>
            <a:off x="3504" y="864"/>
            <a:ext cx="249" cy="3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023" name="Equation" r:id="rId8" imgW="177480" imgH="228600" progId="Equation.3">
                    <p:embed/>
                  </p:oleObj>
                </mc:Choice>
                <mc:Fallback>
                  <p:oleObj name="Equation" r:id="rId8" imgW="177480" imgH="228600" progId="Equation.3">
                    <p:embed/>
                    <p:pic>
                      <p:nvPicPr>
                        <p:cNvPr id="0" name="Picture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04" y="864"/>
                          <a:ext cx="249" cy="32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2077" name="Object 9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2231586"/>
                </p:ext>
              </p:extLst>
            </p:nvPr>
          </p:nvGraphicFramePr>
          <p:xfrm>
            <a:off x="2160" y="884"/>
            <a:ext cx="249" cy="3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024" name="Equation" r:id="rId10" imgW="177480" imgH="215640" progId="Equation.3">
                    <p:embed/>
                  </p:oleObj>
                </mc:Choice>
                <mc:Fallback>
                  <p:oleObj name="Equation" r:id="rId10" imgW="177480" imgH="215640" progId="Equation.3">
                    <p:embed/>
                    <p:pic>
                      <p:nvPicPr>
                        <p:cNvPr id="0" name="Picture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60" y="884"/>
                          <a:ext cx="249" cy="30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2078" name="Object 9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43454675"/>
                </p:ext>
              </p:extLst>
            </p:nvPr>
          </p:nvGraphicFramePr>
          <p:xfrm>
            <a:off x="4620" y="866"/>
            <a:ext cx="285" cy="3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025" name="Equation" r:id="rId12" imgW="203040" imgH="228600" progId="Equation.3">
                    <p:embed/>
                  </p:oleObj>
                </mc:Choice>
                <mc:Fallback>
                  <p:oleObj name="Equation" r:id="rId12" imgW="203040" imgH="228600" progId="Equation.3">
                    <p:embed/>
                    <p:pic>
                      <p:nvPicPr>
                        <p:cNvPr id="0" name="Picture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20" y="866"/>
                          <a:ext cx="285" cy="32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2079" name="Object 95"/>
            <p:cNvGraphicFramePr>
              <a:graphicFrameLocks noChangeAspect="1"/>
            </p:cNvGraphicFramePr>
            <p:nvPr/>
          </p:nvGraphicFramePr>
          <p:xfrm>
            <a:off x="1728" y="1440"/>
            <a:ext cx="249" cy="3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026" name="Equation" r:id="rId14" imgW="177480" imgH="215640" progId="Equation.3">
                    <p:embed/>
                  </p:oleObj>
                </mc:Choice>
                <mc:Fallback>
                  <p:oleObj name="Equation" r:id="rId14" imgW="177480" imgH="215640" progId="Equation.3">
                    <p:embed/>
                    <p:pic>
                      <p:nvPicPr>
                        <p:cNvPr id="0" name="Picture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28" y="1440"/>
                          <a:ext cx="249" cy="30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2080" name="Object 96"/>
            <p:cNvGraphicFramePr>
              <a:graphicFrameLocks noChangeAspect="1"/>
            </p:cNvGraphicFramePr>
            <p:nvPr/>
          </p:nvGraphicFramePr>
          <p:xfrm>
            <a:off x="3984" y="1420"/>
            <a:ext cx="285" cy="3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027" name="Equation" r:id="rId16" imgW="203040" imgH="228600" progId="Equation.3">
                    <p:embed/>
                  </p:oleObj>
                </mc:Choice>
                <mc:Fallback>
                  <p:oleObj name="Equation" r:id="rId16" imgW="203040" imgH="228600" progId="Equation.3">
                    <p:embed/>
                    <p:pic>
                      <p:nvPicPr>
                        <p:cNvPr id="0" name="Picture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84" y="1420"/>
                          <a:ext cx="285" cy="32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2081" name="Object 97"/>
            <p:cNvGraphicFramePr>
              <a:graphicFrameLocks noChangeAspect="1"/>
            </p:cNvGraphicFramePr>
            <p:nvPr/>
          </p:nvGraphicFramePr>
          <p:xfrm>
            <a:off x="2688" y="1440"/>
            <a:ext cx="269" cy="3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028" name="Equation" r:id="rId18" imgW="190440" imgH="215640" progId="Equation.3">
                    <p:embed/>
                  </p:oleObj>
                </mc:Choice>
                <mc:Fallback>
                  <p:oleObj name="Equation" r:id="rId18" imgW="190440" imgH="215640" progId="Equation.3">
                    <p:embed/>
                    <p:pic>
                      <p:nvPicPr>
                        <p:cNvPr id="0" name="Picture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88" y="1440"/>
                          <a:ext cx="269" cy="30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2082" name="Object 98"/>
            <p:cNvGraphicFramePr>
              <a:graphicFrameLocks noChangeAspect="1"/>
            </p:cNvGraphicFramePr>
            <p:nvPr/>
          </p:nvGraphicFramePr>
          <p:xfrm>
            <a:off x="5088" y="1440"/>
            <a:ext cx="323" cy="3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029" name="Equation" r:id="rId20" imgW="228600" imgH="215640" progId="Equation.3">
                    <p:embed/>
                  </p:oleObj>
                </mc:Choice>
                <mc:Fallback>
                  <p:oleObj name="Equation" r:id="rId20" imgW="228600" imgH="215640" progId="Equation.3">
                    <p:embed/>
                    <p:pic>
                      <p:nvPicPr>
                        <p:cNvPr id="0" name="Picture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88" y="1440"/>
                          <a:ext cx="323" cy="30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2083" name="Text Box 99"/>
            <p:cNvSpPr txBox="1">
              <a:spLocks noChangeArrowheads="1"/>
            </p:cNvSpPr>
            <p:nvPr/>
          </p:nvSpPr>
          <p:spPr bwMode="auto">
            <a:xfrm>
              <a:off x="3053" y="2208"/>
              <a:ext cx="35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b="1" dirty="0">
                  <a:solidFill>
                    <a:srgbClr val="FF0000"/>
                  </a:solidFill>
                </a:rPr>
                <a:t>ACK</a:t>
              </a:r>
              <a:endParaRPr lang="pl-PL" dirty="0">
                <a:solidFill>
                  <a:srgbClr val="FF0000"/>
                </a:solidFill>
              </a:endParaRPr>
            </a:p>
          </p:txBody>
        </p:sp>
        <p:graphicFrame>
          <p:nvGraphicFramePr>
            <p:cNvPr id="42084" name="Object 100"/>
            <p:cNvGraphicFramePr>
              <a:graphicFrameLocks noChangeAspect="1"/>
            </p:cNvGraphicFramePr>
            <p:nvPr/>
          </p:nvGraphicFramePr>
          <p:xfrm>
            <a:off x="1392" y="1440"/>
            <a:ext cx="213" cy="3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030" name="Equation" r:id="rId22" imgW="152280" imgH="215640" progId="Equation.3">
                    <p:embed/>
                  </p:oleObj>
                </mc:Choice>
                <mc:Fallback>
                  <p:oleObj name="Equation" r:id="rId22" imgW="152280" imgH="215640" progId="Equation.3">
                    <p:embed/>
                    <p:pic>
                      <p:nvPicPr>
                        <p:cNvPr id="0" name="Picture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92" y="1440"/>
                          <a:ext cx="213" cy="30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2085" name="Object 101"/>
            <p:cNvGraphicFramePr>
              <a:graphicFrameLocks noChangeAspect="1"/>
            </p:cNvGraphicFramePr>
            <p:nvPr/>
          </p:nvGraphicFramePr>
          <p:xfrm>
            <a:off x="2304" y="1440"/>
            <a:ext cx="231" cy="3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031" name="Equation" r:id="rId24" imgW="164880" imgH="215640" progId="Equation.3">
                    <p:embed/>
                  </p:oleObj>
                </mc:Choice>
                <mc:Fallback>
                  <p:oleObj name="Equation" r:id="rId24" imgW="164880" imgH="215640" progId="Equation.3">
                    <p:embed/>
                    <p:pic>
                      <p:nvPicPr>
                        <p:cNvPr id="0" name="Picture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04" y="1440"/>
                          <a:ext cx="231" cy="30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2086" name="Object 102"/>
            <p:cNvGraphicFramePr>
              <a:graphicFrameLocks noChangeAspect="1"/>
            </p:cNvGraphicFramePr>
            <p:nvPr/>
          </p:nvGraphicFramePr>
          <p:xfrm>
            <a:off x="3600" y="1420"/>
            <a:ext cx="231" cy="3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032" name="Equation" r:id="rId26" imgW="164880" imgH="228600" progId="Equation.3">
                    <p:embed/>
                  </p:oleObj>
                </mc:Choice>
                <mc:Fallback>
                  <p:oleObj name="Equation" r:id="rId26" imgW="164880" imgH="228600" progId="Equation.3">
                    <p:embed/>
                    <p:pic>
                      <p:nvPicPr>
                        <p:cNvPr id="0" name="Picture 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00" y="1420"/>
                          <a:ext cx="231" cy="32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2087" name="Object 103"/>
            <p:cNvGraphicFramePr>
              <a:graphicFrameLocks noChangeAspect="1"/>
            </p:cNvGraphicFramePr>
            <p:nvPr/>
          </p:nvGraphicFramePr>
          <p:xfrm>
            <a:off x="4752" y="1440"/>
            <a:ext cx="285" cy="3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033" name="Equation" r:id="rId28" imgW="203040" imgH="215640" progId="Equation.3">
                    <p:embed/>
                  </p:oleObj>
                </mc:Choice>
                <mc:Fallback>
                  <p:oleObj name="Equation" r:id="rId28" imgW="203040" imgH="215640" progId="Equation.3">
                    <p:embed/>
                    <p:pic>
                      <p:nvPicPr>
                        <p:cNvPr id="0" name="Picture 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52" y="1440"/>
                          <a:ext cx="285" cy="30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42089" name="Object 10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4285073"/>
              </p:ext>
            </p:extLst>
          </p:nvPr>
        </p:nvGraphicFramePr>
        <p:xfrm>
          <a:off x="6188075" y="3505200"/>
          <a:ext cx="1962150" cy="735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034" name="Equation" r:id="rId30" imgW="774360" imgH="291960" progId="Equation.3">
                  <p:embed/>
                </p:oleObj>
              </mc:Choice>
              <mc:Fallback>
                <p:oleObj name="Equation" r:id="rId30" imgW="774360" imgH="29196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88075" y="3505200"/>
                        <a:ext cx="1962150" cy="735013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iek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8809873"/>
              </p:ext>
            </p:extLst>
          </p:nvPr>
        </p:nvGraphicFramePr>
        <p:xfrm>
          <a:off x="278699" y="3404668"/>
          <a:ext cx="2731585" cy="6469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035" name="Equation" r:id="rId32" imgW="965160" imgH="228600" progId="Equation.3">
                  <p:embed/>
                </p:oleObj>
              </mc:Choice>
              <mc:Fallback>
                <p:oleObj name="Equation" r:id="rId32" imgW="96516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3"/>
                      <a:stretch>
                        <a:fillRect/>
                      </a:stretch>
                    </p:blipFill>
                    <p:spPr>
                      <a:xfrm>
                        <a:off x="278699" y="3404668"/>
                        <a:ext cx="2731585" cy="6469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0" name="Text Box 1156"/>
          <p:cNvSpPr txBox="1">
            <a:spLocks noChangeArrowheads="1"/>
          </p:cNvSpPr>
          <p:nvPr/>
        </p:nvSpPr>
        <p:spPr bwMode="auto">
          <a:xfrm>
            <a:off x="736535" y="3910212"/>
            <a:ext cx="132086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pl-PL" sz="2400" b="1" dirty="0" smtClean="0"/>
              <a:t>Ruch tła</a:t>
            </a:r>
            <a:endParaRPr lang="pl-PL" sz="2400" dirty="0"/>
          </a:p>
        </p:txBody>
      </p:sp>
      <p:graphicFrame>
        <p:nvGraphicFramePr>
          <p:cNvPr id="141" name="Object 10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0812097"/>
              </p:ext>
            </p:extLst>
          </p:nvPr>
        </p:nvGraphicFramePr>
        <p:xfrm>
          <a:off x="3549650" y="2703513"/>
          <a:ext cx="998538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036" name="Równanie" r:id="rId34" imgW="431640" imgH="215640" progId="Equation.3">
                  <p:embed/>
                </p:oleObj>
              </mc:Choice>
              <mc:Fallback>
                <p:oleObj name="Równanie" r:id="rId34" imgW="43164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49650" y="2703513"/>
                        <a:ext cx="998538" cy="4953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2" name="Object 10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6967854"/>
              </p:ext>
            </p:extLst>
          </p:nvPr>
        </p:nvGraphicFramePr>
        <p:xfrm>
          <a:off x="5688013" y="2654300"/>
          <a:ext cx="996950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037" name="Równanie" r:id="rId36" imgW="431640" imgH="215640" progId="Equation.3">
                  <p:embed/>
                </p:oleObj>
              </mc:Choice>
              <mc:Fallback>
                <p:oleObj name="Równanie" r:id="rId36" imgW="43164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8013" y="2654300"/>
                        <a:ext cx="996950" cy="4953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4" name="Grupa 13"/>
          <p:cNvGrpSpPr/>
          <p:nvPr/>
        </p:nvGrpSpPr>
        <p:grpSpPr>
          <a:xfrm>
            <a:off x="604838" y="4419600"/>
            <a:ext cx="8539162" cy="2438400"/>
            <a:chOff x="604838" y="4419600"/>
            <a:chExt cx="8539162" cy="2438400"/>
          </a:xfrm>
        </p:grpSpPr>
        <p:grpSp>
          <p:nvGrpSpPr>
            <p:cNvPr id="11" name="Grupa 10"/>
            <p:cNvGrpSpPr/>
            <p:nvPr/>
          </p:nvGrpSpPr>
          <p:grpSpPr>
            <a:xfrm>
              <a:off x="604838" y="4419600"/>
              <a:ext cx="8539162" cy="2438400"/>
              <a:chOff x="604838" y="4419600"/>
              <a:chExt cx="8539162" cy="2438400"/>
            </a:xfrm>
          </p:grpSpPr>
          <p:sp>
            <p:nvSpPr>
              <p:cNvPr id="41987" name="Text Box 3"/>
              <p:cNvSpPr txBox="1">
                <a:spLocks noChangeArrowheads="1"/>
              </p:cNvSpPr>
              <p:nvPr/>
            </p:nvSpPr>
            <p:spPr bwMode="auto">
              <a:xfrm>
                <a:off x="7392988" y="6461125"/>
                <a:ext cx="1751012" cy="396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pl-PL" sz="2000" b="1">
                    <a:latin typeface="Impact" pitchFamily="34" charset="0"/>
                  </a:rPr>
                  <a:t>©</a:t>
                </a:r>
                <a:r>
                  <a:rPr lang="pl-PL" sz="1800">
                    <a:latin typeface="Impact" pitchFamily="34" charset="0"/>
                  </a:rPr>
                  <a:t> Zdzisław Papir</a:t>
                </a:r>
                <a:endParaRPr lang="pl-PL" sz="2400"/>
              </a:p>
            </p:txBody>
          </p:sp>
          <p:grpSp>
            <p:nvGrpSpPr>
              <p:cNvPr id="7" name="Group 108"/>
              <p:cNvGrpSpPr>
                <a:grpSpLocks/>
              </p:cNvGrpSpPr>
              <p:nvPr/>
            </p:nvGrpSpPr>
            <p:grpSpPr bwMode="auto">
              <a:xfrm>
                <a:off x="2057400" y="4660900"/>
                <a:ext cx="1025525" cy="365125"/>
                <a:chOff x="2448" y="2757"/>
                <a:chExt cx="480" cy="171"/>
              </a:xfrm>
            </p:grpSpPr>
            <p:sp>
              <p:nvSpPr>
                <p:cNvPr id="42093" name="Freeform 109"/>
                <p:cNvSpPr>
                  <a:spLocks/>
                </p:cNvSpPr>
                <p:nvPr/>
              </p:nvSpPr>
              <p:spPr bwMode="auto">
                <a:xfrm flipV="1">
                  <a:off x="2739" y="2793"/>
                  <a:ext cx="189" cy="10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16" y="0"/>
                    </a:cxn>
                    <a:cxn ang="0">
                      <a:pos x="816" y="480"/>
                    </a:cxn>
                    <a:cxn ang="0">
                      <a:pos x="0" y="480"/>
                    </a:cxn>
                  </a:cxnLst>
                  <a:rect l="0" t="0" r="r" b="b"/>
                  <a:pathLst>
                    <a:path w="816" h="480">
                      <a:moveTo>
                        <a:pt x="0" y="0"/>
                      </a:moveTo>
                      <a:lnTo>
                        <a:pt x="816" y="0"/>
                      </a:lnTo>
                      <a:lnTo>
                        <a:pt x="816" y="480"/>
                      </a:lnTo>
                      <a:lnTo>
                        <a:pt x="0" y="480"/>
                      </a:lnTo>
                    </a:path>
                  </a:pathLst>
                </a:custGeom>
                <a:noFill/>
                <a:ln w="57150" cmpd="sng">
                  <a:solidFill>
                    <a:srgbClr val="CC33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2094" name="Freeform 110"/>
                <p:cNvSpPr>
                  <a:spLocks/>
                </p:cNvSpPr>
                <p:nvPr/>
              </p:nvSpPr>
              <p:spPr bwMode="auto">
                <a:xfrm flipV="1">
                  <a:off x="2448" y="2757"/>
                  <a:ext cx="291" cy="17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16" y="0"/>
                    </a:cxn>
                    <a:cxn ang="0">
                      <a:pos x="816" y="480"/>
                    </a:cxn>
                    <a:cxn ang="0">
                      <a:pos x="0" y="480"/>
                    </a:cxn>
                  </a:cxnLst>
                  <a:rect l="0" t="0" r="r" b="b"/>
                  <a:pathLst>
                    <a:path w="816" h="480">
                      <a:moveTo>
                        <a:pt x="0" y="0"/>
                      </a:moveTo>
                      <a:lnTo>
                        <a:pt x="816" y="0"/>
                      </a:lnTo>
                      <a:lnTo>
                        <a:pt x="816" y="480"/>
                      </a:lnTo>
                      <a:lnTo>
                        <a:pt x="0" y="480"/>
                      </a:lnTo>
                    </a:path>
                  </a:pathLst>
                </a:custGeom>
                <a:noFill/>
                <a:ln w="57150" cmpd="sng">
                  <a:solidFill>
                    <a:srgbClr val="333399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2095" name="Line 111"/>
                <p:cNvSpPr>
                  <a:spLocks noChangeShapeType="1"/>
                </p:cNvSpPr>
                <p:nvPr/>
              </p:nvSpPr>
              <p:spPr bwMode="auto">
                <a:xfrm flipV="1">
                  <a:off x="2478" y="2780"/>
                  <a:ext cx="0" cy="120"/>
                </a:xfrm>
                <a:prstGeom prst="line">
                  <a:avLst/>
                </a:prstGeom>
                <a:noFill/>
                <a:ln w="38100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2096" name="Line 112"/>
                <p:cNvSpPr>
                  <a:spLocks noChangeShapeType="1"/>
                </p:cNvSpPr>
                <p:nvPr/>
              </p:nvSpPr>
              <p:spPr bwMode="auto">
                <a:xfrm flipV="1">
                  <a:off x="2538" y="2780"/>
                  <a:ext cx="0" cy="120"/>
                </a:xfrm>
                <a:prstGeom prst="line">
                  <a:avLst/>
                </a:prstGeom>
                <a:noFill/>
                <a:ln w="38100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2097" name="Line 113"/>
                <p:cNvSpPr>
                  <a:spLocks noChangeShapeType="1"/>
                </p:cNvSpPr>
                <p:nvPr/>
              </p:nvSpPr>
              <p:spPr bwMode="auto">
                <a:xfrm flipV="1">
                  <a:off x="2598" y="2780"/>
                  <a:ext cx="0" cy="120"/>
                </a:xfrm>
                <a:prstGeom prst="line">
                  <a:avLst/>
                </a:prstGeom>
                <a:noFill/>
                <a:ln w="38100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2098" name="Line 114"/>
                <p:cNvSpPr>
                  <a:spLocks noChangeShapeType="1"/>
                </p:cNvSpPr>
                <p:nvPr/>
              </p:nvSpPr>
              <p:spPr bwMode="auto">
                <a:xfrm flipV="1">
                  <a:off x="2658" y="2780"/>
                  <a:ext cx="0" cy="120"/>
                </a:xfrm>
                <a:prstGeom prst="line">
                  <a:avLst/>
                </a:prstGeom>
                <a:noFill/>
                <a:ln w="38100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2099" name="Line 115"/>
                <p:cNvSpPr>
                  <a:spLocks noChangeShapeType="1"/>
                </p:cNvSpPr>
                <p:nvPr/>
              </p:nvSpPr>
              <p:spPr bwMode="auto">
                <a:xfrm flipV="1">
                  <a:off x="2718" y="2780"/>
                  <a:ext cx="0" cy="120"/>
                </a:xfrm>
                <a:prstGeom prst="line">
                  <a:avLst/>
                </a:prstGeom>
                <a:noFill/>
                <a:ln w="38100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2100" name="Line 116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834" y="2783"/>
                  <a:ext cx="0" cy="120"/>
                </a:xfrm>
                <a:prstGeom prst="line">
                  <a:avLst/>
                </a:prstGeom>
                <a:noFill/>
                <a:ln w="38100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grpSp>
            <p:nvGrpSpPr>
              <p:cNvPr id="8" name="Group 117"/>
              <p:cNvGrpSpPr>
                <a:grpSpLocks/>
              </p:cNvGrpSpPr>
              <p:nvPr/>
            </p:nvGrpSpPr>
            <p:grpSpPr bwMode="auto">
              <a:xfrm>
                <a:off x="3581400" y="4660900"/>
                <a:ext cx="1025525" cy="365125"/>
                <a:chOff x="2448" y="2757"/>
                <a:chExt cx="480" cy="171"/>
              </a:xfrm>
            </p:grpSpPr>
            <p:sp>
              <p:nvSpPr>
                <p:cNvPr id="42102" name="Freeform 118"/>
                <p:cNvSpPr>
                  <a:spLocks/>
                </p:cNvSpPr>
                <p:nvPr/>
              </p:nvSpPr>
              <p:spPr bwMode="auto">
                <a:xfrm flipV="1">
                  <a:off x="2739" y="2793"/>
                  <a:ext cx="189" cy="10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16" y="0"/>
                    </a:cxn>
                    <a:cxn ang="0">
                      <a:pos x="816" y="480"/>
                    </a:cxn>
                    <a:cxn ang="0">
                      <a:pos x="0" y="480"/>
                    </a:cxn>
                  </a:cxnLst>
                  <a:rect l="0" t="0" r="r" b="b"/>
                  <a:pathLst>
                    <a:path w="816" h="480">
                      <a:moveTo>
                        <a:pt x="0" y="0"/>
                      </a:moveTo>
                      <a:lnTo>
                        <a:pt x="816" y="0"/>
                      </a:lnTo>
                      <a:lnTo>
                        <a:pt x="816" y="480"/>
                      </a:lnTo>
                      <a:lnTo>
                        <a:pt x="0" y="480"/>
                      </a:lnTo>
                    </a:path>
                  </a:pathLst>
                </a:custGeom>
                <a:noFill/>
                <a:ln w="57150" cmpd="sng">
                  <a:solidFill>
                    <a:srgbClr val="CC33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2103" name="Freeform 119"/>
                <p:cNvSpPr>
                  <a:spLocks/>
                </p:cNvSpPr>
                <p:nvPr/>
              </p:nvSpPr>
              <p:spPr bwMode="auto">
                <a:xfrm flipV="1">
                  <a:off x="2448" y="2757"/>
                  <a:ext cx="291" cy="17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16" y="0"/>
                    </a:cxn>
                    <a:cxn ang="0">
                      <a:pos x="816" y="480"/>
                    </a:cxn>
                    <a:cxn ang="0">
                      <a:pos x="0" y="480"/>
                    </a:cxn>
                  </a:cxnLst>
                  <a:rect l="0" t="0" r="r" b="b"/>
                  <a:pathLst>
                    <a:path w="816" h="480">
                      <a:moveTo>
                        <a:pt x="0" y="0"/>
                      </a:moveTo>
                      <a:lnTo>
                        <a:pt x="816" y="0"/>
                      </a:lnTo>
                      <a:lnTo>
                        <a:pt x="816" y="480"/>
                      </a:lnTo>
                      <a:lnTo>
                        <a:pt x="0" y="480"/>
                      </a:lnTo>
                    </a:path>
                  </a:pathLst>
                </a:custGeom>
                <a:noFill/>
                <a:ln w="57150" cmpd="sng">
                  <a:solidFill>
                    <a:srgbClr val="333399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2104" name="Line 120"/>
                <p:cNvSpPr>
                  <a:spLocks noChangeShapeType="1"/>
                </p:cNvSpPr>
                <p:nvPr/>
              </p:nvSpPr>
              <p:spPr bwMode="auto">
                <a:xfrm flipV="1">
                  <a:off x="2478" y="2780"/>
                  <a:ext cx="0" cy="120"/>
                </a:xfrm>
                <a:prstGeom prst="line">
                  <a:avLst/>
                </a:prstGeom>
                <a:noFill/>
                <a:ln w="38100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2105" name="Line 121"/>
                <p:cNvSpPr>
                  <a:spLocks noChangeShapeType="1"/>
                </p:cNvSpPr>
                <p:nvPr/>
              </p:nvSpPr>
              <p:spPr bwMode="auto">
                <a:xfrm flipV="1">
                  <a:off x="2538" y="2780"/>
                  <a:ext cx="0" cy="120"/>
                </a:xfrm>
                <a:prstGeom prst="line">
                  <a:avLst/>
                </a:prstGeom>
                <a:noFill/>
                <a:ln w="38100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2106" name="Line 122"/>
                <p:cNvSpPr>
                  <a:spLocks noChangeShapeType="1"/>
                </p:cNvSpPr>
                <p:nvPr/>
              </p:nvSpPr>
              <p:spPr bwMode="auto">
                <a:xfrm flipV="1">
                  <a:off x="2598" y="2780"/>
                  <a:ext cx="0" cy="120"/>
                </a:xfrm>
                <a:prstGeom prst="line">
                  <a:avLst/>
                </a:prstGeom>
                <a:noFill/>
                <a:ln w="38100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2107" name="Line 123"/>
                <p:cNvSpPr>
                  <a:spLocks noChangeShapeType="1"/>
                </p:cNvSpPr>
                <p:nvPr/>
              </p:nvSpPr>
              <p:spPr bwMode="auto">
                <a:xfrm flipV="1">
                  <a:off x="2658" y="2780"/>
                  <a:ext cx="0" cy="120"/>
                </a:xfrm>
                <a:prstGeom prst="line">
                  <a:avLst/>
                </a:prstGeom>
                <a:noFill/>
                <a:ln w="38100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2108" name="Line 124"/>
                <p:cNvSpPr>
                  <a:spLocks noChangeShapeType="1"/>
                </p:cNvSpPr>
                <p:nvPr/>
              </p:nvSpPr>
              <p:spPr bwMode="auto">
                <a:xfrm flipV="1">
                  <a:off x="2718" y="2780"/>
                  <a:ext cx="0" cy="120"/>
                </a:xfrm>
                <a:prstGeom prst="line">
                  <a:avLst/>
                </a:prstGeom>
                <a:noFill/>
                <a:ln w="38100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2109" name="Line 125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834" y="2783"/>
                  <a:ext cx="0" cy="120"/>
                </a:xfrm>
                <a:prstGeom prst="line">
                  <a:avLst/>
                </a:prstGeom>
                <a:noFill/>
                <a:ln w="38100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grpSp>
            <p:nvGrpSpPr>
              <p:cNvPr id="9" name="Group 126"/>
              <p:cNvGrpSpPr>
                <a:grpSpLocks/>
              </p:cNvGrpSpPr>
              <p:nvPr/>
            </p:nvGrpSpPr>
            <p:grpSpPr bwMode="auto">
              <a:xfrm>
                <a:off x="5715000" y="4660900"/>
                <a:ext cx="1025525" cy="365125"/>
                <a:chOff x="2448" y="2757"/>
                <a:chExt cx="480" cy="171"/>
              </a:xfrm>
            </p:grpSpPr>
            <p:sp>
              <p:nvSpPr>
                <p:cNvPr id="42111" name="Freeform 127"/>
                <p:cNvSpPr>
                  <a:spLocks/>
                </p:cNvSpPr>
                <p:nvPr/>
              </p:nvSpPr>
              <p:spPr bwMode="auto">
                <a:xfrm flipV="1">
                  <a:off x="2739" y="2793"/>
                  <a:ext cx="189" cy="10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16" y="0"/>
                    </a:cxn>
                    <a:cxn ang="0">
                      <a:pos x="816" y="480"/>
                    </a:cxn>
                    <a:cxn ang="0">
                      <a:pos x="0" y="480"/>
                    </a:cxn>
                  </a:cxnLst>
                  <a:rect l="0" t="0" r="r" b="b"/>
                  <a:pathLst>
                    <a:path w="816" h="480">
                      <a:moveTo>
                        <a:pt x="0" y="0"/>
                      </a:moveTo>
                      <a:lnTo>
                        <a:pt x="816" y="0"/>
                      </a:lnTo>
                      <a:lnTo>
                        <a:pt x="816" y="480"/>
                      </a:lnTo>
                      <a:lnTo>
                        <a:pt x="0" y="480"/>
                      </a:lnTo>
                    </a:path>
                  </a:pathLst>
                </a:custGeom>
                <a:noFill/>
                <a:ln w="57150" cmpd="sng">
                  <a:solidFill>
                    <a:srgbClr val="CC33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2112" name="Freeform 128"/>
                <p:cNvSpPr>
                  <a:spLocks/>
                </p:cNvSpPr>
                <p:nvPr/>
              </p:nvSpPr>
              <p:spPr bwMode="auto">
                <a:xfrm flipV="1">
                  <a:off x="2448" y="2757"/>
                  <a:ext cx="291" cy="17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16" y="0"/>
                    </a:cxn>
                    <a:cxn ang="0">
                      <a:pos x="816" y="480"/>
                    </a:cxn>
                    <a:cxn ang="0">
                      <a:pos x="0" y="480"/>
                    </a:cxn>
                  </a:cxnLst>
                  <a:rect l="0" t="0" r="r" b="b"/>
                  <a:pathLst>
                    <a:path w="816" h="480">
                      <a:moveTo>
                        <a:pt x="0" y="0"/>
                      </a:moveTo>
                      <a:lnTo>
                        <a:pt x="816" y="0"/>
                      </a:lnTo>
                      <a:lnTo>
                        <a:pt x="816" y="480"/>
                      </a:lnTo>
                      <a:lnTo>
                        <a:pt x="0" y="480"/>
                      </a:lnTo>
                    </a:path>
                  </a:pathLst>
                </a:custGeom>
                <a:noFill/>
                <a:ln w="57150" cmpd="sng">
                  <a:solidFill>
                    <a:srgbClr val="333399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2113" name="Line 129"/>
                <p:cNvSpPr>
                  <a:spLocks noChangeShapeType="1"/>
                </p:cNvSpPr>
                <p:nvPr/>
              </p:nvSpPr>
              <p:spPr bwMode="auto">
                <a:xfrm flipV="1">
                  <a:off x="2478" y="2780"/>
                  <a:ext cx="0" cy="120"/>
                </a:xfrm>
                <a:prstGeom prst="line">
                  <a:avLst/>
                </a:prstGeom>
                <a:noFill/>
                <a:ln w="38100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2114" name="Line 130"/>
                <p:cNvSpPr>
                  <a:spLocks noChangeShapeType="1"/>
                </p:cNvSpPr>
                <p:nvPr/>
              </p:nvSpPr>
              <p:spPr bwMode="auto">
                <a:xfrm flipV="1">
                  <a:off x="2538" y="2780"/>
                  <a:ext cx="0" cy="120"/>
                </a:xfrm>
                <a:prstGeom prst="line">
                  <a:avLst/>
                </a:prstGeom>
                <a:noFill/>
                <a:ln w="38100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2115" name="Line 131"/>
                <p:cNvSpPr>
                  <a:spLocks noChangeShapeType="1"/>
                </p:cNvSpPr>
                <p:nvPr/>
              </p:nvSpPr>
              <p:spPr bwMode="auto">
                <a:xfrm flipV="1">
                  <a:off x="2598" y="2780"/>
                  <a:ext cx="0" cy="120"/>
                </a:xfrm>
                <a:prstGeom prst="line">
                  <a:avLst/>
                </a:prstGeom>
                <a:noFill/>
                <a:ln w="38100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2116" name="Line 132"/>
                <p:cNvSpPr>
                  <a:spLocks noChangeShapeType="1"/>
                </p:cNvSpPr>
                <p:nvPr/>
              </p:nvSpPr>
              <p:spPr bwMode="auto">
                <a:xfrm flipV="1">
                  <a:off x="2658" y="2780"/>
                  <a:ext cx="0" cy="120"/>
                </a:xfrm>
                <a:prstGeom prst="line">
                  <a:avLst/>
                </a:prstGeom>
                <a:noFill/>
                <a:ln w="38100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2117" name="Line 133"/>
                <p:cNvSpPr>
                  <a:spLocks noChangeShapeType="1"/>
                </p:cNvSpPr>
                <p:nvPr/>
              </p:nvSpPr>
              <p:spPr bwMode="auto">
                <a:xfrm flipV="1">
                  <a:off x="2718" y="2780"/>
                  <a:ext cx="0" cy="120"/>
                </a:xfrm>
                <a:prstGeom prst="line">
                  <a:avLst/>
                </a:prstGeom>
                <a:noFill/>
                <a:ln w="38100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2118" name="Line 134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834" y="2783"/>
                  <a:ext cx="0" cy="120"/>
                </a:xfrm>
                <a:prstGeom prst="line">
                  <a:avLst/>
                </a:prstGeom>
                <a:noFill/>
                <a:ln w="38100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grpSp>
            <p:nvGrpSpPr>
              <p:cNvPr id="10" name="Group 135"/>
              <p:cNvGrpSpPr>
                <a:grpSpLocks/>
              </p:cNvGrpSpPr>
              <p:nvPr/>
            </p:nvGrpSpPr>
            <p:grpSpPr bwMode="auto">
              <a:xfrm>
                <a:off x="7467600" y="4660900"/>
                <a:ext cx="1025525" cy="365125"/>
                <a:chOff x="2448" y="2757"/>
                <a:chExt cx="480" cy="171"/>
              </a:xfrm>
            </p:grpSpPr>
            <p:sp>
              <p:nvSpPr>
                <p:cNvPr id="42120" name="Freeform 136"/>
                <p:cNvSpPr>
                  <a:spLocks/>
                </p:cNvSpPr>
                <p:nvPr/>
              </p:nvSpPr>
              <p:spPr bwMode="auto">
                <a:xfrm flipV="1">
                  <a:off x="2739" y="2793"/>
                  <a:ext cx="189" cy="10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16" y="0"/>
                    </a:cxn>
                    <a:cxn ang="0">
                      <a:pos x="816" y="480"/>
                    </a:cxn>
                    <a:cxn ang="0">
                      <a:pos x="0" y="480"/>
                    </a:cxn>
                  </a:cxnLst>
                  <a:rect l="0" t="0" r="r" b="b"/>
                  <a:pathLst>
                    <a:path w="816" h="480">
                      <a:moveTo>
                        <a:pt x="0" y="0"/>
                      </a:moveTo>
                      <a:lnTo>
                        <a:pt x="816" y="0"/>
                      </a:lnTo>
                      <a:lnTo>
                        <a:pt x="816" y="480"/>
                      </a:lnTo>
                      <a:lnTo>
                        <a:pt x="0" y="480"/>
                      </a:lnTo>
                    </a:path>
                  </a:pathLst>
                </a:custGeom>
                <a:noFill/>
                <a:ln w="57150" cmpd="sng">
                  <a:solidFill>
                    <a:srgbClr val="CC33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2121" name="Freeform 137"/>
                <p:cNvSpPr>
                  <a:spLocks/>
                </p:cNvSpPr>
                <p:nvPr/>
              </p:nvSpPr>
              <p:spPr bwMode="auto">
                <a:xfrm flipV="1">
                  <a:off x="2448" y="2757"/>
                  <a:ext cx="291" cy="17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16" y="0"/>
                    </a:cxn>
                    <a:cxn ang="0">
                      <a:pos x="816" y="480"/>
                    </a:cxn>
                    <a:cxn ang="0">
                      <a:pos x="0" y="480"/>
                    </a:cxn>
                  </a:cxnLst>
                  <a:rect l="0" t="0" r="r" b="b"/>
                  <a:pathLst>
                    <a:path w="816" h="480">
                      <a:moveTo>
                        <a:pt x="0" y="0"/>
                      </a:moveTo>
                      <a:lnTo>
                        <a:pt x="816" y="0"/>
                      </a:lnTo>
                      <a:lnTo>
                        <a:pt x="816" y="480"/>
                      </a:lnTo>
                      <a:lnTo>
                        <a:pt x="0" y="480"/>
                      </a:lnTo>
                    </a:path>
                  </a:pathLst>
                </a:custGeom>
                <a:noFill/>
                <a:ln w="57150" cmpd="sng">
                  <a:solidFill>
                    <a:srgbClr val="333399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2122" name="Line 138"/>
                <p:cNvSpPr>
                  <a:spLocks noChangeShapeType="1"/>
                </p:cNvSpPr>
                <p:nvPr/>
              </p:nvSpPr>
              <p:spPr bwMode="auto">
                <a:xfrm flipV="1">
                  <a:off x="2478" y="2780"/>
                  <a:ext cx="0" cy="120"/>
                </a:xfrm>
                <a:prstGeom prst="line">
                  <a:avLst/>
                </a:prstGeom>
                <a:noFill/>
                <a:ln w="38100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2123" name="Line 139"/>
                <p:cNvSpPr>
                  <a:spLocks noChangeShapeType="1"/>
                </p:cNvSpPr>
                <p:nvPr/>
              </p:nvSpPr>
              <p:spPr bwMode="auto">
                <a:xfrm flipV="1">
                  <a:off x="2538" y="2780"/>
                  <a:ext cx="0" cy="120"/>
                </a:xfrm>
                <a:prstGeom prst="line">
                  <a:avLst/>
                </a:prstGeom>
                <a:noFill/>
                <a:ln w="38100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2124" name="Line 140"/>
                <p:cNvSpPr>
                  <a:spLocks noChangeShapeType="1"/>
                </p:cNvSpPr>
                <p:nvPr/>
              </p:nvSpPr>
              <p:spPr bwMode="auto">
                <a:xfrm flipV="1">
                  <a:off x="2598" y="2780"/>
                  <a:ext cx="0" cy="120"/>
                </a:xfrm>
                <a:prstGeom prst="line">
                  <a:avLst/>
                </a:prstGeom>
                <a:noFill/>
                <a:ln w="38100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2125" name="Line 141"/>
                <p:cNvSpPr>
                  <a:spLocks noChangeShapeType="1"/>
                </p:cNvSpPr>
                <p:nvPr/>
              </p:nvSpPr>
              <p:spPr bwMode="auto">
                <a:xfrm flipV="1">
                  <a:off x="2658" y="2780"/>
                  <a:ext cx="0" cy="120"/>
                </a:xfrm>
                <a:prstGeom prst="line">
                  <a:avLst/>
                </a:prstGeom>
                <a:noFill/>
                <a:ln w="38100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2126" name="Line 142"/>
                <p:cNvSpPr>
                  <a:spLocks noChangeShapeType="1"/>
                </p:cNvSpPr>
                <p:nvPr/>
              </p:nvSpPr>
              <p:spPr bwMode="auto">
                <a:xfrm flipV="1">
                  <a:off x="2718" y="2780"/>
                  <a:ext cx="0" cy="120"/>
                </a:xfrm>
                <a:prstGeom prst="line">
                  <a:avLst/>
                </a:prstGeom>
                <a:noFill/>
                <a:ln w="38100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2127" name="Line 143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2834" y="2783"/>
                  <a:ext cx="0" cy="120"/>
                </a:xfrm>
                <a:prstGeom prst="line">
                  <a:avLst/>
                </a:prstGeom>
                <a:noFill/>
                <a:ln w="38100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sp>
            <p:nvSpPr>
              <p:cNvPr id="42128" name="Freeform 144"/>
              <p:cNvSpPr>
                <a:spLocks/>
              </p:cNvSpPr>
              <p:nvPr/>
            </p:nvSpPr>
            <p:spPr bwMode="auto">
              <a:xfrm rot="10800000" flipV="1">
                <a:off x="4821238" y="5789613"/>
                <a:ext cx="622300" cy="3651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 cmpd="sng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129" name="Line 145"/>
              <p:cNvSpPr>
                <a:spLocks noChangeShapeType="1"/>
              </p:cNvSpPr>
              <p:nvPr/>
            </p:nvSpPr>
            <p:spPr bwMode="auto">
              <a:xfrm rot="10800000" flipV="1">
                <a:off x="5380038" y="5848350"/>
                <a:ext cx="0" cy="25558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130" name="Line 146"/>
              <p:cNvSpPr>
                <a:spLocks noChangeShapeType="1"/>
              </p:cNvSpPr>
              <p:nvPr/>
            </p:nvSpPr>
            <p:spPr bwMode="auto">
              <a:xfrm rot="10800000" flipV="1">
                <a:off x="5251450" y="5848350"/>
                <a:ext cx="0" cy="25558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131" name="Line 147"/>
              <p:cNvSpPr>
                <a:spLocks noChangeShapeType="1"/>
              </p:cNvSpPr>
              <p:nvPr/>
            </p:nvSpPr>
            <p:spPr bwMode="auto">
              <a:xfrm rot="10800000" flipV="1">
                <a:off x="5122863" y="5848350"/>
                <a:ext cx="0" cy="25558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132" name="Line 148"/>
              <p:cNvSpPr>
                <a:spLocks noChangeShapeType="1"/>
              </p:cNvSpPr>
              <p:nvPr/>
            </p:nvSpPr>
            <p:spPr bwMode="auto">
              <a:xfrm rot="10800000" flipV="1">
                <a:off x="4994275" y="5848350"/>
                <a:ext cx="0" cy="25558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133" name="Line 149"/>
              <p:cNvSpPr>
                <a:spLocks noChangeShapeType="1"/>
              </p:cNvSpPr>
              <p:nvPr/>
            </p:nvSpPr>
            <p:spPr bwMode="auto">
              <a:xfrm rot="10800000" flipV="1">
                <a:off x="4867275" y="5848350"/>
                <a:ext cx="0" cy="25558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134" name="Line 150"/>
              <p:cNvSpPr>
                <a:spLocks noChangeShapeType="1"/>
              </p:cNvSpPr>
              <p:nvPr/>
            </p:nvSpPr>
            <p:spPr bwMode="auto">
              <a:xfrm>
                <a:off x="1219200" y="4876800"/>
                <a:ext cx="9144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135" name="Line 151"/>
              <p:cNvSpPr>
                <a:spLocks noChangeShapeType="1"/>
              </p:cNvSpPr>
              <p:nvPr/>
            </p:nvSpPr>
            <p:spPr bwMode="auto">
              <a:xfrm>
                <a:off x="3124200" y="4876800"/>
                <a:ext cx="5334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136" name="Line 152"/>
              <p:cNvSpPr>
                <a:spLocks noChangeShapeType="1"/>
              </p:cNvSpPr>
              <p:nvPr/>
            </p:nvSpPr>
            <p:spPr bwMode="auto">
              <a:xfrm>
                <a:off x="4648200" y="4876800"/>
                <a:ext cx="11430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137" name="Line 153"/>
              <p:cNvSpPr>
                <a:spLocks noChangeShapeType="1"/>
              </p:cNvSpPr>
              <p:nvPr/>
            </p:nvSpPr>
            <p:spPr bwMode="auto">
              <a:xfrm>
                <a:off x="6781800" y="4876800"/>
                <a:ext cx="7620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138" name="Freeform 154"/>
              <p:cNvSpPr>
                <a:spLocks/>
              </p:cNvSpPr>
              <p:nvPr/>
            </p:nvSpPr>
            <p:spPr bwMode="auto">
              <a:xfrm>
                <a:off x="5410200" y="4876800"/>
                <a:ext cx="3276600" cy="1066800"/>
              </a:xfrm>
              <a:custGeom>
                <a:avLst/>
                <a:gdLst/>
                <a:ahLst/>
                <a:cxnLst>
                  <a:cxn ang="0">
                    <a:pos x="2064" y="0"/>
                  </a:cxn>
                  <a:cxn ang="0">
                    <a:pos x="2064" y="720"/>
                  </a:cxn>
                  <a:cxn ang="0">
                    <a:pos x="0" y="720"/>
                  </a:cxn>
                </a:cxnLst>
                <a:rect l="0" t="0" r="r" b="b"/>
                <a:pathLst>
                  <a:path w="2064" h="720">
                    <a:moveTo>
                      <a:pt x="2064" y="0"/>
                    </a:moveTo>
                    <a:lnTo>
                      <a:pt x="2064" y="720"/>
                    </a:lnTo>
                    <a:lnTo>
                      <a:pt x="0" y="720"/>
                    </a:lnTo>
                  </a:path>
                </a:pathLst>
              </a:custGeom>
              <a:noFill/>
              <a:ln w="38100" cmpd="sng">
                <a:solidFill>
                  <a:schemeClr val="folHlink"/>
                </a:solidFill>
                <a:round/>
                <a:headEnd/>
                <a:tailEnd type="stealth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139" name="Freeform 155"/>
              <p:cNvSpPr>
                <a:spLocks/>
              </p:cNvSpPr>
              <p:nvPr/>
            </p:nvSpPr>
            <p:spPr bwMode="auto">
              <a:xfrm>
                <a:off x="1676400" y="4876800"/>
                <a:ext cx="3124200" cy="1066800"/>
              </a:xfrm>
              <a:custGeom>
                <a:avLst/>
                <a:gdLst/>
                <a:ahLst/>
                <a:cxnLst>
                  <a:cxn ang="0">
                    <a:pos x="1728" y="624"/>
                  </a:cxn>
                  <a:cxn ang="0">
                    <a:pos x="0" y="624"/>
                  </a:cxn>
                  <a:cxn ang="0">
                    <a:pos x="0" y="0"/>
                  </a:cxn>
                </a:cxnLst>
                <a:rect l="0" t="0" r="r" b="b"/>
                <a:pathLst>
                  <a:path w="1728" h="624">
                    <a:moveTo>
                      <a:pt x="1728" y="624"/>
                    </a:moveTo>
                    <a:lnTo>
                      <a:pt x="0" y="624"/>
                    </a:lnTo>
                    <a:lnTo>
                      <a:pt x="0" y="0"/>
                    </a:lnTo>
                  </a:path>
                </a:pathLst>
              </a:custGeom>
              <a:noFill/>
              <a:ln w="38100" cmpd="sng">
                <a:solidFill>
                  <a:schemeClr val="folHlink"/>
                </a:solidFill>
                <a:round/>
                <a:headEnd/>
                <a:tailEnd type="stealth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graphicFrame>
            <p:nvGraphicFramePr>
              <p:cNvPr id="42148" name="Object 16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970656285"/>
                  </p:ext>
                </p:extLst>
              </p:nvPr>
            </p:nvGraphicFramePr>
            <p:xfrm>
              <a:off x="1219200" y="4419600"/>
              <a:ext cx="312738" cy="3937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9038" name="Równanie" r:id="rId38" imgW="139680" imgH="177480" progId="Equation.3">
                      <p:embed/>
                    </p:oleObj>
                  </mc:Choice>
                  <mc:Fallback>
                    <p:oleObj name="Równanie" r:id="rId38" imgW="139680" imgH="177480" progId="Equation.3">
                      <p:embed/>
                      <p:pic>
                        <p:nvPicPr>
                          <p:cNvPr id="0" name="Picture 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9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219200" y="4419600"/>
                            <a:ext cx="312738" cy="3937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2153" name="Object 16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770019771"/>
                  </p:ext>
                </p:extLst>
              </p:nvPr>
            </p:nvGraphicFramePr>
            <p:xfrm>
              <a:off x="2743200" y="5029200"/>
              <a:ext cx="395288" cy="4794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9039" name="Equation" r:id="rId40" imgW="177480" imgH="215640" progId="Equation.3">
                      <p:embed/>
                    </p:oleObj>
                  </mc:Choice>
                  <mc:Fallback>
                    <p:oleObj name="Equation" r:id="rId40" imgW="177480" imgH="215640" progId="Equation.3">
                      <p:embed/>
                      <p:pic>
                        <p:nvPicPr>
                          <p:cNvPr id="0" name="Picture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743200" y="5029200"/>
                            <a:ext cx="395288" cy="47942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2154" name="Object 17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879488735"/>
                  </p:ext>
                </p:extLst>
              </p:nvPr>
            </p:nvGraphicFramePr>
            <p:xfrm>
              <a:off x="6324600" y="4997450"/>
              <a:ext cx="452438" cy="5111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9040" name="Equation" r:id="rId42" imgW="203040" imgH="228600" progId="Equation.3">
                      <p:embed/>
                    </p:oleObj>
                  </mc:Choice>
                  <mc:Fallback>
                    <p:oleObj name="Equation" r:id="rId42" imgW="203040" imgH="228600" progId="Equation.3">
                      <p:embed/>
                      <p:pic>
                        <p:nvPicPr>
                          <p:cNvPr id="0" name="Picture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324600" y="4997450"/>
                            <a:ext cx="452438" cy="51117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2155" name="Object 17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20992390"/>
                  </p:ext>
                </p:extLst>
              </p:nvPr>
            </p:nvGraphicFramePr>
            <p:xfrm>
              <a:off x="4267200" y="5029200"/>
              <a:ext cx="427038" cy="4794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9041" name="Equation" r:id="rId44" imgW="190440" imgH="215640" progId="Equation.3">
                      <p:embed/>
                    </p:oleObj>
                  </mc:Choice>
                  <mc:Fallback>
                    <p:oleObj name="Equation" r:id="rId44" imgW="190440" imgH="215640" progId="Equation.3">
                      <p:embed/>
                      <p:pic>
                        <p:nvPicPr>
                          <p:cNvPr id="0" name="Picture 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267200" y="5029200"/>
                            <a:ext cx="427038" cy="47942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2156" name="Object 17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247456063"/>
                  </p:ext>
                </p:extLst>
              </p:nvPr>
            </p:nvGraphicFramePr>
            <p:xfrm>
              <a:off x="8077200" y="5029200"/>
              <a:ext cx="512763" cy="4794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9042" name="Equation" r:id="rId46" imgW="228600" imgH="215640" progId="Equation.3">
                      <p:embed/>
                    </p:oleObj>
                  </mc:Choice>
                  <mc:Fallback>
                    <p:oleObj name="Equation" r:id="rId46" imgW="228600" imgH="215640" progId="Equation.3">
                      <p:embed/>
                      <p:pic>
                        <p:nvPicPr>
                          <p:cNvPr id="0" name="Picture 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077200" y="5029200"/>
                            <a:ext cx="512763" cy="47942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2157" name="Text Box 173"/>
              <p:cNvSpPr txBox="1">
                <a:spLocks noChangeArrowheads="1"/>
              </p:cNvSpPr>
              <p:nvPr/>
            </p:nvSpPr>
            <p:spPr bwMode="auto">
              <a:xfrm>
                <a:off x="4821237" y="6240066"/>
                <a:ext cx="56990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pl-PL" b="1" dirty="0">
                    <a:solidFill>
                      <a:srgbClr val="FF0000"/>
                    </a:solidFill>
                  </a:rPr>
                  <a:t>ACK</a:t>
                </a:r>
                <a:endParaRPr lang="pl-PL" dirty="0">
                  <a:solidFill>
                    <a:srgbClr val="FF0000"/>
                  </a:solidFill>
                </a:endParaRPr>
              </a:p>
            </p:txBody>
          </p:sp>
          <p:graphicFrame>
            <p:nvGraphicFramePr>
              <p:cNvPr id="42158" name="Object 17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216078535"/>
                  </p:ext>
                </p:extLst>
              </p:nvPr>
            </p:nvGraphicFramePr>
            <p:xfrm>
              <a:off x="2209800" y="5029200"/>
              <a:ext cx="338138" cy="4794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9043" name="Equation" r:id="rId48" imgW="152280" imgH="215640" progId="Equation.3">
                      <p:embed/>
                    </p:oleObj>
                  </mc:Choice>
                  <mc:Fallback>
                    <p:oleObj name="Equation" r:id="rId48" imgW="152280" imgH="215640" progId="Equation.3">
                      <p:embed/>
                      <p:pic>
                        <p:nvPicPr>
                          <p:cNvPr id="0" name="Picture 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209800" y="5029200"/>
                            <a:ext cx="338138" cy="47942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2159" name="Object 17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927588186"/>
                  </p:ext>
                </p:extLst>
              </p:nvPr>
            </p:nvGraphicFramePr>
            <p:xfrm>
              <a:off x="3657600" y="5029200"/>
              <a:ext cx="366713" cy="4794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9044" name="Equation" r:id="rId49" imgW="164880" imgH="215640" progId="Equation.3">
                      <p:embed/>
                    </p:oleObj>
                  </mc:Choice>
                  <mc:Fallback>
                    <p:oleObj name="Equation" r:id="rId49" imgW="164880" imgH="215640" progId="Equation.3">
                      <p:embed/>
                      <p:pic>
                        <p:nvPicPr>
                          <p:cNvPr id="0" name="Picture 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657600" y="5029200"/>
                            <a:ext cx="366713" cy="47942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2160" name="Object 17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830600868"/>
                  </p:ext>
                </p:extLst>
              </p:nvPr>
            </p:nvGraphicFramePr>
            <p:xfrm>
              <a:off x="5715000" y="4997450"/>
              <a:ext cx="366713" cy="5111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9045" name="Equation" r:id="rId50" imgW="164880" imgH="228600" progId="Equation.3">
                      <p:embed/>
                    </p:oleObj>
                  </mc:Choice>
                  <mc:Fallback>
                    <p:oleObj name="Equation" r:id="rId50" imgW="164880" imgH="228600" progId="Equation.3">
                      <p:embed/>
                      <p:pic>
                        <p:nvPicPr>
                          <p:cNvPr id="0" name="Picture 1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715000" y="4997450"/>
                            <a:ext cx="366713" cy="51117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2161" name="Object 17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262030484"/>
                  </p:ext>
                </p:extLst>
              </p:nvPr>
            </p:nvGraphicFramePr>
            <p:xfrm>
              <a:off x="7543800" y="5029200"/>
              <a:ext cx="452438" cy="4794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9046" name="Equation" r:id="rId51" imgW="203040" imgH="215640" progId="Equation.3">
                      <p:embed/>
                    </p:oleObj>
                  </mc:Choice>
                  <mc:Fallback>
                    <p:oleObj name="Equation" r:id="rId51" imgW="203040" imgH="215640" progId="Equation.3">
                      <p:embed/>
                      <p:pic>
                        <p:nvPicPr>
                          <p:cNvPr id="0" name="Picture 1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543800" y="5029200"/>
                            <a:ext cx="452438" cy="47942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2162" name="Line 178"/>
              <p:cNvSpPr>
                <a:spLocks noChangeShapeType="1"/>
              </p:cNvSpPr>
              <p:nvPr/>
            </p:nvSpPr>
            <p:spPr bwMode="auto">
              <a:xfrm>
                <a:off x="8534400" y="4876800"/>
                <a:ext cx="6096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graphicFrame>
            <p:nvGraphicFramePr>
              <p:cNvPr id="42163" name="Object 17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597126061"/>
                  </p:ext>
                </p:extLst>
              </p:nvPr>
            </p:nvGraphicFramePr>
            <p:xfrm>
              <a:off x="604838" y="6172200"/>
              <a:ext cx="3705225" cy="5111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9047" name="Equation" r:id="rId52" imgW="1650960" imgH="228600" progId="Equation.3">
                      <p:embed/>
                    </p:oleObj>
                  </mc:Choice>
                  <mc:Fallback>
                    <p:oleObj name="Equation" r:id="rId52" imgW="1650960" imgH="228600" progId="Equation.3">
                      <p:embed/>
                      <p:pic>
                        <p:nvPicPr>
                          <p:cNvPr id="0" name="Picture 1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3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04838" y="6172200"/>
                            <a:ext cx="3705225" cy="511175"/>
                          </a:xfrm>
                          <a:prstGeom prst="rect">
                            <a:avLst/>
                          </a:prstGeom>
                          <a:solidFill>
                            <a:srgbClr val="EAEAEA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143" name="Text Box 136"/>
            <p:cNvSpPr txBox="1">
              <a:spLocks noChangeArrowheads="1"/>
            </p:cNvSpPr>
            <p:nvPr/>
          </p:nvSpPr>
          <p:spPr bwMode="auto">
            <a:xfrm>
              <a:off x="4249228" y="5439406"/>
              <a:ext cx="710122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pl-PL" sz="2400" b="1" i="1" dirty="0" smtClean="0">
                  <a:solidFill>
                    <a:srgbClr val="000000"/>
                  </a:solidFill>
                </a:rPr>
                <a:t>j</a:t>
              </a:r>
              <a:r>
                <a:rPr lang="pl-PL" sz="2400" b="1" i="1" baseline="-25000" dirty="0" smtClean="0">
                  <a:solidFill>
                    <a:srgbClr val="000000"/>
                  </a:solidFill>
                </a:rPr>
                <a:t>N</a:t>
              </a:r>
              <a:r>
                <a:rPr lang="pl-PL" sz="2400" b="1" baseline="-25000" dirty="0" smtClean="0">
                  <a:solidFill>
                    <a:srgbClr val="000000"/>
                  </a:solidFill>
                </a:rPr>
                <a:t>+1</a:t>
              </a:r>
              <a:endParaRPr lang="pl-PL" sz="2400" i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144" name="Text Box 136"/>
          <p:cNvSpPr txBox="1">
            <a:spLocks noChangeArrowheads="1"/>
          </p:cNvSpPr>
          <p:nvPr/>
        </p:nvSpPr>
        <p:spPr bwMode="auto">
          <a:xfrm>
            <a:off x="4812528" y="2571750"/>
            <a:ext cx="71012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pl-PL" sz="2400" b="1" i="1" dirty="0" smtClean="0">
                <a:solidFill>
                  <a:srgbClr val="000000"/>
                </a:solidFill>
              </a:rPr>
              <a:t>j</a:t>
            </a:r>
            <a:r>
              <a:rPr lang="pl-PL" sz="2400" b="1" i="1" baseline="-25000" dirty="0" smtClean="0">
                <a:solidFill>
                  <a:srgbClr val="000000"/>
                </a:solidFill>
              </a:rPr>
              <a:t>N</a:t>
            </a:r>
            <a:r>
              <a:rPr lang="pl-PL" sz="2400" b="1" baseline="-25000" dirty="0" smtClean="0">
                <a:solidFill>
                  <a:srgbClr val="000000"/>
                </a:solidFill>
              </a:rPr>
              <a:t>+1</a:t>
            </a:r>
            <a:endParaRPr lang="pl-PL" sz="2400" i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 sz="2400"/>
          </a:p>
        </p:txBody>
      </p:sp>
      <p:graphicFrame>
        <p:nvGraphicFramePr>
          <p:cNvPr id="44108" name="Object 7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0909761"/>
              </p:ext>
            </p:extLst>
          </p:nvPr>
        </p:nvGraphicFramePr>
        <p:xfrm>
          <a:off x="6667500" y="3402013"/>
          <a:ext cx="2027238" cy="735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46" name="Equation" r:id="rId4" imgW="799920" imgH="291960" progId="Equation.3">
                  <p:embed/>
                </p:oleObj>
              </mc:Choice>
              <mc:Fallback>
                <p:oleObj name="Equation" r:id="rId4" imgW="799920" imgH="29196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7500" y="3402013"/>
                        <a:ext cx="2027238" cy="735012"/>
                      </a:xfrm>
                      <a:prstGeom prst="rect">
                        <a:avLst/>
                      </a:prstGeom>
                      <a:solidFill>
                        <a:srgbClr val="FF0066">
                          <a:alpha val="25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77"/>
          <p:cNvGrpSpPr>
            <a:grpSpLocks/>
          </p:cNvGrpSpPr>
          <p:nvPr/>
        </p:nvGrpSpPr>
        <p:grpSpPr bwMode="auto">
          <a:xfrm>
            <a:off x="2216696" y="2025650"/>
            <a:ext cx="1025525" cy="365125"/>
            <a:chOff x="2448" y="2757"/>
            <a:chExt cx="480" cy="171"/>
          </a:xfrm>
        </p:grpSpPr>
        <p:sp>
          <p:nvSpPr>
            <p:cNvPr id="44110" name="Freeform 78"/>
            <p:cNvSpPr>
              <a:spLocks/>
            </p:cNvSpPr>
            <p:nvPr/>
          </p:nvSpPr>
          <p:spPr bwMode="auto">
            <a:xfrm flipV="1">
              <a:off x="2739" y="2793"/>
              <a:ext cx="189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4111" name="Freeform 79"/>
            <p:cNvSpPr>
              <a:spLocks/>
            </p:cNvSpPr>
            <p:nvPr/>
          </p:nvSpPr>
          <p:spPr bwMode="auto">
            <a:xfrm flipV="1">
              <a:off x="2448" y="2757"/>
              <a:ext cx="291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4112" name="Line 80"/>
            <p:cNvSpPr>
              <a:spLocks noChangeShapeType="1"/>
            </p:cNvSpPr>
            <p:nvPr/>
          </p:nvSpPr>
          <p:spPr bwMode="auto">
            <a:xfrm flipV="1">
              <a:off x="247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4113" name="Line 81"/>
            <p:cNvSpPr>
              <a:spLocks noChangeShapeType="1"/>
            </p:cNvSpPr>
            <p:nvPr/>
          </p:nvSpPr>
          <p:spPr bwMode="auto">
            <a:xfrm flipV="1">
              <a:off x="253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4114" name="Line 82"/>
            <p:cNvSpPr>
              <a:spLocks noChangeShapeType="1"/>
            </p:cNvSpPr>
            <p:nvPr/>
          </p:nvSpPr>
          <p:spPr bwMode="auto">
            <a:xfrm flipV="1">
              <a:off x="259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4115" name="Line 83"/>
            <p:cNvSpPr>
              <a:spLocks noChangeShapeType="1"/>
            </p:cNvSpPr>
            <p:nvPr/>
          </p:nvSpPr>
          <p:spPr bwMode="auto">
            <a:xfrm flipV="1">
              <a:off x="265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4116" name="Line 84"/>
            <p:cNvSpPr>
              <a:spLocks noChangeShapeType="1"/>
            </p:cNvSpPr>
            <p:nvPr/>
          </p:nvSpPr>
          <p:spPr bwMode="auto">
            <a:xfrm flipV="1">
              <a:off x="271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4117" name="Line 85"/>
            <p:cNvSpPr>
              <a:spLocks noChangeShapeType="1"/>
            </p:cNvSpPr>
            <p:nvPr/>
          </p:nvSpPr>
          <p:spPr bwMode="auto">
            <a:xfrm rot="16200000" flipV="1">
              <a:off x="2834" y="2783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3" name="Group 86"/>
          <p:cNvGrpSpPr>
            <a:grpSpLocks/>
          </p:cNvGrpSpPr>
          <p:nvPr/>
        </p:nvGrpSpPr>
        <p:grpSpPr bwMode="auto">
          <a:xfrm>
            <a:off x="3740696" y="2025650"/>
            <a:ext cx="1025525" cy="365125"/>
            <a:chOff x="2448" y="2757"/>
            <a:chExt cx="480" cy="171"/>
          </a:xfrm>
        </p:grpSpPr>
        <p:sp>
          <p:nvSpPr>
            <p:cNvPr id="44119" name="Freeform 87"/>
            <p:cNvSpPr>
              <a:spLocks/>
            </p:cNvSpPr>
            <p:nvPr/>
          </p:nvSpPr>
          <p:spPr bwMode="auto">
            <a:xfrm flipV="1">
              <a:off x="2739" y="2793"/>
              <a:ext cx="189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4120" name="Freeform 88"/>
            <p:cNvSpPr>
              <a:spLocks/>
            </p:cNvSpPr>
            <p:nvPr/>
          </p:nvSpPr>
          <p:spPr bwMode="auto">
            <a:xfrm flipV="1">
              <a:off x="2448" y="2757"/>
              <a:ext cx="291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4121" name="Line 89"/>
            <p:cNvSpPr>
              <a:spLocks noChangeShapeType="1"/>
            </p:cNvSpPr>
            <p:nvPr/>
          </p:nvSpPr>
          <p:spPr bwMode="auto">
            <a:xfrm flipV="1">
              <a:off x="247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4122" name="Line 90"/>
            <p:cNvSpPr>
              <a:spLocks noChangeShapeType="1"/>
            </p:cNvSpPr>
            <p:nvPr/>
          </p:nvSpPr>
          <p:spPr bwMode="auto">
            <a:xfrm flipV="1">
              <a:off x="253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4123" name="Line 91"/>
            <p:cNvSpPr>
              <a:spLocks noChangeShapeType="1"/>
            </p:cNvSpPr>
            <p:nvPr/>
          </p:nvSpPr>
          <p:spPr bwMode="auto">
            <a:xfrm flipV="1">
              <a:off x="259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4124" name="Line 92"/>
            <p:cNvSpPr>
              <a:spLocks noChangeShapeType="1"/>
            </p:cNvSpPr>
            <p:nvPr/>
          </p:nvSpPr>
          <p:spPr bwMode="auto">
            <a:xfrm flipV="1">
              <a:off x="265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4125" name="Line 93"/>
            <p:cNvSpPr>
              <a:spLocks noChangeShapeType="1"/>
            </p:cNvSpPr>
            <p:nvPr/>
          </p:nvSpPr>
          <p:spPr bwMode="auto">
            <a:xfrm flipV="1">
              <a:off x="271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4126" name="Line 94"/>
            <p:cNvSpPr>
              <a:spLocks noChangeShapeType="1"/>
            </p:cNvSpPr>
            <p:nvPr/>
          </p:nvSpPr>
          <p:spPr bwMode="auto">
            <a:xfrm rot="16200000" flipV="1">
              <a:off x="2834" y="2783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4" name="Group 95"/>
          <p:cNvGrpSpPr>
            <a:grpSpLocks/>
          </p:cNvGrpSpPr>
          <p:nvPr/>
        </p:nvGrpSpPr>
        <p:grpSpPr bwMode="auto">
          <a:xfrm>
            <a:off x="5874296" y="2025650"/>
            <a:ext cx="1025525" cy="365125"/>
            <a:chOff x="2448" y="2757"/>
            <a:chExt cx="480" cy="171"/>
          </a:xfrm>
        </p:grpSpPr>
        <p:sp>
          <p:nvSpPr>
            <p:cNvPr id="44128" name="Freeform 96"/>
            <p:cNvSpPr>
              <a:spLocks/>
            </p:cNvSpPr>
            <p:nvPr/>
          </p:nvSpPr>
          <p:spPr bwMode="auto">
            <a:xfrm flipV="1">
              <a:off x="2739" y="2793"/>
              <a:ext cx="189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4129" name="Freeform 97"/>
            <p:cNvSpPr>
              <a:spLocks/>
            </p:cNvSpPr>
            <p:nvPr/>
          </p:nvSpPr>
          <p:spPr bwMode="auto">
            <a:xfrm flipV="1">
              <a:off x="2448" y="2757"/>
              <a:ext cx="291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4130" name="Line 98"/>
            <p:cNvSpPr>
              <a:spLocks noChangeShapeType="1"/>
            </p:cNvSpPr>
            <p:nvPr/>
          </p:nvSpPr>
          <p:spPr bwMode="auto">
            <a:xfrm flipV="1">
              <a:off x="247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4131" name="Line 99"/>
            <p:cNvSpPr>
              <a:spLocks noChangeShapeType="1"/>
            </p:cNvSpPr>
            <p:nvPr/>
          </p:nvSpPr>
          <p:spPr bwMode="auto">
            <a:xfrm flipV="1">
              <a:off x="253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4132" name="Line 100"/>
            <p:cNvSpPr>
              <a:spLocks noChangeShapeType="1"/>
            </p:cNvSpPr>
            <p:nvPr/>
          </p:nvSpPr>
          <p:spPr bwMode="auto">
            <a:xfrm flipV="1">
              <a:off x="259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4133" name="Line 101"/>
            <p:cNvSpPr>
              <a:spLocks noChangeShapeType="1"/>
            </p:cNvSpPr>
            <p:nvPr/>
          </p:nvSpPr>
          <p:spPr bwMode="auto">
            <a:xfrm flipV="1">
              <a:off x="265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4134" name="Line 102"/>
            <p:cNvSpPr>
              <a:spLocks noChangeShapeType="1"/>
            </p:cNvSpPr>
            <p:nvPr/>
          </p:nvSpPr>
          <p:spPr bwMode="auto">
            <a:xfrm flipV="1">
              <a:off x="271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4135" name="Line 103"/>
            <p:cNvSpPr>
              <a:spLocks noChangeShapeType="1"/>
            </p:cNvSpPr>
            <p:nvPr/>
          </p:nvSpPr>
          <p:spPr bwMode="auto">
            <a:xfrm rot="16200000" flipV="1">
              <a:off x="2834" y="2783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5" name="Group 104"/>
          <p:cNvGrpSpPr>
            <a:grpSpLocks/>
          </p:cNvGrpSpPr>
          <p:nvPr/>
        </p:nvGrpSpPr>
        <p:grpSpPr bwMode="auto">
          <a:xfrm>
            <a:off x="7626896" y="2025650"/>
            <a:ext cx="1025525" cy="365125"/>
            <a:chOff x="2448" y="2757"/>
            <a:chExt cx="480" cy="171"/>
          </a:xfrm>
        </p:grpSpPr>
        <p:sp>
          <p:nvSpPr>
            <p:cNvPr id="44137" name="Freeform 105"/>
            <p:cNvSpPr>
              <a:spLocks/>
            </p:cNvSpPr>
            <p:nvPr/>
          </p:nvSpPr>
          <p:spPr bwMode="auto">
            <a:xfrm flipV="1">
              <a:off x="2739" y="2793"/>
              <a:ext cx="189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4138" name="Freeform 106"/>
            <p:cNvSpPr>
              <a:spLocks/>
            </p:cNvSpPr>
            <p:nvPr/>
          </p:nvSpPr>
          <p:spPr bwMode="auto">
            <a:xfrm flipV="1">
              <a:off x="2448" y="2757"/>
              <a:ext cx="291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4139" name="Line 107"/>
            <p:cNvSpPr>
              <a:spLocks noChangeShapeType="1"/>
            </p:cNvSpPr>
            <p:nvPr/>
          </p:nvSpPr>
          <p:spPr bwMode="auto">
            <a:xfrm flipV="1">
              <a:off x="247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4140" name="Line 108"/>
            <p:cNvSpPr>
              <a:spLocks noChangeShapeType="1"/>
            </p:cNvSpPr>
            <p:nvPr/>
          </p:nvSpPr>
          <p:spPr bwMode="auto">
            <a:xfrm flipV="1">
              <a:off x="253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4141" name="Line 109"/>
            <p:cNvSpPr>
              <a:spLocks noChangeShapeType="1"/>
            </p:cNvSpPr>
            <p:nvPr/>
          </p:nvSpPr>
          <p:spPr bwMode="auto">
            <a:xfrm flipV="1">
              <a:off x="259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4142" name="Line 110"/>
            <p:cNvSpPr>
              <a:spLocks noChangeShapeType="1"/>
            </p:cNvSpPr>
            <p:nvPr/>
          </p:nvSpPr>
          <p:spPr bwMode="auto">
            <a:xfrm flipV="1">
              <a:off x="265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4143" name="Line 111"/>
            <p:cNvSpPr>
              <a:spLocks noChangeShapeType="1"/>
            </p:cNvSpPr>
            <p:nvPr/>
          </p:nvSpPr>
          <p:spPr bwMode="auto">
            <a:xfrm flipV="1">
              <a:off x="271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4144" name="Line 112"/>
            <p:cNvSpPr>
              <a:spLocks noChangeShapeType="1"/>
            </p:cNvSpPr>
            <p:nvPr/>
          </p:nvSpPr>
          <p:spPr bwMode="auto">
            <a:xfrm rot="16200000" flipV="1">
              <a:off x="2834" y="2783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44151" name="Line 119"/>
          <p:cNvSpPr>
            <a:spLocks noChangeShapeType="1"/>
          </p:cNvSpPr>
          <p:nvPr/>
        </p:nvSpPr>
        <p:spPr bwMode="auto">
          <a:xfrm flipV="1">
            <a:off x="1835696" y="2241550"/>
            <a:ext cx="457200" cy="12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4152" name="Line 120"/>
          <p:cNvSpPr>
            <a:spLocks noChangeShapeType="1"/>
          </p:cNvSpPr>
          <p:nvPr/>
        </p:nvSpPr>
        <p:spPr bwMode="auto">
          <a:xfrm>
            <a:off x="3283496" y="2241550"/>
            <a:ext cx="533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4153" name="Line 121"/>
          <p:cNvSpPr>
            <a:spLocks noChangeShapeType="1"/>
          </p:cNvSpPr>
          <p:nvPr/>
        </p:nvSpPr>
        <p:spPr bwMode="auto">
          <a:xfrm>
            <a:off x="4807496" y="2241550"/>
            <a:ext cx="11430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4154" name="Line 122"/>
          <p:cNvSpPr>
            <a:spLocks noChangeShapeType="1"/>
          </p:cNvSpPr>
          <p:nvPr/>
        </p:nvSpPr>
        <p:spPr bwMode="auto">
          <a:xfrm>
            <a:off x="6941096" y="2241550"/>
            <a:ext cx="762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4155" name="Freeform 123"/>
          <p:cNvSpPr>
            <a:spLocks/>
          </p:cNvSpPr>
          <p:nvPr/>
        </p:nvSpPr>
        <p:spPr bwMode="auto">
          <a:xfrm>
            <a:off x="5569496" y="2178050"/>
            <a:ext cx="3276600" cy="1130300"/>
          </a:xfrm>
          <a:custGeom>
            <a:avLst/>
            <a:gdLst/>
            <a:ahLst/>
            <a:cxnLst>
              <a:cxn ang="0">
                <a:pos x="2064" y="0"/>
              </a:cxn>
              <a:cxn ang="0">
                <a:pos x="2064" y="720"/>
              </a:cxn>
              <a:cxn ang="0">
                <a:pos x="0" y="720"/>
              </a:cxn>
            </a:cxnLst>
            <a:rect l="0" t="0" r="r" b="b"/>
            <a:pathLst>
              <a:path w="2064" h="720">
                <a:moveTo>
                  <a:pt x="2064" y="0"/>
                </a:moveTo>
                <a:lnTo>
                  <a:pt x="2064" y="720"/>
                </a:lnTo>
                <a:lnTo>
                  <a:pt x="0" y="720"/>
                </a:lnTo>
              </a:path>
            </a:pathLst>
          </a:custGeom>
          <a:noFill/>
          <a:ln w="38100" cmpd="sng">
            <a:solidFill>
              <a:schemeClr val="folHlink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4156" name="Freeform 124"/>
          <p:cNvSpPr>
            <a:spLocks/>
          </p:cNvSpPr>
          <p:nvPr/>
        </p:nvSpPr>
        <p:spPr bwMode="auto">
          <a:xfrm>
            <a:off x="1835696" y="2241550"/>
            <a:ext cx="2743200" cy="1079500"/>
          </a:xfrm>
          <a:custGeom>
            <a:avLst/>
            <a:gdLst/>
            <a:ahLst/>
            <a:cxnLst>
              <a:cxn ang="0">
                <a:pos x="1728" y="624"/>
              </a:cxn>
              <a:cxn ang="0">
                <a:pos x="0" y="624"/>
              </a:cxn>
              <a:cxn ang="0">
                <a:pos x="0" y="0"/>
              </a:cxn>
            </a:cxnLst>
            <a:rect l="0" t="0" r="r" b="b"/>
            <a:pathLst>
              <a:path w="1728" h="624">
                <a:moveTo>
                  <a:pt x="1728" y="624"/>
                </a:moveTo>
                <a:lnTo>
                  <a:pt x="0" y="624"/>
                </a:lnTo>
                <a:lnTo>
                  <a:pt x="0" y="0"/>
                </a:lnTo>
              </a:path>
            </a:pathLst>
          </a:custGeom>
          <a:noFill/>
          <a:ln w="38100" cmpd="sng">
            <a:solidFill>
              <a:schemeClr val="folHlink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44158" name="Object 126"/>
          <p:cNvGraphicFramePr>
            <a:graphicFrameLocks noChangeAspect="1"/>
          </p:cNvGraphicFramePr>
          <p:nvPr/>
        </p:nvGraphicFramePr>
        <p:xfrm>
          <a:off x="2902496" y="2393950"/>
          <a:ext cx="395288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47" name="Equation" r:id="rId6" imgW="177480" imgH="215640" progId="Equation.3">
                  <p:embed/>
                </p:oleObj>
              </mc:Choice>
              <mc:Fallback>
                <p:oleObj name="Equation" r:id="rId6" imgW="177480" imgH="2156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2496" y="2393950"/>
                        <a:ext cx="395288" cy="479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159" name="Object 127"/>
          <p:cNvGraphicFramePr>
            <a:graphicFrameLocks noChangeAspect="1"/>
          </p:cNvGraphicFramePr>
          <p:nvPr/>
        </p:nvGraphicFramePr>
        <p:xfrm>
          <a:off x="6483896" y="2362200"/>
          <a:ext cx="452438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48" name="Equation" r:id="rId8" imgW="203040" imgH="228600" progId="Equation.3">
                  <p:embed/>
                </p:oleObj>
              </mc:Choice>
              <mc:Fallback>
                <p:oleObj name="Equation" r:id="rId8" imgW="203040" imgH="2286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83896" y="2362200"/>
                        <a:ext cx="452438" cy="511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160" name="Object 128"/>
          <p:cNvGraphicFramePr>
            <a:graphicFrameLocks noChangeAspect="1"/>
          </p:cNvGraphicFramePr>
          <p:nvPr/>
        </p:nvGraphicFramePr>
        <p:xfrm>
          <a:off x="4426496" y="2393950"/>
          <a:ext cx="427038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49" name="Equation" r:id="rId10" imgW="190440" imgH="215640" progId="Equation.3">
                  <p:embed/>
                </p:oleObj>
              </mc:Choice>
              <mc:Fallback>
                <p:oleObj name="Equation" r:id="rId10" imgW="190440" imgH="2156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6496" y="2393950"/>
                        <a:ext cx="427038" cy="479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161" name="Object 129"/>
          <p:cNvGraphicFramePr>
            <a:graphicFrameLocks noChangeAspect="1"/>
          </p:cNvGraphicFramePr>
          <p:nvPr/>
        </p:nvGraphicFramePr>
        <p:xfrm>
          <a:off x="8236496" y="2393950"/>
          <a:ext cx="512763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50" name="Equation" r:id="rId12" imgW="228600" imgH="215640" progId="Equation.3">
                  <p:embed/>
                </p:oleObj>
              </mc:Choice>
              <mc:Fallback>
                <p:oleObj name="Equation" r:id="rId12" imgW="228600" imgH="2156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36496" y="2393950"/>
                        <a:ext cx="512763" cy="479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162" name="Text Box 130"/>
          <p:cNvSpPr txBox="1">
            <a:spLocks noChangeArrowheads="1"/>
          </p:cNvSpPr>
          <p:nvPr/>
        </p:nvSpPr>
        <p:spPr bwMode="auto">
          <a:xfrm>
            <a:off x="4959896" y="3625850"/>
            <a:ext cx="655821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200" b="1" dirty="0">
                <a:solidFill>
                  <a:srgbClr val="FF0000"/>
                </a:solidFill>
              </a:rPr>
              <a:t>ACK</a:t>
            </a:r>
            <a:endParaRPr lang="pl-PL" dirty="0">
              <a:solidFill>
                <a:srgbClr val="FF0000"/>
              </a:solidFill>
            </a:endParaRPr>
          </a:p>
        </p:txBody>
      </p:sp>
      <p:graphicFrame>
        <p:nvGraphicFramePr>
          <p:cNvPr id="44163" name="Object 131"/>
          <p:cNvGraphicFramePr>
            <a:graphicFrameLocks noChangeAspect="1"/>
          </p:cNvGraphicFramePr>
          <p:nvPr/>
        </p:nvGraphicFramePr>
        <p:xfrm>
          <a:off x="2369096" y="2393950"/>
          <a:ext cx="338138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51" name="Equation" r:id="rId14" imgW="152280" imgH="215640" progId="Equation.3">
                  <p:embed/>
                </p:oleObj>
              </mc:Choice>
              <mc:Fallback>
                <p:oleObj name="Equation" r:id="rId14" imgW="152280" imgH="2156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9096" y="2393950"/>
                        <a:ext cx="338138" cy="479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164" name="Object 132"/>
          <p:cNvGraphicFramePr>
            <a:graphicFrameLocks noChangeAspect="1"/>
          </p:cNvGraphicFramePr>
          <p:nvPr/>
        </p:nvGraphicFramePr>
        <p:xfrm>
          <a:off x="3816896" y="2393950"/>
          <a:ext cx="366713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52" name="Equation" r:id="rId16" imgW="164880" imgH="215640" progId="Equation.3">
                  <p:embed/>
                </p:oleObj>
              </mc:Choice>
              <mc:Fallback>
                <p:oleObj name="Equation" r:id="rId16" imgW="164880" imgH="2156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6896" y="2393950"/>
                        <a:ext cx="366713" cy="479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165" name="Object 133"/>
          <p:cNvGraphicFramePr>
            <a:graphicFrameLocks noChangeAspect="1"/>
          </p:cNvGraphicFramePr>
          <p:nvPr/>
        </p:nvGraphicFramePr>
        <p:xfrm>
          <a:off x="5874296" y="2362200"/>
          <a:ext cx="366713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53" name="Equation" r:id="rId18" imgW="164880" imgH="228600" progId="Equation.3">
                  <p:embed/>
                </p:oleObj>
              </mc:Choice>
              <mc:Fallback>
                <p:oleObj name="Equation" r:id="rId18" imgW="164880" imgH="2286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74296" y="2362200"/>
                        <a:ext cx="366713" cy="511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166" name="Object 134"/>
          <p:cNvGraphicFramePr>
            <a:graphicFrameLocks noChangeAspect="1"/>
          </p:cNvGraphicFramePr>
          <p:nvPr/>
        </p:nvGraphicFramePr>
        <p:xfrm>
          <a:off x="7703096" y="2393950"/>
          <a:ext cx="452438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54" name="Equation" r:id="rId20" imgW="203040" imgH="215640" progId="Equation.3">
                  <p:embed/>
                </p:oleObj>
              </mc:Choice>
              <mc:Fallback>
                <p:oleObj name="Equation" r:id="rId20" imgW="203040" imgH="21564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03096" y="2393950"/>
                        <a:ext cx="452438" cy="479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168" name="Object 1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7562987"/>
              </p:ext>
            </p:extLst>
          </p:nvPr>
        </p:nvGraphicFramePr>
        <p:xfrm>
          <a:off x="1192213" y="3625850"/>
          <a:ext cx="3705225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55" name="Equation" r:id="rId22" imgW="1650960" imgH="228600" progId="Equation.3">
                  <p:embed/>
                </p:oleObj>
              </mc:Choice>
              <mc:Fallback>
                <p:oleObj name="Equation" r:id="rId22" imgW="1650960" imgH="22860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2213" y="3625850"/>
                        <a:ext cx="3705225" cy="511175"/>
                      </a:xfrm>
                      <a:prstGeom prst="rect">
                        <a:avLst/>
                      </a:prstGeom>
                      <a:solidFill>
                        <a:srgbClr val="FF0066">
                          <a:alpha val="25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137"/>
          <p:cNvGrpSpPr>
            <a:grpSpLocks/>
          </p:cNvGrpSpPr>
          <p:nvPr/>
        </p:nvGrpSpPr>
        <p:grpSpPr bwMode="auto">
          <a:xfrm flipH="1">
            <a:off x="4566196" y="3117850"/>
            <a:ext cx="1025525" cy="365125"/>
            <a:chOff x="2448" y="2757"/>
            <a:chExt cx="480" cy="171"/>
          </a:xfrm>
        </p:grpSpPr>
        <p:sp>
          <p:nvSpPr>
            <p:cNvPr id="44170" name="Freeform 138"/>
            <p:cNvSpPr>
              <a:spLocks/>
            </p:cNvSpPr>
            <p:nvPr/>
          </p:nvSpPr>
          <p:spPr bwMode="auto">
            <a:xfrm flipV="1">
              <a:off x="2739" y="2793"/>
              <a:ext cx="189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4171" name="Freeform 139"/>
            <p:cNvSpPr>
              <a:spLocks/>
            </p:cNvSpPr>
            <p:nvPr/>
          </p:nvSpPr>
          <p:spPr bwMode="auto">
            <a:xfrm flipV="1">
              <a:off x="2448" y="2757"/>
              <a:ext cx="291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4172" name="Line 140"/>
            <p:cNvSpPr>
              <a:spLocks noChangeShapeType="1"/>
            </p:cNvSpPr>
            <p:nvPr/>
          </p:nvSpPr>
          <p:spPr bwMode="auto">
            <a:xfrm flipV="1">
              <a:off x="2478" y="2780"/>
              <a:ext cx="0" cy="12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4173" name="Line 141"/>
            <p:cNvSpPr>
              <a:spLocks noChangeShapeType="1"/>
            </p:cNvSpPr>
            <p:nvPr/>
          </p:nvSpPr>
          <p:spPr bwMode="auto">
            <a:xfrm flipV="1">
              <a:off x="2538" y="2780"/>
              <a:ext cx="0" cy="12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4174" name="Line 142"/>
            <p:cNvSpPr>
              <a:spLocks noChangeShapeType="1"/>
            </p:cNvSpPr>
            <p:nvPr/>
          </p:nvSpPr>
          <p:spPr bwMode="auto">
            <a:xfrm flipV="1">
              <a:off x="2598" y="2780"/>
              <a:ext cx="0" cy="12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4175" name="Line 143"/>
            <p:cNvSpPr>
              <a:spLocks noChangeShapeType="1"/>
            </p:cNvSpPr>
            <p:nvPr/>
          </p:nvSpPr>
          <p:spPr bwMode="auto">
            <a:xfrm flipV="1">
              <a:off x="2658" y="2780"/>
              <a:ext cx="0" cy="12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4176" name="Line 144"/>
            <p:cNvSpPr>
              <a:spLocks noChangeShapeType="1"/>
            </p:cNvSpPr>
            <p:nvPr/>
          </p:nvSpPr>
          <p:spPr bwMode="auto">
            <a:xfrm flipV="1">
              <a:off x="2718" y="2780"/>
              <a:ext cx="0" cy="12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44178" name="Line 146"/>
          <p:cNvSpPr>
            <a:spLocks noChangeShapeType="1"/>
          </p:cNvSpPr>
          <p:nvPr/>
        </p:nvSpPr>
        <p:spPr bwMode="auto">
          <a:xfrm flipV="1">
            <a:off x="8693696" y="2178050"/>
            <a:ext cx="152400" cy="12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44180" name="Object 1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2750558"/>
              </p:ext>
            </p:extLst>
          </p:nvPr>
        </p:nvGraphicFramePr>
        <p:xfrm>
          <a:off x="4235450" y="2930525"/>
          <a:ext cx="307975" cy="392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56" name="Równanie" r:id="rId24" imgW="139680" imgH="177480" progId="Equation.3">
                  <p:embed/>
                </p:oleObj>
              </mc:Choice>
              <mc:Fallback>
                <p:oleObj name="Równanie" r:id="rId24" imgW="139680" imgH="17748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5450" y="2930525"/>
                        <a:ext cx="307975" cy="3921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182" name="Line 150"/>
          <p:cNvSpPr>
            <a:spLocks noChangeShapeType="1"/>
          </p:cNvSpPr>
          <p:nvPr/>
        </p:nvSpPr>
        <p:spPr bwMode="auto">
          <a:xfrm>
            <a:off x="1835696" y="1720850"/>
            <a:ext cx="0" cy="533400"/>
          </a:xfrm>
          <a:prstGeom prst="line">
            <a:avLst/>
          </a:prstGeom>
          <a:noFill/>
          <a:ln w="19050">
            <a:solidFill>
              <a:srgbClr val="333399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4183" name="Line 151"/>
          <p:cNvSpPr>
            <a:spLocks noChangeShapeType="1"/>
          </p:cNvSpPr>
          <p:nvPr/>
        </p:nvSpPr>
        <p:spPr bwMode="auto">
          <a:xfrm>
            <a:off x="8846096" y="1720850"/>
            <a:ext cx="0" cy="457200"/>
          </a:xfrm>
          <a:prstGeom prst="line">
            <a:avLst/>
          </a:prstGeom>
          <a:noFill/>
          <a:ln w="19050">
            <a:solidFill>
              <a:srgbClr val="333399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4184" name="Line 152"/>
          <p:cNvSpPr>
            <a:spLocks noChangeShapeType="1"/>
          </p:cNvSpPr>
          <p:nvPr/>
        </p:nvSpPr>
        <p:spPr bwMode="auto">
          <a:xfrm>
            <a:off x="1835696" y="1720850"/>
            <a:ext cx="7010400" cy="0"/>
          </a:xfrm>
          <a:prstGeom prst="line">
            <a:avLst/>
          </a:prstGeom>
          <a:noFill/>
          <a:ln w="19050">
            <a:solidFill>
              <a:srgbClr val="333399"/>
            </a:solidFill>
            <a:prstDash val="dash"/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4185" name="Text Box 153"/>
          <p:cNvSpPr txBox="1">
            <a:spLocks noChangeArrowheads="1"/>
          </p:cNvSpPr>
          <p:nvPr/>
        </p:nvSpPr>
        <p:spPr bwMode="auto">
          <a:xfrm>
            <a:off x="3780601" y="1214680"/>
            <a:ext cx="391039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pl-PL" sz="3200" b="1" i="1" dirty="0" smtClean="0">
                <a:solidFill>
                  <a:srgbClr val="000000"/>
                </a:solidFill>
              </a:rPr>
              <a:t>W </a:t>
            </a:r>
            <a:r>
              <a:rPr lang="pl-PL" sz="2400" b="1" dirty="0" smtClean="0">
                <a:solidFill>
                  <a:srgbClr val="000000"/>
                </a:solidFill>
              </a:rPr>
              <a:t>(opóźnienie tranzytowe)</a:t>
            </a:r>
            <a:endParaRPr lang="pl-PL" sz="2400" dirty="0"/>
          </a:p>
        </p:txBody>
      </p:sp>
      <p:grpSp>
        <p:nvGrpSpPr>
          <p:cNvPr id="7" name="Grupa 6"/>
          <p:cNvGrpSpPr/>
          <p:nvPr/>
        </p:nvGrpSpPr>
        <p:grpSpPr>
          <a:xfrm>
            <a:off x="1149896" y="4235450"/>
            <a:ext cx="5193704" cy="1262336"/>
            <a:chOff x="1149896" y="4235450"/>
            <a:chExt cx="5193704" cy="1262336"/>
          </a:xfrm>
        </p:grpSpPr>
        <p:sp>
          <p:nvSpPr>
            <p:cNvPr id="44186" name="Text Box 154"/>
            <p:cNvSpPr txBox="1">
              <a:spLocks noChangeArrowheads="1"/>
            </p:cNvSpPr>
            <p:nvPr/>
          </p:nvSpPr>
          <p:spPr bwMode="auto">
            <a:xfrm>
              <a:off x="1149896" y="4235450"/>
              <a:ext cx="288816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sz="2000" b="1" dirty="0"/>
                <a:t>Zadanie </a:t>
              </a:r>
              <a:r>
                <a:rPr lang="pl-PL" sz="2000" b="1" dirty="0" smtClean="0"/>
                <a:t>optymalizacyjne:</a:t>
              </a:r>
              <a:endParaRPr lang="pl-PL" sz="2000" dirty="0"/>
            </a:p>
          </p:txBody>
        </p:sp>
        <p:graphicFrame>
          <p:nvGraphicFramePr>
            <p:cNvPr id="44187" name="Object 15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01567644"/>
                </p:ext>
              </p:extLst>
            </p:nvPr>
          </p:nvGraphicFramePr>
          <p:xfrm>
            <a:off x="3686125" y="4718323"/>
            <a:ext cx="2657475" cy="7794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957" name="Equation" r:id="rId26" imgW="952200" imgH="279360" progId="Equation.3">
                    <p:embed/>
                  </p:oleObj>
                </mc:Choice>
                <mc:Fallback>
                  <p:oleObj name="Equation" r:id="rId26" imgW="952200" imgH="279360" progId="Equation.3">
                    <p:embed/>
                    <p:pic>
                      <p:nvPicPr>
                        <p:cNvPr id="0" name="Picture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86125" y="4718323"/>
                          <a:ext cx="2657475" cy="779463"/>
                        </a:xfrm>
                        <a:prstGeom prst="rect">
                          <a:avLst/>
                        </a:prstGeom>
                        <a:solidFill>
                          <a:srgbClr val="99FF99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99FF99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8" name="Grupa 7"/>
          <p:cNvGrpSpPr/>
          <p:nvPr/>
        </p:nvGrpSpPr>
        <p:grpSpPr>
          <a:xfrm>
            <a:off x="1149896" y="5530850"/>
            <a:ext cx="7614072" cy="1298575"/>
            <a:chOff x="1149896" y="5530850"/>
            <a:chExt cx="7614072" cy="1298575"/>
          </a:xfrm>
        </p:grpSpPr>
        <p:sp>
          <p:nvSpPr>
            <p:cNvPr id="44188" name="Text Box 156"/>
            <p:cNvSpPr txBox="1">
              <a:spLocks noChangeArrowheads="1"/>
            </p:cNvSpPr>
            <p:nvPr/>
          </p:nvSpPr>
          <p:spPr bwMode="auto">
            <a:xfrm>
              <a:off x="1149896" y="5530850"/>
              <a:ext cx="761407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sz="2000" b="1" dirty="0" smtClean="0"/>
                <a:t>Założenia – jednorodne i dopasowane do źródła połączenie wirtualne:</a:t>
              </a:r>
              <a:endParaRPr lang="pl-PL" sz="2000" dirty="0"/>
            </a:p>
          </p:txBody>
        </p:sp>
        <p:graphicFrame>
          <p:nvGraphicFramePr>
            <p:cNvPr id="44189" name="Object 15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17230939"/>
                </p:ext>
              </p:extLst>
            </p:nvPr>
          </p:nvGraphicFramePr>
          <p:xfrm>
            <a:off x="2930525" y="5864225"/>
            <a:ext cx="4303713" cy="965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958" name="Równanie" r:id="rId28" imgW="1917360" imgH="431640" progId="Equation.3">
                    <p:embed/>
                  </p:oleObj>
                </mc:Choice>
                <mc:Fallback>
                  <p:oleObj name="Równanie" r:id="rId28" imgW="1917360" imgH="431640" progId="Equation.3">
                    <p:embed/>
                    <p:pic>
                      <p:nvPicPr>
                        <p:cNvPr id="0" name="Picture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30525" y="5864225"/>
                          <a:ext cx="4303713" cy="965200"/>
                        </a:xfrm>
                        <a:prstGeom prst="rect">
                          <a:avLst/>
                        </a:prstGeom>
                        <a:solidFill>
                          <a:srgbClr val="EAEAEA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44190" name="Object 158"/>
          <p:cNvGraphicFramePr>
            <a:graphicFrameLocks noChangeAspect="1"/>
          </p:cNvGraphicFramePr>
          <p:nvPr/>
        </p:nvGraphicFramePr>
        <p:xfrm>
          <a:off x="5569496" y="3244850"/>
          <a:ext cx="652463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59" name="Equation" r:id="rId30" imgW="291960" imgH="215640" progId="Equation.3">
                  <p:embed/>
                </p:oleObj>
              </mc:Choice>
              <mc:Fallback>
                <p:oleObj name="Equation" r:id="rId30" imgW="291960" imgH="21564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9496" y="3244850"/>
                        <a:ext cx="652463" cy="479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9" name="Rectangle 2"/>
          <p:cNvSpPr>
            <a:spLocks noGrp="1" noChangeArrowheads="1"/>
          </p:cNvSpPr>
          <p:nvPr>
            <p:ph type="title"/>
          </p:nvPr>
        </p:nvSpPr>
        <p:spPr>
          <a:xfrm>
            <a:off x="151695" y="60325"/>
            <a:ext cx="5798801" cy="1143000"/>
          </a:xfrm>
        </p:spPr>
        <p:txBody>
          <a:bodyPr>
            <a:noAutofit/>
          </a:bodyPr>
          <a:lstStyle/>
          <a:p>
            <a:r>
              <a:rPr lang="pl-PL" sz="4000" dirty="0">
                <a:solidFill>
                  <a:schemeClr val="folHlink"/>
                </a:solidFill>
                <a:latin typeface="Impact" pitchFamily="34" charset="0"/>
              </a:rPr>
              <a:t>WINDOW FLOW CONTROL</a:t>
            </a:r>
            <a:br>
              <a:rPr lang="pl-PL" sz="4000" dirty="0">
                <a:solidFill>
                  <a:schemeClr val="folHlink"/>
                </a:solidFill>
                <a:latin typeface="Impact" pitchFamily="34" charset="0"/>
              </a:rPr>
            </a:br>
            <a:r>
              <a:rPr lang="pl-PL" sz="4000" dirty="0" smtClean="0">
                <a:solidFill>
                  <a:schemeClr val="folHlink"/>
                </a:solidFill>
                <a:latin typeface="Impact" pitchFamily="34" charset="0"/>
              </a:rPr>
              <a:t>dobór szerokości okna</a:t>
            </a:r>
            <a:endParaRPr lang="pl-PL" sz="4000" dirty="0">
              <a:latin typeface="Impact" pitchFamily="34" charset="0"/>
            </a:endParaRPr>
          </a:p>
        </p:txBody>
      </p:sp>
      <p:graphicFrame>
        <p:nvGraphicFramePr>
          <p:cNvPr id="82" name="Object 10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7263376"/>
              </p:ext>
            </p:extLst>
          </p:nvPr>
        </p:nvGraphicFramePr>
        <p:xfrm>
          <a:off x="793750" y="2660650"/>
          <a:ext cx="996950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60" name="Równanie" r:id="rId32" imgW="431640" imgH="215640" progId="Equation.3">
                  <p:embed/>
                </p:oleObj>
              </mc:Choice>
              <mc:Fallback>
                <p:oleObj name="Równanie" r:id="rId32" imgW="43164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3750" y="2660650"/>
                        <a:ext cx="996950" cy="4953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" name="Text Box 136"/>
          <p:cNvSpPr txBox="1">
            <a:spLocks noChangeArrowheads="1"/>
          </p:cNvSpPr>
          <p:nvPr/>
        </p:nvSpPr>
        <p:spPr bwMode="auto">
          <a:xfrm>
            <a:off x="4955624" y="2635806"/>
            <a:ext cx="71012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pl-PL" sz="2400" b="1" i="1" dirty="0" smtClean="0">
                <a:solidFill>
                  <a:srgbClr val="000000"/>
                </a:solidFill>
              </a:rPr>
              <a:t>j</a:t>
            </a:r>
            <a:r>
              <a:rPr lang="pl-PL" sz="2400" b="1" i="1" baseline="-25000" dirty="0" smtClean="0">
                <a:solidFill>
                  <a:srgbClr val="000000"/>
                </a:solidFill>
              </a:rPr>
              <a:t>N</a:t>
            </a:r>
            <a:r>
              <a:rPr lang="pl-PL" sz="2400" b="1" baseline="-25000" dirty="0" smtClean="0">
                <a:solidFill>
                  <a:srgbClr val="000000"/>
                </a:solidFill>
              </a:rPr>
              <a:t>+1</a:t>
            </a:r>
            <a:endParaRPr lang="pl-PL" sz="2400" i="1" dirty="0">
              <a:solidFill>
                <a:srgbClr val="000000"/>
              </a:solidFill>
            </a:endParaRPr>
          </a:p>
        </p:txBody>
      </p:sp>
      <p:graphicFrame>
        <p:nvGraphicFramePr>
          <p:cNvPr id="84" name="Object 10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5631280"/>
              </p:ext>
            </p:extLst>
          </p:nvPr>
        </p:nvGraphicFramePr>
        <p:xfrm>
          <a:off x="5997546" y="2777569"/>
          <a:ext cx="996950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61" name="Równanie" r:id="rId34" imgW="431640" imgH="215640" progId="Equation.3">
                  <p:embed/>
                </p:oleObj>
              </mc:Choice>
              <mc:Fallback>
                <p:oleObj name="Równanie" r:id="rId34" imgW="43164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97546" y="2777569"/>
                        <a:ext cx="996950" cy="4953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 sz="2400"/>
          </a:p>
        </p:txBody>
      </p:sp>
      <p:graphicFrame>
        <p:nvGraphicFramePr>
          <p:cNvPr id="4506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8791031"/>
              </p:ext>
            </p:extLst>
          </p:nvPr>
        </p:nvGraphicFramePr>
        <p:xfrm>
          <a:off x="6673850" y="3657600"/>
          <a:ext cx="2027238" cy="735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400" name="Equation" r:id="rId4" imgW="799920" imgH="291960" progId="Equation.3">
                  <p:embed/>
                </p:oleObj>
              </mc:Choice>
              <mc:Fallback>
                <p:oleObj name="Equation" r:id="rId4" imgW="799920" imgH="29196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73850" y="3657600"/>
                        <a:ext cx="2027238" cy="735013"/>
                      </a:xfrm>
                      <a:prstGeom prst="rect">
                        <a:avLst/>
                      </a:prstGeom>
                      <a:solidFill>
                        <a:srgbClr val="FF0066">
                          <a:alpha val="25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299320" y="1980456"/>
            <a:ext cx="1025525" cy="365125"/>
            <a:chOff x="2448" y="2757"/>
            <a:chExt cx="480" cy="171"/>
          </a:xfrm>
        </p:grpSpPr>
        <p:sp>
          <p:nvSpPr>
            <p:cNvPr id="45062" name="Freeform 6"/>
            <p:cNvSpPr>
              <a:spLocks/>
            </p:cNvSpPr>
            <p:nvPr/>
          </p:nvSpPr>
          <p:spPr bwMode="auto">
            <a:xfrm flipV="1">
              <a:off x="2739" y="2793"/>
              <a:ext cx="189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5063" name="Freeform 7"/>
            <p:cNvSpPr>
              <a:spLocks/>
            </p:cNvSpPr>
            <p:nvPr/>
          </p:nvSpPr>
          <p:spPr bwMode="auto">
            <a:xfrm flipV="1">
              <a:off x="2448" y="2757"/>
              <a:ext cx="291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5064" name="Line 8"/>
            <p:cNvSpPr>
              <a:spLocks noChangeShapeType="1"/>
            </p:cNvSpPr>
            <p:nvPr/>
          </p:nvSpPr>
          <p:spPr bwMode="auto">
            <a:xfrm flipV="1">
              <a:off x="247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5065" name="Line 9"/>
            <p:cNvSpPr>
              <a:spLocks noChangeShapeType="1"/>
            </p:cNvSpPr>
            <p:nvPr/>
          </p:nvSpPr>
          <p:spPr bwMode="auto">
            <a:xfrm flipV="1">
              <a:off x="253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5066" name="Line 10"/>
            <p:cNvSpPr>
              <a:spLocks noChangeShapeType="1"/>
            </p:cNvSpPr>
            <p:nvPr/>
          </p:nvSpPr>
          <p:spPr bwMode="auto">
            <a:xfrm flipV="1">
              <a:off x="259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5067" name="Line 11"/>
            <p:cNvSpPr>
              <a:spLocks noChangeShapeType="1"/>
            </p:cNvSpPr>
            <p:nvPr/>
          </p:nvSpPr>
          <p:spPr bwMode="auto">
            <a:xfrm flipV="1">
              <a:off x="265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5068" name="Line 12"/>
            <p:cNvSpPr>
              <a:spLocks noChangeShapeType="1"/>
            </p:cNvSpPr>
            <p:nvPr/>
          </p:nvSpPr>
          <p:spPr bwMode="auto">
            <a:xfrm flipV="1">
              <a:off x="271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5069" name="Line 13"/>
            <p:cNvSpPr>
              <a:spLocks noChangeShapeType="1"/>
            </p:cNvSpPr>
            <p:nvPr/>
          </p:nvSpPr>
          <p:spPr bwMode="auto">
            <a:xfrm rot="16200000" flipV="1">
              <a:off x="2834" y="2783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3823320" y="1980456"/>
            <a:ext cx="1025525" cy="365125"/>
            <a:chOff x="2448" y="2757"/>
            <a:chExt cx="480" cy="171"/>
          </a:xfrm>
        </p:grpSpPr>
        <p:sp>
          <p:nvSpPr>
            <p:cNvPr id="45071" name="Freeform 15"/>
            <p:cNvSpPr>
              <a:spLocks/>
            </p:cNvSpPr>
            <p:nvPr/>
          </p:nvSpPr>
          <p:spPr bwMode="auto">
            <a:xfrm flipV="1">
              <a:off x="2739" y="2793"/>
              <a:ext cx="189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5072" name="Freeform 16"/>
            <p:cNvSpPr>
              <a:spLocks/>
            </p:cNvSpPr>
            <p:nvPr/>
          </p:nvSpPr>
          <p:spPr bwMode="auto">
            <a:xfrm flipV="1">
              <a:off x="2448" y="2757"/>
              <a:ext cx="291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5073" name="Line 17"/>
            <p:cNvSpPr>
              <a:spLocks noChangeShapeType="1"/>
            </p:cNvSpPr>
            <p:nvPr/>
          </p:nvSpPr>
          <p:spPr bwMode="auto">
            <a:xfrm flipV="1">
              <a:off x="247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5074" name="Line 18"/>
            <p:cNvSpPr>
              <a:spLocks noChangeShapeType="1"/>
            </p:cNvSpPr>
            <p:nvPr/>
          </p:nvSpPr>
          <p:spPr bwMode="auto">
            <a:xfrm flipV="1">
              <a:off x="253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5075" name="Line 19"/>
            <p:cNvSpPr>
              <a:spLocks noChangeShapeType="1"/>
            </p:cNvSpPr>
            <p:nvPr/>
          </p:nvSpPr>
          <p:spPr bwMode="auto">
            <a:xfrm flipV="1">
              <a:off x="259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5076" name="Line 20"/>
            <p:cNvSpPr>
              <a:spLocks noChangeShapeType="1"/>
            </p:cNvSpPr>
            <p:nvPr/>
          </p:nvSpPr>
          <p:spPr bwMode="auto">
            <a:xfrm flipV="1">
              <a:off x="265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5077" name="Line 21"/>
            <p:cNvSpPr>
              <a:spLocks noChangeShapeType="1"/>
            </p:cNvSpPr>
            <p:nvPr/>
          </p:nvSpPr>
          <p:spPr bwMode="auto">
            <a:xfrm flipV="1">
              <a:off x="271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5078" name="Line 22"/>
            <p:cNvSpPr>
              <a:spLocks noChangeShapeType="1"/>
            </p:cNvSpPr>
            <p:nvPr/>
          </p:nvSpPr>
          <p:spPr bwMode="auto">
            <a:xfrm rot="16200000" flipV="1">
              <a:off x="2834" y="2783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5956920" y="1980456"/>
            <a:ext cx="1025525" cy="365125"/>
            <a:chOff x="2448" y="2757"/>
            <a:chExt cx="480" cy="171"/>
          </a:xfrm>
        </p:grpSpPr>
        <p:sp>
          <p:nvSpPr>
            <p:cNvPr id="45080" name="Freeform 24"/>
            <p:cNvSpPr>
              <a:spLocks/>
            </p:cNvSpPr>
            <p:nvPr/>
          </p:nvSpPr>
          <p:spPr bwMode="auto">
            <a:xfrm flipV="1">
              <a:off x="2739" y="2793"/>
              <a:ext cx="189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5081" name="Freeform 25"/>
            <p:cNvSpPr>
              <a:spLocks/>
            </p:cNvSpPr>
            <p:nvPr/>
          </p:nvSpPr>
          <p:spPr bwMode="auto">
            <a:xfrm flipV="1">
              <a:off x="2448" y="2757"/>
              <a:ext cx="291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5082" name="Line 26"/>
            <p:cNvSpPr>
              <a:spLocks noChangeShapeType="1"/>
            </p:cNvSpPr>
            <p:nvPr/>
          </p:nvSpPr>
          <p:spPr bwMode="auto">
            <a:xfrm flipV="1">
              <a:off x="247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5083" name="Line 27"/>
            <p:cNvSpPr>
              <a:spLocks noChangeShapeType="1"/>
            </p:cNvSpPr>
            <p:nvPr/>
          </p:nvSpPr>
          <p:spPr bwMode="auto">
            <a:xfrm flipV="1">
              <a:off x="253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5084" name="Line 28"/>
            <p:cNvSpPr>
              <a:spLocks noChangeShapeType="1"/>
            </p:cNvSpPr>
            <p:nvPr/>
          </p:nvSpPr>
          <p:spPr bwMode="auto">
            <a:xfrm flipV="1">
              <a:off x="259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5085" name="Line 29"/>
            <p:cNvSpPr>
              <a:spLocks noChangeShapeType="1"/>
            </p:cNvSpPr>
            <p:nvPr/>
          </p:nvSpPr>
          <p:spPr bwMode="auto">
            <a:xfrm flipV="1">
              <a:off x="265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5086" name="Line 30"/>
            <p:cNvSpPr>
              <a:spLocks noChangeShapeType="1"/>
            </p:cNvSpPr>
            <p:nvPr/>
          </p:nvSpPr>
          <p:spPr bwMode="auto">
            <a:xfrm flipV="1">
              <a:off x="271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5087" name="Line 31"/>
            <p:cNvSpPr>
              <a:spLocks noChangeShapeType="1"/>
            </p:cNvSpPr>
            <p:nvPr/>
          </p:nvSpPr>
          <p:spPr bwMode="auto">
            <a:xfrm rot="16200000" flipV="1">
              <a:off x="2834" y="2783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5" name="Group 32"/>
          <p:cNvGrpSpPr>
            <a:grpSpLocks/>
          </p:cNvGrpSpPr>
          <p:nvPr/>
        </p:nvGrpSpPr>
        <p:grpSpPr bwMode="auto">
          <a:xfrm>
            <a:off x="7709520" y="1980456"/>
            <a:ext cx="1025525" cy="365125"/>
            <a:chOff x="2448" y="2757"/>
            <a:chExt cx="480" cy="171"/>
          </a:xfrm>
        </p:grpSpPr>
        <p:sp>
          <p:nvSpPr>
            <p:cNvPr id="45089" name="Freeform 33"/>
            <p:cNvSpPr>
              <a:spLocks/>
            </p:cNvSpPr>
            <p:nvPr/>
          </p:nvSpPr>
          <p:spPr bwMode="auto">
            <a:xfrm flipV="1">
              <a:off x="2739" y="2793"/>
              <a:ext cx="189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5090" name="Freeform 34"/>
            <p:cNvSpPr>
              <a:spLocks/>
            </p:cNvSpPr>
            <p:nvPr/>
          </p:nvSpPr>
          <p:spPr bwMode="auto">
            <a:xfrm flipV="1">
              <a:off x="2448" y="2757"/>
              <a:ext cx="291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5091" name="Line 35"/>
            <p:cNvSpPr>
              <a:spLocks noChangeShapeType="1"/>
            </p:cNvSpPr>
            <p:nvPr/>
          </p:nvSpPr>
          <p:spPr bwMode="auto">
            <a:xfrm flipV="1">
              <a:off x="247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5092" name="Line 36"/>
            <p:cNvSpPr>
              <a:spLocks noChangeShapeType="1"/>
            </p:cNvSpPr>
            <p:nvPr/>
          </p:nvSpPr>
          <p:spPr bwMode="auto">
            <a:xfrm flipV="1">
              <a:off x="253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5093" name="Line 37"/>
            <p:cNvSpPr>
              <a:spLocks noChangeShapeType="1"/>
            </p:cNvSpPr>
            <p:nvPr/>
          </p:nvSpPr>
          <p:spPr bwMode="auto">
            <a:xfrm flipV="1">
              <a:off x="259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5094" name="Line 38"/>
            <p:cNvSpPr>
              <a:spLocks noChangeShapeType="1"/>
            </p:cNvSpPr>
            <p:nvPr/>
          </p:nvSpPr>
          <p:spPr bwMode="auto">
            <a:xfrm flipV="1">
              <a:off x="265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5095" name="Line 39"/>
            <p:cNvSpPr>
              <a:spLocks noChangeShapeType="1"/>
            </p:cNvSpPr>
            <p:nvPr/>
          </p:nvSpPr>
          <p:spPr bwMode="auto">
            <a:xfrm flipV="1">
              <a:off x="271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5096" name="Line 40"/>
            <p:cNvSpPr>
              <a:spLocks noChangeShapeType="1"/>
            </p:cNvSpPr>
            <p:nvPr/>
          </p:nvSpPr>
          <p:spPr bwMode="auto">
            <a:xfrm rot="16200000" flipV="1">
              <a:off x="2834" y="2783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45097" name="Line 41"/>
          <p:cNvSpPr>
            <a:spLocks noChangeShapeType="1"/>
          </p:cNvSpPr>
          <p:nvPr/>
        </p:nvSpPr>
        <p:spPr bwMode="auto">
          <a:xfrm flipV="1">
            <a:off x="1918320" y="2196356"/>
            <a:ext cx="457200" cy="12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5098" name="Line 42"/>
          <p:cNvSpPr>
            <a:spLocks noChangeShapeType="1"/>
          </p:cNvSpPr>
          <p:nvPr/>
        </p:nvSpPr>
        <p:spPr bwMode="auto">
          <a:xfrm>
            <a:off x="3366120" y="2196356"/>
            <a:ext cx="533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5099" name="Line 43"/>
          <p:cNvSpPr>
            <a:spLocks noChangeShapeType="1"/>
          </p:cNvSpPr>
          <p:nvPr/>
        </p:nvSpPr>
        <p:spPr bwMode="auto">
          <a:xfrm>
            <a:off x="4890120" y="2196356"/>
            <a:ext cx="11430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5100" name="Line 44"/>
          <p:cNvSpPr>
            <a:spLocks noChangeShapeType="1"/>
          </p:cNvSpPr>
          <p:nvPr/>
        </p:nvSpPr>
        <p:spPr bwMode="auto">
          <a:xfrm>
            <a:off x="7023720" y="2196356"/>
            <a:ext cx="762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5101" name="Freeform 45"/>
          <p:cNvSpPr>
            <a:spLocks/>
          </p:cNvSpPr>
          <p:nvPr/>
        </p:nvSpPr>
        <p:spPr bwMode="auto">
          <a:xfrm>
            <a:off x="5652120" y="2132856"/>
            <a:ext cx="3276600" cy="1130300"/>
          </a:xfrm>
          <a:custGeom>
            <a:avLst/>
            <a:gdLst/>
            <a:ahLst/>
            <a:cxnLst>
              <a:cxn ang="0">
                <a:pos x="2064" y="0"/>
              </a:cxn>
              <a:cxn ang="0">
                <a:pos x="2064" y="720"/>
              </a:cxn>
              <a:cxn ang="0">
                <a:pos x="0" y="720"/>
              </a:cxn>
            </a:cxnLst>
            <a:rect l="0" t="0" r="r" b="b"/>
            <a:pathLst>
              <a:path w="2064" h="720">
                <a:moveTo>
                  <a:pt x="2064" y="0"/>
                </a:moveTo>
                <a:lnTo>
                  <a:pt x="2064" y="720"/>
                </a:lnTo>
                <a:lnTo>
                  <a:pt x="0" y="720"/>
                </a:lnTo>
              </a:path>
            </a:pathLst>
          </a:custGeom>
          <a:noFill/>
          <a:ln w="38100" cmpd="sng">
            <a:solidFill>
              <a:schemeClr val="folHlink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5102" name="Freeform 46"/>
          <p:cNvSpPr>
            <a:spLocks/>
          </p:cNvSpPr>
          <p:nvPr/>
        </p:nvSpPr>
        <p:spPr bwMode="auto">
          <a:xfrm>
            <a:off x="1918320" y="2196356"/>
            <a:ext cx="2743200" cy="1079500"/>
          </a:xfrm>
          <a:custGeom>
            <a:avLst/>
            <a:gdLst/>
            <a:ahLst/>
            <a:cxnLst>
              <a:cxn ang="0">
                <a:pos x="1728" y="624"/>
              </a:cxn>
              <a:cxn ang="0">
                <a:pos x="0" y="624"/>
              </a:cxn>
              <a:cxn ang="0">
                <a:pos x="0" y="0"/>
              </a:cxn>
            </a:cxnLst>
            <a:rect l="0" t="0" r="r" b="b"/>
            <a:pathLst>
              <a:path w="1728" h="624">
                <a:moveTo>
                  <a:pt x="1728" y="624"/>
                </a:moveTo>
                <a:lnTo>
                  <a:pt x="0" y="624"/>
                </a:lnTo>
                <a:lnTo>
                  <a:pt x="0" y="0"/>
                </a:lnTo>
              </a:path>
            </a:pathLst>
          </a:custGeom>
          <a:noFill/>
          <a:ln w="38100" cmpd="sng">
            <a:solidFill>
              <a:schemeClr val="folHlink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45103" name="Object 47"/>
          <p:cNvGraphicFramePr>
            <a:graphicFrameLocks noChangeAspect="1"/>
          </p:cNvGraphicFramePr>
          <p:nvPr/>
        </p:nvGraphicFramePr>
        <p:xfrm>
          <a:off x="4267820" y="2832944"/>
          <a:ext cx="338138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401" name="Equation" r:id="rId6" imgW="152280" imgH="164880" progId="Equation.3">
                  <p:embed/>
                </p:oleObj>
              </mc:Choice>
              <mc:Fallback>
                <p:oleObj name="Equation" r:id="rId6" imgW="152280" imgH="1648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7820" y="2832944"/>
                        <a:ext cx="338138" cy="365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104" name="Object 48"/>
          <p:cNvGraphicFramePr>
            <a:graphicFrameLocks noChangeAspect="1"/>
          </p:cNvGraphicFramePr>
          <p:nvPr/>
        </p:nvGraphicFramePr>
        <p:xfrm>
          <a:off x="3013695" y="2405906"/>
          <a:ext cx="338138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402" name="Equation" r:id="rId8" imgW="152280" imgH="164880" progId="Equation.3">
                  <p:embed/>
                </p:oleObj>
              </mc:Choice>
              <mc:Fallback>
                <p:oleObj name="Equation" r:id="rId8" imgW="152280" imgH="1648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13695" y="2405906"/>
                        <a:ext cx="338138" cy="365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105" name="Object 49"/>
          <p:cNvGraphicFramePr>
            <a:graphicFrameLocks noChangeAspect="1"/>
          </p:cNvGraphicFramePr>
          <p:nvPr/>
        </p:nvGraphicFramePr>
        <p:xfrm>
          <a:off x="6623670" y="2390031"/>
          <a:ext cx="338138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403" name="Equation" r:id="rId9" imgW="152280" imgH="164880" progId="Equation.3">
                  <p:embed/>
                </p:oleObj>
              </mc:Choice>
              <mc:Fallback>
                <p:oleObj name="Equation" r:id="rId9" imgW="152280" imgH="1648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3670" y="2390031"/>
                        <a:ext cx="338138" cy="365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106" name="Object 50"/>
          <p:cNvGraphicFramePr>
            <a:graphicFrameLocks noChangeAspect="1"/>
          </p:cNvGraphicFramePr>
          <p:nvPr/>
        </p:nvGraphicFramePr>
        <p:xfrm>
          <a:off x="4553570" y="2405906"/>
          <a:ext cx="338138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404" name="Equation" r:id="rId10" imgW="152280" imgH="164880" progId="Equation.3">
                  <p:embed/>
                </p:oleObj>
              </mc:Choice>
              <mc:Fallback>
                <p:oleObj name="Equation" r:id="rId10" imgW="152280" imgH="1648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3570" y="2405906"/>
                        <a:ext cx="338138" cy="365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107" name="Object 51"/>
          <p:cNvGraphicFramePr>
            <a:graphicFrameLocks noChangeAspect="1"/>
          </p:cNvGraphicFramePr>
          <p:nvPr/>
        </p:nvGraphicFramePr>
        <p:xfrm>
          <a:off x="8406433" y="2405906"/>
          <a:ext cx="338137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405" name="Equation" r:id="rId11" imgW="152280" imgH="164880" progId="Equation.3">
                  <p:embed/>
                </p:oleObj>
              </mc:Choice>
              <mc:Fallback>
                <p:oleObj name="Equation" r:id="rId11" imgW="152280" imgH="1648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06433" y="2405906"/>
                        <a:ext cx="338137" cy="365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108" name="Text Box 52"/>
          <p:cNvSpPr txBox="1">
            <a:spLocks noChangeArrowheads="1"/>
          </p:cNvSpPr>
          <p:nvPr/>
        </p:nvSpPr>
        <p:spPr bwMode="auto">
          <a:xfrm>
            <a:off x="5042520" y="3580656"/>
            <a:ext cx="655821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200" b="1" dirty="0">
                <a:solidFill>
                  <a:srgbClr val="FF0000"/>
                </a:solidFill>
              </a:rPr>
              <a:t>ACK</a:t>
            </a:r>
            <a:endParaRPr lang="pl-PL" dirty="0">
              <a:solidFill>
                <a:srgbClr val="FF0000"/>
              </a:solidFill>
            </a:endParaRPr>
          </a:p>
        </p:txBody>
      </p:sp>
      <p:graphicFrame>
        <p:nvGraphicFramePr>
          <p:cNvPr id="45109" name="Object 53"/>
          <p:cNvGraphicFramePr>
            <a:graphicFrameLocks noChangeAspect="1"/>
          </p:cNvGraphicFramePr>
          <p:nvPr/>
        </p:nvGraphicFramePr>
        <p:xfrm>
          <a:off x="2451720" y="2348756"/>
          <a:ext cx="338138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406" name="Equation" r:id="rId12" imgW="152280" imgH="215640" progId="Equation.3">
                  <p:embed/>
                </p:oleObj>
              </mc:Choice>
              <mc:Fallback>
                <p:oleObj name="Equation" r:id="rId12" imgW="152280" imgH="2156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51720" y="2348756"/>
                        <a:ext cx="338138" cy="479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110" name="Object 54"/>
          <p:cNvGraphicFramePr>
            <a:graphicFrameLocks noChangeAspect="1"/>
          </p:cNvGraphicFramePr>
          <p:nvPr/>
        </p:nvGraphicFramePr>
        <p:xfrm>
          <a:off x="3899520" y="2348756"/>
          <a:ext cx="366713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407" name="Equation" r:id="rId14" imgW="164880" imgH="215640" progId="Equation.3">
                  <p:embed/>
                </p:oleObj>
              </mc:Choice>
              <mc:Fallback>
                <p:oleObj name="Equation" r:id="rId14" imgW="164880" imgH="2156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99520" y="2348756"/>
                        <a:ext cx="366713" cy="479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111" name="Object 55"/>
          <p:cNvGraphicFramePr>
            <a:graphicFrameLocks noChangeAspect="1"/>
          </p:cNvGraphicFramePr>
          <p:nvPr/>
        </p:nvGraphicFramePr>
        <p:xfrm>
          <a:off x="5956920" y="2317006"/>
          <a:ext cx="366713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408" name="Equation" r:id="rId16" imgW="164880" imgH="228600" progId="Equation.3">
                  <p:embed/>
                </p:oleObj>
              </mc:Choice>
              <mc:Fallback>
                <p:oleObj name="Equation" r:id="rId16" imgW="164880" imgH="2286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56920" y="2317006"/>
                        <a:ext cx="366713" cy="511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112" name="Object 56"/>
          <p:cNvGraphicFramePr>
            <a:graphicFrameLocks noChangeAspect="1"/>
          </p:cNvGraphicFramePr>
          <p:nvPr/>
        </p:nvGraphicFramePr>
        <p:xfrm>
          <a:off x="7785720" y="2348756"/>
          <a:ext cx="452438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409" name="Equation" r:id="rId18" imgW="203040" imgH="215640" progId="Equation.3">
                  <p:embed/>
                </p:oleObj>
              </mc:Choice>
              <mc:Fallback>
                <p:oleObj name="Equation" r:id="rId18" imgW="203040" imgH="21564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85720" y="2348756"/>
                        <a:ext cx="452438" cy="479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58"/>
          <p:cNvGrpSpPr>
            <a:grpSpLocks/>
          </p:cNvGrpSpPr>
          <p:nvPr/>
        </p:nvGrpSpPr>
        <p:grpSpPr bwMode="auto">
          <a:xfrm flipH="1">
            <a:off x="4648820" y="3072656"/>
            <a:ext cx="1025525" cy="365125"/>
            <a:chOff x="2448" y="2757"/>
            <a:chExt cx="480" cy="171"/>
          </a:xfrm>
        </p:grpSpPr>
        <p:sp>
          <p:nvSpPr>
            <p:cNvPr id="45115" name="Freeform 59"/>
            <p:cNvSpPr>
              <a:spLocks/>
            </p:cNvSpPr>
            <p:nvPr/>
          </p:nvSpPr>
          <p:spPr bwMode="auto">
            <a:xfrm flipV="1">
              <a:off x="2739" y="2793"/>
              <a:ext cx="189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5116" name="Freeform 60"/>
            <p:cNvSpPr>
              <a:spLocks/>
            </p:cNvSpPr>
            <p:nvPr/>
          </p:nvSpPr>
          <p:spPr bwMode="auto">
            <a:xfrm flipV="1">
              <a:off x="2448" y="2757"/>
              <a:ext cx="291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5117" name="Line 61"/>
            <p:cNvSpPr>
              <a:spLocks noChangeShapeType="1"/>
            </p:cNvSpPr>
            <p:nvPr/>
          </p:nvSpPr>
          <p:spPr bwMode="auto">
            <a:xfrm flipV="1">
              <a:off x="2478" y="2780"/>
              <a:ext cx="0" cy="12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5118" name="Line 62"/>
            <p:cNvSpPr>
              <a:spLocks noChangeShapeType="1"/>
            </p:cNvSpPr>
            <p:nvPr/>
          </p:nvSpPr>
          <p:spPr bwMode="auto">
            <a:xfrm flipV="1">
              <a:off x="2538" y="2780"/>
              <a:ext cx="0" cy="12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5119" name="Line 63"/>
            <p:cNvSpPr>
              <a:spLocks noChangeShapeType="1"/>
            </p:cNvSpPr>
            <p:nvPr/>
          </p:nvSpPr>
          <p:spPr bwMode="auto">
            <a:xfrm flipV="1">
              <a:off x="2598" y="2780"/>
              <a:ext cx="0" cy="12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5120" name="Line 64"/>
            <p:cNvSpPr>
              <a:spLocks noChangeShapeType="1"/>
            </p:cNvSpPr>
            <p:nvPr/>
          </p:nvSpPr>
          <p:spPr bwMode="auto">
            <a:xfrm flipV="1">
              <a:off x="2658" y="2780"/>
              <a:ext cx="0" cy="12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5121" name="Line 65"/>
            <p:cNvSpPr>
              <a:spLocks noChangeShapeType="1"/>
            </p:cNvSpPr>
            <p:nvPr/>
          </p:nvSpPr>
          <p:spPr bwMode="auto">
            <a:xfrm flipV="1">
              <a:off x="2718" y="2780"/>
              <a:ext cx="0" cy="12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45123" name="Line 67"/>
          <p:cNvSpPr>
            <a:spLocks noChangeShapeType="1"/>
          </p:cNvSpPr>
          <p:nvPr/>
        </p:nvSpPr>
        <p:spPr bwMode="auto">
          <a:xfrm flipV="1">
            <a:off x="8776320" y="2132856"/>
            <a:ext cx="152400" cy="12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45124" name="Object 6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6187588"/>
              </p:ext>
            </p:extLst>
          </p:nvPr>
        </p:nvGraphicFramePr>
        <p:xfrm>
          <a:off x="1465263" y="2559050"/>
          <a:ext cx="280987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410" name="Równanie" r:id="rId20" imgW="126720" imgH="164880" progId="Equation.3">
                  <p:embed/>
                </p:oleObj>
              </mc:Choice>
              <mc:Fallback>
                <p:oleObj name="Równanie" r:id="rId20" imgW="126720" imgH="16488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5263" y="2559050"/>
                        <a:ext cx="280987" cy="365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125" name="Line 69"/>
          <p:cNvSpPr>
            <a:spLocks noChangeShapeType="1"/>
          </p:cNvSpPr>
          <p:nvPr/>
        </p:nvSpPr>
        <p:spPr bwMode="auto">
          <a:xfrm>
            <a:off x="1918320" y="1675656"/>
            <a:ext cx="0" cy="533400"/>
          </a:xfrm>
          <a:prstGeom prst="line">
            <a:avLst/>
          </a:prstGeom>
          <a:noFill/>
          <a:ln w="19050">
            <a:solidFill>
              <a:srgbClr val="333399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5126" name="Line 70"/>
          <p:cNvSpPr>
            <a:spLocks noChangeShapeType="1"/>
          </p:cNvSpPr>
          <p:nvPr/>
        </p:nvSpPr>
        <p:spPr bwMode="auto">
          <a:xfrm>
            <a:off x="8928720" y="1675656"/>
            <a:ext cx="0" cy="457200"/>
          </a:xfrm>
          <a:prstGeom prst="line">
            <a:avLst/>
          </a:prstGeom>
          <a:noFill/>
          <a:ln w="19050">
            <a:solidFill>
              <a:srgbClr val="333399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5127" name="Line 71"/>
          <p:cNvSpPr>
            <a:spLocks noChangeShapeType="1"/>
          </p:cNvSpPr>
          <p:nvPr/>
        </p:nvSpPr>
        <p:spPr bwMode="auto">
          <a:xfrm>
            <a:off x="1918320" y="1675656"/>
            <a:ext cx="7010400" cy="0"/>
          </a:xfrm>
          <a:prstGeom prst="line">
            <a:avLst/>
          </a:prstGeom>
          <a:noFill/>
          <a:ln w="19050">
            <a:solidFill>
              <a:srgbClr val="333399"/>
            </a:solidFill>
            <a:prstDash val="dash"/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45130" name="Object 7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0775410"/>
              </p:ext>
            </p:extLst>
          </p:nvPr>
        </p:nvGraphicFramePr>
        <p:xfrm>
          <a:off x="1630363" y="3613150"/>
          <a:ext cx="2655887" cy="779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411" name="Equation" r:id="rId22" imgW="952200" imgH="279360" progId="Equation.3">
                  <p:embed/>
                </p:oleObj>
              </mc:Choice>
              <mc:Fallback>
                <p:oleObj name="Equation" r:id="rId22" imgW="952200" imgH="27936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0363" y="3613150"/>
                        <a:ext cx="2655887" cy="779463"/>
                      </a:xfrm>
                      <a:prstGeom prst="rect">
                        <a:avLst/>
                      </a:prstGeom>
                      <a:solidFill>
                        <a:srgbClr val="99FF99">
                          <a:alpha val="50000"/>
                        </a:srgbClr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133" name="Object 77"/>
          <p:cNvGraphicFramePr>
            <a:graphicFrameLocks noChangeAspect="1"/>
          </p:cNvGraphicFramePr>
          <p:nvPr/>
        </p:nvGraphicFramePr>
        <p:xfrm>
          <a:off x="5652120" y="3199656"/>
          <a:ext cx="652463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412" name="Equation" r:id="rId24" imgW="291960" imgH="215640" progId="Equation.3">
                  <p:embed/>
                </p:oleObj>
              </mc:Choice>
              <mc:Fallback>
                <p:oleObj name="Equation" r:id="rId24" imgW="291960" imgH="21564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120" y="3199656"/>
                        <a:ext cx="652463" cy="479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upa 6"/>
          <p:cNvGrpSpPr/>
          <p:nvPr/>
        </p:nvGrpSpPr>
        <p:grpSpPr>
          <a:xfrm>
            <a:off x="1613520" y="4647456"/>
            <a:ext cx="7329763" cy="1997819"/>
            <a:chOff x="1613520" y="4647456"/>
            <a:chExt cx="7329763" cy="1997819"/>
          </a:xfrm>
        </p:grpSpPr>
        <p:sp>
          <p:nvSpPr>
            <p:cNvPr id="45134" name="Text Box 78"/>
            <p:cNvSpPr txBox="1">
              <a:spLocks noChangeArrowheads="1"/>
            </p:cNvSpPr>
            <p:nvPr/>
          </p:nvSpPr>
          <p:spPr bwMode="auto">
            <a:xfrm>
              <a:off x="1613520" y="4647456"/>
              <a:ext cx="7329763" cy="132343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sz="2000" b="1" dirty="0"/>
                <a:t>Obserwacja:</a:t>
              </a:r>
            </a:p>
            <a:p>
              <a:r>
                <a:rPr lang="pl-PL" sz="2000" b="1" dirty="0"/>
                <a:t>Każdy bufor </a:t>
              </a:r>
              <a:r>
                <a:rPr lang="pl-PL" sz="2000" b="1" i="1" dirty="0" smtClean="0"/>
                <a:t>jednorodnego i dopasowanego</a:t>
              </a:r>
              <a:r>
                <a:rPr lang="pl-PL" sz="2000" b="1" dirty="0" smtClean="0"/>
                <a:t> </a:t>
              </a:r>
              <a:r>
                <a:rPr lang="pl-PL" sz="2000" b="1" dirty="0"/>
                <a:t>połączenia wirtualnego</a:t>
              </a:r>
            </a:p>
            <a:p>
              <a:r>
                <a:rPr lang="pl-PL" sz="2000" b="1" dirty="0"/>
                <a:t>zawiera w stanie stacjonarnym tę samą</a:t>
              </a:r>
              <a:br>
                <a:rPr lang="pl-PL" sz="2000" b="1" dirty="0"/>
              </a:br>
              <a:r>
                <a:rPr lang="pl-PL" sz="2000" b="1" dirty="0"/>
                <a:t>średnią liczbę </a:t>
              </a:r>
              <a:r>
                <a:rPr lang="pl-PL" sz="2000" b="1" dirty="0" smtClean="0"/>
                <a:t>pakietów/potwierdzeń </a:t>
              </a:r>
              <a:r>
                <a:rPr lang="pl-PL" sz="2000" b="1" i="1" dirty="0" err="1" smtClean="0"/>
                <a:t>L</a:t>
              </a:r>
              <a:r>
                <a:rPr lang="pl-PL" sz="2000" b="1" i="1" baseline="-25000" dirty="0" err="1" smtClean="0"/>
                <a:t>n</a:t>
              </a:r>
              <a:r>
                <a:rPr lang="pl-PL" sz="2000" b="1" dirty="0"/>
                <a:t>:</a:t>
              </a:r>
              <a:endParaRPr lang="pl-PL" sz="2000" dirty="0"/>
            </a:p>
          </p:txBody>
        </p:sp>
        <p:graphicFrame>
          <p:nvGraphicFramePr>
            <p:cNvPr id="45135" name="Object 7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00284225"/>
                </p:ext>
              </p:extLst>
            </p:nvPr>
          </p:nvGraphicFramePr>
          <p:xfrm>
            <a:off x="1652588" y="6019800"/>
            <a:ext cx="5457825" cy="625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0413" name="Equation" r:id="rId26" imgW="1993680" imgH="228600" progId="Equation.3">
                    <p:embed/>
                  </p:oleObj>
                </mc:Choice>
                <mc:Fallback>
                  <p:oleObj name="Equation" r:id="rId26" imgW="1993680" imgH="228600" progId="Equation.3">
                    <p:embed/>
                    <p:pic>
                      <p:nvPicPr>
                        <p:cNvPr id="0" name="Picture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52588" y="6019800"/>
                          <a:ext cx="5457825" cy="625475"/>
                        </a:xfrm>
                        <a:prstGeom prst="rect">
                          <a:avLst/>
                        </a:prstGeom>
                        <a:solidFill>
                          <a:srgbClr val="66FF66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6143600" cy="1143000"/>
          </a:xfrm>
        </p:spPr>
        <p:txBody>
          <a:bodyPr>
            <a:noAutofit/>
          </a:bodyPr>
          <a:lstStyle/>
          <a:p>
            <a:r>
              <a:rPr lang="pl-PL" sz="4000" dirty="0">
                <a:solidFill>
                  <a:schemeClr val="folHlink"/>
                </a:solidFill>
                <a:latin typeface="Impact" pitchFamily="34" charset="0"/>
              </a:rPr>
              <a:t>WINDOW FLOW CONTROL</a:t>
            </a:r>
            <a:br>
              <a:rPr lang="pl-PL" sz="4000" dirty="0">
                <a:solidFill>
                  <a:schemeClr val="folHlink"/>
                </a:solidFill>
                <a:latin typeface="Impact" pitchFamily="34" charset="0"/>
              </a:rPr>
            </a:br>
            <a:r>
              <a:rPr lang="pl-PL" sz="4000" dirty="0" smtClean="0">
                <a:solidFill>
                  <a:schemeClr val="folHlink"/>
                </a:solidFill>
                <a:latin typeface="Impact" pitchFamily="34" charset="0"/>
              </a:rPr>
              <a:t>dobór szerokości okna</a:t>
            </a:r>
            <a:endParaRPr lang="pl-PL" sz="4000" dirty="0">
              <a:latin typeface="Impact" pitchFamily="34" charset="0"/>
            </a:endParaRPr>
          </a:p>
        </p:txBody>
      </p:sp>
      <p:sp>
        <p:nvSpPr>
          <p:cNvPr id="77" name="Text Box 153"/>
          <p:cNvSpPr txBox="1">
            <a:spLocks noChangeArrowheads="1"/>
          </p:cNvSpPr>
          <p:nvPr/>
        </p:nvSpPr>
        <p:spPr bwMode="auto">
          <a:xfrm>
            <a:off x="3905604" y="1169343"/>
            <a:ext cx="391039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pl-PL" sz="3200" b="1" i="1" dirty="0" smtClean="0">
                <a:solidFill>
                  <a:srgbClr val="000000"/>
                </a:solidFill>
              </a:rPr>
              <a:t>W </a:t>
            </a:r>
            <a:r>
              <a:rPr lang="pl-PL" sz="2400" b="1" dirty="0" smtClean="0">
                <a:solidFill>
                  <a:srgbClr val="000000"/>
                </a:solidFill>
              </a:rPr>
              <a:t>(opóźnienie tranzytowe)</a:t>
            </a:r>
            <a:endParaRPr lang="pl-PL" sz="2400" dirty="0"/>
          </a:p>
        </p:txBody>
      </p:sp>
      <p:graphicFrame>
        <p:nvGraphicFramePr>
          <p:cNvPr id="79" name="Object 6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4971935"/>
              </p:ext>
            </p:extLst>
          </p:nvPr>
        </p:nvGraphicFramePr>
        <p:xfrm>
          <a:off x="7213600" y="2832100"/>
          <a:ext cx="280988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414" name="Równanie" r:id="rId28" imgW="126720" imgH="164880" progId="Equation.3">
                  <p:embed/>
                </p:oleObj>
              </mc:Choice>
              <mc:Fallback>
                <p:oleObj name="Równanie" r:id="rId28" imgW="12672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13600" y="2832100"/>
                        <a:ext cx="280988" cy="365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0" name="Text Box 136"/>
          <p:cNvSpPr txBox="1">
            <a:spLocks noChangeArrowheads="1"/>
          </p:cNvSpPr>
          <p:nvPr/>
        </p:nvSpPr>
        <p:spPr bwMode="auto">
          <a:xfrm>
            <a:off x="4998807" y="2550942"/>
            <a:ext cx="71012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pl-PL" sz="2400" b="1" i="1" dirty="0" smtClean="0">
                <a:solidFill>
                  <a:srgbClr val="000000"/>
                </a:solidFill>
              </a:rPr>
              <a:t>j</a:t>
            </a:r>
            <a:r>
              <a:rPr lang="pl-PL" sz="2400" b="1" i="1" baseline="-25000" dirty="0" smtClean="0">
                <a:solidFill>
                  <a:srgbClr val="000000"/>
                </a:solidFill>
              </a:rPr>
              <a:t>N</a:t>
            </a:r>
            <a:r>
              <a:rPr lang="pl-PL" sz="2400" b="1" baseline="-25000" dirty="0" smtClean="0">
                <a:solidFill>
                  <a:srgbClr val="000000"/>
                </a:solidFill>
              </a:rPr>
              <a:t>+1</a:t>
            </a:r>
            <a:endParaRPr lang="pl-PL" sz="2400" i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 sz="2400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275493" y="1908980"/>
            <a:ext cx="1025525" cy="365125"/>
            <a:chOff x="2448" y="2757"/>
            <a:chExt cx="480" cy="171"/>
          </a:xfrm>
        </p:grpSpPr>
        <p:sp>
          <p:nvSpPr>
            <p:cNvPr id="47110" name="Freeform 6"/>
            <p:cNvSpPr>
              <a:spLocks/>
            </p:cNvSpPr>
            <p:nvPr/>
          </p:nvSpPr>
          <p:spPr bwMode="auto">
            <a:xfrm flipV="1">
              <a:off x="2739" y="2793"/>
              <a:ext cx="189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7111" name="Freeform 7"/>
            <p:cNvSpPr>
              <a:spLocks/>
            </p:cNvSpPr>
            <p:nvPr/>
          </p:nvSpPr>
          <p:spPr bwMode="auto">
            <a:xfrm flipV="1">
              <a:off x="2448" y="2757"/>
              <a:ext cx="291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7112" name="Line 8"/>
            <p:cNvSpPr>
              <a:spLocks noChangeShapeType="1"/>
            </p:cNvSpPr>
            <p:nvPr/>
          </p:nvSpPr>
          <p:spPr bwMode="auto">
            <a:xfrm flipV="1">
              <a:off x="247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7113" name="Line 9"/>
            <p:cNvSpPr>
              <a:spLocks noChangeShapeType="1"/>
            </p:cNvSpPr>
            <p:nvPr/>
          </p:nvSpPr>
          <p:spPr bwMode="auto">
            <a:xfrm flipV="1">
              <a:off x="253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7114" name="Line 10"/>
            <p:cNvSpPr>
              <a:spLocks noChangeShapeType="1"/>
            </p:cNvSpPr>
            <p:nvPr/>
          </p:nvSpPr>
          <p:spPr bwMode="auto">
            <a:xfrm flipV="1">
              <a:off x="259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7115" name="Line 11"/>
            <p:cNvSpPr>
              <a:spLocks noChangeShapeType="1"/>
            </p:cNvSpPr>
            <p:nvPr/>
          </p:nvSpPr>
          <p:spPr bwMode="auto">
            <a:xfrm flipV="1">
              <a:off x="265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7116" name="Line 12"/>
            <p:cNvSpPr>
              <a:spLocks noChangeShapeType="1"/>
            </p:cNvSpPr>
            <p:nvPr/>
          </p:nvSpPr>
          <p:spPr bwMode="auto">
            <a:xfrm flipV="1">
              <a:off x="271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7117" name="Line 13"/>
            <p:cNvSpPr>
              <a:spLocks noChangeShapeType="1"/>
            </p:cNvSpPr>
            <p:nvPr/>
          </p:nvSpPr>
          <p:spPr bwMode="auto">
            <a:xfrm rot="16200000" flipV="1">
              <a:off x="2834" y="2783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3799493" y="1908980"/>
            <a:ext cx="1025525" cy="365125"/>
            <a:chOff x="2448" y="2757"/>
            <a:chExt cx="480" cy="171"/>
          </a:xfrm>
        </p:grpSpPr>
        <p:sp>
          <p:nvSpPr>
            <p:cNvPr id="47119" name="Freeform 15"/>
            <p:cNvSpPr>
              <a:spLocks/>
            </p:cNvSpPr>
            <p:nvPr/>
          </p:nvSpPr>
          <p:spPr bwMode="auto">
            <a:xfrm flipV="1">
              <a:off x="2739" y="2793"/>
              <a:ext cx="189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7120" name="Freeform 16"/>
            <p:cNvSpPr>
              <a:spLocks/>
            </p:cNvSpPr>
            <p:nvPr/>
          </p:nvSpPr>
          <p:spPr bwMode="auto">
            <a:xfrm flipV="1">
              <a:off x="2448" y="2757"/>
              <a:ext cx="291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7121" name="Line 17"/>
            <p:cNvSpPr>
              <a:spLocks noChangeShapeType="1"/>
            </p:cNvSpPr>
            <p:nvPr/>
          </p:nvSpPr>
          <p:spPr bwMode="auto">
            <a:xfrm flipV="1">
              <a:off x="247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7122" name="Line 18"/>
            <p:cNvSpPr>
              <a:spLocks noChangeShapeType="1"/>
            </p:cNvSpPr>
            <p:nvPr/>
          </p:nvSpPr>
          <p:spPr bwMode="auto">
            <a:xfrm flipV="1">
              <a:off x="253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7123" name="Line 19"/>
            <p:cNvSpPr>
              <a:spLocks noChangeShapeType="1"/>
            </p:cNvSpPr>
            <p:nvPr/>
          </p:nvSpPr>
          <p:spPr bwMode="auto">
            <a:xfrm flipV="1">
              <a:off x="259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7124" name="Line 20"/>
            <p:cNvSpPr>
              <a:spLocks noChangeShapeType="1"/>
            </p:cNvSpPr>
            <p:nvPr/>
          </p:nvSpPr>
          <p:spPr bwMode="auto">
            <a:xfrm flipV="1">
              <a:off x="265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7125" name="Line 21"/>
            <p:cNvSpPr>
              <a:spLocks noChangeShapeType="1"/>
            </p:cNvSpPr>
            <p:nvPr/>
          </p:nvSpPr>
          <p:spPr bwMode="auto">
            <a:xfrm flipV="1">
              <a:off x="271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7126" name="Line 22"/>
            <p:cNvSpPr>
              <a:spLocks noChangeShapeType="1"/>
            </p:cNvSpPr>
            <p:nvPr/>
          </p:nvSpPr>
          <p:spPr bwMode="auto">
            <a:xfrm rot="16200000" flipV="1">
              <a:off x="2834" y="2783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5933093" y="1908980"/>
            <a:ext cx="1025525" cy="365125"/>
            <a:chOff x="2448" y="2757"/>
            <a:chExt cx="480" cy="171"/>
          </a:xfrm>
        </p:grpSpPr>
        <p:sp>
          <p:nvSpPr>
            <p:cNvPr id="47128" name="Freeform 24"/>
            <p:cNvSpPr>
              <a:spLocks/>
            </p:cNvSpPr>
            <p:nvPr/>
          </p:nvSpPr>
          <p:spPr bwMode="auto">
            <a:xfrm flipV="1">
              <a:off x="2739" y="2793"/>
              <a:ext cx="189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7129" name="Freeform 25"/>
            <p:cNvSpPr>
              <a:spLocks/>
            </p:cNvSpPr>
            <p:nvPr/>
          </p:nvSpPr>
          <p:spPr bwMode="auto">
            <a:xfrm flipV="1">
              <a:off x="2448" y="2757"/>
              <a:ext cx="291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7130" name="Line 26"/>
            <p:cNvSpPr>
              <a:spLocks noChangeShapeType="1"/>
            </p:cNvSpPr>
            <p:nvPr/>
          </p:nvSpPr>
          <p:spPr bwMode="auto">
            <a:xfrm flipV="1">
              <a:off x="247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7131" name="Line 27"/>
            <p:cNvSpPr>
              <a:spLocks noChangeShapeType="1"/>
            </p:cNvSpPr>
            <p:nvPr/>
          </p:nvSpPr>
          <p:spPr bwMode="auto">
            <a:xfrm flipV="1">
              <a:off x="253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7132" name="Line 28"/>
            <p:cNvSpPr>
              <a:spLocks noChangeShapeType="1"/>
            </p:cNvSpPr>
            <p:nvPr/>
          </p:nvSpPr>
          <p:spPr bwMode="auto">
            <a:xfrm flipV="1">
              <a:off x="259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7133" name="Line 29"/>
            <p:cNvSpPr>
              <a:spLocks noChangeShapeType="1"/>
            </p:cNvSpPr>
            <p:nvPr/>
          </p:nvSpPr>
          <p:spPr bwMode="auto">
            <a:xfrm flipV="1">
              <a:off x="265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7134" name="Line 30"/>
            <p:cNvSpPr>
              <a:spLocks noChangeShapeType="1"/>
            </p:cNvSpPr>
            <p:nvPr/>
          </p:nvSpPr>
          <p:spPr bwMode="auto">
            <a:xfrm flipV="1">
              <a:off x="271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7135" name="Line 31"/>
            <p:cNvSpPr>
              <a:spLocks noChangeShapeType="1"/>
            </p:cNvSpPr>
            <p:nvPr/>
          </p:nvSpPr>
          <p:spPr bwMode="auto">
            <a:xfrm rot="16200000" flipV="1">
              <a:off x="2834" y="2783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5" name="Group 32"/>
          <p:cNvGrpSpPr>
            <a:grpSpLocks/>
          </p:cNvGrpSpPr>
          <p:nvPr/>
        </p:nvGrpSpPr>
        <p:grpSpPr bwMode="auto">
          <a:xfrm>
            <a:off x="7685693" y="1908980"/>
            <a:ext cx="1025525" cy="365125"/>
            <a:chOff x="2448" y="2757"/>
            <a:chExt cx="480" cy="171"/>
          </a:xfrm>
        </p:grpSpPr>
        <p:sp>
          <p:nvSpPr>
            <p:cNvPr id="47137" name="Freeform 33"/>
            <p:cNvSpPr>
              <a:spLocks/>
            </p:cNvSpPr>
            <p:nvPr/>
          </p:nvSpPr>
          <p:spPr bwMode="auto">
            <a:xfrm flipV="1">
              <a:off x="2739" y="2793"/>
              <a:ext cx="189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7138" name="Freeform 34"/>
            <p:cNvSpPr>
              <a:spLocks/>
            </p:cNvSpPr>
            <p:nvPr/>
          </p:nvSpPr>
          <p:spPr bwMode="auto">
            <a:xfrm flipV="1">
              <a:off x="2448" y="2757"/>
              <a:ext cx="291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7139" name="Line 35"/>
            <p:cNvSpPr>
              <a:spLocks noChangeShapeType="1"/>
            </p:cNvSpPr>
            <p:nvPr/>
          </p:nvSpPr>
          <p:spPr bwMode="auto">
            <a:xfrm flipV="1">
              <a:off x="247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7140" name="Line 36"/>
            <p:cNvSpPr>
              <a:spLocks noChangeShapeType="1"/>
            </p:cNvSpPr>
            <p:nvPr/>
          </p:nvSpPr>
          <p:spPr bwMode="auto">
            <a:xfrm flipV="1">
              <a:off x="253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7141" name="Line 37"/>
            <p:cNvSpPr>
              <a:spLocks noChangeShapeType="1"/>
            </p:cNvSpPr>
            <p:nvPr/>
          </p:nvSpPr>
          <p:spPr bwMode="auto">
            <a:xfrm flipV="1">
              <a:off x="259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7142" name="Line 38"/>
            <p:cNvSpPr>
              <a:spLocks noChangeShapeType="1"/>
            </p:cNvSpPr>
            <p:nvPr/>
          </p:nvSpPr>
          <p:spPr bwMode="auto">
            <a:xfrm flipV="1">
              <a:off x="265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7143" name="Line 39"/>
            <p:cNvSpPr>
              <a:spLocks noChangeShapeType="1"/>
            </p:cNvSpPr>
            <p:nvPr/>
          </p:nvSpPr>
          <p:spPr bwMode="auto">
            <a:xfrm flipV="1">
              <a:off x="271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7144" name="Line 40"/>
            <p:cNvSpPr>
              <a:spLocks noChangeShapeType="1"/>
            </p:cNvSpPr>
            <p:nvPr/>
          </p:nvSpPr>
          <p:spPr bwMode="auto">
            <a:xfrm rot="16200000" flipV="1">
              <a:off x="2834" y="2783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47145" name="Line 41"/>
          <p:cNvSpPr>
            <a:spLocks noChangeShapeType="1"/>
          </p:cNvSpPr>
          <p:nvPr/>
        </p:nvSpPr>
        <p:spPr bwMode="auto">
          <a:xfrm flipV="1">
            <a:off x="1894493" y="2124880"/>
            <a:ext cx="457200" cy="12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7146" name="Line 42"/>
          <p:cNvSpPr>
            <a:spLocks noChangeShapeType="1"/>
          </p:cNvSpPr>
          <p:nvPr/>
        </p:nvSpPr>
        <p:spPr bwMode="auto">
          <a:xfrm>
            <a:off x="3342293" y="2124880"/>
            <a:ext cx="533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7147" name="Line 43"/>
          <p:cNvSpPr>
            <a:spLocks noChangeShapeType="1"/>
          </p:cNvSpPr>
          <p:nvPr/>
        </p:nvSpPr>
        <p:spPr bwMode="auto">
          <a:xfrm>
            <a:off x="4866293" y="2124880"/>
            <a:ext cx="11430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7148" name="Line 44"/>
          <p:cNvSpPr>
            <a:spLocks noChangeShapeType="1"/>
          </p:cNvSpPr>
          <p:nvPr/>
        </p:nvSpPr>
        <p:spPr bwMode="auto">
          <a:xfrm>
            <a:off x="6999893" y="2124880"/>
            <a:ext cx="762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7149" name="Freeform 45"/>
          <p:cNvSpPr>
            <a:spLocks/>
          </p:cNvSpPr>
          <p:nvPr/>
        </p:nvSpPr>
        <p:spPr bwMode="auto">
          <a:xfrm>
            <a:off x="5628293" y="2061380"/>
            <a:ext cx="3276600" cy="1130300"/>
          </a:xfrm>
          <a:custGeom>
            <a:avLst/>
            <a:gdLst/>
            <a:ahLst/>
            <a:cxnLst>
              <a:cxn ang="0">
                <a:pos x="2064" y="0"/>
              </a:cxn>
              <a:cxn ang="0">
                <a:pos x="2064" y="720"/>
              </a:cxn>
              <a:cxn ang="0">
                <a:pos x="0" y="720"/>
              </a:cxn>
            </a:cxnLst>
            <a:rect l="0" t="0" r="r" b="b"/>
            <a:pathLst>
              <a:path w="2064" h="720">
                <a:moveTo>
                  <a:pt x="2064" y="0"/>
                </a:moveTo>
                <a:lnTo>
                  <a:pt x="2064" y="720"/>
                </a:lnTo>
                <a:lnTo>
                  <a:pt x="0" y="720"/>
                </a:lnTo>
              </a:path>
            </a:pathLst>
          </a:custGeom>
          <a:noFill/>
          <a:ln w="38100" cmpd="sng">
            <a:solidFill>
              <a:schemeClr val="folHlink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7150" name="Freeform 46"/>
          <p:cNvSpPr>
            <a:spLocks/>
          </p:cNvSpPr>
          <p:nvPr/>
        </p:nvSpPr>
        <p:spPr bwMode="auto">
          <a:xfrm>
            <a:off x="1894493" y="2124880"/>
            <a:ext cx="2743200" cy="1079500"/>
          </a:xfrm>
          <a:custGeom>
            <a:avLst/>
            <a:gdLst/>
            <a:ahLst/>
            <a:cxnLst>
              <a:cxn ang="0">
                <a:pos x="1728" y="624"/>
              </a:cxn>
              <a:cxn ang="0">
                <a:pos x="0" y="624"/>
              </a:cxn>
              <a:cxn ang="0">
                <a:pos x="0" y="0"/>
              </a:cxn>
            </a:cxnLst>
            <a:rect l="0" t="0" r="r" b="b"/>
            <a:pathLst>
              <a:path w="1728" h="624">
                <a:moveTo>
                  <a:pt x="1728" y="624"/>
                </a:moveTo>
                <a:lnTo>
                  <a:pt x="0" y="624"/>
                </a:lnTo>
                <a:lnTo>
                  <a:pt x="0" y="0"/>
                </a:lnTo>
              </a:path>
            </a:pathLst>
          </a:custGeom>
          <a:noFill/>
          <a:ln w="38100" cmpd="sng">
            <a:solidFill>
              <a:schemeClr val="folHlink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47151" name="Object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12857"/>
              </p:ext>
            </p:extLst>
          </p:nvPr>
        </p:nvGraphicFramePr>
        <p:xfrm>
          <a:off x="4243993" y="2761468"/>
          <a:ext cx="338138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406" name="Equation" r:id="rId4" imgW="152280" imgH="164880" progId="Equation.3">
                  <p:embed/>
                </p:oleObj>
              </mc:Choice>
              <mc:Fallback>
                <p:oleObj name="Equation" r:id="rId4" imgW="152280" imgH="1648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43993" y="2761468"/>
                        <a:ext cx="338138" cy="365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52" name="Object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7090826"/>
              </p:ext>
            </p:extLst>
          </p:nvPr>
        </p:nvGraphicFramePr>
        <p:xfrm>
          <a:off x="2989868" y="2334430"/>
          <a:ext cx="338138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407" name="Equation" r:id="rId6" imgW="152280" imgH="164880" progId="Equation.3">
                  <p:embed/>
                </p:oleObj>
              </mc:Choice>
              <mc:Fallback>
                <p:oleObj name="Equation" r:id="rId6" imgW="152280" imgH="1648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9868" y="2334430"/>
                        <a:ext cx="338138" cy="365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53" name="Object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4224313"/>
              </p:ext>
            </p:extLst>
          </p:nvPr>
        </p:nvGraphicFramePr>
        <p:xfrm>
          <a:off x="6599843" y="2318555"/>
          <a:ext cx="338138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408" name="Equation" r:id="rId7" imgW="152280" imgH="164880" progId="Equation.3">
                  <p:embed/>
                </p:oleObj>
              </mc:Choice>
              <mc:Fallback>
                <p:oleObj name="Equation" r:id="rId7" imgW="152280" imgH="1648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99843" y="2318555"/>
                        <a:ext cx="338138" cy="365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54" name="Objec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0220909"/>
              </p:ext>
            </p:extLst>
          </p:nvPr>
        </p:nvGraphicFramePr>
        <p:xfrm>
          <a:off x="4529743" y="2334430"/>
          <a:ext cx="338138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409" name="Equation" r:id="rId8" imgW="152280" imgH="164880" progId="Equation.3">
                  <p:embed/>
                </p:oleObj>
              </mc:Choice>
              <mc:Fallback>
                <p:oleObj name="Equation" r:id="rId8" imgW="152280" imgH="1648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9743" y="2334430"/>
                        <a:ext cx="338138" cy="365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55" name="Object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2781644"/>
              </p:ext>
            </p:extLst>
          </p:nvPr>
        </p:nvGraphicFramePr>
        <p:xfrm>
          <a:off x="8382606" y="2334430"/>
          <a:ext cx="338137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410" name="Equation" r:id="rId9" imgW="152280" imgH="164880" progId="Equation.3">
                  <p:embed/>
                </p:oleObj>
              </mc:Choice>
              <mc:Fallback>
                <p:oleObj name="Equation" r:id="rId9" imgW="152280" imgH="1648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606" y="2334430"/>
                        <a:ext cx="338137" cy="365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56" name="Text Box 52"/>
          <p:cNvSpPr txBox="1">
            <a:spLocks noChangeArrowheads="1"/>
          </p:cNvSpPr>
          <p:nvPr/>
        </p:nvSpPr>
        <p:spPr bwMode="auto">
          <a:xfrm>
            <a:off x="5000633" y="2638098"/>
            <a:ext cx="655821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200" b="1" dirty="0">
                <a:solidFill>
                  <a:srgbClr val="FF0000"/>
                </a:solidFill>
              </a:rPr>
              <a:t>ACK</a:t>
            </a:r>
            <a:endParaRPr lang="pl-PL" dirty="0">
              <a:solidFill>
                <a:srgbClr val="FF0000"/>
              </a:solidFill>
            </a:endParaRPr>
          </a:p>
        </p:txBody>
      </p:sp>
      <p:graphicFrame>
        <p:nvGraphicFramePr>
          <p:cNvPr id="47157" name="Object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9375836"/>
              </p:ext>
            </p:extLst>
          </p:nvPr>
        </p:nvGraphicFramePr>
        <p:xfrm>
          <a:off x="2427893" y="2277280"/>
          <a:ext cx="338138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411" name="Equation" r:id="rId10" imgW="152280" imgH="215640" progId="Equation.3">
                  <p:embed/>
                </p:oleObj>
              </mc:Choice>
              <mc:Fallback>
                <p:oleObj name="Equation" r:id="rId10" imgW="152280" imgH="2156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7893" y="2277280"/>
                        <a:ext cx="338138" cy="479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58" name="Object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784968"/>
              </p:ext>
            </p:extLst>
          </p:nvPr>
        </p:nvGraphicFramePr>
        <p:xfrm>
          <a:off x="3875693" y="2277280"/>
          <a:ext cx="366713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412" name="Equation" r:id="rId12" imgW="164880" imgH="215640" progId="Equation.3">
                  <p:embed/>
                </p:oleObj>
              </mc:Choice>
              <mc:Fallback>
                <p:oleObj name="Equation" r:id="rId12" imgW="164880" imgH="2156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75693" y="2277280"/>
                        <a:ext cx="366713" cy="479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59" name="Object 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8257448"/>
              </p:ext>
            </p:extLst>
          </p:nvPr>
        </p:nvGraphicFramePr>
        <p:xfrm>
          <a:off x="5933093" y="2245530"/>
          <a:ext cx="366713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413" name="Equation" r:id="rId14" imgW="164880" imgH="228600" progId="Equation.3">
                  <p:embed/>
                </p:oleObj>
              </mc:Choice>
              <mc:Fallback>
                <p:oleObj name="Equation" r:id="rId14" imgW="164880" imgH="2286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33093" y="2245530"/>
                        <a:ext cx="366713" cy="511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60" name="Object 5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0551453"/>
              </p:ext>
            </p:extLst>
          </p:nvPr>
        </p:nvGraphicFramePr>
        <p:xfrm>
          <a:off x="7761893" y="2277280"/>
          <a:ext cx="452438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414" name="Equation" r:id="rId16" imgW="203040" imgH="215640" progId="Equation.3">
                  <p:embed/>
                </p:oleObj>
              </mc:Choice>
              <mc:Fallback>
                <p:oleObj name="Equation" r:id="rId16" imgW="203040" imgH="21564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61893" y="2277280"/>
                        <a:ext cx="452438" cy="479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57"/>
          <p:cNvGrpSpPr>
            <a:grpSpLocks/>
          </p:cNvGrpSpPr>
          <p:nvPr/>
        </p:nvGrpSpPr>
        <p:grpSpPr bwMode="auto">
          <a:xfrm flipH="1">
            <a:off x="4624993" y="3001180"/>
            <a:ext cx="1025525" cy="365125"/>
            <a:chOff x="2448" y="2757"/>
            <a:chExt cx="480" cy="171"/>
          </a:xfrm>
        </p:grpSpPr>
        <p:sp>
          <p:nvSpPr>
            <p:cNvPr id="47162" name="Freeform 58"/>
            <p:cNvSpPr>
              <a:spLocks/>
            </p:cNvSpPr>
            <p:nvPr/>
          </p:nvSpPr>
          <p:spPr bwMode="auto">
            <a:xfrm flipV="1">
              <a:off x="2739" y="2793"/>
              <a:ext cx="189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7163" name="Freeform 59"/>
            <p:cNvSpPr>
              <a:spLocks/>
            </p:cNvSpPr>
            <p:nvPr/>
          </p:nvSpPr>
          <p:spPr bwMode="auto">
            <a:xfrm flipV="1">
              <a:off x="2448" y="2757"/>
              <a:ext cx="291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7164" name="Line 60"/>
            <p:cNvSpPr>
              <a:spLocks noChangeShapeType="1"/>
            </p:cNvSpPr>
            <p:nvPr/>
          </p:nvSpPr>
          <p:spPr bwMode="auto">
            <a:xfrm flipV="1">
              <a:off x="2478" y="2780"/>
              <a:ext cx="0" cy="12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7165" name="Line 61"/>
            <p:cNvSpPr>
              <a:spLocks noChangeShapeType="1"/>
            </p:cNvSpPr>
            <p:nvPr/>
          </p:nvSpPr>
          <p:spPr bwMode="auto">
            <a:xfrm flipV="1">
              <a:off x="2538" y="2780"/>
              <a:ext cx="0" cy="12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7166" name="Line 62"/>
            <p:cNvSpPr>
              <a:spLocks noChangeShapeType="1"/>
            </p:cNvSpPr>
            <p:nvPr/>
          </p:nvSpPr>
          <p:spPr bwMode="auto">
            <a:xfrm flipV="1">
              <a:off x="2598" y="2780"/>
              <a:ext cx="0" cy="12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7167" name="Line 63"/>
            <p:cNvSpPr>
              <a:spLocks noChangeShapeType="1"/>
            </p:cNvSpPr>
            <p:nvPr/>
          </p:nvSpPr>
          <p:spPr bwMode="auto">
            <a:xfrm flipV="1">
              <a:off x="2658" y="2780"/>
              <a:ext cx="0" cy="12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7168" name="Line 64"/>
            <p:cNvSpPr>
              <a:spLocks noChangeShapeType="1"/>
            </p:cNvSpPr>
            <p:nvPr/>
          </p:nvSpPr>
          <p:spPr bwMode="auto">
            <a:xfrm flipV="1">
              <a:off x="2718" y="2780"/>
              <a:ext cx="0" cy="12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47170" name="Line 66"/>
          <p:cNvSpPr>
            <a:spLocks noChangeShapeType="1"/>
          </p:cNvSpPr>
          <p:nvPr/>
        </p:nvSpPr>
        <p:spPr bwMode="auto">
          <a:xfrm flipV="1">
            <a:off x="8752493" y="2061380"/>
            <a:ext cx="152400" cy="12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7172" name="Line 68"/>
          <p:cNvSpPr>
            <a:spLocks noChangeShapeType="1"/>
          </p:cNvSpPr>
          <p:nvPr/>
        </p:nvSpPr>
        <p:spPr bwMode="auto">
          <a:xfrm>
            <a:off x="1894493" y="1604180"/>
            <a:ext cx="0" cy="533400"/>
          </a:xfrm>
          <a:prstGeom prst="line">
            <a:avLst/>
          </a:prstGeom>
          <a:noFill/>
          <a:ln w="19050">
            <a:solidFill>
              <a:srgbClr val="333399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7173" name="Line 69"/>
          <p:cNvSpPr>
            <a:spLocks noChangeShapeType="1"/>
          </p:cNvSpPr>
          <p:nvPr/>
        </p:nvSpPr>
        <p:spPr bwMode="auto">
          <a:xfrm>
            <a:off x="8904893" y="1604180"/>
            <a:ext cx="0" cy="457200"/>
          </a:xfrm>
          <a:prstGeom prst="line">
            <a:avLst/>
          </a:prstGeom>
          <a:noFill/>
          <a:ln w="19050">
            <a:solidFill>
              <a:srgbClr val="333399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7174" name="Line 70"/>
          <p:cNvSpPr>
            <a:spLocks noChangeShapeType="1"/>
          </p:cNvSpPr>
          <p:nvPr/>
        </p:nvSpPr>
        <p:spPr bwMode="auto">
          <a:xfrm>
            <a:off x="1894493" y="1604180"/>
            <a:ext cx="7010400" cy="0"/>
          </a:xfrm>
          <a:prstGeom prst="line">
            <a:avLst/>
          </a:prstGeom>
          <a:noFill/>
          <a:ln w="19050">
            <a:solidFill>
              <a:srgbClr val="333399"/>
            </a:solidFill>
            <a:prstDash val="dash"/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47177" name="Object 7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4864794"/>
              </p:ext>
            </p:extLst>
          </p:nvPr>
        </p:nvGraphicFramePr>
        <p:xfrm>
          <a:off x="5710716" y="3136117"/>
          <a:ext cx="652463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415" name="Equation" r:id="rId18" imgW="291960" imgH="215640" progId="Equation.3">
                  <p:embed/>
                </p:oleObj>
              </mc:Choice>
              <mc:Fallback>
                <p:oleObj name="Equation" r:id="rId18" imgW="291960" imgH="21564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0716" y="3136117"/>
                        <a:ext cx="652463" cy="479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Grupa 7"/>
          <p:cNvGrpSpPr/>
          <p:nvPr/>
        </p:nvGrpSpPr>
        <p:grpSpPr>
          <a:xfrm>
            <a:off x="1536821" y="3384861"/>
            <a:ext cx="6653092" cy="2280927"/>
            <a:chOff x="1536821" y="3384861"/>
            <a:chExt cx="6653092" cy="2280927"/>
          </a:xfrm>
        </p:grpSpPr>
        <p:graphicFrame>
          <p:nvGraphicFramePr>
            <p:cNvPr id="47179" name="Object 7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31339372"/>
                </p:ext>
              </p:extLst>
            </p:nvPr>
          </p:nvGraphicFramePr>
          <p:xfrm>
            <a:off x="2730500" y="3917950"/>
            <a:ext cx="5459413" cy="625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416" name="Equation" r:id="rId20" imgW="1993680" imgH="228600" progId="Equation.3">
                    <p:embed/>
                  </p:oleObj>
                </mc:Choice>
                <mc:Fallback>
                  <p:oleObj name="Equation" r:id="rId20" imgW="1993680" imgH="228600" progId="Equation.3">
                    <p:embed/>
                    <p:pic>
                      <p:nvPicPr>
                        <p:cNvPr id="0" name="Picture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30500" y="3917950"/>
                          <a:ext cx="5459413" cy="625475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95000"/>
                            <a:alpha val="50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7180" name="Text Box 76"/>
            <p:cNvSpPr txBox="1">
              <a:spLocks noChangeArrowheads="1"/>
            </p:cNvSpPr>
            <p:nvPr/>
          </p:nvSpPr>
          <p:spPr bwMode="auto">
            <a:xfrm>
              <a:off x="1536821" y="3384861"/>
              <a:ext cx="209358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b="1" dirty="0"/>
                <a:t>Twierdzenie </a:t>
              </a:r>
              <a:r>
                <a:rPr lang="pl-PL" b="1" dirty="0" err="1" smtClean="0"/>
                <a:t>Little’a</a:t>
              </a:r>
              <a:r>
                <a:rPr lang="pl-PL" b="1" dirty="0" smtClean="0"/>
                <a:t>:</a:t>
              </a:r>
              <a:endParaRPr lang="pl-PL" dirty="0"/>
            </a:p>
          </p:txBody>
        </p:sp>
        <p:graphicFrame>
          <p:nvGraphicFramePr>
            <p:cNvPr id="47181" name="Object 7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49912552"/>
                </p:ext>
              </p:extLst>
            </p:nvPr>
          </p:nvGraphicFramePr>
          <p:xfrm>
            <a:off x="3338513" y="4697413"/>
            <a:ext cx="4011612" cy="9683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417" name="Equation" r:id="rId22" imgW="1625400" imgH="393480" progId="Equation.3">
                    <p:embed/>
                  </p:oleObj>
                </mc:Choice>
                <mc:Fallback>
                  <p:oleObj name="Equation" r:id="rId22" imgW="1625400" imgH="393480" progId="Equation.3">
                    <p:embed/>
                    <p:pic>
                      <p:nvPicPr>
                        <p:cNvPr id="0" name="Picture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38513" y="4697413"/>
                          <a:ext cx="4011612" cy="968375"/>
                        </a:xfrm>
                        <a:prstGeom prst="rect">
                          <a:avLst/>
                        </a:prstGeom>
                        <a:solidFill>
                          <a:srgbClr val="66FF66">
                            <a:alpha val="49804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7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6143600" cy="1143000"/>
          </a:xfrm>
        </p:spPr>
        <p:txBody>
          <a:bodyPr>
            <a:noAutofit/>
          </a:bodyPr>
          <a:lstStyle/>
          <a:p>
            <a:r>
              <a:rPr lang="pl-PL" sz="4000" dirty="0">
                <a:solidFill>
                  <a:schemeClr val="folHlink"/>
                </a:solidFill>
                <a:latin typeface="Impact" pitchFamily="34" charset="0"/>
              </a:rPr>
              <a:t>WINDOW FLOW CONTROL</a:t>
            </a:r>
            <a:br>
              <a:rPr lang="pl-PL" sz="4000" dirty="0">
                <a:solidFill>
                  <a:schemeClr val="folHlink"/>
                </a:solidFill>
                <a:latin typeface="Impact" pitchFamily="34" charset="0"/>
              </a:rPr>
            </a:br>
            <a:r>
              <a:rPr lang="pl-PL" sz="4000" dirty="0" smtClean="0">
                <a:solidFill>
                  <a:schemeClr val="folHlink"/>
                </a:solidFill>
                <a:latin typeface="Impact" pitchFamily="34" charset="0"/>
              </a:rPr>
              <a:t>dobór szerokości okna</a:t>
            </a:r>
            <a:endParaRPr lang="pl-PL" sz="4000" dirty="0">
              <a:latin typeface="Impact" pitchFamily="34" charset="0"/>
            </a:endParaRPr>
          </a:p>
        </p:txBody>
      </p:sp>
      <p:grpSp>
        <p:nvGrpSpPr>
          <p:cNvPr id="9" name="Grupa 8"/>
          <p:cNvGrpSpPr/>
          <p:nvPr/>
        </p:nvGrpSpPr>
        <p:grpSpPr>
          <a:xfrm>
            <a:off x="1536821" y="5594661"/>
            <a:ext cx="5565654" cy="1230002"/>
            <a:chOff x="1536821" y="5594661"/>
            <a:chExt cx="5565654" cy="1230002"/>
          </a:xfrm>
        </p:grpSpPr>
        <p:sp>
          <p:nvSpPr>
            <p:cNvPr id="47182" name="Text Box 78"/>
            <p:cNvSpPr txBox="1">
              <a:spLocks noChangeArrowheads="1"/>
            </p:cNvSpPr>
            <p:nvPr/>
          </p:nvSpPr>
          <p:spPr bwMode="auto">
            <a:xfrm>
              <a:off x="1536821" y="5594661"/>
              <a:ext cx="16736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b="1" dirty="0" smtClean="0"/>
                <a:t>Przepustowość:</a:t>
              </a:r>
              <a:endParaRPr lang="pl-PL" dirty="0"/>
            </a:p>
          </p:txBody>
        </p:sp>
        <p:graphicFrame>
          <p:nvGraphicFramePr>
            <p:cNvPr id="7" name="Obiek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82040653"/>
                </p:ext>
              </p:extLst>
            </p:nvPr>
          </p:nvGraphicFramePr>
          <p:xfrm>
            <a:off x="3289300" y="6137275"/>
            <a:ext cx="3813175" cy="6873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418" name="Equation" r:id="rId24" imgW="1269720" imgH="228600" progId="Equation.3">
                    <p:embed/>
                  </p:oleObj>
                </mc:Choice>
                <mc:Fallback>
                  <p:oleObj name="Equation" r:id="rId24" imgW="126972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5"/>
                        <a:stretch>
                          <a:fillRect/>
                        </a:stretch>
                      </p:blipFill>
                      <p:spPr>
                        <a:xfrm>
                          <a:off x="3289300" y="6137275"/>
                          <a:ext cx="3813175" cy="687388"/>
                        </a:xfrm>
                        <a:prstGeom prst="rect">
                          <a:avLst/>
                        </a:prstGeom>
                        <a:solidFill>
                          <a:srgbClr val="66FF66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78" name="Text Box 153"/>
          <p:cNvSpPr txBox="1">
            <a:spLocks noChangeArrowheads="1"/>
          </p:cNvSpPr>
          <p:nvPr/>
        </p:nvSpPr>
        <p:spPr bwMode="auto">
          <a:xfrm>
            <a:off x="3444498" y="1069820"/>
            <a:ext cx="391039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pl-PL" sz="3200" b="1" i="1" dirty="0" smtClean="0">
                <a:solidFill>
                  <a:srgbClr val="000000"/>
                </a:solidFill>
              </a:rPr>
              <a:t>W </a:t>
            </a:r>
            <a:r>
              <a:rPr lang="pl-PL" sz="2400" b="1" dirty="0" smtClean="0">
                <a:solidFill>
                  <a:srgbClr val="000000"/>
                </a:solidFill>
              </a:rPr>
              <a:t>(opóźnienie tranzytowe)</a:t>
            </a:r>
            <a:endParaRPr lang="pl-PL" sz="2400" dirty="0"/>
          </a:p>
        </p:txBody>
      </p:sp>
      <p:graphicFrame>
        <p:nvGraphicFramePr>
          <p:cNvPr id="80" name="Object 6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6422809"/>
              </p:ext>
            </p:extLst>
          </p:nvPr>
        </p:nvGraphicFramePr>
        <p:xfrm>
          <a:off x="1465263" y="2559050"/>
          <a:ext cx="280987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419" name="Równanie" r:id="rId26" imgW="126720" imgH="164880" progId="Equation.3">
                  <p:embed/>
                </p:oleObj>
              </mc:Choice>
              <mc:Fallback>
                <p:oleObj name="Równanie" r:id="rId26" imgW="12672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5263" y="2559050"/>
                        <a:ext cx="280987" cy="365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" name="Object 6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8473511"/>
              </p:ext>
            </p:extLst>
          </p:nvPr>
        </p:nvGraphicFramePr>
        <p:xfrm>
          <a:off x="7213600" y="2832100"/>
          <a:ext cx="280988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420" name="Równanie" r:id="rId28" imgW="126720" imgH="164880" progId="Equation.3">
                  <p:embed/>
                </p:oleObj>
              </mc:Choice>
              <mc:Fallback>
                <p:oleObj name="Równanie" r:id="rId28" imgW="12672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13600" y="2832100"/>
                        <a:ext cx="280988" cy="365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 sz="2400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260600" y="2001550"/>
            <a:ext cx="1025525" cy="365125"/>
            <a:chOff x="2448" y="2757"/>
            <a:chExt cx="480" cy="171"/>
          </a:xfrm>
        </p:grpSpPr>
        <p:sp>
          <p:nvSpPr>
            <p:cNvPr id="48133" name="Freeform 5"/>
            <p:cNvSpPr>
              <a:spLocks/>
            </p:cNvSpPr>
            <p:nvPr/>
          </p:nvSpPr>
          <p:spPr bwMode="auto">
            <a:xfrm flipV="1">
              <a:off x="2739" y="2793"/>
              <a:ext cx="189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8134" name="Freeform 6"/>
            <p:cNvSpPr>
              <a:spLocks/>
            </p:cNvSpPr>
            <p:nvPr/>
          </p:nvSpPr>
          <p:spPr bwMode="auto">
            <a:xfrm flipV="1">
              <a:off x="2448" y="2757"/>
              <a:ext cx="291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8135" name="Line 7"/>
            <p:cNvSpPr>
              <a:spLocks noChangeShapeType="1"/>
            </p:cNvSpPr>
            <p:nvPr/>
          </p:nvSpPr>
          <p:spPr bwMode="auto">
            <a:xfrm flipV="1">
              <a:off x="247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8136" name="Line 8"/>
            <p:cNvSpPr>
              <a:spLocks noChangeShapeType="1"/>
            </p:cNvSpPr>
            <p:nvPr/>
          </p:nvSpPr>
          <p:spPr bwMode="auto">
            <a:xfrm flipV="1">
              <a:off x="253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8137" name="Line 9"/>
            <p:cNvSpPr>
              <a:spLocks noChangeShapeType="1"/>
            </p:cNvSpPr>
            <p:nvPr/>
          </p:nvSpPr>
          <p:spPr bwMode="auto">
            <a:xfrm flipV="1">
              <a:off x="259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8138" name="Line 10"/>
            <p:cNvSpPr>
              <a:spLocks noChangeShapeType="1"/>
            </p:cNvSpPr>
            <p:nvPr/>
          </p:nvSpPr>
          <p:spPr bwMode="auto">
            <a:xfrm flipV="1">
              <a:off x="265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8139" name="Line 11"/>
            <p:cNvSpPr>
              <a:spLocks noChangeShapeType="1"/>
            </p:cNvSpPr>
            <p:nvPr/>
          </p:nvSpPr>
          <p:spPr bwMode="auto">
            <a:xfrm flipV="1">
              <a:off x="271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8140" name="Line 12"/>
            <p:cNvSpPr>
              <a:spLocks noChangeShapeType="1"/>
            </p:cNvSpPr>
            <p:nvPr/>
          </p:nvSpPr>
          <p:spPr bwMode="auto">
            <a:xfrm rot="16200000" flipV="1">
              <a:off x="2834" y="2783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3784600" y="2001550"/>
            <a:ext cx="1025525" cy="365125"/>
            <a:chOff x="2448" y="2757"/>
            <a:chExt cx="480" cy="171"/>
          </a:xfrm>
        </p:grpSpPr>
        <p:sp>
          <p:nvSpPr>
            <p:cNvPr id="48142" name="Freeform 14"/>
            <p:cNvSpPr>
              <a:spLocks/>
            </p:cNvSpPr>
            <p:nvPr/>
          </p:nvSpPr>
          <p:spPr bwMode="auto">
            <a:xfrm flipV="1">
              <a:off x="2739" y="2793"/>
              <a:ext cx="189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8143" name="Freeform 15"/>
            <p:cNvSpPr>
              <a:spLocks/>
            </p:cNvSpPr>
            <p:nvPr/>
          </p:nvSpPr>
          <p:spPr bwMode="auto">
            <a:xfrm flipV="1">
              <a:off x="2448" y="2757"/>
              <a:ext cx="291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8144" name="Line 16"/>
            <p:cNvSpPr>
              <a:spLocks noChangeShapeType="1"/>
            </p:cNvSpPr>
            <p:nvPr/>
          </p:nvSpPr>
          <p:spPr bwMode="auto">
            <a:xfrm flipV="1">
              <a:off x="247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8145" name="Line 17"/>
            <p:cNvSpPr>
              <a:spLocks noChangeShapeType="1"/>
            </p:cNvSpPr>
            <p:nvPr/>
          </p:nvSpPr>
          <p:spPr bwMode="auto">
            <a:xfrm flipV="1">
              <a:off x="253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8146" name="Line 18"/>
            <p:cNvSpPr>
              <a:spLocks noChangeShapeType="1"/>
            </p:cNvSpPr>
            <p:nvPr/>
          </p:nvSpPr>
          <p:spPr bwMode="auto">
            <a:xfrm flipV="1">
              <a:off x="259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8147" name="Line 19"/>
            <p:cNvSpPr>
              <a:spLocks noChangeShapeType="1"/>
            </p:cNvSpPr>
            <p:nvPr/>
          </p:nvSpPr>
          <p:spPr bwMode="auto">
            <a:xfrm flipV="1">
              <a:off x="265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8148" name="Line 20"/>
            <p:cNvSpPr>
              <a:spLocks noChangeShapeType="1"/>
            </p:cNvSpPr>
            <p:nvPr/>
          </p:nvSpPr>
          <p:spPr bwMode="auto">
            <a:xfrm flipV="1">
              <a:off x="271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8149" name="Line 21"/>
            <p:cNvSpPr>
              <a:spLocks noChangeShapeType="1"/>
            </p:cNvSpPr>
            <p:nvPr/>
          </p:nvSpPr>
          <p:spPr bwMode="auto">
            <a:xfrm rot="16200000" flipV="1">
              <a:off x="2834" y="2783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5918200" y="2001550"/>
            <a:ext cx="1025525" cy="365125"/>
            <a:chOff x="2448" y="2757"/>
            <a:chExt cx="480" cy="171"/>
          </a:xfrm>
        </p:grpSpPr>
        <p:sp>
          <p:nvSpPr>
            <p:cNvPr id="48151" name="Freeform 23"/>
            <p:cNvSpPr>
              <a:spLocks/>
            </p:cNvSpPr>
            <p:nvPr/>
          </p:nvSpPr>
          <p:spPr bwMode="auto">
            <a:xfrm flipV="1">
              <a:off x="2739" y="2793"/>
              <a:ext cx="189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8152" name="Freeform 24"/>
            <p:cNvSpPr>
              <a:spLocks/>
            </p:cNvSpPr>
            <p:nvPr/>
          </p:nvSpPr>
          <p:spPr bwMode="auto">
            <a:xfrm flipV="1">
              <a:off x="2448" y="2757"/>
              <a:ext cx="291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8153" name="Line 25"/>
            <p:cNvSpPr>
              <a:spLocks noChangeShapeType="1"/>
            </p:cNvSpPr>
            <p:nvPr/>
          </p:nvSpPr>
          <p:spPr bwMode="auto">
            <a:xfrm flipV="1">
              <a:off x="247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8154" name="Line 26"/>
            <p:cNvSpPr>
              <a:spLocks noChangeShapeType="1"/>
            </p:cNvSpPr>
            <p:nvPr/>
          </p:nvSpPr>
          <p:spPr bwMode="auto">
            <a:xfrm flipV="1">
              <a:off x="253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8155" name="Line 27"/>
            <p:cNvSpPr>
              <a:spLocks noChangeShapeType="1"/>
            </p:cNvSpPr>
            <p:nvPr/>
          </p:nvSpPr>
          <p:spPr bwMode="auto">
            <a:xfrm flipV="1">
              <a:off x="259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8156" name="Line 28"/>
            <p:cNvSpPr>
              <a:spLocks noChangeShapeType="1"/>
            </p:cNvSpPr>
            <p:nvPr/>
          </p:nvSpPr>
          <p:spPr bwMode="auto">
            <a:xfrm flipV="1">
              <a:off x="265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8157" name="Line 29"/>
            <p:cNvSpPr>
              <a:spLocks noChangeShapeType="1"/>
            </p:cNvSpPr>
            <p:nvPr/>
          </p:nvSpPr>
          <p:spPr bwMode="auto">
            <a:xfrm flipV="1">
              <a:off x="271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8158" name="Line 30"/>
            <p:cNvSpPr>
              <a:spLocks noChangeShapeType="1"/>
            </p:cNvSpPr>
            <p:nvPr/>
          </p:nvSpPr>
          <p:spPr bwMode="auto">
            <a:xfrm rot="16200000" flipV="1">
              <a:off x="2834" y="2783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5" name="Group 31"/>
          <p:cNvGrpSpPr>
            <a:grpSpLocks/>
          </p:cNvGrpSpPr>
          <p:nvPr/>
        </p:nvGrpSpPr>
        <p:grpSpPr bwMode="auto">
          <a:xfrm>
            <a:off x="7670800" y="2001550"/>
            <a:ext cx="1025525" cy="365125"/>
            <a:chOff x="2448" y="2757"/>
            <a:chExt cx="480" cy="171"/>
          </a:xfrm>
        </p:grpSpPr>
        <p:sp>
          <p:nvSpPr>
            <p:cNvPr id="48160" name="Freeform 32"/>
            <p:cNvSpPr>
              <a:spLocks/>
            </p:cNvSpPr>
            <p:nvPr/>
          </p:nvSpPr>
          <p:spPr bwMode="auto">
            <a:xfrm flipV="1">
              <a:off x="2739" y="2793"/>
              <a:ext cx="189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8161" name="Freeform 33"/>
            <p:cNvSpPr>
              <a:spLocks/>
            </p:cNvSpPr>
            <p:nvPr/>
          </p:nvSpPr>
          <p:spPr bwMode="auto">
            <a:xfrm flipV="1">
              <a:off x="2448" y="2757"/>
              <a:ext cx="291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8162" name="Line 34"/>
            <p:cNvSpPr>
              <a:spLocks noChangeShapeType="1"/>
            </p:cNvSpPr>
            <p:nvPr/>
          </p:nvSpPr>
          <p:spPr bwMode="auto">
            <a:xfrm flipV="1">
              <a:off x="247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8163" name="Line 35"/>
            <p:cNvSpPr>
              <a:spLocks noChangeShapeType="1"/>
            </p:cNvSpPr>
            <p:nvPr/>
          </p:nvSpPr>
          <p:spPr bwMode="auto">
            <a:xfrm flipV="1">
              <a:off x="253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8164" name="Line 36"/>
            <p:cNvSpPr>
              <a:spLocks noChangeShapeType="1"/>
            </p:cNvSpPr>
            <p:nvPr/>
          </p:nvSpPr>
          <p:spPr bwMode="auto">
            <a:xfrm flipV="1">
              <a:off x="259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8165" name="Line 37"/>
            <p:cNvSpPr>
              <a:spLocks noChangeShapeType="1"/>
            </p:cNvSpPr>
            <p:nvPr/>
          </p:nvSpPr>
          <p:spPr bwMode="auto">
            <a:xfrm flipV="1">
              <a:off x="265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8166" name="Line 38"/>
            <p:cNvSpPr>
              <a:spLocks noChangeShapeType="1"/>
            </p:cNvSpPr>
            <p:nvPr/>
          </p:nvSpPr>
          <p:spPr bwMode="auto">
            <a:xfrm flipV="1">
              <a:off x="271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8167" name="Line 39"/>
            <p:cNvSpPr>
              <a:spLocks noChangeShapeType="1"/>
            </p:cNvSpPr>
            <p:nvPr/>
          </p:nvSpPr>
          <p:spPr bwMode="auto">
            <a:xfrm rot="16200000" flipV="1">
              <a:off x="2834" y="2783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48168" name="Line 40"/>
          <p:cNvSpPr>
            <a:spLocks noChangeShapeType="1"/>
          </p:cNvSpPr>
          <p:nvPr/>
        </p:nvSpPr>
        <p:spPr bwMode="auto">
          <a:xfrm flipV="1">
            <a:off x="1879600" y="2217450"/>
            <a:ext cx="457200" cy="12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8169" name="Line 41"/>
          <p:cNvSpPr>
            <a:spLocks noChangeShapeType="1"/>
          </p:cNvSpPr>
          <p:nvPr/>
        </p:nvSpPr>
        <p:spPr bwMode="auto">
          <a:xfrm>
            <a:off x="3327400" y="2217450"/>
            <a:ext cx="533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8170" name="Line 42"/>
          <p:cNvSpPr>
            <a:spLocks noChangeShapeType="1"/>
          </p:cNvSpPr>
          <p:nvPr/>
        </p:nvSpPr>
        <p:spPr bwMode="auto">
          <a:xfrm>
            <a:off x="4851400" y="2217450"/>
            <a:ext cx="11430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8171" name="Line 43"/>
          <p:cNvSpPr>
            <a:spLocks noChangeShapeType="1"/>
          </p:cNvSpPr>
          <p:nvPr/>
        </p:nvSpPr>
        <p:spPr bwMode="auto">
          <a:xfrm>
            <a:off x="6985000" y="2217450"/>
            <a:ext cx="762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8172" name="Freeform 44"/>
          <p:cNvSpPr>
            <a:spLocks/>
          </p:cNvSpPr>
          <p:nvPr/>
        </p:nvSpPr>
        <p:spPr bwMode="auto">
          <a:xfrm>
            <a:off x="5613400" y="2153950"/>
            <a:ext cx="3276600" cy="1130300"/>
          </a:xfrm>
          <a:custGeom>
            <a:avLst/>
            <a:gdLst/>
            <a:ahLst/>
            <a:cxnLst>
              <a:cxn ang="0">
                <a:pos x="2064" y="0"/>
              </a:cxn>
              <a:cxn ang="0">
                <a:pos x="2064" y="720"/>
              </a:cxn>
              <a:cxn ang="0">
                <a:pos x="0" y="720"/>
              </a:cxn>
            </a:cxnLst>
            <a:rect l="0" t="0" r="r" b="b"/>
            <a:pathLst>
              <a:path w="2064" h="720">
                <a:moveTo>
                  <a:pt x="2064" y="0"/>
                </a:moveTo>
                <a:lnTo>
                  <a:pt x="2064" y="720"/>
                </a:lnTo>
                <a:lnTo>
                  <a:pt x="0" y="720"/>
                </a:lnTo>
              </a:path>
            </a:pathLst>
          </a:custGeom>
          <a:noFill/>
          <a:ln w="38100" cmpd="sng">
            <a:solidFill>
              <a:schemeClr val="folHlink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8173" name="Freeform 45"/>
          <p:cNvSpPr>
            <a:spLocks/>
          </p:cNvSpPr>
          <p:nvPr/>
        </p:nvSpPr>
        <p:spPr bwMode="auto">
          <a:xfrm>
            <a:off x="1879600" y="2217450"/>
            <a:ext cx="2743200" cy="1079500"/>
          </a:xfrm>
          <a:custGeom>
            <a:avLst/>
            <a:gdLst/>
            <a:ahLst/>
            <a:cxnLst>
              <a:cxn ang="0">
                <a:pos x="1728" y="624"/>
              </a:cxn>
              <a:cxn ang="0">
                <a:pos x="0" y="624"/>
              </a:cxn>
              <a:cxn ang="0">
                <a:pos x="0" y="0"/>
              </a:cxn>
            </a:cxnLst>
            <a:rect l="0" t="0" r="r" b="b"/>
            <a:pathLst>
              <a:path w="1728" h="624">
                <a:moveTo>
                  <a:pt x="1728" y="624"/>
                </a:moveTo>
                <a:lnTo>
                  <a:pt x="0" y="624"/>
                </a:lnTo>
                <a:lnTo>
                  <a:pt x="0" y="0"/>
                </a:lnTo>
              </a:path>
            </a:pathLst>
          </a:custGeom>
          <a:noFill/>
          <a:ln w="38100" cmpd="sng">
            <a:solidFill>
              <a:schemeClr val="folHlink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48175" name="Object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0318968"/>
              </p:ext>
            </p:extLst>
          </p:nvPr>
        </p:nvGraphicFramePr>
        <p:xfrm>
          <a:off x="2974975" y="2427000"/>
          <a:ext cx="338138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932" name="Equation" r:id="rId4" imgW="152280" imgH="164880" progId="Equation.3">
                  <p:embed/>
                </p:oleObj>
              </mc:Choice>
              <mc:Fallback>
                <p:oleObj name="Equation" r:id="rId4" imgW="152280" imgH="1648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4975" y="2427000"/>
                        <a:ext cx="338138" cy="365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176" name="Object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701186"/>
              </p:ext>
            </p:extLst>
          </p:nvPr>
        </p:nvGraphicFramePr>
        <p:xfrm>
          <a:off x="6584950" y="2411125"/>
          <a:ext cx="338138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933" name="Equation" r:id="rId6" imgW="152280" imgH="164880" progId="Equation.3">
                  <p:embed/>
                </p:oleObj>
              </mc:Choice>
              <mc:Fallback>
                <p:oleObj name="Equation" r:id="rId6" imgW="152280" imgH="1648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4950" y="2411125"/>
                        <a:ext cx="338138" cy="365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177" name="Object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1461289"/>
              </p:ext>
            </p:extLst>
          </p:nvPr>
        </p:nvGraphicFramePr>
        <p:xfrm>
          <a:off x="4514850" y="2427000"/>
          <a:ext cx="338138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934" name="Equation" r:id="rId7" imgW="152280" imgH="164880" progId="Equation.3">
                  <p:embed/>
                </p:oleObj>
              </mc:Choice>
              <mc:Fallback>
                <p:oleObj name="Equation" r:id="rId7" imgW="152280" imgH="1648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2427000"/>
                        <a:ext cx="338138" cy="365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178" name="Objec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7455622"/>
              </p:ext>
            </p:extLst>
          </p:nvPr>
        </p:nvGraphicFramePr>
        <p:xfrm>
          <a:off x="8367713" y="2427000"/>
          <a:ext cx="338137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935" name="Equation" r:id="rId8" imgW="152280" imgH="164880" progId="Equation.3">
                  <p:embed/>
                </p:oleObj>
              </mc:Choice>
              <mc:Fallback>
                <p:oleObj name="Equation" r:id="rId8" imgW="152280" imgH="1648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67713" y="2427000"/>
                        <a:ext cx="338137" cy="365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79" name="Text Box 51"/>
          <p:cNvSpPr txBox="1">
            <a:spLocks noChangeArrowheads="1"/>
          </p:cNvSpPr>
          <p:nvPr/>
        </p:nvSpPr>
        <p:spPr bwMode="auto">
          <a:xfrm>
            <a:off x="4970216" y="2678739"/>
            <a:ext cx="655821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200" b="1" dirty="0">
                <a:solidFill>
                  <a:srgbClr val="FF0000"/>
                </a:solidFill>
              </a:rPr>
              <a:t>ACK</a:t>
            </a:r>
            <a:endParaRPr lang="pl-PL" dirty="0">
              <a:solidFill>
                <a:srgbClr val="FF0000"/>
              </a:solidFill>
            </a:endParaRPr>
          </a:p>
        </p:txBody>
      </p:sp>
      <p:graphicFrame>
        <p:nvGraphicFramePr>
          <p:cNvPr id="48180" name="Object 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5731731"/>
              </p:ext>
            </p:extLst>
          </p:nvPr>
        </p:nvGraphicFramePr>
        <p:xfrm>
          <a:off x="2413000" y="2369850"/>
          <a:ext cx="338138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936" name="Equation" r:id="rId9" imgW="152280" imgH="215640" progId="Equation.3">
                  <p:embed/>
                </p:oleObj>
              </mc:Choice>
              <mc:Fallback>
                <p:oleObj name="Equation" r:id="rId9" imgW="152280" imgH="2156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3000" y="2369850"/>
                        <a:ext cx="338138" cy="479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181" name="Object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0845480"/>
              </p:ext>
            </p:extLst>
          </p:nvPr>
        </p:nvGraphicFramePr>
        <p:xfrm>
          <a:off x="3860800" y="2369850"/>
          <a:ext cx="366713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937" name="Equation" r:id="rId11" imgW="164880" imgH="215640" progId="Equation.3">
                  <p:embed/>
                </p:oleObj>
              </mc:Choice>
              <mc:Fallback>
                <p:oleObj name="Equation" r:id="rId11" imgW="164880" imgH="2156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60800" y="2369850"/>
                        <a:ext cx="366713" cy="479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182" name="Object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0615917"/>
              </p:ext>
            </p:extLst>
          </p:nvPr>
        </p:nvGraphicFramePr>
        <p:xfrm>
          <a:off x="5918200" y="2338100"/>
          <a:ext cx="366713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938" name="Equation" r:id="rId13" imgW="164880" imgH="228600" progId="Equation.3">
                  <p:embed/>
                </p:oleObj>
              </mc:Choice>
              <mc:Fallback>
                <p:oleObj name="Equation" r:id="rId13" imgW="164880" imgH="2286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18200" y="2338100"/>
                        <a:ext cx="366713" cy="511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183" name="Object 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6933036"/>
              </p:ext>
            </p:extLst>
          </p:nvPr>
        </p:nvGraphicFramePr>
        <p:xfrm>
          <a:off x="7747000" y="2369850"/>
          <a:ext cx="452438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939" name="Equation" r:id="rId15" imgW="203040" imgH="215640" progId="Equation.3">
                  <p:embed/>
                </p:oleObj>
              </mc:Choice>
              <mc:Fallback>
                <p:oleObj name="Equation" r:id="rId15" imgW="203040" imgH="21564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47000" y="2369850"/>
                        <a:ext cx="452438" cy="479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56"/>
          <p:cNvGrpSpPr>
            <a:grpSpLocks/>
          </p:cNvGrpSpPr>
          <p:nvPr/>
        </p:nvGrpSpPr>
        <p:grpSpPr bwMode="auto">
          <a:xfrm flipH="1">
            <a:off x="4610100" y="3093750"/>
            <a:ext cx="1025525" cy="365125"/>
            <a:chOff x="2448" y="2757"/>
            <a:chExt cx="480" cy="171"/>
          </a:xfrm>
        </p:grpSpPr>
        <p:sp>
          <p:nvSpPr>
            <p:cNvPr id="48185" name="Freeform 57"/>
            <p:cNvSpPr>
              <a:spLocks/>
            </p:cNvSpPr>
            <p:nvPr/>
          </p:nvSpPr>
          <p:spPr bwMode="auto">
            <a:xfrm flipV="1">
              <a:off x="2739" y="2793"/>
              <a:ext cx="189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8186" name="Freeform 58"/>
            <p:cNvSpPr>
              <a:spLocks/>
            </p:cNvSpPr>
            <p:nvPr/>
          </p:nvSpPr>
          <p:spPr bwMode="auto">
            <a:xfrm flipV="1">
              <a:off x="2448" y="2757"/>
              <a:ext cx="291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8187" name="Line 59"/>
            <p:cNvSpPr>
              <a:spLocks noChangeShapeType="1"/>
            </p:cNvSpPr>
            <p:nvPr/>
          </p:nvSpPr>
          <p:spPr bwMode="auto">
            <a:xfrm flipV="1">
              <a:off x="2478" y="2780"/>
              <a:ext cx="0" cy="12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8188" name="Line 60"/>
            <p:cNvSpPr>
              <a:spLocks noChangeShapeType="1"/>
            </p:cNvSpPr>
            <p:nvPr/>
          </p:nvSpPr>
          <p:spPr bwMode="auto">
            <a:xfrm flipV="1">
              <a:off x="2538" y="2780"/>
              <a:ext cx="0" cy="12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8189" name="Line 61"/>
            <p:cNvSpPr>
              <a:spLocks noChangeShapeType="1"/>
            </p:cNvSpPr>
            <p:nvPr/>
          </p:nvSpPr>
          <p:spPr bwMode="auto">
            <a:xfrm flipV="1">
              <a:off x="2598" y="2780"/>
              <a:ext cx="0" cy="12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8190" name="Line 62"/>
            <p:cNvSpPr>
              <a:spLocks noChangeShapeType="1"/>
            </p:cNvSpPr>
            <p:nvPr/>
          </p:nvSpPr>
          <p:spPr bwMode="auto">
            <a:xfrm flipV="1">
              <a:off x="2658" y="2780"/>
              <a:ext cx="0" cy="12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8191" name="Line 63"/>
            <p:cNvSpPr>
              <a:spLocks noChangeShapeType="1"/>
            </p:cNvSpPr>
            <p:nvPr/>
          </p:nvSpPr>
          <p:spPr bwMode="auto">
            <a:xfrm flipV="1">
              <a:off x="2718" y="2780"/>
              <a:ext cx="0" cy="12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48193" name="Line 65"/>
          <p:cNvSpPr>
            <a:spLocks noChangeShapeType="1"/>
          </p:cNvSpPr>
          <p:nvPr/>
        </p:nvSpPr>
        <p:spPr bwMode="auto">
          <a:xfrm flipV="1">
            <a:off x="8737600" y="2153950"/>
            <a:ext cx="152400" cy="12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8195" name="Line 67"/>
          <p:cNvSpPr>
            <a:spLocks noChangeShapeType="1"/>
          </p:cNvSpPr>
          <p:nvPr/>
        </p:nvSpPr>
        <p:spPr bwMode="auto">
          <a:xfrm>
            <a:off x="1879600" y="1696750"/>
            <a:ext cx="0" cy="533400"/>
          </a:xfrm>
          <a:prstGeom prst="line">
            <a:avLst/>
          </a:prstGeom>
          <a:noFill/>
          <a:ln w="19050">
            <a:solidFill>
              <a:srgbClr val="333399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8196" name="Line 68"/>
          <p:cNvSpPr>
            <a:spLocks noChangeShapeType="1"/>
          </p:cNvSpPr>
          <p:nvPr/>
        </p:nvSpPr>
        <p:spPr bwMode="auto">
          <a:xfrm>
            <a:off x="8890000" y="1696750"/>
            <a:ext cx="0" cy="457200"/>
          </a:xfrm>
          <a:prstGeom prst="line">
            <a:avLst/>
          </a:prstGeom>
          <a:noFill/>
          <a:ln w="19050">
            <a:solidFill>
              <a:srgbClr val="333399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8197" name="Line 69"/>
          <p:cNvSpPr>
            <a:spLocks noChangeShapeType="1"/>
          </p:cNvSpPr>
          <p:nvPr/>
        </p:nvSpPr>
        <p:spPr bwMode="auto">
          <a:xfrm>
            <a:off x="1879600" y="1696750"/>
            <a:ext cx="7010400" cy="0"/>
          </a:xfrm>
          <a:prstGeom prst="line">
            <a:avLst/>
          </a:prstGeom>
          <a:noFill/>
          <a:ln w="19050">
            <a:solidFill>
              <a:srgbClr val="333399"/>
            </a:solidFill>
            <a:prstDash val="dash"/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48199" name="Object 7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8634748"/>
              </p:ext>
            </p:extLst>
          </p:nvPr>
        </p:nvGraphicFramePr>
        <p:xfrm>
          <a:off x="5613400" y="3220750"/>
          <a:ext cx="652463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940" name="Equation" r:id="rId17" imgW="291960" imgH="215640" progId="Equation.3">
                  <p:embed/>
                </p:oleObj>
              </mc:Choice>
              <mc:Fallback>
                <p:oleObj name="Equation" r:id="rId17" imgW="291960" imgH="21564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13400" y="3220750"/>
                        <a:ext cx="652463" cy="479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Grupa 7"/>
          <p:cNvGrpSpPr/>
          <p:nvPr/>
        </p:nvGrpSpPr>
        <p:grpSpPr>
          <a:xfrm>
            <a:off x="69850" y="5749925"/>
            <a:ext cx="9074150" cy="1009650"/>
            <a:chOff x="69850" y="5749925"/>
            <a:chExt cx="9074150" cy="1009650"/>
          </a:xfrm>
          <a:solidFill>
            <a:srgbClr val="99CC00"/>
          </a:solidFill>
        </p:grpSpPr>
        <p:graphicFrame>
          <p:nvGraphicFramePr>
            <p:cNvPr id="48233" name="Object 10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92068625"/>
                </p:ext>
              </p:extLst>
            </p:nvPr>
          </p:nvGraphicFramePr>
          <p:xfrm>
            <a:off x="69850" y="5749925"/>
            <a:ext cx="5045075" cy="1009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7941" name="Equation" r:id="rId19" imgW="2286000" imgH="457200" progId="Equation.3">
                    <p:embed/>
                  </p:oleObj>
                </mc:Choice>
                <mc:Fallback>
                  <p:oleObj name="Equation" r:id="rId19" imgW="2286000" imgH="457200" progId="Equation.3">
                    <p:embed/>
                    <p:pic>
                      <p:nvPicPr>
                        <p:cNvPr id="0" name="Picture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850" y="5749925"/>
                          <a:ext cx="5045075" cy="1009650"/>
                        </a:xfrm>
                        <a:prstGeom prst="rect">
                          <a:avLst/>
                        </a:prstGeom>
                        <a:solidFill>
                          <a:srgbClr val="66FF66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8234" name="Text Box 106"/>
            <p:cNvSpPr txBox="1">
              <a:spLocks noChangeArrowheads="1"/>
            </p:cNvSpPr>
            <p:nvPr/>
          </p:nvSpPr>
          <p:spPr bwMode="auto">
            <a:xfrm>
              <a:off x="5334000" y="5867400"/>
              <a:ext cx="3810000" cy="701675"/>
            </a:xfrm>
            <a:prstGeom prst="rect">
              <a:avLst/>
            </a:prstGeom>
            <a:solidFill>
              <a:srgbClr val="66FF66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sz="2000" b="1" dirty="0">
                  <a:solidFill>
                    <a:srgbClr val="333399"/>
                  </a:solidFill>
                </a:rPr>
                <a:t>Liczba </a:t>
              </a:r>
              <a:r>
                <a:rPr lang="pl-PL" sz="2000" b="1" i="1" dirty="0">
                  <a:solidFill>
                    <a:srgbClr val="333399"/>
                  </a:solidFill>
                </a:rPr>
                <a:t>R</a:t>
              </a:r>
              <a:r>
                <a:rPr lang="pl-PL" sz="2000" b="1" dirty="0">
                  <a:solidFill>
                    <a:srgbClr val="333399"/>
                  </a:solidFill>
                </a:rPr>
                <a:t>(</a:t>
              </a:r>
              <a:r>
                <a:rPr lang="pl-PL" sz="2000" b="1" i="1" dirty="0">
                  <a:solidFill>
                    <a:srgbClr val="333399"/>
                  </a:solidFill>
                </a:rPr>
                <a:t>K</a:t>
              </a:r>
              <a:r>
                <a:rPr lang="pl-PL" sz="2000" b="1" dirty="0">
                  <a:solidFill>
                    <a:srgbClr val="333399"/>
                  </a:solidFill>
                </a:rPr>
                <a:t>, </a:t>
              </a:r>
              <a:r>
                <a:rPr lang="pl-PL" sz="2000" b="1" i="1" dirty="0">
                  <a:solidFill>
                    <a:srgbClr val="333399"/>
                  </a:solidFill>
                </a:rPr>
                <a:t>N</a:t>
              </a:r>
              <a:r>
                <a:rPr lang="pl-PL" sz="2000" b="1" dirty="0">
                  <a:solidFill>
                    <a:srgbClr val="333399"/>
                  </a:solidFill>
                </a:rPr>
                <a:t>) rozmieszczeń</a:t>
              </a:r>
            </a:p>
            <a:p>
              <a:r>
                <a:rPr lang="pl-PL" sz="2000" b="1" i="1" dirty="0">
                  <a:solidFill>
                    <a:srgbClr val="333399"/>
                  </a:solidFill>
                </a:rPr>
                <a:t>K</a:t>
              </a:r>
              <a:r>
                <a:rPr lang="pl-PL" sz="2000" b="1" dirty="0">
                  <a:solidFill>
                    <a:srgbClr val="333399"/>
                  </a:solidFill>
                </a:rPr>
                <a:t> przedmiotów w </a:t>
              </a:r>
              <a:r>
                <a:rPr lang="pl-PL" sz="2000" b="1" i="1" dirty="0">
                  <a:solidFill>
                    <a:srgbClr val="333399"/>
                  </a:solidFill>
                </a:rPr>
                <a:t>N</a:t>
              </a:r>
              <a:r>
                <a:rPr lang="pl-PL" sz="2000" b="1" dirty="0">
                  <a:solidFill>
                    <a:srgbClr val="333399"/>
                  </a:solidFill>
                </a:rPr>
                <a:t> pojemnikach</a:t>
              </a:r>
              <a:endParaRPr lang="pl-PL" sz="2000" dirty="0"/>
            </a:p>
          </p:txBody>
        </p:sp>
      </p:grpSp>
      <p:sp>
        <p:nvSpPr>
          <p:cNvPr id="10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6143600" cy="1143000"/>
          </a:xfrm>
        </p:spPr>
        <p:txBody>
          <a:bodyPr>
            <a:noAutofit/>
          </a:bodyPr>
          <a:lstStyle/>
          <a:p>
            <a:r>
              <a:rPr lang="pl-PL" sz="4000" dirty="0">
                <a:solidFill>
                  <a:schemeClr val="folHlink"/>
                </a:solidFill>
                <a:latin typeface="Impact" pitchFamily="34" charset="0"/>
              </a:rPr>
              <a:t>WINDOW FLOW CONTROL</a:t>
            </a:r>
            <a:br>
              <a:rPr lang="pl-PL" sz="4000" dirty="0">
                <a:solidFill>
                  <a:schemeClr val="folHlink"/>
                </a:solidFill>
                <a:latin typeface="Impact" pitchFamily="34" charset="0"/>
              </a:rPr>
            </a:br>
            <a:r>
              <a:rPr lang="pl-PL" sz="4000" dirty="0" smtClean="0">
                <a:solidFill>
                  <a:schemeClr val="folHlink"/>
                </a:solidFill>
                <a:latin typeface="Impact" pitchFamily="34" charset="0"/>
              </a:rPr>
              <a:t>dobór szerokości okna</a:t>
            </a:r>
            <a:endParaRPr lang="pl-PL" sz="4000" dirty="0">
              <a:latin typeface="Impact" pitchFamily="34" charset="0"/>
            </a:endParaRPr>
          </a:p>
        </p:txBody>
      </p:sp>
      <p:sp>
        <p:nvSpPr>
          <p:cNvPr id="102" name="Text Box 153"/>
          <p:cNvSpPr txBox="1">
            <a:spLocks noChangeArrowheads="1"/>
          </p:cNvSpPr>
          <p:nvPr/>
        </p:nvSpPr>
        <p:spPr bwMode="auto">
          <a:xfrm>
            <a:off x="3199832" y="1080225"/>
            <a:ext cx="391039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pl-PL" sz="3200" b="1" i="1" dirty="0" smtClean="0">
                <a:solidFill>
                  <a:srgbClr val="000000"/>
                </a:solidFill>
              </a:rPr>
              <a:t>W </a:t>
            </a:r>
            <a:r>
              <a:rPr lang="pl-PL" sz="2400" b="1" dirty="0" smtClean="0">
                <a:solidFill>
                  <a:srgbClr val="000000"/>
                </a:solidFill>
              </a:rPr>
              <a:t>(opóźnienie tranzytowe)</a:t>
            </a:r>
            <a:endParaRPr lang="pl-PL" sz="2400" dirty="0"/>
          </a:p>
        </p:txBody>
      </p:sp>
      <p:graphicFrame>
        <p:nvGraphicFramePr>
          <p:cNvPr id="105" name="Object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8004019"/>
              </p:ext>
            </p:extLst>
          </p:nvPr>
        </p:nvGraphicFramePr>
        <p:xfrm>
          <a:off x="4270385" y="2898775"/>
          <a:ext cx="338138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942" name="Equation" r:id="rId21" imgW="152280" imgH="164880" progId="Equation.3">
                  <p:embed/>
                </p:oleObj>
              </mc:Choice>
              <mc:Fallback>
                <p:oleObj name="Equation" r:id="rId21" imgW="15228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70385" y="2898775"/>
                        <a:ext cx="338138" cy="365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6" name="Object 6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1630160"/>
              </p:ext>
            </p:extLst>
          </p:nvPr>
        </p:nvGraphicFramePr>
        <p:xfrm>
          <a:off x="1465263" y="2559050"/>
          <a:ext cx="280987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943" name="Równanie" r:id="rId22" imgW="126720" imgH="164880" progId="Equation.3">
                  <p:embed/>
                </p:oleObj>
              </mc:Choice>
              <mc:Fallback>
                <p:oleObj name="Równanie" r:id="rId22" imgW="12672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5263" y="2559050"/>
                        <a:ext cx="280987" cy="365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7" name="Object 6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2344183"/>
              </p:ext>
            </p:extLst>
          </p:nvPr>
        </p:nvGraphicFramePr>
        <p:xfrm>
          <a:off x="7213600" y="2832100"/>
          <a:ext cx="280988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944" name="Równanie" r:id="rId24" imgW="126720" imgH="164880" progId="Equation.3">
                  <p:embed/>
                </p:oleObj>
              </mc:Choice>
              <mc:Fallback>
                <p:oleObj name="Równanie" r:id="rId24" imgW="12672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13600" y="2832100"/>
                        <a:ext cx="280988" cy="365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5" name="Grupa 14"/>
          <p:cNvGrpSpPr/>
          <p:nvPr/>
        </p:nvGrpSpPr>
        <p:grpSpPr>
          <a:xfrm>
            <a:off x="19472" y="3505200"/>
            <a:ext cx="8910216" cy="2284958"/>
            <a:chOff x="19472" y="3505200"/>
            <a:chExt cx="8910216" cy="2284958"/>
          </a:xfrm>
        </p:grpSpPr>
        <p:grpSp>
          <p:nvGrpSpPr>
            <p:cNvPr id="9" name="Grupa 8"/>
            <p:cNvGrpSpPr/>
            <p:nvPr/>
          </p:nvGrpSpPr>
          <p:grpSpPr>
            <a:xfrm>
              <a:off x="1524000" y="3505200"/>
              <a:ext cx="7405688" cy="2284958"/>
              <a:chOff x="1524000" y="3505200"/>
              <a:chExt cx="7405688" cy="2284958"/>
            </a:xfrm>
          </p:grpSpPr>
          <p:grpSp>
            <p:nvGrpSpPr>
              <p:cNvPr id="7" name="Grupa 6"/>
              <p:cNvGrpSpPr/>
              <p:nvPr/>
            </p:nvGrpSpPr>
            <p:grpSpPr>
              <a:xfrm>
                <a:off x="1524000" y="3505200"/>
                <a:ext cx="7405688" cy="2092424"/>
                <a:chOff x="1524000" y="3505200"/>
                <a:chExt cx="7405688" cy="2092424"/>
              </a:xfrm>
            </p:grpSpPr>
            <p:sp>
              <p:nvSpPr>
                <p:cNvPr id="48205" name="Line 77"/>
                <p:cNvSpPr>
                  <a:spLocks noChangeShapeType="1"/>
                </p:cNvSpPr>
                <p:nvPr/>
              </p:nvSpPr>
              <p:spPr bwMode="auto">
                <a:xfrm>
                  <a:off x="1676400" y="4076700"/>
                  <a:ext cx="0" cy="609600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8206" name="Line 78"/>
                <p:cNvSpPr>
                  <a:spLocks noChangeShapeType="1"/>
                </p:cNvSpPr>
                <p:nvPr/>
              </p:nvSpPr>
              <p:spPr bwMode="auto">
                <a:xfrm>
                  <a:off x="2667000" y="4076700"/>
                  <a:ext cx="0" cy="609600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8207" name="Line 79"/>
                <p:cNvSpPr>
                  <a:spLocks noChangeShapeType="1"/>
                </p:cNvSpPr>
                <p:nvPr/>
              </p:nvSpPr>
              <p:spPr bwMode="auto">
                <a:xfrm>
                  <a:off x="3657600" y="4076700"/>
                  <a:ext cx="0" cy="609600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8208" name="Line 80"/>
                <p:cNvSpPr>
                  <a:spLocks noChangeShapeType="1"/>
                </p:cNvSpPr>
                <p:nvPr/>
              </p:nvSpPr>
              <p:spPr bwMode="auto">
                <a:xfrm>
                  <a:off x="6172200" y="4076700"/>
                  <a:ext cx="0" cy="609600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8209" name="Line 81"/>
                <p:cNvSpPr>
                  <a:spLocks noChangeShapeType="1"/>
                </p:cNvSpPr>
                <p:nvPr/>
              </p:nvSpPr>
              <p:spPr bwMode="auto">
                <a:xfrm>
                  <a:off x="7239000" y="4076700"/>
                  <a:ext cx="0" cy="609600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8210" name="Line 82"/>
                <p:cNvSpPr>
                  <a:spLocks noChangeShapeType="1"/>
                </p:cNvSpPr>
                <p:nvPr/>
              </p:nvSpPr>
              <p:spPr bwMode="auto">
                <a:xfrm>
                  <a:off x="8382000" y="4076700"/>
                  <a:ext cx="0" cy="609600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8211" name="Rectangle 83"/>
                <p:cNvSpPr>
                  <a:spLocks noChangeArrowheads="1"/>
                </p:cNvSpPr>
                <p:nvPr/>
              </p:nvSpPr>
              <p:spPr bwMode="auto">
                <a:xfrm>
                  <a:off x="1828800" y="4114800"/>
                  <a:ext cx="685800" cy="533400"/>
                </a:xfrm>
                <a:prstGeom prst="rect">
                  <a:avLst/>
                </a:prstGeom>
                <a:noFill/>
                <a:ln w="76200">
                  <a:solidFill>
                    <a:srgbClr val="008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8212" name="Rectangle 84"/>
                <p:cNvSpPr>
                  <a:spLocks noChangeArrowheads="1"/>
                </p:cNvSpPr>
                <p:nvPr/>
              </p:nvSpPr>
              <p:spPr bwMode="auto">
                <a:xfrm>
                  <a:off x="5334000" y="4114800"/>
                  <a:ext cx="685800" cy="533400"/>
                </a:xfrm>
                <a:prstGeom prst="rect">
                  <a:avLst/>
                </a:prstGeom>
                <a:noFill/>
                <a:ln w="76200">
                  <a:solidFill>
                    <a:srgbClr val="008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8213" name="Rectangle 85"/>
                <p:cNvSpPr>
                  <a:spLocks noChangeArrowheads="1"/>
                </p:cNvSpPr>
                <p:nvPr/>
              </p:nvSpPr>
              <p:spPr bwMode="auto">
                <a:xfrm>
                  <a:off x="2819400" y="4114800"/>
                  <a:ext cx="685800" cy="533400"/>
                </a:xfrm>
                <a:prstGeom prst="rect">
                  <a:avLst/>
                </a:prstGeom>
                <a:noFill/>
                <a:ln w="76200">
                  <a:solidFill>
                    <a:srgbClr val="008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8214" name="Rectangle 86"/>
                <p:cNvSpPr>
                  <a:spLocks noChangeArrowheads="1"/>
                </p:cNvSpPr>
                <p:nvPr/>
              </p:nvSpPr>
              <p:spPr bwMode="auto">
                <a:xfrm>
                  <a:off x="6400800" y="4114800"/>
                  <a:ext cx="685800" cy="533400"/>
                </a:xfrm>
                <a:prstGeom prst="rect">
                  <a:avLst/>
                </a:prstGeom>
                <a:noFill/>
                <a:ln w="76200">
                  <a:solidFill>
                    <a:srgbClr val="008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8215" name="Rectangle 87"/>
                <p:cNvSpPr>
                  <a:spLocks noChangeArrowheads="1"/>
                </p:cNvSpPr>
                <p:nvPr/>
              </p:nvSpPr>
              <p:spPr bwMode="auto">
                <a:xfrm>
                  <a:off x="7467600" y="4114800"/>
                  <a:ext cx="685800" cy="533400"/>
                </a:xfrm>
                <a:prstGeom prst="rect">
                  <a:avLst/>
                </a:prstGeom>
                <a:noFill/>
                <a:ln w="76200">
                  <a:solidFill>
                    <a:srgbClr val="008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8216" name="Oval 88"/>
                <p:cNvSpPr>
                  <a:spLocks noChangeArrowheads="1"/>
                </p:cNvSpPr>
                <p:nvPr/>
              </p:nvSpPr>
              <p:spPr bwMode="auto">
                <a:xfrm>
                  <a:off x="1905000" y="4311650"/>
                  <a:ext cx="152400" cy="152400"/>
                </a:xfrm>
                <a:prstGeom prst="ellipse">
                  <a:avLst/>
                </a:prstGeom>
                <a:solidFill>
                  <a:srgbClr val="FF00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8217" name="Oval 89"/>
                <p:cNvSpPr>
                  <a:spLocks noChangeArrowheads="1"/>
                </p:cNvSpPr>
                <p:nvPr/>
              </p:nvSpPr>
              <p:spPr bwMode="auto">
                <a:xfrm>
                  <a:off x="2209800" y="4311650"/>
                  <a:ext cx="152400" cy="152400"/>
                </a:xfrm>
                <a:prstGeom prst="ellipse">
                  <a:avLst/>
                </a:prstGeom>
                <a:solidFill>
                  <a:srgbClr val="FF00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8218" name="Oval 90"/>
                <p:cNvSpPr>
                  <a:spLocks noChangeArrowheads="1"/>
                </p:cNvSpPr>
                <p:nvPr/>
              </p:nvSpPr>
              <p:spPr bwMode="auto">
                <a:xfrm>
                  <a:off x="4076700" y="4311650"/>
                  <a:ext cx="152400" cy="152400"/>
                </a:xfrm>
                <a:prstGeom prst="ellipse">
                  <a:avLst/>
                </a:prstGeom>
                <a:solidFill>
                  <a:srgbClr val="FF00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8219" name="Oval 91"/>
                <p:cNvSpPr>
                  <a:spLocks noChangeArrowheads="1"/>
                </p:cNvSpPr>
                <p:nvPr/>
              </p:nvSpPr>
              <p:spPr bwMode="auto">
                <a:xfrm>
                  <a:off x="6629400" y="4311650"/>
                  <a:ext cx="152400" cy="152400"/>
                </a:xfrm>
                <a:prstGeom prst="ellipse">
                  <a:avLst/>
                </a:prstGeom>
                <a:solidFill>
                  <a:srgbClr val="FF00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8220" name="Oval 92"/>
                <p:cNvSpPr>
                  <a:spLocks noChangeArrowheads="1"/>
                </p:cNvSpPr>
                <p:nvPr/>
              </p:nvSpPr>
              <p:spPr bwMode="auto">
                <a:xfrm>
                  <a:off x="7772400" y="4311650"/>
                  <a:ext cx="152400" cy="152400"/>
                </a:xfrm>
                <a:prstGeom prst="ellipse">
                  <a:avLst/>
                </a:prstGeom>
                <a:solidFill>
                  <a:srgbClr val="FF00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8221" name="Rectangle 93"/>
                <p:cNvSpPr>
                  <a:spLocks noChangeArrowheads="1"/>
                </p:cNvSpPr>
                <p:nvPr/>
              </p:nvSpPr>
              <p:spPr bwMode="auto">
                <a:xfrm>
                  <a:off x="3810000" y="4114800"/>
                  <a:ext cx="685800" cy="533400"/>
                </a:xfrm>
                <a:prstGeom prst="rect">
                  <a:avLst/>
                </a:prstGeom>
                <a:noFill/>
                <a:ln w="76200">
                  <a:solidFill>
                    <a:srgbClr val="008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8222" name="Oval 94"/>
                <p:cNvSpPr>
                  <a:spLocks noChangeArrowheads="1"/>
                </p:cNvSpPr>
                <p:nvPr/>
              </p:nvSpPr>
              <p:spPr bwMode="auto">
                <a:xfrm>
                  <a:off x="5791200" y="4311650"/>
                  <a:ext cx="152400" cy="152400"/>
                </a:xfrm>
                <a:prstGeom prst="ellipse">
                  <a:avLst/>
                </a:prstGeom>
                <a:solidFill>
                  <a:srgbClr val="FF00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8223" name="Oval 95"/>
                <p:cNvSpPr>
                  <a:spLocks noChangeArrowheads="1"/>
                </p:cNvSpPr>
                <p:nvPr/>
              </p:nvSpPr>
              <p:spPr bwMode="auto">
                <a:xfrm>
                  <a:off x="5613400" y="4311650"/>
                  <a:ext cx="152400" cy="152400"/>
                </a:xfrm>
                <a:prstGeom prst="ellipse">
                  <a:avLst/>
                </a:prstGeom>
                <a:solidFill>
                  <a:srgbClr val="FF00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8224" name="Oval 96"/>
                <p:cNvSpPr>
                  <a:spLocks noChangeArrowheads="1"/>
                </p:cNvSpPr>
                <p:nvPr/>
              </p:nvSpPr>
              <p:spPr bwMode="auto">
                <a:xfrm>
                  <a:off x="5410200" y="4311650"/>
                  <a:ext cx="152400" cy="152400"/>
                </a:xfrm>
                <a:prstGeom prst="ellipse">
                  <a:avLst/>
                </a:prstGeom>
                <a:solidFill>
                  <a:srgbClr val="FF00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8225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524000" y="3505200"/>
                  <a:ext cx="349250" cy="4889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pl-PL" b="1"/>
                    <a:t>1</a:t>
                  </a:r>
                  <a:endParaRPr lang="pl-PL"/>
                </a:p>
              </p:txBody>
            </p:sp>
            <p:sp>
              <p:nvSpPr>
                <p:cNvPr id="48226" name="Text Box 98"/>
                <p:cNvSpPr txBox="1">
                  <a:spLocks noChangeArrowheads="1"/>
                </p:cNvSpPr>
                <p:nvPr/>
              </p:nvSpPr>
              <p:spPr bwMode="auto">
                <a:xfrm>
                  <a:off x="2514600" y="3505200"/>
                  <a:ext cx="349250" cy="4889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pl-PL" b="1"/>
                    <a:t>2</a:t>
                  </a:r>
                  <a:endParaRPr lang="pl-PL"/>
                </a:p>
              </p:txBody>
            </p:sp>
            <p:sp>
              <p:nvSpPr>
                <p:cNvPr id="48227" name="Line 99"/>
                <p:cNvSpPr>
                  <a:spLocks noChangeShapeType="1"/>
                </p:cNvSpPr>
                <p:nvPr/>
              </p:nvSpPr>
              <p:spPr bwMode="auto">
                <a:xfrm>
                  <a:off x="4572000" y="4419600"/>
                  <a:ext cx="685800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8228" name="Text Box 100"/>
                <p:cNvSpPr txBox="1">
                  <a:spLocks noChangeArrowheads="1"/>
                </p:cNvSpPr>
                <p:nvPr/>
              </p:nvSpPr>
              <p:spPr bwMode="auto">
                <a:xfrm>
                  <a:off x="7010400" y="3505200"/>
                  <a:ext cx="422275" cy="4889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pl-PL" b="1" i="1"/>
                    <a:t>N</a:t>
                  </a:r>
                  <a:endParaRPr lang="pl-PL"/>
                </a:p>
              </p:txBody>
            </p:sp>
            <p:sp>
              <p:nvSpPr>
                <p:cNvPr id="48229" name="Text Box 101"/>
                <p:cNvSpPr txBox="1">
                  <a:spLocks noChangeArrowheads="1"/>
                </p:cNvSpPr>
                <p:nvPr/>
              </p:nvSpPr>
              <p:spPr bwMode="auto">
                <a:xfrm>
                  <a:off x="8153400" y="3505200"/>
                  <a:ext cx="776288" cy="4889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pl-PL" b="1" i="1"/>
                    <a:t>N+1</a:t>
                  </a:r>
                  <a:endParaRPr lang="pl-PL"/>
                </a:p>
              </p:txBody>
            </p:sp>
            <p:sp>
              <p:nvSpPr>
                <p:cNvPr id="48230" name="AutoShape 102"/>
                <p:cNvSpPr>
                  <a:spLocks/>
                </p:cNvSpPr>
                <p:nvPr/>
              </p:nvSpPr>
              <p:spPr bwMode="auto">
                <a:xfrm rot="16200000">
                  <a:off x="4838700" y="1943100"/>
                  <a:ext cx="457200" cy="6477000"/>
                </a:xfrm>
                <a:prstGeom prst="leftBrace">
                  <a:avLst>
                    <a:gd name="adj1" fmla="val 118056"/>
                    <a:gd name="adj2" fmla="val 50000"/>
                  </a:avLst>
                </a:prstGeom>
                <a:noFill/>
                <a:ln w="38100">
                  <a:solidFill>
                    <a:srgbClr val="9966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48231" name="Oval 103"/>
                <p:cNvSpPr>
                  <a:spLocks noChangeArrowheads="1"/>
                </p:cNvSpPr>
                <p:nvPr/>
              </p:nvSpPr>
              <p:spPr bwMode="auto">
                <a:xfrm>
                  <a:off x="5076056" y="5445224"/>
                  <a:ext cx="152400" cy="152400"/>
                </a:xfrm>
                <a:prstGeom prst="ellipse">
                  <a:avLst/>
                </a:prstGeom>
                <a:solidFill>
                  <a:srgbClr val="FF00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sp>
            <p:nvSpPr>
              <p:cNvPr id="48232" name="Text Box 104"/>
              <p:cNvSpPr txBox="1">
                <a:spLocks noChangeArrowheads="1"/>
              </p:cNvSpPr>
              <p:nvPr/>
            </p:nvSpPr>
            <p:spPr bwMode="auto">
              <a:xfrm>
                <a:off x="5220072" y="5301208"/>
                <a:ext cx="777875" cy="4889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pl-PL" b="1" dirty="0">
                    <a:sym typeface="Symbol" pitchFamily="18" charset="2"/>
                  </a:rPr>
                  <a:t> </a:t>
                </a:r>
                <a:r>
                  <a:rPr lang="pl-PL" b="1" i="1" dirty="0">
                    <a:sym typeface="Symbol" pitchFamily="18" charset="2"/>
                  </a:rPr>
                  <a:t>K</a:t>
                </a:r>
                <a:endParaRPr lang="pl-PL" dirty="0"/>
              </a:p>
            </p:txBody>
          </p:sp>
        </p:grpSp>
        <p:grpSp>
          <p:nvGrpSpPr>
            <p:cNvPr id="14" name="Grupa 13"/>
            <p:cNvGrpSpPr/>
            <p:nvPr/>
          </p:nvGrpSpPr>
          <p:grpSpPr>
            <a:xfrm>
              <a:off x="19472" y="3841234"/>
              <a:ext cx="1577098" cy="1722209"/>
              <a:chOff x="19472" y="3841234"/>
              <a:chExt cx="1577098" cy="1722209"/>
            </a:xfrm>
          </p:grpSpPr>
          <p:cxnSp>
            <p:nvCxnSpPr>
              <p:cNvPr id="11" name="Łącznik prosty ze strzałką 10"/>
              <p:cNvCxnSpPr/>
              <p:nvPr/>
            </p:nvCxnSpPr>
            <p:spPr>
              <a:xfrm>
                <a:off x="266387" y="4311650"/>
                <a:ext cx="1008112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pole tekstowe 11"/>
              <p:cNvSpPr txBox="1"/>
              <p:nvPr/>
            </p:nvSpPr>
            <p:spPr>
              <a:xfrm>
                <a:off x="19472" y="3841234"/>
                <a:ext cx="15770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b="1" i="1" dirty="0" smtClean="0"/>
                  <a:t>N</a:t>
                </a:r>
                <a:r>
                  <a:rPr lang="pl-PL" b="1" dirty="0" smtClean="0"/>
                  <a:t> pojemników</a:t>
                </a:r>
                <a:endParaRPr lang="pl-PL" b="1" i="1" dirty="0"/>
              </a:p>
            </p:txBody>
          </p:sp>
          <p:sp>
            <p:nvSpPr>
              <p:cNvPr id="108" name="Line 77"/>
              <p:cNvSpPr>
                <a:spLocks noChangeShapeType="1"/>
              </p:cNvSpPr>
              <p:nvPr/>
            </p:nvSpPr>
            <p:spPr bwMode="auto">
              <a:xfrm>
                <a:off x="467544" y="4483745"/>
                <a:ext cx="0" cy="40511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0" name="Line 77"/>
              <p:cNvSpPr>
                <a:spLocks noChangeShapeType="1"/>
              </p:cNvSpPr>
              <p:nvPr/>
            </p:nvSpPr>
            <p:spPr bwMode="auto">
              <a:xfrm>
                <a:off x="899592" y="4483745"/>
                <a:ext cx="0" cy="40511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3" name="Nawias klamrowy otwierający 12"/>
              <p:cNvSpPr/>
              <p:nvPr/>
            </p:nvSpPr>
            <p:spPr>
              <a:xfrm rot="16200000">
                <a:off x="542018" y="4646231"/>
                <a:ext cx="360040" cy="797017"/>
              </a:xfrm>
              <a:prstGeom prst="leftBrac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112" name="pole tekstowe 111"/>
              <p:cNvSpPr txBox="1"/>
              <p:nvPr/>
            </p:nvSpPr>
            <p:spPr>
              <a:xfrm>
                <a:off x="230327" y="5194111"/>
                <a:ext cx="10802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b="1" dirty="0" smtClean="0"/>
                  <a:t>Pojemnik</a:t>
                </a:r>
                <a:endParaRPr lang="pl-PL" b="1" i="1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 sz="2400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286000" y="1524000"/>
            <a:ext cx="1025525" cy="365125"/>
            <a:chOff x="2448" y="2757"/>
            <a:chExt cx="480" cy="171"/>
          </a:xfrm>
        </p:grpSpPr>
        <p:sp>
          <p:nvSpPr>
            <p:cNvPr id="49157" name="Freeform 5"/>
            <p:cNvSpPr>
              <a:spLocks/>
            </p:cNvSpPr>
            <p:nvPr/>
          </p:nvSpPr>
          <p:spPr bwMode="auto">
            <a:xfrm flipV="1">
              <a:off x="2739" y="2793"/>
              <a:ext cx="189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9158" name="Freeform 6"/>
            <p:cNvSpPr>
              <a:spLocks/>
            </p:cNvSpPr>
            <p:nvPr/>
          </p:nvSpPr>
          <p:spPr bwMode="auto">
            <a:xfrm flipV="1">
              <a:off x="2448" y="2757"/>
              <a:ext cx="291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9159" name="Line 7"/>
            <p:cNvSpPr>
              <a:spLocks noChangeShapeType="1"/>
            </p:cNvSpPr>
            <p:nvPr/>
          </p:nvSpPr>
          <p:spPr bwMode="auto">
            <a:xfrm flipV="1">
              <a:off x="247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9160" name="Line 8"/>
            <p:cNvSpPr>
              <a:spLocks noChangeShapeType="1"/>
            </p:cNvSpPr>
            <p:nvPr/>
          </p:nvSpPr>
          <p:spPr bwMode="auto">
            <a:xfrm flipV="1">
              <a:off x="253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9161" name="Line 9"/>
            <p:cNvSpPr>
              <a:spLocks noChangeShapeType="1"/>
            </p:cNvSpPr>
            <p:nvPr/>
          </p:nvSpPr>
          <p:spPr bwMode="auto">
            <a:xfrm flipV="1">
              <a:off x="259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9162" name="Line 10"/>
            <p:cNvSpPr>
              <a:spLocks noChangeShapeType="1"/>
            </p:cNvSpPr>
            <p:nvPr/>
          </p:nvSpPr>
          <p:spPr bwMode="auto">
            <a:xfrm flipV="1">
              <a:off x="265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9163" name="Line 11"/>
            <p:cNvSpPr>
              <a:spLocks noChangeShapeType="1"/>
            </p:cNvSpPr>
            <p:nvPr/>
          </p:nvSpPr>
          <p:spPr bwMode="auto">
            <a:xfrm flipV="1">
              <a:off x="271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9164" name="Line 12"/>
            <p:cNvSpPr>
              <a:spLocks noChangeShapeType="1"/>
            </p:cNvSpPr>
            <p:nvPr/>
          </p:nvSpPr>
          <p:spPr bwMode="auto">
            <a:xfrm rot="16200000" flipV="1">
              <a:off x="2834" y="2783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3810000" y="1524000"/>
            <a:ext cx="1025525" cy="365125"/>
            <a:chOff x="2448" y="2757"/>
            <a:chExt cx="480" cy="171"/>
          </a:xfrm>
        </p:grpSpPr>
        <p:sp>
          <p:nvSpPr>
            <p:cNvPr id="49166" name="Freeform 14"/>
            <p:cNvSpPr>
              <a:spLocks/>
            </p:cNvSpPr>
            <p:nvPr/>
          </p:nvSpPr>
          <p:spPr bwMode="auto">
            <a:xfrm flipV="1">
              <a:off x="2739" y="2793"/>
              <a:ext cx="189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9167" name="Freeform 15"/>
            <p:cNvSpPr>
              <a:spLocks/>
            </p:cNvSpPr>
            <p:nvPr/>
          </p:nvSpPr>
          <p:spPr bwMode="auto">
            <a:xfrm flipV="1">
              <a:off x="2448" y="2757"/>
              <a:ext cx="291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9168" name="Line 16"/>
            <p:cNvSpPr>
              <a:spLocks noChangeShapeType="1"/>
            </p:cNvSpPr>
            <p:nvPr/>
          </p:nvSpPr>
          <p:spPr bwMode="auto">
            <a:xfrm flipV="1">
              <a:off x="247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9169" name="Line 17"/>
            <p:cNvSpPr>
              <a:spLocks noChangeShapeType="1"/>
            </p:cNvSpPr>
            <p:nvPr/>
          </p:nvSpPr>
          <p:spPr bwMode="auto">
            <a:xfrm flipV="1">
              <a:off x="253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9170" name="Line 18"/>
            <p:cNvSpPr>
              <a:spLocks noChangeShapeType="1"/>
            </p:cNvSpPr>
            <p:nvPr/>
          </p:nvSpPr>
          <p:spPr bwMode="auto">
            <a:xfrm flipV="1">
              <a:off x="259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9171" name="Line 19"/>
            <p:cNvSpPr>
              <a:spLocks noChangeShapeType="1"/>
            </p:cNvSpPr>
            <p:nvPr/>
          </p:nvSpPr>
          <p:spPr bwMode="auto">
            <a:xfrm flipV="1">
              <a:off x="265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9172" name="Line 20"/>
            <p:cNvSpPr>
              <a:spLocks noChangeShapeType="1"/>
            </p:cNvSpPr>
            <p:nvPr/>
          </p:nvSpPr>
          <p:spPr bwMode="auto">
            <a:xfrm flipV="1">
              <a:off x="271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9173" name="Line 21"/>
            <p:cNvSpPr>
              <a:spLocks noChangeShapeType="1"/>
            </p:cNvSpPr>
            <p:nvPr/>
          </p:nvSpPr>
          <p:spPr bwMode="auto">
            <a:xfrm rot="16200000" flipV="1">
              <a:off x="2834" y="2783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5943600" y="1524000"/>
            <a:ext cx="1025525" cy="365125"/>
            <a:chOff x="2448" y="2757"/>
            <a:chExt cx="480" cy="171"/>
          </a:xfrm>
        </p:grpSpPr>
        <p:sp>
          <p:nvSpPr>
            <p:cNvPr id="49175" name="Freeform 23"/>
            <p:cNvSpPr>
              <a:spLocks/>
            </p:cNvSpPr>
            <p:nvPr/>
          </p:nvSpPr>
          <p:spPr bwMode="auto">
            <a:xfrm flipV="1">
              <a:off x="2739" y="2793"/>
              <a:ext cx="189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9176" name="Freeform 24"/>
            <p:cNvSpPr>
              <a:spLocks/>
            </p:cNvSpPr>
            <p:nvPr/>
          </p:nvSpPr>
          <p:spPr bwMode="auto">
            <a:xfrm flipV="1">
              <a:off x="2448" y="2757"/>
              <a:ext cx="291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9177" name="Line 25"/>
            <p:cNvSpPr>
              <a:spLocks noChangeShapeType="1"/>
            </p:cNvSpPr>
            <p:nvPr/>
          </p:nvSpPr>
          <p:spPr bwMode="auto">
            <a:xfrm flipV="1">
              <a:off x="247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9178" name="Line 26"/>
            <p:cNvSpPr>
              <a:spLocks noChangeShapeType="1"/>
            </p:cNvSpPr>
            <p:nvPr/>
          </p:nvSpPr>
          <p:spPr bwMode="auto">
            <a:xfrm flipV="1">
              <a:off x="253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9179" name="Line 27"/>
            <p:cNvSpPr>
              <a:spLocks noChangeShapeType="1"/>
            </p:cNvSpPr>
            <p:nvPr/>
          </p:nvSpPr>
          <p:spPr bwMode="auto">
            <a:xfrm flipV="1">
              <a:off x="259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9180" name="Line 28"/>
            <p:cNvSpPr>
              <a:spLocks noChangeShapeType="1"/>
            </p:cNvSpPr>
            <p:nvPr/>
          </p:nvSpPr>
          <p:spPr bwMode="auto">
            <a:xfrm flipV="1">
              <a:off x="265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9181" name="Line 29"/>
            <p:cNvSpPr>
              <a:spLocks noChangeShapeType="1"/>
            </p:cNvSpPr>
            <p:nvPr/>
          </p:nvSpPr>
          <p:spPr bwMode="auto">
            <a:xfrm flipV="1">
              <a:off x="271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9182" name="Line 30"/>
            <p:cNvSpPr>
              <a:spLocks noChangeShapeType="1"/>
            </p:cNvSpPr>
            <p:nvPr/>
          </p:nvSpPr>
          <p:spPr bwMode="auto">
            <a:xfrm rot="16200000" flipV="1">
              <a:off x="2834" y="2783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5" name="Group 31"/>
          <p:cNvGrpSpPr>
            <a:grpSpLocks/>
          </p:cNvGrpSpPr>
          <p:nvPr/>
        </p:nvGrpSpPr>
        <p:grpSpPr bwMode="auto">
          <a:xfrm>
            <a:off x="7696200" y="1524000"/>
            <a:ext cx="1025525" cy="365125"/>
            <a:chOff x="2448" y="2757"/>
            <a:chExt cx="480" cy="171"/>
          </a:xfrm>
        </p:grpSpPr>
        <p:sp>
          <p:nvSpPr>
            <p:cNvPr id="49184" name="Freeform 32"/>
            <p:cNvSpPr>
              <a:spLocks/>
            </p:cNvSpPr>
            <p:nvPr/>
          </p:nvSpPr>
          <p:spPr bwMode="auto">
            <a:xfrm flipV="1">
              <a:off x="2739" y="2793"/>
              <a:ext cx="189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9185" name="Freeform 33"/>
            <p:cNvSpPr>
              <a:spLocks/>
            </p:cNvSpPr>
            <p:nvPr/>
          </p:nvSpPr>
          <p:spPr bwMode="auto">
            <a:xfrm flipV="1">
              <a:off x="2448" y="2757"/>
              <a:ext cx="291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9186" name="Line 34"/>
            <p:cNvSpPr>
              <a:spLocks noChangeShapeType="1"/>
            </p:cNvSpPr>
            <p:nvPr/>
          </p:nvSpPr>
          <p:spPr bwMode="auto">
            <a:xfrm flipV="1">
              <a:off x="247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9187" name="Line 35"/>
            <p:cNvSpPr>
              <a:spLocks noChangeShapeType="1"/>
            </p:cNvSpPr>
            <p:nvPr/>
          </p:nvSpPr>
          <p:spPr bwMode="auto">
            <a:xfrm flipV="1">
              <a:off x="253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9188" name="Line 36"/>
            <p:cNvSpPr>
              <a:spLocks noChangeShapeType="1"/>
            </p:cNvSpPr>
            <p:nvPr/>
          </p:nvSpPr>
          <p:spPr bwMode="auto">
            <a:xfrm flipV="1">
              <a:off x="259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9189" name="Line 37"/>
            <p:cNvSpPr>
              <a:spLocks noChangeShapeType="1"/>
            </p:cNvSpPr>
            <p:nvPr/>
          </p:nvSpPr>
          <p:spPr bwMode="auto">
            <a:xfrm flipV="1">
              <a:off x="265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9190" name="Line 38"/>
            <p:cNvSpPr>
              <a:spLocks noChangeShapeType="1"/>
            </p:cNvSpPr>
            <p:nvPr/>
          </p:nvSpPr>
          <p:spPr bwMode="auto">
            <a:xfrm flipV="1">
              <a:off x="271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9191" name="Line 39"/>
            <p:cNvSpPr>
              <a:spLocks noChangeShapeType="1"/>
            </p:cNvSpPr>
            <p:nvPr/>
          </p:nvSpPr>
          <p:spPr bwMode="auto">
            <a:xfrm rot="16200000" flipV="1">
              <a:off x="2834" y="2783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49192" name="Line 40"/>
          <p:cNvSpPr>
            <a:spLocks noChangeShapeType="1"/>
          </p:cNvSpPr>
          <p:nvPr/>
        </p:nvSpPr>
        <p:spPr bwMode="auto">
          <a:xfrm flipV="1">
            <a:off x="1905000" y="1739900"/>
            <a:ext cx="457200" cy="12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9193" name="Line 41"/>
          <p:cNvSpPr>
            <a:spLocks noChangeShapeType="1"/>
          </p:cNvSpPr>
          <p:nvPr/>
        </p:nvSpPr>
        <p:spPr bwMode="auto">
          <a:xfrm>
            <a:off x="3352800" y="1739900"/>
            <a:ext cx="533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9194" name="Line 42"/>
          <p:cNvSpPr>
            <a:spLocks noChangeShapeType="1"/>
          </p:cNvSpPr>
          <p:nvPr/>
        </p:nvSpPr>
        <p:spPr bwMode="auto">
          <a:xfrm>
            <a:off x="4876800" y="1739900"/>
            <a:ext cx="11430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9195" name="Line 43"/>
          <p:cNvSpPr>
            <a:spLocks noChangeShapeType="1"/>
          </p:cNvSpPr>
          <p:nvPr/>
        </p:nvSpPr>
        <p:spPr bwMode="auto">
          <a:xfrm>
            <a:off x="7010400" y="1739900"/>
            <a:ext cx="762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9196" name="Freeform 44"/>
          <p:cNvSpPr>
            <a:spLocks/>
          </p:cNvSpPr>
          <p:nvPr/>
        </p:nvSpPr>
        <p:spPr bwMode="auto">
          <a:xfrm>
            <a:off x="5638800" y="1676400"/>
            <a:ext cx="3276600" cy="1130300"/>
          </a:xfrm>
          <a:custGeom>
            <a:avLst/>
            <a:gdLst/>
            <a:ahLst/>
            <a:cxnLst>
              <a:cxn ang="0">
                <a:pos x="2064" y="0"/>
              </a:cxn>
              <a:cxn ang="0">
                <a:pos x="2064" y="720"/>
              </a:cxn>
              <a:cxn ang="0">
                <a:pos x="0" y="720"/>
              </a:cxn>
            </a:cxnLst>
            <a:rect l="0" t="0" r="r" b="b"/>
            <a:pathLst>
              <a:path w="2064" h="720">
                <a:moveTo>
                  <a:pt x="2064" y="0"/>
                </a:moveTo>
                <a:lnTo>
                  <a:pt x="2064" y="720"/>
                </a:lnTo>
                <a:lnTo>
                  <a:pt x="0" y="720"/>
                </a:lnTo>
              </a:path>
            </a:pathLst>
          </a:custGeom>
          <a:noFill/>
          <a:ln w="38100" cmpd="sng">
            <a:solidFill>
              <a:schemeClr val="folHlink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9197" name="Freeform 45"/>
          <p:cNvSpPr>
            <a:spLocks/>
          </p:cNvSpPr>
          <p:nvPr/>
        </p:nvSpPr>
        <p:spPr bwMode="auto">
          <a:xfrm>
            <a:off x="1905000" y="1739900"/>
            <a:ext cx="2743200" cy="1079500"/>
          </a:xfrm>
          <a:custGeom>
            <a:avLst/>
            <a:gdLst/>
            <a:ahLst/>
            <a:cxnLst>
              <a:cxn ang="0">
                <a:pos x="1728" y="624"/>
              </a:cxn>
              <a:cxn ang="0">
                <a:pos x="0" y="624"/>
              </a:cxn>
              <a:cxn ang="0">
                <a:pos x="0" y="0"/>
              </a:cxn>
            </a:cxnLst>
            <a:rect l="0" t="0" r="r" b="b"/>
            <a:pathLst>
              <a:path w="1728" h="624">
                <a:moveTo>
                  <a:pt x="1728" y="624"/>
                </a:moveTo>
                <a:lnTo>
                  <a:pt x="0" y="624"/>
                </a:lnTo>
                <a:lnTo>
                  <a:pt x="0" y="0"/>
                </a:lnTo>
              </a:path>
            </a:pathLst>
          </a:custGeom>
          <a:noFill/>
          <a:ln w="38100" cmpd="sng">
            <a:solidFill>
              <a:schemeClr val="folHlink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49199" name="Object 47"/>
          <p:cNvGraphicFramePr>
            <a:graphicFrameLocks noChangeAspect="1"/>
          </p:cNvGraphicFramePr>
          <p:nvPr/>
        </p:nvGraphicFramePr>
        <p:xfrm>
          <a:off x="3000375" y="1949450"/>
          <a:ext cx="338138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20" name="Equation" r:id="rId4" imgW="152280" imgH="164880" progId="Equation.3">
                  <p:embed/>
                </p:oleObj>
              </mc:Choice>
              <mc:Fallback>
                <p:oleObj name="Equation" r:id="rId4" imgW="152280" imgH="1648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0375" y="1949450"/>
                        <a:ext cx="338138" cy="365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200" name="Object 48"/>
          <p:cNvGraphicFramePr>
            <a:graphicFrameLocks noChangeAspect="1"/>
          </p:cNvGraphicFramePr>
          <p:nvPr/>
        </p:nvGraphicFramePr>
        <p:xfrm>
          <a:off x="6610350" y="1933575"/>
          <a:ext cx="338138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21" name="Equation" r:id="rId6" imgW="152280" imgH="164880" progId="Equation.3">
                  <p:embed/>
                </p:oleObj>
              </mc:Choice>
              <mc:Fallback>
                <p:oleObj name="Equation" r:id="rId6" imgW="152280" imgH="1648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1933575"/>
                        <a:ext cx="338138" cy="365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201" name="Object 49"/>
          <p:cNvGraphicFramePr>
            <a:graphicFrameLocks noChangeAspect="1"/>
          </p:cNvGraphicFramePr>
          <p:nvPr/>
        </p:nvGraphicFramePr>
        <p:xfrm>
          <a:off x="4540250" y="1949450"/>
          <a:ext cx="338138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22" name="Equation" r:id="rId7" imgW="152280" imgH="164880" progId="Equation.3">
                  <p:embed/>
                </p:oleObj>
              </mc:Choice>
              <mc:Fallback>
                <p:oleObj name="Equation" r:id="rId7" imgW="152280" imgH="1648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0250" y="1949450"/>
                        <a:ext cx="338138" cy="365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202" name="Object 50"/>
          <p:cNvGraphicFramePr>
            <a:graphicFrameLocks noChangeAspect="1"/>
          </p:cNvGraphicFramePr>
          <p:nvPr/>
        </p:nvGraphicFramePr>
        <p:xfrm>
          <a:off x="8393113" y="1949450"/>
          <a:ext cx="338137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23" name="Equation" r:id="rId8" imgW="152280" imgH="164880" progId="Equation.3">
                  <p:embed/>
                </p:oleObj>
              </mc:Choice>
              <mc:Fallback>
                <p:oleObj name="Equation" r:id="rId8" imgW="152280" imgH="1648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93113" y="1949450"/>
                        <a:ext cx="338137" cy="365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203" name="Text Box 51"/>
          <p:cNvSpPr txBox="1">
            <a:spLocks noChangeArrowheads="1"/>
          </p:cNvSpPr>
          <p:nvPr/>
        </p:nvSpPr>
        <p:spPr bwMode="auto">
          <a:xfrm>
            <a:off x="5867400" y="2362200"/>
            <a:ext cx="655821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200" b="1" dirty="0">
                <a:solidFill>
                  <a:srgbClr val="FF0000"/>
                </a:solidFill>
              </a:rPr>
              <a:t>ACK</a:t>
            </a:r>
            <a:endParaRPr lang="pl-PL" dirty="0">
              <a:solidFill>
                <a:srgbClr val="FF0000"/>
              </a:solidFill>
            </a:endParaRPr>
          </a:p>
        </p:txBody>
      </p:sp>
      <p:graphicFrame>
        <p:nvGraphicFramePr>
          <p:cNvPr id="49204" name="Object 52"/>
          <p:cNvGraphicFramePr>
            <a:graphicFrameLocks noChangeAspect="1"/>
          </p:cNvGraphicFramePr>
          <p:nvPr/>
        </p:nvGraphicFramePr>
        <p:xfrm>
          <a:off x="2438400" y="1892300"/>
          <a:ext cx="338138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24" name="Equation" r:id="rId9" imgW="152280" imgH="215640" progId="Equation.3">
                  <p:embed/>
                </p:oleObj>
              </mc:Choice>
              <mc:Fallback>
                <p:oleObj name="Equation" r:id="rId9" imgW="152280" imgH="2156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1892300"/>
                        <a:ext cx="338138" cy="479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205" name="Object 53"/>
          <p:cNvGraphicFramePr>
            <a:graphicFrameLocks noChangeAspect="1"/>
          </p:cNvGraphicFramePr>
          <p:nvPr/>
        </p:nvGraphicFramePr>
        <p:xfrm>
          <a:off x="3886200" y="1892300"/>
          <a:ext cx="366713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25" name="Equation" r:id="rId11" imgW="164880" imgH="215640" progId="Equation.3">
                  <p:embed/>
                </p:oleObj>
              </mc:Choice>
              <mc:Fallback>
                <p:oleObj name="Equation" r:id="rId11" imgW="164880" imgH="2156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1892300"/>
                        <a:ext cx="366713" cy="479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206" name="Object 54"/>
          <p:cNvGraphicFramePr>
            <a:graphicFrameLocks noChangeAspect="1"/>
          </p:cNvGraphicFramePr>
          <p:nvPr/>
        </p:nvGraphicFramePr>
        <p:xfrm>
          <a:off x="5943600" y="1860550"/>
          <a:ext cx="366713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26" name="Equation" r:id="rId13" imgW="164880" imgH="228600" progId="Equation.3">
                  <p:embed/>
                </p:oleObj>
              </mc:Choice>
              <mc:Fallback>
                <p:oleObj name="Equation" r:id="rId13" imgW="164880" imgH="2286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1860550"/>
                        <a:ext cx="366713" cy="511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207" name="Object 55"/>
          <p:cNvGraphicFramePr>
            <a:graphicFrameLocks noChangeAspect="1"/>
          </p:cNvGraphicFramePr>
          <p:nvPr/>
        </p:nvGraphicFramePr>
        <p:xfrm>
          <a:off x="7772400" y="1892300"/>
          <a:ext cx="452438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27" name="Equation" r:id="rId15" imgW="203040" imgH="215640" progId="Equation.3">
                  <p:embed/>
                </p:oleObj>
              </mc:Choice>
              <mc:Fallback>
                <p:oleObj name="Equation" r:id="rId15" imgW="203040" imgH="21564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72400" y="1892300"/>
                        <a:ext cx="452438" cy="479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56"/>
          <p:cNvGrpSpPr>
            <a:grpSpLocks/>
          </p:cNvGrpSpPr>
          <p:nvPr/>
        </p:nvGrpSpPr>
        <p:grpSpPr bwMode="auto">
          <a:xfrm flipH="1">
            <a:off x="4635500" y="2616200"/>
            <a:ext cx="1025525" cy="365125"/>
            <a:chOff x="2448" y="2757"/>
            <a:chExt cx="480" cy="171"/>
          </a:xfrm>
        </p:grpSpPr>
        <p:sp>
          <p:nvSpPr>
            <p:cNvPr id="49209" name="Freeform 57"/>
            <p:cNvSpPr>
              <a:spLocks/>
            </p:cNvSpPr>
            <p:nvPr/>
          </p:nvSpPr>
          <p:spPr bwMode="auto">
            <a:xfrm flipV="1">
              <a:off x="2739" y="2793"/>
              <a:ext cx="189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9210" name="Freeform 58"/>
            <p:cNvSpPr>
              <a:spLocks/>
            </p:cNvSpPr>
            <p:nvPr/>
          </p:nvSpPr>
          <p:spPr bwMode="auto">
            <a:xfrm flipV="1">
              <a:off x="2448" y="2757"/>
              <a:ext cx="291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9211" name="Line 59"/>
            <p:cNvSpPr>
              <a:spLocks noChangeShapeType="1"/>
            </p:cNvSpPr>
            <p:nvPr/>
          </p:nvSpPr>
          <p:spPr bwMode="auto">
            <a:xfrm flipV="1">
              <a:off x="2478" y="2780"/>
              <a:ext cx="0" cy="12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9212" name="Line 60"/>
            <p:cNvSpPr>
              <a:spLocks noChangeShapeType="1"/>
            </p:cNvSpPr>
            <p:nvPr/>
          </p:nvSpPr>
          <p:spPr bwMode="auto">
            <a:xfrm flipV="1">
              <a:off x="2538" y="2780"/>
              <a:ext cx="0" cy="12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9213" name="Line 61"/>
            <p:cNvSpPr>
              <a:spLocks noChangeShapeType="1"/>
            </p:cNvSpPr>
            <p:nvPr/>
          </p:nvSpPr>
          <p:spPr bwMode="auto">
            <a:xfrm flipV="1">
              <a:off x="2598" y="2780"/>
              <a:ext cx="0" cy="12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9214" name="Line 62"/>
            <p:cNvSpPr>
              <a:spLocks noChangeShapeType="1"/>
            </p:cNvSpPr>
            <p:nvPr/>
          </p:nvSpPr>
          <p:spPr bwMode="auto">
            <a:xfrm flipV="1">
              <a:off x="2658" y="2780"/>
              <a:ext cx="0" cy="12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9215" name="Line 63"/>
            <p:cNvSpPr>
              <a:spLocks noChangeShapeType="1"/>
            </p:cNvSpPr>
            <p:nvPr/>
          </p:nvSpPr>
          <p:spPr bwMode="auto">
            <a:xfrm flipV="1">
              <a:off x="2718" y="2780"/>
              <a:ext cx="0" cy="12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49217" name="Line 65"/>
          <p:cNvSpPr>
            <a:spLocks noChangeShapeType="1"/>
          </p:cNvSpPr>
          <p:nvPr/>
        </p:nvSpPr>
        <p:spPr bwMode="auto">
          <a:xfrm flipV="1">
            <a:off x="8763000" y="1676400"/>
            <a:ext cx="152400" cy="12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9219" name="Line 67"/>
          <p:cNvSpPr>
            <a:spLocks noChangeShapeType="1"/>
          </p:cNvSpPr>
          <p:nvPr/>
        </p:nvSpPr>
        <p:spPr bwMode="auto">
          <a:xfrm>
            <a:off x="1905000" y="1219200"/>
            <a:ext cx="0" cy="533400"/>
          </a:xfrm>
          <a:prstGeom prst="line">
            <a:avLst/>
          </a:prstGeom>
          <a:noFill/>
          <a:ln w="19050">
            <a:solidFill>
              <a:srgbClr val="333399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9220" name="Line 68"/>
          <p:cNvSpPr>
            <a:spLocks noChangeShapeType="1"/>
          </p:cNvSpPr>
          <p:nvPr/>
        </p:nvSpPr>
        <p:spPr bwMode="auto">
          <a:xfrm>
            <a:off x="8915400" y="1219200"/>
            <a:ext cx="0" cy="457200"/>
          </a:xfrm>
          <a:prstGeom prst="line">
            <a:avLst/>
          </a:prstGeom>
          <a:noFill/>
          <a:ln w="19050">
            <a:solidFill>
              <a:srgbClr val="333399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9221" name="Line 69"/>
          <p:cNvSpPr>
            <a:spLocks noChangeShapeType="1"/>
          </p:cNvSpPr>
          <p:nvPr/>
        </p:nvSpPr>
        <p:spPr bwMode="auto">
          <a:xfrm>
            <a:off x="1905000" y="1219200"/>
            <a:ext cx="7010400" cy="0"/>
          </a:xfrm>
          <a:prstGeom prst="line">
            <a:avLst/>
          </a:prstGeom>
          <a:noFill/>
          <a:ln w="19050">
            <a:solidFill>
              <a:srgbClr val="333399"/>
            </a:solidFill>
            <a:prstDash val="dash"/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49223" name="Object 71"/>
          <p:cNvGraphicFramePr>
            <a:graphicFrameLocks noChangeAspect="1"/>
          </p:cNvGraphicFramePr>
          <p:nvPr/>
        </p:nvGraphicFramePr>
        <p:xfrm>
          <a:off x="5638800" y="2743200"/>
          <a:ext cx="652463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28" name="Equation" r:id="rId17" imgW="291960" imgH="215640" progId="Equation.3">
                  <p:embed/>
                </p:oleObj>
              </mc:Choice>
              <mc:Fallback>
                <p:oleObj name="Equation" r:id="rId17" imgW="291960" imgH="21564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2743200"/>
                        <a:ext cx="652463" cy="479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253" name="Text Box 101"/>
          <p:cNvSpPr txBox="1">
            <a:spLocks noChangeArrowheads="1"/>
          </p:cNvSpPr>
          <p:nvPr/>
        </p:nvSpPr>
        <p:spPr bwMode="auto">
          <a:xfrm>
            <a:off x="1066800" y="3048000"/>
            <a:ext cx="184544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 dirty="0" smtClean="0"/>
              <a:t>Przepustowość:</a:t>
            </a:r>
            <a:endParaRPr lang="pl-PL" sz="2000" dirty="0"/>
          </a:p>
        </p:txBody>
      </p:sp>
      <p:grpSp>
        <p:nvGrpSpPr>
          <p:cNvPr id="7" name="Grupa 6"/>
          <p:cNvGrpSpPr/>
          <p:nvPr/>
        </p:nvGrpSpPr>
        <p:grpSpPr>
          <a:xfrm>
            <a:off x="1677988" y="3235325"/>
            <a:ext cx="7308850" cy="3136900"/>
            <a:chOff x="1677988" y="3235325"/>
            <a:chExt cx="7308850" cy="3136900"/>
          </a:xfrm>
        </p:grpSpPr>
        <p:graphicFrame>
          <p:nvGraphicFramePr>
            <p:cNvPr id="49252" name="Object 10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85118362"/>
                </p:ext>
              </p:extLst>
            </p:nvPr>
          </p:nvGraphicFramePr>
          <p:xfrm>
            <a:off x="4065588" y="3235325"/>
            <a:ext cx="4921250" cy="1009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429" name="Equation" r:id="rId19" imgW="2286000" imgH="457200" progId="Equation.3">
                    <p:embed/>
                  </p:oleObj>
                </mc:Choice>
                <mc:Fallback>
                  <p:oleObj name="Equation" r:id="rId19" imgW="2286000" imgH="457200" progId="Equation.3">
                    <p:embed/>
                    <p:pic>
                      <p:nvPicPr>
                        <p:cNvPr id="0" name="Picture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65588" y="3235325"/>
                          <a:ext cx="4921250" cy="1009650"/>
                        </a:xfrm>
                        <a:prstGeom prst="rect">
                          <a:avLst/>
                        </a:prstGeom>
                        <a:solidFill>
                          <a:srgbClr val="FF6699">
                            <a:alpha val="39999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9256" name="Object 10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84831888"/>
                </p:ext>
              </p:extLst>
            </p:nvPr>
          </p:nvGraphicFramePr>
          <p:xfrm>
            <a:off x="1677988" y="4343400"/>
            <a:ext cx="6396037" cy="20288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430" name="Równanie" r:id="rId21" imgW="2641320" imgH="838080" progId="Equation.3">
                    <p:embed/>
                  </p:oleObj>
                </mc:Choice>
                <mc:Fallback>
                  <p:oleObj name="Równanie" r:id="rId21" imgW="2641320" imgH="838080" progId="Equation.3">
                    <p:embed/>
                    <p:pic>
                      <p:nvPicPr>
                        <p:cNvPr id="0" name="Picture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77988" y="4343400"/>
                          <a:ext cx="6396037" cy="2028825"/>
                        </a:xfrm>
                        <a:prstGeom prst="rect">
                          <a:avLst/>
                        </a:prstGeom>
                        <a:solidFill>
                          <a:srgbClr val="66FF66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77" name="Text Box 153"/>
          <p:cNvSpPr txBox="1">
            <a:spLocks noChangeArrowheads="1"/>
          </p:cNvSpPr>
          <p:nvPr/>
        </p:nvSpPr>
        <p:spPr bwMode="auto">
          <a:xfrm>
            <a:off x="7812360" y="620688"/>
            <a:ext cx="5492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l-PL" sz="3200" b="1" i="1" dirty="0">
                <a:solidFill>
                  <a:srgbClr val="000000"/>
                </a:solidFill>
              </a:rPr>
              <a:t>W</a:t>
            </a:r>
            <a:endParaRPr lang="pl-PL" sz="3200" dirty="0"/>
          </a:p>
        </p:txBody>
      </p:sp>
      <p:sp>
        <p:nvSpPr>
          <p:cNvPr id="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6143600" cy="1143000"/>
          </a:xfrm>
        </p:spPr>
        <p:txBody>
          <a:bodyPr>
            <a:noAutofit/>
          </a:bodyPr>
          <a:lstStyle/>
          <a:p>
            <a:r>
              <a:rPr lang="pl-PL" sz="4000" dirty="0">
                <a:solidFill>
                  <a:schemeClr val="folHlink"/>
                </a:solidFill>
                <a:latin typeface="Impact" pitchFamily="34" charset="0"/>
              </a:rPr>
              <a:t>WINDOW FLOW CONTROL</a:t>
            </a:r>
            <a:br>
              <a:rPr lang="pl-PL" sz="4000" dirty="0">
                <a:solidFill>
                  <a:schemeClr val="folHlink"/>
                </a:solidFill>
                <a:latin typeface="Impact" pitchFamily="34" charset="0"/>
              </a:rPr>
            </a:br>
            <a:r>
              <a:rPr lang="pl-PL" sz="4000" dirty="0" smtClean="0">
                <a:solidFill>
                  <a:schemeClr val="folHlink"/>
                </a:solidFill>
                <a:latin typeface="Impact" pitchFamily="34" charset="0"/>
              </a:rPr>
              <a:t>dobór szerokości okna</a:t>
            </a:r>
            <a:endParaRPr lang="pl-PL" sz="4000" dirty="0">
              <a:latin typeface="Impact" pitchFamily="34" charset="0"/>
            </a:endParaRPr>
          </a:p>
        </p:txBody>
      </p:sp>
      <p:graphicFrame>
        <p:nvGraphicFramePr>
          <p:cNvPr id="76" name="Obiekt 7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6419187"/>
              </p:ext>
            </p:extLst>
          </p:nvPr>
        </p:nvGraphicFramePr>
        <p:xfrm>
          <a:off x="60325" y="3516313"/>
          <a:ext cx="3813175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31" name="Równanie" r:id="rId23" imgW="1269720" imgH="228600" progId="Equation.3">
                  <p:embed/>
                </p:oleObj>
              </mc:Choice>
              <mc:Fallback>
                <p:oleObj name="Równanie" r:id="rId23" imgW="126972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60325" y="3516313"/>
                        <a:ext cx="3813175" cy="68580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0" name="Object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3426756"/>
              </p:ext>
            </p:extLst>
          </p:nvPr>
        </p:nvGraphicFramePr>
        <p:xfrm>
          <a:off x="4262656" y="2312792"/>
          <a:ext cx="338138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32" name="Equation" r:id="rId25" imgW="152280" imgH="164880" progId="Equation.3">
                  <p:embed/>
                </p:oleObj>
              </mc:Choice>
              <mc:Fallback>
                <p:oleObj name="Equation" r:id="rId25" imgW="15228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2656" y="2312792"/>
                        <a:ext cx="338138" cy="365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" name="Object 6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2708002"/>
              </p:ext>
            </p:extLst>
          </p:nvPr>
        </p:nvGraphicFramePr>
        <p:xfrm>
          <a:off x="1484313" y="2112963"/>
          <a:ext cx="280987" cy="363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33" name="Równanie" r:id="rId26" imgW="126720" imgH="164880" progId="Equation.3">
                  <p:embed/>
                </p:oleObj>
              </mc:Choice>
              <mc:Fallback>
                <p:oleObj name="Równanie" r:id="rId26" imgW="12672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4313" y="2112963"/>
                        <a:ext cx="280987" cy="363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" name="Object 6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810754"/>
              </p:ext>
            </p:extLst>
          </p:nvPr>
        </p:nvGraphicFramePr>
        <p:xfrm>
          <a:off x="7231063" y="2382838"/>
          <a:ext cx="280987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34" name="Równanie" r:id="rId28" imgW="126720" imgH="164880" progId="Equation.3">
                  <p:embed/>
                </p:oleObj>
              </mc:Choice>
              <mc:Fallback>
                <p:oleObj name="Równanie" r:id="rId28" imgW="12672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1063" y="2382838"/>
                        <a:ext cx="280987" cy="365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82423" y="-65620"/>
            <a:ext cx="84169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4000" dirty="0">
                <a:solidFill>
                  <a:srgbClr val="336600"/>
                </a:solidFill>
                <a:latin typeface="Impact" pitchFamily="34" charset="0"/>
              </a:rPr>
              <a:t>WINDOW FLOW </a:t>
            </a:r>
            <a:r>
              <a:rPr kumimoji="1" lang="pl-PL" sz="4000" dirty="0" smtClean="0">
                <a:solidFill>
                  <a:srgbClr val="336600"/>
                </a:solidFill>
                <a:latin typeface="Impact" pitchFamily="34" charset="0"/>
              </a:rPr>
              <a:t>CONTROL (WFC)</a:t>
            </a:r>
            <a:endParaRPr kumimoji="1" lang="pl-PL" sz="4400" dirty="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3" name="Text Box 27"/>
          <p:cNvSpPr txBox="1">
            <a:spLocks noChangeArrowheads="1"/>
          </p:cNvSpPr>
          <p:nvPr/>
        </p:nvSpPr>
        <p:spPr bwMode="auto">
          <a:xfrm>
            <a:off x="7739063" y="6521450"/>
            <a:ext cx="14049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600" b="1" dirty="0">
                <a:latin typeface="Impact" pitchFamily="34" charset="0"/>
              </a:rPr>
              <a:t>©</a:t>
            </a:r>
            <a:r>
              <a:rPr lang="pl-PL" sz="14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  <p:sp>
        <p:nvSpPr>
          <p:cNvPr id="24" name="Text Box 13"/>
          <p:cNvSpPr txBox="1">
            <a:spLocks noChangeArrowheads="1"/>
          </p:cNvSpPr>
          <p:nvPr/>
        </p:nvSpPr>
        <p:spPr bwMode="auto">
          <a:xfrm>
            <a:off x="190259" y="812029"/>
            <a:ext cx="7881004" cy="1754326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b="1" dirty="0" smtClean="0"/>
              <a:t>1. </a:t>
            </a:r>
            <a:r>
              <a:rPr lang="pl-PL" b="1" dirty="0"/>
              <a:t>Zwracane potwierdzenia (</a:t>
            </a:r>
            <a:r>
              <a:rPr lang="pl-PL" b="1" dirty="0" err="1"/>
              <a:t>ack’s</a:t>
            </a:r>
            <a:r>
              <a:rPr lang="pl-PL" b="1" dirty="0"/>
              <a:t>) oraz szerokość okna (</a:t>
            </a:r>
            <a:r>
              <a:rPr lang="pl-PL" b="1" dirty="0" err="1"/>
              <a:t>window</a:t>
            </a:r>
            <a:r>
              <a:rPr lang="pl-PL" b="1" dirty="0"/>
              <a:t>, </a:t>
            </a:r>
            <a:r>
              <a:rPr lang="pl-PL" b="1" dirty="0" err="1"/>
              <a:t>credit</a:t>
            </a:r>
            <a:r>
              <a:rPr lang="pl-PL" b="1" dirty="0"/>
              <a:t>) można</a:t>
            </a:r>
            <a:br>
              <a:rPr lang="pl-PL" b="1" dirty="0"/>
            </a:br>
            <a:r>
              <a:rPr lang="pl-PL" b="1" dirty="0"/>
              <a:t>traktować jak </a:t>
            </a:r>
            <a:r>
              <a:rPr lang="pl-PL" b="1" dirty="0">
                <a:solidFill>
                  <a:srgbClr val="FF0000"/>
                </a:solidFill>
              </a:rPr>
              <a:t>bufor przepustek (</a:t>
            </a:r>
            <a:r>
              <a:rPr lang="pl-PL" b="1" dirty="0" err="1">
                <a:solidFill>
                  <a:srgbClr val="FF0000"/>
                </a:solidFill>
              </a:rPr>
              <a:t>token</a:t>
            </a:r>
            <a:r>
              <a:rPr lang="pl-PL" b="1" dirty="0">
                <a:solidFill>
                  <a:srgbClr val="FF0000"/>
                </a:solidFill>
              </a:rPr>
              <a:t>)</a:t>
            </a:r>
            <a:r>
              <a:rPr lang="pl-PL" b="1" dirty="0"/>
              <a:t>. Pakiet może zostać wysłany tylko </a:t>
            </a:r>
            <a:r>
              <a:rPr lang="pl-PL" b="1" dirty="0" smtClean="0"/>
              <a:t>wtedy,</a:t>
            </a:r>
            <a:br>
              <a:rPr lang="pl-PL" b="1" dirty="0" smtClean="0"/>
            </a:br>
            <a:r>
              <a:rPr lang="pl-PL" b="1" dirty="0" smtClean="0"/>
              <a:t>gdy </a:t>
            </a:r>
            <a:r>
              <a:rPr lang="pl-PL" b="1" dirty="0"/>
              <a:t>w buforze jest wolna przepustka.</a:t>
            </a:r>
          </a:p>
          <a:p>
            <a:r>
              <a:rPr lang="pl-PL" b="1" dirty="0" smtClean="0"/>
              <a:t>2. Mechanizm okna (kredytu) pozwala odbiorcy informacji dostosowywać tempo</a:t>
            </a:r>
            <a:br>
              <a:rPr lang="pl-PL" b="1" dirty="0" smtClean="0"/>
            </a:br>
            <a:r>
              <a:rPr lang="pl-PL" b="1" dirty="0" smtClean="0"/>
              <a:t>nadawania</a:t>
            </a:r>
            <a:r>
              <a:rPr lang="pl-PL" b="1" dirty="0"/>
              <a:t> </a:t>
            </a:r>
            <a:r>
              <a:rPr lang="pl-PL" b="1" dirty="0" smtClean="0"/>
              <a:t>pakietów przez nadajnik do aktualnych możliwości przetwarzania</a:t>
            </a:r>
            <a:br>
              <a:rPr lang="pl-PL" b="1" dirty="0" smtClean="0"/>
            </a:br>
            <a:r>
              <a:rPr lang="pl-PL" b="1" dirty="0" smtClean="0"/>
              <a:t>nadawanych pakietów lub warunków ruchowych w sieci.</a:t>
            </a:r>
          </a:p>
        </p:txBody>
      </p:sp>
      <p:grpSp>
        <p:nvGrpSpPr>
          <p:cNvPr id="9" name="Grupa 8"/>
          <p:cNvGrpSpPr/>
          <p:nvPr/>
        </p:nvGrpSpPr>
        <p:grpSpPr>
          <a:xfrm>
            <a:off x="169691" y="3576930"/>
            <a:ext cx="8673828" cy="1686305"/>
            <a:chOff x="169691" y="3568236"/>
            <a:chExt cx="8673828" cy="1686305"/>
          </a:xfrm>
        </p:grpSpPr>
        <p:sp>
          <p:nvSpPr>
            <p:cNvPr id="65" name="Text Box 13"/>
            <p:cNvSpPr txBox="1">
              <a:spLocks noChangeArrowheads="1"/>
            </p:cNvSpPr>
            <p:nvPr/>
          </p:nvSpPr>
          <p:spPr bwMode="auto">
            <a:xfrm>
              <a:off x="169691" y="4885209"/>
              <a:ext cx="8673828" cy="369332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endParaRPr lang="pl-PL" b="1" dirty="0" smtClean="0"/>
            </a:p>
          </p:txBody>
        </p:sp>
        <p:sp>
          <p:nvSpPr>
            <p:cNvPr id="62" name="Text Box 13"/>
            <p:cNvSpPr txBox="1">
              <a:spLocks noChangeArrowheads="1"/>
            </p:cNvSpPr>
            <p:nvPr/>
          </p:nvSpPr>
          <p:spPr bwMode="auto">
            <a:xfrm>
              <a:off x="2201372" y="3568236"/>
              <a:ext cx="918841" cy="646331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pl-PL" b="1" dirty="0" smtClean="0">
                  <a:solidFill>
                    <a:srgbClr val="FF0000"/>
                  </a:solidFill>
                </a:rPr>
                <a:t>TOKEN</a:t>
              </a:r>
            </a:p>
            <a:p>
              <a:pPr algn="ctr"/>
              <a:r>
                <a:rPr lang="pl-PL" b="1" dirty="0" smtClean="0">
                  <a:solidFill>
                    <a:srgbClr val="FF0000"/>
                  </a:solidFill>
                </a:rPr>
                <a:t>BUFFER</a:t>
              </a:r>
              <a:endParaRPr lang="pl-PL" dirty="0">
                <a:solidFill>
                  <a:srgbClr val="FF0000"/>
                </a:solidFill>
              </a:endParaRPr>
            </a:p>
          </p:txBody>
        </p:sp>
      </p:grpSp>
      <p:sp>
        <p:nvSpPr>
          <p:cNvPr id="6" name="Prostokąt 5"/>
          <p:cNvSpPr/>
          <p:nvPr/>
        </p:nvSpPr>
        <p:spPr>
          <a:xfrm>
            <a:off x="3707904" y="2925036"/>
            <a:ext cx="45719" cy="288032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5" name="Grupa 4"/>
          <p:cNvGrpSpPr/>
          <p:nvPr/>
        </p:nvGrpSpPr>
        <p:grpSpPr>
          <a:xfrm>
            <a:off x="1216397" y="2566482"/>
            <a:ext cx="5705094" cy="1995562"/>
            <a:chOff x="1115616" y="2532925"/>
            <a:chExt cx="5705094" cy="1995562"/>
          </a:xfrm>
        </p:grpSpPr>
        <p:sp>
          <p:nvSpPr>
            <p:cNvPr id="54" name="Freeform 2055"/>
            <p:cNvSpPr>
              <a:spLocks/>
            </p:cNvSpPr>
            <p:nvPr/>
          </p:nvSpPr>
          <p:spPr bwMode="auto">
            <a:xfrm>
              <a:off x="3274986" y="2532925"/>
              <a:ext cx="2376264" cy="1995562"/>
            </a:xfrm>
            <a:custGeom>
              <a:avLst/>
              <a:gdLst/>
              <a:ahLst/>
              <a:cxnLst>
                <a:cxn ang="0">
                  <a:pos x="72" y="165"/>
                </a:cxn>
                <a:cxn ang="0">
                  <a:pos x="62" y="106"/>
                </a:cxn>
                <a:cxn ang="0">
                  <a:pos x="95" y="58"/>
                </a:cxn>
                <a:cxn ang="0">
                  <a:pos x="161" y="23"/>
                </a:cxn>
                <a:cxn ang="0">
                  <a:pos x="244" y="3"/>
                </a:cxn>
                <a:cxn ang="0">
                  <a:pos x="333" y="1"/>
                </a:cxn>
                <a:cxn ang="0">
                  <a:pos x="414" y="20"/>
                </a:cxn>
                <a:cxn ang="0">
                  <a:pos x="475" y="60"/>
                </a:cxn>
                <a:cxn ang="0">
                  <a:pos x="505" y="53"/>
                </a:cxn>
                <a:cxn ang="0">
                  <a:pos x="541" y="35"/>
                </a:cxn>
                <a:cxn ang="0">
                  <a:pos x="585" y="25"/>
                </a:cxn>
                <a:cxn ang="0">
                  <a:pos x="632" y="23"/>
                </a:cxn>
                <a:cxn ang="0">
                  <a:pos x="675" y="29"/>
                </a:cxn>
                <a:cxn ang="0">
                  <a:pos x="712" y="41"/>
                </a:cxn>
                <a:cxn ang="0">
                  <a:pos x="737" y="59"/>
                </a:cxn>
                <a:cxn ang="0">
                  <a:pos x="745" y="84"/>
                </a:cxn>
                <a:cxn ang="0">
                  <a:pos x="796" y="73"/>
                </a:cxn>
                <a:cxn ang="0">
                  <a:pos x="867" y="63"/>
                </a:cxn>
                <a:cxn ang="0">
                  <a:pos x="935" y="66"/>
                </a:cxn>
                <a:cxn ang="0">
                  <a:pos x="995" y="82"/>
                </a:cxn>
                <a:cxn ang="0">
                  <a:pos x="1043" y="107"/>
                </a:cxn>
                <a:cxn ang="0">
                  <a:pos x="1074" y="138"/>
                </a:cxn>
                <a:cxn ang="0">
                  <a:pos x="1084" y="176"/>
                </a:cxn>
                <a:cxn ang="0">
                  <a:pos x="1068" y="216"/>
                </a:cxn>
                <a:cxn ang="0">
                  <a:pos x="1107" y="260"/>
                </a:cxn>
                <a:cxn ang="0">
                  <a:pos x="1139" y="307"/>
                </a:cxn>
                <a:cxn ang="0">
                  <a:pos x="1141" y="353"/>
                </a:cxn>
                <a:cxn ang="0">
                  <a:pos x="1115" y="393"/>
                </a:cxn>
                <a:cxn ang="0">
                  <a:pos x="1065" y="427"/>
                </a:cxn>
                <a:cxn ang="0">
                  <a:pos x="996" y="448"/>
                </a:cxn>
                <a:cxn ang="0">
                  <a:pos x="909" y="456"/>
                </a:cxn>
                <a:cxn ang="0">
                  <a:pos x="812" y="444"/>
                </a:cxn>
                <a:cxn ang="0">
                  <a:pos x="747" y="469"/>
                </a:cxn>
                <a:cxn ang="0">
                  <a:pos x="692" y="497"/>
                </a:cxn>
                <a:cxn ang="0">
                  <a:pos x="636" y="515"/>
                </a:cxn>
                <a:cxn ang="0">
                  <a:pos x="577" y="522"/>
                </a:cxn>
                <a:cxn ang="0">
                  <a:pos x="518" y="518"/>
                </a:cxn>
                <a:cxn ang="0">
                  <a:pos x="463" y="504"/>
                </a:cxn>
                <a:cxn ang="0">
                  <a:pos x="410" y="480"/>
                </a:cxn>
                <a:cxn ang="0">
                  <a:pos x="362" y="447"/>
                </a:cxn>
                <a:cxn ang="0">
                  <a:pos x="285" y="450"/>
                </a:cxn>
                <a:cxn ang="0">
                  <a:pos x="196" y="452"/>
                </a:cxn>
                <a:cxn ang="0">
                  <a:pos x="117" y="437"/>
                </a:cxn>
                <a:cxn ang="0">
                  <a:pos x="54" y="410"/>
                </a:cxn>
                <a:cxn ang="0">
                  <a:pos x="12" y="373"/>
                </a:cxn>
                <a:cxn ang="0">
                  <a:pos x="0" y="328"/>
                </a:cxn>
                <a:cxn ang="0">
                  <a:pos x="24" y="279"/>
                </a:cxn>
                <a:cxn ang="0">
                  <a:pos x="92" y="227"/>
                </a:cxn>
              </a:cxnLst>
              <a:rect l="0" t="0" r="r" b="b"/>
              <a:pathLst>
                <a:path w="1145" h="523">
                  <a:moveTo>
                    <a:pt x="115" y="215"/>
                  </a:moveTo>
                  <a:lnTo>
                    <a:pt x="96" y="198"/>
                  </a:lnTo>
                  <a:lnTo>
                    <a:pt x="83" y="181"/>
                  </a:lnTo>
                  <a:lnTo>
                    <a:pt x="72" y="165"/>
                  </a:lnTo>
                  <a:lnTo>
                    <a:pt x="64" y="149"/>
                  </a:lnTo>
                  <a:lnTo>
                    <a:pt x="61" y="134"/>
                  </a:lnTo>
                  <a:lnTo>
                    <a:pt x="60" y="120"/>
                  </a:lnTo>
                  <a:lnTo>
                    <a:pt x="62" y="106"/>
                  </a:lnTo>
                  <a:lnTo>
                    <a:pt x="67" y="93"/>
                  </a:lnTo>
                  <a:lnTo>
                    <a:pt x="74" y="80"/>
                  </a:lnTo>
                  <a:lnTo>
                    <a:pt x="84" y="69"/>
                  </a:lnTo>
                  <a:lnTo>
                    <a:pt x="95" y="58"/>
                  </a:lnTo>
                  <a:lnTo>
                    <a:pt x="109" y="47"/>
                  </a:lnTo>
                  <a:lnTo>
                    <a:pt x="125" y="39"/>
                  </a:lnTo>
                  <a:lnTo>
                    <a:pt x="142" y="31"/>
                  </a:lnTo>
                  <a:lnTo>
                    <a:pt x="161" y="23"/>
                  </a:lnTo>
                  <a:lnTo>
                    <a:pt x="180" y="17"/>
                  </a:lnTo>
                  <a:lnTo>
                    <a:pt x="201" y="11"/>
                  </a:lnTo>
                  <a:lnTo>
                    <a:pt x="222" y="7"/>
                  </a:lnTo>
                  <a:lnTo>
                    <a:pt x="244" y="3"/>
                  </a:lnTo>
                  <a:lnTo>
                    <a:pt x="267" y="1"/>
                  </a:lnTo>
                  <a:lnTo>
                    <a:pt x="288" y="0"/>
                  </a:lnTo>
                  <a:lnTo>
                    <a:pt x="310" y="0"/>
                  </a:lnTo>
                  <a:lnTo>
                    <a:pt x="333" y="1"/>
                  </a:lnTo>
                  <a:lnTo>
                    <a:pt x="354" y="4"/>
                  </a:lnTo>
                  <a:lnTo>
                    <a:pt x="375" y="8"/>
                  </a:lnTo>
                  <a:lnTo>
                    <a:pt x="395" y="13"/>
                  </a:lnTo>
                  <a:lnTo>
                    <a:pt x="414" y="20"/>
                  </a:lnTo>
                  <a:lnTo>
                    <a:pt x="432" y="28"/>
                  </a:lnTo>
                  <a:lnTo>
                    <a:pt x="448" y="37"/>
                  </a:lnTo>
                  <a:lnTo>
                    <a:pt x="463" y="48"/>
                  </a:lnTo>
                  <a:lnTo>
                    <a:pt x="475" y="60"/>
                  </a:lnTo>
                  <a:lnTo>
                    <a:pt x="485" y="74"/>
                  </a:lnTo>
                  <a:lnTo>
                    <a:pt x="491" y="67"/>
                  </a:lnTo>
                  <a:lnTo>
                    <a:pt x="497" y="60"/>
                  </a:lnTo>
                  <a:lnTo>
                    <a:pt x="505" y="53"/>
                  </a:lnTo>
                  <a:lnTo>
                    <a:pt x="513" y="48"/>
                  </a:lnTo>
                  <a:lnTo>
                    <a:pt x="522" y="44"/>
                  </a:lnTo>
                  <a:lnTo>
                    <a:pt x="531" y="39"/>
                  </a:lnTo>
                  <a:lnTo>
                    <a:pt x="541" y="35"/>
                  </a:lnTo>
                  <a:lnTo>
                    <a:pt x="552" y="32"/>
                  </a:lnTo>
                  <a:lnTo>
                    <a:pt x="563" y="29"/>
                  </a:lnTo>
                  <a:lnTo>
                    <a:pt x="574" y="27"/>
                  </a:lnTo>
                  <a:lnTo>
                    <a:pt x="585" y="25"/>
                  </a:lnTo>
                  <a:lnTo>
                    <a:pt x="597" y="24"/>
                  </a:lnTo>
                  <a:lnTo>
                    <a:pt x="609" y="23"/>
                  </a:lnTo>
                  <a:lnTo>
                    <a:pt x="620" y="23"/>
                  </a:lnTo>
                  <a:lnTo>
                    <a:pt x="632" y="23"/>
                  </a:lnTo>
                  <a:lnTo>
                    <a:pt x="643" y="24"/>
                  </a:lnTo>
                  <a:lnTo>
                    <a:pt x="655" y="25"/>
                  </a:lnTo>
                  <a:lnTo>
                    <a:pt x="665" y="27"/>
                  </a:lnTo>
                  <a:lnTo>
                    <a:pt x="675" y="29"/>
                  </a:lnTo>
                  <a:lnTo>
                    <a:pt x="685" y="31"/>
                  </a:lnTo>
                  <a:lnTo>
                    <a:pt x="695" y="34"/>
                  </a:lnTo>
                  <a:lnTo>
                    <a:pt x="704" y="38"/>
                  </a:lnTo>
                  <a:lnTo>
                    <a:pt x="712" y="41"/>
                  </a:lnTo>
                  <a:lnTo>
                    <a:pt x="719" y="45"/>
                  </a:lnTo>
                  <a:lnTo>
                    <a:pt x="726" y="49"/>
                  </a:lnTo>
                  <a:lnTo>
                    <a:pt x="732" y="54"/>
                  </a:lnTo>
                  <a:lnTo>
                    <a:pt x="737" y="59"/>
                  </a:lnTo>
                  <a:lnTo>
                    <a:pt x="741" y="65"/>
                  </a:lnTo>
                  <a:lnTo>
                    <a:pt x="743" y="71"/>
                  </a:lnTo>
                  <a:lnTo>
                    <a:pt x="745" y="77"/>
                  </a:lnTo>
                  <a:lnTo>
                    <a:pt x="745" y="84"/>
                  </a:lnTo>
                  <a:lnTo>
                    <a:pt x="743" y="91"/>
                  </a:lnTo>
                  <a:lnTo>
                    <a:pt x="761" y="84"/>
                  </a:lnTo>
                  <a:lnTo>
                    <a:pt x="778" y="78"/>
                  </a:lnTo>
                  <a:lnTo>
                    <a:pt x="796" y="73"/>
                  </a:lnTo>
                  <a:lnTo>
                    <a:pt x="814" y="69"/>
                  </a:lnTo>
                  <a:lnTo>
                    <a:pt x="832" y="66"/>
                  </a:lnTo>
                  <a:lnTo>
                    <a:pt x="850" y="64"/>
                  </a:lnTo>
                  <a:lnTo>
                    <a:pt x="867" y="63"/>
                  </a:lnTo>
                  <a:lnTo>
                    <a:pt x="884" y="62"/>
                  </a:lnTo>
                  <a:lnTo>
                    <a:pt x="901" y="63"/>
                  </a:lnTo>
                  <a:lnTo>
                    <a:pt x="918" y="64"/>
                  </a:lnTo>
                  <a:lnTo>
                    <a:pt x="935" y="66"/>
                  </a:lnTo>
                  <a:lnTo>
                    <a:pt x="951" y="69"/>
                  </a:lnTo>
                  <a:lnTo>
                    <a:pt x="966" y="73"/>
                  </a:lnTo>
                  <a:lnTo>
                    <a:pt x="981" y="77"/>
                  </a:lnTo>
                  <a:lnTo>
                    <a:pt x="995" y="82"/>
                  </a:lnTo>
                  <a:lnTo>
                    <a:pt x="1008" y="87"/>
                  </a:lnTo>
                  <a:lnTo>
                    <a:pt x="1021" y="93"/>
                  </a:lnTo>
                  <a:lnTo>
                    <a:pt x="1033" y="100"/>
                  </a:lnTo>
                  <a:lnTo>
                    <a:pt x="1043" y="107"/>
                  </a:lnTo>
                  <a:lnTo>
                    <a:pt x="1052" y="114"/>
                  </a:lnTo>
                  <a:lnTo>
                    <a:pt x="1060" y="122"/>
                  </a:lnTo>
                  <a:lnTo>
                    <a:pt x="1068" y="131"/>
                  </a:lnTo>
                  <a:lnTo>
                    <a:pt x="1074" y="138"/>
                  </a:lnTo>
                  <a:lnTo>
                    <a:pt x="1078" y="147"/>
                  </a:lnTo>
                  <a:lnTo>
                    <a:pt x="1082" y="157"/>
                  </a:lnTo>
                  <a:lnTo>
                    <a:pt x="1084" y="166"/>
                  </a:lnTo>
                  <a:lnTo>
                    <a:pt x="1084" y="176"/>
                  </a:lnTo>
                  <a:lnTo>
                    <a:pt x="1082" y="186"/>
                  </a:lnTo>
                  <a:lnTo>
                    <a:pt x="1079" y="196"/>
                  </a:lnTo>
                  <a:lnTo>
                    <a:pt x="1075" y="206"/>
                  </a:lnTo>
                  <a:lnTo>
                    <a:pt x="1068" y="216"/>
                  </a:lnTo>
                  <a:lnTo>
                    <a:pt x="1060" y="226"/>
                  </a:lnTo>
                  <a:lnTo>
                    <a:pt x="1078" y="237"/>
                  </a:lnTo>
                  <a:lnTo>
                    <a:pt x="1093" y="249"/>
                  </a:lnTo>
                  <a:lnTo>
                    <a:pt x="1107" y="260"/>
                  </a:lnTo>
                  <a:lnTo>
                    <a:pt x="1118" y="272"/>
                  </a:lnTo>
                  <a:lnTo>
                    <a:pt x="1127" y="284"/>
                  </a:lnTo>
                  <a:lnTo>
                    <a:pt x="1134" y="296"/>
                  </a:lnTo>
                  <a:lnTo>
                    <a:pt x="1139" y="307"/>
                  </a:lnTo>
                  <a:lnTo>
                    <a:pt x="1143" y="319"/>
                  </a:lnTo>
                  <a:lnTo>
                    <a:pt x="1144" y="330"/>
                  </a:lnTo>
                  <a:lnTo>
                    <a:pt x="1143" y="342"/>
                  </a:lnTo>
                  <a:lnTo>
                    <a:pt x="1141" y="353"/>
                  </a:lnTo>
                  <a:lnTo>
                    <a:pt x="1137" y="364"/>
                  </a:lnTo>
                  <a:lnTo>
                    <a:pt x="1131" y="375"/>
                  </a:lnTo>
                  <a:lnTo>
                    <a:pt x="1123" y="385"/>
                  </a:lnTo>
                  <a:lnTo>
                    <a:pt x="1115" y="393"/>
                  </a:lnTo>
                  <a:lnTo>
                    <a:pt x="1104" y="403"/>
                  </a:lnTo>
                  <a:lnTo>
                    <a:pt x="1092" y="411"/>
                  </a:lnTo>
                  <a:lnTo>
                    <a:pt x="1079" y="419"/>
                  </a:lnTo>
                  <a:lnTo>
                    <a:pt x="1065" y="427"/>
                  </a:lnTo>
                  <a:lnTo>
                    <a:pt x="1049" y="433"/>
                  </a:lnTo>
                  <a:lnTo>
                    <a:pt x="1033" y="439"/>
                  </a:lnTo>
                  <a:lnTo>
                    <a:pt x="1015" y="444"/>
                  </a:lnTo>
                  <a:lnTo>
                    <a:pt x="996" y="448"/>
                  </a:lnTo>
                  <a:lnTo>
                    <a:pt x="976" y="452"/>
                  </a:lnTo>
                  <a:lnTo>
                    <a:pt x="954" y="454"/>
                  </a:lnTo>
                  <a:lnTo>
                    <a:pt x="932" y="455"/>
                  </a:lnTo>
                  <a:lnTo>
                    <a:pt x="909" y="456"/>
                  </a:lnTo>
                  <a:lnTo>
                    <a:pt x="886" y="455"/>
                  </a:lnTo>
                  <a:lnTo>
                    <a:pt x="862" y="452"/>
                  </a:lnTo>
                  <a:lnTo>
                    <a:pt x="837" y="449"/>
                  </a:lnTo>
                  <a:lnTo>
                    <a:pt x="812" y="444"/>
                  </a:lnTo>
                  <a:lnTo>
                    <a:pt x="786" y="439"/>
                  </a:lnTo>
                  <a:lnTo>
                    <a:pt x="773" y="449"/>
                  </a:lnTo>
                  <a:lnTo>
                    <a:pt x="760" y="459"/>
                  </a:lnTo>
                  <a:lnTo>
                    <a:pt x="747" y="469"/>
                  </a:lnTo>
                  <a:lnTo>
                    <a:pt x="734" y="477"/>
                  </a:lnTo>
                  <a:lnTo>
                    <a:pt x="720" y="484"/>
                  </a:lnTo>
                  <a:lnTo>
                    <a:pt x="706" y="491"/>
                  </a:lnTo>
                  <a:lnTo>
                    <a:pt x="692" y="497"/>
                  </a:lnTo>
                  <a:lnTo>
                    <a:pt x="678" y="503"/>
                  </a:lnTo>
                  <a:lnTo>
                    <a:pt x="665" y="507"/>
                  </a:lnTo>
                  <a:lnTo>
                    <a:pt x="650" y="512"/>
                  </a:lnTo>
                  <a:lnTo>
                    <a:pt x="636" y="515"/>
                  </a:lnTo>
                  <a:lnTo>
                    <a:pt x="621" y="518"/>
                  </a:lnTo>
                  <a:lnTo>
                    <a:pt x="606" y="520"/>
                  </a:lnTo>
                  <a:lnTo>
                    <a:pt x="592" y="521"/>
                  </a:lnTo>
                  <a:lnTo>
                    <a:pt x="577" y="522"/>
                  </a:lnTo>
                  <a:lnTo>
                    <a:pt x="562" y="522"/>
                  </a:lnTo>
                  <a:lnTo>
                    <a:pt x="547" y="521"/>
                  </a:lnTo>
                  <a:lnTo>
                    <a:pt x="533" y="520"/>
                  </a:lnTo>
                  <a:lnTo>
                    <a:pt x="518" y="518"/>
                  </a:lnTo>
                  <a:lnTo>
                    <a:pt x="504" y="516"/>
                  </a:lnTo>
                  <a:lnTo>
                    <a:pt x="490" y="512"/>
                  </a:lnTo>
                  <a:lnTo>
                    <a:pt x="476" y="508"/>
                  </a:lnTo>
                  <a:lnTo>
                    <a:pt x="463" y="504"/>
                  </a:lnTo>
                  <a:lnTo>
                    <a:pt x="449" y="499"/>
                  </a:lnTo>
                  <a:lnTo>
                    <a:pt x="436" y="493"/>
                  </a:lnTo>
                  <a:lnTo>
                    <a:pt x="422" y="487"/>
                  </a:lnTo>
                  <a:lnTo>
                    <a:pt x="410" y="480"/>
                  </a:lnTo>
                  <a:lnTo>
                    <a:pt x="397" y="473"/>
                  </a:lnTo>
                  <a:lnTo>
                    <a:pt x="385" y="465"/>
                  </a:lnTo>
                  <a:lnTo>
                    <a:pt x="373" y="456"/>
                  </a:lnTo>
                  <a:lnTo>
                    <a:pt x="362" y="447"/>
                  </a:lnTo>
                  <a:lnTo>
                    <a:pt x="351" y="437"/>
                  </a:lnTo>
                  <a:lnTo>
                    <a:pt x="329" y="443"/>
                  </a:lnTo>
                  <a:lnTo>
                    <a:pt x="306" y="447"/>
                  </a:lnTo>
                  <a:lnTo>
                    <a:pt x="285" y="450"/>
                  </a:lnTo>
                  <a:lnTo>
                    <a:pt x="262" y="452"/>
                  </a:lnTo>
                  <a:lnTo>
                    <a:pt x="240" y="453"/>
                  </a:lnTo>
                  <a:lnTo>
                    <a:pt x="218" y="453"/>
                  </a:lnTo>
                  <a:lnTo>
                    <a:pt x="196" y="452"/>
                  </a:lnTo>
                  <a:lnTo>
                    <a:pt x="176" y="449"/>
                  </a:lnTo>
                  <a:lnTo>
                    <a:pt x="155" y="446"/>
                  </a:lnTo>
                  <a:lnTo>
                    <a:pt x="136" y="442"/>
                  </a:lnTo>
                  <a:lnTo>
                    <a:pt x="117" y="437"/>
                  </a:lnTo>
                  <a:lnTo>
                    <a:pt x="99" y="431"/>
                  </a:lnTo>
                  <a:lnTo>
                    <a:pt x="84" y="425"/>
                  </a:lnTo>
                  <a:lnTo>
                    <a:pt x="68" y="418"/>
                  </a:lnTo>
                  <a:lnTo>
                    <a:pt x="54" y="410"/>
                  </a:lnTo>
                  <a:lnTo>
                    <a:pt x="41" y="401"/>
                  </a:lnTo>
                  <a:lnTo>
                    <a:pt x="30" y="392"/>
                  </a:lnTo>
                  <a:lnTo>
                    <a:pt x="20" y="383"/>
                  </a:lnTo>
                  <a:lnTo>
                    <a:pt x="12" y="373"/>
                  </a:lnTo>
                  <a:lnTo>
                    <a:pt x="6" y="362"/>
                  </a:lnTo>
                  <a:lnTo>
                    <a:pt x="2" y="351"/>
                  </a:lnTo>
                  <a:lnTo>
                    <a:pt x="0" y="340"/>
                  </a:lnTo>
                  <a:lnTo>
                    <a:pt x="0" y="328"/>
                  </a:lnTo>
                  <a:lnTo>
                    <a:pt x="2" y="316"/>
                  </a:lnTo>
                  <a:lnTo>
                    <a:pt x="7" y="304"/>
                  </a:lnTo>
                  <a:lnTo>
                    <a:pt x="14" y="292"/>
                  </a:lnTo>
                  <a:lnTo>
                    <a:pt x="24" y="279"/>
                  </a:lnTo>
                  <a:lnTo>
                    <a:pt x="37" y="266"/>
                  </a:lnTo>
                  <a:lnTo>
                    <a:pt x="52" y="253"/>
                  </a:lnTo>
                  <a:lnTo>
                    <a:pt x="70" y="240"/>
                  </a:lnTo>
                  <a:lnTo>
                    <a:pt x="92" y="227"/>
                  </a:lnTo>
                  <a:lnTo>
                    <a:pt x="115" y="215"/>
                  </a:lnTo>
                </a:path>
              </a:pathLst>
            </a:custGeom>
            <a:solidFill>
              <a:srgbClr val="99FF66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55" name="Text Box 13"/>
            <p:cNvSpPr txBox="1">
              <a:spLocks noChangeArrowheads="1"/>
            </p:cNvSpPr>
            <p:nvPr/>
          </p:nvSpPr>
          <p:spPr bwMode="auto">
            <a:xfrm>
              <a:off x="1115616" y="3294366"/>
              <a:ext cx="946093" cy="369332"/>
            </a:xfrm>
            <a:prstGeom prst="rect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pl-PL" b="1" dirty="0" smtClean="0">
                  <a:solidFill>
                    <a:srgbClr val="3333CC"/>
                  </a:solidFill>
                </a:rPr>
                <a:t>SENDER</a:t>
              </a:r>
              <a:endParaRPr lang="pl-PL" dirty="0">
                <a:solidFill>
                  <a:srgbClr val="3333CC"/>
                </a:solidFill>
              </a:endParaRPr>
            </a:p>
          </p:txBody>
        </p:sp>
        <p:sp>
          <p:nvSpPr>
            <p:cNvPr id="56" name="Text Box 13"/>
            <p:cNvSpPr txBox="1">
              <a:spLocks noChangeArrowheads="1"/>
            </p:cNvSpPr>
            <p:nvPr/>
          </p:nvSpPr>
          <p:spPr bwMode="auto">
            <a:xfrm>
              <a:off x="5724128" y="3290825"/>
              <a:ext cx="1096582" cy="369332"/>
            </a:xfrm>
            <a:prstGeom prst="rect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pl-PL" b="1" dirty="0" smtClean="0">
                  <a:solidFill>
                    <a:srgbClr val="3333CC"/>
                  </a:solidFill>
                </a:rPr>
                <a:t>RECEIVER</a:t>
              </a:r>
              <a:endParaRPr lang="pl-PL" dirty="0">
                <a:solidFill>
                  <a:srgbClr val="3333CC"/>
                </a:solidFill>
              </a:endParaRPr>
            </a:p>
          </p:txBody>
        </p:sp>
        <p:cxnSp>
          <p:nvCxnSpPr>
            <p:cNvPr id="57" name="Łącznik łamany 56"/>
            <p:cNvCxnSpPr>
              <a:stCxn id="55" idx="0"/>
              <a:endCxn id="56" idx="0"/>
            </p:cNvCxnSpPr>
            <p:nvPr/>
          </p:nvCxnSpPr>
          <p:spPr>
            <a:xfrm rot="5400000" flipH="1" flipV="1">
              <a:off x="3928771" y="950718"/>
              <a:ext cx="3541" cy="4683756"/>
            </a:xfrm>
            <a:prstGeom prst="bentConnector3">
              <a:avLst>
                <a:gd name="adj1" fmla="val 6555803"/>
              </a:avLst>
            </a:prstGeom>
            <a:ln w="31750">
              <a:solidFill>
                <a:srgbClr val="3333CC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Łącznik łamany 57"/>
            <p:cNvCxnSpPr>
              <a:stCxn id="56" idx="2"/>
              <a:endCxn id="55" idx="2"/>
            </p:cNvCxnSpPr>
            <p:nvPr/>
          </p:nvCxnSpPr>
          <p:spPr>
            <a:xfrm rot="5400000">
              <a:off x="3928771" y="1320049"/>
              <a:ext cx="3541" cy="4683756"/>
            </a:xfrm>
            <a:prstGeom prst="bentConnector3">
              <a:avLst>
                <a:gd name="adj1" fmla="val 6555803"/>
              </a:avLst>
            </a:prstGeom>
            <a:ln w="317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 Box 19"/>
            <p:cNvSpPr txBox="1">
              <a:spLocks noChangeArrowheads="1"/>
            </p:cNvSpPr>
            <p:nvPr/>
          </p:nvSpPr>
          <p:spPr bwMode="auto">
            <a:xfrm>
              <a:off x="3383136" y="2585874"/>
              <a:ext cx="907749" cy="369332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pl-PL" b="1" dirty="0" err="1" smtClean="0">
                  <a:solidFill>
                    <a:srgbClr val="006600"/>
                  </a:solidFill>
                </a:rPr>
                <a:t>packets</a:t>
              </a:r>
              <a:endParaRPr lang="pl-PL" dirty="0">
                <a:solidFill>
                  <a:srgbClr val="006600"/>
                </a:solidFill>
              </a:endParaRPr>
            </a:p>
          </p:txBody>
        </p:sp>
        <p:sp>
          <p:nvSpPr>
            <p:cNvPr id="61" name="Text Box 19"/>
            <p:cNvSpPr txBox="1">
              <a:spLocks noChangeArrowheads="1"/>
            </p:cNvSpPr>
            <p:nvPr/>
          </p:nvSpPr>
          <p:spPr bwMode="auto">
            <a:xfrm>
              <a:off x="3523117" y="3316367"/>
              <a:ext cx="1954061" cy="369332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pl-PL" b="1" dirty="0" smtClean="0"/>
                <a:t>PACKET NETWORK</a:t>
              </a:r>
              <a:endParaRPr lang="pl-PL" dirty="0"/>
            </a:p>
          </p:txBody>
        </p:sp>
        <p:sp>
          <p:nvSpPr>
            <p:cNvPr id="23" name="Text Box 19"/>
            <p:cNvSpPr txBox="1">
              <a:spLocks noChangeArrowheads="1"/>
            </p:cNvSpPr>
            <p:nvPr/>
          </p:nvSpPr>
          <p:spPr bwMode="auto">
            <a:xfrm>
              <a:off x="3584531" y="4029901"/>
              <a:ext cx="1633204" cy="369332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pl-PL" b="1" dirty="0" err="1" smtClean="0">
                  <a:solidFill>
                    <a:srgbClr val="FF0000"/>
                  </a:solidFill>
                </a:rPr>
                <a:t>ack’s</a:t>
              </a:r>
              <a:r>
                <a:rPr lang="pl-PL" b="1" dirty="0" smtClean="0">
                  <a:solidFill>
                    <a:srgbClr val="FF0000"/>
                  </a:solidFill>
                </a:rPr>
                <a:t> + </a:t>
              </a:r>
              <a:r>
                <a:rPr lang="pl-PL" b="1" dirty="0" err="1" smtClean="0">
                  <a:solidFill>
                    <a:srgbClr val="FF0000"/>
                  </a:solidFill>
                </a:rPr>
                <a:t>window</a:t>
              </a:r>
              <a:endParaRPr lang="pl-PL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0" name="Grupa 9"/>
          <p:cNvGrpSpPr/>
          <p:nvPr/>
        </p:nvGrpSpPr>
        <p:grpSpPr>
          <a:xfrm>
            <a:off x="215202" y="2910557"/>
            <a:ext cx="8352928" cy="3519112"/>
            <a:chOff x="215202" y="2910557"/>
            <a:chExt cx="8352928" cy="3519112"/>
          </a:xfrm>
        </p:grpSpPr>
        <p:sp>
          <p:nvSpPr>
            <p:cNvPr id="19" name="Prostokąt 18"/>
            <p:cNvSpPr/>
            <p:nvPr/>
          </p:nvSpPr>
          <p:spPr>
            <a:xfrm>
              <a:off x="4046085" y="2925036"/>
              <a:ext cx="45719" cy="288032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0" name="Prostokąt 19"/>
            <p:cNvSpPr/>
            <p:nvPr/>
          </p:nvSpPr>
          <p:spPr>
            <a:xfrm>
              <a:off x="4289373" y="2925036"/>
              <a:ext cx="45719" cy="288032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1" name="Prostokąt 20"/>
            <p:cNvSpPr/>
            <p:nvPr/>
          </p:nvSpPr>
          <p:spPr>
            <a:xfrm>
              <a:off x="5142537" y="2925036"/>
              <a:ext cx="45719" cy="288032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2" name="Prostokąt 21"/>
            <p:cNvSpPr/>
            <p:nvPr/>
          </p:nvSpPr>
          <p:spPr>
            <a:xfrm>
              <a:off x="4648270" y="2925036"/>
              <a:ext cx="45719" cy="288032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5" name="Prostokąt 24"/>
            <p:cNvSpPr/>
            <p:nvPr/>
          </p:nvSpPr>
          <p:spPr>
            <a:xfrm>
              <a:off x="3707904" y="2910557"/>
              <a:ext cx="45719" cy="288032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6" name="Prostokąt 25"/>
            <p:cNvSpPr/>
            <p:nvPr/>
          </p:nvSpPr>
          <p:spPr>
            <a:xfrm>
              <a:off x="2386105" y="4341297"/>
              <a:ext cx="45719" cy="28803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7" name="Prostokąt 26"/>
            <p:cNvSpPr/>
            <p:nvPr/>
          </p:nvSpPr>
          <p:spPr>
            <a:xfrm>
              <a:off x="2586952" y="4341297"/>
              <a:ext cx="45719" cy="28803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8" name="Prostokąt 27"/>
            <p:cNvSpPr/>
            <p:nvPr/>
          </p:nvSpPr>
          <p:spPr>
            <a:xfrm>
              <a:off x="2793059" y="4341297"/>
              <a:ext cx="45719" cy="28803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7" name="Prostokąt 6"/>
            <p:cNvSpPr/>
            <p:nvPr/>
          </p:nvSpPr>
          <p:spPr>
            <a:xfrm>
              <a:off x="215202" y="4952341"/>
              <a:ext cx="8352928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l-PL" b="1" dirty="0" smtClean="0"/>
                <a:t>3</a:t>
              </a:r>
              <a:r>
                <a:rPr lang="pl-PL" b="1" dirty="0"/>
                <a:t>. Mechanizm okna ma też właściwości przeciwdziałania przeciążeniom </a:t>
              </a:r>
              <a:r>
                <a:rPr lang="pl-PL" b="1" dirty="0" smtClean="0"/>
                <a:t>sieci, gdyż </a:t>
              </a:r>
              <a:r>
                <a:rPr lang="pl-PL" b="1" dirty="0"/>
                <a:t>ogranicza liczbę pakietów znajdujących się w sieci</a:t>
              </a:r>
              <a:r>
                <a:rPr lang="pl-PL" b="1" dirty="0" smtClean="0"/>
                <a:t>.</a:t>
              </a:r>
            </a:p>
            <a:p>
              <a:r>
                <a:rPr lang="pl-PL" b="1" dirty="0" smtClean="0"/>
                <a:t>4. Liczba </a:t>
              </a:r>
              <a:r>
                <a:rPr lang="pl-PL" b="1" dirty="0"/>
                <a:t>zgromadzonych przepustek powiększona o liczbę wysłanych, a jeszcze niepotwierdzonych pakietów jest równa aktualnej szerokości okna </a:t>
              </a:r>
              <a:r>
                <a:rPr lang="pl-PL" b="1" i="1" dirty="0"/>
                <a:t>K</a:t>
              </a:r>
              <a:r>
                <a:rPr lang="pl-PL" b="1" dirty="0" smtClean="0"/>
                <a:t>,</a:t>
              </a:r>
              <a:br>
                <a:rPr lang="pl-PL" b="1" dirty="0" smtClean="0"/>
              </a:br>
              <a:r>
                <a:rPr lang="pl-PL" b="1" dirty="0" smtClean="0">
                  <a:solidFill>
                    <a:srgbClr val="006600"/>
                  </a:solidFill>
                </a:rPr>
                <a:t># </a:t>
              </a:r>
              <a:r>
                <a:rPr lang="pl-PL" b="1" dirty="0" err="1">
                  <a:solidFill>
                    <a:srgbClr val="006600"/>
                  </a:solidFill>
                </a:rPr>
                <a:t>packets</a:t>
              </a:r>
              <a:r>
                <a:rPr lang="pl-PL" b="1" dirty="0">
                  <a:solidFill>
                    <a:srgbClr val="006600"/>
                  </a:solidFill>
                </a:rPr>
                <a:t> </a:t>
              </a:r>
              <a:r>
                <a:rPr lang="pl-PL" b="1" dirty="0"/>
                <a:t>+ </a:t>
              </a:r>
              <a:r>
                <a:rPr lang="pl-PL" b="1" dirty="0">
                  <a:solidFill>
                    <a:srgbClr val="FF0000"/>
                  </a:solidFill>
                </a:rPr>
                <a:t># </a:t>
              </a:r>
              <a:r>
                <a:rPr lang="pl-PL" b="1" dirty="0" err="1">
                  <a:solidFill>
                    <a:srgbClr val="FF0000"/>
                  </a:solidFill>
                </a:rPr>
                <a:t>tokens</a:t>
              </a:r>
              <a:r>
                <a:rPr lang="pl-PL" b="1" dirty="0"/>
                <a:t> = </a:t>
              </a:r>
              <a:r>
                <a:rPr lang="pl-PL" b="1" i="1" dirty="0"/>
                <a:t>K.</a:t>
              </a:r>
              <a:endParaRPr lang="pl-PL" dirty="0"/>
            </a:p>
          </p:txBody>
        </p:sp>
      </p:grpSp>
    </p:spTree>
    <p:extLst>
      <p:ext uri="{BB962C8B-B14F-4D97-AF65-F5344CB8AC3E}">
        <p14:creationId xmlns:p14="http://schemas.microsoft.com/office/powerpoint/2010/main" val="123499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49" name="Text Box 73"/>
          <p:cNvSpPr txBox="1">
            <a:spLocks noChangeArrowheads="1"/>
          </p:cNvSpPr>
          <p:nvPr/>
        </p:nvSpPr>
        <p:spPr bwMode="auto">
          <a:xfrm>
            <a:off x="1295400" y="1295400"/>
            <a:ext cx="184544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 dirty="0" smtClean="0"/>
              <a:t>Przepustowość:</a:t>
            </a:r>
            <a:endParaRPr lang="pl-PL" sz="2000" dirty="0"/>
          </a:p>
        </p:txBody>
      </p:sp>
      <p:graphicFrame>
        <p:nvGraphicFramePr>
          <p:cNvPr id="50251" name="Object 7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7008589"/>
              </p:ext>
            </p:extLst>
          </p:nvPr>
        </p:nvGraphicFramePr>
        <p:xfrm>
          <a:off x="5046663" y="1219200"/>
          <a:ext cx="3535362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52" name="Równanie" r:id="rId4" imgW="1460160" imgH="215640" progId="Equation.3">
                  <p:embed/>
                </p:oleObj>
              </mc:Choice>
              <mc:Fallback>
                <p:oleObj name="Równanie" r:id="rId4" imgW="1460160" imgH="215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6663" y="1219200"/>
                        <a:ext cx="3535362" cy="517525"/>
                      </a:xfrm>
                      <a:prstGeom prst="rect">
                        <a:avLst/>
                      </a:prstGeom>
                      <a:solidFill>
                        <a:srgbClr val="99CC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252" name="Text Box 76"/>
          <p:cNvSpPr txBox="1">
            <a:spLocks noChangeArrowheads="1"/>
          </p:cNvSpPr>
          <p:nvPr/>
        </p:nvSpPr>
        <p:spPr bwMode="auto">
          <a:xfrm>
            <a:off x="1295400" y="1905000"/>
            <a:ext cx="272600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 dirty="0"/>
              <a:t>Opóźnienie </a:t>
            </a:r>
            <a:r>
              <a:rPr lang="pl-PL" sz="2000" b="1" dirty="0" smtClean="0"/>
              <a:t>tranzytowe:</a:t>
            </a:r>
            <a:endParaRPr lang="pl-PL" sz="2000" dirty="0"/>
          </a:p>
        </p:txBody>
      </p:sp>
      <p:graphicFrame>
        <p:nvGraphicFramePr>
          <p:cNvPr id="50253" name="Object 7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2760037"/>
              </p:ext>
            </p:extLst>
          </p:nvPr>
        </p:nvGraphicFramePr>
        <p:xfrm>
          <a:off x="2120900" y="2438400"/>
          <a:ext cx="6397625" cy="103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53" name="Równanie" r:id="rId6" imgW="2590560" imgH="419040" progId="Equation.3">
                  <p:embed/>
                </p:oleObj>
              </mc:Choice>
              <mc:Fallback>
                <p:oleObj name="Równanie" r:id="rId6" imgW="2590560" imgH="4190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0900" y="2438400"/>
                        <a:ext cx="6397625" cy="1035050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upa 1"/>
          <p:cNvGrpSpPr/>
          <p:nvPr/>
        </p:nvGrpSpPr>
        <p:grpSpPr>
          <a:xfrm>
            <a:off x="0" y="3657600"/>
            <a:ext cx="8482002" cy="3055441"/>
            <a:chOff x="0" y="3657600"/>
            <a:chExt cx="8482002" cy="3055441"/>
          </a:xfrm>
        </p:grpSpPr>
        <p:sp>
          <p:nvSpPr>
            <p:cNvPr id="50254" name="Text Box 78"/>
            <p:cNvSpPr txBox="1">
              <a:spLocks noChangeArrowheads="1"/>
            </p:cNvSpPr>
            <p:nvPr/>
          </p:nvSpPr>
          <p:spPr bwMode="auto">
            <a:xfrm>
              <a:off x="1295400" y="3657600"/>
              <a:ext cx="2113784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sz="2000" b="1" dirty="0" smtClean="0"/>
                <a:t>Power </a:t>
              </a:r>
              <a:r>
                <a:rPr lang="pl-PL" sz="2000" b="1" dirty="0" err="1" smtClean="0"/>
                <a:t>coefficient</a:t>
              </a:r>
              <a:r>
                <a:rPr lang="pl-PL" sz="2000" b="1" dirty="0" smtClean="0"/>
                <a:t>:</a:t>
              </a:r>
              <a:endParaRPr lang="pl-PL" sz="2000" dirty="0"/>
            </a:p>
          </p:txBody>
        </p:sp>
        <p:graphicFrame>
          <p:nvGraphicFramePr>
            <p:cNvPr id="50255" name="Object 7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89700597"/>
                </p:ext>
              </p:extLst>
            </p:nvPr>
          </p:nvGraphicFramePr>
          <p:xfrm>
            <a:off x="2044700" y="4114800"/>
            <a:ext cx="5054600" cy="16684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354" name="Równanie" r:id="rId8" imgW="2539800" imgH="838080" progId="Equation.3">
                    <p:embed/>
                  </p:oleObj>
                </mc:Choice>
                <mc:Fallback>
                  <p:oleObj name="Równanie" r:id="rId8" imgW="2539800" imgH="83808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44700" y="4114800"/>
                          <a:ext cx="5054600" cy="1668463"/>
                        </a:xfrm>
                        <a:prstGeom prst="rect">
                          <a:avLst/>
                        </a:prstGeom>
                        <a:solidFill>
                          <a:srgbClr val="FFFF00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0257" name="Text Box 81"/>
            <p:cNvSpPr txBox="1">
              <a:spLocks noChangeArrowheads="1"/>
            </p:cNvSpPr>
            <p:nvPr/>
          </p:nvSpPr>
          <p:spPr bwMode="auto">
            <a:xfrm>
              <a:off x="0" y="5943600"/>
              <a:ext cx="8482002" cy="769441"/>
            </a:xfrm>
            <a:prstGeom prst="rect">
              <a:avLst/>
            </a:prstGeom>
            <a:solidFill>
              <a:srgbClr val="DDDDDD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sz="2200" b="1" dirty="0">
                  <a:solidFill>
                    <a:srgbClr val="FF0066"/>
                  </a:solidFill>
                </a:rPr>
                <a:t>W </a:t>
              </a:r>
              <a:r>
                <a:rPr lang="pl-PL" sz="2200" b="1" dirty="0" smtClean="0">
                  <a:solidFill>
                    <a:srgbClr val="FF0066"/>
                  </a:solidFill>
                </a:rPr>
                <a:t>jednorodnym, dopasowanym połączeniu </a:t>
              </a:r>
              <a:r>
                <a:rPr lang="pl-PL" sz="2200" b="1" dirty="0">
                  <a:solidFill>
                    <a:srgbClr val="FF0066"/>
                  </a:solidFill>
                </a:rPr>
                <a:t>wirtualnym szerokość </a:t>
              </a:r>
              <a:r>
                <a:rPr lang="pl-PL" sz="2200" b="1" dirty="0" smtClean="0">
                  <a:solidFill>
                    <a:srgbClr val="FF0066"/>
                  </a:solidFill>
                </a:rPr>
                <a:t>okna</a:t>
              </a:r>
              <a:br>
                <a:rPr lang="pl-PL" sz="2200" b="1" dirty="0" smtClean="0">
                  <a:solidFill>
                    <a:srgbClr val="FF0066"/>
                  </a:solidFill>
                </a:rPr>
              </a:br>
              <a:r>
                <a:rPr lang="pl-PL" sz="2200" b="1" dirty="0" smtClean="0">
                  <a:solidFill>
                    <a:srgbClr val="FF0066"/>
                  </a:solidFill>
                </a:rPr>
                <a:t>powinna</a:t>
              </a:r>
              <a:r>
                <a:rPr lang="pl-PL" sz="2200" b="1" dirty="0">
                  <a:solidFill>
                    <a:srgbClr val="FF0066"/>
                  </a:solidFill>
                </a:rPr>
                <a:t> </a:t>
              </a:r>
              <a:r>
                <a:rPr lang="pl-PL" sz="2200" b="1" dirty="0" smtClean="0">
                  <a:solidFill>
                    <a:srgbClr val="FF0066"/>
                  </a:solidFill>
                </a:rPr>
                <a:t>być </a:t>
              </a:r>
              <a:r>
                <a:rPr lang="pl-PL" sz="2200" b="1" dirty="0">
                  <a:solidFill>
                    <a:srgbClr val="FF0066"/>
                  </a:solidFill>
                </a:rPr>
                <a:t>równa liczbie kanałów wchodzących w połączenie.</a:t>
              </a:r>
              <a:endParaRPr lang="pl-PL" dirty="0"/>
            </a:p>
          </p:txBody>
        </p:sp>
      </p:grpSp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 sz="2400"/>
          </a:p>
        </p:txBody>
      </p:sp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6143600" cy="1143000"/>
          </a:xfrm>
        </p:spPr>
        <p:txBody>
          <a:bodyPr>
            <a:noAutofit/>
          </a:bodyPr>
          <a:lstStyle/>
          <a:p>
            <a:r>
              <a:rPr lang="pl-PL" sz="4000" dirty="0" smtClean="0">
                <a:solidFill>
                  <a:schemeClr val="folHlink"/>
                </a:solidFill>
                <a:latin typeface="Impact" pitchFamily="34" charset="0"/>
              </a:rPr>
              <a:t>WINDOW FLOW CONTROL</a:t>
            </a:r>
            <a:br>
              <a:rPr lang="pl-PL" sz="4000" dirty="0" smtClean="0">
                <a:solidFill>
                  <a:schemeClr val="folHlink"/>
                </a:solidFill>
                <a:latin typeface="Impact" pitchFamily="34" charset="0"/>
              </a:rPr>
            </a:br>
            <a:r>
              <a:rPr lang="pl-PL" sz="4000" dirty="0" smtClean="0">
                <a:solidFill>
                  <a:schemeClr val="folHlink"/>
                </a:solidFill>
                <a:latin typeface="Impact" pitchFamily="34" charset="0"/>
              </a:rPr>
              <a:t>dobór szerokości okna</a:t>
            </a:r>
            <a:endParaRPr lang="pl-PL" sz="4000" dirty="0"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404664"/>
            <a:ext cx="4144888" cy="685800"/>
          </a:xfrm>
        </p:spPr>
        <p:txBody>
          <a:bodyPr>
            <a:noAutofit/>
          </a:bodyPr>
          <a:lstStyle/>
          <a:p>
            <a:r>
              <a:rPr lang="pl-PL" sz="4000" dirty="0">
                <a:solidFill>
                  <a:srgbClr val="006600"/>
                </a:solidFill>
                <a:latin typeface="Impact" pitchFamily="34" charset="0"/>
              </a:rPr>
              <a:t>PODSUMOWANIE</a:t>
            </a:r>
          </a:p>
        </p:txBody>
      </p:sp>
      <p:sp>
        <p:nvSpPr>
          <p:cNvPr id="68612" name="Text Box 4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 sz="2400"/>
          </a:p>
        </p:txBody>
      </p:sp>
      <p:sp>
        <p:nvSpPr>
          <p:cNvPr id="2" name="pole tekstowe 1"/>
          <p:cNvSpPr txBox="1"/>
          <p:nvPr/>
        </p:nvSpPr>
        <p:spPr>
          <a:xfrm>
            <a:off x="-41246" y="1340768"/>
            <a:ext cx="9370450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400" b="1" dirty="0" smtClean="0"/>
              <a:t>Zamknięte sieci kolejek służą do modelowania łączy wirtualnych</a:t>
            </a:r>
            <a:br>
              <a:rPr lang="pl-PL" sz="2400" b="1" dirty="0" smtClean="0"/>
            </a:br>
            <a:r>
              <a:rPr lang="pl-PL" sz="2400" b="1" dirty="0" smtClean="0"/>
              <a:t>w sieci pakietowej z mechanizmem okna.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400" b="1" dirty="0" smtClean="0"/>
              <a:t>W najprostszym przypadku (jednorodne łącze wirtualne) szerokość</a:t>
            </a:r>
            <a:br>
              <a:rPr lang="pl-PL" sz="2400" b="1" dirty="0" smtClean="0"/>
            </a:br>
            <a:r>
              <a:rPr lang="pl-PL" sz="2400" b="1" dirty="0" smtClean="0"/>
              <a:t>okna powinna być równa liczbie kanałów transmisyjnych</a:t>
            </a:r>
            <a:br>
              <a:rPr lang="pl-PL" sz="2400" b="1" dirty="0" smtClean="0"/>
            </a:br>
            <a:r>
              <a:rPr lang="pl-PL" sz="2400" b="1" dirty="0" smtClean="0"/>
              <a:t>tworzących połączenie wirtualne.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400" b="1" dirty="0" smtClean="0"/>
              <a:t>Dla zamkniętych sieci kolejek obowiązuje (podobnie jak dla sieci</a:t>
            </a:r>
            <a:br>
              <a:rPr lang="pl-PL" sz="2400" b="1" dirty="0" smtClean="0"/>
            </a:br>
            <a:r>
              <a:rPr lang="pl-PL" sz="2400" b="1" dirty="0" smtClean="0"/>
              <a:t>otwartych) iloczynowa postać rozkładu prawdopodobieństwa stanów.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400" b="1" dirty="0" smtClean="0"/>
              <a:t>Określenie rozkładu prawdopodobieństwa stanów wymaga</a:t>
            </a:r>
            <a:br>
              <a:rPr lang="pl-PL" sz="2400" b="1" dirty="0" smtClean="0"/>
            </a:br>
            <a:r>
              <a:rPr lang="pl-PL" sz="2400" b="1" dirty="0" smtClean="0"/>
              <a:t>znajomości stałej normalizacyjnej rozkładu oraz rozpływu ruchu.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400" b="1" dirty="0" smtClean="0"/>
              <a:t>W przypadku sieci złożonych stałą normalizacyjną oraz rozpływ ruchu</a:t>
            </a:r>
            <a:br>
              <a:rPr lang="pl-PL" sz="2400" b="1" dirty="0" smtClean="0"/>
            </a:br>
            <a:r>
              <a:rPr lang="pl-PL" sz="2400" b="1" dirty="0" smtClean="0"/>
              <a:t>wyznacza się za pomocą algorytmu splotowego redukującego liczbę</a:t>
            </a:r>
            <a:br>
              <a:rPr lang="pl-PL" sz="2400" b="1" dirty="0" smtClean="0"/>
            </a:br>
            <a:r>
              <a:rPr lang="pl-PL" sz="2400" b="1" dirty="0" smtClean="0"/>
              <a:t>obliczeń.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l-PL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82423" y="-65620"/>
            <a:ext cx="84169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4000" dirty="0">
                <a:solidFill>
                  <a:srgbClr val="336600"/>
                </a:solidFill>
                <a:latin typeface="Impact" pitchFamily="34" charset="0"/>
              </a:rPr>
              <a:t>WINDOW FLOW CONTROL</a:t>
            </a:r>
            <a:endParaRPr kumimoji="1" lang="pl-PL" sz="4400" dirty="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3" name="Text Box 27"/>
          <p:cNvSpPr txBox="1">
            <a:spLocks noChangeArrowheads="1"/>
          </p:cNvSpPr>
          <p:nvPr/>
        </p:nvSpPr>
        <p:spPr bwMode="auto">
          <a:xfrm>
            <a:off x="7739063" y="6521450"/>
            <a:ext cx="14049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600" b="1" dirty="0">
                <a:latin typeface="Impact" pitchFamily="34" charset="0"/>
              </a:rPr>
              <a:t>©</a:t>
            </a:r>
            <a:r>
              <a:rPr lang="pl-PL" sz="14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4925" y="5706473"/>
            <a:ext cx="2038644" cy="421788"/>
          </a:xfrm>
          <a:prstGeom prst="rect">
            <a:avLst/>
          </a:prstGeom>
          <a:solidFill>
            <a:schemeClr val="bg1"/>
          </a:solidFill>
          <a:ln w="571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1471642" y="1067298"/>
            <a:ext cx="907749" cy="646331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b="1" dirty="0" err="1" smtClean="0">
                <a:solidFill>
                  <a:srgbClr val="000000"/>
                </a:solidFill>
              </a:rPr>
              <a:t>packets</a:t>
            </a:r>
            <a:r>
              <a:rPr lang="pl-PL" b="1" dirty="0">
                <a:solidFill>
                  <a:srgbClr val="000000"/>
                </a:solidFill>
              </a:rPr>
              <a:t/>
            </a:r>
            <a:br>
              <a:rPr lang="pl-PL" b="1" dirty="0">
                <a:solidFill>
                  <a:srgbClr val="000000"/>
                </a:solidFill>
              </a:rPr>
            </a:br>
            <a:r>
              <a:rPr lang="pl-PL" b="1" dirty="0" err="1">
                <a:solidFill>
                  <a:srgbClr val="000000"/>
                </a:solidFill>
              </a:rPr>
              <a:t>ack’ed</a:t>
            </a:r>
            <a:endParaRPr lang="pl-PL" dirty="0"/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3353579" y="1066800"/>
            <a:ext cx="1736948" cy="647328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b="1" dirty="0" err="1" smtClean="0">
                <a:solidFill>
                  <a:srgbClr val="000000"/>
                </a:solidFill>
              </a:rPr>
              <a:t>packets</a:t>
            </a:r>
            <a:endParaRPr lang="pl-PL" b="1" dirty="0">
              <a:solidFill>
                <a:srgbClr val="000000"/>
              </a:solidFill>
            </a:endParaRPr>
          </a:p>
          <a:p>
            <a:r>
              <a:rPr lang="pl-PL" b="1" dirty="0" err="1">
                <a:solidFill>
                  <a:srgbClr val="000000"/>
                </a:solidFill>
              </a:rPr>
              <a:t>sent</a:t>
            </a:r>
            <a:r>
              <a:rPr lang="pl-PL" b="1" dirty="0">
                <a:solidFill>
                  <a:srgbClr val="000000"/>
                </a:solidFill>
              </a:rPr>
              <a:t>, not </a:t>
            </a:r>
            <a:r>
              <a:rPr lang="pl-PL" b="1" dirty="0" err="1">
                <a:solidFill>
                  <a:srgbClr val="000000"/>
                </a:solidFill>
              </a:rPr>
              <a:t>ack’ed</a:t>
            </a:r>
            <a:endParaRPr lang="pl-PL" dirty="0"/>
          </a:p>
        </p:txBody>
      </p:sp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6108287" y="1076912"/>
            <a:ext cx="1138902" cy="646331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b="1" dirty="0" err="1" smtClean="0">
                <a:solidFill>
                  <a:srgbClr val="000000"/>
                </a:solidFill>
              </a:rPr>
              <a:t>packets</a:t>
            </a:r>
            <a:endParaRPr lang="pl-PL" b="1" dirty="0">
              <a:solidFill>
                <a:srgbClr val="000000"/>
              </a:solidFill>
            </a:endParaRPr>
          </a:p>
          <a:p>
            <a:r>
              <a:rPr lang="pl-PL" b="1" dirty="0">
                <a:solidFill>
                  <a:srgbClr val="000000"/>
                </a:solidFill>
              </a:rPr>
              <a:t>to be </a:t>
            </a:r>
            <a:r>
              <a:rPr lang="pl-PL" b="1" dirty="0" err="1">
                <a:solidFill>
                  <a:srgbClr val="000000"/>
                </a:solidFill>
              </a:rPr>
              <a:t>sent</a:t>
            </a:r>
            <a:endParaRPr lang="pl-PL" dirty="0"/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>
            <a:off x="494791" y="1840079"/>
            <a:ext cx="2530730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>
            <a:off x="5556251" y="1840079"/>
            <a:ext cx="3336228" cy="8787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3" name="Line 10"/>
          <p:cNvSpPr>
            <a:spLocks noChangeShapeType="1"/>
          </p:cNvSpPr>
          <p:nvPr/>
        </p:nvSpPr>
        <p:spPr bwMode="auto">
          <a:xfrm>
            <a:off x="3025521" y="1840079"/>
            <a:ext cx="2530730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14" name="Object 16"/>
          <p:cNvGraphicFramePr>
            <a:graphicFrameLocks noChangeAspect="1"/>
          </p:cNvGraphicFramePr>
          <p:nvPr/>
        </p:nvGraphicFramePr>
        <p:xfrm>
          <a:off x="1045459" y="2692443"/>
          <a:ext cx="1477724" cy="3954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038" name="Równanie" r:id="rId3" imgW="799920" imgH="215640" progId="Equation.3">
                  <p:embed/>
                </p:oleObj>
              </mc:Choice>
              <mc:Fallback>
                <p:oleObj name="Równanie" r:id="rId3" imgW="7999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5459" y="2692443"/>
                        <a:ext cx="1477724" cy="39542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3137170"/>
              </p:ext>
            </p:extLst>
          </p:nvPr>
        </p:nvGraphicFramePr>
        <p:xfrm>
          <a:off x="7224365" y="3243561"/>
          <a:ext cx="1524589" cy="7469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039" name="Equation" r:id="rId5" imgW="825480" imgH="406080" progId="Equation.3">
                  <p:embed/>
                </p:oleObj>
              </mc:Choice>
              <mc:Fallback>
                <p:oleObj name="Equation" r:id="rId5" imgW="825480" imgH="406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24365" y="3243561"/>
                        <a:ext cx="1524589" cy="74691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Line 18"/>
          <p:cNvSpPr>
            <a:spLocks noChangeShapeType="1"/>
          </p:cNvSpPr>
          <p:nvPr/>
        </p:nvSpPr>
        <p:spPr bwMode="auto">
          <a:xfrm>
            <a:off x="506507" y="3471580"/>
            <a:ext cx="5061460" cy="0"/>
          </a:xfrm>
          <a:prstGeom prst="line">
            <a:avLst/>
          </a:prstGeom>
          <a:noFill/>
          <a:ln w="57150">
            <a:solidFill>
              <a:srgbClr val="3333CC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7" name="Text Box 19"/>
          <p:cNvSpPr txBox="1">
            <a:spLocks noChangeArrowheads="1"/>
          </p:cNvSpPr>
          <p:nvPr/>
        </p:nvSpPr>
        <p:spPr bwMode="auto">
          <a:xfrm>
            <a:off x="2568584" y="3051123"/>
            <a:ext cx="1647823" cy="369332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b="1" dirty="0" err="1">
                <a:solidFill>
                  <a:srgbClr val="3333CC"/>
                </a:solidFill>
              </a:rPr>
              <a:t>a</a:t>
            </a:r>
            <a:r>
              <a:rPr lang="pl-PL" b="1" dirty="0" err="1" smtClean="0">
                <a:solidFill>
                  <a:srgbClr val="3333CC"/>
                </a:solidFill>
              </a:rPr>
              <a:t>ll</a:t>
            </a:r>
            <a:r>
              <a:rPr lang="pl-PL" b="1" dirty="0" smtClean="0">
                <a:solidFill>
                  <a:srgbClr val="3333CC"/>
                </a:solidFill>
              </a:rPr>
              <a:t> </a:t>
            </a:r>
            <a:r>
              <a:rPr lang="pl-PL" b="1" dirty="0" err="1" smtClean="0">
                <a:solidFill>
                  <a:srgbClr val="3333CC"/>
                </a:solidFill>
              </a:rPr>
              <a:t>packets</a:t>
            </a:r>
            <a:r>
              <a:rPr lang="pl-PL" b="1" dirty="0" smtClean="0">
                <a:solidFill>
                  <a:srgbClr val="3333CC"/>
                </a:solidFill>
              </a:rPr>
              <a:t> </a:t>
            </a:r>
            <a:r>
              <a:rPr lang="pl-PL" b="1" dirty="0" err="1">
                <a:solidFill>
                  <a:srgbClr val="3333CC"/>
                </a:solidFill>
              </a:rPr>
              <a:t>sent</a:t>
            </a:r>
            <a:endParaRPr lang="pl-PL" dirty="0"/>
          </a:p>
        </p:txBody>
      </p:sp>
      <p:sp>
        <p:nvSpPr>
          <p:cNvPr id="18" name="Text Box 21"/>
          <p:cNvSpPr txBox="1">
            <a:spLocks noChangeArrowheads="1"/>
          </p:cNvSpPr>
          <p:nvPr/>
        </p:nvSpPr>
        <p:spPr bwMode="auto">
          <a:xfrm>
            <a:off x="5061235" y="3633816"/>
            <a:ext cx="1574383" cy="647328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b="1" i="1" dirty="0" err="1">
                <a:solidFill>
                  <a:srgbClr val="FF3300"/>
                </a:solidFill>
              </a:rPr>
              <a:t>window</a:t>
            </a:r>
            <a:r>
              <a:rPr lang="pl-PL" b="1" dirty="0">
                <a:solidFill>
                  <a:srgbClr val="FF3300"/>
                </a:solidFill>
              </a:rPr>
              <a:t>, </a:t>
            </a:r>
            <a:r>
              <a:rPr lang="pl-PL" b="1" i="1" dirty="0" err="1">
                <a:solidFill>
                  <a:srgbClr val="FF3300"/>
                </a:solidFill>
              </a:rPr>
              <a:t>credit</a:t>
            </a:r>
            <a:endParaRPr lang="pl-PL" b="1" i="1" dirty="0">
              <a:solidFill>
                <a:srgbClr val="FF3300"/>
              </a:solidFill>
            </a:endParaRPr>
          </a:p>
          <a:p>
            <a:r>
              <a:rPr lang="pl-PL" b="1" i="1" dirty="0">
                <a:solidFill>
                  <a:srgbClr val="FF3300"/>
                </a:solidFill>
              </a:rPr>
              <a:t>CRD.RCV</a:t>
            </a:r>
            <a:endParaRPr lang="pl-PL" b="1" dirty="0">
              <a:solidFill>
                <a:srgbClr val="FF3300"/>
              </a:solidFill>
            </a:endParaRPr>
          </a:p>
        </p:txBody>
      </p:sp>
      <p:sp>
        <p:nvSpPr>
          <p:cNvPr id="19" name="Line 22"/>
          <p:cNvSpPr>
            <a:spLocks noChangeShapeType="1"/>
          </p:cNvSpPr>
          <p:nvPr/>
        </p:nvSpPr>
        <p:spPr bwMode="auto">
          <a:xfrm flipV="1">
            <a:off x="3037237" y="4212639"/>
            <a:ext cx="4319480" cy="18711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stealth" w="med" len="med"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1" name="Line 31"/>
          <p:cNvSpPr>
            <a:spLocks noChangeShapeType="1"/>
          </p:cNvSpPr>
          <p:nvPr/>
        </p:nvSpPr>
        <p:spPr bwMode="auto">
          <a:xfrm flipH="1">
            <a:off x="5556251" y="1840079"/>
            <a:ext cx="0" cy="1628572"/>
          </a:xfrm>
          <a:prstGeom prst="line">
            <a:avLst/>
          </a:prstGeom>
          <a:noFill/>
          <a:ln w="28575">
            <a:solidFill>
              <a:srgbClr val="3333CC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23" name="Object 33"/>
          <p:cNvGraphicFramePr>
            <a:graphicFrameLocks noChangeAspect="1"/>
          </p:cNvGraphicFramePr>
          <p:nvPr/>
        </p:nvGraphicFramePr>
        <p:xfrm>
          <a:off x="916579" y="2357063"/>
          <a:ext cx="1994707" cy="3705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040" name="Równanie" r:id="rId7" imgW="1079280" imgH="203040" progId="Equation.3">
                  <p:embed/>
                </p:oleObj>
              </mc:Choice>
              <mc:Fallback>
                <p:oleObj name="Równanie" r:id="rId7" imgW="107928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6579" y="2357063"/>
                        <a:ext cx="1994707" cy="37052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Line 34"/>
          <p:cNvSpPr>
            <a:spLocks noChangeShapeType="1"/>
          </p:cNvSpPr>
          <p:nvPr/>
        </p:nvSpPr>
        <p:spPr bwMode="auto">
          <a:xfrm flipH="1">
            <a:off x="1338368" y="1848866"/>
            <a:ext cx="1687153" cy="553597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25" name="Object 33"/>
          <p:cNvGraphicFramePr>
            <a:graphicFrameLocks noChangeAspect="1"/>
          </p:cNvGraphicFramePr>
          <p:nvPr/>
        </p:nvGraphicFramePr>
        <p:xfrm>
          <a:off x="7632700" y="1365250"/>
          <a:ext cx="1219200" cy="369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041" name="Równanie" r:id="rId9" imgW="660240" imgH="203040" progId="Equation.3">
                  <p:embed/>
                </p:oleObj>
              </mc:Choice>
              <mc:Fallback>
                <p:oleObj name="Równanie" r:id="rId9" imgW="66024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32700" y="1365250"/>
                        <a:ext cx="1219200" cy="369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17"/>
          <p:cNvGraphicFramePr>
            <a:graphicFrameLocks noChangeAspect="1"/>
          </p:cNvGraphicFramePr>
          <p:nvPr/>
        </p:nvGraphicFramePr>
        <p:xfrm>
          <a:off x="2557766" y="3817020"/>
          <a:ext cx="1666875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042" name="Równanie" r:id="rId11" imgW="901440" imgH="177480" progId="Equation.3">
                  <p:embed/>
                </p:oleObj>
              </mc:Choice>
              <mc:Fallback>
                <p:oleObj name="Równanie" r:id="rId11" imgW="90144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7766" y="3817020"/>
                        <a:ext cx="1666875" cy="327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108154" y="1918361"/>
            <a:ext cx="946093" cy="369332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b="1" dirty="0" smtClean="0">
                <a:solidFill>
                  <a:srgbClr val="3333CC"/>
                </a:solidFill>
              </a:rPr>
              <a:t>SENDER</a:t>
            </a:r>
            <a:endParaRPr lang="pl-PL" dirty="0">
              <a:solidFill>
                <a:srgbClr val="3333CC"/>
              </a:solidFill>
            </a:endParaRPr>
          </a:p>
        </p:txBody>
      </p:sp>
      <p:sp>
        <p:nvSpPr>
          <p:cNvPr id="28" name="Text Box 13"/>
          <p:cNvSpPr txBox="1">
            <a:spLocks noChangeArrowheads="1"/>
          </p:cNvSpPr>
          <p:nvPr/>
        </p:nvSpPr>
        <p:spPr bwMode="auto">
          <a:xfrm>
            <a:off x="7632700" y="1918361"/>
            <a:ext cx="1096582" cy="369332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b="1" dirty="0" smtClean="0">
                <a:solidFill>
                  <a:srgbClr val="3333CC"/>
                </a:solidFill>
              </a:rPr>
              <a:t>RECEIVER</a:t>
            </a:r>
            <a:endParaRPr lang="pl-PL" dirty="0">
              <a:solidFill>
                <a:srgbClr val="3333CC"/>
              </a:solidFill>
            </a:endParaRPr>
          </a:p>
        </p:txBody>
      </p:sp>
      <p:sp>
        <p:nvSpPr>
          <p:cNvPr id="29" name="Prostokąt 28"/>
          <p:cNvSpPr/>
          <p:nvPr/>
        </p:nvSpPr>
        <p:spPr>
          <a:xfrm>
            <a:off x="650539" y="1763715"/>
            <a:ext cx="403708" cy="1440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0" name="Prostokąt 29"/>
          <p:cNvSpPr/>
          <p:nvPr/>
        </p:nvSpPr>
        <p:spPr>
          <a:xfrm>
            <a:off x="3189350" y="1763715"/>
            <a:ext cx="403708" cy="144016"/>
          </a:xfrm>
          <a:prstGeom prst="rect">
            <a:avLst/>
          </a:prstGeom>
          <a:solidFill>
            <a:srgbClr val="33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1" name="Prostokąt 30"/>
          <p:cNvSpPr/>
          <p:nvPr/>
        </p:nvSpPr>
        <p:spPr>
          <a:xfrm>
            <a:off x="1571030" y="1763715"/>
            <a:ext cx="403708" cy="1440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2" name="Prostokąt 31"/>
          <p:cNvSpPr/>
          <p:nvPr/>
        </p:nvSpPr>
        <p:spPr>
          <a:xfrm>
            <a:off x="2116798" y="1763715"/>
            <a:ext cx="403708" cy="1440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3" name="Prostokąt 32"/>
          <p:cNvSpPr/>
          <p:nvPr/>
        </p:nvSpPr>
        <p:spPr>
          <a:xfrm>
            <a:off x="5757146" y="1763715"/>
            <a:ext cx="403708" cy="14401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4" name="Prostokąt 33"/>
          <p:cNvSpPr/>
          <p:nvPr/>
        </p:nvSpPr>
        <p:spPr>
          <a:xfrm>
            <a:off x="4787962" y="1763715"/>
            <a:ext cx="403708" cy="144016"/>
          </a:xfrm>
          <a:prstGeom prst="rect">
            <a:avLst/>
          </a:prstGeom>
          <a:solidFill>
            <a:srgbClr val="33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5" name="Prostokąt 34"/>
          <p:cNvSpPr/>
          <p:nvPr/>
        </p:nvSpPr>
        <p:spPr>
          <a:xfrm>
            <a:off x="4241092" y="1763715"/>
            <a:ext cx="403708" cy="144016"/>
          </a:xfrm>
          <a:prstGeom prst="rect">
            <a:avLst/>
          </a:prstGeom>
          <a:solidFill>
            <a:srgbClr val="33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6" name="Prostokąt 35"/>
          <p:cNvSpPr/>
          <p:nvPr/>
        </p:nvSpPr>
        <p:spPr>
          <a:xfrm>
            <a:off x="3735118" y="1763715"/>
            <a:ext cx="403708" cy="144016"/>
          </a:xfrm>
          <a:prstGeom prst="rect">
            <a:avLst/>
          </a:prstGeom>
          <a:solidFill>
            <a:srgbClr val="33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7" name="Prostokąt 36"/>
          <p:cNvSpPr/>
          <p:nvPr/>
        </p:nvSpPr>
        <p:spPr>
          <a:xfrm>
            <a:off x="6316501" y="1763715"/>
            <a:ext cx="403708" cy="14401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9" name="Prostokąt 38"/>
          <p:cNvSpPr/>
          <p:nvPr/>
        </p:nvSpPr>
        <p:spPr>
          <a:xfrm>
            <a:off x="6953009" y="1763715"/>
            <a:ext cx="403708" cy="14401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41" name="Łącznik prosty ze strzałką 40"/>
          <p:cNvCxnSpPr/>
          <p:nvPr/>
        </p:nvCxnSpPr>
        <p:spPr>
          <a:xfrm flipH="1">
            <a:off x="251520" y="4869160"/>
            <a:ext cx="8600380" cy="0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2" name="Object 17"/>
          <p:cNvGraphicFramePr>
            <a:graphicFrameLocks noChangeAspect="1"/>
          </p:cNvGraphicFramePr>
          <p:nvPr/>
        </p:nvGraphicFramePr>
        <p:xfrm>
          <a:off x="3124895" y="4959081"/>
          <a:ext cx="2625725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043" name="Równanie" r:id="rId13" imgW="1422360" imgH="203040" progId="Equation.3">
                  <p:embed/>
                </p:oleObj>
              </mc:Choice>
              <mc:Fallback>
                <p:oleObj name="Równanie" r:id="rId13" imgW="142236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895" y="4959081"/>
                        <a:ext cx="2625725" cy="374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Text Box 13"/>
          <p:cNvSpPr txBox="1">
            <a:spLocks noChangeArrowheads="1"/>
          </p:cNvSpPr>
          <p:nvPr/>
        </p:nvSpPr>
        <p:spPr bwMode="auto">
          <a:xfrm>
            <a:off x="271351" y="4933790"/>
            <a:ext cx="946093" cy="369332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b="1" dirty="0" smtClean="0">
                <a:solidFill>
                  <a:srgbClr val="3333CC"/>
                </a:solidFill>
              </a:rPr>
              <a:t>SENDER</a:t>
            </a:r>
            <a:endParaRPr lang="pl-PL" dirty="0">
              <a:solidFill>
                <a:srgbClr val="3333CC"/>
              </a:solidFill>
            </a:endParaRPr>
          </a:p>
        </p:txBody>
      </p:sp>
      <p:sp>
        <p:nvSpPr>
          <p:cNvPr id="44" name="Text Box 13"/>
          <p:cNvSpPr txBox="1">
            <a:spLocks noChangeArrowheads="1"/>
          </p:cNvSpPr>
          <p:nvPr/>
        </p:nvSpPr>
        <p:spPr bwMode="auto">
          <a:xfrm>
            <a:off x="7795897" y="4933790"/>
            <a:ext cx="1096582" cy="369332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b="1" dirty="0" smtClean="0">
                <a:solidFill>
                  <a:srgbClr val="3333CC"/>
                </a:solidFill>
              </a:rPr>
              <a:t>RECEIVER</a:t>
            </a:r>
            <a:endParaRPr lang="pl-PL" dirty="0">
              <a:solidFill>
                <a:srgbClr val="3333CC"/>
              </a:solidFill>
            </a:endParaRPr>
          </a:p>
        </p:txBody>
      </p:sp>
      <p:sp>
        <p:nvSpPr>
          <p:cNvPr id="45" name="Text Box 13"/>
          <p:cNvSpPr txBox="1">
            <a:spLocks noChangeArrowheads="1"/>
          </p:cNvSpPr>
          <p:nvPr/>
        </p:nvSpPr>
        <p:spPr bwMode="auto">
          <a:xfrm>
            <a:off x="175736" y="5392499"/>
            <a:ext cx="8982780" cy="1200329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b="1" dirty="0" smtClean="0"/>
              <a:t>1. Mechanizm okna (kredytu) pozwala odbiorcy informacji dostosowywać tempo nadawania</a:t>
            </a:r>
            <a:br>
              <a:rPr lang="pl-PL" b="1" dirty="0" smtClean="0"/>
            </a:br>
            <a:r>
              <a:rPr lang="pl-PL" b="1" dirty="0" smtClean="0"/>
              <a:t>pakietów przez nadajnik do aktualnych możliwości przetwarzania nadawanych pakietów.</a:t>
            </a:r>
          </a:p>
          <a:p>
            <a:r>
              <a:rPr lang="pl-PL" b="1" dirty="0" smtClean="0"/>
              <a:t>2. Mechanizm okna ma też właściwości przeciwdziałania przeciążeniom sieci, gdyż ogranicza</a:t>
            </a:r>
            <a:br>
              <a:rPr lang="pl-PL" b="1" dirty="0" smtClean="0"/>
            </a:br>
            <a:r>
              <a:rPr lang="pl-PL" b="1" dirty="0" smtClean="0"/>
              <a:t>liczbę pakietów znajdujących się w sieci.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3973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64488" cy="1143000"/>
          </a:xfrm>
        </p:spPr>
        <p:txBody>
          <a:bodyPr>
            <a:noAutofit/>
          </a:bodyPr>
          <a:lstStyle/>
          <a:p>
            <a:pPr algn="l"/>
            <a:r>
              <a:rPr kumimoji="1" lang="pl-PL" sz="4000" dirty="0">
                <a:solidFill>
                  <a:srgbClr val="336600"/>
                </a:solidFill>
                <a:latin typeface="Impact" pitchFamily="34" charset="0"/>
                <a:ea typeface="+mn-ea"/>
                <a:cs typeface="+mn-cs"/>
              </a:rPr>
              <a:t>MODEL KOLEJKOWY ŁĄCZA </a:t>
            </a:r>
            <a:r>
              <a:rPr kumimoji="1" lang="pl-PL" sz="4000" dirty="0" smtClean="0">
                <a:solidFill>
                  <a:srgbClr val="336600"/>
                </a:solidFill>
                <a:latin typeface="Impact" pitchFamily="34" charset="0"/>
                <a:ea typeface="+mn-ea"/>
                <a:cs typeface="+mn-cs"/>
              </a:rPr>
              <a:t>WIRTUALNEGO</a:t>
            </a:r>
            <a:br>
              <a:rPr kumimoji="1" lang="pl-PL" sz="4000" dirty="0" smtClean="0">
                <a:solidFill>
                  <a:srgbClr val="336600"/>
                </a:solidFill>
                <a:latin typeface="Impact" pitchFamily="34" charset="0"/>
                <a:ea typeface="+mn-ea"/>
                <a:cs typeface="+mn-cs"/>
              </a:rPr>
            </a:br>
            <a:r>
              <a:rPr kumimoji="1" lang="pl-PL" sz="4000" dirty="0" smtClean="0">
                <a:solidFill>
                  <a:srgbClr val="336600"/>
                </a:solidFill>
                <a:latin typeface="Impact" pitchFamily="34" charset="0"/>
                <a:ea typeface="+mn-ea"/>
                <a:cs typeface="+mn-cs"/>
              </a:rPr>
              <a:t>z WINDOW FLOW CONTROL</a:t>
            </a:r>
            <a:endParaRPr kumimoji="1" lang="pl-PL" sz="4000" dirty="0">
              <a:solidFill>
                <a:srgbClr val="336600"/>
              </a:solidFill>
              <a:latin typeface="Impact" pitchFamily="34" charset="0"/>
              <a:ea typeface="+mn-ea"/>
              <a:cs typeface="+mn-cs"/>
            </a:endParaRPr>
          </a:p>
        </p:txBody>
      </p:sp>
      <p:sp>
        <p:nvSpPr>
          <p:cNvPr id="27759" name="Text Box 111"/>
          <p:cNvSpPr txBox="1">
            <a:spLocks noChangeArrowheads="1"/>
          </p:cNvSpPr>
          <p:nvPr/>
        </p:nvSpPr>
        <p:spPr bwMode="auto">
          <a:xfrm>
            <a:off x="1280716" y="3645640"/>
            <a:ext cx="75395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pl-PL" sz="2400" b="1" i="1" dirty="0" smtClean="0">
                <a:solidFill>
                  <a:srgbClr val="FF0000"/>
                </a:solidFill>
              </a:rPr>
              <a:t>j</a:t>
            </a:r>
            <a:r>
              <a:rPr lang="pl-PL" sz="2400" b="1" i="1" baseline="-25000" dirty="0" smtClean="0">
                <a:solidFill>
                  <a:srgbClr val="FF0000"/>
                </a:solidFill>
              </a:rPr>
              <a:t>N</a:t>
            </a:r>
            <a:r>
              <a:rPr lang="pl-PL" sz="2400" b="1" baseline="-25000" dirty="0" smtClean="0">
                <a:solidFill>
                  <a:srgbClr val="FF0000"/>
                </a:solidFill>
              </a:rPr>
              <a:t>+1</a:t>
            </a:r>
            <a:endParaRPr lang="pl-PL" sz="2400" dirty="0">
              <a:solidFill>
                <a:srgbClr val="FF0000"/>
              </a:solidFill>
            </a:endParaRPr>
          </a:p>
        </p:txBody>
      </p:sp>
      <p:graphicFrame>
        <p:nvGraphicFramePr>
          <p:cNvPr id="142337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7773183"/>
              </p:ext>
            </p:extLst>
          </p:nvPr>
        </p:nvGraphicFramePr>
        <p:xfrm>
          <a:off x="4827718" y="3443258"/>
          <a:ext cx="1493837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15" name="Equation" r:id="rId4" imgW="799920" imgH="291960" progId="Equation.3">
                  <p:embed/>
                </p:oleObj>
              </mc:Choice>
              <mc:Fallback>
                <p:oleObj name="Equation" r:id="rId4" imgW="799920" imgH="29196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27718" y="3443258"/>
                        <a:ext cx="1493837" cy="542925"/>
                      </a:xfrm>
                      <a:prstGeom prst="rect">
                        <a:avLst/>
                      </a:prstGeom>
                      <a:solidFill>
                        <a:srgbClr val="CC99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795" name="Text Box 147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 sz="2400"/>
          </a:p>
        </p:txBody>
      </p:sp>
      <p:sp>
        <p:nvSpPr>
          <p:cNvPr id="13" name="Prostokąt 12"/>
          <p:cNvSpPr/>
          <p:nvPr/>
        </p:nvSpPr>
        <p:spPr>
          <a:xfrm>
            <a:off x="929151" y="3182591"/>
            <a:ext cx="12993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bufor</a:t>
            </a:r>
          </a:p>
          <a:p>
            <a:pPr algn="ctr"/>
            <a:r>
              <a:rPr lang="pl-PL" b="1" dirty="0" smtClean="0">
                <a:solidFill>
                  <a:srgbClr val="FF0000"/>
                </a:solidFill>
              </a:rPr>
              <a:t>przepustek</a:t>
            </a: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2290181" y="4738447"/>
            <a:ext cx="504509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2000" b="1" dirty="0" smtClean="0"/>
              <a:t>Połączenie wirtualne sterowane metodą okna</a:t>
            </a:r>
            <a:br>
              <a:rPr lang="pl-PL" sz="2000" b="1" dirty="0" smtClean="0"/>
            </a:br>
            <a:r>
              <a:rPr lang="pl-PL" sz="2000" b="1" dirty="0" smtClean="0"/>
              <a:t>(szerokość okna </a:t>
            </a:r>
            <a:r>
              <a:rPr lang="pl-PL" sz="2000" b="1" i="1" dirty="0" smtClean="0"/>
              <a:t>K</a:t>
            </a:r>
            <a:r>
              <a:rPr lang="pl-PL" sz="2000" b="1" dirty="0" smtClean="0"/>
              <a:t>) </a:t>
            </a:r>
            <a:endParaRPr lang="pl-PL" sz="2000" dirty="0"/>
          </a:p>
        </p:txBody>
      </p:sp>
      <p:graphicFrame>
        <p:nvGraphicFramePr>
          <p:cNvPr id="137" name="Object 1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5570474"/>
              </p:ext>
            </p:extLst>
          </p:nvPr>
        </p:nvGraphicFramePr>
        <p:xfrm>
          <a:off x="1130408" y="5618158"/>
          <a:ext cx="6448425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16" name="Equation" r:id="rId6" imgW="2400120" imgH="241200" progId="Equation.3">
                  <p:embed/>
                </p:oleObj>
              </mc:Choice>
              <mc:Fallback>
                <p:oleObj name="Equation" r:id="rId6" imgW="24001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0408" y="5618158"/>
                        <a:ext cx="6448425" cy="644525"/>
                      </a:xfrm>
                      <a:prstGeom prst="rect">
                        <a:avLst/>
                      </a:prstGeom>
                      <a:solidFill>
                        <a:srgbClr val="FFCC00">
                          <a:alpha val="49804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8" name="Text Box 131"/>
          <p:cNvSpPr txBox="1">
            <a:spLocks noChangeArrowheads="1"/>
          </p:cNvSpPr>
          <p:nvPr/>
        </p:nvSpPr>
        <p:spPr bwMode="auto">
          <a:xfrm>
            <a:off x="1968313" y="1868834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l-PL" sz="2400" b="1" i="1" dirty="0">
                <a:solidFill>
                  <a:srgbClr val="000000"/>
                </a:solidFill>
              </a:rPr>
              <a:t>j</a:t>
            </a:r>
            <a:r>
              <a:rPr lang="pl-PL" sz="2400" b="1" baseline="-25000" dirty="0">
                <a:solidFill>
                  <a:srgbClr val="000000"/>
                </a:solidFill>
              </a:rPr>
              <a:t>1</a:t>
            </a:r>
            <a:endParaRPr lang="pl-PL" sz="2400" i="1" dirty="0">
              <a:solidFill>
                <a:srgbClr val="000000"/>
              </a:solidFill>
            </a:endParaRPr>
          </a:p>
        </p:txBody>
      </p:sp>
      <p:grpSp>
        <p:nvGrpSpPr>
          <p:cNvPr id="139" name="Group 20"/>
          <p:cNvGrpSpPr>
            <a:grpSpLocks/>
          </p:cNvGrpSpPr>
          <p:nvPr/>
        </p:nvGrpSpPr>
        <p:grpSpPr bwMode="auto">
          <a:xfrm>
            <a:off x="1429357" y="2362366"/>
            <a:ext cx="762000" cy="271463"/>
            <a:chOff x="2448" y="2757"/>
            <a:chExt cx="480" cy="171"/>
          </a:xfrm>
        </p:grpSpPr>
        <p:sp>
          <p:nvSpPr>
            <p:cNvPr id="140" name="Freeform 4"/>
            <p:cNvSpPr>
              <a:spLocks/>
            </p:cNvSpPr>
            <p:nvPr/>
          </p:nvSpPr>
          <p:spPr bwMode="auto">
            <a:xfrm flipV="1">
              <a:off x="2739" y="2793"/>
              <a:ext cx="189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1" name="Freeform 5"/>
            <p:cNvSpPr>
              <a:spLocks/>
            </p:cNvSpPr>
            <p:nvPr/>
          </p:nvSpPr>
          <p:spPr bwMode="auto">
            <a:xfrm flipV="1">
              <a:off x="2448" y="2757"/>
              <a:ext cx="291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2" name="Line 8"/>
            <p:cNvSpPr>
              <a:spLocks noChangeShapeType="1"/>
            </p:cNvSpPr>
            <p:nvPr/>
          </p:nvSpPr>
          <p:spPr bwMode="auto">
            <a:xfrm flipV="1">
              <a:off x="247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" name="Line 9"/>
            <p:cNvSpPr>
              <a:spLocks noChangeShapeType="1"/>
            </p:cNvSpPr>
            <p:nvPr/>
          </p:nvSpPr>
          <p:spPr bwMode="auto">
            <a:xfrm flipV="1">
              <a:off x="253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4" name="Line 10"/>
            <p:cNvSpPr>
              <a:spLocks noChangeShapeType="1"/>
            </p:cNvSpPr>
            <p:nvPr/>
          </p:nvSpPr>
          <p:spPr bwMode="auto">
            <a:xfrm flipV="1">
              <a:off x="259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5" name="Line 11"/>
            <p:cNvSpPr>
              <a:spLocks noChangeShapeType="1"/>
            </p:cNvSpPr>
            <p:nvPr/>
          </p:nvSpPr>
          <p:spPr bwMode="auto">
            <a:xfrm flipV="1">
              <a:off x="265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6" name="Line 12"/>
            <p:cNvSpPr>
              <a:spLocks noChangeShapeType="1"/>
            </p:cNvSpPr>
            <p:nvPr/>
          </p:nvSpPr>
          <p:spPr bwMode="auto">
            <a:xfrm flipV="1">
              <a:off x="271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7" name="Line 13"/>
            <p:cNvSpPr>
              <a:spLocks noChangeShapeType="1"/>
            </p:cNvSpPr>
            <p:nvPr/>
          </p:nvSpPr>
          <p:spPr bwMode="auto">
            <a:xfrm rot="16200000" flipV="1">
              <a:off x="2834" y="2783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148" name="Group 30"/>
          <p:cNvGrpSpPr>
            <a:grpSpLocks/>
          </p:cNvGrpSpPr>
          <p:nvPr/>
        </p:nvGrpSpPr>
        <p:grpSpPr bwMode="auto">
          <a:xfrm>
            <a:off x="3410557" y="2819566"/>
            <a:ext cx="762000" cy="271463"/>
            <a:chOff x="2448" y="2757"/>
            <a:chExt cx="480" cy="171"/>
          </a:xfrm>
        </p:grpSpPr>
        <p:sp>
          <p:nvSpPr>
            <p:cNvPr id="149" name="Freeform 31"/>
            <p:cNvSpPr>
              <a:spLocks/>
            </p:cNvSpPr>
            <p:nvPr/>
          </p:nvSpPr>
          <p:spPr bwMode="auto">
            <a:xfrm flipV="1">
              <a:off x="2739" y="2793"/>
              <a:ext cx="189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0" name="Freeform 32"/>
            <p:cNvSpPr>
              <a:spLocks/>
            </p:cNvSpPr>
            <p:nvPr/>
          </p:nvSpPr>
          <p:spPr bwMode="auto">
            <a:xfrm flipV="1">
              <a:off x="2448" y="2757"/>
              <a:ext cx="291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1" name="Line 33"/>
            <p:cNvSpPr>
              <a:spLocks noChangeShapeType="1"/>
            </p:cNvSpPr>
            <p:nvPr/>
          </p:nvSpPr>
          <p:spPr bwMode="auto">
            <a:xfrm flipV="1">
              <a:off x="247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2" name="Line 34"/>
            <p:cNvSpPr>
              <a:spLocks noChangeShapeType="1"/>
            </p:cNvSpPr>
            <p:nvPr/>
          </p:nvSpPr>
          <p:spPr bwMode="auto">
            <a:xfrm flipV="1">
              <a:off x="253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3" name="Line 35"/>
            <p:cNvSpPr>
              <a:spLocks noChangeShapeType="1"/>
            </p:cNvSpPr>
            <p:nvPr/>
          </p:nvSpPr>
          <p:spPr bwMode="auto">
            <a:xfrm flipV="1">
              <a:off x="259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4" name="Line 36"/>
            <p:cNvSpPr>
              <a:spLocks noChangeShapeType="1"/>
            </p:cNvSpPr>
            <p:nvPr/>
          </p:nvSpPr>
          <p:spPr bwMode="auto">
            <a:xfrm flipV="1">
              <a:off x="265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5" name="Line 37"/>
            <p:cNvSpPr>
              <a:spLocks noChangeShapeType="1"/>
            </p:cNvSpPr>
            <p:nvPr/>
          </p:nvSpPr>
          <p:spPr bwMode="auto">
            <a:xfrm flipV="1">
              <a:off x="271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6" name="Line 38"/>
            <p:cNvSpPr>
              <a:spLocks noChangeShapeType="1"/>
            </p:cNvSpPr>
            <p:nvPr/>
          </p:nvSpPr>
          <p:spPr bwMode="auto">
            <a:xfrm rot="16200000" flipV="1">
              <a:off x="2834" y="2783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157" name="Group 48"/>
          <p:cNvGrpSpPr>
            <a:grpSpLocks/>
          </p:cNvGrpSpPr>
          <p:nvPr/>
        </p:nvGrpSpPr>
        <p:grpSpPr bwMode="auto">
          <a:xfrm>
            <a:off x="4782157" y="2819566"/>
            <a:ext cx="762000" cy="271463"/>
            <a:chOff x="2448" y="2757"/>
            <a:chExt cx="480" cy="171"/>
          </a:xfrm>
        </p:grpSpPr>
        <p:sp>
          <p:nvSpPr>
            <p:cNvPr id="158" name="Freeform 49"/>
            <p:cNvSpPr>
              <a:spLocks/>
            </p:cNvSpPr>
            <p:nvPr/>
          </p:nvSpPr>
          <p:spPr bwMode="auto">
            <a:xfrm flipV="1">
              <a:off x="2739" y="2793"/>
              <a:ext cx="189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9" name="Freeform 50"/>
            <p:cNvSpPr>
              <a:spLocks/>
            </p:cNvSpPr>
            <p:nvPr/>
          </p:nvSpPr>
          <p:spPr bwMode="auto">
            <a:xfrm flipV="1">
              <a:off x="2448" y="2757"/>
              <a:ext cx="291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0" name="Line 51"/>
            <p:cNvSpPr>
              <a:spLocks noChangeShapeType="1"/>
            </p:cNvSpPr>
            <p:nvPr/>
          </p:nvSpPr>
          <p:spPr bwMode="auto">
            <a:xfrm flipV="1">
              <a:off x="247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1" name="Line 52"/>
            <p:cNvSpPr>
              <a:spLocks noChangeShapeType="1"/>
            </p:cNvSpPr>
            <p:nvPr/>
          </p:nvSpPr>
          <p:spPr bwMode="auto">
            <a:xfrm flipV="1">
              <a:off x="253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2" name="Line 53"/>
            <p:cNvSpPr>
              <a:spLocks noChangeShapeType="1"/>
            </p:cNvSpPr>
            <p:nvPr/>
          </p:nvSpPr>
          <p:spPr bwMode="auto">
            <a:xfrm flipV="1">
              <a:off x="259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3" name="Line 54"/>
            <p:cNvSpPr>
              <a:spLocks noChangeShapeType="1"/>
            </p:cNvSpPr>
            <p:nvPr/>
          </p:nvSpPr>
          <p:spPr bwMode="auto">
            <a:xfrm flipV="1">
              <a:off x="265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4" name="Line 55"/>
            <p:cNvSpPr>
              <a:spLocks noChangeShapeType="1"/>
            </p:cNvSpPr>
            <p:nvPr/>
          </p:nvSpPr>
          <p:spPr bwMode="auto">
            <a:xfrm flipV="1">
              <a:off x="271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5" name="Line 56"/>
            <p:cNvSpPr>
              <a:spLocks noChangeShapeType="1"/>
            </p:cNvSpPr>
            <p:nvPr/>
          </p:nvSpPr>
          <p:spPr bwMode="auto">
            <a:xfrm rot="16200000" flipV="1">
              <a:off x="2834" y="2783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166" name="Group 66"/>
          <p:cNvGrpSpPr>
            <a:grpSpLocks/>
          </p:cNvGrpSpPr>
          <p:nvPr/>
        </p:nvGrpSpPr>
        <p:grpSpPr bwMode="auto">
          <a:xfrm>
            <a:off x="6153757" y="2819566"/>
            <a:ext cx="762000" cy="271463"/>
            <a:chOff x="2448" y="2757"/>
            <a:chExt cx="480" cy="171"/>
          </a:xfrm>
        </p:grpSpPr>
        <p:sp>
          <p:nvSpPr>
            <p:cNvPr id="167" name="Freeform 67"/>
            <p:cNvSpPr>
              <a:spLocks/>
            </p:cNvSpPr>
            <p:nvPr/>
          </p:nvSpPr>
          <p:spPr bwMode="auto">
            <a:xfrm flipV="1">
              <a:off x="2739" y="2793"/>
              <a:ext cx="189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8" name="Freeform 68"/>
            <p:cNvSpPr>
              <a:spLocks/>
            </p:cNvSpPr>
            <p:nvPr/>
          </p:nvSpPr>
          <p:spPr bwMode="auto">
            <a:xfrm flipV="1">
              <a:off x="2448" y="2757"/>
              <a:ext cx="291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9" name="Line 69"/>
            <p:cNvSpPr>
              <a:spLocks noChangeShapeType="1"/>
            </p:cNvSpPr>
            <p:nvPr/>
          </p:nvSpPr>
          <p:spPr bwMode="auto">
            <a:xfrm flipV="1">
              <a:off x="247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0" name="Line 70"/>
            <p:cNvSpPr>
              <a:spLocks noChangeShapeType="1"/>
            </p:cNvSpPr>
            <p:nvPr/>
          </p:nvSpPr>
          <p:spPr bwMode="auto">
            <a:xfrm flipV="1">
              <a:off x="253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1" name="Line 71"/>
            <p:cNvSpPr>
              <a:spLocks noChangeShapeType="1"/>
            </p:cNvSpPr>
            <p:nvPr/>
          </p:nvSpPr>
          <p:spPr bwMode="auto">
            <a:xfrm flipV="1">
              <a:off x="259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2" name="Line 72"/>
            <p:cNvSpPr>
              <a:spLocks noChangeShapeType="1"/>
            </p:cNvSpPr>
            <p:nvPr/>
          </p:nvSpPr>
          <p:spPr bwMode="auto">
            <a:xfrm flipV="1">
              <a:off x="265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3" name="Line 73"/>
            <p:cNvSpPr>
              <a:spLocks noChangeShapeType="1"/>
            </p:cNvSpPr>
            <p:nvPr/>
          </p:nvSpPr>
          <p:spPr bwMode="auto">
            <a:xfrm flipV="1">
              <a:off x="271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4" name="Line 74"/>
            <p:cNvSpPr>
              <a:spLocks noChangeShapeType="1"/>
            </p:cNvSpPr>
            <p:nvPr/>
          </p:nvSpPr>
          <p:spPr bwMode="auto">
            <a:xfrm rot="16200000" flipV="1">
              <a:off x="2834" y="2783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175" name="Group 75"/>
          <p:cNvGrpSpPr>
            <a:grpSpLocks/>
          </p:cNvGrpSpPr>
          <p:nvPr/>
        </p:nvGrpSpPr>
        <p:grpSpPr bwMode="auto">
          <a:xfrm>
            <a:off x="7581844" y="2831704"/>
            <a:ext cx="762000" cy="271463"/>
            <a:chOff x="2448" y="2757"/>
            <a:chExt cx="480" cy="171"/>
          </a:xfrm>
        </p:grpSpPr>
        <p:sp>
          <p:nvSpPr>
            <p:cNvPr id="176" name="Freeform 76"/>
            <p:cNvSpPr>
              <a:spLocks/>
            </p:cNvSpPr>
            <p:nvPr/>
          </p:nvSpPr>
          <p:spPr bwMode="auto">
            <a:xfrm flipV="1">
              <a:off x="2739" y="2793"/>
              <a:ext cx="189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7" name="Freeform 77"/>
            <p:cNvSpPr>
              <a:spLocks/>
            </p:cNvSpPr>
            <p:nvPr/>
          </p:nvSpPr>
          <p:spPr bwMode="auto">
            <a:xfrm flipV="1">
              <a:off x="2448" y="2757"/>
              <a:ext cx="291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8" name="Line 78"/>
            <p:cNvSpPr>
              <a:spLocks noChangeShapeType="1"/>
            </p:cNvSpPr>
            <p:nvPr/>
          </p:nvSpPr>
          <p:spPr bwMode="auto">
            <a:xfrm flipV="1">
              <a:off x="247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9" name="Line 79"/>
            <p:cNvSpPr>
              <a:spLocks noChangeShapeType="1"/>
            </p:cNvSpPr>
            <p:nvPr/>
          </p:nvSpPr>
          <p:spPr bwMode="auto">
            <a:xfrm flipV="1">
              <a:off x="253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80" name="Line 80"/>
            <p:cNvSpPr>
              <a:spLocks noChangeShapeType="1"/>
            </p:cNvSpPr>
            <p:nvPr/>
          </p:nvSpPr>
          <p:spPr bwMode="auto">
            <a:xfrm flipV="1">
              <a:off x="259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81" name="Line 81"/>
            <p:cNvSpPr>
              <a:spLocks noChangeShapeType="1"/>
            </p:cNvSpPr>
            <p:nvPr/>
          </p:nvSpPr>
          <p:spPr bwMode="auto">
            <a:xfrm flipV="1">
              <a:off x="265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82" name="Line 82"/>
            <p:cNvSpPr>
              <a:spLocks noChangeShapeType="1"/>
            </p:cNvSpPr>
            <p:nvPr/>
          </p:nvSpPr>
          <p:spPr bwMode="auto">
            <a:xfrm flipV="1">
              <a:off x="271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83" name="Line 83"/>
            <p:cNvSpPr>
              <a:spLocks noChangeShapeType="1"/>
            </p:cNvSpPr>
            <p:nvPr/>
          </p:nvSpPr>
          <p:spPr bwMode="auto">
            <a:xfrm rot="16200000" flipV="1">
              <a:off x="2834" y="2783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184" name="Line 111"/>
          <p:cNvSpPr>
            <a:spLocks noChangeShapeType="1"/>
          </p:cNvSpPr>
          <p:nvPr/>
        </p:nvSpPr>
        <p:spPr bwMode="auto">
          <a:xfrm flipV="1">
            <a:off x="70222" y="2514766"/>
            <a:ext cx="1359135" cy="8978"/>
          </a:xfrm>
          <a:prstGeom prst="line">
            <a:avLst/>
          </a:prstGeom>
          <a:noFill/>
          <a:ln w="50800">
            <a:solidFill>
              <a:srgbClr val="336600"/>
            </a:solidFill>
            <a:prstDash val="sysDash"/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85" name="Line 113"/>
          <p:cNvSpPr>
            <a:spLocks noChangeShapeType="1"/>
          </p:cNvSpPr>
          <p:nvPr/>
        </p:nvSpPr>
        <p:spPr bwMode="auto">
          <a:xfrm>
            <a:off x="2191357" y="2514766"/>
            <a:ext cx="1219200" cy="3810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non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86" name="Line 118"/>
          <p:cNvSpPr>
            <a:spLocks noChangeShapeType="1"/>
          </p:cNvSpPr>
          <p:nvPr/>
        </p:nvSpPr>
        <p:spPr bwMode="auto">
          <a:xfrm>
            <a:off x="4172557" y="2971966"/>
            <a:ext cx="6096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non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87" name="Line 122"/>
          <p:cNvSpPr>
            <a:spLocks noChangeShapeType="1"/>
          </p:cNvSpPr>
          <p:nvPr/>
        </p:nvSpPr>
        <p:spPr bwMode="auto">
          <a:xfrm>
            <a:off x="5544157" y="2971966"/>
            <a:ext cx="6096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non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88" name="Line 128"/>
          <p:cNvSpPr>
            <a:spLocks noChangeShapeType="1"/>
          </p:cNvSpPr>
          <p:nvPr/>
        </p:nvSpPr>
        <p:spPr bwMode="auto">
          <a:xfrm flipV="1">
            <a:off x="8343844" y="2967435"/>
            <a:ext cx="620644" cy="16669"/>
          </a:xfrm>
          <a:prstGeom prst="line">
            <a:avLst/>
          </a:prstGeom>
          <a:noFill/>
          <a:ln w="50800">
            <a:solidFill>
              <a:srgbClr val="336600"/>
            </a:solidFill>
            <a:prstDash val="sysDash"/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89" name="Text Box 135"/>
          <p:cNvSpPr txBox="1">
            <a:spLocks noChangeArrowheads="1"/>
          </p:cNvSpPr>
          <p:nvPr/>
        </p:nvSpPr>
        <p:spPr bwMode="auto">
          <a:xfrm>
            <a:off x="6153757" y="2286166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l-PL" sz="2400" b="1" i="1" dirty="0" err="1">
                <a:solidFill>
                  <a:srgbClr val="000000"/>
                </a:solidFill>
              </a:rPr>
              <a:t>j</a:t>
            </a:r>
            <a:r>
              <a:rPr lang="pl-PL" sz="2400" b="1" i="1" baseline="-25000" dirty="0" err="1">
                <a:solidFill>
                  <a:srgbClr val="000000"/>
                </a:solidFill>
              </a:rPr>
              <a:t>n</a:t>
            </a:r>
            <a:endParaRPr lang="pl-PL" sz="2400" i="1" dirty="0">
              <a:solidFill>
                <a:srgbClr val="000000"/>
              </a:solidFill>
            </a:endParaRPr>
          </a:p>
        </p:txBody>
      </p:sp>
      <p:sp>
        <p:nvSpPr>
          <p:cNvPr id="190" name="Text Box 136"/>
          <p:cNvSpPr txBox="1">
            <a:spLocks noChangeArrowheads="1"/>
          </p:cNvSpPr>
          <p:nvPr/>
        </p:nvSpPr>
        <p:spPr bwMode="auto">
          <a:xfrm>
            <a:off x="7637109" y="2255107"/>
            <a:ext cx="40669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pl-PL" sz="2400" b="1" i="1" dirty="0" err="1">
                <a:solidFill>
                  <a:srgbClr val="000000"/>
                </a:solidFill>
              </a:rPr>
              <a:t>j</a:t>
            </a:r>
            <a:r>
              <a:rPr lang="pl-PL" sz="2400" b="1" i="1" baseline="-25000" dirty="0" err="1">
                <a:solidFill>
                  <a:srgbClr val="000000"/>
                </a:solidFill>
              </a:rPr>
              <a:t>N</a:t>
            </a:r>
            <a:endParaRPr lang="pl-PL" sz="2400" i="1" dirty="0">
              <a:solidFill>
                <a:srgbClr val="000000"/>
              </a:solidFill>
            </a:endParaRPr>
          </a:p>
        </p:txBody>
      </p:sp>
      <p:sp>
        <p:nvSpPr>
          <p:cNvPr id="191" name="Text Box 137"/>
          <p:cNvSpPr txBox="1">
            <a:spLocks noChangeArrowheads="1"/>
          </p:cNvSpPr>
          <p:nvPr/>
        </p:nvSpPr>
        <p:spPr bwMode="auto">
          <a:xfrm>
            <a:off x="3486757" y="2209966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l-PL" sz="2400" b="1" i="1" dirty="0" smtClean="0">
                <a:solidFill>
                  <a:srgbClr val="000000"/>
                </a:solidFill>
              </a:rPr>
              <a:t>j</a:t>
            </a:r>
            <a:r>
              <a:rPr lang="pl-PL" sz="2400" b="1" baseline="-25000" dirty="0">
                <a:solidFill>
                  <a:srgbClr val="000000"/>
                </a:solidFill>
              </a:rPr>
              <a:t>2</a:t>
            </a:r>
            <a:endParaRPr lang="pl-PL" sz="2400" i="1" dirty="0">
              <a:solidFill>
                <a:srgbClr val="000000"/>
              </a:solidFill>
            </a:endParaRPr>
          </a:p>
        </p:txBody>
      </p:sp>
      <p:graphicFrame>
        <p:nvGraphicFramePr>
          <p:cNvPr id="192" name="Obiekt 19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4941902"/>
              </p:ext>
            </p:extLst>
          </p:nvPr>
        </p:nvGraphicFramePr>
        <p:xfrm>
          <a:off x="6588069" y="2998703"/>
          <a:ext cx="377174" cy="4513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17" name="Equation" r:id="rId8" imgW="190440" imgH="228600" progId="Equation.3">
                  <p:embed/>
                </p:oleObj>
              </mc:Choice>
              <mc:Fallback>
                <p:oleObj name="Equation" r:id="rId8" imgW="1904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588069" y="2998703"/>
                        <a:ext cx="377174" cy="4513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3" name="Obiekt 19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7689561"/>
              </p:ext>
            </p:extLst>
          </p:nvPr>
        </p:nvGraphicFramePr>
        <p:xfrm>
          <a:off x="1937972" y="2615865"/>
          <a:ext cx="352425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18" name="Equation" r:id="rId10" imgW="177480" imgH="215640" progId="Equation.3">
                  <p:embed/>
                </p:oleObj>
              </mc:Choice>
              <mc:Fallback>
                <p:oleObj name="Equation" r:id="rId10" imgW="17748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937972" y="2615865"/>
                        <a:ext cx="352425" cy="427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" name="Obiekt 19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3719711"/>
              </p:ext>
            </p:extLst>
          </p:nvPr>
        </p:nvGraphicFramePr>
        <p:xfrm>
          <a:off x="7634766" y="3065181"/>
          <a:ext cx="427038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19" name="Equation" r:id="rId12" imgW="215640" imgH="228600" progId="Equation.3">
                  <p:embed/>
                </p:oleObj>
              </mc:Choice>
              <mc:Fallback>
                <p:oleObj name="Equation" r:id="rId12" imgW="2156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7634766" y="3065181"/>
                        <a:ext cx="427038" cy="450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5" name="Obiekt 19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0670617"/>
              </p:ext>
            </p:extLst>
          </p:nvPr>
        </p:nvGraphicFramePr>
        <p:xfrm>
          <a:off x="3863594" y="3068388"/>
          <a:ext cx="376238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20" name="Equation" r:id="rId14" imgW="190440" imgH="215640" progId="Equation.3">
                  <p:embed/>
                </p:oleObj>
              </mc:Choice>
              <mc:Fallback>
                <p:oleObj name="Equation" r:id="rId14" imgW="19044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3863594" y="3068388"/>
                        <a:ext cx="376238" cy="427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6" name="Line 113"/>
          <p:cNvSpPr>
            <a:spLocks noChangeShapeType="1"/>
          </p:cNvSpPr>
          <p:nvPr/>
        </p:nvSpPr>
        <p:spPr bwMode="auto">
          <a:xfrm>
            <a:off x="2200263" y="2659418"/>
            <a:ext cx="1219200" cy="381000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ash"/>
            <a:round/>
            <a:headEnd/>
            <a:tailEnd type="non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97" name="Line 118"/>
          <p:cNvSpPr>
            <a:spLocks noChangeShapeType="1"/>
          </p:cNvSpPr>
          <p:nvPr/>
        </p:nvSpPr>
        <p:spPr bwMode="auto">
          <a:xfrm>
            <a:off x="4211746" y="3019863"/>
            <a:ext cx="609600" cy="0"/>
          </a:xfrm>
          <a:prstGeom prst="line">
            <a:avLst/>
          </a:prstGeom>
          <a:noFill/>
          <a:ln w="50800">
            <a:solidFill>
              <a:srgbClr val="336600"/>
            </a:solidFill>
            <a:prstDash val="sysDash"/>
            <a:round/>
            <a:headEnd/>
            <a:tailEnd type="non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98" name="Line 122"/>
          <p:cNvSpPr>
            <a:spLocks noChangeShapeType="1"/>
          </p:cNvSpPr>
          <p:nvPr/>
        </p:nvSpPr>
        <p:spPr bwMode="auto">
          <a:xfrm>
            <a:off x="5574637" y="3019863"/>
            <a:ext cx="609600" cy="0"/>
          </a:xfrm>
          <a:prstGeom prst="line">
            <a:avLst/>
          </a:prstGeom>
          <a:noFill/>
          <a:ln w="50800">
            <a:solidFill>
              <a:srgbClr val="336600"/>
            </a:solidFill>
            <a:prstDash val="sysDash"/>
            <a:round/>
            <a:headEnd/>
            <a:tailEnd type="non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99" name="Line 122"/>
          <p:cNvSpPr>
            <a:spLocks noChangeShapeType="1"/>
          </p:cNvSpPr>
          <p:nvPr/>
        </p:nvSpPr>
        <p:spPr bwMode="auto">
          <a:xfrm>
            <a:off x="6972244" y="3019863"/>
            <a:ext cx="609600" cy="0"/>
          </a:xfrm>
          <a:prstGeom prst="line">
            <a:avLst/>
          </a:prstGeom>
          <a:noFill/>
          <a:ln w="50800">
            <a:solidFill>
              <a:srgbClr val="336600"/>
            </a:solidFill>
            <a:prstDash val="sysDash"/>
            <a:round/>
            <a:headEnd/>
            <a:tailEnd type="non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00" name="Line 122"/>
          <p:cNvSpPr>
            <a:spLocks noChangeShapeType="1"/>
          </p:cNvSpPr>
          <p:nvPr/>
        </p:nvSpPr>
        <p:spPr bwMode="auto">
          <a:xfrm>
            <a:off x="6976717" y="2958903"/>
            <a:ext cx="6096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non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206" name="Object 10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8730085"/>
              </p:ext>
            </p:extLst>
          </p:nvPr>
        </p:nvGraphicFramePr>
        <p:xfrm>
          <a:off x="115888" y="2027238"/>
          <a:ext cx="323850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21" name="Równanie" r:id="rId16" imgW="139680" imgH="177480" progId="Equation.3">
                  <p:embed/>
                </p:oleObj>
              </mc:Choice>
              <mc:Fallback>
                <p:oleObj name="Równanie" r:id="rId16" imgW="1396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888" y="2027238"/>
                        <a:ext cx="323850" cy="40957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Dowolny kształt 14"/>
          <p:cNvSpPr/>
          <p:nvPr/>
        </p:nvSpPr>
        <p:spPr>
          <a:xfrm>
            <a:off x="4069130" y="2988268"/>
            <a:ext cx="4242816" cy="1353312"/>
          </a:xfrm>
          <a:custGeom>
            <a:avLst/>
            <a:gdLst>
              <a:gd name="connsiteX0" fmla="*/ 4242816 w 4242816"/>
              <a:gd name="connsiteY0" fmla="*/ 0 h 1353312"/>
              <a:gd name="connsiteX1" fmla="*/ 4242816 w 4242816"/>
              <a:gd name="connsiteY1" fmla="*/ 1353312 h 1353312"/>
              <a:gd name="connsiteX2" fmla="*/ 0 w 4242816"/>
              <a:gd name="connsiteY2" fmla="*/ 1353312 h 1353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42816" h="1353312">
                <a:moveTo>
                  <a:pt x="4242816" y="0"/>
                </a:moveTo>
                <a:lnTo>
                  <a:pt x="4242816" y="1353312"/>
                </a:lnTo>
                <a:lnTo>
                  <a:pt x="0" y="1353312"/>
                </a:lnTo>
              </a:path>
            </a:pathLst>
          </a:custGeom>
          <a:noFill/>
          <a:ln w="38100"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Dowolny kształt 16"/>
          <p:cNvSpPr/>
          <p:nvPr/>
        </p:nvSpPr>
        <p:spPr>
          <a:xfrm>
            <a:off x="761881" y="3656280"/>
            <a:ext cx="3334631" cy="705408"/>
          </a:xfrm>
          <a:custGeom>
            <a:avLst/>
            <a:gdLst>
              <a:gd name="connsiteX0" fmla="*/ 0 w 3127248"/>
              <a:gd name="connsiteY0" fmla="*/ 0 h 1837944"/>
              <a:gd name="connsiteX1" fmla="*/ 0 w 3127248"/>
              <a:gd name="connsiteY1" fmla="*/ 1837944 h 1837944"/>
              <a:gd name="connsiteX2" fmla="*/ 3127248 w 3127248"/>
              <a:gd name="connsiteY2" fmla="*/ 1828800 h 1837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27248" h="1837944">
                <a:moveTo>
                  <a:pt x="0" y="0"/>
                </a:moveTo>
                <a:lnTo>
                  <a:pt x="0" y="1837944"/>
                </a:lnTo>
                <a:lnTo>
                  <a:pt x="3127248" y="1828800"/>
                </a:lnTo>
              </a:path>
            </a:pathLst>
          </a:custGeom>
          <a:noFill/>
          <a:ln w="38100">
            <a:solidFill>
              <a:srgbClr val="FF0000"/>
            </a:solidFill>
            <a:prstDash val="sysDash"/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09" name="Line 128"/>
          <p:cNvSpPr>
            <a:spLocks noChangeShapeType="1"/>
          </p:cNvSpPr>
          <p:nvPr/>
        </p:nvSpPr>
        <p:spPr bwMode="auto">
          <a:xfrm flipH="1">
            <a:off x="320039" y="2502672"/>
            <a:ext cx="5079" cy="780024"/>
          </a:xfrm>
          <a:prstGeom prst="line">
            <a:avLst/>
          </a:prstGeom>
          <a:noFill/>
          <a:ln w="50800">
            <a:solidFill>
              <a:srgbClr val="336600"/>
            </a:solidFill>
            <a:prstDash val="sysDash"/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210" name="Object 10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6020033"/>
              </p:ext>
            </p:extLst>
          </p:nvPr>
        </p:nvGraphicFramePr>
        <p:xfrm>
          <a:off x="85038" y="3194715"/>
          <a:ext cx="411163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22" name="Równanie" r:id="rId18" imgW="177480" imgH="215640" progId="Equation.3">
                  <p:embed/>
                </p:oleObj>
              </mc:Choice>
              <mc:Fallback>
                <p:oleObj name="Równanie" r:id="rId18" imgW="1774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038" y="3194715"/>
                        <a:ext cx="411163" cy="49847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1" name="Object 10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9211383"/>
              </p:ext>
            </p:extLst>
          </p:nvPr>
        </p:nvGraphicFramePr>
        <p:xfrm>
          <a:off x="790575" y="1751013"/>
          <a:ext cx="968375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23" name="Równanie" r:id="rId20" imgW="419040" imgH="215640" progId="Equation.3">
                  <p:embed/>
                </p:oleObj>
              </mc:Choice>
              <mc:Fallback>
                <p:oleObj name="Równanie" r:id="rId20" imgW="41904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0575" y="1751013"/>
                        <a:ext cx="968375" cy="4953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8" name="Grupa 87"/>
          <p:cNvGrpSpPr/>
          <p:nvPr/>
        </p:nvGrpSpPr>
        <p:grpSpPr>
          <a:xfrm rot="5400000">
            <a:off x="545876" y="3348007"/>
            <a:ext cx="461963" cy="271463"/>
            <a:chOff x="4130784" y="4054368"/>
            <a:chExt cx="461963" cy="271463"/>
          </a:xfrm>
        </p:grpSpPr>
        <p:sp>
          <p:nvSpPr>
            <p:cNvPr id="89" name="Freeform 33"/>
            <p:cNvSpPr>
              <a:spLocks/>
            </p:cNvSpPr>
            <p:nvPr/>
          </p:nvSpPr>
          <p:spPr bwMode="auto">
            <a:xfrm flipH="1" flipV="1">
              <a:off x="4130784" y="4054368"/>
              <a:ext cx="461963" cy="2714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0" name="Line 34"/>
            <p:cNvSpPr>
              <a:spLocks noChangeShapeType="1"/>
            </p:cNvSpPr>
            <p:nvPr/>
          </p:nvSpPr>
          <p:spPr bwMode="auto">
            <a:xfrm flipH="1" flipV="1">
              <a:off x="4545121" y="4090881"/>
              <a:ext cx="0" cy="1905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1" name="Line 35"/>
            <p:cNvSpPr>
              <a:spLocks noChangeShapeType="1"/>
            </p:cNvSpPr>
            <p:nvPr/>
          </p:nvSpPr>
          <p:spPr bwMode="auto">
            <a:xfrm flipH="1" flipV="1">
              <a:off x="4449871" y="4090881"/>
              <a:ext cx="0" cy="1905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" name="Line 36"/>
            <p:cNvSpPr>
              <a:spLocks noChangeShapeType="1"/>
            </p:cNvSpPr>
            <p:nvPr/>
          </p:nvSpPr>
          <p:spPr bwMode="auto">
            <a:xfrm flipH="1" flipV="1">
              <a:off x="4354621" y="4090881"/>
              <a:ext cx="0" cy="1905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3" name="Line 37"/>
            <p:cNvSpPr>
              <a:spLocks noChangeShapeType="1"/>
            </p:cNvSpPr>
            <p:nvPr/>
          </p:nvSpPr>
          <p:spPr bwMode="auto">
            <a:xfrm flipH="1" flipV="1">
              <a:off x="4259371" y="4090881"/>
              <a:ext cx="0" cy="1905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4" name="Line 38"/>
            <p:cNvSpPr>
              <a:spLocks noChangeShapeType="1"/>
            </p:cNvSpPr>
            <p:nvPr/>
          </p:nvSpPr>
          <p:spPr bwMode="auto">
            <a:xfrm flipH="1" flipV="1">
              <a:off x="4259371" y="4090881"/>
              <a:ext cx="0" cy="1905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95" name="Dowolny kształt 94"/>
          <p:cNvSpPr/>
          <p:nvPr/>
        </p:nvSpPr>
        <p:spPr>
          <a:xfrm flipH="1">
            <a:off x="746121" y="2563455"/>
            <a:ext cx="45719" cy="705408"/>
          </a:xfrm>
          <a:custGeom>
            <a:avLst/>
            <a:gdLst>
              <a:gd name="connsiteX0" fmla="*/ 0 w 3127248"/>
              <a:gd name="connsiteY0" fmla="*/ 0 h 1837944"/>
              <a:gd name="connsiteX1" fmla="*/ 0 w 3127248"/>
              <a:gd name="connsiteY1" fmla="*/ 1837944 h 1837944"/>
              <a:gd name="connsiteX2" fmla="*/ 3127248 w 3127248"/>
              <a:gd name="connsiteY2" fmla="*/ 1828800 h 1837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27248" h="1837944">
                <a:moveTo>
                  <a:pt x="0" y="0"/>
                </a:moveTo>
                <a:lnTo>
                  <a:pt x="0" y="1837944"/>
                </a:lnTo>
                <a:lnTo>
                  <a:pt x="3127248" y="1828800"/>
                </a:lnTo>
              </a:path>
            </a:pathLst>
          </a:custGeom>
          <a:noFill/>
          <a:ln w="38100">
            <a:solidFill>
              <a:srgbClr val="FF0000"/>
            </a:solidFill>
            <a:prstDash val="sysDash"/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6" name="Line 111"/>
          <p:cNvSpPr>
            <a:spLocks noChangeShapeType="1"/>
          </p:cNvSpPr>
          <p:nvPr/>
        </p:nvSpPr>
        <p:spPr bwMode="auto">
          <a:xfrm flipV="1">
            <a:off x="712300" y="2445760"/>
            <a:ext cx="625710" cy="12718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ash"/>
            <a:round/>
            <a:headEnd/>
            <a:tailEnd type="non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97" name="Line 113"/>
          <p:cNvSpPr>
            <a:spLocks noChangeShapeType="1"/>
          </p:cNvSpPr>
          <p:nvPr/>
        </p:nvSpPr>
        <p:spPr bwMode="auto">
          <a:xfrm>
            <a:off x="2230742" y="2586417"/>
            <a:ext cx="1219200" cy="381000"/>
          </a:xfrm>
          <a:prstGeom prst="line">
            <a:avLst/>
          </a:prstGeom>
          <a:noFill/>
          <a:ln w="50800">
            <a:solidFill>
              <a:srgbClr val="336600"/>
            </a:solidFill>
            <a:prstDash val="sysDash"/>
            <a:round/>
            <a:headEnd/>
            <a:tailEnd type="non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98" name="Line 118"/>
          <p:cNvSpPr>
            <a:spLocks noChangeShapeType="1"/>
          </p:cNvSpPr>
          <p:nvPr/>
        </p:nvSpPr>
        <p:spPr bwMode="auto">
          <a:xfrm>
            <a:off x="4218118" y="3091029"/>
            <a:ext cx="609600" cy="0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ash"/>
            <a:round/>
            <a:headEnd/>
            <a:tailEnd type="non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99" name="Line 122"/>
          <p:cNvSpPr>
            <a:spLocks noChangeShapeType="1"/>
          </p:cNvSpPr>
          <p:nvPr/>
        </p:nvSpPr>
        <p:spPr bwMode="auto">
          <a:xfrm>
            <a:off x="5574637" y="3084663"/>
            <a:ext cx="609600" cy="0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ash"/>
            <a:round/>
            <a:headEnd/>
            <a:tailEnd type="non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00" name="Line 122"/>
          <p:cNvSpPr>
            <a:spLocks noChangeShapeType="1"/>
          </p:cNvSpPr>
          <p:nvPr/>
        </p:nvSpPr>
        <p:spPr bwMode="auto">
          <a:xfrm>
            <a:off x="6969233" y="3084663"/>
            <a:ext cx="609600" cy="0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ash"/>
            <a:round/>
            <a:headEnd/>
            <a:tailEnd type="non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101" name="Object 10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1710482"/>
              </p:ext>
            </p:extLst>
          </p:nvPr>
        </p:nvGraphicFramePr>
        <p:xfrm>
          <a:off x="8099369" y="2243274"/>
          <a:ext cx="968375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24" name="Równanie" r:id="rId22" imgW="419040" imgH="215640" progId="Equation.3">
                  <p:embed/>
                </p:oleObj>
              </mc:Choice>
              <mc:Fallback>
                <p:oleObj name="Równanie" r:id="rId22" imgW="41904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99369" y="2243274"/>
                        <a:ext cx="968375" cy="4953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" name="Object 10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9851452"/>
              </p:ext>
            </p:extLst>
          </p:nvPr>
        </p:nvGraphicFramePr>
        <p:xfrm>
          <a:off x="2580214" y="3792861"/>
          <a:ext cx="968375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25" name="Równanie" r:id="rId23" imgW="419040" imgH="215640" progId="Equation.3">
                  <p:embed/>
                </p:oleObj>
              </mc:Choice>
              <mc:Fallback>
                <p:oleObj name="Równanie" r:id="rId23" imgW="41904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80214" y="3792861"/>
                        <a:ext cx="968375" cy="4953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" name="Object 10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688934"/>
              </p:ext>
            </p:extLst>
          </p:nvPr>
        </p:nvGraphicFramePr>
        <p:xfrm>
          <a:off x="6946844" y="3801142"/>
          <a:ext cx="968375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26" name="Równanie" r:id="rId24" imgW="419040" imgH="215640" progId="Equation.3">
                  <p:embed/>
                </p:oleObj>
              </mc:Choice>
              <mc:Fallback>
                <p:oleObj name="Równanie" r:id="rId24" imgW="41904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46844" y="3801142"/>
                        <a:ext cx="968375" cy="4953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8991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000" dirty="0">
                <a:solidFill>
                  <a:schemeClr val="folHlink"/>
                </a:solidFill>
                <a:latin typeface="Impact" pitchFamily="34" charset="0"/>
              </a:rPr>
              <a:t>MODEL KOLEJKOWY </a:t>
            </a:r>
            <a:r>
              <a:rPr kumimoji="1" lang="pl-PL" sz="4000" dirty="0" smtClean="0">
                <a:solidFill>
                  <a:schemeClr val="folHlink"/>
                </a:solidFill>
                <a:latin typeface="Impact" pitchFamily="34" charset="0"/>
              </a:rPr>
              <a:t>M/</a:t>
            </a:r>
            <a:r>
              <a:rPr kumimoji="1" lang="pl-PL" sz="4000" dirty="0" err="1" smtClean="0">
                <a:solidFill>
                  <a:schemeClr val="folHlink"/>
                </a:solidFill>
                <a:latin typeface="Impact" pitchFamily="34" charset="0"/>
              </a:rPr>
              <a:t>M</a:t>
            </a:r>
            <a:r>
              <a:rPr kumimoji="1" lang="pl-PL" sz="4000" dirty="0" smtClean="0">
                <a:solidFill>
                  <a:schemeClr val="folHlink"/>
                </a:solidFill>
                <a:latin typeface="Impact" pitchFamily="34" charset="0"/>
              </a:rPr>
              <a:t>/1/K - </a:t>
            </a:r>
            <a:r>
              <a:rPr kumimoji="1" lang="pl-PL" sz="4000" dirty="0" smtClean="0">
                <a:solidFill>
                  <a:srgbClr val="006600"/>
                </a:solidFill>
                <a:latin typeface="Impact" pitchFamily="34" charset="0"/>
              </a:rPr>
              <a:t>otwarty</a:t>
            </a:r>
            <a:endParaRPr kumimoji="1" lang="pl-PL" sz="4000" dirty="0">
              <a:solidFill>
                <a:srgbClr val="006600"/>
              </a:solidFill>
              <a:latin typeface="Impact" pitchFamily="34" charset="0"/>
            </a:endParaRP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 sz="2400"/>
          </a:p>
        </p:txBody>
      </p:sp>
      <p:grpSp>
        <p:nvGrpSpPr>
          <p:cNvPr id="2" name="Group 31"/>
          <p:cNvGrpSpPr>
            <a:grpSpLocks/>
          </p:cNvGrpSpPr>
          <p:nvPr/>
        </p:nvGrpSpPr>
        <p:grpSpPr bwMode="auto">
          <a:xfrm>
            <a:off x="1524000" y="1066800"/>
            <a:ext cx="6629400" cy="2590800"/>
            <a:chOff x="960" y="672"/>
            <a:chExt cx="4176" cy="1632"/>
          </a:xfrm>
        </p:grpSpPr>
        <p:sp>
          <p:nvSpPr>
            <p:cNvPr id="29701" name="Freeform 5"/>
            <p:cNvSpPr>
              <a:spLocks/>
            </p:cNvSpPr>
            <p:nvPr/>
          </p:nvSpPr>
          <p:spPr bwMode="auto">
            <a:xfrm>
              <a:off x="3840" y="1104"/>
              <a:ext cx="528" cy="28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9702" name="Text Box 6"/>
            <p:cNvSpPr txBox="1">
              <a:spLocks noChangeArrowheads="1"/>
            </p:cNvSpPr>
            <p:nvPr/>
          </p:nvSpPr>
          <p:spPr bwMode="auto">
            <a:xfrm>
              <a:off x="3696" y="1772"/>
              <a:ext cx="575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pl-PL" sz="2800" b="1" i="1">
                  <a:solidFill>
                    <a:srgbClr val="000000"/>
                  </a:solidFill>
                </a:rPr>
                <a:t>j </a:t>
              </a:r>
              <a:r>
                <a:rPr lang="pl-PL" sz="2800" b="1" i="1">
                  <a:solidFill>
                    <a:srgbClr val="000000"/>
                  </a:solidFill>
                  <a:sym typeface="Symbol" pitchFamily="18" charset="2"/>
                </a:rPr>
                <a:t> K</a:t>
              </a:r>
              <a:endParaRPr lang="pl-PL" sz="2400" i="1"/>
            </a:p>
          </p:txBody>
        </p:sp>
        <p:sp>
          <p:nvSpPr>
            <p:cNvPr id="29703" name="Freeform 7"/>
            <p:cNvSpPr>
              <a:spLocks/>
            </p:cNvSpPr>
            <p:nvPr/>
          </p:nvSpPr>
          <p:spPr bwMode="auto">
            <a:xfrm>
              <a:off x="3024" y="1008"/>
              <a:ext cx="816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9704" name="Text Box 8"/>
            <p:cNvSpPr txBox="1">
              <a:spLocks noChangeArrowheads="1"/>
            </p:cNvSpPr>
            <p:nvPr/>
          </p:nvSpPr>
          <p:spPr bwMode="auto">
            <a:xfrm>
              <a:off x="3120" y="672"/>
              <a:ext cx="57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sz="2400" b="1">
                  <a:solidFill>
                    <a:srgbClr val="333399"/>
                  </a:solidFill>
                </a:rPr>
                <a:t>bufor</a:t>
              </a:r>
              <a:endParaRPr lang="pl-PL" sz="2400"/>
            </a:p>
          </p:txBody>
        </p:sp>
        <p:sp>
          <p:nvSpPr>
            <p:cNvPr id="29705" name="Text Box 9"/>
            <p:cNvSpPr txBox="1">
              <a:spLocks noChangeArrowheads="1"/>
            </p:cNvSpPr>
            <p:nvPr/>
          </p:nvSpPr>
          <p:spPr bwMode="auto">
            <a:xfrm>
              <a:off x="3840" y="768"/>
              <a:ext cx="57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sz="2400" b="1">
                  <a:solidFill>
                    <a:srgbClr val="CC3300"/>
                  </a:solidFill>
                </a:rPr>
                <a:t>kanał</a:t>
              </a:r>
              <a:endParaRPr lang="pl-PL" sz="2400"/>
            </a:p>
          </p:txBody>
        </p:sp>
        <p:sp>
          <p:nvSpPr>
            <p:cNvPr id="29706" name="Line 10"/>
            <p:cNvSpPr>
              <a:spLocks noChangeShapeType="1"/>
            </p:cNvSpPr>
            <p:nvPr/>
          </p:nvSpPr>
          <p:spPr bwMode="auto">
            <a:xfrm>
              <a:off x="3108" y="108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9707" name="Line 11"/>
            <p:cNvSpPr>
              <a:spLocks noChangeShapeType="1"/>
            </p:cNvSpPr>
            <p:nvPr/>
          </p:nvSpPr>
          <p:spPr bwMode="auto">
            <a:xfrm>
              <a:off x="3275" y="108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9708" name="Line 12"/>
            <p:cNvSpPr>
              <a:spLocks noChangeShapeType="1"/>
            </p:cNvSpPr>
            <p:nvPr/>
          </p:nvSpPr>
          <p:spPr bwMode="auto">
            <a:xfrm>
              <a:off x="3443" y="108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9709" name="Line 13"/>
            <p:cNvSpPr>
              <a:spLocks noChangeShapeType="1"/>
            </p:cNvSpPr>
            <p:nvPr/>
          </p:nvSpPr>
          <p:spPr bwMode="auto">
            <a:xfrm>
              <a:off x="3611" y="108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9710" name="Line 14"/>
            <p:cNvSpPr>
              <a:spLocks noChangeShapeType="1"/>
            </p:cNvSpPr>
            <p:nvPr/>
          </p:nvSpPr>
          <p:spPr bwMode="auto">
            <a:xfrm>
              <a:off x="3779" y="108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9711" name="Line 15"/>
            <p:cNvSpPr>
              <a:spLocks noChangeShapeType="1"/>
            </p:cNvSpPr>
            <p:nvPr/>
          </p:nvSpPr>
          <p:spPr bwMode="auto">
            <a:xfrm rot="5400000">
              <a:off x="4104" y="1080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9712" name="Line 16"/>
            <p:cNvSpPr>
              <a:spLocks noChangeShapeType="1"/>
            </p:cNvSpPr>
            <p:nvPr/>
          </p:nvSpPr>
          <p:spPr bwMode="auto">
            <a:xfrm>
              <a:off x="2328" y="1262"/>
              <a:ext cx="76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9713" name="Line 17"/>
            <p:cNvSpPr>
              <a:spLocks noChangeShapeType="1"/>
            </p:cNvSpPr>
            <p:nvPr/>
          </p:nvSpPr>
          <p:spPr bwMode="auto">
            <a:xfrm>
              <a:off x="4368" y="1248"/>
              <a:ext cx="76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9714" name="AutoShape 18"/>
            <p:cNvSpPr>
              <a:spLocks/>
            </p:cNvSpPr>
            <p:nvPr/>
          </p:nvSpPr>
          <p:spPr bwMode="auto">
            <a:xfrm rot="-5400000">
              <a:off x="3528" y="1128"/>
              <a:ext cx="288" cy="1200"/>
            </a:xfrm>
            <a:prstGeom prst="leftBrace">
              <a:avLst>
                <a:gd name="adj1" fmla="val 34722"/>
                <a:gd name="adj2" fmla="val 50000"/>
              </a:avLst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143362" name="Object 10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74851035"/>
                </p:ext>
              </p:extLst>
            </p:nvPr>
          </p:nvGraphicFramePr>
          <p:xfrm>
            <a:off x="1152" y="768"/>
            <a:ext cx="293" cy="3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8171" name="Równanie" r:id="rId4" imgW="139680" imgH="177480" progId="Equation.3">
                    <p:embed/>
                  </p:oleObj>
                </mc:Choice>
                <mc:Fallback>
                  <p:oleObj name="Równanie" r:id="rId4" imgW="139680" imgH="17748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52" y="768"/>
                          <a:ext cx="293" cy="36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363" name="Object 102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70591504"/>
                </p:ext>
              </p:extLst>
            </p:nvPr>
          </p:nvGraphicFramePr>
          <p:xfrm>
            <a:off x="3923" y="1361"/>
            <a:ext cx="317" cy="3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8172" name="Equation" r:id="rId6" imgW="152280" imgH="164880" progId="Equation.3">
                    <p:embed/>
                  </p:oleObj>
                </mc:Choice>
                <mc:Fallback>
                  <p:oleObj name="Equation" r:id="rId6" imgW="152280" imgH="16488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23" y="1361"/>
                          <a:ext cx="317" cy="34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717" name="AutoShape 21" descr="50%"/>
            <p:cNvSpPr>
              <a:spLocks noChangeArrowheads="1"/>
            </p:cNvSpPr>
            <p:nvPr/>
          </p:nvSpPr>
          <p:spPr bwMode="auto">
            <a:xfrm>
              <a:off x="1712" y="976"/>
              <a:ext cx="624" cy="565"/>
            </a:xfrm>
            <a:prstGeom prst="diamond">
              <a:avLst/>
            </a:prstGeom>
            <a:pattFill prst="pct50">
              <a:fgClr>
                <a:srgbClr val="CCCCFF"/>
              </a:fgClr>
              <a:bgClr>
                <a:schemeClr val="bg1"/>
              </a:bgClr>
            </a:patt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9718" name="Text Box 22"/>
            <p:cNvSpPr txBox="1">
              <a:spLocks noChangeArrowheads="1"/>
            </p:cNvSpPr>
            <p:nvPr/>
          </p:nvSpPr>
          <p:spPr bwMode="auto">
            <a:xfrm>
              <a:off x="2208" y="816"/>
              <a:ext cx="67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pl-PL" sz="2800" b="1" i="1">
                  <a:solidFill>
                    <a:srgbClr val="000000"/>
                  </a:solidFill>
                </a:rPr>
                <a:t>j </a:t>
              </a:r>
              <a:r>
                <a:rPr lang="pl-PL" sz="2800" b="1" i="1">
                  <a:solidFill>
                    <a:srgbClr val="000000"/>
                  </a:solidFill>
                  <a:sym typeface="Symbol" pitchFamily="18" charset="2"/>
                </a:rPr>
                <a:t>&lt; K</a:t>
              </a:r>
              <a:endParaRPr lang="pl-PL" sz="2400" i="1"/>
            </a:p>
          </p:txBody>
        </p:sp>
        <p:sp>
          <p:nvSpPr>
            <p:cNvPr id="29719" name="Text Box 23"/>
            <p:cNvSpPr txBox="1">
              <a:spLocks noChangeArrowheads="1"/>
            </p:cNvSpPr>
            <p:nvPr/>
          </p:nvSpPr>
          <p:spPr bwMode="auto">
            <a:xfrm>
              <a:off x="2112" y="1776"/>
              <a:ext cx="81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pl-PL" sz="2800" b="1" i="1">
                  <a:solidFill>
                    <a:srgbClr val="000000"/>
                  </a:solidFill>
                </a:rPr>
                <a:t>j </a:t>
              </a:r>
              <a:r>
                <a:rPr lang="pl-PL" sz="2800" b="1" i="1">
                  <a:solidFill>
                    <a:srgbClr val="000000"/>
                  </a:solidFill>
                  <a:sym typeface="Symbol" pitchFamily="18" charset="2"/>
                </a:rPr>
                <a:t>= K</a:t>
              </a:r>
              <a:endParaRPr lang="pl-PL" sz="2400" i="1"/>
            </a:p>
          </p:txBody>
        </p:sp>
        <p:sp>
          <p:nvSpPr>
            <p:cNvPr id="29720" name="Line 24"/>
            <p:cNvSpPr>
              <a:spLocks noChangeShapeType="1"/>
            </p:cNvSpPr>
            <p:nvPr/>
          </p:nvSpPr>
          <p:spPr bwMode="auto">
            <a:xfrm rot="5400000">
              <a:off x="1632" y="1920"/>
              <a:ext cx="76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prstDash val="dash"/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9721" name="Line 25"/>
            <p:cNvSpPr>
              <a:spLocks noChangeShapeType="1"/>
            </p:cNvSpPr>
            <p:nvPr/>
          </p:nvSpPr>
          <p:spPr bwMode="auto">
            <a:xfrm>
              <a:off x="960" y="1248"/>
              <a:ext cx="76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9722" name="Text Box 26"/>
            <p:cNvSpPr txBox="1">
              <a:spLocks noChangeArrowheads="1"/>
            </p:cNvSpPr>
            <p:nvPr/>
          </p:nvSpPr>
          <p:spPr bwMode="auto">
            <a:xfrm>
              <a:off x="1872" y="1056"/>
              <a:ext cx="43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pl-PL" sz="2800" b="1" i="1">
                  <a:solidFill>
                    <a:srgbClr val="000000"/>
                  </a:solidFill>
                </a:rPr>
                <a:t>j </a:t>
              </a:r>
              <a:r>
                <a:rPr lang="pl-PL" sz="2800" b="1" i="1">
                  <a:solidFill>
                    <a:srgbClr val="000000"/>
                  </a:solidFill>
                  <a:sym typeface="Symbol" pitchFamily="18" charset="2"/>
                </a:rPr>
                <a:t>?</a:t>
              </a:r>
              <a:endParaRPr lang="pl-PL" sz="2400" i="1"/>
            </a:p>
          </p:txBody>
        </p:sp>
      </p:grpSp>
      <p:graphicFrame>
        <p:nvGraphicFramePr>
          <p:cNvPr id="143360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8371218"/>
              </p:ext>
            </p:extLst>
          </p:nvPr>
        </p:nvGraphicFramePr>
        <p:xfrm>
          <a:off x="2011363" y="5638800"/>
          <a:ext cx="5473700" cy="1074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173" name="Equation" r:id="rId8" imgW="2133360" imgH="419040" progId="Equation.3">
                  <p:embed/>
                </p:oleObj>
              </mc:Choice>
              <mc:Fallback>
                <p:oleObj name="Equation" r:id="rId8" imgW="2133360" imgH="4190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1363" y="5638800"/>
                        <a:ext cx="5473700" cy="1074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C0C0C0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361" name="Object 10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3122100"/>
              </p:ext>
            </p:extLst>
          </p:nvPr>
        </p:nvGraphicFramePr>
        <p:xfrm>
          <a:off x="1643063" y="3765550"/>
          <a:ext cx="6316662" cy="176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174" name="Równanie" r:id="rId10" imgW="2463480" imgH="685800" progId="Equation.3">
                  <p:embed/>
                </p:oleObj>
              </mc:Choice>
              <mc:Fallback>
                <p:oleObj name="Równanie" r:id="rId10" imgW="2463480" imgH="6858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3063" y="3765550"/>
                        <a:ext cx="6316662" cy="1760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CCFF66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10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9913640"/>
              </p:ext>
            </p:extLst>
          </p:nvPr>
        </p:nvGraphicFramePr>
        <p:xfrm>
          <a:off x="3559175" y="1995488"/>
          <a:ext cx="1206500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175" name="Równanie" r:id="rId12" imgW="419040" imgH="215640" progId="Equation.3">
                  <p:embed/>
                </p:oleObj>
              </mc:Choice>
              <mc:Fallback>
                <p:oleObj name="Równanie" r:id="rId12" imgW="41904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59175" y="1995488"/>
                        <a:ext cx="1206500" cy="61277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10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657202"/>
              </p:ext>
            </p:extLst>
          </p:nvPr>
        </p:nvGraphicFramePr>
        <p:xfrm>
          <a:off x="2405063" y="2446338"/>
          <a:ext cx="593725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176" name="Równanie" r:id="rId14" imgW="177480" imgH="215640" progId="Equation.3">
                  <p:embed/>
                </p:oleObj>
              </mc:Choice>
              <mc:Fallback>
                <p:oleObj name="Równanie" r:id="rId14" imgW="1774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05063" y="2446338"/>
                        <a:ext cx="593725" cy="711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10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6225032"/>
              </p:ext>
            </p:extLst>
          </p:nvPr>
        </p:nvGraphicFramePr>
        <p:xfrm>
          <a:off x="7074672" y="2078037"/>
          <a:ext cx="1206500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177" name="Równanie" r:id="rId16" imgW="419040" imgH="215640" progId="Equation.3">
                  <p:embed/>
                </p:oleObj>
              </mc:Choice>
              <mc:Fallback>
                <p:oleObj name="Równanie" r:id="rId16" imgW="41904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74672" y="2078037"/>
                        <a:ext cx="1206500" cy="61277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000" dirty="0" smtClean="0">
                <a:solidFill>
                  <a:schemeClr val="folHlink"/>
                </a:solidFill>
                <a:latin typeface="Impact" pitchFamily="34" charset="0"/>
              </a:rPr>
              <a:t>MODEL KOLEJKOWY M/</a:t>
            </a:r>
            <a:r>
              <a:rPr kumimoji="1" lang="pl-PL" sz="4000" dirty="0" err="1" smtClean="0">
                <a:solidFill>
                  <a:schemeClr val="folHlink"/>
                </a:solidFill>
                <a:latin typeface="Impact" pitchFamily="34" charset="0"/>
              </a:rPr>
              <a:t>M</a:t>
            </a:r>
            <a:r>
              <a:rPr kumimoji="1" lang="pl-PL" sz="4000" dirty="0" smtClean="0">
                <a:solidFill>
                  <a:schemeClr val="folHlink"/>
                </a:solidFill>
                <a:latin typeface="Impact" pitchFamily="34" charset="0"/>
              </a:rPr>
              <a:t>/1/K </a:t>
            </a:r>
            <a:r>
              <a:rPr kumimoji="1" lang="pl-PL" sz="4000" dirty="0">
                <a:solidFill>
                  <a:schemeClr val="folHlink"/>
                </a:solidFill>
                <a:latin typeface="Impact" pitchFamily="34" charset="0"/>
              </a:rPr>
              <a:t>- </a:t>
            </a:r>
            <a:r>
              <a:rPr kumimoji="1" lang="pl-PL" sz="4000" dirty="0" smtClean="0">
                <a:solidFill>
                  <a:srgbClr val="006600"/>
                </a:solidFill>
                <a:latin typeface="Impact" pitchFamily="34" charset="0"/>
              </a:rPr>
              <a:t>zamknięty</a:t>
            </a:r>
            <a:endParaRPr kumimoji="1" lang="pl-PL" sz="4800" dirty="0">
              <a:solidFill>
                <a:srgbClr val="006600"/>
              </a:solidFill>
              <a:latin typeface="Impact" pitchFamily="34" charset="0"/>
            </a:endParaRP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7391400" y="64008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 sz="2400"/>
          </a:p>
        </p:txBody>
      </p:sp>
      <p:sp>
        <p:nvSpPr>
          <p:cNvPr id="6" name="pole tekstowe 5"/>
          <p:cNvSpPr txBox="1"/>
          <p:nvPr/>
        </p:nvSpPr>
        <p:spPr>
          <a:xfrm>
            <a:off x="0" y="5539627"/>
            <a:ext cx="7782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latin typeface="+mj-lt"/>
              </a:rPr>
              <a:t>Model zamknięty – kolejki obciążone ruchem równoważnym</a:t>
            </a:r>
            <a:r>
              <a:rPr lang="pl-PL" b="1" dirty="0" smtClean="0">
                <a:latin typeface="+mj-lt"/>
                <a:cs typeface="Times New Roman" panose="02020603050405020304" pitchFamily="18" charset="0"/>
              </a:rPr>
              <a:t> przepustowości </a:t>
            </a:r>
            <a:r>
              <a:rPr lang="el-GR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pl-PL" b="1" dirty="0" smtClean="0">
                <a:latin typeface="+mj-lt"/>
              </a:rPr>
              <a:t>.</a:t>
            </a:r>
            <a:endParaRPr lang="pl-PL" b="1" dirty="0">
              <a:latin typeface="+mj-lt"/>
            </a:endParaRPr>
          </a:p>
        </p:txBody>
      </p:sp>
      <p:sp>
        <p:nvSpPr>
          <p:cNvPr id="67" name="pole tekstowe 66"/>
          <p:cNvSpPr txBox="1"/>
          <p:nvPr/>
        </p:nvSpPr>
        <p:spPr>
          <a:xfrm>
            <a:off x="0" y="5053360"/>
            <a:ext cx="9214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latin typeface="+mj-lt"/>
              </a:rPr>
              <a:t>Model otwarty – kolejka obciążona ruchem oferowanym </a:t>
            </a:r>
            <a:r>
              <a:rPr lang="el-GR" b="1" dirty="0" smtClean="0">
                <a:latin typeface="+mj-lt"/>
                <a:cs typeface="Times New Roman" panose="02020603050405020304" pitchFamily="18" charset="0"/>
              </a:rPr>
              <a:t>λ</a:t>
            </a:r>
            <a:r>
              <a:rPr lang="pl-PL" b="1" dirty="0" smtClean="0">
                <a:latin typeface="+mj-lt"/>
                <a:cs typeface="Times New Roman" panose="02020603050405020304" pitchFamily="18" charset="0"/>
              </a:rPr>
              <a:t>, zapewniająca przepustowość </a:t>
            </a:r>
            <a:r>
              <a:rPr lang="el-GR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l-GR" b="1" i="1" dirty="0" smtClean="0">
                <a:latin typeface="+mj-lt"/>
                <a:cs typeface="Times New Roman" panose="02020603050405020304" pitchFamily="18" charset="0"/>
              </a:rPr>
              <a:t>λ</a:t>
            </a:r>
            <a:r>
              <a:rPr lang="pl-PL" b="1" baseline="-25000" dirty="0" smtClean="0">
                <a:latin typeface="+mj-lt"/>
                <a:cs typeface="Times New Roman" panose="02020603050405020304" pitchFamily="18" charset="0"/>
              </a:rPr>
              <a:t>+</a:t>
            </a:r>
            <a:r>
              <a:rPr lang="pl-PL" b="1" dirty="0" smtClean="0">
                <a:latin typeface="+mj-lt"/>
              </a:rPr>
              <a:t>.</a:t>
            </a:r>
            <a:endParaRPr lang="pl-PL" b="1" dirty="0">
              <a:latin typeface="+mj-lt"/>
            </a:endParaRPr>
          </a:p>
        </p:txBody>
      </p:sp>
      <p:grpSp>
        <p:nvGrpSpPr>
          <p:cNvPr id="3" name="Grupa 2"/>
          <p:cNvGrpSpPr/>
          <p:nvPr/>
        </p:nvGrpSpPr>
        <p:grpSpPr>
          <a:xfrm>
            <a:off x="1691680" y="980728"/>
            <a:ext cx="4837135" cy="3765457"/>
            <a:chOff x="1691680" y="980728"/>
            <a:chExt cx="4837135" cy="3765457"/>
          </a:xfrm>
        </p:grpSpPr>
        <p:pic>
          <p:nvPicPr>
            <p:cNvPr id="5" name="Obraz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91680" y="980728"/>
              <a:ext cx="4837135" cy="3765457"/>
            </a:xfrm>
            <a:prstGeom prst="rect">
              <a:avLst/>
            </a:prstGeom>
          </p:spPr>
        </p:pic>
        <p:sp>
          <p:nvSpPr>
            <p:cNvPr id="2" name="pole tekstowe 1"/>
            <p:cNvSpPr txBox="1"/>
            <p:nvPr/>
          </p:nvSpPr>
          <p:spPr>
            <a:xfrm>
              <a:off x="3059832" y="4342987"/>
              <a:ext cx="6553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400" b="1" dirty="0" smtClean="0">
                  <a:solidFill>
                    <a:srgbClr val="3333CC"/>
                  </a:solidFill>
                </a:rPr>
                <a:t>źródło</a:t>
              </a:r>
              <a:endParaRPr lang="pl-PL" sz="1400" b="1" dirty="0">
                <a:solidFill>
                  <a:srgbClr val="3333CC"/>
                </a:solidFill>
              </a:endParaRPr>
            </a:p>
          </p:txBody>
        </p:sp>
        <p:sp>
          <p:nvSpPr>
            <p:cNvPr id="8" name="pole tekstowe 7"/>
            <p:cNvSpPr txBox="1"/>
            <p:nvPr/>
          </p:nvSpPr>
          <p:spPr>
            <a:xfrm>
              <a:off x="4040183" y="2747548"/>
              <a:ext cx="58964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400" b="1" dirty="0" smtClean="0">
                  <a:solidFill>
                    <a:srgbClr val="3333CC"/>
                  </a:solidFill>
                </a:rPr>
                <a:t>kanał</a:t>
              </a:r>
              <a:endParaRPr lang="pl-PL" sz="1400" b="1" dirty="0">
                <a:solidFill>
                  <a:srgbClr val="3333CC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81762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000" dirty="0" smtClean="0">
                <a:solidFill>
                  <a:schemeClr val="folHlink"/>
                </a:solidFill>
                <a:latin typeface="Impact" pitchFamily="34" charset="0"/>
              </a:rPr>
              <a:t>KOLEJKA M/</a:t>
            </a:r>
            <a:r>
              <a:rPr kumimoji="1" lang="pl-PL" sz="4000" dirty="0" err="1" smtClean="0">
                <a:solidFill>
                  <a:schemeClr val="folHlink"/>
                </a:solidFill>
                <a:latin typeface="Impact" pitchFamily="34" charset="0"/>
              </a:rPr>
              <a:t>M</a:t>
            </a:r>
            <a:r>
              <a:rPr kumimoji="1" lang="pl-PL" sz="4000" dirty="0" smtClean="0">
                <a:solidFill>
                  <a:schemeClr val="folHlink"/>
                </a:solidFill>
                <a:latin typeface="Impact" pitchFamily="34" charset="0"/>
              </a:rPr>
              <a:t>/1/K  - </a:t>
            </a:r>
            <a:r>
              <a:rPr kumimoji="1" lang="pl-PL" sz="4000" dirty="0" smtClean="0">
                <a:solidFill>
                  <a:srgbClr val="006600"/>
                </a:solidFill>
                <a:latin typeface="Impact" pitchFamily="34" charset="0"/>
              </a:rPr>
              <a:t>otwarta </a:t>
            </a:r>
            <a:r>
              <a:rPr kumimoji="1" lang="pl-PL" sz="4000" b="1" dirty="0" smtClean="0">
                <a:solidFill>
                  <a:srgbClr val="006600"/>
                </a:solidFill>
                <a:latin typeface="Impact" pitchFamily="34" charset="0"/>
                <a:sym typeface="Symbol" pitchFamily="18" charset="2"/>
              </a:rPr>
              <a:t> </a:t>
            </a:r>
            <a:r>
              <a:rPr kumimoji="1" lang="pl-PL" sz="4000" dirty="0">
                <a:solidFill>
                  <a:srgbClr val="006600"/>
                </a:solidFill>
                <a:latin typeface="Impact" pitchFamily="34" charset="0"/>
                <a:sym typeface="Symbol" pitchFamily="18" charset="2"/>
              </a:rPr>
              <a:t>zamknięta</a:t>
            </a:r>
            <a:r>
              <a:rPr kumimoji="1" lang="pl-PL" sz="4000" b="1" dirty="0" smtClean="0">
                <a:solidFill>
                  <a:srgbClr val="006600"/>
                </a:solidFill>
                <a:latin typeface="Impact" pitchFamily="34" charset="0"/>
                <a:sym typeface="Symbol" pitchFamily="18" charset="2"/>
              </a:rPr>
              <a:t>  </a:t>
            </a:r>
            <a:endParaRPr kumimoji="1" lang="pl-PL" sz="4000" dirty="0">
              <a:solidFill>
                <a:srgbClr val="006600"/>
              </a:solidFill>
              <a:latin typeface="Impact" pitchFamily="34" charset="0"/>
            </a:endParaRPr>
          </a:p>
        </p:txBody>
      </p:sp>
      <p:grpSp>
        <p:nvGrpSpPr>
          <p:cNvPr id="2" name="Group 54"/>
          <p:cNvGrpSpPr>
            <a:grpSpLocks/>
          </p:cNvGrpSpPr>
          <p:nvPr/>
        </p:nvGrpSpPr>
        <p:grpSpPr bwMode="auto">
          <a:xfrm>
            <a:off x="153092" y="389668"/>
            <a:ext cx="3533684" cy="2609517"/>
            <a:chOff x="1440" y="2175"/>
            <a:chExt cx="2784" cy="2151"/>
          </a:xfrm>
        </p:grpSpPr>
        <p:graphicFrame>
          <p:nvGraphicFramePr>
            <p:cNvPr id="145410" name="Object 10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58648995"/>
                </p:ext>
              </p:extLst>
            </p:nvPr>
          </p:nvGraphicFramePr>
          <p:xfrm>
            <a:off x="1916" y="3507"/>
            <a:ext cx="294" cy="3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4938" name="Równanie" r:id="rId4" imgW="139680" imgH="177480" progId="Equation.3">
                    <p:embed/>
                  </p:oleObj>
                </mc:Choice>
                <mc:Fallback>
                  <p:oleObj name="Równanie" r:id="rId4" imgW="1396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16" y="3507"/>
                          <a:ext cx="294" cy="36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5411" name="Object 1027"/>
            <p:cNvGraphicFramePr>
              <a:graphicFrameLocks noChangeAspect="1"/>
            </p:cNvGraphicFramePr>
            <p:nvPr/>
          </p:nvGraphicFramePr>
          <p:xfrm>
            <a:off x="3504" y="2400"/>
            <a:ext cx="317" cy="3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4939" name="Equation" r:id="rId6" imgW="152280" imgH="164880" progId="Equation.3">
                    <p:embed/>
                  </p:oleObj>
                </mc:Choice>
                <mc:Fallback>
                  <p:oleObj name="Equation" r:id="rId6" imgW="1522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04" y="2400"/>
                          <a:ext cx="317" cy="34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1801" name="Freeform 57"/>
            <p:cNvSpPr>
              <a:spLocks/>
            </p:cNvSpPr>
            <p:nvPr/>
          </p:nvSpPr>
          <p:spPr bwMode="auto">
            <a:xfrm>
              <a:off x="2928" y="2640"/>
              <a:ext cx="528" cy="28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1802" name="Freeform 58"/>
            <p:cNvSpPr>
              <a:spLocks/>
            </p:cNvSpPr>
            <p:nvPr/>
          </p:nvSpPr>
          <p:spPr bwMode="auto">
            <a:xfrm>
              <a:off x="2112" y="2544"/>
              <a:ext cx="816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1803" name="Line 59"/>
            <p:cNvSpPr>
              <a:spLocks noChangeShapeType="1"/>
            </p:cNvSpPr>
            <p:nvPr/>
          </p:nvSpPr>
          <p:spPr bwMode="auto">
            <a:xfrm>
              <a:off x="2196" y="2624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1804" name="Line 60"/>
            <p:cNvSpPr>
              <a:spLocks noChangeShapeType="1"/>
            </p:cNvSpPr>
            <p:nvPr/>
          </p:nvSpPr>
          <p:spPr bwMode="auto">
            <a:xfrm>
              <a:off x="2363" y="2624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1805" name="Line 61"/>
            <p:cNvSpPr>
              <a:spLocks noChangeShapeType="1"/>
            </p:cNvSpPr>
            <p:nvPr/>
          </p:nvSpPr>
          <p:spPr bwMode="auto">
            <a:xfrm>
              <a:off x="2531" y="2624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1806" name="Line 62"/>
            <p:cNvSpPr>
              <a:spLocks noChangeShapeType="1"/>
            </p:cNvSpPr>
            <p:nvPr/>
          </p:nvSpPr>
          <p:spPr bwMode="auto">
            <a:xfrm>
              <a:off x="2699" y="2624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1807" name="Line 63"/>
            <p:cNvSpPr>
              <a:spLocks noChangeShapeType="1"/>
            </p:cNvSpPr>
            <p:nvPr/>
          </p:nvSpPr>
          <p:spPr bwMode="auto">
            <a:xfrm>
              <a:off x="2867" y="2624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1808" name="Line 64"/>
            <p:cNvSpPr>
              <a:spLocks noChangeShapeType="1"/>
            </p:cNvSpPr>
            <p:nvPr/>
          </p:nvSpPr>
          <p:spPr bwMode="auto">
            <a:xfrm rot="5400000">
              <a:off x="3192" y="2616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3" name="Group 65"/>
            <p:cNvGrpSpPr>
              <a:grpSpLocks/>
            </p:cNvGrpSpPr>
            <p:nvPr/>
          </p:nvGrpSpPr>
          <p:grpSpPr bwMode="auto">
            <a:xfrm>
              <a:off x="2208" y="3648"/>
              <a:ext cx="1344" cy="480"/>
              <a:chOff x="3600" y="3120"/>
              <a:chExt cx="1344" cy="480"/>
            </a:xfrm>
          </p:grpSpPr>
          <p:sp>
            <p:nvSpPr>
              <p:cNvPr id="31810" name="Freeform 66"/>
              <p:cNvSpPr>
                <a:spLocks/>
              </p:cNvSpPr>
              <p:nvPr/>
            </p:nvSpPr>
            <p:spPr bwMode="auto">
              <a:xfrm flipH="1">
                <a:off x="3600" y="3216"/>
                <a:ext cx="528" cy="28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 cmpd="sng">
                <a:solidFill>
                  <a:srgbClr val="CC33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811" name="Freeform 67"/>
              <p:cNvSpPr>
                <a:spLocks/>
              </p:cNvSpPr>
              <p:nvPr/>
            </p:nvSpPr>
            <p:spPr bwMode="auto">
              <a:xfrm flipH="1">
                <a:off x="4128" y="3120"/>
                <a:ext cx="816" cy="4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 cmpd="sng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812" name="Line 68"/>
              <p:cNvSpPr>
                <a:spLocks noChangeShapeType="1"/>
              </p:cNvSpPr>
              <p:nvPr/>
            </p:nvSpPr>
            <p:spPr bwMode="auto">
              <a:xfrm flipH="1">
                <a:off x="4860" y="3200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00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813" name="Line 69"/>
              <p:cNvSpPr>
                <a:spLocks noChangeShapeType="1"/>
              </p:cNvSpPr>
              <p:nvPr/>
            </p:nvSpPr>
            <p:spPr bwMode="auto">
              <a:xfrm flipH="1">
                <a:off x="4693" y="3200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00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814" name="Line 70"/>
              <p:cNvSpPr>
                <a:spLocks noChangeShapeType="1"/>
              </p:cNvSpPr>
              <p:nvPr/>
            </p:nvSpPr>
            <p:spPr bwMode="auto">
              <a:xfrm flipH="1">
                <a:off x="4525" y="3200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00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815" name="Line 71"/>
              <p:cNvSpPr>
                <a:spLocks noChangeShapeType="1"/>
              </p:cNvSpPr>
              <p:nvPr/>
            </p:nvSpPr>
            <p:spPr bwMode="auto">
              <a:xfrm flipH="1">
                <a:off x="4357" y="3200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00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816" name="Line 72"/>
              <p:cNvSpPr>
                <a:spLocks noChangeShapeType="1"/>
              </p:cNvSpPr>
              <p:nvPr/>
            </p:nvSpPr>
            <p:spPr bwMode="auto">
              <a:xfrm flipH="1">
                <a:off x="4189" y="3200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00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817" name="Line 73"/>
              <p:cNvSpPr>
                <a:spLocks noChangeShapeType="1"/>
              </p:cNvSpPr>
              <p:nvPr/>
            </p:nvSpPr>
            <p:spPr bwMode="auto">
              <a:xfrm rot="16200000" flipH="1">
                <a:off x="3864" y="3192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00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31818" name="Freeform 74"/>
            <p:cNvSpPr>
              <a:spLocks/>
            </p:cNvSpPr>
            <p:nvPr/>
          </p:nvSpPr>
          <p:spPr bwMode="auto">
            <a:xfrm>
              <a:off x="3456" y="2784"/>
              <a:ext cx="768" cy="11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68" y="0"/>
                </a:cxn>
                <a:cxn ang="0">
                  <a:pos x="768" y="1056"/>
                </a:cxn>
                <a:cxn ang="0">
                  <a:pos x="0" y="1056"/>
                </a:cxn>
              </a:cxnLst>
              <a:rect l="0" t="0" r="r" b="b"/>
              <a:pathLst>
                <a:path w="768" h="1056">
                  <a:moveTo>
                    <a:pt x="0" y="0"/>
                  </a:moveTo>
                  <a:lnTo>
                    <a:pt x="768" y="0"/>
                  </a:lnTo>
                  <a:lnTo>
                    <a:pt x="768" y="1056"/>
                  </a:lnTo>
                  <a:lnTo>
                    <a:pt x="0" y="1056"/>
                  </a:lnTo>
                </a:path>
              </a:pathLst>
            </a:custGeom>
            <a:noFill/>
            <a:ln w="57150" cap="flat" cmpd="sng">
              <a:solidFill>
                <a:schemeClr val="tx1"/>
              </a:solidFill>
              <a:prstDash val="solid"/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1819" name="Freeform 75"/>
            <p:cNvSpPr>
              <a:spLocks/>
            </p:cNvSpPr>
            <p:nvPr/>
          </p:nvSpPr>
          <p:spPr bwMode="auto">
            <a:xfrm>
              <a:off x="1440" y="2784"/>
              <a:ext cx="768" cy="1104"/>
            </a:xfrm>
            <a:custGeom>
              <a:avLst/>
              <a:gdLst/>
              <a:ahLst/>
              <a:cxnLst>
                <a:cxn ang="0">
                  <a:pos x="720" y="0"/>
                </a:cxn>
                <a:cxn ang="0">
                  <a:pos x="0" y="0"/>
                </a:cxn>
                <a:cxn ang="0">
                  <a:pos x="0" y="1104"/>
                </a:cxn>
                <a:cxn ang="0">
                  <a:pos x="720" y="1104"/>
                </a:cxn>
              </a:cxnLst>
              <a:rect l="0" t="0" r="r" b="b"/>
              <a:pathLst>
                <a:path w="720" h="1104">
                  <a:moveTo>
                    <a:pt x="720" y="0"/>
                  </a:moveTo>
                  <a:lnTo>
                    <a:pt x="0" y="0"/>
                  </a:lnTo>
                  <a:lnTo>
                    <a:pt x="0" y="1104"/>
                  </a:lnTo>
                  <a:lnTo>
                    <a:pt x="720" y="1104"/>
                  </a:lnTo>
                </a:path>
              </a:pathLst>
            </a:custGeom>
            <a:noFill/>
            <a:ln w="57150" cap="flat" cmpd="sng">
              <a:solidFill>
                <a:schemeClr val="tx1"/>
              </a:solidFill>
              <a:prstDash val="solid"/>
              <a:round/>
              <a:headEnd type="stealth" w="med" len="med"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1822" name="Text Box 78"/>
            <p:cNvSpPr txBox="1">
              <a:spLocks noChangeArrowheads="1"/>
            </p:cNvSpPr>
            <p:nvPr/>
          </p:nvSpPr>
          <p:spPr bwMode="auto">
            <a:xfrm>
              <a:off x="2470" y="2175"/>
              <a:ext cx="229" cy="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/>
              <a:r>
                <a:rPr lang="pl-PL" sz="2400" b="1" i="1" dirty="0">
                  <a:solidFill>
                    <a:srgbClr val="000000"/>
                  </a:solidFill>
                </a:rPr>
                <a:t>j</a:t>
              </a:r>
              <a:endParaRPr lang="pl-PL" sz="2400" b="1" dirty="0"/>
            </a:p>
          </p:txBody>
        </p:sp>
        <p:sp>
          <p:nvSpPr>
            <p:cNvPr id="31823" name="Text Box 79"/>
            <p:cNvSpPr txBox="1">
              <a:spLocks noChangeArrowheads="1"/>
            </p:cNvSpPr>
            <p:nvPr/>
          </p:nvSpPr>
          <p:spPr bwMode="auto">
            <a:xfrm>
              <a:off x="2404" y="3949"/>
              <a:ext cx="231" cy="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/>
              <a:r>
                <a:rPr lang="pl-PL" sz="2400" b="1" i="1" dirty="0">
                  <a:solidFill>
                    <a:srgbClr val="000000"/>
                  </a:solidFill>
                </a:rPr>
                <a:t>i</a:t>
              </a:r>
              <a:endParaRPr lang="pl-PL" sz="2400" b="1" dirty="0"/>
            </a:p>
          </p:txBody>
        </p:sp>
        <p:sp>
          <p:nvSpPr>
            <p:cNvPr id="31824" name="Text Box 80"/>
            <p:cNvSpPr txBox="1">
              <a:spLocks noChangeArrowheads="1"/>
            </p:cNvSpPr>
            <p:nvPr/>
          </p:nvSpPr>
          <p:spPr bwMode="auto">
            <a:xfrm>
              <a:off x="2316" y="3182"/>
              <a:ext cx="1056" cy="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/>
              <a:r>
                <a:rPr lang="pl-PL" sz="2400" b="1" i="1" dirty="0">
                  <a:solidFill>
                    <a:srgbClr val="000000"/>
                  </a:solidFill>
                </a:rPr>
                <a:t>j + i</a:t>
              </a:r>
              <a:r>
                <a:rPr lang="pl-PL" sz="2400" b="1" dirty="0">
                  <a:solidFill>
                    <a:srgbClr val="000000"/>
                  </a:solidFill>
                </a:rPr>
                <a:t> = </a:t>
              </a:r>
              <a:r>
                <a:rPr lang="pl-PL" sz="2400" b="1" i="1" dirty="0">
                  <a:solidFill>
                    <a:srgbClr val="000000"/>
                  </a:solidFill>
                </a:rPr>
                <a:t>K </a:t>
              </a:r>
              <a:endParaRPr lang="pl-PL" sz="2400" b="1" dirty="0"/>
            </a:p>
          </p:txBody>
        </p:sp>
      </p:grpSp>
      <p:graphicFrame>
        <p:nvGraphicFramePr>
          <p:cNvPr id="145409" name="Object 10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0468187"/>
              </p:ext>
            </p:extLst>
          </p:nvPr>
        </p:nvGraphicFramePr>
        <p:xfrm>
          <a:off x="5722711" y="723986"/>
          <a:ext cx="3284538" cy="197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940" name="Równanie" r:id="rId8" imgW="1117440" imgH="672840" progId="Equation.3">
                  <p:embed/>
                </p:oleObj>
              </mc:Choice>
              <mc:Fallback>
                <p:oleObj name="Równanie" r:id="rId8" imgW="1117440" imgH="672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2711" y="723986"/>
                        <a:ext cx="3284538" cy="1974850"/>
                      </a:xfrm>
                      <a:prstGeom prst="rect">
                        <a:avLst/>
                      </a:prstGeom>
                      <a:solidFill>
                        <a:srgbClr val="FFCC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828" name="Rectangle 84"/>
          <p:cNvSpPr>
            <a:spLocks noChangeArrowheads="1"/>
          </p:cNvSpPr>
          <p:nvPr/>
        </p:nvSpPr>
        <p:spPr bwMode="auto">
          <a:xfrm>
            <a:off x="3913287" y="1097377"/>
            <a:ext cx="1612686" cy="156966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pl-PL" sz="2400" b="1" dirty="0" smtClean="0"/>
              <a:t>Globalne</a:t>
            </a:r>
          </a:p>
          <a:p>
            <a:pPr algn="ctr"/>
            <a:r>
              <a:rPr lang="pl-PL" sz="2400" b="1" dirty="0" smtClean="0"/>
              <a:t>równanie</a:t>
            </a:r>
            <a:r>
              <a:rPr lang="pl-PL" sz="2400" b="1" dirty="0"/>
              <a:t/>
            </a:r>
            <a:br>
              <a:rPr lang="pl-PL" sz="2400" b="1" dirty="0"/>
            </a:br>
            <a:r>
              <a:rPr lang="pl-PL" sz="2400" b="1" dirty="0" smtClean="0"/>
              <a:t>równowagi</a:t>
            </a:r>
          </a:p>
          <a:p>
            <a:pPr algn="ctr"/>
            <a:r>
              <a:rPr lang="pl-PL" sz="2400" b="1" dirty="0" smtClean="0"/>
              <a:t>(GRR)</a:t>
            </a:r>
            <a:endParaRPr lang="pl-PL" sz="2400" b="1" dirty="0"/>
          </a:p>
        </p:txBody>
      </p:sp>
      <p:graphicFrame>
        <p:nvGraphicFramePr>
          <p:cNvPr id="37" name="Object 10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954030"/>
              </p:ext>
            </p:extLst>
          </p:nvPr>
        </p:nvGraphicFramePr>
        <p:xfrm>
          <a:off x="223838" y="1484313"/>
          <a:ext cx="928687" cy="47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941" name="Równanie" r:id="rId10" imgW="419040" imgH="215640" progId="Equation.3">
                  <p:embed/>
                </p:oleObj>
              </mc:Choice>
              <mc:Fallback>
                <p:oleObj name="Równanie" r:id="rId10" imgW="41904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838" y="1484313"/>
                        <a:ext cx="928687" cy="471487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ct 10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9769502"/>
              </p:ext>
            </p:extLst>
          </p:nvPr>
        </p:nvGraphicFramePr>
        <p:xfrm>
          <a:off x="2709060" y="1512397"/>
          <a:ext cx="928687" cy="47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942" name="Równanie" r:id="rId12" imgW="419040" imgH="215640" progId="Equation.3">
                  <p:embed/>
                </p:oleObj>
              </mc:Choice>
              <mc:Fallback>
                <p:oleObj name="Równanie" r:id="rId12" imgW="41904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9060" y="1512397"/>
                        <a:ext cx="928687" cy="471487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upa 6"/>
          <p:cNvGrpSpPr/>
          <p:nvPr/>
        </p:nvGrpSpPr>
        <p:grpSpPr>
          <a:xfrm>
            <a:off x="0" y="2927896"/>
            <a:ext cx="8913719" cy="1625600"/>
            <a:chOff x="141288" y="2890838"/>
            <a:chExt cx="8913719" cy="1625600"/>
          </a:xfrm>
        </p:grpSpPr>
        <p:grpSp>
          <p:nvGrpSpPr>
            <p:cNvPr id="4" name="Grupa 3"/>
            <p:cNvGrpSpPr/>
            <p:nvPr/>
          </p:nvGrpSpPr>
          <p:grpSpPr>
            <a:xfrm>
              <a:off x="141288" y="2890838"/>
              <a:ext cx="7887096" cy="1625600"/>
              <a:chOff x="267168" y="2918854"/>
              <a:chExt cx="7887096" cy="1625600"/>
            </a:xfrm>
          </p:grpSpPr>
          <p:graphicFrame>
            <p:nvGraphicFramePr>
              <p:cNvPr id="145408" name="Object 102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27910538"/>
                  </p:ext>
                </p:extLst>
              </p:nvPr>
            </p:nvGraphicFramePr>
            <p:xfrm>
              <a:off x="267168" y="2918854"/>
              <a:ext cx="4406900" cy="16256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4943" name="Równanie" r:id="rId14" imgW="2514600" imgH="927000" progId="Equation.3">
                      <p:embed/>
                    </p:oleObj>
                  </mc:Choice>
                  <mc:Fallback>
                    <p:oleObj name="Równanie" r:id="rId14" imgW="2514600" imgH="9270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67168" y="2918854"/>
                            <a:ext cx="4406900" cy="1625600"/>
                          </a:xfrm>
                          <a:prstGeom prst="rect">
                            <a:avLst/>
                          </a:prstGeom>
                          <a:noFill/>
                          <a:ln w="19050">
                            <a:solidFill>
                              <a:schemeClr val="tx1"/>
                            </a:solidFill>
                          </a:ln>
                          <a:extLst/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8" name="Prostokąt 7"/>
              <p:cNvSpPr/>
              <p:nvPr/>
            </p:nvSpPr>
            <p:spPr>
              <a:xfrm>
                <a:off x="4674068" y="3161884"/>
                <a:ext cx="3480196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l-PL" sz="2000" b="1" dirty="0" smtClean="0"/>
                  <a:t>Hipotetyczne rozwiązanie GRR</a:t>
                </a:r>
                <a:endParaRPr lang="pl-PL" sz="2000" dirty="0"/>
              </a:p>
            </p:txBody>
          </p:sp>
        </p:grpSp>
        <p:sp>
          <p:nvSpPr>
            <p:cNvPr id="43" name="pole tekstowe 42"/>
            <p:cNvSpPr txBox="1"/>
            <p:nvPr/>
          </p:nvSpPr>
          <p:spPr>
            <a:xfrm>
              <a:off x="4571728" y="3426419"/>
              <a:ext cx="448327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smtClean="0">
                  <a:latin typeface="+mj-lt"/>
                </a:rPr>
                <a:t>Model zamknięty – kolejki obciążone ruchem</a:t>
              </a:r>
              <a:br>
                <a:rPr lang="pl-PL" b="1" dirty="0" smtClean="0">
                  <a:latin typeface="+mj-lt"/>
                </a:rPr>
              </a:br>
              <a:r>
                <a:rPr lang="pl-PL" b="1" dirty="0" smtClean="0">
                  <a:latin typeface="+mj-lt"/>
                </a:rPr>
                <a:t>równoważnym</a:t>
              </a:r>
              <a:r>
                <a:rPr lang="pl-PL" b="1" dirty="0" smtClean="0">
                  <a:latin typeface="+mj-lt"/>
                  <a:cs typeface="Times New Roman" panose="02020603050405020304" pitchFamily="18" charset="0"/>
                </a:rPr>
                <a:t> przepustowości </a:t>
              </a:r>
              <a:r>
                <a:rPr lang="el-GR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γ</a:t>
              </a:r>
              <a:r>
                <a:rPr lang="pl-PL" b="1" dirty="0" smtClean="0">
                  <a:latin typeface="+mj-lt"/>
                </a:rPr>
                <a:t>.</a:t>
              </a:r>
              <a:endParaRPr lang="pl-PL" b="1" dirty="0">
                <a:latin typeface="+mj-lt"/>
              </a:endParaRPr>
            </a:p>
          </p:txBody>
        </p:sp>
      </p:grpSp>
      <p:grpSp>
        <p:nvGrpSpPr>
          <p:cNvPr id="9" name="Grupa 8"/>
          <p:cNvGrpSpPr/>
          <p:nvPr/>
        </p:nvGrpSpPr>
        <p:grpSpPr>
          <a:xfrm>
            <a:off x="0" y="4573587"/>
            <a:ext cx="9122878" cy="2284413"/>
            <a:chOff x="0" y="4573587"/>
            <a:chExt cx="9122878" cy="2284413"/>
          </a:xfrm>
        </p:grpSpPr>
        <p:grpSp>
          <p:nvGrpSpPr>
            <p:cNvPr id="14" name="Grupa 13"/>
            <p:cNvGrpSpPr/>
            <p:nvPr/>
          </p:nvGrpSpPr>
          <p:grpSpPr>
            <a:xfrm>
              <a:off x="2084531" y="4573587"/>
              <a:ext cx="7038347" cy="2284413"/>
              <a:chOff x="2186616" y="4552950"/>
              <a:chExt cx="7038347" cy="2284413"/>
            </a:xfrm>
          </p:grpSpPr>
          <p:graphicFrame>
            <p:nvGraphicFramePr>
              <p:cNvPr id="36" name="Object 102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721262556"/>
                  </p:ext>
                </p:extLst>
              </p:nvPr>
            </p:nvGraphicFramePr>
            <p:xfrm>
              <a:off x="4425950" y="4552950"/>
              <a:ext cx="4799013" cy="22844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4944" name="Równanie" r:id="rId16" imgW="2882880" imgH="1371600" progId="Equation.3">
                      <p:embed/>
                    </p:oleObj>
                  </mc:Choice>
                  <mc:Fallback>
                    <p:oleObj name="Równanie" r:id="rId16" imgW="2882880" imgH="1371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425950" y="4552950"/>
                            <a:ext cx="4799013" cy="2284413"/>
                          </a:xfrm>
                          <a:prstGeom prst="rect">
                            <a:avLst/>
                          </a:prstGeom>
                          <a:noFill/>
                          <a:ln w="19050">
                            <a:solidFill>
                              <a:schemeClr val="tx1"/>
                            </a:solidFill>
                          </a:ln>
                          <a:extLst/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" name="Obiekt 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725703816"/>
                  </p:ext>
                </p:extLst>
              </p:nvPr>
            </p:nvGraphicFramePr>
            <p:xfrm>
              <a:off x="2186616" y="4672010"/>
              <a:ext cx="1249058" cy="43445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4945" name="Równanie" r:id="rId18" imgW="583920" imgH="203040" progId="Equation.3">
                      <p:embed/>
                    </p:oleObj>
                  </mc:Choice>
                  <mc:Fallback>
                    <p:oleObj name="Równanie" r:id="rId18" imgW="583920" imgH="20304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9"/>
                          <a:stretch>
                            <a:fillRect/>
                          </a:stretch>
                        </p:blipFill>
                        <p:spPr>
                          <a:xfrm>
                            <a:off x="2186616" y="4672010"/>
                            <a:ext cx="1249058" cy="434455"/>
                          </a:xfrm>
                          <a:prstGeom prst="rect">
                            <a:avLst/>
                          </a:prstGeom>
                          <a:ln w="19050">
                            <a:solidFill>
                              <a:schemeClr val="tx1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11" name="Łącznik prosty ze strzałką 10"/>
              <p:cNvCxnSpPr/>
              <p:nvPr/>
            </p:nvCxnSpPr>
            <p:spPr>
              <a:xfrm>
                <a:off x="3515573" y="4889237"/>
                <a:ext cx="792088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4" name="Rectangle 2"/>
            <p:cNvSpPr>
              <a:spLocks noChangeArrowheads="1"/>
            </p:cNvSpPr>
            <p:nvPr/>
          </p:nvSpPr>
          <p:spPr bwMode="auto">
            <a:xfrm>
              <a:off x="644424" y="6110831"/>
              <a:ext cx="2888648" cy="714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r>
                <a:rPr lang="pl-PL" b="1" dirty="0" smtClean="0">
                  <a:solidFill>
                    <a:srgbClr val="006600"/>
                  </a:solidFill>
                </a:rPr>
                <a:t>Kolejka M/M/1/K</a:t>
              </a:r>
            </a:p>
            <a:p>
              <a:r>
                <a:rPr lang="pl-PL" b="1" dirty="0" smtClean="0">
                  <a:solidFill>
                    <a:srgbClr val="006600"/>
                  </a:solidFill>
                  <a:sym typeface="Symbol" pitchFamily="18" charset="2"/>
                </a:rPr>
                <a:t>zamknięta</a:t>
              </a:r>
              <a:r>
                <a:rPr lang="pl-PL" b="1" dirty="0">
                  <a:solidFill>
                    <a:srgbClr val="006600"/>
                  </a:solidFill>
                </a:rPr>
                <a:t> </a:t>
              </a:r>
              <a:r>
                <a:rPr lang="pl-PL" b="1" dirty="0">
                  <a:solidFill>
                    <a:srgbClr val="006600"/>
                  </a:solidFill>
                  <a:sym typeface="Symbol" pitchFamily="18" charset="2"/>
                </a:rPr>
                <a:t> </a:t>
              </a:r>
              <a:r>
                <a:rPr lang="pl-PL" b="1" dirty="0" smtClean="0">
                  <a:solidFill>
                    <a:srgbClr val="006600"/>
                  </a:solidFill>
                </a:rPr>
                <a:t>otwarta</a:t>
              </a:r>
              <a:endParaRPr lang="pl-PL" b="1" dirty="0">
                <a:solidFill>
                  <a:srgbClr val="006600"/>
                </a:solidFill>
              </a:endParaRPr>
            </a:p>
          </p:txBody>
        </p:sp>
        <p:cxnSp>
          <p:nvCxnSpPr>
            <p:cNvPr id="41" name="Łącznik prosty ze strzałką 40"/>
            <p:cNvCxnSpPr/>
            <p:nvPr/>
          </p:nvCxnSpPr>
          <p:spPr>
            <a:xfrm>
              <a:off x="3413488" y="6463437"/>
              <a:ext cx="792088" cy="0"/>
            </a:xfrm>
            <a:prstGeom prst="straightConnector1">
              <a:avLst/>
            </a:prstGeom>
            <a:ln w="38100">
              <a:solidFill>
                <a:srgbClr val="0066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pole tekstowe 44"/>
            <p:cNvSpPr txBox="1"/>
            <p:nvPr/>
          </p:nvSpPr>
          <p:spPr>
            <a:xfrm>
              <a:off x="0" y="5315830"/>
              <a:ext cx="4435381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smtClean="0">
                  <a:latin typeface="+mj-lt"/>
                </a:rPr>
                <a:t>Model otwarty – kolejka obciążona ruchem</a:t>
              </a:r>
              <a:br>
                <a:rPr lang="pl-PL" b="1" dirty="0" smtClean="0">
                  <a:latin typeface="+mj-lt"/>
                </a:rPr>
              </a:br>
              <a:r>
                <a:rPr lang="pl-PL" b="1" dirty="0" smtClean="0">
                  <a:latin typeface="+mj-lt"/>
                </a:rPr>
                <a:t>oferowanym </a:t>
              </a:r>
              <a:r>
                <a:rPr lang="el-GR" b="1" i="1" dirty="0" smtClean="0">
                  <a:latin typeface="+mj-lt"/>
                  <a:cs typeface="Times New Roman" panose="02020603050405020304" pitchFamily="18" charset="0"/>
                </a:rPr>
                <a:t>λ</a:t>
              </a:r>
              <a:r>
                <a:rPr lang="pl-PL" b="1" dirty="0" smtClean="0">
                  <a:latin typeface="+mj-lt"/>
                  <a:cs typeface="Times New Roman" panose="02020603050405020304" pitchFamily="18" charset="0"/>
                </a:rPr>
                <a:t>, zapewniająca przepustowość</a:t>
              </a:r>
              <a:br>
                <a:rPr lang="pl-PL" b="1" dirty="0" smtClean="0">
                  <a:latin typeface="+mj-lt"/>
                  <a:cs typeface="Times New Roman" panose="02020603050405020304" pitchFamily="18" charset="0"/>
                </a:rPr>
              </a:br>
              <a:r>
                <a:rPr lang="el-GR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γ</a:t>
              </a:r>
              <a:r>
                <a:rPr lang="pl-PL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= </a:t>
              </a:r>
              <a:r>
                <a:rPr lang="el-GR" b="1" i="1" dirty="0" smtClean="0">
                  <a:latin typeface="+mj-lt"/>
                  <a:cs typeface="Times New Roman" panose="02020603050405020304" pitchFamily="18" charset="0"/>
                </a:rPr>
                <a:t>λ</a:t>
              </a:r>
              <a:r>
                <a:rPr lang="pl-PL" b="1" baseline="-25000" dirty="0" smtClean="0">
                  <a:latin typeface="+mj-lt"/>
                  <a:cs typeface="Times New Roman" panose="02020603050405020304" pitchFamily="18" charset="0"/>
                </a:rPr>
                <a:t>+</a:t>
              </a:r>
              <a:r>
                <a:rPr lang="pl-PL" b="1" dirty="0" smtClean="0">
                  <a:latin typeface="+mj-lt"/>
                </a:rPr>
                <a:t>.</a:t>
              </a:r>
              <a:endParaRPr lang="pl-PL" b="1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20091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Text Box 3"/>
          <p:cNvSpPr txBox="1">
            <a:spLocks noChangeArrowheads="1"/>
          </p:cNvSpPr>
          <p:nvPr/>
        </p:nvSpPr>
        <p:spPr bwMode="auto">
          <a:xfrm>
            <a:off x="7391400" y="64770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 sz="2400"/>
          </a:p>
        </p:txBody>
      </p:sp>
      <p:sp>
        <p:nvSpPr>
          <p:cNvPr id="35" name="Rectangle 2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MODEL KOLEJKOWY M/M/1/K – </a:t>
            </a:r>
            <a:r>
              <a:rPr kumimoji="1" lang="pl-PL" sz="3600" dirty="0" smtClean="0">
                <a:solidFill>
                  <a:srgbClr val="006600"/>
                </a:solidFill>
                <a:latin typeface="Impact" pitchFamily="34" charset="0"/>
              </a:rPr>
              <a:t>otwarty</a:t>
            </a:r>
          </a:p>
          <a:p>
            <a:r>
              <a:rPr kumimoji="1" lang="pl-PL" sz="3600" dirty="0">
                <a:solidFill>
                  <a:schemeClr val="folHlink"/>
                </a:solidFill>
                <a:latin typeface="Impact" pitchFamily="34" charset="0"/>
              </a:rPr>
              <a:t>p</a:t>
            </a:r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rzepustowość </a:t>
            </a:r>
            <a:r>
              <a:rPr kumimoji="1" lang="el-GR" sz="3600" i="1" dirty="0">
                <a:solidFill>
                  <a:schemeClr val="folHlink"/>
                </a:solidFill>
                <a:latin typeface="Impact" pitchFamily="34" charset="0"/>
                <a:cs typeface="Times New Roman" panose="02020603050405020304" pitchFamily="18" charset="0"/>
              </a:rPr>
              <a:t>γ</a:t>
            </a:r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 = ?</a:t>
            </a:r>
            <a:endParaRPr kumimoji="1" lang="pl-PL" sz="4400" dirty="0">
              <a:solidFill>
                <a:schemeClr val="tx2"/>
              </a:solidFill>
              <a:latin typeface="Impact" pitchFamily="34" charset="0"/>
            </a:endParaRPr>
          </a:p>
        </p:txBody>
      </p:sp>
      <p:grpSp>
        <p:nvGrpSpPr>
          <p:cNvPr id="33" name="Grupa 32"/>
          <p:cNvGrpSpPr/>
          <p:nvPr/>
        </p:nvGrpSpPr>
        <p:grpSpPr>
          <a:xfrm>
            <a:off x="1115616" y="891972"/>
            <a:ext cx="6757172" cy="2590800"/>
            <a:chOff x="1125538" y="753924"/>
            <a:chExt cx="6757172" cy="2590800"/>
          </a:xfrm>
        </p:grpSpPr>
        <p:grpSp>
          <p:nvGrpSpPr>
            <p:cNvPr id="34" name="Group 31"/>
            <p:cNvGrpSpPr>
              <a:grpSpLocks/>
            </p:cNvGrpSpPr>
            <p:nvPr/>
          </p:nvGrpSpPr>
          <p:grpSpPr bwMode="auto">
            <a:xfrm>
              <a:off x="1125538" y="753924"/>
              <a:ext cx="6629400" cy="2590800"/>
              <a:chOff x="960" y="672"/>
              <a:chExt cx="4176" cy="1632"/>
            </a:xfrm>
          </p:grpSpPr>
          <p:sp>
            <p:nvSpPr>
              <p:cNvPr id="39" name="Freeform 5"/>
              <p:cNvSpPr>
                <a:spLocks/>
              </p:cNvSpPr>
              <p:nvPr/>
            </p:nvSpPr>
            <p:spPr bwMode="auto">
              <a:xfrm>
                <a:off x="3840" y="1104"/>
                <a:ext cx="528" cy="28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 cmpd="sng">
                <a:solidFill>
                  <a:srgbClr val="CC33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0" name="Text Box 6"/>
              <p:cNvSpPr txBox="1">
                <a:spLocks noChangeArrowheads="1"/>
              </p:cNvSpPr>
              <p:nvPr/>
            </p:nvSpPr>
            <p:spPr bwMode="auto">
              <a:xfrm>
                <a:off x="3696" y="1772"/>
                <a:ext cx="575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pl-PL" sz="2800" b="1" i="1">
                    <a:solidFill>
                      <a:srgbClr val="000000"/>
                    </a:solidFill>
                  </a:rPr>
                  <a:t>j </a:t>
                </a:r>
                <a:r>
                  <a:rPr lang="pl-PL" sz="2800" b="1" i="1">
                    <a:solidFill>
                      <a:srgbClr val="000000"/>
                    </a:solidFill>
                    <a:sym typeface="Symbol" pitchFamily="18" charset="2"/>
                  </a:rPr>
                  <a:t> K</a:t>
                </a:r>
                <a:endParaRPr lang="pl-PL" sz="2400" i="1"/>
              </a:p>
            </p:txBody>
          </p:sp>
          <p:sp>
            <p:nvSpPr>
              <p:cNvPr id="41" name="Freeform 7"/>
              <p:cNvSpPr>
                <a:spLocks/>
              </p:cNvSpPr>
              <p:nvPr/>
            </p:nvSpPr>
            <p:spPr bwMode="auto">
              <a:xfrm>
                <a:off x="3024" y="1008"/>
                <a:ext cx="816" cy="4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 cmpd="sng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" name="Text Box 8"/>
              <p:cNvSpPr txBox="1">
                <a:spLocks noChangeArrowheads="1"/>
              </p:cNvSpPr>
              <p:nvPr/>
            </p:nvSpPr>
            <p:spPr bwMode="auto">
              <a:xfrm>
                <a:off x="3120" y="672"/>
                <a:ext cx="575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pl-PL" sz="2400" b="1" dirty="0">
                    <a:solidFill>
                      <a:srgbClr val="333399"/>
                    </a:solidFill>
                  </a:rPr>
                  <a:t>bufor</a:t>
                </a:r>
                <a:endParaRPr lang="pl-PL" sz="2400" dirty="0"/>
              </a:p>
            </p:txBody>
          </p:sp>
          <p:sp>
            <p:nvSpPr>
              <p:cNvPr id="43" name="Text Box 9"/>
              <p:cNvSpPr txBox="1">
                <a:spLocks noChangeArrowheads="1"/>
              </p:cNvSpPr>
              <p:nvPr/>
            </p:nvSpPr>
            <p:spPr bwMode="auto">
              <a:xfrm>
                <a:off x="3840" y="768"/>
                <a:ext cx="575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pl-PL" sz="2400" b="1">
                    <a:solidFill>
                      <a:srgbClr val="CC3300"/>
                    </a:solidFill>
                  </a:rPr>
                  <a:t>kanał</a:t>
                </a:r>
                <a:endParaRPr lang="pl-PL" sz="2400"/>
              </a:p>
            </p:txBody>
          </p:sp>
          <p:sp>
            <p:nvSpPr>
              <p:cNvPr id="44" name="Line 10"/>
              <p:cNvSpPr>
                <a:spLocks noChangeShapeType="1"/>
              </p:cNvSpPr>
              <p:nvPr/>
            </p:nvSpPr>
            <p:spPr bwMode="auto">
              <a:xfrm>
                <a:off x="3108" y="108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5" name="Line 11"/>
              <p:cNvSpPr>
                <a:spLocks noChangeShapeType="1"/>
              </p:cNvSpPr>
              <p:nvPr/>
            </p:nvSpPr>
            <p:spPr bwMode="auto">
              <a:xfrm>
                <a:off x="3275" y="108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6" name="Line 12"/>
              <p:cNvSpPr>
                <a:spLocks noChangeShapeType="1"/>
              </p:cNvSpPr>
              <p:nvPr/>
            </p:nvSpPr>
            <p:spPr bwMode="auto">
              <a:xfrm>
                <a:off x="3443" y="108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7" name="Line 13"/>
              <p:cNvSpPr>
                <a:spLocks noChangeShapeType="1"/>
              </p:cNvSpPr>
              <p:nvPr/>
            </p:nvSpPr>
            <p:spPr bwMode="auto">
              <a:xfrm>
                <a:off x="3611" y="108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8" name="Line 14"/>
              <p:cNvSpPr>
                <a:spLocks noChangeShapeType="1"/>
              </p:cNvSpPr>
              <p:nvPr/>
            </p:nvSpPr>
            <p:spPr bwMode="auto">
              <a:xfrm>
                <a:off x="3779" y="108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9" name="Line 15"/>
              <p:cNvSpPr>
                <a:spLocks noChangeShapeType="1"/>
              </p:cNvSpPr>
              <p:nvPr/>
            </p:nvSpPr>
            <p:spPr bwMode="auto">
              <a:xfrm rot="5400000">
                <a:off x="4104" y="1080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0" name="Line 16"/>
              <p:cNvSpPr>
                <a:spLocks noChangeShapeType="1"/>
              </p:cNvSpPr>
              <p:nvPr/>
            </p:nvSpPr>
            <p:spPr bwMode="auto">
              <a:xfrm>
                <a:off x="2328" y="1262"/>
                <a:ext cx="768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stealth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1" name="Line 17"/>
              <p:cNvSpPr>
                <a:spLocks noChangeShapeType="1"/>
              </p:cNvSpPr>
              <p:nvPr/>
            </p:nvSpPr>
            <p:spPr bwMode="auto">
              <a:xfrm>
                <a:off x="4368" y="1248"/>
                <a:ext cx="768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stealth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2" name="AutoShape 18"/>
              <p:cNvSpPr>
                <a:spLocks/>
              </p:cNvSpPr>
              <p:nvPr/>
            </p:nvSpPr>
            <p:spPr bwMode="auto">
              <a:xfrm rot="-5400000">
                <a:off x="3528" y="1128"/>
                <a:ext cx="288" cy="1200"/>
              </a:xfrm>
              <a:prstGeom prst="leftBrace">
                <a:avLst>
                  <a:gd name="adj1" fmla="val 34722"/>
                  <a:gd name="adj2" fmla="val 50000"/>
                </a:avLst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graphicFrame>
            <p:nvGraphicFramePr>
              <p:cNvPr id="53" name="Object 102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201247031"/>
                  </p:ext>
                </p:extLst>
              </p:nvPr>
            </p:nvGraphicFramePr>
            <p:xfrm>
              <a:off x="1152" y="768"/>
              <a:ext cx="293" cy="36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5195" name="Równanie" r:id="rId4" imgW="139680" imgH="177480" progId="Equation.3">
                      <p:embed/>
                    </p:oleObj>
                  </mc:Choice>
                  <mc:Fallback>
                    <p:oleObj name="Równanie" r:id="rId4" imgW="139680" imgH="177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152" y="768"/>
                            <a:ext cx="293" cy="36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4" name="Object 102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919371291"/>
                  </p:ext>
                </p:extLst>
              </p:nvPr>
            </p:nvGraphicFramePr>
            <p:xfrm>
              <a:off x="3923" y="1361"/>
              <a:ext cx="317" cy="34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5196" name="Equation" r:id="rId6" imgW="152280" imgH="164880" progId="Equation.3">
                      <p:embed/>
                    </p:oleObj>
                  </mc:Choice>
                  <mc:Fallback>
                    <p:oleObj name="Equation" r:id="rId6" imgW="152280" imgH="1648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923" y="1361"/>
                            <a:ext cx="317" cy="343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55" name="AutoShape 21" descr="50%"/>
              <p:cNvSpPr>
                <a:spLocks noChangeArrowheads="1"/>
              </p:cNvSpPr>
              <p:nvPr/>
            </p:nvSpPr>
            <p:spPr bwMode="auto">
              <a:xfrm>
                <a:off x="1712" y="976"/>
                <a:ext cx="624" cy="565"/>
              </a:xfrm>
              <a:prstGeom prst="diamond">
                <a:avLst/>
              </a:prstGeom>
              <a:pattFill prst="pct50">
                <a:fgClr>
                  <a:srgbClr val="CCCCFF"/>
                </a:fgClr>
                <a:bgClr>
                  <a:schemeClr val="bg1"/>
                </a:bgClr>
              </a:patt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6" name="Text Box 22"/>
              <p:cNvSpPr txBox="1">
                <a:spLocks noChangeArrowheads="1"/>
              </p:cNvSpPr>
              <p:nvPr/>
            </p:nvSpPr>
            <p:spPr bwMode="auto">
              <a:xfrm>
                <a:off x="2208" y="816"/>
                <a:ext cx="672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pl-PL" sz="2800" b="1" i="1">
                    <a:solidFill>
                      <a:srgbClr val="000000"/>
                    </a:solidFill>
                  </a:rPr>
                  <a:t>j </a:t>
                </a:r>
                <a:r>
                  <a:rPr lang="pl-PL" sz="2800" b="1" i="1">
                    <a:solidFill>
                      <a:srgbClr val="000000"/>
                    </a:solidFill>
                    <a:sym typeface="Symbol" pitchFamily="18" charset="2"/>
                  </a:rPr>
                  <a:t>&lt; K</a:t>
                </a:r>
                <a:endParaRPr lang="pl-PL" sz="2400" i="1"/>
              </a:p>
            </p:txBody>
          </p:sp>
          <p:sp>
            <p:nvSpPr>
              <p:cNvPr id="57" name="Text Box 23"/>
              <p:cNvSpPr txBox="1">
                <a:spLocks noChangeArrowheads="1"/>
              </p:cNvSpPr>
              <p:nvPr/>
            </p:nvSpPr>
            <p:spPr bwMode="auto">
              <a:xfrm>
                <a:off x="2112" y="1776"/>
                <a:ext cx="816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pl-PL" sz="2800" b="1" i="1">
                    <a:solidFill>
                      <a:srgbClr val="000000"/>
                    </a:solidFill>
                  </a:rPr>
                  <a:t>j </a:t>
                </a:r>
                <a:r>
                  <a:rPr lang="pl-PL" sz="2800" b="1" i="1">
                    <a:solidFill>
                      <a:srgbClr val="000000"/>
                    </a:solidFill>
                    <a:sym typeface="Symbol" pitchFamily="18" charset="2"/>
                  </a:rPr>
                  <a:t>= K</a:t>
                </a:r>
                <a:endParaRPr lang="pl-PL" sz="2400" i="1"/>
              </a:p>
            </p:txBody>
          </p:sp>
          <p:sp>
            <p:nvSpPr>
              <p:cNvPr id="58" name="Line 24"/>
              <p:cNvSpPr>
                <a:spLocks noChangeShapeType="1"/>
              </p:cNvSpPr>
              <p:nvPr/>
            </p:nvSpPr>
            <p:spPr bwMode="auto">
              <a:xfrm rot="5400000">
                <a:off x="1632" y="1920"/>
                <a:ext cx="768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prstDash val="dash"/>
                <a:round/>
                <a:headEnd/>
                <a:tailEnd type="stealth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9" name="Line 25"/>
              <p:cNvSpPr>
                <a:spLocks noChangeShapeType="1"/>
              </p:cNvSpPr>
              <p:nvPr/>
            </p:nvSpPr>
            <p:spPr bwMode="auto">
              <a:xfrm>
                <a:off x="960" y="1248"/>
                <a:ext cx="768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stealth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3" name="Text Box 26"/>
              <p:cNvSpPr txBox="1">
                <a:spLocks noChangeArrowheads="1"/>
              </p:cNvSpPr>
              <p:nvPr/>
            </p:nvSpPr>
            <p:spPr bwMode="auto">
              <a:xfrm>
                <a:off x="1872" y="1056"/>
                <a:ext cx="432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pl-PL" sz="2800" b="1" i="1">
                    <a:solidFill>
                      <a:srgbClr val="000000"/>
                    </a:solidFill>
                  </a:rPr>
                  <a:t>j </a:t>
                </a:r>
                <a:r>
                  <a:rPr lang="pl-PL" sz="2800" b="1" i="1">
                    <a:solidFill>
                      <a:srgbClr val="000000"/>
                    </a:solidFill>
                    <a:sym typeface="Symbol" pitchFamily="18" charset="2"/>
                  </a:rPr>
                  <a:t>?</a:t>
                </a:r>
                <a:endParaRPr lang="pl-PL" sz="2400" i="1"/>
              </a:p>
            </p:txBody>
          </p:sp>
        </p:grpSp>
        <p:graphicFrame>
          <p:nvGraphicFramePr>
            <p:cNvPr id="38" name="Object 10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41233902"/>
                </p:ext>
              </p:extLst>
            </p:nvPr>
          </p:nvGraphicFramePr>
          <p:xfrm>
            <a:off x="6676210" y="1765161"/>
            <a:ext cx="1206500" cy="612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197" name="Równanie" r:id="rId8" imgW="419040" imgH="215640" progId="Equation.3">
                    <p:embed/>
                  </p:oleObj>
                </mc:Choice>
                <mc:Fallback>
                  <p:oleObj name="Równanie" r:id="rId8" imgW="41904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76210" y="1765161"/>
                          <a:ext cx="1206500" cy="612775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84" name="Object 10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0302984"/>
              </p:ext>
            </p:extLst>
          </p:nvPr>
        </p:nvGraphicFramePr>
        <p:xfrm>
          <a:off x="2073265" y="2238173"/>
          <a:ext cx="593725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198" name="Równanie" r:id="rId10" imgW="177480" imgH="215640" progId="Equation.3">
                  <p:embed/>
                </p:oleObj>
              </mc:Choice>
              <mc:Fallback>
                <p:oleObj name="Równanie" r:id="rId10" imgW="1774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3265" y="2238173"/>
                        <a:ext cx="593725" cy="711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5" name="Object 10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3629248"/>
              </p:ext>
            </p:extLst>
          </p:nvPr>
        </p:nvGraphicFramePr>
        <p:xfrm>
          <a:off x="3222230" y="1873434"/>
          <a:ext cx="1206500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199" name="Równanie" r:id="rId12" imgW="419040" imgH="215640" progId="Equation.3">
                  <p:embed/>
                </p:oleObj>
              </mc:Choice>
              <mc:Fallback>
                <p:oleObj name="Równanie" r:id="rId12" imgW="41904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22230" y="1873434"/>
                        <a:ext cx="1206500" cy="61277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upa 2"/>
          <p:cNvGrpSpPr/>
          <p:nvPr/>
        </p:nvGrpSpPr>
        <p:grpSpPr>
          <a:xfrm>
            <a:off x="15875" y="3578572"/>
            <a:ext cx="9128125" cy="2890491"/>
            <a:chOff x="15875" y="3578572"/>
            <a:chExt cx="9128125" cy="2890491"/>
          </a:xfrm>
        </p:grpSpPr>
        <p:graphicFrame>
          <p:nvGraphicFramePr>
            <p:cNvPr id="60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13902648"/>
                </p:ext>
              </p:extLst>
            </p:nvPr>
          </p:nvGraphicFramePr>
          <p:xfrm>
            <a:off x="4676775" y="3726817"/>
            <a:ext cx="4467225" cy="27416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200" name="Równanie" r:id="rId13" imgW="2133360" imgH="1307880" progId="Equation.3">
                    <p:embed/>
                  </p:oleObj>
                </mc:Choice>
                <mc:Fallback>
                  <p:oleObj name="Równanie" r:id="rId13" imgW="2133360" imgH="1307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76775" y="3726817"/>
                          <a:ext cx="4467225" cy="2741613"/>
                        </a:xfrm>
                        <a:prstGeom prst="rect">
                          <a:avLst/>
                        </a:prstGeom>
                        <a:solidFill>
                          <a:srgbClr val="99CC00">
                            <a:alpha val="34000"/>
                          </a:srgbClr>
                        </a:solidFill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" name="Grupa 1"/>
            <p:cNvGrpSpPr/>
            <p:nvPr/>
          </p:nvGrpSpPr>
          <p:grpSpPr>
            <a:xfrm>
              <a:off x="15875" y="3578572"/>
              <a:ext cx="4572000" cy="2890491"/>
              <a:chOff x="15875" y="3578572"/>
              <a:chExt cx="4572000" cy="2890491"/>
            </a:xfrm>
          </p:grpSpPr>
          <p:graphicFrame>
            <p:nvGraphicFramePr>
              <p:cNvPr id="61" name="Object 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262731383"/>
                  </p:ext>
                </p:extLst>
              </p:nvPr>
            </p:nvGraphicFramePr>
            <p:xfrm>
              <a:off x="15875" y="4287838"/>
              <a:ext cx="4572000" cy="21812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5201" name="Równanie" r:id="rId15" imgW="1917360" imgH="914400" progId="Equation.3">
                      <p:embed/>
                    </p:oleObj>
                  </mc:Choice>
                  <mc:Fallback>
                    <p:oleObj name="Równanie" r:id="rId15" imgW="1917360" imgH="9144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6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5875" y="4287838"/>
                            <a:ext cx="4572000" cy="2181225"/>
                          </a:xfrm>
                          <a:prstGeom prst="rect">
                            <a:avLst/>
                          </a:prstGeom>
                          <a:solidFill>
                            <a:srgbClr val="EAEAEA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36" name="Prostokąt 35"/>
              <p:cNvSpPr/>
              <p:nvPr/>
            </p:nvSpPr>
            <p:spPr>
              <a:xfrm>
                <a:off x="421993" y="3578572"/>
                <a:ext cx="3480196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pl-PL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Obliczenia </a:t>
                </a:r>
                <a:r>
                  <a:rPr lang="el-GR" sz="20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γ</a:t>
                </a:r>
                <a:r>
                  <a:rPr lang="pl-PL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dla stacji</a:t>
                </a:r>
                <a:br>
                  <a:rPr lang="pl-PL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pl-PL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„bufor pakietów + kanał”</a:t>
                </a: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7391400" y="64770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 sz="2400"/>
          </a:p>
        </p:txBody>
      </p:sp>
      <p:grpSp>
        <p:nvGrpSpPr>
          <p:cNvPr id="3" name="Group 35"/>
          <p:cNvGrpSpPr>
            <a:grpSpLocks/>
          </p:cNvGrpSpPr>
          <p:nvPr/>
        </p:nvGrpSpPr>
        <p:grpSpPr bwMode="auto">
          <a:xfrm>
            <a:off x="184896" y="1254437"/>
            <a:ext cx="3533775" cy="2633663"/>
            <a:chOff x="797" y="599"/>
            <a:chExt cx="2226" cy="1659"/>
          </a:xfrm>
        </p:grpSpPr>
        <p:graphicFrame>
          <p:nvGraphicFramePr>
            <p:cNvPr id="4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0362704"/>
                </p:ext>
              </p:extLst>
            </p:nvPr>
          </p:nvGraphicFramePr>
          <p:xfrm>
            <a:off x="1165" y="1908"/>
            <a:ext cx="234" cy="28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5886" name="Równanie" r:id="rId3" imgW="139680" imgH="177480" progId="Equation.3">
                    <p:embed/>
                  </p:oleObj>
                </mc:Choice>
                <mc:Fallback>
                  <p:oleObj name="Równanie" r:id="rId3" imgW="1396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65" y="1908"/>
                          <a:ext cx="234" cy="28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" name="Object 4"/>
            <p:cNvGraphicFramePr>
              <a:graphicFrameLocks noChangeAspect="1"/>
            </p:cNvGraphicFramePr>
            <p:nvPr/>
          </p:nvGraphicFramePr>
          <p:xfrm>
            <a:off x="2447" y="756"/>
            <a:ext cx="253" cy="2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5887" name="Equation" r:id="rId5" imgW="152280" imgH="164880" progId="Equation.3">
                    <p:embed/>
                  </p:oleObj>
                </mc:Choice>
                <mc:Fallback>
                  <p:oleObj name="Equation" r:id="rId5" imgW="1522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47" y="756"/>
                          <a:ext cx="253" cy="2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1986" y="940"/>
              <a:ext cx="423" cy="2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1334" y="866"/>
              <a:ext cx="652" cy="3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>
              <a:off x="1401" y="928"/>
              <a:ext cx="0" cy="25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>
              <a:off x="1535" y="928"/>
              <a:ext cx="0" cy="25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>
              <a:off x="1669" y="928"/>
              <a:ext cx="0" cy="25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1" name="Line 12"/>
            <p:cNvSpPr>
              <a:spLocks noChangeShapeType="1"/>
            </p:cNvSpPr>
            <p:nvPr/>
          </p:nvSpPr>
          <p:spPr bwMode="auto">
            <a:xfrm>
              <a:off x="1803" y="928"/>
              <a:ext cx="0" cy="25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2" name="Line 13"/>
            <p:cNvSpPr>
              <a:spLocks noChangeShapeType="1"/>
            </p:cNvSpPr>
            <p:nvPr/>
          </p:nvSpPr>
          <p:spPr bwMode="auto">
            <a:xfrm>
              <a:off x="1938" y="928"/>
              <a:ext cx="0" cy="25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" name="Line 14"/>
            <p:cNvSpPr>
              <a:spLocks noChangeShapeType="1"/>
            </p:cNvSpPr>
            <p:nvPr/>
          </p:nvSpPr>
          <p:spPr bwMode="auto">
            <a:xfrm rot="5400000">
              <a:off x="2198" y="915"/>
              <a:ext cx="0" cy="269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14" name="Group 15"/>
            <p:cNvGrpSpPr>
              <a:grpSpLocks/>
            </p:cNvGrpSpPr>
            <p:nvPr/>
          </p:nvGrpSpPr>
          <p:grpSpPr bwMode="auto">
            <a:xfrm>
              <a:off x="1411" y="1710"/>
              <a:ext cx="1074" cy="367"/>
              <a:chOff x="3600" y="3120"/>
              <a:chExt cx="1344" cy="480"/>
            </a:xfrm>
          </p:grpSpPr>
          <p:sp>
            <p:nvSpPr>
              <p:cNvPr id="20" name="Freeform 16"/>
              <p:cNvSpPr>
                <a:spLocks/>
              </p:cNvSpPr>
              <p:nvPr/>
            </p:nvSpPr>
            <p:spPr bwMode="auto">
              <a:xfrm flipH="1">
                <a:off x="3600" y="3216"/>
                <a:ext cx="528" cy="28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 cmpd="sng">
                <a:solidFill>
                  <a:srgbClr val="CC33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auto">
              <a:xfrm flipH="1">
                <a:off x="4128" y="3120"/>
                <a:ext cx="816" cy="4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 cmpd="sng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2" name="Line 18"/>
              <p:cNvSpPr>
                <a:spLocks noChangeShapeType="1"/>
              </p:cNvSpPr>
              <p:nvPr/>
            </p:nvSpPr>
            <p:spPr bwMode="auto">
              <a:xfrm flipH="1">
                <a:off x="4860" y="3200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00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3" name="Line 19"/>
              <p:cNvSpPr>
                <a:spLocks noChangeShapeType="1"/>
              </p:cNvSpPr>
              <p:nvPr/>
            </p:nvSpPr>
            <p:spPr bwMode="auto">
              <a:xfrm flipH="1">
                <a:off x="4693" y="3200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00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4" name="Line 20"/>
              <p:cNvSpPr>
                <a:spLocks noChangeShapeType="1"/>
              </p:cNvSpPr>
              <p:nvPr/>
            </p:nvSpPr>
            <p:spPr bwMode="auto">
              <a:xfrm flipH="1">
                <a:off x="4525" y="3200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00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5" name="Line 21"/>
              <p:cNvSpPr>
                <a:spLocks noChangeShapeType="1"/>
              </p:cNvSpPr>
              <p:nvPr/>
            </p:nvSpPr>
            <p:spPr bwMode="auto">
              <a:xfrm flipH="1">
                <a:off x="4357" y="3200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00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6" name="Line 22"/>
              <p:cNvSpPr>
                <a:spLocks noChangeShapeType="1"/>
              </p:cNvSpPr>
              <p:nvPr/>
            </p:nvSpPr>
            <p:spPr bwMode="auto">
              <a:xfrm flipH="1">
                <a:off x="4189" y="3200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00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7" name="Line 23"/>
              <p:cNvSpPr>
                <a:spLocks noChangeShapeType="1"/>
              </p:cNvSpPr>
              <p:nvPr/>
            </p:nvSpPr>
            <p:spPr bwMode="auto">
              <a:xfrm rot="16200000" flipH="1">
                <a:off x="3864" y="3192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00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15" name="Freeform 24"/>
            <p:cNvSpPr>
              <a:spLocks/>
            </p:cNvSpPr>
            <p:nvPr/>
          </p:nvSpPr>
          <p:spPr bwMode="auto">
            <a:xfrm>
              <a:off x="2409" y="1050"/>
              <a:ext cx="614" cy="8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68" y="0"/>
                </a:cxn>
                <a:cxn ang="0">
                  <a:pos x="768" y="1056"/>
                </a:cxn>
                <a:cxn ang="0">
                  <a:pos x="0" y="1056"/>
                </a:cxn>
              </a:cxnLst>
              <a:rect l="0" t="0" r="r" b="b"/>
              <a:pathLst>
                <a:path w="768" h="1056">
                  <a:moveTo>
                    <a:pt x="0" y="0"/>
                  </a:moveTo>
                  <a:lnTo>
                    <a:pt x="768" y="0"/>
                  </a:lnTo>
                  <a:lnTo>
                    <a:pt x="768" y="1056"/>
                  </a:lnTo>
                  <a:lnTo>
                    <a:pt x="0" y="1056"/>
                  </a:lnTo>
                </a:path>
              </a:pathLst>
            </a:custGeom>
            <a:noFill/>
            <a:ln w="57150" cap="flat" cmpd="sng">
              <a:solidFill>
                <a:schemeClr val="tx1"/>
              </a:solidFill>
              <a:prstDash val="solid"/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" name="Freeform 25"/>
            <p:cNvSpPr>
              <a:spLocks/>
            </p:cNvSpPr>
            <p:nvPr/>
          </p:nvSpPr>
          <p:spPr bwMode="auto">
            <a:xfrm>
              <a:off x="797" y="1050"/>
              <a:ext cx="614" cy="843"/>
            </a:xfrm>
            <a:custGeom>
              <a:avLst/>
              <a:gdLst/>
              <a:ahLst/>
              <a:cxnLst>
                <a:cxn ang="0">
                  <a:pos x="720" y="0"/>
                </a:cxn>
                <a:cxn ang="0">
                  <a:pos x="0" y="0"/>
                </a:cxn>
                <a:cxn ang="0">
                  <a:pos x="0" y="1104"/>
                </a:cxn>
                <a:cxn ang="0">
                  <a:pos x="720" y="1104"/>
                </a:cxn>
              </a:cxnLst>
              <a:rect l="0" t="0" r="r" b="b"/>
              <a:pathLst>
                <a:path w="720" h="1104">
                  <a:moveTo>
                    <a:pt x="720" y="0"/>
                  </a:moveTo>
                  <a:lnTo>
                    <a:pt x="0" y="0"/>
                  </a:lnTo>
                  <a:lnTo>
                    <a:pt x="0" y="1104"/>
                  </a:lnTo>
                  <a:lnTo>
                    <a:pt x="720" y="1104"/>
                  </a:lnTo>
                </a:path>
              </a:pathLst>
            </a:custGeom>
            <a:noFill/>
            <a:ln w="57150" cap="flat" cmpd="sng">
              <a:solidFill>
                <a:schemeClr val="tx1"/>
              </a:solidFill>
              <a:prstDash val="solid"/>
              <a:round/>
              <a:headEnd type="stealth" w="med" len="med"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" name="Text Box 28"/>
            <p:cNvSpPr txBox="1">
              <a:spLocks noChangeArrowheads="1"/>
            </p:cNvSpPr>
            <p:nvPr/>
          </p:nvSpPr>
          <p:spPr bwMode="auto">
            <a:xfrm>
              <a:off x="1242" y="599"/>
              <a:ext cx="183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/>
              <a:r>
                <a:rPr lang="pl-PL" b="1" i="1" dirty="0">
                  <a:solidFill>
                    <a:srgbClr val="000000"/>
                  </a:solidFill>
                </a:rPr>
                <a:t>j</a:t>
              </a:r>
              <a:endParaRPr lang="pl-PL" b="1" dirty="0"/>
            </a:p>
          </p:txBody>
        </p:sp>
        <p:sp>
          <p:nvSpPr>
            <p:cNvPr id="18" name="Text Box 29"/>
            <p:cNvSpPr txBox="1">
              <a:spLocks noChangeArrowheads="1"/>
            </p:cNvSpPr>
            <p:nvPr/>
          </p:nvSpPr>
          <p:spPr bwMode="auto">
            <a:xfrm>
              <a:off x="1563" y="1970"/>
              <a:ext cx="1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/>
              <a:r>
                <a:rPr lang="pl-PL" sz="2400" b="1" i="1">
                  <a:solidFill>
                    <a:srgbClr val="000000"/>
                  </a:solidFill>
                </a:rPr>
                <a:t>i</a:t>
              </a:r>
              <a:endParaRPr lang="pl-PL" sz="2400" b="1"/>
            </a:p>
          </p:txBody>
        </p:sp>
        <p:sp>
          <p:nvSpPr>
            <p:cNvPr id="19" name="Text Box 30"/>
            <p:cNvSpPr txBox="1">
              <a:spLocks noChangeArrowheads="1"/>
            </p:cNvSpPr>
            <p:nvPr/>
          </p:nvSpPr>
          <p:spPr bwMode="auto">
            <a:xfrm>
              <a:off x="1521" y="1309"/>
              <a:ext cx="84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/>
              <a:r>
                <a:rPr lang="pl-PL" sz="2400" b="1" i="1" dirty="0">
                  <a:solidFill>
                    <a:srgbClr val="000000"/>
                  </a:solidFill>
                </a:rPr>
                <a:t>j + i</a:t>
              </a:r>
              <a:r>
                <a:rPr lang="pl-PL" sz="2400" b="1" dirty="0">
                  <a:solidFill>
                    <a:srgbClr val="000000"/>
                  </a:solidFill>
                </a:rPr>
                <a:t> = </a:t>
              </a:r>
              <a:r>
                <a:rPr lang="pl-PL" sz="2400" b="1" i="1" dirty="0">
                  <a:solidFill>
                    <a:srgbClr val="000000"/>
                  </a:solidFill>
                </a:rPr>
                <a:t>K </a:t>
              </a:r>
              <a:endParaRPr lang="pl-PL" sz="2400" b="1" dirty="0"/>
            </a:p>
          </p:txBody>
        </p:sp>
      </p:grpSp>
      <p:grpSp>
        <p:nvGrpSpPr>
          <p:cNvPr id="39" name="Grupa 38"/>
          <p:cNvGrpSpPr/>
          <p:nvPr/>
        </p:nvGrpSpPr>
        <p:grpSpPr>
          <a:xfrm>
            <a:off x="47060" y="1406525"/>
            <a:ext cx="9011215" cy="5408183"/>
            <a:chOff x="47060" y="1406525"/>
            <a:chExt cx="9011215" cy="5408183"/>
          </a:xfrm>
        </p:grpSpPr>
        <p:graphicFrame>
          <p:nvGraphicFramePr>
            <p:cNvPr id="28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8150765"/>
                </p:ext>
              </p:extLst>
            </p:nvPr>
          </p:nvGraphicFramePr>
          <p:xfrm>
            <a:off x="3844925" y="1406525"/>
            <a:ext cx="5213350" cy="27416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5888" name="Równanie" r:id="rId7" imgW="2489040" imgH="1307880" progId="Equation.3">
                    <p:embed/>
                  </p:oleObj>
                </mc:Choice>
                <mc:Fallback>
                  <p:oleObj name="Równanie" r:id="rId7" imgW="2489040" imgH="1307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44925" y="1406525"/>
                          <a:ext cx="5213350" cy="2741613"/>
                        </a:xfrm>
                        <a:prstGeom prst="rect">
                          <a:avLst/>
                        </a:prstGeom>
                        <a:solidFill>
                          <a:srgbClr val="99CC00">
                            <a:alpha val="34000"/>
                          </a:srgbClr>
                        </a:solidFill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" name="Object 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17386703"/>
                </p:ext>
              </p:extLst>
            </p:nvPr>
          </p:nvGraphicFramePr>
          <p:xfrm>
            <a:off x="47060" y="4635071"/>
            <a:ext cx="4572000" cy="21796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5889" name="Równanie" r:id="rId9" imgW="1917360" imgH="914400" progId="Equation.3">
                    <p:embed/>
                  </p:oleObj>
                </mc:Choice>
                <mc:Fallback>
                  <p:oleObj name="Równanie" r:id="rId9" imgW="1917360" imgH="9144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060" y="4635071"/>
                          <a:ext cx="4572000" cy="2179637"/>
                        </a:xfrm>
                        <a:prstGeom prst="rect">
                          <a:avLst/>
                        </a:prstGeom>
                        <a:solidFill>
                          <a:srgbClr val="EAEAEA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0" name="Rectangle 2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MODEL KOLEJKOWY M/M/1/K - </a:t>
            </a:r>
            <a:r>
              <a:rPr kumimoji="1" lang="pl-PL" sz="3600" dirty="0" smtClean="0">
                <a:solidFill>
                  <a:srgbClr val="006600"/>
                </a:solidFill>
                <a:latin typeface="Impact" pitchFamily="34" charset="0"/>
              </a:rPr>
              <a:t>zamknięty</a:t>
            </a:r>
          </a:p>
          <a:p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przepustowość </a:t>
            </a:r>
            <a:r>
              <a:rPr kumimoji="1" lang="pl-PL" sz="3600" dirty="0">
                <a:solidFill>
                  <a:schemeClr val="folHlink"/>
                </a:solidFill>
                <a:latin typeface="Impact" pitchFamily="34" charset="0"/>
                <a:cs typeface="Times New Roman" panose="02020603050405020304" pitchFamily="18" charset="0"/>
              </a:rPr>
              <a:t>γ</a:t>
            </a:r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= </a:t>
            </a:r>
            <a:r>
              <a:rPr kumimoji="1" lang="pl-PL" sz="3600" dirty="0">
                <a:solidFill>
                  <a:schemeClr val="folHlink"/>
                </a:solidFill>
                <a:latin typeface="Impact" pitchFamily="34" charset="0"/>
              </a:rPr>
              <a:t>?</a:t>
            </a:r>
          </a:p>
        </p:txBody>
      </p:sp>
      <p:graphicFrame>
        <p:nvGraphicFramePr>
          <p:cNvPr id="31" name="Object 10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8240239"/>
              </p:ext>
            </p:extLst>
          </p:nvPr>
        </p:nvGraphicFramePr>
        <p:xfrm>
          <a:off x="247255" y="2382445"/>
          <a:ext cx="898525" cy="455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90" name="Równanie" r:id="rId11" imgW="419040" imgH="215640" progId="Equation.3">
                  <p:embed/>
                </p:oleObj>
              </mc:Choice>
              <mc:Fallback>
                <p:oleObj name="Równanie" r:id="rId11" imgW="41904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255" y="2382445"/>
                        <a:ext cx="898525" cy="45561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10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036978"/>
              </p:ext>
            </p:extLst>
          </p:nvPr>
        </p:nvGraphicFramePr>
        <p:xfrm>
          <a:off x="2803810" y="2352208"/>
          <a:ext cx="896937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91" name="Równanie" r:id="rId13" imgW="419040" imgH="215640" progId="Equation.3">
                  <p:embed/>
                </p:oleObj>
              </mc:Choice>
              <mc:Fallback>
                <p:oleObj name="Równanie" r:id="rId13" imgW="41904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3810" y="2352208"/>
                        <a:ext cx="896937" cy="4572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Rectangle 2"/>
          <p:cNvSpPr>
            <a:spLocks noChangeArrowheads="1"/>
          </p:cNvSpPr>
          <p:nvPr/>
        </p:nvSpPr>
        <p:spPr bwMode="auto">
          <a:xfrm>
            <a:off x="5076056" y="5013176"/>
            <a:ext cx="3982219" cy="714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pl-PL" sz="2400" b="1" dirty="0" smtClean="0">
                <a:solidFill>
                  <a:srgbClr val="006600"/>
                </a:solidFill>
              </a:rPr>
              <a:t>Kolejka M/M/1/K</a:t>
            </a:r>
          </a:p>
          <a:p>
            <a:pPr algn="ctr"/>
            <a:r>
              <a:rPr lang="pl-PL" sz="2400" b="1" dirty="0" smtClean="0">
                <a:solidFill>
                  <a:srgbClr val="006600"/>
                </a:solidFill>
              </a:rPr>
              <a:t>otwarta </a:t>
            </a:r>
            <a:r>
              <a:rPr lang="pl-PL" sz="2400" b="1" dirty="0">
                <a:solidFill>
                  <a:srgbClr val="006600"/>
                </a:solidFill>
                <a:sym typeface="Symbol" pitchFamily="18" charset="2"/>
              </a:rPr>
              <a:t> </a:t>
            </a:r>
            <a:r>
              <a:rPr lang="pl-PL" sz="2400" b="1" dirty="0" smtClean="0">
                <a:solidFill>
                  <a:srgbClr val="006600"/>
                </a:solidFill>
                <a:sym typeface="Symbol" pitchFamily="18" charset="2"/>
              </a:rPr>
              <a:t>zamknięta</a:t>
            </a:r>
          </a:p>
          <a:p>
            <a:r>
              <a:rPr lang="pl-PL" sz="2400" b="1" dirty="0" smtClean="0">
                <a:solidFill>
                  <a:srgbClr val="006600"/>
                </a:solidFill>
                <a:sym typeface="Symbol" pitchFamily="18" charset="2"/>
              </a:rPr>
              <a:t>(jednakowe przepustowości)  </a:t>
            </a:r>
            <a:endParaRPr lang="pl-PL" sz="2400" b="1" dirty="0">
              <a:solidFill>
                <a:srgbClr val="006600"/>
              </a:solidFill>
            </a:endParaRPr>
          </a:p>
        </p:txBody>
      </p:sp>
      <p:sp>
        <p:nvSpPr>
          <p:cNvPr id="34" name="Text Box 8"/>
          <p:cNvSpPr txBox="1">
            <a:spLocks noChangeArrowheads="1"/>
          </p:cNvSpPr>
          <p:nvPr/>
        </p:nvSpPr>
        <p:spPr bwMode="auto">
          <a:xfrm>
            <a:off x="1081782" y="1267653"/>
            <a:ext cx="165006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b="1" dirty="0">
                <a:solidFill>
                  <a:srgbClr val="333399"/>
                </a:solidFill>
              </a:rPr>
              <a:t>b</a:t>
            </a:r>
            <a:r>
              <a:rPr lang="pl-PL" b="1" dirty="0" smtClean="0">
                <a:solidFill>
                  <a:srgbClr val="333399"/>
                </a:solidFill>
              </a:rPr>
              <a:t>ufor pakietów</a:t>
            </a:r>
            <a:endParaRPr lang="pl-PL" dirty="0"/>
          </a:p>
        </p:txBody>
      </p:sp>
      <p:sp>
        <p:nvSpPr>
          <p:cNvPr id="35" name="Text Box 9"/>
          <p:cNvSpPr txBox="1">
            <a:spLocks noChangeArrowheads="1"/>
          </p:cNvSpPr>
          <p:nvPr/>
        </p:nvSpPr>
        <p:spPr bwMode="auto">
          <a:xfrm>
            <a:off x="2081462" y="2100744"/>
            <a:ext cx="7044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b="1" dirty="0">
                <a:solidFill>
                  <a:srgbClr val="CC3300"/>
                </a:solidFill>
              </a:rPr>
              <a:t>kanał</a:t>
            </a:r>
            <a:endParaRPr lang="pl-PL" dirty="0"/>
          </a:p>
        </p:txBody>
      </p:sp>
      <p:sp>
        <p:nvSpPr>
          <p:cNvPr id="36" name="Text Box 8"/>
          <p:cNvSpPr txBox="1">
            <a:spLocks noChangeArrowheads="1"/>
          </p:cNvSpPr>
          <p:nvPr/>
        </p:nvSpPr>
        <p:spPr bwMode="auto">
          <a:xfrm>
            <a:off x="1743389" y="3659500"/>
            <a:ext cx="180658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b="1" dirty="0">
                <a:solidFill>
                  <a:srgbClr val="333399"/>
                </a:solidFill>
              </a:rPr>
              <a:t>b</a:t>
            </a:r>
            <a:r>
              <a:rPr lang="pl-PL" b="1" dirty="0" smtClean="0">
                <a:solidFill>
                  <a:srgbClr val="333399"/>
                </a:solidFill>
              </a:rPr>
              <a:t>ufor przepustek</a:t>
            </a:r>
            <a:endParaRPr lang="pl-PL" dirty="0"/>
          </a:p>
        </p:txBody>
      </p:sp>
      <p:sp>
        <p:nvSpPr>
          <p:cNvPr id="37" name="Text Box 9"/>
          <p:cNvSpPr txBox="1">
            <a:spLocks noChangeArrowheads="1"/>
          </p:cNvSpPr>
          <p:nvPr/>
        </p:nvSpPr>
        <p:spPr bwMode="auto">
          <a:xfrm>
            <a:off x="1062217" y="2775377"/>
            <a:ext cx="78617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CC3300"/>
                </a:solidFill>
              </a:rPr>
              <a:t>źródło</a:t>
            </a:r>
            <a:endParaRPr lang="pl-PL" dirty="0"/>
          </a:p>
        </p:txBody>
      </p:sp>
      <p:sp>
        <p:nvSpPr>
          <p:cNvPr id="38" name="Prostokąt 37"/>
          <p:cNvSpPr/>
          <p:nvPr/>
        </p:nvSpPr>
        <p:spPr>
          <a:xfrm>
            <a:off x="184896" y="3974894"/>
            <a:ext cx="34801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Obliczenia </a:t>
            </a:r>
            <a:r>
              <a:rPr lang="el-GR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dla stacji</a:t>
            </a:r>
            <a:b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„bufor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przepustek </a:t>
            </a:r>
            <a:r>
              <a:rPr lang="pl-PL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źródło”</a:t>
            </a:r>
            <a:endParaRPr lang="pl-PL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3509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1637</TotalTime>
  <Words>614</Words>
  <Application>Microsoft Office PowerPoint</Application>
  <PresentationFormat>Pokaz na ekranie (4:3)</PresentationFormat>
  <Paragraphs>209</Paragraphs>
  <Slides>21</Slides>
  <Notes>18</Notes>
  <HiddenSlides>3</HiddenSlides>
  <MMClips>0</MMClips>
  <ScaleCrop>false</ScaleCrop>
  <HeadingPairs>
    <vt:vector size="8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2</vt:i4>
      </vt:variant>
      <vt:variant>
        <vt:lpstr>Tytuły slajdów</vt:lpstr>
      </vt:variant>
      <vt:variant>
        <vt:i4>21</vt:i4>
      </vt:variant>
    </vt:vector>
  </HeadingPairs>
  <TitlesOfParts>
    <vt:vector size="29" baseType="lpstr">
      <vt:lpstr>Arial</vt:lpstr>
      <vt:lpstr>Calibri</vt:lpstr>
      <vt:lpstr>Impact</vt:lpstr>
      <vt:lpstr>Symbol</vt:lpstr>
      <vt:lpstr>Times New Roman</vt:lpstr>
      <vt:lpstr>Motyw pakietu Office</vt:lpstr>
      <vt:lpstr>Równanie</vt:lpstr>
      <vt:lpstr>Equation</vt:lpstr>
      <vt:lpstr>Prezentacja programu PowerPoint</vt:lpstr>
      <vt:lpstr>Prezentacja programu PowerPoint</vt:lpstr>
      <vt:lpstr>Prezentacja programu PowerPoint</vt:lpstr>
      <vt:lpstr>MODEL KOLEJKOWY ŁĄCZA WIRTUALNEGO z WINDOW FLOW CONTROL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WINDOW FLOW CONTROL dobór szerokości okna</vt:lpstr>
      <vt:lpstr>WINDOW FLOW CONTROL dobór szerokości okna</vt:lpstr>
      <vt:lpstr>WINDOW FLOW CONTROL dobór szerokości okna</vt:lpstr>
      <vt:lpstr>WINDOW FLOW CONTROL dobór szerokości okna</vt:lpstr>
      <vt:lpstr>WINDOW FLOW CONTROL dobór szerokości okna</vt:lpstr>
      <vt:lpstr>WINDOW FLOW CONTROL dobór szerokości okna</vt:lpstr>
      <vt:lpstr>WINDOW FLOW CONTROL dobór szerokości okna</vt:lpstr>
      <vt:lpstr>PODSUMOWANIE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Zdzisław</dc:creator>
  <cp:lastModifiedBy>user</cp:lastModifiedBy>
  <cp:revision>327</cp:revision>
  <dcterms:created xsi:type="dcterms:W3CDTF">2012-12-28T10:21:31Z</dcterms:created>
  <dcterms:modified xsi:type="dcterms:W3CDTF">2023-04-14T10:32:56Z</dcterms:modified>
</cp:coreProperties>
</file>