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6" r:id="rId2"/>
    <p:sldId id="325" r:id="rId3"/>
    <p:sldId id="326" r:id="rId4"/>
    <p:sldId id="278" r:id="rId5"/>
    <p:sldId id="364" r:id="rId6"/>
    <p:sldId id="300" r:id="rId7"/>
    <p:sldId id="292" r:id="rId8"/>
    <p:sldId id="294" r:id="rId9"/>
    <p:sldId id="331" r:id="rId10"/>
    <p:sldId id="329" r:id="rId11"/>
    <p:sldId id="360" r:id="rId12"/>
    <p:sldId id="361" r:id="rId13"/>
    <p:sldId id="366" r:id="rId14"/>
    <p:sldId id="341" r:id="rId15"/>
    <p:sldId id="285" r:id="rId16"/>
    <p:sldId id="286" r:id="rId17"/>
    <p:sldId id="287" r:id="rId18"/>
    <p:sldId id="357" r:id="rId19"/>
    <p:sldId id="356" r:id="rId20"/>
    <p:sldId id="343" r:id="rId21"/>
    <p:sldId id="352" r:id="rId22"/>
    <p:sldId id="359" r:id="rId23"/>
    <p:sldId id="363" r:id="rId24"/>
    <p:sldId id="334" r:id="rId25"/>
    <p:sldId id="306" r:id="rId26"/>
    <p:sldId id="340" r:id="rId27"/>
    <p:sldId id="336" r:id="rId28"/>
    <p:sldId id="332" r:id="rId29"/>
    <p:sldId id="365" r:id="rId30"/>
    <p:sldId id="339" r:id="rId31"/>
    <p:sldId id="338" r:id="rId32"/>
    <p:sldId id="358" r:id="rId33"/>
    <p:sldId id="328" r:id="rId34"/>
  </p:sldIdLst>
  <p:sldSz cx="9144000" cy="6858000" type="screen4x3"/>
  <p:notesSz cx="6797675" cy="987425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ECFF"/>
    <a:srgbClr val="006600"/>
    <a:srgbClr val="CC99FF"/>
    <a:srgbClr val="66FFFF"/>
    <a:srgbClr val="EAEAEA"/>
    <a:srgbClr val="000099"/>
    <a:srgbClr val="FF3300"/>
    <a:srgbClr val="7030A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 z motywem 2 — Ak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86408" autoAdjust="0"/>
  </p:normalViewPr>
  <p:slideViewPr>
    <p:cSldViewPr>
      <p:cViewPr varScale="1">
        <p:scale>
          <a:sx n="88" d="100"/>
          <a:sy n="88" d="100"/>
        </p:scale>
        <p:origin x="69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386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3110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6.xml"/><Relationship Id="rId1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58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1.wmf"/><Relationship Id="rId1" Type="http://schemas.openxmlformats.org/officeDocument/2006/relationships/image" Target="../media/image63.wmf"/><Relationship Id="rId4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3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image" Target="../media/image67.wmf"/><Relationship Id="rId1" Type="http://schemas.openxmlformats.org/officeDocument/2006/relationships/image" Target="../media/image20.wmf"/><Relationship Id="rId6" Type="http://schemas.openxmlformats.org/officeDocument/2006/relationships/image" Target="../media/image71.wmf"/><Relationship Id="rId11" Type="http://schemas.openxmlformats.org/officeDocument/2006/relationships/image" Target="../media/image76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4" Type="http://schemas.openxmlformats.org/officeDocument/2006/relationships/image" Target="../media/image85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image" Target="../media/image87.wmf"/><Relationship Id="rId1" Type="http://schemas.openxmlformats.org/officeDocument/2006/relationships/image" Target="../media/image86.wmf"/><Relationship Id="rId4" Type="http://schemas.openxmlformats.org/officeDocument/2006/relationships/image" Target="../media/image8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94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3.wmf"/><Relationship Id="rId5" Type="http://schemas.openxmlformats.org/officeDocument/2006/relationships/image" Target="../media/image92.wmf"/><Relationship Id="rId4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6.wmf"/><Relationship Id="rId7" Type="http://schemas.openxmlformats.org/officeDocument/2006/relationships/image" Target="../media/image100.wmf"/><Relationship Id="rId2" Type="http://schemas.openxmlformats.org/officeDocument/2006/relationships/image" Target="../media/image95.wmf"/><Relationship Id="rId1" Type="http://schemas.openxmlformats.org/officeDocument/2006/relationships/image" Target="../media/image38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Relationship Id="rId9" Type="http://schemas.openxmlformats.org/officeDocument/2006/relationships/image" Target="../media/image102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103.wmf"/><Relationship Id="rId1" Type="http://schemas.openxmlformats.org/officeDocument/2006/relationships/image" Target="../media/image90.wmf"/><Relationship Id="rId5" Type="http://schemas.openxmlformats.org/officeDocument/2006/relationships/image" Target="../media/image104.wmf"/><Relationship Id="rId4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87.wmf"/><Relationship Id="rId1" Type="http://schemas.openxmlformats.org/officeDocument/2006/relationships/image" Target="../media/image105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15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494" y="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256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494" y="9342560"/>
            <a:ext cx="2918776" cy="53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7D1AC40-E7A8-480A-8CCF-F2FED45DF07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987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8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697" y="0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24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717" y="4690269"/>
            <a:ext cx="4986242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7"/>
            <a:ext cx="294598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3EC6E4F-1B79-4369-B417-5B410BE6664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1858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E75A3-D928-4EA2-8D8C-8C387976927E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634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2269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72576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41676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730D8-2B84-423F-9FD7-5EF05BA6069C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6079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025314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6BCC4A-2E5C-418A-9596-3734BCC92F83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66956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350251-6550-42E9-81D1-BE58D4E9675F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27433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D6F405-D1DF-427C-B987-2C47EF5E449D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14438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089225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75622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72596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3E75A3-D928-4EA2-8D8C-8C387976927E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34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864512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3FA3D5-555A-4BAF-8016-C3A3E954D0C8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320502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30997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04965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3138EE-9604-4E24-8F9A-C9F121BC6F89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022611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27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94441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28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04327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29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951301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30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614511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31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57470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32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37928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4FFC7D-0BA4-48BB-9D86-8FC31D35C2A0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1241592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51697" y="9380537"/>
            <a:ext cx="294597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566527-334B-4057-B131-8D967F0BEB44}" type="slidenum">
              <a:rPr lang="pl-PL" sz="1200"/>
              <a:pPr algn="r"/>
              <a:t>33</a:t>
            </a:fld>
            <a:endParaRPr lang="pl-PL" sz="120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765488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FB943-1940-4B03-8803-8AFEEB40F630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25411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B4A40-A7F8-46D2-88C6-A7F401BA9431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0123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B4A40-A7F8-46D2-88C6-A7F401BA9431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7173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10265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9528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849FA-DCEA-4D3B-8BB0-54A94AD839E3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3785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43A53-C762-4D43-86C1-44D5B71BFB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24700" y="609600"/>
            <a:ext cx="1943100" cy="54864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295400" y="609600"/>
            <a:ext cx="5676900" cy="54864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F0FC-5A39-4F36-B9C2-755C08A6A10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D9E79-9844-4DC4-B061-C2A2D06F7E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2954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D1730-1A71-47DA-AEEF-1EF1CF629B4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E79D-4994-4260-8E24-82B8A5F5E47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2BAE2-71E8-46A3-9F00-98304F333E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265FC-B8A9-48D0-A65B-2BA46AA5BFA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0F5ED-4CEE-4CD9-8A80-32C54697D0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CF21E-38A2-4A51-BC5B-5D54C570D2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C1D2-0081-421E-8F0F-D1975E40CA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46088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white">
              <a:xfrm>
                <a:off x="0" y="0"/>
                <a:ext cx="5760" cy="384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Rectangle 5"/>
              <p:cNvSpPr>
                <a:spLocks noChangeArrowheads="1"/>
              </p:cNvSpPr>
              <p:nvPr/>
            </p:nvSpPr>
            <p:spPr bwMode="white">
              <a:xfrm>
                <a:off x="0" y="384"/>
                <a:ext cx="5760" cy="3936"/>
              </a:xfrm>
              <a:prstGeom prst="rect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grpSp>
          <p:nvGrpSpPr>
            <p:cNvPr id="46089" name="Group 6"/>
            <p:cNvGrpSpPr>
              <a:grpSpLocks/>
            </p:cNvGrpSpPr>
            <p:nvPr/>
          </p:nvGrpSpPr>
          <p:grpSpPr bwMode="auto">
            <a:xfrm>
              <a:off x="0" y="0"/>
              <a:ext cx="1667" cy="3613"/>
              <a:chOff x="0" y="0"/>
              <a:chExt cx="1667" cy="3613"/>
            </a:xfrm>
          </p:grpSpPr>
          <p:pic>
            <p:nvPicPr>
              <p:cNvPr id="46090" name="Picture 7" descr="A:\grapes.GIF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ltGray">
              <a:xfrm>
                <a:off x="163" y="0"/>
                <a:ext cx="534" cy="31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6091" name="Group 8"/>
              <p:cNvGrpSpPr>
                <a:grpSpLocks/>
              </p:cNvGrpSpPr>
              <p:nvPr/>
            </p:nvGrpSpPr>
            <p:grpSpPr bwMode="auto">
              <a:xfrm>
                <a:off x="226" y="0"/>
                <a:ext cx="80" cy="3613"/>
                <a:chOff x="226" y="0"/>
                <a:chExt cx="80" cy="3613"/>
              </a:xfrm>
            </p:grpSpPr>
            <p:sp>
              <p:nvSpPr>
                <p:cNvPr id="2057" name="Rectangle 9"/>
                <p:cNvSpPr>
                  <a:spLocks noChangeArrowheads="1"/>
                </p:cNvSpPr>
                <p:nvPr/>
              </p:nvSpPr>
              <p:spPr bwMode="ltGray">
                <a:xfrm>
                  <a:off x="226" y="0"/>
                  <a:ext cx="80" cy="85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  <p:sp>
              <p:nvSpPr>
                <p:cNvPr id="2058" name="Rectangle 10"/>
                <p:cNvSpPr>
                  <a:spLocks noChangeArrowheads="1"/>
                </p:cNvSpPr>
                <p:nvPr/>
              </p:nvSpPr>
              <p:spPr bwMode="ltGray">
                <a:xfrm>
                  <a:off x="226" y="840"/>
                  <a:ext cx="80" cy="2773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pl-PL"/>
                </a:p>
              </p:txBody>
            </p:sp>
          </p:grp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ltGray">
              <a:xfrm>
                <a:off x="0" y="347"/>
                <a:ext cx="1667" cy="80"/>
              </a:xfrm>
              <a:prstGeom prst="rect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</p:grpSp>
      <p:sp>
        <p:nvSpPr>
          <p:cNvPr id="4608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</a:t>
            </a:r>
            <a:br>
              <a:rPr lang="pl-PL" smtClean="0"/>
            </a:br>
            <a:r>
              <a:rPr lang="pl-PL" smtClean="0"/>
              <a:t>z Wzorca</a:t>
            </a:r>
          </a:p>
        </p:txBody>
      </p:sp>
      <p:sp>
        <p:nvSpPr>
          <p:cNvPr id="4608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860E359D-48A6-45BE-B8F9-D0F6E58489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29.wmf"/><Relationship Id="rId4" Type="http://schemas.openxmlformats.org/officeDocument/2006/relationships/image" Target="../media/image27.jpg"/><Relationship Id="rId9" Type="http://schemas.openxmlformats.org/officeDocument/2006/relationships/oleObject" Target="../embeddings/oleObject31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5" Type="http://schemas.openxmlformats.org/officeDocument/2006/relationships/image" Target="../media/image35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2.wmf"/><Relationship Id="rId14" Type="http://schemas.openxmlformats.org/officeDocument/2006/relationships/oleObject" Target="../embeddings/oleObject3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40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8.bin"/><Relationship Id="rId9" Type="http://schemas.openxmlformats.org/officeDocument/2006/relationships/image" Target="../media/image38.wmf"/><Relationship Id="rId1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46.wmf"/><Relationship Id="rId18" Type="http://schemas.openxmlformats.org/officeDocument/2006/relationships/oleObject" Target="../embeddings/oleObject50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48.wmf"/><Relationship Id="rId2" Type="http://schemas.openxmlformats.org/officeDocument/2006/relationships/slideLayout" Target="../slideLayouts/slideLayout5.xml"/><Relationship Id="rId16" Type="http://schemas.openxmlformats.org/officeDocument/2006/relationships/oleObject" Target="../embeddings/oleObject49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5" Type="http://schemas.openxmlformats.org/officeDocument/2006/relationships/image" Target="../media/image47.wmf"/><Relationship Id="rId10" Type="http://schemas.openxmlformats.org/officeDocument/2006/relationships/oleObject" Target="../embeddings/oleObject46.bin"/><Relationship Id="rId19" Type="http://schemas.openxmlformats.org/officeDocument/2006/relationships/image" Target="../media/image49.wmf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4.wmf"/><Relationship Id="rId14" Type="http://schemas.openxmlformats.org/officeDocument/2006/relationships/oleObject" Target="../embeddings/oleObject4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1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5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57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58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56.wmf"/><Relationship Id="rId5" Type="http://schemas.openxmlformats.org/officeDocument/2006/relationships/image" Target="../media/image53.wmf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4.bin"/><Relationship Id="rId9" Type="http://schemas.openxmlformats.org/officeDocument/2006/relationships/image" Target="../media/image55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image" Target="../media/image40.wm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6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0.bin"/><Relationship Id="rId11" Type="http://schemas.openxmlformats.org/officeDocument/2006/relationships/image" Target="../media/image39.wmf"/><Relationship Id="rId5" Type="http://schemas.openxmlformats.org/officeDocument/2006/relationships/image" Target="../media/image58.wmf"/><Relationship Id="rId10" Type="http://schemas.openxmlformats.org/officeDocument/2006/relationships/oleObject" Target="../embeddings/oleObject62.bin"/><Relationship Id="rId4" Type="http://schemas.openxmlformats.org/officeDocument/2006/relationships/oleObject" Target="../embeddings/oleObject59.bin"/><Relationship Id="rId9" Type="http://schemas.openxmlformats.org/officeDocument/2006/relationships/image" Target="../media/image38.wmf"/><Relationship Id="rId1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59.wmf"/><Relationship Id="rId4" Type="http://schemas.openxmlformats.org/officeDocument/2006/relationships/oleObject" Target="../embeddings/oleObject6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60.wmf"/><Relationship Id="rId10" Type="http://schemas.openxmlformats.org/officeDocument/2006/relationships/image" Target="../media/image41.jpeg"/><Relationship Id="rId4" Type="http://schemas.openxmlformats.org/officeDocument/2006/relationships/oleObject" Target="../embeddings/oleObject65.bin"/><Relationship Id="rId9" Type="http://schemas.openxmlformats.org/officeDocument/2006/relationships/image" Target="../media/image6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1.wmf"/><Relationship Id="rId12" Type="http://schemas.openxmlformats.org/officeDocument/2006/relationships/image" Target="../media/image4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9.bin"/><Relationship Id="rId11" Type="http://schemas.openxmlformats.org/officeDocument/2006/relationships/image" Target="../media/image65.wmf"/><Relationship Id="rId5" Type="http://schemas.openxmlformats.org/officeDocument/2006/relationships/image" Target="../media/image63.wmf"/><Relationship Id="rId10" Type="http://schemas.openxmlformats.org/officeDocument/2006/relationships/oleObject" Target="../embeddings/oleObject71.bin"/><Relationship Id="rId4" Type="http://schemas.openxmlformats.org/officeDocument/2006/relationships/oleObject" Target="../embeddings/oleObject68.bin"/><Relationship Id="rId9" Type="http://schemas.openxmlformats.org/officeDocument/2006/relationships/image" Target="../media/image6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4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63.wmf"/><Relationship Id="rId10" Type="http://schemas.openxmlformats.org/officeDocument/2006/relationships/image" Target="../media/image41.jpeg"/><Relationship Id="rId4" Type="http://schemas.openxmlformats.org/officeDocument/2006/relationships/oleObject" Target="../embeddings/oleObject72.bin"/><Relationship Id="rId9" Type="http://schemas.openxmlformats.org/officeDocument/2006/relationships/image" Target="../media/image6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70.wmf"/><Relationship Id="rId18" Type="http://schemas.openxmlformats.org/officeDocument/2006/relationships/oleObject" Target="../embeddings/oleObject82.bin"/><Relationship Id="rId26" Type="http://schemas.openxmlformats.org/officeDocument/2006/relationships/oleObject" Target="../embeddings/oleObject88.bin"/><Relationship Id="rId3" Type="http://schemas.openxmlformats.org/officeDocument/2006/relationships/notesSlide" Target="../notesSlides/notesSlide21.xml"/><Relationship Id="rId21" Type="http://schemas.openxmlformats.org/officeDocument/2006/relationships/oleObject" Target="../embeddings/oleObject84.bin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72.wmf"/><Relationship Id="rId25" Type="http://schemas.openxmlformats.org/officeDocument/2006/relationships/oleObject" Target="../embeddings/oleObject87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81.bin"/><Relationship Id="rId20" Type="http://schemas.openxmlformats.org/officeDocument/2006/relationships/image" Target="../media/image73.wmf"/><Relationship Id="rId29" Type="http://schemas.openxmlformats.org/officeDocument/2006/relationships/oleObject" Target="../embeddings/oleObject90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69.wmf"/><Relationship Id="rId24" Type="http://schemas.openxmlformats.org/officeDocument/2006/relationships/oleObject" Target="../embeddings/oleObject86.bin"/><Relationship Id="rId5" Type="http://schemas.openxmlformats.org/officeDocument/2006/relationships/image" Target="../media/image20.wmf"/><Relationship Id="rId15" Type="http://schemas.openxmlformats.org/officeDocument/2006/relationships/image" Target="../media/image71.wmf"/><Relationship Id="rId23" Type="http://schemas.openxmlformats.org/officeDocument/2006/relationships/oleObject" Target="../embeddings/oleObject85.bin"/><Relationship Id="rId28" Type="http://schemas.openxmlformats.org/officeDocument/2006/relationships/image" Target="../media/image75.wmf"/><Relationship Id="rId10" Type="http://schemas.openxmlformats.org/officeDocument/2006/relationships/oleObject" Target="../embeddings/oleObject78.bin"/><Relationship Id="rId19" Type="http://schemas.openxmlformats.org/officeDocument/2006/relationships/oleObject" Target="../embeddings/oleObject83.bin"/><Relationship Id="rId31" Type="http://schemas.openxmlformats.org/officeDocument/2006/relationships/image" Target="../media/image41.jpeg"/><Relationship Id="rId4" Type="http://schemas.openxmlformats.org/officeDocument/2006/relationships/oleObject" Target="../embeddings/oleObject75.bin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80.bin"/><Relationship Id="rId22" Type="http://schemas.openxmlformats.org/officeDocument/2006/relationships/image" Target="../media/image74.wmf"/><Relationship Id="rId27" Type="http://schemas.openxmlformats.org/officeDocument/2006/relationships/oleObject" Target="../embeddings/oleObject89.bin"/><Relationship Id="rId30" Type="http://schemas.openxmlformats.org/officeDocument/2006/relationships/image" Target="../media/image7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3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2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0" Type="http://schemas.openxmlformats.org/officeDocument/2006/relationships/oleObject" Target="../embeddings/oleObject94.bin"/><Relationship Id="rId4" Type="http://schemas.openxmlformats.org/officeDocument/2006/relationships/oleObject" Target="../embeddings/oleObject91.bin"/><Relationship Id="rId9" Type="http://schemas.openxmlformats.org/officeDocument/2006/relationships/image" Target="../media/image7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96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95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9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8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8.bin"/><Relationship Id="rId11" Type="http://schemas.openxmlformats.org/officeDocument/2006/relationships/image" Target="../media/image85.wmf"/><Relationship Id="rId5" Type="http://schemas.openxmlformats.org/officeDocument/2006/relationships/image" Target="../media/image83.wmf"/><Relationship Id="rId10" Type="http://schemas.openxmlformats.org/officeDocument/2006/relationships/oleObject" Target="../embeddings/oleObject100.bin"/><Relationship Id="rId4" Type="http://schemas.openxmlformats.org/officeDocument/2006/relationships/oleObject" Target="../embeddings/oleObject97.bin"/><Relationship Id="rId9" Type="http://schemas.openxmlformats.org/officeDocument/2006/relationships/image" Target="../media/image7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8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89.wmf"/><Relationship Id="rId5" Type="http://schemas.openxmlformats.org/officeDocument/2006/relationships/image" Target="../media/image86.w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8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7.bin"/><Relationship Id="rId13" Type="http://schemas.openxmlformats.org/officeDocument/2006/relationships/image" Target="../media/image92.w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109.bin"/><Relationship Id="rId17" Type="http://schemas.openxmlformats.org/officeDocument/2006/relationships/image" Target="../media/image94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11.bin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06.bin"/><Relationship Id="rId11" Type="http://schemas.openxmlformats.org/officeDocument/2006/relationships/image" Target="../media/image39.wmf"/><Relationship Id="rId5" Type="http://schemas.openxmlformats.org/officeDocument/2006/relationships/image" Target="../media/image90.wmf"/><Relationship Id="rId15" Type="http://schemas.openxmlformats.org/officeDocument/2006/relationships/image" Target="../media/image93.wmf"/><Relationship Id="rId10" Type="http://schemas.openxmlformats.org/officeDocument/2006/relationships/oleObject" Target="../embeddings/oleObject108.bin"/><Relationship Id="rId4" Type="http://schemas.openxmlformats.org/officeDocument/2006/relationships/oleObject" Target="../embeddings/oleObject105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11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7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7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oleObject" Target="../embeddings/oleObject118.bin"/><Relationship Id="rId18" Type="http://schemas.openxmlformats.org/officeDocument/2006/relationships/oleObject" Target="../embeddings/oleObject121.bin"/><Relationship Id="rId26" Type="http://schemas.openxmlformats.org/officeDocument/2006/relationships/image" Target="../media/image102.wmf"/><Relationship Id="rId3" Type="http://schemas.openxmlformats.org/officeDocument/2006/relationships/notesSlide" Target="../notesSlides/notesSlide27.xml"/><Relationship Id="rId21" Type="http://schemas.openxmlformats.org/officeDocument/2006/relationships/oleObject" Target="../embeddings/oleObject123.bin"/><Relationship Id="rId7" Type="http://schemas.openxmlformats.org/officeDocument/2006/relationships/oleObject" Target="../embeddings/oleObject114.bin"/><Relationship Id="rId12" Type="http://schemas.openxmlformats.org/officeDocument/2006/relationships/oleObject" Target="../embeddings/oleObject117.bin"/><Relationship Id="rId17" Type="http://schemas.openxmlformats.org/officeDocument/2006/relationships/oleObject" Target="../embeddings/oleObject120.bin"/><Relationship Id="rId25" Type="http://schemas.openxmlformats.org/officeDocument/2006/relationships/oleObject" Target="../embeddings/oleObject125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98.wmf"/><Relationship Id="rId20" Type="http://schemas.openxmlformats.org/officeDocument/2006/relationships/image" Target="../media/image99.wmf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13.bin"/><Relationship Id="rId11" Type="http://schemas.openxmlformats.org/officeDocument/2006/relationships/image" Target="../media/image96.wmf"/><Relationship Id="rId24" Type="http://schemas.openxmlformats.org/officeDocument/2006/relationships/image" Target="../media/image101.wmf"/><Relationship Id="rId5" Type="http://schemas.openxmlformats.org/officeDocument/2006/relationships/image" Target="../media/image38.wmf"/><Relationship Id="rId15" Type="http://schemas.openxmlformats.org/officeDocument/2006/relationships/oleObject" Target="../embeddings/oleObject119.bin"/><Relationship Id="rId23" Type="http://schemas.openxmlformats.org/officeDocument/2006/relationships/oleObject" Target="../embeddings/oleObject124.bin"/><Relationship Id="rId10" Type="http://schemas.openxmlformats.org/officeDocument/2006/relationships/oleObject" Target="../embeddings/oleObject116.bin"/><Relationship Id="rId19" Type="http://schemas.openxmlformats.org/officeDocument/2006/relationships/oleObject" Target="../embeddings/oleObject122.bin"/><Relationship Id="rId4" Type="http://schemas.openxmlformats.org/officeDocument/2006/relationships/oleObject" Target="../embeddings/oleObject112.bin"/><Relationship Id="rId9" Type="http://schemas.openxmlformats.org/officeDocument/2006/relationships/image" Target="../media/image95.wmf"/><Relationship Id="rId14" Type="http://schemas.openxmlformats.org/officeDocument/2006/relationships/image" Target="../media/image97.wmf"/><Relationship Id="rId22" Type="http://schemas.openxmlformats.org/officeDocument/2006/relationships/image" Target="../media/image100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8.bin"/><Relationship Id="rId13" Type="http://schemas.openxmlformats.org/officeDocument/2006/relationships/image" Target="../media/image104.wmf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03.wmf"/><Relationship Id="rId12" Type="http://schemas.openxmlformats.org/officeDocument/2006/relationships/oleObject" Target="../embeddings/oleObject1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27.bin"/><Relationship Id="rId11" Type="http://schemas.openxmlformats.org/officeDocument/2006/relationships/image" Target="../media/image39.wmf"/><Relationship Id="rId5" Type="http://schemas.openxmlformats.org/officeDocument/2006/relationships/image" Target="../media/image90.wmf"/><Relationship Id="rId10" Type="http://schemas.openxmlformats.org/officeDocument/2006/relationships/oleObject" Target="../embeddings/oleObject129.bin"/><Relationship Id="rId4" Type="http://schemas.openxmlformats.org/officeDocument/2006/relationships/oleObject" Target="../embeddings/oleObject126.bin"/><Relationship Id="rId9" Type="http://schemas.openxmlformats.org/officeDocument/2006/relationships/image" Target="../media/image38.w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3.bin"/><Relationship Id="rId13" Type="http://schemas.openxmlformats.org/officeDocument/2006/relationships/image" Target="../media/image108.wmf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87.wmf"/><Relationship Id="rId12" Type="http://schemas.openxmlformats.org/officeDocument/2006/relationships/oleObject" Target="../embeddings/oleObject13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32.bin"/><Relationship Id="rId11" Type="http://schemas.openxmlformats.org/officeDocument/2006/relationships/image" Target="../media/image107.wmf"/><Relationship Id="rId5" Type="http://schemas.openxmlformats.org/officeDocument/2006/relationships/image" Target="../media/image105.wmf"/><Relationship Id="rId15" Type="http://schemas.openxmlformats.org/officeDocument/2006/relationships/image" Target="../media/image109.wmf"/><Relationship Id="rId10" Type="http://schemas.openxmlformats.org/officeDocument/2006/relationships/oleObject" Target="../embeddings/oleObject134.bin"/><Relationship Id="rId4" Type="http://schemas.openxmlformats.org/officeDocument/2006/relationships/oleObject" Target="../embeddings/oleObject131.bin"/><Relationship Id="rId9" Type="http://schemas.openxmlformats.org/officeDocument/2006/relationships/image" Target="../media/image106.wmf"/><Relationship Id="rId14" Type="http://schemas.openxmlformats.org/officeDocument/2006/relationships/oleObject" Target="../embeddings/oleObject13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3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-1" y="2438400"/>
            <a:ext cx="889248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l-PL" sz="4400" dirty="0" smtClean="0">
                <a:solidFill>
                  <a:srgbClr val="006600"/>
                </a:solidFill>
                <a:latin typeface="Impact" panose="020B0806030902050204" pitchFamily="34" charset="0"/>
              </a:rPr>
              <a:t>PROCESY MARKOWA -</a:t>
            </a:r>
          </a:p>
          <a:p>
            <a:r>
              <a:rPr lang="pl-PL" sz="4400" dirty="0" smtClean="0">
                <a:solidFill>
                  <a:srgbClr val="006600"/>
                </a:solidFill>
                <a:latin typeface="Impact" panose="020B0806030902050204" pitchFamily="34" charset="0"/>
              </a:rPr>
              <a:t>MODELE RUCHU TELEINFORMATYCZNEGO</a:t>
            </a:r>
            <a:endParaRPr lang="pl-PL" sz="4400" dirty="0">
              <a:solidFill>
                <a:srgbClr val="006600"/>
              </a:solidFill>
              <a:latin typeface="Impact" panose="020B0806030902050204" pitchFamily="34" charset="0"/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5010150"/>
            <a:ext cx="38484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>
                <a:latin typeface="Impact" pitchFamily="34" charset="0"/>
              </a:rPr>
              <a:t>Zdzisław PAPIR</a:t>
            </a:r>
          </a:p>
          <a:p>
            <a:r>
              <a:rPr lang="pl-PL" sz="2800" dirty="0" smtClean="0">
                <a:latin typeface="Impact" pitchFamily="34" charset="0"/>
              </a:rPr>
              <a:t>Instytut Telekomunikacji</a:t>
            </a:r>
            <a:endParaRPr lang="pl-PL" sz="2800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MARKOWA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vs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KOLEJKOWANIE</a:t>
            </a: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0" y="1313765"/>
            <a:ext cx="8948475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macierz tworząca (intensywności)  Q = [</a:t>
            </a:r>
            <a:r>
              <a:rPr lang="pl-PL" b="1" i="1" dirty="0" err="1" smtClean="0">
                <a:solidFill>
                  <a:srgbClr val="0000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dirty="0" smtClean="0">
                <a:solidFill>
                  <a:srgbClr val="000000"/>
                </a:solidFill>
              </a:rPr>
              <a:t>] procesu dopuszcza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grupowe przybycia i/lub obsługę, jeżeli tylko |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 –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| &gt; 1</a:t>
            </a:r>
          </a:p>
          <a:p>
            <a:pPr>
              <a:buFont typeface="Arial" pitchFamily="34" charset="0"/>
              <a:buChar char="•"/>
            </a:pPr>
            <a:endParaRPr lang="pl-PL" b="1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najprostszy model (narodzin-śmierci) dopuszcza wyłącznie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pojedyncze przybycia i </a:t>
            </a:r>
            <a:r>
              <a:rPr lang="pl-PL" b="1" dirty="0">
                <a:solidFill>
                  <a:srgbClr val="000000"/>
                </a:solidFill>
              </a:rPr>
              <a:t>obsługę |</a:t>
            </a:r>
            <a:r>
              <a:rPr lang="pl-PL" b="1" i="1" dirty="0">
                <a:solidFill>
                  <a:srgbClr val="000000"/>
                </a:solidFill>
              </a:rPr>
              <a:t>i</a:t>
            </a:r>
            <a:r>
              <a:rPr lang="pl-PL" b="1" dirty="0">
                <a:solidFill>
                  <a:srgbClr val="000000"/>
                </a:solidFill>
              </a:rPr>
              <a:t> –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dirty="0">
                <a:solidFill>
                  <a:srgbClr val="000000"/>
                </a:solidFill>
              </a:rPr>
              <a:t>| </a:t>
            </a:r>
            <a:r>
              <a:rPr lang="pl-PL" b="1" dirty="0" smtClean="0">
                <a:solidFill>
                  <a:srgbClr val="000000"/>
                </a:solidFill>
              </a:rPr>
              <a:t>= 1</a:t>
            </a:r>
          </a:p>
          <a:p>
            <a:pPr>
              <a:buFont typeface="Arial" pitchFamily="34" charset="0"/>
              <a:buChar char="•"/>
            </a:pPr>
            <a:endParaRPr lang="pl-PL" b="1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intensywności mogą zależeć od stanu procesu</a:t>
            </a:r>
          </a:p>
          <a:p>
            <a:endParaRPr lang="pl-PL" b="1" dirty="0" smtClean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pl-PL" b="1" dirty="0" smtClean="0">
                <a:solidFill>
                  <a:srgbClr val="000000"/>
                </a:solidFill>
              </a:rPr>
              <a:t> macierz tworząca Q procesu Markowa opisującego kolejkowanie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musi spełniać ograniczenia:</a:t>
            </a:r>
          </a:p>
          <a:p>
            <a:r>
              <a:rPr lang="pl-PL" b="1" dirty="0" smtClean="0">
                <a:solidFill>
                  <a:srgbClr val="000000"/>
                </a:solidFill>
              </a:rPr>
              <a:t>  </a:t>
            </a:r>
            <a:r>
              <a:rPr lang="pl-PL" sz="2000" b="1" dirty="0" smtClean="0">
                <a:solidFill>
                  <a:srgbClr val="000000"/>
                </a:solidFill>
              </a:rPr>
              <a:t>- stany procesu Markowa muszą się komunikować wzajemnie (z każdego stanu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można dojść do dowolnego innego stanu, graf procesu jest spójny)</a:t>
            </a:r>
          </a:p>
          <a:p>
            <a:r>
              <a:rPr lang="pl-PL" sz="2000" b="1" dirty="0" smtClean="0">
                <a:solidFill>
                  <a:srgbClr val="000000"/>
                </a:solidFill>
              </a:rPr>
              <a:t>  - suma elementów wiersza macierzy tworzącej wynosi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ŁAŃCUCH MARKOWA (DTMC)</a:t>
            </a:r>
            <a:b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Discrete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Time 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Markov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Chain </a:t>
            </a: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92" y="1138477"/>
            <a:ext cx="4228460" cy="2835315"/>
          </a:xfrm>
          <a:prstGeom prst="rect">
            <a:avLst/>
          </a:prstGeom>
        </p:spPr>
      </p:pic>
      <p:grpSp>
        <p:nvGrpSpPr>
          <p:cNvPr id="57" name="Grupa 56"/>
          <p:cNvGrpSpPr/>
          <p:nvPr/>
        </p:nvGrpSpPr>
        <p:grpSpPr>
          <a:xfrm>
            <a:off x="3898640" y="4064551"/>
            <a:ext cx="5331909" cy="1494433"/>
            <a:chOff x="3898640" y="4064551"/>
            <a:chExt cx="5331909" cy="1494433"/>
          </a:xfrm>
        </p:grpSpPr>
        <p:sp>
          <p:nvSpPr>
            <p:cNvPr id="50" name="pole tekstowe 5"/>
            <p:cNvSpPr txBox="1">
              <a:spLocks noChangeArrowheads="1"/>
            </p:cNvSpPr>
            <p:nvPr/>
          </p:nvSpPr>
          <p:spPr bwMode="auto">
            <a:xfrm>
              <a:off x="3898640" y="4064551"/>
              <a:ext cx="5331909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Macierz prawdopodobieństw przejść pomiędzy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stanami</a:t>
              </a:r>
              <a:r>
                <a:rPr lang="pl-PL" sz="2000" b="1" dirty="0">
                  <a:solidFill>
                    <a:srgbClr val="000000"/>
                  </a:solidFill>
                </a:rPr>
                <a:t> 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i 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 </a:t>
              </a:r>
              <a:r>
                <a:rPr lang="pl-PL" sz="2000" b="1" i="1" dirty="0" smtClean="0">
                  <a:solidFill>
                    <a:srgbClr val="000000"/>
                  </a:solidFill>
                  <a:sym typeface="Symbol" pitchFamily="18" charset="2"/>
                </a:rPr>
                <a:t>j</a:t>
              </a:r>
              <a:r>
                <a:rPr lang="pl-PL" sz="2000" b="1" dirty="0">
                  <a:solidFill>
                    <a:srgbClr val="000000"/>
                  </a:solidFill>
                  <a:sym typeface="Symbol" pitchFamily="18" charset="2"/>
                </a:rPr>
                <a:t> </a:t>
              </a:r>
              <a:r>
                <a:rPr lang="pl-PL" sz="2000" b="1" dirty="0" smtClean="0">
                  <a:solidFill>
                    <a:srgbClr val="000000"/>
                  </a:solidFill>
                  <a:sym typeface="Symbol" pitchFamily="18" charset="2"/>
                </a:rPr>
                <a:t>łańcucha Markowa.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graphicFrame>
          <p:nvGraphicFramePr>
            <p:cNvPr id="5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6947154"/>
                </p:ext>
              </p:extLst>
            </p:nvPr>
          </p:nvGraphicFramePr>
          <p:xfrm>
            <a:off x="7137285" y="4820796"/>
            <a:ext cx="1481138" cy="738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793" name="Equation" r:id="rId5" imgW="558720" imgH="279360" progId="Equation.3">
                    <p:embed/>
                  </p:oleObj>
                </mc:Choice>
                <mc:Fallback>
                  <p:oleObj name="Equation" r:id="rId5" imgW="55872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37285" y="4820796"/>
                          <a:ext cx="1481138" cy="73818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2" name="Grupa 11"/>
          <p:cNvGrpSpPr/>
          <p:nvPr/>
        </p:nvGrpSpPr>
        <p:grpSpPr>
          <a:xfrm>
            <a:off x="153888" y="1392867"/>
            <a:ext cx="8640959" cy="5246252"/>
            <a:chOff x="153888" y="1392867"/>
            <a:chExt cx="8640959" cy="5246252"/>
          </a:xfrm>
        </p:grpSpPr>
        <p:sp>
          <p:nvSpPr>
            <p:cNvPr id="18" name="Line 39"/>
            <p:cNvSpPr>
              <a:spLocks noChangeShapeType="1"/>
            </p:cNvSpPr>
            <p:nvPr/>
          </p:nvSpPr>
          <p:spPr bwMode="auto">
            <a:xfrm>
              <a:off x="3190081" y="2602988"/>
              <a:ext cx="7239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9" name="Line 36"/>
            <p:cNvSpPr>
              <a:spLocks noChangeShapeType="1"/>
            </p:cNvSpPr>
            <p:nvPr/>
          </p:nvSpPr>
          <p:spPr bwMode="auto">
            <a:xfrm>
              <a:off x="1024205" y="3169353"/>
              <a:ext cx="712471" cy="22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Line 37"/>
            <p:cNvSpPr>
              <a:spLocks noChangeShapeType="1"/>
            </p:cNvSpPr>
            <p:nvPr/>
          </p:nvSpPr>
          <p:spPr bwMode="auto">
            <a:xfrm>
              <a:off x="2466181" y="3749587"/>
              <a:ext cx="5824" cy="154683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Line 38"/>
            <p:cNvSpPr>
              <a:spLocks noChangeShapeType="1"/>
            </p:cNvSpPr>
            <p:nvPr/>
          </p:nvSpPr>
          <p:spPr bwMode="auto">
            <a:xfrm>
              <a:off x="1704181" y="3749588"/>
              <a:ext cx="762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Line 39"/>
            <p:cNvSpPr>
              <a:spLocks noChangeShapeType="1"/>
            </p:cNvSpPr>
            <p:nvPr/>
          </p:nvSpPr>
          <p:spPr bwMode="auto">
            <a:xfrm>
              <a:off x="2466181" y="4238357"/>
              <a:ext cx="7239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Line 40"/>
            <p:cNvSpPr>
              <a:spLocks noChangeShapeType="1"/>
            </p:cNvSpPr>
            <p:nvPr/>
          </p:nvSpPr>
          <p:spPr bwMode="auto">
            <a:xfrm flipH="1">
              <a:off x="1016221" y="3148697"/>
              <a:ext cx="7984" cy="214772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Line 41"/>
            <p:cNvSpPr>
              <a:spLocks noChangeShapeType="1"/>
            </p:cNvSpPr>
            <p:nvPr/>
          </p:nvSpPr>
          <p:spPr bwMode="auto">
            <a:xfrm>
              <a:off x="218390" y="4924156"/>
              <a:ext cx="811560" cy="43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>
              <a:off x="170765" y="5302952"/>
              <a:ext cx="4639605" cy="1568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 rot="16200000">
              <a:off x="-1632635" y="3366384"/>
              <a:ext cx="3886200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7" name="Text Box 46"/>
            <p:cNvSpPr txBox="1">
              <a:spLocks noChangeArrowheads="1"/>
            </p:cNvSpPr>
            <p:nvPr/>
          </p:nvSpPr>
          <p:spPr bwMode="auto">
            <a:xfrm>
              <a:off x="495463" y="1392867"/>
              <a:ext cx="208903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99"/>
                  </a:solidFill>
                </a:rPr>
                <a:t>Dyskretne stany</a:t>
              </a:r>
              <a:r>
                <a:rPr lang="pl-PL" sz="1800" b="1" dirty="0">
                  <a:solidFill>
                    <a:srgbClr val="000099"/>
                  </a:solidFill>
                </a:rPr>
                <a:t/>
              </a:r>
              <a:br>
                <a:rPr lang="pl-PL" sz="1800" b="1" dirty="0">
                  <a:solidFill>
                    <a:srgbClr val="000099"/>
                  </a:solidFill>
                </a:rPr>
              </a:br>
              <a:r>
                <a:rPr lang="pl-PL" sz="1800" b="1" dirty="0" smtClean="0">
                  <a:solidFill>
                    <a:srgbClr val="000099"/>
                  </a:solidFill>
                </a:rPr>
                <a:t>łańcucha Markowa</a:t>
              </a:r>
              <a:endParaRPr lang="pl-PL" sz="1600" dirty="0"/>
            </a:p>
          </p:txBody>
        </p:sp>
        <p:sp>
          <p:nvSpPr>
            <p:cNvPr id="28" name="Oval 47"/>
            <p:cNvSpPr>
              <a:spLocks noChangeArrowheads="1"/>
            </p:cNvSpPr>
            <p:nvPr/>
          </p:nvSpPr>
          <p:spPr bwMode="auto">
            <a:xfrm>
              <a:off x="246965" y="4845753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Oval 48"/>
            <p:cNvSpPr>
              <a:spLocks noChangeArrowheads="1"/>
            </p:cNvSpPr>
            <p:nvPr/>
          </p:nvSpPr>
          <p:spPr bwMode="auto">
            <a:xfrm>
              <a:off x="948005" y="3096999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" name="Oval 50"/>
            <p:cNvSpPr>
              <a:spLocks noChangeArrowheads="1"/>
            </p:cNvSpPr>
            <p:nvPr/>
          </p:nvSpPr>
          <p:spPr bwMode="auto">
            <a:xfrm>
              <a:off x="2389981" y="4205534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Text Box 51"/>
            <p:cNvSpPr txBox="1">
              <a:spLocks noChangeArrowheads="1"/>
            </p:cNvSpPr>
            <p:nvPr/>
          </p:nvSpPr>
          <p:spPr bwMode="auto">
            <a:xfrm>
              <a:off x="735915" y="2450832"/>
              <a:ext cx="88517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1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1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2" name="Line 53"/>
            <p:cNvSpPr>
              <a:spLocks noChangeShapeType="1"/>
            </p:cNvSpPr>
            <p:nvPr/>
          </p:nvSpPr>
          <p:spPr bwMode="auto">
            <a:xfrm flipH="1">
              <a:off x="3189545" y="2593838"/>
              <a:ext cx="536" cy="271564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Line 54"/>
            <p:cNvSpPr>
              <a:spLocks noChangeShapeType="1"/>
            </p:cNvSpPr>
            <p:nvPr/>
          </p:nvSpPr>
          <p:spPr bwMode="auto">
            <a:xfrm flipH="1">
              <a:off x="3910269" y="2275032"/>
              <a:ext cx="3711" cy="32795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Oval 56"/>
            <p:cNvSpPr>
              <a:spLocks noChangeArrowheads="1"/>
            </p:cNvSpPr>
            <p:nvPr/>
          </p:nvSpPr>
          <p:spPr bwMode="auto">
            <a:xfrm>
              <a:off x="3110706" y="2523988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Text Box 60"/>
            <p:cNvSpPr txBox="1">
              <a:spLocks noChangeArrowheads="1"/>
            </p:cNvSpPr>
            <p:nvPr/>
          </p:nvSpPr>
          <p:spPr bwMode="auto">
            <a:xfrm>
              <a:off x="2407597" y="4279530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(3, </a:t>
              </a:r>
              <a:r>
                <a:rPr lang="pl-PL" b="1" i="1" dirty="0">
                  <a:solidFill>
                    <a:srgbClr val="000000"/>
                  </a:solidFill>
                </a:rPr>
                <a:t>i</a:t>
              </a:r>
              <a:r>
                <a:rPr lang="pl-PL" b="1" dirty="0" smtClean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6" name="Text Box 61"/>
            <p:cNvSpPr txBox="1">
              <a:spLocks noChangeArrowheads="1"/>
            </p:cNvSpPr>
            <p:nvPr/>
          </p:nvSpPr>
          <p:spPr bwMode="auto">
            <a:xfrm>
              <a:off x="1311042" y="3851115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2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2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7" name="Text Box 62"/>
            <p:cNvSpPr txBox="1">
              <a:spLocks noChangeArrowheads="1"/>
            </p:cNvSpPr>
            <p:nvPr/>
          </p:nvSpPr>
          <p:spPr bwMode="auto">
            <a:xfrm>
              <a:off x="348430" y="4332940"/>
              <a:ext cx="911225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</a:t>
              </a:r>
              <a:r>
                <a:rPr lang="pl-PL" b="1" dirty="0">
                  <a:solidFill>
                    <a:srgbClr val="000000"/>
                  </a:solidFill>
                </a:rPr>
                <a:t>0</a:t>
              </a:r>
              <a:r>
                <a:rPr lang="pl-PL" b="1" dirty="0" smtClean="0">
                  <a:solidFill>
                    <a:srgbClr val="000000"/>
                  </a:solidFill>
                </a:rPr>
                <a:t>, </a:t>
              </a:r>
              <a:r>
                <a:rPr lang="pl-PL" b="1" i="1" dirty="0">
                  <a:solidFill>
                    <a:srgbClr val="000000"/>
                  </a:solidFill>
                </a:rPr>
                <a:t>j</a:t>
              </a:r>
              <a:r>
                <a:rPr lang="pl-PL" b="1" baseline="-25000" dirty="0">
                  <a:solidFill>
                    <a:srgbClr val="000000"/>
                  </a:solidFill>
                </a:rPr>
                <a:t>0</a:t>
              </a:r>
              <a:r>
                <a:rPr lang="pl-PL" b="1" dirty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sp>
          <p:nvSpPr>
            <p:cNvPr id="38" name="Oval 56"/>
            <p:cNvSpPr>
              <a:spLocks noChangeArrowheads="1"/>
            </p:cNvSpPr>
            <p:nvPr/>
          </p:nvSpPr>
          <p:spPr bwMode="auto">
            <a:xfrm>
              <a:off x="226282" y="3093153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Oval 56"/>
            <p:cNvSpPr>
              <a:spLocks noChangeArrowheads="1"/>
            </p:cNvSpPr>
            <p:nvPr/>
          </p:nvSpPr>
          <p:spPr bwMode="auto">
            <a:xfrm>
              <a:off x="234266" y="4203330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Oval 56"/>
            <p:cNvSpPr>
              <a:spLocks noChangeArrowheads="1"/>
            </p:cNvSpPr>
            <p:nvPr/>
          </p:nvSpPr>
          <p:spPr bwMode="auto">
            <a:xfrm>
              <a:off x="231090" y="2519227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Oval 56"/>
            <p:cNvSpPr>
              <a:spLocks noChangeArrowheads="1"/>
            </p:cNvSpPr>
            <p:nvPr/>
          </p:nvSpPr>
          <p:spPr bwMode="auto">
            <a:xfrm>
              <a:off x="235807" y="3671184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 flipH="1">
              <a:off x="1728419" y="3171557"/>
              <a:ext cx="13862" cy="212486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3" name="Oval 49"/>
            <p:cNvSpPr>
              <a:spLocks noChangeArrowheads="1"/>
            </p:cNvSpPr>
            <p:nvPr/>
          </p:nvSpPr>
          <p:spPr bwMode="auto">
            <a:xfrm>
              <a:off x="1666081" y="3673388"/>
              <a:ext cx="152400" cy="152400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Prostokąt 43"/>
            <p:cNvSpPr/>
            <p:nvPr/>
          </p:nvSpPr>
          <p:spPr>
            <a:xfrm>
              <a:off x="153888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0000"/>
                  </a:solidFill>
                </a:rPr>
                <a:t>0</a:t>
              </a:r>
              <a:endParaRPr lang="pl-PL" dirty="0"/>
            </a:p>
          </p:txBody>
        </p:sp>
        <p:sp>
          <p:nvSpPr>
            <p:cNvPr id="45" name="Prostokąt 44"/>
            <p:cNvSpPr/>
            <p:nvPr/>
          </p:nvSpPr>
          <p:spPr>
            <a:xfrm>
              <a:off x="861561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1</a:t>
              </a:r>
              <a:endParaRPr lang="pl-PL" dirty="0"/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1578828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2</a:t>
              </a:r>
              <a:endParaRPr lang="pl-PL" dirty="0"/>
            </a:p>
          </p:txBody>
        </p:sp>
        <p:sp>
          <p:nvSpPr>
            <p:cNvPr id="47" name="Prostokąt 46"/>
            <p:cNvSpPr/>
            <p:nvPr/>
          </p:nvSpPr>
          <p:spPr>
            <a:xfrm>
              <a:off x="2334736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3</a:t>
              </a:r>
              <a:endParaRPr lang="pl-PL" dirty="0"/>
            </a:p>
          </p:txBody>
        </p:sp>
        <p:sp>
          <p:nvSpPr>
            <p:cNvPr id="48" name="Prostokąt 47"/>
            <p:cNvSpPr/>
            <p:nvPr/>
          </p:nvSpPr>
          <p:spPr>
            <a:xfrm>
              <a:off x="3017629" y="532499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0000"/>
                  </a:solidFill>
                </a:rPr>
                <a:t>4</a:t>
              </a:r>
              <a:endParaRPr lang="pl-PL" dirty="0"/>
            </a:p>
          </p:txBody>
        </p:sp>
        <p:sp>
          <p:nvSpPr>
            <p:cNvPr id="49" name="Text Box 46"/>
            <p:cNvSpPr txBox="1">
              <a:spLocks noChangeArrowheads="1"/>
            </p:cNvSpPr>
            <p:nvPr/>
          </p:nvSpPr>
          <p:spPr bwMode="auto">
            <a:xfrm>
              <a:off x="3424286" y="5288705"/>
              <a:ext cx="21339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99"/>
                  </a:solidFill>
                </a:rPr>
                <a:t>Chwile zmian stanu</a:t>
              </a:r>
              <a:endParaRPr lang="pl-PL" sz="1600" dirty="0"/>
            </a:p>
          </p:txBody>
        </p:sp>
        <p:sp>
          <p:nvSpPr>
            <p:cNvPr id="54" name="Text Box 60"/>
            <p:cNvSpPr txBox="1">
              <a:spLocks noChangeArrowheads="1"/>
            </p:cNvSpPr>
            <p:nvPr/>
          </p:nvSpPr>
          <p:spPr bwMode="auto">
            <a:xfrm>
              <a:off x="2830090" y="1909954"/>
              <a:ext cx="9112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(4, </a:t>
              </a:r>
              <a:r>
                <a:rPr lang="pl-PL" b="1" i="1" dirty="0" smtClean="0">
                  <a:solidFill>
                    <a:srgbClr val="000000"/>
                  </a:solidFill>
                </a:rPr>
                <a:t>j</a:t>
              </a:r>
              <a:r>
                <a:rPr lang="pl-PL" b="1" dirty="0" smtClean="0">
                  <a:solidFill>
                    <a:srgbClr val="000000"/>
                  </a:solidFill>
                </a:rPr>
                <a:t>)</a:t>
              </a:r>
              <a:endParaRPr lang="pl-PL" i="1" dirty="0"/>
            </a:p>
          </p:txBody>
        </p:sp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7729428"/>
                </p:ext>
              </p:extLst>
            </p:nvPr>
          </p:nvGraphicFramePr>
          <p:xfrm>
            <a:off x="2645780" y="2998202"/>
            <a:ext cx="470740" cy="74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794" name="Equation" r:id="rId7" imgW="152280" imgH="241200" progId="Equation.3">
                    <p:embed/>
                  </p:oleObj>
                </mc:Choice>
                <mc:Fallback>
                  <p:oleObj name="Equation" r:id="rId7" imgW="1522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645780" y="2998202"/>
                          <a:ext cx="470740" cy="7453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pole tekstowe 5"/>
            <p:cNvSpPr txBox="1">
              <a:spLocks noChangeArrowheads="1"/>
            </p:cNvSpPr>
            <p:nvPr/>
          </p:nvSpPr>
          <p:spPr bwMode="auto">
            <a:xfrm>
              <a:off x="153888" y="5715789"/>
              <a:ext cx="8640959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</a:rPr>
                <a:t>Czas w łańcuchu Markowa mierzymy czasem pobytu w stanie (</a:t>
              </a:r>
              <a:r>
                <a:rPr lang="pl-PL" sz="1800" b="1" i="1" dirty="0" err="1" smtClean="0">
                  <a:solidFill>
                    <a:srgbClr val="FF0000"/>
                  </a:solidFill>
                </a:rPr>
                <a:t>sojourn</a:t>
              </a:r>
              <a:r>
                <a:rPr lang="pl-PL" sz="1800" b="1" i="1" dirty="0" smtClean="0">
                  <a:solidFill>
                    <a:srgbClr val="FF0000"/>
                  </a:solidFill>
                </a:rPr>
                <a:t>/holding </a:t>
              </a:r>
              <a:r>
                <a:rPr lang="pl-PL" sz="1800" b="1" i="1" dirty="0" err="1" smtClean="0">
                  <a:solidFill>
                    <a:srgbClr val="FF0000"/>
                  </a:solidFill>
                </a:rPr>
                <a:t>time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) – czas pobytu może być dowolny, ale jest jednakowy dla wszystkich stanów (można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pzryjąć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wartość 1).</a:t>
              </a:r>
              <a:endParaRPr lang="pl-PL" sz="1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034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898249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ŁAŃCUCH MARKOWA (DTMC)</a:t>
            </a:r>
            <a:b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</a:b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(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Discrete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Time </a:t>
            </a:r>
            <a:r>
              <a:rPr kumimoji="1" lang="pl-PL" sz="4400" i="1" kern="0" dirty="0" err="1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Markov</a:t>
            </a:r>
            <a:r>
              <a:rPr kumimoji="1" lang="pl-PL" sz="4400" i="1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 Chain </a:t>
            </a: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)</a:t>
            </a:r>
            <a:r>
              <a:rPr kumimoji="1" lang="pl-PL" sz="4400" b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1" lang="pl-PL" sz="4400" b="1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592" y="1138477"/>
            <a:ext cx="4228460" cy="2835315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4463069" y="3968771"/>
            <a:ext cx="40959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Graf stanów łańcucha Markowa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(przypadkowa wędrówka po grafie)</a:t>
            </a:r>
            <a:endParaRPr lang="pl-PL" sz="2000" b="1" dirty="0">
              <a:solidFill>
                <a:srgbClr val="000000"/>
              </a:solidFill>
            </a:endParaRPr>
          </a:p>
        </p:txBody>
      </p:sp>
      <p:sp>
        <p:nvSpPr>
          <p:cNvPr id="7" name="pole tekstowe 5"/>
          <p:cNvSpPr txBox="1">
            <a:spLocks noChangeArrowheads="1"/>
          </p:cNvSpPr>
          <p:nvPr/>
        </p:nvSpPr>
        <p:spPr bwMode="auto">
          <a:xfrm>
            <a:off x="4528648" y="4935538"/>
            <a:ext cx="38138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Macierz prawdopodobieństw przejść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pomiędzy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stanami </a:t>
            </a:r>
            <a:r>
              <a:rPr lang="pl-PL" sz="1800" b="1" i="1" dirty="0" smtClean="0">
                <a:solidFill>
                  <a:srgbClr val="000000"/>
                </a:solidFill>
              </a:rPr>
              <a:t>i </a:t>
            </a:r>
            <a:r>
              <a:rPr lang="pl-PL" sz="18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18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1800" b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pl-PL" sz="1800" b="1" dirty="0">
              <a:solidFill>
                <a:srgbClr val="000000"/>
              </a:solidFill>
            </a:endParaRPr>
          </a:p>
        </p:txBody>
      </p:sp>
      <p:graphicFrame>
        <p:nvGraphicFramePr>
          <p:cNvPr id="1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914857"/>
              </p:ext>
            </p:extLst>
          </p:nvPr>
        </p:nvGraphicFramePr>
        <p:xfrm>
          <a:off x="5763957" y="5578873"/>
          <a:ext cx="14811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42" name="Equation" r:id="rId5" imgW="558720" imgH="279360" progId="Equation.3">
                  <p:embed/>
                </p:oleObj>
              </mc:Choice>
              <mc:Fallback>
                <p:oleObj name="Equation" r:id="rId5" imgW="55872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3957" y="5578873"/>
                        <a:ext cx="1481138" cy="73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68263" y="1257300"/>
            <a:ext cx="4710252" cy="2416175"/>
            <a:chOff x="68263" y="1257300"/>
            <a:chExt cx="4710252" cy="2416175"/>
          </a:xfrm>
        </p:grpSpPr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2786939"/>
                </p:ext>
              </p:extLst>
            </p:nvPr>
          </p:nvGraphicFramePr>
          <p:xfrm>
            <a:off x="68263" y="1257300"/>
            <a:ext cx="3838575" cy="2416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943" name="Equation" r:id="rId7" imgW="2298600" imgH="1447560" progId="Equation.3">
                    <p:embed/>
                  </p:oleObj>
                </mc:Choice>
                <mc:Fallback>
                  <p:oleObj name="Equation" r:id="rId7" imgW="2298600" imgH="14475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8263" y="1257300"/>
                          <a:ext cx="3838575" cy="2416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rostokąt 1"/>
            <p:cNvSpPr/>
            <p:nvPr/>
          </p:nvSpPr>
          <p:spPr>
            <a:xfrm>
              <a:off x="206515" y="1288857"/>
              <a:ext cx="4572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Wektor prawdopodobieństw stanów</a:t>
              </a:r>
              <a:endParaRPr lang="pl-PL" sz="2000" dirty="0"/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196906" y="2077327"/>
              <a:ext cx="214645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Stan stacjonarny</a:t>
              </a:r>
              <a:endParaRPr lang="pl-PL" sz="2000" dirty="0"/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185549" y="3908178"/>
            <a:ext cx="3431389" cy="1625847"/>
            <a:chOff x="185549" y="3908178"/>
            <a:chExt cx="3431389" cy="1625847"/>
          </a:xfrm>
        </p:grpSpPr>
        <p:grpSp>
          <p:nvGrpSpPr>
            <p:cNvPr id="4" name="Grupa 3"/>
            <p:cNvGrpSpPr/>
            <p:nvPr/>
          </p:nvGrpSpPr>
          <p:grpSpPr>
            <a:xfrm>
              <a:off x="185549" y="3908178"/>
              <a:ext cx="3431389" cy="1081714"/>
              <a:chOff x="185549" y="3908178"/>
              <a:chExt cx="3431389" cy="1081714"/>
            </a:xfrm>
          </p:grpSpPr>
          <p:sp>
            <p:nvSpPr>
              <p:cNvPr id="16" name="Prostokąt 15"/>
              <p:cNvSpPr/>
              <p:nvPr/>
            </p:nvSpPr>
            <p:spPr>
              <a:xfrm>
                <a:off x="196906" y="3908178"/>
                <a:ext cx="214645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 smtClean="0">
                    <a:solidFill>
                      <a:srgbClr val="000000"/>
                    </a:solidFill>
                  </a:rPr>
                  <a:t>Interpretacja </a:t>
                </a:r>
                <a:r>
                  <a:rPr lang="pl-PL" sz="2000" b="1" i="1" dirty="0" err="1" smtClean="0">
                    <a:solidFill>
                      <a:srgbClr val="000000"/>
                    </a:solidFill>
                  </a:rPr>
                  <a:t>u</a:t>
                </a:r>
                <a:r>
                  <a:rPr lang="pl-PL" sz="2000" b="1" i="1" baseline="-25000" dirty="0" err="1" smtClean="0">
                    <a:solidFill>
                      <a:srgbClr val="000000"/>
                    </a:solidFill>
                  </a:rPr>
                  <a:t>j</a:t>
                </a:r>
                <a:endParaRPr lang="pl-PL" sz="2000" i="1" baseline="-25000" dirty="0"/>
              </a:p>
            </p:txBody>
          </p:sp>
          <p:sp>
            <p:nvSpPr>
              <p:cNvPr id="17" name="pole tekstowe 5"/>
              <p:cNvSpPr txBox="1">
                <a:spLocks noChangeArrowheads="1"/>
              </p:cNvSpPr>
              <p:nvPr/>
            </p:nvSpPr>
            <p:spPr bwMode="auto">
              <a:xfrm>
                <a:off x="185549" y="4343561"/>
                <a:ext cx="3431389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FF0000"/>
                    </a:solidFill>
                  </a:rPr>
                  <a:t>Średnia liczba pobytów łańcucha</a:t>
                </a:r>
                <a:br>
                  <a:rPr lang="pl-PL" sz="1800" b="1" dirty="0" smtClean="0">
                    <a:solidFill>
                      <a:srgbClr val="FF0000"/>
                    </a:solidFill>
                  </a:rPr>
                </a:br>
                <a:r>
                  <a:rPr lang="pl-PL" sz="1800" b="1" dirty="0" smtClean="0">
                    <a:solidFill>
                      <a:srgbClr val="FF0000"/>
                    </a:solidFill>
                  </a:rPr>
                  <a:t>w stanie </a:t>
                </a:r>
                <a:r>
                  <a:rPr lang="pl-PL" sz="1800" b="1" i="1" dirty="0" smtClean="0">
                    <a:solidFill>
                      <a:srgbClr val="FF0000"/>
                    </a:solidFill>
                  </a:rPr>
                  <a:t>j</a:t>
                </a:r>
                <a:r>
                  <a:rPr lang="pl-PL" sz="1800" b="1" dirty="0" smtClean="0">
                    <a:solidFill>
                      <a:srgbClr val="FF0000"/>
                    </a:solidFill>
                  </a:rPr>
                  <a:t> = 1, 2, …</a:t>
                </a:r>
                <a:endParaRPr lang="pl-PL" sz="1800" b="1" dirty="0">
                  <a:solidFill>
                    <a:srgbClr val="FF0000"/>
                  </a:solidFill>
                </a:endParaRPr>
              </a:p>
            </p:txBody>
          </p:sp>
        </p:grp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5870459"/>
                </p:ext>
              </p:extLst>
            </p:nvPr>
          </p:nvGraphicFramePr>
          <p:xfrm>
            <a:off x="511175" y="4935538"/>
            <a:ext cx="2397125" cy="5984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0944" name="Equation" r:id="rId9" imgW="1117440" imgH="279360" progId="Equation.3">
                    <p:embed/>
                  </p:oleObj>
                </mc:Choice>
                <mc:Fallback>
                  <p:oleObj name="Equation" r:id="rId9" imgW="111744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11175" y="4935538"/>
                          <a:ext cx="2397125" cy="5984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pole tekstowe 5"/>
          <p:cNvSpPr txBox="1">
            <a:spLocks noChangeArrowheads="1"/>
          </p:cNvSpPr>
          <p:nvPr/>
        </p:nvSpPr>
        <p:spPr bwMode="auto">
          <a:xfrm>
            <a:off x="206515" y="5563453"/>
            <a:ext cx="3531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Wielkość dostępna z obserwacji</a:t>
            </a:r>
            <a:br>
              <a:rPr lang="pl-PL" sz="1800" b="1" dirty="0" smtClean="0">
                <a:solidFill>
                  <a:srgbClr val="FF0000"/>
                </a:solidFill>
              </a:rPr>
            </a:br>
            <a:r>
              <a:rPr lang="pl-PL" sz="1800" b="1" dirty="0" smtClean="0">
                <a:solidFill>
                  <a:srgbClr val="FF0000"/>
                </a:solidFill>
              </a:rPr>
              <a:t>lub symulacji łańcucha Markowa.</a:t>
            </a:r>
            <a:endParaRPr lang="pl-PL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62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63041"/>
            <a:ext cx="9142413" cy="1143000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</a:rPr>
              <a:t>PROCES MARKOWA – ewolucja w czasie</a:t>
            </a:r>
            <a:br>
              <a:rPr lang="pl-PL" dirty="0" smtClean="0">
                <a:solidFill>
                  <a:srgbClr val="000099"/>
                </a:solidFill>
              </a:rPr>
            </a:br>
            <a:r>
              <a:rPr lang="pl-PL" sz="3600" dirty="0" smtClean="0">
                <a:solidFill>
                  <a:srgbClr val="000099"/>
                </a:solidFill>
              </a:rPr>
              <a:t>(</a:t>
            </a:r>
            <a:r>
              <a:rPr lang="pl-PL" sz="3600" dirty="0" err="1" smtClean="0">
                <a:solidFill>
                  <a:srgbClr val="000099"/>
                </a:solidFill>
              </a:rPr>
              <a:t>Continuous</a:t>
            </a:r>
            <a:r>
              <a:rPr lang="pl-PL" sz="3600" dirty="0" smtClean="0">
                <a:solidFill>
                  <a:srgbClr val="000099"/>
                </a:solidFill>
              </a:rPr>
              <a:t> Time Markow Chain)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graphicFrame>
        <p:nvGraphicFramePr>
          <p:cNvPr id="2867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631436"/>
              </p:ext>
            </p:extLst>
          </p:nvPr>
        </p:nvGraphicFramePr>
        <p:xfrm>
          <a:off x="3056016" y="1980165"/>
          <a:ext cx="1449388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6" name="Equation" r:id="rId4" imgW="545760" imgH="241200" progId="Equation.3">
                  <p:embed/>
                </p:oleObj>
              </mc:Choice>
              <mc:Fallback>
                <p:oleObj name="Equation" r:id="rId4" imgW="545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016" y="1980165"/>
                        <a:ext cx="1449388" cy="64135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277939"/>
              </p:ext>
            </p:extLst>
          </p:nvPr>
        </p:nvGraphicFramePr>
        <p:xfrm>
          <a:off x="251520" y="1698003"/>
          <a:ext cx="2222500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7" name="Equation" r:id="rId6" imgW="876240" imgH="393480" progId="Equation.3">
                  <p:embed/>
                </p:oleObj>
              </mc:Choice>
              <mc:Fallback>
                <p:oleObj name="Equation" r:id="rId6" imgW="876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698003"/>
                        <a:ext cx="2222500" cy="1001713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023716" y="1929251"/>
            <a:ext cx="26388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000099"/>
                </a:solidFill>
              </a:rPr>
              <a:t>m</a:t>
            </a:r>
            <a:r>
              <a:rPr lang="pl-PL" sz="2000" b="1" dirty="0" smtClean="0">
                <a:solidFill>
                  <a:srgbClr val="000099"/>
                </a:solidFill>
              </a:rPr>
              <a:t>acierz tworząca</a:t>
            </a:r>
          </a:p>
          <a:p>
            <a:r>
              <a:rPr lang="pl-PL" sz="2000" b="1" dirty="0">
                <a:solidFill>
                  <a:srgbClr val="000099"/>
                </a:solidFill>
              </a:rPr>
              <a:t>m</a:t>
            </a:r>
            <a:r>
              <a:rPr lang="pl-PL" sz="2000" b="1" dirty="0" smtClean="0">
                <a:solidFill>
                  <a:srgbClr val="000099"/>
                </a:solidFill>
              </a:rPr>
              <a:t>acierz intensywności</a:t>
            </a:r>
            <a:endParaRPr lang="pl-PL" sz="1800" dirty="0"/>
          </a:p>
        </p:txBody>
      </p:sp>
      <p:sp>
        <p:nvSpPr>
          <p:cNvPr id="11" name="Prostokąt 10"/>
          <p:cNvSpPr/>
          <p:nvPr/>
        </p:nvSpPr>
        <p:spPr>
          <a:xfrm>
            <a:off x="176836" y="1160503"/>
            <a:ext cx="4994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Równanie </a:t>
            </a:r>
            <a:r>
              <a:rPr lang="pl-PL" b="1" dirty="0" err="1" smtClean="0">
                <a:solidFill>
                  <a:srgbClr val="000000"/>
                </a:solidFill>
              </a:rPr>
              <a:t>Chapmana-Kołmogorowa</a:t>
            </a:r>
            <a:endParaRPr lang="pl-PL" b="1" dirty="0">
              <a:solidFill>
                <a:srgbClr val="000000"/>
              </a:solidFill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298725" y="3914080"/>
            <a:ext cx="8821867" cy="1081088"/>
            <a:chOff x="298725" y="3914080"/>
            <a:chExt cx="8821867" cy="1081088"/>
          </a:xfrm>
        </p:grpSpPr>
        <p:graphicFrame>
          <p:nvGraphicFramePr>
            <p:cNvPr id="16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1676849"/>
                </p:ext>
              </p:extLst>
            </p:nvPr>
          </p:nvGraphicFramePr>
          <p:xfrm>
            <a:off x="298725" y="3914080"/>
            <a:ext cx="2068513" cy="1081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4028" name="Equation" r:id="rId8" imgW="876240" imgH="457200" progId="Equation.3">
                    <p:embed/>
                  </p:oleObj>
                </mc:Choice>
                <mc:Fallback>
                  <p:oleObj name="Equation" r:id="rId8" imgW="87624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25" y="3914080"/>
                          <a:ext cx="2068513" cy="1081088"/>
                        </a:xfrm>
                        <a:prstGeom prst="rect">
                          <a:avLst/>
                        </a:prstGeom>
                        <a:solidFill>
                          <a:srgbClr val="66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pole tekstowe 16"/>
            <p:cNvSpPr txBox="1"/>
            <p:nvPr/>
          </p:nvSpPr>
          <p:spPr>
            <a:xfrm>
              <a:off x="2521225" y="3964895"/>
              <a:ext cx="63804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dirty="0">
                  <a:solidFill>
                    <a:srgbClr val="000099"/>
                  </a:solidFill>
                </a:rPr>
                <a:t>intensywność opuszczenia stanu </a:t>
              </a:r>
              <a:r>
                <a:rPr lang="pl-PL" sz="2000" b="1" i="1" dirty="0">
                  <a:solidFill>
                    <a:srgbClr val="000099"/>
                  </a:solidFill>
                </a:rPr>
                <a:t>i</a:t>
              </a:r>
              <a:r>
                <a:rPr lang="pl-PL" sz="2000" b="1" dirty="0">
                  <a:solidFill>
                    <a:srgbClr val="000099"/>
                  </a:solidFill>
                </a:rPr>
                <a:t> (gdziekolwiek)</a:t>
              </a: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2521225" y="4576639"/>
              <a:ext cx="65993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dirty="0">
                  <a:solidFill>
                    <a:srgbClr val="000099"/>
                  </a:solidFill>
                </a:rPr>
                <a:t>intensywność przejścia ze stanu </a:t>
              </a:r>
              <a:r>
                <a:rPr lang="pl-PL" sz="2000" b="1" i="1" dirty="0">
                  <a:solidFill>
                    <a:srgbClr val="000099"/>
                  </a:solidFill>
                </a:rPr>
                <a:t>i</a:t>
              </a:r>
              <a:r>
                <a:rPr lang="pl-PL" sz="2000" b="1" dirty="0">
                  <a:solidFill>
                    <a:srgbClr val="000099"/>
                  </a:solidFill>
                </a:rPr>
                <a:t> to do stanu </a:t>
              </a:r>
              <a:r>
                <a:rPr lang="pl-PL" sz="2000" b="1" i="1" dirty="0">
                  <a:solidFill>
                    <a:srgbClr val="000099"/>
                  </a:solidFill>
                </a:rPr>
                <a:t>j</a:t>
              </a:r>
            </a:p>
          </p:txBody>
        </p:sp>
      </p:grpSp>
      <p:graphicFrame>
        <p:nvGraphicFramePr>
          <p:cNvPr id="13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308850"/>
              </p:ext>
            </p:extLst>
          </p:nvPr>
        </p:nvGraphicFramePr>
        <p:xfrm>
          <a:off x="270592" y="2905510"/>
          <a:ext cx="4348163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29" name="Equation" r:id="rId10" imgW="1892160" imgH="266400" progId="Equation.3">
                  <p:embed/>
                </p:oleObj>
              </mc:Choice>
              <mc:Fallback>
                <p:oleObj name="Equation" r:id="rId10" imgW="189216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592" y="2905510"/>
                        <a:ext cx="4348163" cy="611188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pole tekstowe 13"/>
          <p:cNvSpPr txBox="1"/>
          <p:nvPr/>
        </p:nvSpPr>
        <p:spPr>
          <a:xfrm>
            <a:off x="4724875" y="3045537"/>
            <a:ext cx="4341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wektor </a:t>
            </a:r>
            <a:r>
              <a:rPr lang="pl-PL" sz="2000" b="1" dirty="0">
                <a:solidFill>
                  <a:srgbClr val="000099"/>
                </a:solidFill>
              </a:rPr>
              <a:t>prawdopodobieństw stanów</a:t>
            </a:r>
          </a:p>
        </p:txBody>
      </p:sp>
      <p:grpSp>
        <p:nvGrpSpPr>
          <p:cNvPr id="6" name="Grupa 5"/>
          <p:cNvGrpSpPr/>
          <p:nvPr/>
        </p:nvGrpSpPr>
        <p:grpSpPr>
          <a:xfrm>
            <a:off x="27293" y="5156864"/>
            <a:ext cx="5018288" cy="1205401"/>
            <a:chOff x="27293" y="5156864"/>
            <a:chExt cx="5018288" cy="1205401"/>
          </a:xfrm>
        </p:grpSpPr>
        <p:grpSp>
          <p:nvGrpSpPr>
            <p:cNvPr id="4" name="Grupa 3"/>
            <p:cNvGrpSpPr/>
            <p:nvPr/>
          </p:nvGrpSpPr>
          <p:grpSpPr>
            <a:xfrm>
              <a:off x="27293" y="5159110"/>
              <a:ext cx="5018288" cy="1203155"/>
              <a:chOff x="27293" y="5159110"/>
              <a:chExt cx="5018288" cy="1203155"/>
            </a:xfrm>
          </p:grpSpPr>
          <p:sp>
            <p:nvSpPr>
              <p:cNvPr id="19" name="pole tekstowe 18"/>
              <p:cNvSpPr txBox="1"/>
              <p:nvPr/>
            </p:nvSpPr>
            <p:spPr>
              <a:xfrm>
                <a:off x="27293" y="5159110"/>
                <a:ext cx="5018288" cy="646331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pl-PL" sz="1800" b="1" dirty="0">
                    <a:solidFill>
                      <a:srgbClr val="C00000"/>
                    </a:solidFill>
                  </a:rPr>
                  <a:t>C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zas pobytu (</a:t>
                </a:r>
                <a:r>
                  <a:rPr lang="pl-PL" sz="1800" b="1" i="1" dirty="0" err="1" smtClean="0">
                    <a:solidFill>
                      <a:srgbClr val="C00000"/>
                    </a:solidFill>
                  </a:rPr>
                  <a:t>sojourn</a:t>
                </a:r>
                <a:r>
                  <a:rPr lang="pl-PL" sz="1800" b="1" dirty="0">
                    <a:solidFill>
                      <a:srgbClr val="C00000"/>
                    </a:solidFill>
                  </a:rPr>
                  <a:t> </a:t>
                </a:r>
                <a:r>
                  <a:rPr lang="pl-PL" sz="1800" b="1" i="1" dirty="0" err="1" smtClean="0">
                    <a:solidFill>
                      <a:srgbClr val="C00000"/>
                    </a:solidFill>
                  </a:rPr>
                  <a:t>time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) </a:t>
                </a:r>
                <a:r>
                  <a:rPr lang="el-GR" sz="1800" b="1" i="1" dirty="0" smtClean="0">
                    <a:solidFill>
                      <a:srgbClr val="C00000"/>
                    </a:solidFill>
                  </a:rPr>
                  <a:t>τ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w stanie </a:t>
                </a:r>
                <a:r>
                  <a:rPr lang="pl-PL" sz="1800" b="1" i="1" dirty="0" smtClean="0">
                    <a:solidFill>
                      <a:srgbClr val="C00000"/>
                    </a:solidFill>
                  </a:rPr>
                  <a:t>i</a:t>
                </a:r>
                <a:r>
                  <a:rPr lang="pl-PL" sz="1800" b="1" dirty="0">
                    <a:solidFill>
                      <a:srgbClr val="C00000"/>
                    </a:solidFill>
                  </a:rPr>
                  <a:t>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jest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zmienną losową o rozkładzie wykładniczym:</a:t>
                </a:r>
              </a:p>
            </p:txBody>
          </p:sp>
          <p:graphicFrame>
            <p:nvGraphicFramePr>
              <p:cNvPr id="20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7006406"/>
                  </p:ext>
                </p:extLst>
              </p:nvPr>
            </p:nvGraphicFramePr>
            <p:xfrm>
              <a:off x="173783" y="5990705"/>
              <a:ext cx="1984179" cy="37156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4030" name="Equation" r:id="rId12" imgW="1218960" imgH="228600" progId="Equation.3">
                      <p:embed/>
                    </p:oleObj>
                  </mc:Choice>
                  <mc:Fallback>
                    <p:oleObj name="Equation" r:id="rId12" imgW="12189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3783" y="5990705"/>
                            <a:ext cx="1984179" cy="37156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5" name="Prostokąt 4"/>
            <p:cNvSpPr/>
            <p:nvPr/>
          </p:nvSpPr>
          <p:spPr bwMode="auto">
            <a:xfrm>
              <a:off x="27293" y="5156864"/>
              <a:ext cx="4478111" cy="1205401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4618755" y="5148491"/>
            <a:ext cx="5022803" cy="1213774"/>
            <a:chOff x="4618755" y="5156864"/>
            <a:chExt cx="5022803" cy="1213774"/>
          </a:xfrm>
        </p:grpSpPr>
        <p:grpSp>
          <p:nvGrpSpPr>
            <p:cNvPr id="21" name="Grupa 20"/>
            <p:cNvGrpSpPr/>
            <p:nvPr/>
          </p:nvGrpSpPr>
          <p:grpSpPr>
            <a:xfrm>
              <a:off x="4623270" y="5156864"/>
              <a:ext cx="5018288" cy="1213774"/>
              <a:chOff x="27293" y="5159110"/>
              <a:chExt cx="5018288" cy="1213774"/>
            </a:xfrm>
          </p:grpSpPr>
          <p:sp>
            <p:nvSpPr>
              <p:cNvPr id="22" name="pole tekstowe 21"/>
              <p:cNvSpPr txBox="1"/>
              <p:nvPr/>
            </p:nvSpPr>
            <p:spPr>
              <a:xfrm>
                <a:off x="27293" y="5159110"/>
                <a:ext cx="501828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800" b="1" dirty="0">
                    <a:solidFill>
                      <a:srgbClr val="C00000"/>
                    </a:solidFill>
                  </a:rPr>
                  <a:t>C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zas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przejścia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sz="1800" b="1" i="1" dirty="0">
                    <a:solidFill>
                      <a:srgbClr val="C00000"/>
                    </a:solidFill>
                  </a:rPr>
                  <a:t>i </a:t>
                </a:r>
                <a:r>
                  <a:rPr lang="pl-PL" sz="1800" b="1" i="1" dirty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→ </a:t>
                </a:r>
                <a:r>
                  <a:rPr lang="pl-PL" sz="1800" b="1" i="1" dirty="0" smtClean="0">
                    <a:solidFill>
                      <a:srgbClr val="C00000"/>
                    </a:solidFill>
                    <a:cs typeface="Times New Roman" panose="02020603050405020304" pitchFamily="18" charset="0"/>
                  </a:rPr>
                  <a:t>j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(</a:t>
                </a:r>
                <a:r>
                  <a:rPr lang="pl-PL" sz="1800" b="1" i="1" dirty="0" err="1" smtClean="0">
                    <a:solidFill>
                      <a:srgbClr val="C00000"/>
                    </a:solidFill>
                  </a:rPr>
                  <a:t>passage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pl-PL" sz="1800" b="1" i="1" dirty="0" err="1" smtClean="0">
                    <a:solidFill>
                      <a:srgbClr val="C00000"/>
                    </a:solidFill>
                  </a:rPr>
                  <a:t>time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) </a:t>
                </a:r>
                <a:r>
                  <a:rPr lang="el-GR" sz="1800" b="1" i="1" dirty="0" smtClean="0">
                    <a:solidFill>
                      <a:srgbClr val="C00000"/>
                    </a:solidFill>
                  </a:rPr>
                  <a:t>τ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 jest</a:t>
                </a:r>
                <a:br>
                  <a:rPr lang="pl-PL" sz="1800" b="1" dirty="0" smtClean="0">
                    <a:solidFill>
                      <a:srgbClr val="C00000"/>
                    </a:solidFill>
                  </a:rPr>
                </a:br>
                <a:r>
                  <a:rPr lang="pl-PL" sz="1800" b="1" dirty="0" smtClean="0">
                    <a:solidFill>
                      <a:srgbClr val="C00000"/>
                    </a:solidFill>
                  </a:rPr>
                  <a:t>zmienną </a:t>
                </a:r>
                <a:r>
                  <a:rPr lang="pl-PL" sz="1800" b="1" dirty="0" smtClean="0">
                    <a:solidFill>
                      <a:srgbClr val="C00000"/>
                    </a:solidFill>
                  </a:rPr>
                  <a:t>losową o rozkładzie wykładniczym:</a:t>
                </a:r>
              </a:p>
            </p:txBody>
          </p:sp>
          <p:graphicFrame>
            <p:nvGraphicFramePr>
              <p:cNvPr id="23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2758359"/>
                  </p:ext>
                </p:extLst>
              </p:nvPr>
            </p:nvGraphicFramePr>
            <p:xfrm>
              <a:off x="123661" y="5980771"/>
              <a:ext cx="2085975" cy="3921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4031" name="Equation" r:id="rId14" imgW="1282680" imgH="241200" progId="Equation.3">
                      <p:embed/>
                    </p:oleObj>
                  </mc:Choice>
                  <mc:Fallback>
                    <p:oleObj name="Equation" r:id="rId14" imgW="12826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3661" y="5980771"/>
                            <a:ext cx="2085975" cy="392113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" name="Prostokąt 23"/>
            <p:cNvSpPr/>
            <p:nvPr/>
          </p:nvSpPr>
          <p:spPr bwMode="auto">
            <a:xfrm>
              <a:off x="4618755" y="5160202"/>
              <a:ext cx="4478111" cy="1205401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58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ON-OFF – ewolucja w czasie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289111"/>
              </p:ext>
            </p:extLst>
          </p:nvPr>
        </p:nvGraphicFramePr>
        <p:xfrm>
          <a:off x="2333870" y="2741108"/>
          <a:ext cx="6291262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19" name="Equation" r:id="rId4" imgW="3365280" imgH="2171520" progId="Equation.3">
                  <p:embed/>
                </p:oleObj>
              </mc:Choice>
              <mc:Fallback>
                <p:oleObj name="Equation" r:id="rId4" imgW="3365280" imgH="2171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870" y="2741108"/>
                        <a:ext cx="6291262" cy="4076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135476"/>
              </p:ext>
            </p:extLst>
          </p:nvPr>
        </p:nvGraphicFramePr>
        <p:xfrm>
          <a:off x="3976688" y="1371600"/>
          <a:ext cx="225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20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6688" y="1371600"/>
                        <a:ext cx="225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228542" y="1152575"/>
            <a:ext cx="2484054" cy="1838523"/>
            <a:chOff x="251653" y="4799408"/>
            <a:chExt cx="2484054" cy="1838523"/>
          </a:xfrm>
        </p:grpSpPr>
        <p:sp>
          <p:nvSpPr>
            <p:cNvPr id="8" name="Elipsa 7"/>
            <p:cNvSpPr/>
            <p:nvPr/>
          </p:nvSpPr>
          <p:spPr bwMode="auto">
            <a:xfrm>
              <a:off x="30543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2058851" y="547421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ON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Elipsa 9"/>
            <p:cNvSpPr/>
            <p:nvPr/>
          </p:nvSpPr>
          <p:spPr bwMode="auto">
            <a:xfrm>
              <a:off x="201562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251653" y="5467278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OFF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Łącznik zakrzywiony 11"/>
            <p:cNvCxnSpPr>
              <a:stCxn id="8" idx="0"/>
              <a:endCxn id="10" idx="0"/>
            </p:cNvCxnSpPr>
            <p:nvPr/>
          </p:nvCxnSpPr>
          <p:spPr bwMode="auto">
            <a:xfrm rot="5400000" flipH="1" flipV="1">
              <a:off x="1520572" y="4491088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Łącznik zakrzywiony 14"/>
            <p:cNvCxnSpPr/>
            <p:nvPr/>
          </p:nvCxnSpPr>
          <p:spPr bwMode="auto">
            <a:xfrm rot="5400000">
              <a:off x="1520572" y="5190545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4368628"/>
                </p:ext>
              </p:extLst>
            </p:nvPr>
          </p:nvGraphicFramePr>
          <p:xfrm>
            <a:off x="1295547" y="4799408"/>
            <a:ext cx="566431" cy="519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3121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95547" y="4799408"/>
                          <a:ext cx="566431" cy="5192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3615335"/>
                </p:ext>
              </p:extLst>
            </p:nvPr>
          </p:nvGraphicFramePr>
          <p:xfrm>
            <a:off x="1280770" y="5883868"/>
            <a:ext cx="566737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3122" name="Równanie" r:id="rId10" imgW="152280" imgH="203040" progId="Equation.3">
                    <p:embed/>
                  </p:oleObj>
                </mc:Choice>
                <mc:Fallback>
                  <p:oleObj name="Równanie" r:id="rId10" imgW="15228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80770" y="5883868"/>
                          <a:ext cx="566737" cy="754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1195297"/>
              </p:ext>
            </p:extLst>
          </p:nvPr>
        </p:nvGraphicFramePr>
        <p:xfrm>
          <a:off x="3475329" y="1138990"/>
          <a:ext cx="2345684" cy="105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23" name="Equation" r:id="rId12" imgW="1015920" imgH="457200" progId="Equation.3">
                  <p:embed/>
                </p:oleObj>
              </mc:Choice>
              <mc:Fallback>
                <p:oleObj name="Equation" r:id="rId12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75329" y="1138990"/>
                        <a:ext cx="2345684" cy="1055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6419" y="4419110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8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058015"/>
              </p:ext>
            </p:extLst>
          </p:nvPr>
        </p:nvGraphicFramePr>
        <p:xfrm>
          <a:off x="5195888" y="922338"/>
          <a:ext cx="1979612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4" name="Equation" r:id="rId4" imgW="647640" imgH="279360" progId="Equation.3">
                  <p:embed/>
                </p:oleObj>
              </mc:Choice>
              <mc:Fallback>
                <p:oleObj name="Equation" r:id="rId4" imgW="647640" imgH="2793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5888" y="922338"/>
                        <a:ext cx="1979612" cy="85725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4524487"/>
              </p:ext>
            </p:extLst>
          </p:nvPr>
        </p:nvGraphicFramePr>
        <p:xfrm>
          <a:off x="5157065" y="1930234"/>
          <a:ext cx="3640138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5" name="Równanie" r:id="rId6" imgW="1231560" imgH="558720" progId="Equation.3">
                  <p:embed/>
                </p:oleObj>
              </mc:Choice>
              <mc:Fallback>
                <p:oleObj name="Równanie" r:id="rId6" imgW="1231560" imgH="5587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1930234"/>
                        <a:ext cx="3640138" cy="16510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Line 9"/>
          <p:cNvSpPr>
            <a:spLocks noChangeShapeType="1"/>
          </p:cNvSpPr>
          <p:nvPr/>
        </p:nvSpPr>
        <p:spPr bwMode="auto">
          <a:xfrm>
            <a:off x="1286145" y="3138709"/>
            <a:ext cx="1600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10"/>
          <p:cNvSpPr>
            <a:spLocks noChangeShapeType="1"/>
          </p:cNvSpPr>
          <p:nvPr/>
        </p:nvSpPr>
        <p:spPr bwMode="auto">
          <a:xfrm flipV="1">
            <a:off x="1057545" y="1690909"/>
            <a:ext cx="1524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 flipV="1">
            <a:off x="1286145" y="2224309"/>
            <a:ext cx="19812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1057545" y="3291109"/>
            <a:ext cx="1447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27" name="Group 13"/>
          <p:cNvGrpSpPr>
            <a:grpSpLocks/>
          </p:cNvGrpSpPr>
          <p:nvPr/>
        </p:nvGrpSpPr>
        <p:grpSpPr bwMode="auto">
          <a:xfrm>
            <a:off x="600345" y="2681509"/>
            <a:ext cx="685800" cy="685800"/>
            <a:chOff x="2784" y="3168"/>
            <a:chExt cx="432" cy="432"/>
          </a:xfrm>
        </p:grpSpPr>
        <p:sp>
          <p:nvSpPr>
            <p:cNvPr id="28" name="Oval 14"/>
            <p:cNvSpPr>
              <a:spLocks noChangeArrowheads="1"/>
            </p:cNvSpPr>
            <p:nvPr/>
          </p:nvSpPr>
          <p:spPr bwMode="auto">
            <a:xfrm>
              <a:off x="2784" y="3168"/>
              <a:ext cx="432" cy="432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" name="Text Box 15"/>
            <p:cNvSpPr txBox="1">
              <a:spLocks noChangeArrowheads="1"/>
            </p:cNvSpPr>
            <p:nvPr/>
          </p:nvSpPr>
          <p:spPr bwMode="auto">
            <a:xfrm>
              <a:off x="2928" y="323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i</a:t>
              </a:r>
              <a:endParaRPr lang="pl-PL" i="1"/>
            </a:p>
          </p:txBody>
        </p:sp>
      </p:grpSp>
      <p:sp>
        <p:nvSpPr>
          <p:cNvPr id="30" name="AutoShape 23"/>
          <p:cNvSpPr>
            <a:spLocks/>
          </p:cNvSpPr>
          <p:nvPr/>
        </p:nvSpPr>
        <p:spPr bwMode="auto">
          <a:xfrm>
            <a:off x="4220440" y="1473034"/>
            <a:ext cx="838200" cy="2514600"/>
          </a:xfrm>
          <a:prstGeom prst="rightBrace">
            <a:avLst>
              <a:gd name="adj1" fmla="val 25000"/>
              <a:gd name="adj2" fmla="val 50000"/>
            </a:avLst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1" name="AutoShape 17"/>
          <p:cNvCxnSpPr>
            <a:cxnSpLocks noChangeShapeType="1"/>
          </p:cNvCxnSpPr>
          <p:nvPr/>
        </p:nvCxnSpPr>
        <p:spPr bwMode="auto">
          <a:xfrm rot="16200000" flipH="1" flipV="1">
            <a:off x="993122" y="2955740"/>
            <a:ext cx="723900" cy="1588"/>
          </a:xfrm>
          <a:prstGeom prst="curvedConnector5">
            <a:avLst>
              <a:gd name="adj1" fmla="val -96054"/>
              <a:gd name="adj2" fmla="val -75200032"/>
              <a:gd name="adj3" fmla="val 172370"/>
            </a:avLst>
          </a:prstGeom>
          <a:noFill/>
          <a:ln w="38100">
            <a:solidFill>
              <a:srgbClr val="008000"/>
            </a:solidFill>
            <a:prstDash val="dash"/>
            <a:round/>
            <a:headEnd/>
            <a:tailEnd type="triangle" w="med" len="med"/>
          </a:ln>
        </p:spPr>
      </p:cxnSp>
      <p:graphicFrame>
        <p:nvGraphicFramePr>
          <p:cNvPr id="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172387"/>
              </p:ext>
            </p:extLst>
          </p:nvPr>
        </p:nvGraphicFramePr>
        <p:xfrm>
          <a:off x="521550" y="1480184"/>
          <a:ext cx="12192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6" name="Equation" r:id="rId8" imgW="558720" imgH="228600" progId="Equation.3">
                  <p:embed/>
                </p:oleObj>
              </mc:Choice>
              <mc:Fallback>
                <p:oleObj name="Equation" r:id="rId8" imgW="55872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550" y="1480184"/>
                        <a:ext cx="1219200" cy="498475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280924"/>
              </p:ext>
            </p:extLst>
          </p:nvPr>
        </p:nvGraphicFramePr>
        <p:xfrm>
          <a:off x="2636785" y="2560304"/>
          <a:ext cx="13716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7" name="Equation" r:id="rId10" imgW="520560" imgH="241200" progId="Equation.3">
                  <p:embed/>
                </p:oleObj>
              </mc:Choice>
              <mc:Fallback>
                <p:oleObj name="Equation" r:id="rId10" imgW="520560" imgH="241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785" y="2560304"/>
                        <a:ext cx="1371600" cy="635000"/>
                      </a:xfrm>
                      <a:prstGeom prst="rect">
                        <a:avLst/>
                      </a:prstGeom>
                      <a:solidFill>
                        <a:srgbClr val="FF0000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093" y="70484"/>
            <a:ext cx="9128538" cy="1143000"/>
          </a:xfrm>
        </p:spPr>
        <p:txBody>
          <a:bodyPr/>
          <a:lstStyle/>
          <a:p>
            <a:r>
              <a:rPr lang="pl-PL" dirty="0" smtClean="0">
                <a:solidFill>
                  <a:srgbClr val="000099"/>
                </a:solidFill>
              </a:rPr>
              <a:t>MACIERZ </a:t>
            </a:r>
            <a:r>
              <a:rPr lang="pl-PL" dirty="0">
                <a:solidFill>
                  <a:srgbClr val="000099"/>
                </a:solidFill>
              </a:rPr>
              <a:t>INTENSYWNOŚCI  </a:t>
            </a:r>
            <a:r>
              <a:rPr lang="pl-PL" dirty="0" smtClean="0">
                <a:solidFill>
                  <a:srgbClr val="000099"/>
                </a:solidFill>
              </a:rPr>
              <a:t>- ograniczenie</a:t>
            </a:r>
          </a:p>
        </p:txBody>
      </p:sp>
      <p:sp>
        <p:nvSpPr>
          <p:cNvPr id="17" name="pole tekstowe 16"/>
          <p:cNvSpPr txBox="1"/>
          <p:nvPr/>
        </p:nvSpPr>
        <p:spPr>
          <a:xfrm>
            <a:off x="5136981" y="3717228"/>
            <a:ext cx="38571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0000"/>
                </a:solidFill>
              </a:rPr>
              <a:t>Intensywność opuszczenia stanu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 smtClean="0">
                <a:solidFill>
                  <a:srgbClr val="000000"/>
                </a:solidFill>
              </a:rPr>
              <a:t> jest</a:t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sumą intensywności przejść od stanu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>
                <a:solidFill>
                  <a:srgbClr val="000000"/>
                </a:solidFill>
              </a:rPr>
              <a:t/>
            </a:r>
            <a:br>
              <a:rPr lang="pl-PL" sz="1800" dirty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do wszystkich pozostałych stanów </a:t>
            </a:r>
            <a:r>
              <a:rPr lang="pl-PL" sz="1800" i="1" dirty="0" smtClean="0">
                <a:solidFill>
                  <a:srgbClr val="000000"/>
                </a:solidFill>
              </a:rPr>
              <a:t>j</a:t>
            </a:r>
            <a:r>
              <a:rPr lang="pl-PL" sz="1800" dirty="0" smtClean="0">
                <a:solidFill>
                  <a:srgbClr val="000000"/>
                </a:solidFill>
              </a:rPr>
              <a:t> ≠ </a:t>
            </a:r>
            <a:r>
              <a:rPr lang="pl-PL" sz="1800" i="1" dirty="0" smtClean="0">
                <a:solidFill>
                  <a:srgbClr val="000000"/>
                </a:solidFill>
              </a:rPr>
              <a:t>i</a:t>
            </a:r>
            <a:r>
              <a:rPr lang="pl-PL" sz="1800" dirty="0" smtClean="0">
                <a:solidFill>
                  <a:srgbClr val="000000"/>
                </a:solidFill>
              </a:rPr>
              <a:t>.</a:t>
            </a:r>
            <a:endParaRPr lang="pl-PL" sz="1800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643761"/>
              </p:ext>
            </p:extLst>
          </p:nvPr>
        </p:nvGraphicFramePr>
        <p:xfrm>
          <a:off x="656565" y="5069806"/>
          <a:ext cx="1697038" cy="168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8" name="Równanie" r:id="rId12" imgW="1282680" imgH="1269720" progId="Equation.3">
                  <p:embed/>
                </p:oleObj>
              </mc:Choice>
              <mc:Fallback>
                <p:oleObj name="Równanie" r:id="rId12" imgW="1282680" imgH="1269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6565" y="5069806"/>
                        <a:ext cx="1697038" cy="168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Łącznik prosty 3"/>
          <p:cNvCxnSpPr/>
          <p:nvPr/>
        </p:nvCxnSpPr>
        <p:spPr bwMode="auto">
          <a:xfrm>
            <a:off x="296525" y="5516647"/>
            <a:ext cx="27453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867381"/>
              </p:ext>
            </p:extLst>
          </p:nvPr>
        </p:nvGraphicFramePr>
        <p:xfrm>
          <a:off x="2584084" y="5162761"/>
          <a:ext cx="743104" cy="36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49" name="Równanie" r:id="rId14" imgW="520560" imgH="253800" progId="Equation.3">
                  <p:embed/>
                </p:oleObj>
              </mc:Choice>
              <mc:Fallback>
                <p:oleObj name="Równanie" r:id="rId14" imgW="520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584084" y="5162761"/>
                        <a:ext cx="743104" cy="362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Łącznik prosty 33"/>
          <p:cNvCxnSpPr/>
          <p:nvPr/>
        </p:nvCxnSpPr>
        <p:spPr bwMode="auto">
          <a:xfrm>
            <a:off x="296525" y="6296718"/>
            <a:ext cx="274530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5" name="Obiek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791402"/>
              </p:ext>
            </p:extLst>
          </p:nvPr>
        </p:nvGraphicFramePr>
        <p:xfrm>
          <a:off x="2584084" y="5942832"/>
          <a:ext cx="743104" cy="362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50" name="Równanie" r:id="rId16" imgW="520560" imgH="253800" progId="Equation.3">
                  <p:embed/>
                </p:oleObj>
              </mc:Choice>
              <mc:Fallback>
                <p:oleObj name="Równanie" r:id="rId16" imgW="52056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584084" y="5942832"/>
                        <a:ext cx="743104" cy="362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305893"/>
              </p:ext>
            </p:extLst>
          </p:nvPr>
        </p:nvGraphicFramePr>
        <p:xfrm>
          <a:off x="3532188" y="5508625"/>
          <a:ext cx="149701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351" name="Equation" r:id="rId18" imgW="647640" imgH="279360" progId="Equation.3">
                  <p:embed/>
                </p:oleObj>
              </mc:Choice>
              <mc:Fallback>
                <p:oleObj name="Equation" r:id="rId18" imgW="6476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2188" y="5508625"/>
                        <a:ext cx="1497012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pole tekstowe 35"/>
          <p:cNvSpPr txBox="1"/>
          <p:nvPr/>
        </p:nvSpPr>
        <p:spPr>
          <a:xfrm>
            <a:off x="5165033" y="5494538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0000"/>
                </a:solidFill>
              </a:rPr>
              <a:t>Suma intensywności dla każdego stanu</a:t>
            </a:r>
            <a:br>
              <a:rPr lang="pl-PL" sz="1800" dirty="0" smtClean="0">
                <a:solidFill>
                  <a:srgbClr val="000000"/>
                </a:solidFill>
              </a:rPr>
            </a:br>
            <a:r>
              <a:rPr lang="pl-PL" sz="1800" dirty="0" smtClean="0">
                <a:solidFill>
                  <a:srgbClr val="000000"/>
                </a:solidFill>
              </a:rPr>
              <a:t>jest równa zero.</a:t>
            </a:r>
            <a:endParaRPr lang="pl-PL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870795"/>
              </p:ext>
            </p:extLst>
          </p:nvPr>
        </p:nvGraphicFramePr>
        <p:xfrm>
          <a:off x="206375" y="1249364"/>
          <a:ext cx="4539284" cy="964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5725" name="Equation" r:id="rId4" imgW="1854000" imgH="393480" progId="Equation.3">
                  <p:embed/>
                </p:oleObj>
              </mc:Choice>
              <mc:Fallback>
                <p:oleObj name="Equation" r:id="rId4" imgW="185400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75" y="1249364"/>
                        <a:ext cx="4539284" cy="96450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 MARKOWA – stan</a:t>
            </a:r>
            <a:r>
              <a:rPr kumimoji="1" lang="pl-PL" sz="4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stacjonarny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6041" y="3455715"/>
            <a:ext cx="7532103" cy="3240360"/>
            <a:chOff x="10106" y="2671589"/>
            <a:chExt cx="7532103" cy="3240360"/>
          </a:xfrm>
        </p:grpSpPr>
        <p:graphicFrame>
          <p:nvGraphicFramePr>
            <p:cNvPr id="31747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4107810"/>
                </p:ext>
              </p:extLst>
            </p:nvPr>
          </p:nvGraphicFramePr>
          <p:xfrm>
            <a:off x="2852499" y="2812232"/>
            <a:ext cx="1873250" cy="9572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5726" name="Equation" r:id="rId6" imgW="469800" imgH="241200" progId="Equation.3">
                    <p:embed/>
                  </p:oleObj>
                </mc:Choice>
                <mc:Fallback>
                  <p:oleObj name="Equation" r:id="rId6" imgW="469800" imgH="2412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2499" y="2812232"/>
                          <a:ext cx="1873250" cy="957262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50" name="Text Box 5"/>
            <p:cNvSpPr txBox="1">
              <a:spLocks noChangeArrowheads="1"/>
            </p:cNvSpPr>
            <p:nvPr/>
          </p:nvSpPr>
          <p:spPr bwMode="auto">
            <a:xfrm>
              <a:off x="2666856" y="4297939"/>
              <a:ext cx="42252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Warunek normalizacyjny:</a:t>
              </a:r>
              <a:endParaRPr lang="pl-PL" dirty="0"/>
            </a:p>
          </p:txBody>
        </p:sp>
        <p:graphicFrame>
          <p:nvGraphicFramePr>
            <p:cNvPr id="31748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5937238"/>
                </p:ext>
              </p:extLst>
            </p:nvPr>
          </p:nvGraphicFramePr>
          <p:xfrm>
            <a:off x="2676446" y="4966844"/>
            <a:ext cx="19399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5727" name="Equation" r:id="rId8" imgW="634680" imgH="279360" progId="Equation.3">
                    <p:embed/>
                  </p:oleObj>
                </mc:Choice>
                <mc:Fallback>
                  <p:oleObj name="Equation" r:id="rId8" imgW="634680" imgH="27936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76446" y="4966844"/>
                          <a:ext cx="1939925" cy="857250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pole tekstowe 7"/>
            <p:cNvSpPr txBox="1"/>
            <p:nvPr/>
          </p:nvSpPr>
          <p:spPr>
            <a:xfrm>
              <a:off x="5781791" y="2896614"/>
              <a:ext cx="17604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Układ równań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nieoznaczony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Nawias klamrowy zamykający 9"/>
            <p:cNvSpPr/>
            <p:nvPr/>
          </p:nvSpPr>
          <p:spPr bwMode="auto">
            <a:xfrm>
              <a:off x="5151721" y="2671589"/>
              <a:ext cx="495055" cy="1170130"/>
            </a:xfrm>
            <a:prstGeom prst="righ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Nawias klamrowy otwierający 11"/>
            <p:cNvSpPr/>
            <p:nvPr/>
          </p:nvSpPr>
          <p:spPr bwMode="auto">
            <a:xfrm>
              <a:off x="1956366" y="2716594"/>
              <a:ext cx="540060" cy="3195355"/>
            </a:xfrm>
            <a:prstGeom prst="leftBrace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pole tekstowe 12"/>
            <p:cNvSpPr txBox="1"/>
            <p:nvPr/>
          </p:nvSpPr>
          <p:spPr>
            <a:xfrm>
              <a:off x="10106" y="3991105"/>
              <a:ext cx="176041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Układ równań</a:t>
              </a:r>
            </a:p>
            <a:p>
              <a:pPr algn="ctr"/>
              <a:r>
                <a:rPr lang="pl-PL" sz="2000" b="1" dirty="0" smtClean="0">
                  <a:solidFill>
                    <a:srgbClr val="000000"/>
                  </a:solidFill>
                </a:rPr>
                <a:t>oznaczony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4907076" y="1262334"/>
            <a:ext cx="3999813" cy="1477328"/>
          </a:xfrm>
          <a:prstGeom prst="rect">
            <a:avLst/>
          </a:prstGeom>
          <a:noFill/>
          <a:ln w="25400"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System osiąga stan stacjonarny:</a:t>
            </a:r>
            <a:endParaRPr lang="pl-PL" sz="1800" b="1" dirty="0">
              <a:solidFill>
                <a:srgbClr val="0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prawdopodobieństwa stanów nie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zmieniają się lub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prawdopodobieństwa stanów </a:t>
            </a:r>
            <a:r>
              <a:rPr lang="pl-PL" sz="1800" b="1" dirty="0" smtClean="0">
                <a:solidFill>
                  <a:srgbClr val="000000"/>
                </a:solidFill>
              </a:rPr>
              <a:t>nie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zależą od warunków początkowych</a:t>
            </a:r>
            <a:endParaRPr lang="pl-PL" sz="1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1260556"/>
              </p:ext>
            </p:extLst>
          </p:nvPr>
        </p:nvGraphicFramePr>
        <p:xfrm>
          <a:off x="1833563" y="1149350"/>
          <a:ext cx="1871662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28" name="Equation" r:id="rId4" imgW="469800" imgH="241200" progId="Equation.3">
                  <p:embed/>
                </p:oleObj>
              </mc:Choice>
              <mc:Fallback>
                <p:oleObj name="Equation" r:id="rId4" imgW="469800" imgH="241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3563" y="1149350"/>
                        <a:ext cx="1871662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66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Text Box 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3277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52120"/>
              </p:ext>
            </p:extLst>
          </p:nvPr>
        </p:nvGraphicFramePr>
        <p:xfrm>
          <a:off x="4597400" y="819150"/>
          <a:ext cx="4135438" cy="168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29" name="Equation" r:id="rId6" imgW="1371600" imgH="558720" progId="Equation.3">
                  <p:embed/>
                </p:oleObj>
              </mc:Choice>
              <mc:Fallback>
                <p:oleObj name="Equation" r:id="rId6" imgW="1371600" imgH="5587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0" y="819150"/>
                        <a:ext cx="4135438" cy="1687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756153"/>
              </p:ext>
            </p:extLst>
          </p:nvPr>
        </p:nvGraphicFramePr>
        <p:xfrm>
          <a:off x="2659063" y="2528888"/>
          <a:ext cx="403225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0" name="Equation" r:id="rId8" imgW="1130040" imgH="279360" progId="Equation.3">
                  <p:embed/>
                </p:oleObj>
              </mc:Choice>
              <mc:Fallback>
                <p:oleObj name="Equation" r:id="rId8" imgW="1130040" imgH="279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063" y="2528888"/>
                        <a:ext cx="4032250" cy="998537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777" name="Group 7"/>
          <p:cNvGrpSpPr>
            <a:grpSpLocks/>
          </p:cNvGrpSpPr>
          <p:nvPr/>
        </p:nvGrpSpPr>
        <p:grpSpPr bwMode="auto">
          <a:xfrm>
            <a:off x="4396795" y="4147970"/>
            <a:ext cx="685800" cy="685800"/>
            <a:chOff x="2784" y="3168"/>
            <a:chExt cx="432" cy="432"/>
          </a:xfrm>
        </p:grpSpPr>
        <p:sp>
          <p:nvSpPr>
            <p:cNvPr id="32784" name="Oval 8"/>
            <p:cNvSpPr>
              <a:spLocks noChangeArrowheads="1"/>
            </p:cNvSpPr>
            <p:nvPr/>
          </p:nvSpPr>
          <p:spPr bwMode="auto">
            <a:xfrm>
              <a:off x="2784" y="3168"/>
              <a:ext cx="432" cy="432"/>
            </a:xfrm>
            <a:prstGeom prst="ellipse">
              <a:avLst/>
            </a:prstGeom>
            <a:solidFill>
              <a:srgbClr val="FF9900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785" name="Text Box 9"/>
            <p:cNvSpPr txBox="1">
              <a:spLocks noChangeArrowheads="1"/>
            </p:cNvSpPr>
            <p:nvPr/>
          </p:nvSpPr>
          <p:spPr bwMode="auto">
            <a:xfrm>
              <a:off x="2928" y="323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j</a:t>
              </a:r>
              <a:endParaRPr lang="pl-PL" i="1"/>
            </a:p>
          </p:txBody>
        </p:sp>
      </p:grp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2948995" y="3766970"/>
            <a:ext cx="1447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2796595" y="4376570"/>
            <a:ext cx="1600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 flipV="1">
            <a:off x="2948995" y="4757570"/>
            <a:ext cx="1524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 flipV="1">
            <a:off x="2415595" y="4681370"/>
            <a:ext cx="19812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5082595" y="4528970"/>
            <a:ext cx="1143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277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439545"/>
              </p:ext>
            </p:extLst>
          </p:nvPr>
        </p:nvGraphicFramePr>
        <p:xfrm>
          <a:off x="544513" y="3968750"/>
          <a:ext cx="2438400" cy="998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1" name="Equation" r:id="rId10" imgW="685800" imgH="279360" progId="Equation.3">
                  <p:embed/>
                </p:oleObj>
              </mc:Choice>
              <mc:Fallback>
                <p:oleObj name="Equation" r:id="rId10" imgW="685800" imgH="2793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513" y="3968750"/>
                        <a:ext cx="2438400" cy="998538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332269"/>
              </p:ext>
            </p:extLst>
          </p:nvPr>
        </p:nvGraphicFramePr>
        <p:xfrm>
          <a:off x="6305550" y="4059238"/>
          <a:ext cx="1176338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032" name="Equation" r:id="rId12" imgW="330120" imgH="241200" progId="Equation.3">
                  <p:embed/>
                </p:oleObj>
              </mc:Choice>
              <mc:Fallback>
                <p:oleObj name="Equation" r:id="rId12" imgW="33012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5550" y="4059238"/>
                        <a:ext cx="1176338" cy="857250"/>
                      </a:xfrm>
                      <a:prstGeom prst="rect">
                        <a:avLst/>
                      </a:prstGeom>
                      <a:solidFill>
                        <a:srgbClr val="66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3" name="AutoShape 17"/>
          <p:cNvSpPr>
            <a:spLocks/>
          </p:cNvSpPr>
          <p:nvPr/>
        </p:nvSpPr>
        <p:spPr bwMode="auto">
          <a:xfrm flipH="1">
            <a:off x="3634795" y="3614570"/>
            <a:ext cx="533400" cy="1981200"/>
          </a:xfrm>
          <a:prstGeom prst="rightBrace">
            <a:avLst>
              <a:gd name="adj1" fmla="val 30952"/>
              <a:gd name="adj2" fmla="val 50000"/>
            </a:avLst>
          </a:prstGeom>
          <a:noFill/>
          <a:ln w="5715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PROCES MARKOWA – stan</a:t>
            </a:r>
            <a:r>
              <a:rPr kumimoji="1" lang="pl-PL" sz="4000" b="0" i="0" u="none" strike="noStrike" kern="0" cap="none" spc="0" normalizeH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stacjonarny</a:t>
            </a:r>
            <a:endParaRPr kumimoji="1" lang="pl-PL" sz="4000" b="1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66796" y="5865078"/>
            <a:ext cx="746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Dla dowolnego stanu </a:t>
            </a:r>
            <a:r>
              <a:rPr lang="pl-PL" b="1" i="1" dirty="0" smtClean="0">
                <a:solidFill>
                  <a:srgbClr val="006600"/>
                </a:solidFill>
              </a:rPr>
              <a:t>j</a:t>
            </a:r>
            <a:r>
              <a:rPr lang="pl-PL" b="1" i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suma strumieni wejściowych </a:t>
            </a:r>
            <a:r>
              <a:rPr lang="pl-PL" b="1" i="1" dirty="0" err="1" smtClean="0">
                <a:solidFill>
                  <a:srgbClr val="006600"/>
                </a:solidFill>
              </a:rPr>
              <a:t>p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i</a:t>
            </a:r>
            <a:r>
              <a:rPr lang="pl-PL" b="1" i="1" dirty="0" err="1" smtClean="0">
                <a:solidFill>
                  <a:srgbClr val="0066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ij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równa się strumieniowi wyjściowemu </a:t>
            </a:r>
            <a:r>
              <a:rPr lang="pl-PL" b="1" i="1" dirty="0" err="1" smtClean="0">
                <a:solidFill>
                  <a:srgbClr val="006600"/>
                </a:solidFill>
              </a:rPr>
              <a:t>p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b="1" i="1" dirty="0" err="1" smtClean="0">
                <a:solidFill>
                  <a:srgbClr val="006600"/>
                </a:solidFill>
              </a:rPr>
              <a:t>q</a:t>
            </a:r>
            <a:r>
              <a:rPr lang="pl-PL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(GBE).</a:t>
            </a:r>
            <a:endParaRPr lang="pl-PL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678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 MARKOWA ON-OFF – stan stacjonarny</a:t>
            </a:r>
            <a:endParaRPr lang="pl-PL" sz="3600" b="1" dirty="0" smtClean="0">
              <a:solidFill>
                <a:srgbClr val="000099"/>
              </a:solidFill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8676" name="Object 20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417510"/>
              </p:ext>
            </p:extLst>
          </p:nvPr>
        </p:nvGraphicFramePr>
        <p:xfrm>
          <a:off x="3461589" y="2392457"/>
          <a:ext cx="4009110" cy="372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160" name="Equation" r:id="rId4" imgW="2031840" imgH="1879560" progId="Equation.3">
                  <p:embed/>
                </p:oleObj>
              </mc:Choice>
              <mc:Fallback>
                <p:oleObj name="Equation" r:id="rId4" imgW="2031840" imgH="1879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1589" y="2392457"/>
                        <a:ext cx="4009110" cy="3724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/>
          </p:nvPr>
        </p:nvGraphicFramePr>
        <p:xfrm>
          <a:off x="3976688" y="1371600"/>
          <a:ext cx="22542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161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6688" y="1371600"/>
                        <a:ext cx="225425" cy="42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228542" y="1152575"/>
            <a:ext cx="2484054" cy="1838523"/>
            <a:chOff x="251653" y="4799408"/>
            <a:chExt cx="2484054" cy="1838523"/>
          </a:xfrm>
        </p:grpSpPr>
        <p:sp>
          <p:nvSpPr>
            <p:cNvPr id="8" name="Elipsa 7"/>
            <p:cNvSpPr/>
            <p:nvPr/>
          </p:nvSpPr>
          <p:spPr bwMode="auto">
            <a:xfrm>
              <a:off x="30543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2058851" y="5474210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ON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sp>
          <p:nvSpPr>
            <p:cNvPr id="10" name="Elipsa 9"/>
            <p:cNvSpPr/>
            <p:nvPr/>
          </p:nvSpPr>
          <p:spPr bwMode="auto">
            <a:xfrm>
              <a:off x="2015627" y="5346183"/>
              <a:ext cx="720080" cy="720080"/>
            </a:xfrm>
            <a:prstGeom prst="ellipse">
              <a:avLst/>
            </a:prstGeom>
            <a:noFill/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251653" y="5467278"/>
              <a:ext cx="7986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000000"/>
                  </a:solidFill>
                </a:rPr>
                <a:t>OFF</a:t>
              </a:r>
              <a:endParaRPr lang="pl-PL" b="1" dirty="0">
                <a:solidFill>
                  <a:srgbClr val="000000"/>
                </a:solidFill>
              </a:endParaRPr>
            </a:p>
          </p:txBody>
        </p:sp>
        <p:cxnSp>
          <p:nvCxnSpPr>
            <p:cNvPr id="12" name="Łącznik zakrzywiony 11"/>
            <p:cNvCxnSpPr>
              <a:stCxn id="8" idx="0"/>
              <a:endCxn id="10" idx="0"/>
            </p:cNvCxnSpPr>
            <p:nvPr/>
          </p:nvCxnSpPr>
          <p:spPr bwMode="auto">
            <a:xfrm rot="5400000" flipH="1" flipV="1">
              <a:off x="1520572" y="4491088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Łącznik zakrzywiony 14"/>
            <p:cNvCxnSpPr/>
            <p:nvPr/>
          </p:nvCxnSpPr>
          <p:spPr bwMode="auto">
            <a:xfrm rot="5400000">
              <a:off x="1520572" y="5190545"/>
              <a:ext cx="12700" cy="1710190"/>
            </a:xfrm>
            <a:prstGeom prst="curvedConnector3">
              <a:avLst>
                <a:gd name="adj1" fmla="val 4200000"/>
              </a:avLst>
            </a:prstGeom>
            <a:solidFill>
              <a:schemeClr val="accent1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6" name="Obiekt 15"/>
            <p:cNvGraphicFramePr>
              <a:graphicFrameLocks noChangeAspect="1"/>
            </p:cNvGraphicFramePr>
            <p:nvPr>
              <p:extLst/>
            </p:nvPr>
          </p:nvGraphicFramePr>
          <p:xfrm>
            <a:off x="1295547" y="4799408"/>
            <a:ext cx="566431" cy="5192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6162" name="Równanie" r:id="rId8" imgW="152280" imgH="139680" progId="Equation.3">
                    <p:embed/>
                  </p:oleObj>
                </mc:Choice>
                <mc:Fallback>
                  <p:oleObj name="Równanie" r:id="rId8" imgW="152280" imgH="1396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295547" y="4799408"/>
                          <a:ext cx="566431" cy="51922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iekt 16"/>
            <p:cNvGraphicFramePr>
              <a:graphicFrameLocks noChangeAspect="1"/>
            </p:cNvGraphicFramePr>
            <p:nvPr>
              <p:extLst/>
            </p:nvPr>
          </p:nvGraphicFramePr>
          <p:xfrm>
            <a:off x="1280770" y="5883868"/>
            <a:ext cx="566737" cy="754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6163" name="Równanie" r:id="rId10" imgW="152280" imgH="203040" progId="Equation.3">
                    <p:embed/>
                  </p:oleObj>
                </mc:Choice>
                <mc:Fallback>
                  <p:oleObj name="Równanie" r:id="rId10" imgW="15228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280770" y="5883868"/>
                          <a:ext cx="566737" cy="754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" name="Obiekt 3"/>
          <p:cNvGraphicFramePr>
            <a:graphicFrameLocks noChangeAspect="1"/>
          </p:cNvGraphicFramePr>
          <p:nvPr>
            <p:extLst/>
          </p:nvPr>
        </p:nvGraphicFramePr>
        <p:xfrm>
          <a:off x="3475329" y="1138990"/>
          <a:ext cx="2345684" cy="105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164" name="Equation" r:id="rId12" imgW="1015920" imgH="457200" progId="Equation.3">
                  <p:embed/>
                </p:oleObj>
              </mc:Choice>
              <mc:Fallback>
                <p:oleObj name="Equation" r:id="rId12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75329" y="1138990"/>
                        <a:ext cx="2345684" cy="1055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597" y="4773653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03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7390326" y="6453212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19" name="Line 36"/>
          <p:cNvSpPr>
            <a:spLocks noChangeShapeType="1"/>
          </p:cNvSpPr>
          <p:nvPr/>
        </p:nvSpPr>
        <p:spPr bwMode="auto">
          <a:xfrm>
            <a:off x="2183650" y="3271585"/>
            <a:ext cx="11811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0" name="Line 37"/>
          <p:cNvSpPr>
            <a:spLocks noChangeShapeType="1"/>
          </p:cNvSpPr>
          <p:nvPr/>
        </p:nvSpPr>
        <p:spPr bwMode="auto">
          <a:xfrm>
            <a:off x="4088650" y="3849616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1" name="Line 38"/>
          <p:cNvSpPr>
            <a:spLocks noChangeShapeType="1"/>
          </p:cNvSpPr>
          <p:nvPr/>
        </p:nvSpPr>
        <p:spPr bwMode="auto">
          <a:xfrm>
            <a:off x="3326650" y="3849616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2" name="Line 39"/>
          <p:cNvSpPr>
            <a:spLocks noChangeShapeType="1"/>
          </p:cNvSpPr>
          <p:nvPr/>
        </p:nvSpPr>
        <p:spPr bwMode="auto">
          <a:xfrm>
            <a:off x="4088650" y="4338385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3" name="Line 40"/>
          <p:cNvSpPr>
            <a:spLocks noChangeShapeType="1"/>
          </p:cNvSpPr>
          <p:nvPr/>
        </p:nvSpPr>
        <p:spPr bwMode="auto">
          <a:xfrm flipH="1">
            <a:off x="2183650" y="3271585"/>
            <a:ext cx="0" cy="17430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4" name="Line 41"/>
          <p:cNvSpPr>
            <a:spLocks noChangeShapeType="1"/>
          </p:cNvSpPr>
          <p:nvPr/>
        </p:nvSpPr>
        <p:spPr bwMode="auto">
          <a:xfrm>
            <a:off x="1574050" y="5024185"/>
            <a:ext cx="609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Line 43"/>
          <p:cNvSpPr>
            <a:spLocks noChangeShapeType="1"/>
          </p:cNvSpPr>
          <p:nvPr/>
        </p:nvSpPr>
        <p:spPr bwMode="auto">
          <a:xfrm>
            <a:off x="1421650" y="5405185"/>
            <a:ext cx="71628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6" name="Line 44"/>
          <p:cNvSpPr>
            <a:spLocks noChangeShapeType="1"/>
          </p:cNvSpPr>
          <p:nvPr/>
        </p:nvSpPr>
        <p:spPr bwMode="auto">
          <a:xfrm rot="16200000">
            <a:off x="-381750" y="3468616"/>
            <a:ext cx="38862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7966230" y="4805330"/>
            <a:ext cx="7312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99"/>
                </a:solidFill>
              </a:rPr>
              <a:t>czas</a:t>
            </a:r>
            <a:endParaRPr lang="pl-PL" sz="2000" dirty="0"/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1611311" y="1181056"/>
            <a:ext cx="18535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Dyskretny stan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procesu </a:t>
            </a:r>
            <a:r>
              <a:rPr lang="pl-PL" sz="2000" b="1" i="1" dirty="0" smtClean="0">
                <a:solidFill>
                  <a:srgbClr val="000099"/>
                </a:solidFill>
              </a:rPr>
              <a:t>X</a:t>
            </a:r>
            <a:r>
              <a:rPr lang="pl-PL" sz="2000" b="1" dirty="0" smtClean="0">
                <a:solidFill>
                  <a:srgbClr val="000099"/>
                </a:solidFill>
              </a:rPr>
              <a:t>(</a:t>
            </a:r>
            <a:r>
              <a:rPr lang="pl-PL" sz="2000" b="1" i="1" dirty="0" smtClean="0">
                <a:solidFill>
                  <a:srgbClr val="000099"/>
                </a:solidFill>
              </a:rPr>
              <a:t>t</a:t>
            </a:r>
            <a:r>
              <a:rPr lang="pl-PL" sz="2000" b="1" dirty="0" smtClean="0">
                <a:solidFill>
                  <a:srgbClr val="000099"/>
                </a:solidFill>
              </a:rPr>
              <a:t>)</a:t>
            </a:r>
            <a:endParaRPr lang="pl-PL" sz="1800" dirty="0"/>
          </a:p>
        </p:txBody>
      </p:sp>
      <p:sp>
        <p:nvSpPr>
          <p:cNvPr id="29" name="Oval 47"/>
          <p:cNvSpPr>
            <a:spLocks noChangeArrowheads="1"/>
          </p:cNvSpPr>
          <p:nvPr/>
        </p:nvSpPr>
        <p:spPr bwMode="auto">
          <a:xfrm>
            <a:off x="1497850" y="494798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Oval 48"/>
          <p:cNvSpPr>
            <a:spLocks noChangeArrowheads="1"/>
          </p:cNvSpPr>
          <p:nvPr/>
        </p:nvSpPr>
        <p:spPr bwMode="auto">
          <a:xfrm>
            <a:off x="2107450" y="319538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Oval 50"/>
          <p:cNvSpPr>
            <a:spLocks noChangeArrowheads="1"/>
          </p:cNvSpPr>
          <p:nvPr/>
        </p:nvSpPr>
        <p:spPr bwMode="auto">
          <a:xfrm>
            <a:off x="4012450" y="4305562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2" name="Text Box 51"/>
          <p:cNvSpPr txBox="1">
            <a:spLocks noChangeArrowheads="1"/>
          </p:cNvSpPr>
          <p:nvPr/>
        </p:nvSpPr>
        <p:spPr bwMode="auto">
          <a:xfrm>
            <a:off x="2091575" y="2550860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1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34" name="Line 53"/>
          <p:cNvSpPr>
            <a:spLocks noChangeShapeType="1"/>
          </p:cNvSpPr>
          <p:nvPr/>
        </p:nvSpPr>
        <p:spPr bwMode="auto">
          <a:xfrm flipH="1">
            <a:off x="4984000" y="2681035"/>
            <a:ext cx="0" cy="165735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Line 54"/>
          <p:cNvSpPr>
            <a:spLocks noChangeShapeType="1"/>
          </p:cNvSpPr>
          <p:nvPr/>
        </p:nvSpPr>
        <p:spPr bwMode="auto">
          <a:xfrm>
            <a:off x="7012825" y="1518985"/>
            <a:ext cx="0" cy="113347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6" name="Line 55"/>
          <p:cNvSpPr>
            <a:spLocks noChangeShapeType="1"/>
          </p:cNvSpPr>
          <p:nvPr/>
        </p:nvSpPr>
        <p:spPr bwMode="auto">
          <a:xfrm>
            <a:off x="4955425" y="2661985"/>
            <a:ext cx="2057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7" name="Oval 56"/>
          <p:cNvSpPr>
            <a:spLocks noChangeArrowheads="1"/>
          </p:cNvSpPr>
          <p:nvPr/>
        </p:nvSpPr>
        <p:spPr bwMode="auto">
          <a:xfrm>
            <a:off x="4904625" y="261118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8" name="Oval 57"/>
          <p:cNvSpPr>
            <a:spLocks noChangeArrowheads="1"/>
          </p:cNvSpPr>
          <p:nvPr/>
        </p:nvSpPr>
        <p:spPr bwMode="auto">
          <a:xfrm>
            <a:off x="6936625" y="144278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" name="Text Box 58"/>
          <p:cNvSpPr txBox="1">
            <a:spLocks noChangeArrowheads="1"/>
          </p:cNvSpPr>
          <p:nvPr/>
        </p:nvSpPr>
        <p:spPr bwMode="auto">
          <a:xfrm>
            <a:off x="6555625" y="909385"/>
            <a:ext cx="1793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err="1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err="1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j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4574425" y="2052385"/>
            <a:ext cx="1816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 smtClean="0">
                <a:solidFill>
                  <a:srgbClr val="000000"/>
                </a:solidFill>
              </a:rPr>
              <a:t>t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dirty="0" smtClean="0">
                <a:solidFill>
                  <a:srgbClr val="000000"/>
                </a:solidFill>
              </a:rPr>
              <a:t>, </a:t>
            </a:r>
            <a:r>
              <a:rPr lang="pl-PL" b="1" i="1" dirty="0" smtClean="0">
                <a:solidFill>
                  <a:srgbClr val="000000"/>
                </a:solidFill>
              </a:rPr>
              <a:t>j</a:t>
            </a:r>
            <a:r>
              <a:rPr lang="pl-PL" b="1" i="1" baseline="-25000" dirty="0" smtClean="0">
                <a:solidFill>
                  <a:srgbClr val="000000"/>
                </a:solidFill>
              </a:rPr>
              <a:t>k</a:t>
            </a:r>
            <a:r>
              <a:rPr lang="pl-PL" b="1" baseline="-25000" dirty="0" smtClean="0">
                <a:solidFill>
                  <a:srgbClr val="000000"/>
                </a:solidFill>
              </a:rPr>
              <a:t>-1</a:t>
            </a:r>
            <a:r>
              <a:rPr lang="pl-PL" b="1" i="1" baseline="-25000" dirty="0" smtClean="0">
                <a:solidFill>
                  <a:srgbClr val="000000"/>
                </a:solidFill>
              </a:rPr>
              <a:t>=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>= </a:t>
            </a:r>
            <a:r>
              <a:rPr lang="pl-PL" b="1" i="1" dirty="0" smtClean="0">
                <a:solidFill>
                  <a:srgbClr val="FF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1" name="Text Box 60"/>
          <p:cNvSpPr txBox="1">
            <a:spLocks noChangeArrowheads="1"/>
          </p:cNvSpPr>
          <p:nvPr/>
        </p:nvSpPr>
        <p:spPr bwMode="auto">
          <a:xfrm>
            <a:off x="3617615" y="4395846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3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2910616" y="3966910"/>
            <a:ext cx="91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(</a:t>
            </a:r>
            <a:r>
              <a:rPr lang="pl-PL" b="1" i="1">
                <a:solidFill>
                  <a:srgbClr val="000000"/>
                </a:solidFill>
              </a:rPr>
              <a:t>t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, </a:t>
            </a:r>
            <a:r>
              <a:rPr lang="pl-PL" b="1" i="1">
                <a:solidFill>
                  <a:srgbClr val="000000"/>
                </a:solidFill>
              </a:rPr>
              <a:t>j</a:t>
            </a:r>
            <a:r>
              <a:rPr lang="pl-PL" b="1" baseline="-25000">
                <a:solidFill>
                  <a:srgbClr val="000000"/>
                </a:solidFill>
              </a:rPr>
              <a:t>2</a:t>
            </a:r>
            <a:r>
              <a:rPr lang="pl-PL" b="1">
                <a:solidFill>
                  <a:srgbClr val="000000"/>
                </a:solidFill>
              </a:rPr>
              <a:t>)</a:t>
            </a:r>
            <a:endParaRPr lang="pl-PL" i="1"/>
          </a:p>
        </p:txBody>
      </p:sp>
      <p:sp>
        <p:nvSpPr>
          <p:cNvPr id="43" name="Text Box 62"/>
          <p:cNvSpPr txBox="1">
            <a:spLocks noChangeArrowheads="1"/>
          </p:cNvSpPr>
          <p:nvPr/>
        </p:nvSpPr>
        <p:spPr bwMode="auto">
          <a:xfrm>
            <a:off x="1650250" y="4418167"/>
            <a:ext cx="9112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</a:rPr>
              <a:t>t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, </a:t>
            </a:r>
            <a:r>
              <a:rPr lang="pl-PL" b="1" i="1" dirty="0">
                <a:solidFill>
                  <a:srgbClr val="000000"/>
                </a:solidFill>
              </a:rPr>
              <a:t>j</a:t>
            </a:r>
            <a:r>
              <a:rPr lang="pl-PL" b="1" baseline="-25000" dirty="0">
                <a:solidFill>
                  <a:srgbClr val="000000"/>
                </a:solidFill>
              </a:rPr>
              <a:t>0</a:t>
            </a:r>
            <a:r>
              <a:rPr lang="pl-PL" b="1" dirty="0">
                <a:solidFill>
                  <a:srgbClr val="000000"/>
                </a:solidFill>
              </a:rPr>
              <a:t>)</a:t>
            </a:r>
            <a:endParaRPr lang="pl-PL" i="1" dirty="0"/>
          </a:p>
        </p:txBody>
      </p:sp>
      <p:sp>
        <p:nvSpPr>
          <p:cNvPr id="44" name="Line 39"/>
          <p:cNvSpPr>
            <a:spLocks noChangeShapeType="1"/>
          </p:cNvSpPr>
          <p:nvPr/>
        </p:nvSpPr>
        <p:spPr bwMode="auto">
          <a:xfrm>
            <a:off x="7098550" y="1518985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5" name="Line 39"/>
          <p:cNvSpPr>
            <a:spLocks noChangeShapeType="1"/>
          </p:cNvSpPr>
          <p:nvPr/>
        </p:nvSpPr>
        <p:spPr bwMode="auto">
          <a:xfrm>
            <a:off x="7701800" y="1518985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Nawias klamrowy otwierający 36"/>
          <p:cNvSpPr>
            <a:spLocks/>
          </p:cNvSpPr>
          <p:nvPr/>
        </p:nvSpPr>
        <p:spPr bwMode="auto">
          <a:xfrm rot="10800000">
            <a:off x="7123950" y="1588835"/>
            <a:ext cx="311150" cy="1022350"/>
          </a:xfrm>
          <a:prstGeom prst="leftBrace">
            <a:avLst>
              <a:gd name="adj1" fmla="val 8336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9" name="pole tekstowe 37"/>
          <p:cNvSpPr txBox="1">
            <a:spLocks noChangeArrowheads="1"/>
          </p:cNvSpPr>
          <p:nvPr/>
        </p:nvSpPr>
        <p:spPr bwMode="auto">
          <a:xfrm>
            <a:off x="7270793" y="1740334"/>
            <a:ext cx="13853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0000"/>
                </a:solidFill>
              </a:rPr>
              <a:t>p</a:t>
            </a:r>
            <a:r>
              <a:rPr lang="pl-PL" sz="2000" b="1" dirty="0" smtClean="0">
                <a:solidFill>
                  <a:srgbClr val="000000"/>
                </a:solidFill>
              </a:rPr>
              <a:t>rzejście</a:t>
            </a:r>
          </a:p>
          <a:p>
            <a:pPr algn="ctr"/>
            <a:r>
              <a:rPr lang="pl-PL" sz="2000" b="1" dirty="0">
                <a:solidFill>
                  <a:srgbClr val="000000"/>
                </a:solidFill>
              </a:rPr>
              <a:t>s</a:t>
            </a:r>
            <a:r>
              <a:rPr lang="pl-PL" sz="2000" b="1" dirty="0" smtClean="0">
                <a:solidFill>
                  <a:srgbClr val="000000"/>
                </a:solidFill>
              </a:rPr>
              <a:t>kokowe </a:t>
            </a:r>
            <a:r>
              <a:rPr lang="pl-PL" sz="2000" b="1" i="1" dirty="0" err="1" smtClean="0">
                <a:solidFill>
                  <a:srgbClr val="000000"/>
                </a:solidFill>
              </a:rPr>
              <a:t>r</a:t>
            </a:r>
            <a:r>
              <a:rPr lang="pl-PL" sz="2000" b="1" i="1" baseline="-25000" dirty="0" err="1" smtClean="0">
                <a:solidFill>
                  <a:srgbClr val="000000"/>
                </a:solidFill>
              </a:rPr>
              <a:t>ij</a:t>
            </a:r>
            <a:endParaRPr lang="pl-PL" sz="2000" b="1" i="1" baseline="-25000" dirty="0">
              <a:solidFill>
                <a:srgbClr val="000000"/>
              </a:solidFill>
            </a:endParaRPr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auto">
          <a:xfrm>
            <a:off x="0" y="-243933"/>
            <a:ext cx="90618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PROCES MARKOWA – ewolucja w czasie</a:t>
            </a:r>
            <a:endParaRPr kumimoji="1" lang="pl-PL" sz="4400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51" name="Oval 56"/>
          <p:cNvSpPr>
            <a:spLocks noChangeArrowheads="1"/>
          </p:cNvSpPr>
          <p:nvPr/>
        </p:nvSpPr>
        <p:spPr bwMode="auto">
          <a:xfrm>
            <a:off x="1477167" y="3195385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" name="Oval 56"/>
          <p:cNvSpPr>
            <a:spLocks noChangeArrowheads="1"/>
          </p:cNvSpPr>
          <p:nvPr/>
        </p:nvSpPr>
        <p:spPr bwMode="auto">
          <a:xfrm>
            <a:off x="1485151" y="4305562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3" name="Oval 56"/>
          <p:cNvSpPr>
            <a:spLocks noChangeArrowheads="1"/>
          </p:cNvSpPr>
          <p:nvPr/>
        </p:nvSpPr>
        <p:spPr bwMode="auto">
          <a:xfrm>
            <a:off x="1481975" y="2621459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4" name="Oval 56"/>
          <p:cNvSpPr>
            <a:spLocks noChangeArrowheads="1"/>
          </p:cNvSpPr>
          <p:nvPr/>
        </p:nvSpPr>
        <p:spPr bwMode="auto">
          <a:xfrm>
            <a:off x="1486692" y="3773416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5" name="Line 37"/>
          <p:cNvSpPr>
            <a:spLocks noChangeShapeType="1"/>
          </p:cNvSpPr>
          <p:nvPr/>
        </p:nvSpPr>
        <p:spPr bwMode="auto">
          <a:xfrm>
            <a:off x="3364750" y="3271585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3288550" y="3773416"/>
            <a:ext cx="152400" cy="152400"/>
          </a:xfrm>
          <a:prstGeom prst="ellipse">
            <a:avLst/>
          </a:prstGeom>
          <a:solidFill>
            <a:srgbClr val="FF9900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" name="Łącznik prosty ze strzałką 2"/>
          <p:cNvCxnSpPr/>
          <p:nvPr/>
        </p:nvCxnSpPr>
        <p:spPr bwMode="auto">
          <a:xfrm>
            <a:off x="4984000" y="3195385"/>
            <a:ext cx="2028825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4" name="Prostokąt 3"/>
          <p:cNvSpPr/>
          <p:nvPr/>
        </p:nvSpPr>
        <p:spPr>
          <a:xfrm>
            <a:off x="5158336" y="2758584"/>
            <a:ext cx="16514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000000"/>
                </a:solidFill>
              </a:rPr>
              <a:t>c</a:t>
            </a:r>
            <a:r>
              <a:rPr lang="pl-PL" sz="2000" b="1" dirty="0" smtClean="0">
                <a:solidFill>
                  <a:srgbClr val="000000"/>
                </a:solidFill>
              </a:rPr>
              <a:t>zas pobytu </a:t>
            </a:r>
            <a:r>
              <a:rPr lang="el-GR" sz="2000" b="1" i="1" dirty="0" smtClean="0">
                <a:solidFill>
                  <a:srgbClr val="000000"/>
                </a:solidFill>
              </a:rPr>
              <a:t>τ</a:t>
            </a:r>
            <a:endParaRPr lang="pl-PL" sz="2000" dirty="0">
              <a:solidFill>
                <a:srgbClr val="0000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379012"/>
              </p:ext>
            </p:extLst>
          </p:nvPr>
        </p:nvGraphicFramePr>
        <p:xfrm>
          <a:off x="5290388" y="3485898"/>
          <a:ext cx="3616325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475" name="Equation" r:id="rId4" imgW="1765080" imgH="698400" progId="Equation.3">
                  <p:embed/>
                </p:oleObj>
              </mc:Choice>
              <mc:Fallback>
                <p:oleObj name="Equation" r:id="rId4" imgW="1765080" imgH="698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90388" y="3485898"/>
                        <a:ext cx="3616325" cy="1430337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Prostokąt 4"/>
          <p:cNvSpPr/>
          <p:nvPr/>
        </p:nvSpPr>
        <p:spPr>
          <a:xfrm>
            <a:off x="211443" y="5532834"/>
            <a:ext cx="872596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000099"/>
                </a:solidFill>
                <a:sym typeface="Symbol" pitchFamily="18" charset="2"/>
              </a:rPr>
              <a:t>Macierz prawdopodobieństw przejść R = [</a:t>
            </a:r>
            <a:r>
              <a:rPr lang="pl-PL" sz="2000" b="1" i="1" dirty="0" err="1">
                <a:solidFill>
                  <a:srgbClr val="000099"/>
                </a:solidFill>
              </a:rPr>
              <a:t>r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ij</a:t>
            </a:r>
            <a:r>
              <a:rPr lang="pl-PL" sz="2000" b="1" dirty="0">
                <a:solidFill>
                  <a:srgbClr val="000099"/>
                </a:solidFill>
              </a:rPr>
              <a:t>] opisuje „pozbawioną czasu” wędrówkę łańcucha po jego stanach; upływ czasu jest realizowany niezależnie przez pobyt łańcucha w </a:t>
            </a:r>
            <a:r>
              <a:rPr lang="pl-PL" sz="2000" b="1" i="1" dirty="0" smtClean="0">
                <a:solidFill>
                  <a:srgbClr val="000099"/>
                </a:solidFill>
              </a:rPr>
              <a:t>i</a:t>
            </a:r>
            <a:r>
              <a:rPr lang="pl-PL" sz="2000" b="1" dirty="0" smtClean="0">
                <a:solidFill>
                  <a:srgbClr val="000099"/>
                </a:solidFill>
              </a:rPr>
              <a:t>-tym stanie </a:t>
            </a:r>
            <a:r>
              <a:rPr lang="pl-PL" sz="2000" b="1" dirty="0">
                <a:solidFill>
                  <a:srgbClr val="000099"/>
                </a:solidFill>
              </a:rPr>
              <a:t>przez czas opisany wykładniczą zmienną losową s</a:t>
            </a:r>
            <a:r>
              <a:rPr lang="pl-PL" sz="2000" b="1" i="1" baseline="-25000" dirty="0">
                <a:solidFill>
                  <a:srgbClr val="000099"/>
                </a:solidFill>
              </a:rPr>
              <a:t>i</a:t>
            </a:r>
            <a:r>
              <a:rPr lang="pl-PL" sz="2000" b="1" dirty="0">
                <a:solidFill>
                  <a:srgbClr val="000099"/>
                </a:solidFill>
              </a:rPr>
              <a:t>(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>
                <a:solidFill>
                  <a:srgbClr val="000099"/>
                </a:solidFill>
              </a:rPr>
              <a:t>)</a:t>
            </a:r>
            <a:r>
              <a:rPr lang="pl-PL" sz="2000" b="1" dirty="0"/>
              <a:t> </a:t>
            </a:r>
            <a:r>
              <a:rPr lang="pl-PL" sz="2000" b="1" dirty="0">
                <a:solidFill>
                  <a:srgbClr val="000099"/>
                </a:solidFill>
              </a:rPr>
              <a:t>= 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pl-PL" sz="2000" b="1" dirty="0" err="1">
                <a:solidFill>
                  <a:srgbClr val="000099"/>
                </a:solidFill>
              </a:rPr>
              <a:t>exp</a:t>
            </a:r>
            <a:r>
              <a:rPr lang="pl-PL" sz="2000" b="1" dirty="0">
                <a:solidFill>
                  <a:srgbClr val="000099"/>
                </a:solidFill>
              </a:rPr>
              <a:t>(-</a:t>
            </a:r>
            <a:r>
              <a:rPr lang="pl-PL" sz="2000" b="1" i="1" dirty="0" err="1">
                <a:solidFill>
                  <a:srgbClr val="000099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99"/>
                </a:solidFill>
              </a:rPr>
              <a:t>i</a:t>
            </a:r>
            <a:r>
              <a:rPr lang="el-GR" sz="2000" b="1" i="1" dirty="0">
                <a:solidFill>
                  <a:srgbClr val="000099"/>
                </a:solidFill>
              </a:rPr>
              <a:t>τ</a:t>
            </a:r>
            <a:r>
              <a:rPr lang="pl-PL" sz="2000" b="1" dirty="0">
                <a:solidFill>
                  <a:srgbClr val="000099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149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4336" y="159056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kern="0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RÓWNOWAŻNOŚĆ  MODELI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RUCHU TELEINFORMATYCZNEGO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3174983" y="3211061"/>
            <a:ext cx="3862390" cy="1943100"/>
            <a:chOff x="3174983" y="3211061"/>
            <a:chExt cx="3862390" cy="1943100"/>
          </a:xfrm>
        </p:grpSpPr>
        <p:graphicFrame>
          <p:nvGraphicFramePr>
            <p:cNvPr id="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6249881"/>
                </p:ext>
              </p:extLst>
            </p:nvPr>
          </p:nvGraphicFramePr>
          <p:xfrm>
            <a:off x="3174983" y="3226936"/>
            <a:ext cx="1844676" cy="1927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954" name="Klip" r:id="rId3" imgW="3244320" imgH="3390840" progId="">
                    <p:embed/>
                  </p:oleObj>
                </mc:Choice>
                <mc:Fallback>
                  <p:oleObj name="Klip" r:id="rId3" imgW="3244320" imgH="3390840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4983" y="3226936"/>
                          <a:ext cx="1844676" cy="192722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5127609" y="3211061"/>
              <a:ext cx="1909764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000" b="1" dirty="0" err="1" smtClean="0">
                  <a:solidFill>
                    <a:srgbClr val="FF0000"/>
                  </a:solidFill>
                </a:rPr>
                <a:t>Zliczeniowy</a:t>
              </a:r>
              <a:r>
                <a:rPr lang="pl-PL" sz="2000" b="1" dirty="0">
                  <a:solidFill>
                    <a:srgbClr val="FF0000"/>
                  </a:solidFill>
                </a:rPr>
                <a:t/>
              </a:r>
              <a:br>
                <a:rPr lang="pl-PL" sz="2000" b="1" dirty="0">
                  <a:solidFill>
                    <a:srgbClr val="FF0000"/>
                  </a:solidFill>
                </a:rPr>
              </a:br>
              <a:r>
                <a:rPr lang="pl-PL" sz="2000" b="1" dirty="0" smtClean="0">
                  <a:solidFill>
                    <a:srgbClr val="FF0000"/>
                  </a:solidFill>
                </a:rPr>
                <a:t>proces Poissona</a:t>
              </a:r>
              <a:endParaRPr lang="pl-PL" sz="18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34956" y="3395211"/>
            <a:ext cx="2640014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6600"/>
                </a:solidFill>
              </a:rPr>
              <a:t>Strumień wykładniczy</a:t>
            </a:r>
            <a:r>
              <a:rPr lang="pl-PL" sz="2000" b="1" dirty="0">
                <a:solidFill>
                  <a:srgbClr val="006600"/>
                </a:solidFill>
              </a:rPr>
              <a:t/>
            </a:r>
            <a:br>
              <a:rPr lang="pl-PL" sz="2000" b="1" dirty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(proces przybyć)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307619" y="4412766"/>
            <a:ext cx="35718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0099"/>
                </a:solidFill>
              </a:rPr>
              <a:t>Proces narodzin</a:t>
            </a:r>
            <a:r>
              <a:rPr lang="pl-PL" sz="2000" b="1" dirty="0">
                <a:solidFill>
                  <a:srgbClr val="000099"/>
                </a:solidFill>
              </a:rPr>
              <a:t/>
            </a:r>
            <a:br>
              <a:rPr lang="pl-PL" sz="2000" b="1" dirty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(wędrówka</a:t>
            </a:r>
            <a:r>
              <a:rPr lang="pl-PL" sz="2000" b="1" dirty="0">
                <a:solidFill>
                  <a:srgbClr val="000099"/>
                </a:solidFill>
              </a:rPr>
              <a:t> </a:t>
            </a:r>
            <a:r>
              <a:rPr lang="pl-PL" sz="2000" b="1" dirty="0" smtClean="0">
                <a:solidFill>
                  <a:srgbClr val="000099"/>
                </a:solidFill>
              </a:rPr>
              <a:t>po jedno-</a:t>
            </a:r>
            <a:br>
              <a:rPr lang="pl-PL" sz="2000" b="1" dirty="0" smtClean="0">
                <a:solidFill>
                  <a:srgbClr val="000099"/>
                </a:solidFill>
              </a:rPr>
            </a:br>
            <a:r>
              <a:rPr lang="pl-PL" sz="2000" b="1" dirty="0" smtClean="0">
                <a:solidFill>
                  <a:srgbClr val="000099"/>
                </a:solidFill>
              </a:rPr>
              <a:t>kierunkowym grafie liniowym)</a:t>
            </a:r>
            <a:endParaRPr lang="pl-PL" sz="1800" dirty="0">
              <a:solidFill>
                <a:srgbClr val="000099"/>
              </a:solidFill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452320" y="6465158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2879725" y="423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4695676" y="5382262"/>
            <a:ext cx="2608406" cy="1441601"/>
            <a:chOff x="6156239" y="4913288"/>
            <a:chExt cx="2608406" cy="1441601"/>
          </a:xfrm>
        </p:grpSpPr>
        <p:sp>
          <p:nvSpPr>
            <p:cNvPr id="10" name="Prostokąt 9"/>
            <p:cNvSpPr/>
            <p:nvPr/>
          </p:nvSpPr>
          <p:spPr>
            <a:xfrm>
              <a:off x="6156239" y="5400782"/>
              <a:ext cx="2608406" cy="954107"/>
            </a:xfrm>
            <a:prstGeom prst="rect">
              <a:avLst/>
            </a:prstGeom>
            <a:ln w="3175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Proces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Markowa</a:t>
              </a:r>
              <a:r>
                <a:rPr lang="pl-PL" b="1" dirty="0" smtClean="0">
                  <a:solidFill>
                    <a:srgbClr val="000000"/>
                  </a:solidFill>
                </a:rPr>
                <a:t/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sz="1800" b="1" i="1" dirty="0" err="1" smtClean="0">
                  <a:solidFill>
                    <a:srgbClr val="000000"/>
                  </a:solidFill>
                </a:rPr>
                <a:t>Continuous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 Time</a:t>
              </a:r>
              <a:br>
                <a:rPr lang="pl-PL" sz="1800" b="1" i="1" dirty="0" smtClean="0">
                  <a:solidFill>
                    <a:srgbClr val="000000"/>
                  </a:solidFill>
                </a:rPr>
              </a:br>
              <a:r>
                <a:rPr lang="pl-PL" sz="1800" b="1" i="1" dirty="0" smtClean="0">
                  <a:solidFill>
                    <a:srgbClr val="000000"/>
                  </a:solidFill>
                </a:rPr>
                <a:t>Markow Chain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(CTMC)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14" name="Łącznik prosty ze strzałką 13"/>
            <p:cNvCxnSpPr/>
            <p:nvPr/>
          </p:nvCxnSpPr>
          <p:spPr bwMode="auto">
            <a:xfrm flipH="1">
              <a:off x="7452319" y="4913288"/>
              <a:ext cx="1" cy="432359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2" name="Grupa 11"/>
          <p:cNvGrpSpPr/>
          <p:nvPr/>
        </p:nvGrpSpPr>
        <p:grpSpPr>
          <a:xfrm>
            <a:off x="1408689" y="5869755"/>
            <a:ext cx="3187913" cy="923330"/>
            <a:chOff x="2869252" y="5400781"/>
            <a:chExt cx="3187913" cy="923330"/>
          </a:xfrm>
        </p:grpSpPr>
        <p:sp>
          <p:nvSpPr>
            <p:cNvPr id="16" name="Prostokąt 15"/>
            <p:cNvSpPr/>
            <p:nvPr/>
          </p:nvSpPr>
          <p:spPr>
            <a:xfrm>
              <a:off x="2869252" y="5400781"/>
              <a:ext cx="2608406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Łańcuch Markowa</a:t>
              </a:r>
              <a:r>
                <a:rPr lang="pl-PL" b="1" dirty="0" smtClean="0">
                  <a:solidFill>
                    <a:srgbClr val="000000"/>
                  </a:solidFill>
                </a:rPr>
                <a:t/>
              </a:r>
              <a:br>
                <a:rPr lang="pl-PL" b="1" dirty="0" smtClean="0">
                  <a:solidFill>
                    <a:srgbClr val="000000"/>
                  </a:solidFill>
                </a:rPr>
              </a:br>
              <a:r>
                <a:rPr lang="pl-PL" sz="1800" b="1" i="1" dirty="0" err="1" smtClean="0">
                  <a:solidFill>
                    <a:srgbClr val="000000"/>
                  </a:solidFill>
                </a:rPr>
                <a:t>Discrete</a:t>
              </a:r>
              <a:r>
                <a:rPr lang="pl-PL" sz="1800" b="1" i="1" dirty="0" smtClean="0">
                  <a:solidFill>
                    <a:srgbClr val="000000"/>
                  </a:solidFill>
                </a:rPr>
                <a:t> Time</a:t>
              </a:r>
              <a:br>
                <a:rPr lang="pl-PL" sz="1800" b="1" i="1" dirty="0" smtClean="0">
                  <a:solidFill>
                    <a:srgbClr val="000000"/>
                  </a:solidFill>
                </a:rPr>
              </a:br>
              <a:r>
                <a:rPr lang="pl-PL" sz="1800" b="1" i="1" dirty="0" smtClean="0">
                  <a:solidFill>
                    <a:srgbClr val="000000"/>
                  </a:solidFill>
                </a:rPr>
                <a:t>Markow Chain 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(DTMC)</a:t>
              </a:r>
              <a:endParaRPr lang="pl-PL" dirty="0">
                <a:solidFill>
                  <a:srgbClr val="000000"/>
                </a:solidFill>
              </a:endParaRPr>
            </a:p>
          </p:txBody>
        </p:sp>
        <p:cxnSp>
          <p:nvCxnSpPr>
            <p:cNvPr id="18" name="Łącznik prosty ze strzałką 17"/>
            <p:cNvCxnSpPr>
              <a:stCxn id="16" idx="3"/>
            </p:cNvCxnSpPr>
            <p:nvPr/>
          </p:nvCxnSpPr>
          <p:spPr bwMode="auto">
            <a:xfrm>
              <a:off x="5477658" y="5862446"/>
              <a:ext cx="579507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3" name="Grupa 12"/>
          <p:cNvGrpSpPr/>
          <p:nvPr/>
        </p:nvGrpSpPr>
        <p:grpSpPr>
          <a:xfrm>
            <a:off x="427248" y="1662141"/>
            <a:ext cx="7177698" cy="1136650"/>
            <a:chOff x="1138238" y="4914900"/>
            <a:chExt cx="7177698" cy="1136650"/>
          </a:xfrm>
        </p:grpSpPr>
        <p:sp>
          <p:nvSpPr>
            <p:cNvPr id="59" name="Line 7"/>
            <p:cNvSpPr>
              <a:spLocks noChangeShapeType="1"/>
            </p:cNvSpPr>
            <p:nvPr/>
          </p:nvSpPr>
          <p:spPr bwMode="auto">
            <a:xfrm>
              <a:off x="1858759" y="5331976"/>
              <a:ext cx="6457177" cy="15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0" name="Rectangle 32"/>
            <p:cNvSpPr>
              <a:spLocks noChangeArrowheads="1"/>
            </p:cNvSpPr>
            <p:nvPr/>
          </p:nvSpPr>
          <p:spPr bwMode="auto">
            <a:xfrm>
              <a:off x="2524006" y="4927587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Rectangle 33"/>
            <p:cNvSpPr>
              <a:spLocks noChangeArrowheads="1"/>
            </p:cNvSpPr>
            <p:nvPr/>
          </p:nvSpPr>
          <p:spPr bwMode="auto">
            <a:xfrm>
              <a:off x="3084463" y="4937102"/>
              <a:ext cx="1124092" cy="382188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34"/>
            <p:cNvSpPr>
              <a:spLocks noChangeArrowheads="1"/>
            </p:cNvSpPr>
            <p:nvPr/>
          </p:nvSpPr>
          <p:spPr bwMode="auto">
            <a:xfrm>
              <a:off x="5769265" y="4924415"/>
              <a:ext cx="140105" cy="394875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Rectangle 35"/>
            <p:cNvSpPr>
              <a:spLocks noChangeArrowheads="1"/>
            </p:cNvSpPr>
            <p:nvPr/>
          </p:nvSpPr>
          <p:spPr bwMode="auto">
            <a:xfrm>
              <a:off x="6134423" y="4927599"/>
              <a:ext cx="371497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Rectangle 36"/>
            <p:cNvSpPr>
              <a:spLocks noChangeArrowheads="1"/>
            </p:cNvSpPr>
            <p:nvPr/>
          </p:nvSpPr>
          <p:spPr bwMode="auto">
            <a:xfrm>
              <a:off x="4424482" y="4932344"/>
              <a:ext cx="449642" cy="386946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Line 37"/>
            <p:cNvSpPr>
              <a:spLocks noChangeShapeType="1"/>
            </p:cNvSpPr>
            <p:nvPr/>
          </p:nvSpPr>
          <p:spPr bwMode="auto">
            <a:xfrm flipV="1">
              <a:off x="7886398" y="4914900"/>
              <a:ext cx="1587" cy="371087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6" name="Line 38"/>
            <p:cNvSpPr>
              <a:spLocks noChangeShapeType="1"/>
            </p:cNvSpPr>
            <p:nvPr/>
          </p:nvSpPr>
          <p:spPr bwMode="auto">
            <a:xfrm>
              <a:off x="7987281" y="4914900"/>
              <a:ext cx="49219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39"/>
            <p:cNvSpPr>
              <a:spLocks noChangeShapeType="1"/>
            </p:cNvSpPr>
            <p:nvPr/>
          </p:nvSpPr>
          <p:spPr bwMode="auto">
            <a:xfrm>
              <a:off x="7831687" y="4914900"/>
              <a:ext cx="53982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40"/>
            <p:cNvSpPr>
              <a:spLocks noChangeShapeType="1"/>
            </p:cNvSpPr>
            <p:nvPr/>
          </p:nvSpPr>
          <p:spPr bwMode="auto">
            <a:xfrm>
              <a:off x="7668154" y="4914900"/>
              <a:ext cx="60333" cy="1585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69" name="Grupa 21"/>
            <p:cNvGrpSpPr>
              <a:grpSpLocks/>
            </p:cNvGrpSpPr>
            <p:nvPr/>
          </p:nvGrpSpPr>
          <p:grpSpPr bwMode="auto">
            <a:xfrm>
              <a:off x="2713612" y="5916676"/>
              <a:ext cx="1935573" cy="122644"/>
              <a:chOff x="251405" y="3601083"/>
              <a:chExt cx="6456363" cy="409575"/>
            </a:xfrm>
          </p:grpSpPr>
          <p:sp>
            <p:nvSpPr>
              <p:cNvPr id="70" name="Line 7"/>
              <p:cNvSpPr>
                <a:spLocks noChangeShapeType="1"/>
              </p:cNvSpPr>
              <p:nvPr/>
            </p:nvSpPr>
            <p:spPr bwMode="auto">
              <a:xfrm>
                <a:off x="251405" y="4009070"/>
                <a:ext cx="6456363" cy="15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1" name="Rectangle 32"/>
              <p:cNvSpPr>
                <a:spLocks noChangeArrowheads="1"/>
              </p:cNvSpPr>
              <p:nvPr/>
            </p:nvSpPr>
            <p:spPr bwMode="auto">
              <a:xfrm>
                <a:off x="916568" y="3604258"/>
                <a:ext cx="414337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Rectangle 33"/>
              <p:cNvSpPr>
                <a:spLocks noChangeArrowheads="1"/>
              </p:cNvSpPr>
              <p:nvPr/>
            </p:nvSpPr>
            <p:spPr bwMode="auto">
              <a:xfrm>
                <a:off x="1476955" y="3613783"/>
                <a:ext cx="1123950" cy="3825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Rectangle 34"/>
              <p:cNvSpPr>
                <a:spLocks noChangeArrowheads="1"/>
              </p:cNvSpPr>
              <p:nvPr/>
            </p:nvSpPr>
            <p:spPr bwMode="auto">
              <a:xfrm>
                <a:off x="4161418" y="3601083"/>
                <a:ext cx="711200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4" name="Rectangle 35"/>
              <p:cNvSpPr>
                <a:spLocks noChangeArrowheads="1"/>
              </p:cNvSpPr>
              <p:nvPr/>
            </p:nvSpPr>
            <p:spPr bwMode="auto">
              <a:xfrm>
                <a:off x="5055180" y="3604258"/>
                <a:ext cx="711200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5" name="Rectangle 36"/>
              <p:cNvSpPr>
                <a:spLocks noChangeArrowheads="1"/>
              </p:cNvSpPr>
              <p:nvPr/>
            </p:nvSpPr>
            <p:spPr bwMode="auto">
              <a:xfrm>
                <a:off x="2816805" y="3609020"/>
                <a:ext cx="919163" cy="387350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76" name="Łącznik prosty ze strzałką 23"/>
            <p:cNvCxnSpPr>
              <a:cxnSpLocks noChangeShapeType="1"/>
            </p:cNvCxnSpPr>
            <p:nvPr/>
          </p:nvCxnSpPr>
          <p:spPr bwMode="auto">
            <a:xfrm rot="5400000">
              <a:off x="2533990" y="5511843"/>
              <a:ext cx="719329" cy="360085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77" name="Łącznik prosty ze strzałką 25"/>
            <p:cNvCxnSpPr>
              <a:cxnSpLocks noChangeShapeType="1"/>
              <a:endCxn id="70" idx="1"/>
            </p:cNvCxnSpPr>
            <p:nvPr/>
          </p:nvCxnSpPr>
          <p:spPr bwMode="auto">
            <a:xfrm rot="16200000" flipH="1">
              <a:off x="4070525" y="5460660"/>
              <a:ext cx="707099" cy="450221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grpSp>
          <p:nvGrpSpPr>
            <p:cNvPr id="78" name="Grupa 26"/>
            <p:cNvGrpSpPr>
              <a:grpSpLocks/>
            </p:cNvGrpSpPr>
            <p:nvPr/>
          </p:nvGrpSpPr>
          <p:grpSpPr bwMode="auto">
            <a:xfrm>
              <a:off x="5234209" y="5916676"/>
              <a:ext cx="1935573" cy="122644"/>
              <a:chOff x="251405" y="3601083"/>
              <a:chExt cx="6456363" cy="409575"/>
            </a:xfrm>
          </p:grpSpPr>
          <p:sp>
            <p:nvSpPr>
              <p:cNvPr id="79" name="Line 7"/>
              <p:cNvSpPr>
                <a:spLocks noChangeShapeType="1"/>
              </p:cNvSpPr>
              <p:nvPr/>
            </p:nvSpPr>
            <p:spPr bwMode="auto">
              <a:xfrm>
                <a:off x="251405" y="4009070"/>
                <a:ext cx="6456363" cy="158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0" name="Rectangle 32"/>
              <p:cNvSpPr>
                <a:spLocks noChangeArrowheads="1"/>
              </p:cNvSpPr>
              <p:nvPr/>
            </p:nvSpPr>
            <p:spPr bwMode="auto">
              <a:xfrm>
                <a:off x="916568" y="3604258"/>
                <a:ext cx="414337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1" name="Rectangle 33"/>
              <p:cNvSpPr>
                <a:spLocks noChangeArrowheads="1"/>
              </p:cNvSpPr>
              <p:nvPr/>
            </p:nvSpPr>
            <p:spPr bwMode="auto">
              <a:xfrm>
                <a:off x="1476955" y="3613783"/>
                <a:ext cx="1123950" cy="3825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" name="Rectangle 34"/>
              <p:cNvSpPr>
                <a:spLocks noChangeArrowheads="1"/>
              </p:cNvSpPr>
              <p:nvPr/>
            </p:nvSpPr>
            <p:spPr bwMode="auto">
              <a:xfrm>
                <a:off x="4161418" y="3601083"/>
                <a:ext cx="711200" cy="395287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3" name="Rectangle 35"/>
              <p:cNvSpPr>
                <a:spLocks noChangeArrowheads="1"/>
              </p:cNvSpPr>
              <p:nvPr/>
            </p:nvSpPr>
            <p:spPr bwMode="auto">
              <a:xfrm>
                <a:off x="5055180" y="3604258"/>
                <a:ext cx="711200" cy="39211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Rectangle 36"/>
              <p:cNvSpPr>
                <a:spLocks noChangeArrowheads="1"/>
              </p:cNvSpPr>
              <p:nvPr/>
            </p:nvSpPr>
            <p:spPr bwMode="auto">
              <a:xfrm>
                <a:off x="2816805" y="3609020"/>
                <a:ext cx="919163" cy="387350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cxnSp>
          <p:nvCxnSpPr>
            <p:cNvPr id="85" name="Łącznik prosty ze strzałką 34"/>
            <p:cNvCxnSpPr>
              <a:cxnSpLocks noChangeShapeType="1"/>
              <a:endCxn id="79" idx="0"/>
            </p:cNvCxnSpPr>
            <p:nvPr/>
          </p:nvCxnSpPr>
          <p:spPr bwMode="auto">
            <a:xfrm rot="5400000">
              <a:off x="5150962" y="5415468"/>
              <a:ext cx="706623" cy="54012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6" name="Łącznik prosty ze strzałką 36"/>
            <p:cNvCxnSpPr>
              <a:cxnSpLocks noChangeShapeType="1"/>
              <a:endCxn id="79" idx="1"/>
            </p:cNvCxnSpPr>
            <p:nvPr/>
          </p:nvCxnSpPr>
          <p:spPr bwMode="auto">
            <a:xfrm>
              <a:off x="5954382" y="5332223"/>
              <a:ext cx="1215400" cy="70709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7" name="Rectangle 32"/>
            <p:cNvSpPr>
              <a:spLocks noChangeArrowheads="1"/>
            </p:cNvSpPr>
            <p:nvPr/>
          </p:nvSpPr>
          <p:spPr bwMode="auto">
            <a:xfrm>
              <a:off x="6674551" y="4927599"/>
              <a:ext cx="414389" cy="391703"/>
            </a:xfrm>
            <a:prstGeom prst="rect">
              <a:avLst/>
            </a:prstGeom>
            <a:pattFill prst="lt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88" name="Grupa 66"/>
            <p:cNvGrpSpPr>
              <a:grpSpLocks/>
            </p:cNvGrpSpPr>
            <p:nvPr/>
          </p:nvGrpSpPr>
          <p:grpSpPr bwMode="auto">
            <a:xfrm>
              <a:off x="1138238" y="5916676"/>
              <a:ext cx="1215288" cy="134872"/>
              <a:chOff x="1106614" y="5409222"/>
              <a:chExt cx="1215135" cy="135013"/>
            </a:xfrm>
          </p:grpSpPr>
          <p:sp>
            <p:nvSpPr>
              <p:cNvPr id="89" name="Line 7"/>
              <p:cNvSpPr>
                <a:spLocks noChangeShapeType="1"/>
              </p:cNvSpPr>
              <p:nvPr/>
            </p:nvSpPr>
            <p:spPr bwMode="auto">
              <a:xfrm>
                <a:off x="1106614" y="5544235"/>
                <a:ext cx="121513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90" name="Grupa 57"/>
              <p:cNvGrpSpPr>
                <a:grpSpLocks/>
              </p:cNvGrpSpPr>
              <p:nvPr/>
            </p:nvGrpSpPr>
            <p:grpSpPr bwMode="auto">
              <a:xfrm>
                <a:off x="1196626" y="5409222"/>
                <a:ext cx="950823" cy="135013"/>
                <a:chOff x="1196625" y="5409220"/>
                <a:chExt cx="1670257" cy="395287"/>
              </a:xfrm>
            </p:grpSpPr>
            <p:sp>
              <p:nvSpPr>
                <p:cNvPr id="91" name="Rectangle 34"/>
                <p:cNvSpPr>
                  <a:spLocks noChangeArrowheads="1"/>
                </p:cNvSpPr>
                <p:nvPr/>
              </p:nvSpPr>
              <p:spPr bwMode="auto">
                <a:xfrm>
                  <a:off x="119662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2" name="Rectangle 34"/>
                <p:cNvSpPr>
                  <a:spLocks noChangeArrowheads="1"/>
                </p:cNvSpPr>
                <p:nvPr/>
              </p:nvSpPr>
              <p:spPr bwMode="auto">
                <a:xfrm>
                  <a:off x="1451653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3" name="Rectangle 34"/>
                <p:cNvSpPr>
                  <a:spLocks noChangeArrowheads="1"/>
                </p:cNvSpPr>
                <p:nvPr/>
              </p:nvSpPr>
              <p:spPr bwMode="auto">
                <a:xfrm>
                  <a:off x="1706681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4" name="Rectangle 34"/>
                <p:cNvSpPr>
                  <a:spLocks noChangeArrowheads="1"/>
                </p:cNvSpPr>
                <p:nvPr/>
              </p:nvSpPr>
              <p:spPr bwMode="auto">
                <a:xfrm>
                  <a:off x="1961709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5" name="Rectangle 34"/>
                <p:cNvSpPr>
                  <a:spLocks noChangeArrowheads="1"/>
                </p:cNvSpPr>
                <p:nvPr/>
              </p:nvSpPr>
              <p:spPr bwMode="auto">
                <a:xfrm>
                  <a:off x="2216737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6" name="Rectangle 34"/>
                <p:cNvSpPr>
                  <a:spLocks noChangeArrowheads="1"/>
                </p:cNvSpPr>
                <p:nvPr/>
              </p:nvSpPr>
              <p:spPr bwMode="auto">
                <a:xfrm>
                  <a:off x="247176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7" name="Rectangle 34"/>
                <p:cNvSpPr>
                  <a:spLocks noChangeArrowheads="1"/>
                </p:cNvSpPr>
                <p:nvPr/>
              </p:nvSpPr>
              <p:spPr bwMode="auto">
                <a:xfrm>
                  <a:off x="2726795" y="5409220"/>
                  <a:ext cx="140087" cy="395287"/>
                </a:xfrm>
                <a:prstGeom prst="rect">
                  <a:avLst/>
                </a:prstGeom>
                <a:pattFill prst="lt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98" name="Łącznik prosty ze strzałką 68"/>
            <p:cNvCxnSpPr>
              <a:cxnSpLocks noChangeShapeType="1"/>
            </p:cNvCxnSpPr>
            <p:nvPr/>
          </p:nvCxnSpPr>
          <p:spPr bwMode="auto">
            <a:xfrm rot="10800000" flipV="1">
              <a:off x="1138239" y="5332220"/>
              <a:ext cx="1395331" cy="49453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99" name="Łącznik prosty ze strzałką 72"/>
            <p:cNvCxnSpPr>
              <a:cxnSpLocks noChangeShapeType="1"/>
              <a:endCxn id="89" idx="1"/>
            </p:cNvCxnSpPr>
            <p:nvPr/>
          </p:nvCxnSpPr>
          <p:spPr bwMode="auto">
            <a:xfrm rot="5400000">
              <a:off x="2286433" y="5399316"/>
              <a:ext cx="719327" cy="58513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431461" y="143635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4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400" dirty="0" smtClean="0">
                <a:solidFill>
                  <a:srgbClr val="000099"/>
                </a:solidFill>
                <a:latin typeface="Impact" pitchFamily="34" charset="0"/>
              </a:rPr>
              <a:t>symulacja</a:t>
            </a:r>
            <a:endParaRPr kumimoji="1" lang="pl-PL" sz="44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206515" y="1433096"/>
            <a:ext cx="880088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WARUNKI POCZĄTKOWE SYMULACJI:</a:t>
            </a:r>
          </a:p>
          <a:p>
            <a:r>
              <a:rPr lang="pl-PL" b="1" i="1" dirty="0" smtClean="0"/>
              <a:t>	k </a:t>
            </a:r>
            <a:r>
              <a:rPr lang="pl-PL" b="1" dirty="0" smtClean="0"/>
              <a:t>:= 1		(krok symulacji)</a:t>
            </a:r>
          </a:p>
          <a:p>
            <a:r>
              <a:rPr lang="pl-PL" b="1" i="1" dirty="0" smtClean="0"/>
              <a:t>	t</a:t>
            </a:r>
            <a:r>
              <a:rPr lang="pl-PL" b="1" baseline="-25000" dirty="0" smtClean="0"/>
              <a:t>0		</a:t>
            </a:r>
            <a:r>
              <a:rPr lang="pl-PL" b="1" dirty="0" smtClean="0"/>
              <a:t>(czas początku symulacji)</a:t>
            </a:r>
          </a:p>
          <a:p>
            <a:r>
              <a:rPr lang="pl-PL" b="1" i="1" dirty="0" smtClean="0"/>
              <a:t>	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baseline="-25000" dirty="0" smtClean="0"/>
              <a:t>0</a:t>
            </a:r>
            <a:r>
              <a:rPr lang="pl-PL" b="1" dirty="0" smtClean="0"/>
              <a:t>) := </a:t>
            </a:r>
            <a:r>
              <a:rPr lang="pl-PL" b="1" i="1" dirty="0" smtClean="0"/>
              <a:t>i	</a:t>
            </a:r>
            <a:r>
              <a:rPr lang="pl-PL" b="1" dirty="0" smtClean="0"/>
              <a:t>(stan początkowy procesu Markowa)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K</a:t>
            </a:r>
            <a:r>
              <a:rPr lang="pl-PL" b="1" dirty="0" smtClean="0"/>
              <a:t>		(liczba kroków symulacji)</a:t>
            </a:r>
          </a:p>
          <a:p>
            <a:r>
              <a:rPr lang="pl-PL" b="1" dirty="0"/>
              <a:t>	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ij</a:t>
            </a:r>
            <a:r>
              <a:rPr lang="pl-PL" b="1" dirty="0" smtClean="0"/>
              <a:t>,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dirty="0" smtClean="0"/>
              <a:t>		(macierz intensywności procesu Markowa) </a:t>
            </a:r>
          </a:p>
          <a:p>
            <a:endParaRPr lang="pl-PL" b="1" dirty="0"/>
          </a:p>
          <a:p>
            <a:r>
              <a:rPr lang="pl-PL" b="1" dirty="0" smtClean="0"/>
              <a:t>SYMULACJA:</a:t>
            </a:r>
          </a:p>
          <a:p>
            <a:r>
              <a:rPr lang="pl-PL" b="1" dirty="0" smtClean="0"/>
              <a:t>	wylosuj </a:t>
            </a:r>
            <a:r>
              <a:rPr lang="el-GR" b="1" i="1" dirty="0"/>
              <a:t>τ</a:t>
            </a:r>
            <a:r>
              <a:rPr lang="pl-PL" b="1" i="1" baseline="-25000" dirty="0"/>
              <a:t>k</a:t>
            </a:r>
            <a:r>
              <a:rPr lang="pl-PL" b="1" i="1" dirty="0"/>
              <a:t> </a:t>
            </a:r>
            <a:r>
              <a:rPr lang="pl-PL" b="1" dirty="0" smtClean="0"/>
              <a:t>z rozkładu wykładniczego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dirty="0" err="1" smtClean="0"/>
              <a:t>exp</a:t>
            </a:r>
            <a:r>
              <a:rPr lang="pl-PL" b="1" dirty="0" smtClean="0"/>
              <a:t>(-</a:t>
            </a:r>
            <a:r>
              <a:rPr lang="pl-PL" b="1" i="1" dirty="0" err="1"/>
              <a:t>q</a:t>
            </a:r>
            <a:r>
              <a:rPr lang="pl-PL" b="1" i="1" baseline="-25000" dirty="0" err="1"/>
              <a:t>i</a:t>
            </a:r>
            <a:r>
              <a:rPr lang="el-GR" b="1" i="1" dirty="0" smtClean="0"/>
              <a:t>τ</a:t>
            </a:r>
            <a:r>
              <a:rPr lang="pl-PL" b="1" dirty="0" smtClean="0"/>
              <a:t>)</a:t>
            </a:r>
          </a:p>
          <a:p>
            <a:r>
              <a:rPr lang="pl-PL" b="1" dirty="0"/>
              <a:t>	</a:t>
            </a:r>
            <a:r>
              <a:rPr lang="pl-PL" b="1" i="1" dirty="0" err="1" smtClean="0"/>
              <a:t>t</a:t>
            </a:r>
            <a:r>
              <a:rPr lang="pl-PL" b="1" i="1" baseline="-25000" dirty="0" err="1" smtClean="0"/>
              <a:t>k</a:t>
            </a:r>
            <a:r>
              <a:rPr lang="pl-PL" b="1" dirty="0"/>
              <a:t> </a:t>
            </a:r>
            <a:r>
              <a:rPr lang="pl-PL" b="1" dirty="0" smtClean="0"/>
              <a:t>:= </a:t>
            </a:r>
            <a:r>
              <a:rPr lang="pl-PL" b="1" i="1" dirty="0" smtClean="0"/>
              <a:t>t</a:t>
            </a:r>
            <a:r>
              <a:rPr lang="pl-PL" b="1" i="1" baseline="-25000" dirty="0" smtClean="0"/>
              <a:t>k</a:t>
            </a:r>
            <a:r>
              <a:rPr lang="pl-PL" b="1" baseline="-25000" dirty="0" smtClean="0"/>
              <a:t>-1</a:t>
            </a:r>
            <a:r>
              <a:rPr lang="pl-PL" b="1" dirty="0" smtClean="0"/>
              <a:t> + </a:t>
            </a:r>
            <a:r>
              <a:rPr lang="el-GR" b="1" i="1" dirty="0"/>
              <a:t>τ</a:t>
            </a:r>
            <a:r>
              <a:rPr lang="pl-PL" b="1" i="1" baseline="-25000" dirty="0" smtClean="0"/>
              <a:t>k	</a:t>
            </a:r>
            <a:r>
              <a:rPr lang="pl-PL" b="1" i="1" dirty="0" smtClean="0"/>
              <a:t>		</a:t>
            </a:r>
            <a:r>
              <a:rPr lang="pl-PL" b="1" dirty="0" smtClean="0">
                <a:solidFill>
                  <a:srgbClr val="000000"/>
                </a:solidFill>
              </a:rPr>
              <a:t>/aktualizacja czasu procesu</a:t>
            </a:r>
          </a:p>
          <a:p>
            <a:r>
              <a:rPr lang="pl-PL" b="1" i="1" baseline="-25000" dirty="0"/>
              <a:t>	</a:t>
            </a:r>
            <a:r>
              <a:rPr lang="pl-PL" b="1" dirty="0" smtClean="0"/>
              <a:t>wylosuj </a:t>
            </a:r>
            <a:r>
              <a:rPr lang="pl-PL" b="1" i="1" dirty="0" smtClean="0"/>
              <a:t>j</a:t>
            </a:r>
            <a:r>
              <a:rPr lang="pl-PL" b="1" dirty="0" smtClean="0"/>
              <a:t> z rozkładu dyskretnego {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ij</a:t>
            </a:r>
            <a:r>
              <a:rPr lang="pl-PL" b="1" i="1" dirty="0" smtClean="0"/>
              <a:t> = 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ij</a:t>
            </a:r>
            <a:r>
              <a:rPr lang="pl-PL" b="1" dirty="0" smtClean="0"/>
              <a:t>/</a:t>
            </a:r>
            <a:r>
              <a:rPr lang="pl-PL" b="1" i="1" dirty="0" err="1" smtClean="0"/>
              <a:t>q</a:t>
            </a:r>
            <a:r>
              <a:rPr lang="pl-PL" b="1" i="1" baseline="-25000" dirty="0" err="1" smtClean="0"/>
              <a:t>i</a:t>
            </a:r>
            <a:r>
              <a:rPr lang="pl-PL" b="1" i="1" dirty="0" smtClean="0"/>
              <a:t>, </a:t>
            </a:r>
            <a:r>
              <a:rPr lang="pl-PL" b="1" i="1" dirty="0" err="1" smtClean="0"/>
              <a:t>r</a:t>
            </a:r>
            <a:r>
              <a:rPr lang="pl-PL" b="1" i="1" baseline="-25000" dirty="0" err="1" smtClean="0"/>
              <a:t>ii</a:t>
            </a:r>
            <a:r>
              <a:rPr lang="pl-PL" b="1" dirty="0" smtClean="0"/>
              <a:t> = 0}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err="1" smtClean="0"/>
              <a:t>t</a:t>
            </a:r>
            <a:r>
              <a:rPr lang="pl-PL" b="1" i="1" baseline="-25000" dirty="0" err="1" smtClean="0"/>
              <a:t>k</a:t>
            </a:r>
            <a:r>
              <a:rPr lang="pl-PL" b="1" dirty="0" smtClean="0"/>
              <a:t>) := </a:t>
            </a:r>
            <a:r>
              <a:rPr lang="pl-PL" b="1" i="1" dirty="0" smtClean="0"/>
              <a:t>j			</a:t>
            </a:r>
            <a:r>
              <a:rPr lang="pl-PL" b="1" dirty="0" smtClean="0">
                <a:solidFill>
                  <a:srgbClr val="000000"/>
                </a:solidFill>
              </a:rPr>
              <a:t>/aktualizacja stanu procesu</a:t>
            </a:r>
          </a:p>
          <a:p>
            <a:r>
              <a:rPr lang="pl-PL" b="1" dirty="0"/>
              <a:t>	</a:t>
            </a:r>
            <a:r>
              <a:rPr lang="pl-PL" b="1" i="1" dirty="0" smtClean="0"/>
              <a:t>i</a:t>
            </a:r>
            <a:r>
              <a:rPr lang="pl-PL" b="1" dirty="0" smtClean="0"/>
              <a:t> := </a:t>
            </a:r>
            <a:r>
              <a:rPr lang="pl-PL" b="1" i="1" dirty="0" smtClean="0"/>
              <a:t>j</a:t>
            </a:r>
          </a:p>
          <a:p>
            <a:r>
              <a:rPr lang="pl-PL" b="1" i="1" dirty="0"/>
              <a:t>	</a:t>
            </a:r>
            <a:r>
              <a:rPr lang="pl-PL" b="1" i="1" dirty="0" smtClean="0"/>
              <a:t>k</a:t>
            </a:r>
            <a:r>
              <a:rPr lang="pl-PL" b="1" dirty="0" smtClean="0"/>
              <a:t> := </a:t>
            </a:r>
            <a:r>
              <a:rPr lang="pl-PL" b="1" i="1" dirty="0" smtClean="0"/>
              <a:t>k</a:t>
            </a:r>
            <a:r>
              <a:rPr lang="pl-PL" b="1" dirty="0" smtClean="0"/>
              <a:t> + 1 (</a:t>
            </a:r>
            <a:r>
              <a:rPr lang="pl-PL" b="1" i="1" dirty="0" smtClean="0"/>
              <a:t>k</a:t>
            </a:r>
            <a:r>
              <a:rPr lang="pl-PL" b="1" dirty="0" smtClean="0"/>
              <a:t> &lt; </a:t>
            </a:r>
            <a:r>
              <a:rPr lang="pl-PL" b="1" i="1" dirty="0" smtClean="0"/>
              <a:t>K</a:t>
            </a:r>
            <a:r>
              <a:rPr lang="pl-PL" b="1" dirty="0" smtClean="0"/>
              <a:t>)</a:t>
            </a:r>
            <a:endParaRPr lang="pl-PL" b="1" dirty="0"/>
          </a:p>
        </p:txBody>
      </p:sp>
      <p:grpSp>
        <p:nvGrpSpPr>
          <p:cNvPr id="5" name="Grupa 4"/>
          <p:cNvGrpSpPr/>
          <p:nvPr/>
        </p:nvGrpSpPr>
        <p:grpSpPr>
          <a:xfrm>
            <a:off x="204742" y="4640377"/>
            <a:ext cx="713470" cy="1755195"/>
            <a:chOff x="341530" y="3879050"/>
            <a:chExt cx="713470" cy="1755195"/>
          </a:xfrm>
        </p:grpSpPr>
        <p:cxnSp>
          <p:nvCxnSpPr>
            <p:cNvPr id="7" name="Łącznik prosty 6"/>
            <p:cNvCxnSpPr/>
            <p:nvPr/>
          </p:nvCxnSpPr>
          <p:spPr bwMode="auto">
            <a:xfrm flipH="1">
              <a:off x="341530" y="5634245"/>
              <a:ext cx="71347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none" w="med" len="med"/>
            </a:ln>
            <a:effectLst/>
          </p:spPr>
        </p:cxnSp>
        <p:cxnSp>
          <p:nvCxnSpPr>
            <p:cNvPr id="15" name="Łącznik prosty 14"/>
            <p:cNvCxnSpPr/>
            <p:nvPr/>
          </p:nvCxnSpPr>
          <p:spPr bwMode="auto">
            <a:xfrm flipH="1">
              <a:off x="341530" y="3879050"/>
              <a:ext cx="71347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9" name="Łącznik prosty 8"/>
            <p:cNvCxnSpPr/>
            <p:nvPr/>
          </p:nvCxnSpPr>
          <p:spPr bwMode="auto">
            <a:xfrm flipH="1">
              <a:off x="341530" y="3879050"/>
              <a:ext cx="6396" cy="175519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95132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#1 vs opis #2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187191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852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#1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1853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23" name="Grupa 22"/>
          <p:cNvGrpSpPr/>
          <p:nvPr/>
        </p:nvGrpSpPr>
        <p:grpSpPr>
          <a:xfrm>
            <a:off x="1808867" y="2793863"/>
            <a:ext cx="4764347" cy="244335"/>
            <a:chOff x="1860950" y="2776225"/>
            <a:chExt cx="4764347" cy="244335"/>
          </a:xfrm>
        </p:grpSpPr>
        <p:cxnSp>
          <p:nvCxnSpPr>
            <p:cNvPr id="18" name="Łącznik łamany 17"/>
            <p:cNvCxnSpPr>
              <a:stCxn id="10" idx="2"/>
              <a:endCxn id="16" idx="2"/>
            </p:cNvCxnSpPr>
            <p:nvPr/>
          </p:nvCxnSpPr>
          <p:spPr bwMode="auto">
            <a:xfrm rot="16200000" flipH="1">
              <a:off x="4236243" y="400932"/>
              <a:ext cx="13762" cy="4764347"/>
            </a:xfrm>
            <a:prstGeom prst="bentConnector3">
              <a:avLst>
                <a:gd name="adj1" fmla="val 1761096"/>
              </a:avLst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/>
              <a:tailEnd type="none"/>
            </a:ln>
            <a:effectLst/>
          </p:spPr>
        </p:cxnSp>
        <p:cxnSp>
          <p:nvCxnSpPr>
            <p:cNvPr id="21" name="Łącznik prosty ze strzałką 20"/>
            <p:cNvCxnSpPr/>
            <p:nvPr/>
          </p:nvCxnSpPr>
          <p:spPr bwMode="auto">
            <a:xfrm>
              <a:off x="1932514" y="3018460"/>
              <a:ext cx="2383431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  <p:cxnSp>
          <p:nvCxnSpPr>
            <p:cNvPr id="24" name="Łącznik prosty ze strzałką 23"/>
            <p:cNvCxnSpPr/>
            <p:nvPr/>
          </p:nvCxnSpPr>
          <p:spPr bwMode="auto">
            <a:xfrm flipH="1" flipV="1">
              <a:off x="4284426" y="3018460"/>
              <a:ext cx="2218330" cy="210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</p:cxnSp>
      </p:grpSp>
      <p:graphicFrame>
        <p:nvGraphicFramePr>
          <p:cNvPr id="25" name="Obi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352754"/>
              </p:ext>
            </p:extLst>
          </p:nvPr>
        </p:nvGraphicFramePr>
        <p:xfrm>
          <a:off x="3174417" y="3029835"/>
          <a:ext cx="1795610" cy="1147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854" name="Equation" r:id="rId8" imgW="914400" imgH="583920" progId="Equation.3">
                  <p:embed/>
                </p:oleObj>
              </mc:Choice>
              <mc:Fallback>
                <p:oleObj name="Equation" r:id="rId8" imgW="914400" imgH="583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4417" y="3029835"/>
                        <a:ext cx="1795610" cy="1147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5277516" y="3143784"/>
            <a:ext cx="3286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>
                <a:solidFill>
                  <a:srgbClr val="006600"/>
                </a:solidFill>
              </a:rPr>
              <a:t>(⁕) </a:t>
            </a:r>
            <a:r>
              <a:rPr lang="pl-PL" sz="2000" b="1" dirty="0" smtClean="0">
                <a:solidFill>
                  <a:srgbClr val="006600"/>
                </a:solidFill>
              </a:rPr>
              <a:t>- związek do przeliczania</a:t>
            </a:r>
            <a:br>
              <a:rPr lang="pl-PL" sz="2000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opisu #2 do opisu #1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0" y="3789710"/>
            <a:ext cx="6524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Praktyczne znaczenie </a:t>
            </a:r>
            <a:r>
              <a:rPr lang="pl-PL" sz="1800" b="1" dirty="0"/>
              <a:t>związku (⁕):</a:t>
            </a:r>
          </a:p>
          <a:p>
            <a:r>
              <a:rPr lang="pl-PL" sz="1800" b="1" dirty="0" smtClean="0"/>
              <a:t>1. 1/</a:t>
            </a:r>
            <a:r>
              <a:rPr lang="pl-PL" sz="1800" b="1" i="1" dirty="0" err="1" smtClean="0"/>
              <a:t>q</a:t>
            </a:r>
            <a:r>
              <a:rPr lang="pl-PL" sz="1800" b="1" i="1" baseline="-25000" dirty="0" err="1" smtClean="0"/>
              <a:t>j</a:t>
            </a:r>
            <a:r>
              <a:rPr lang="pl-PL" sz="1800" b="1" dirty="0" smtClean="0"/>
              <a:t> – średni czas pobytu w stanie </a:t>
            </a:r>
            <a:r>
              <a:rPr lang="pl-PL" sz="1800" b="1" i="1" dirty="0" smtClean="0"/>
              <a:t>j – </a:t>
            </a:r>
            <a:r>
              <a:rPr lang="pl-PL" sz="1800" b="1" dirty="0" smtClean="0"/>
              <a:t>łatwo mierzalny</a:t>
            </a:r>
          </a:p>
          <a:p>
            <a:r>
              <a:rPr lang="pl-PL" sz="1800" b="1" dirty="0" smtClean="0"/>
              <a:t>2. </a:t>
            </a:r>
            <a:r>
              <a:rPr lang="pl-PL" sz="1800" b="1" i="1" dirty="0" err="1" smtClean="0"/>
              <a:t>u</a:t>
            </a:r>
            <a:r>
              <a:rPr lang="pl-PL" sz="1800" b="1" i="1" baseline="-25000" dirty="0" err="1" smtClean="0"/>
              <a:t>j</a:t>
            </a:r>
            <a:r>
              <a:rPr lang="pl-PL" sz="1800" b="1" dirty="0" smtClean="0"/>
              <a:t> – prawdopodobieństwo pobytu  w stanie </a:t>
            </a:r>
            <a:r>
              <a:rPr lang="pl-PL" sz="1800" b="1" i="1" dirty="0" smtClean="0"/>
              <a:t>j</a:t>
            </a:r>
            <a:r>
              <a:rPr lang="pl-PL" sz="1800" b="1" dirty="0" smtClean="0"/>
              <a:t> – łatwo mierzalne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0" y="4785278"/>
            <a:ext cx="64112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>
                <a:solidFill>
                  <a:srgbClr val="006600"/>
                </a:solidFill>
              </a:rPr>
              <a:t>Interpretacja związku (⁕): </a:t>
            </a:r>
            <a:endParaRPr lang="pl-PL" sz="1800" b="1" dirty="0" smtClean="0">
              <a:solidFill>
                <a:srgbClr val="006600"/>
              </a:solidFill>
            </a:endParaRPr>
          </a:p>
          <a:p>
            <a:r>
              <a:rPr lang="pl-PL" sz="1800" b="1" dirty="0" smtClean="0">
                <a:solidFill>
                  <a:srgbClr val="006600"/>
                </a:solidFill>
              </a:rPr>
              <a:t>1.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u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/</a:t>
            </a:r>
            <a:r>
              <a:rPr lang="pl-PL" sz="1800" b="1" i="1" dirty="0" err="1" smtClean="0">
                <a:solidFill>
                  <a:srgbClr val="006600"/>
                </a:solidFill>
              </a:rPr>
              <a:t>q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 – ważony, średni czas pobytu w stanie </a:t>
            </a:r>
            <a:r>
              <a:rPr lang="pl-PL" sz="1800" b="1" i="1" dirty="0" smtClean="0">
                <a:solidFill>
                  <a:srgbClr val="006600"/>
                </a:solidFill>
              </a:rPr>
              <a:t>j</a:t>
            </a:r>
          </a:p>
          <a:p>
            <a:r>
              <a:rPr lang="pl-PL" sz="1800" b="1" dirty="0" smtClean="0">
                <a:solidFill>
                  <a:srgbClr val="006600"/>
                </a:solidFill>
              </a:rPr>
              <a:t>2. ∑</a:t>
            </a:r>
            <a:r>
              <a:rPr lang="pl-PL" sz="1800" b="1" i="1" baseline="-25000" dirty="0" smtClean="0">
                <a:solidFill>
                  <a:srgbClr val="006600"/>
                </a:solidFill>
              </a:rPr>
              <a:t>j</a:t>
            </a:r>
            <a:r>
              <a:rPr lang="pl-PL" sz="1800" b="1" dirty="0">
                <a:solidFill>
                  <a:srgbClr val="006600"/>
                </a:solidFill>
              </a:rPr>
              <a:t> </a:t>
            </a:r>
            <a:r>
              <a:rPr lang="pl-PL" sz="1800" b="1" i="1" dirty="0" err="1" smtClean="0">
                <a:solidFill>
                  <a:srgbClr val="006600"/>
                </a:solidFill>
              </a:rPr>
              <a:t>u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/</a:t>
            </a:r>
            <a:r>
              <a:rPr lang="pl-PL" sz="1800" b="1" i="1" dirty="0" err="1" smtClean="0">
                <a:solidFill>
                  <a:srgbClr val="006600"/>
                </a:solidFill>
              </a:rPr>
              <a:t>q</a:t>
            </a:r>
            <a:r>
              <a:rPr lang="pl-PL" sz="1800" b="1" i="1" baseline="-25000" dirty="0" err="1" smtClean="0">
                <a:solidFill>
                  <a:srgbClr val="006600"/>
                </a:solidFill>
              </a:rPr>
              <a:t>j</a:t>
            </a:r>
            <a:r>
              <a:rPr lang="pl-PL" sz="1800" b="1" dirty="0" smtClean="0">
                <a:solidFill>
                  <a:srgbClr val="006600"/>
                </a:solidFill>
              </a:rPr>
              <a:t> </a:t>
            </a:r>
            <a:r>
              <a:rPr lang="pl-PL" sz="1800" b="1" dirty="0">
                <a:solidFill>
                  <a:srgbClr val="006600"/>
                </a:solidFill>
              </a:rPr>
              <a:t>– </a:t>
            </a:r>
            <a:r>
              <a:rPr lang="pl-PL" sz="1800" b="1" dirty="0" smtClean="0">
                <a:solidFill>
                  <a:srgbClr val="006600"/>
                </a:solidFill>
              </a:rPr>
              <a:t>względny, ważony</a:t>
            </a:r>
            <a:r>
              <a:rPr lang="pl-PL" sz="1800" b="1" dirty="0">
                <a:solidFill>
                  <a:srgbClr val="006600"/>
                </a:solidFill>
              </a:rPr>
              <a:t>, średni czas pobytu w stanie </a:t>
            </a:r>
            <a:r>
              <a:rPr lang="pl-PL" sz="1800" b="1" i="1" dirty="0" smtClean="0">
                <a:solidFill>
                  <a:srgbClr val="006600"/>
                </a:solidFill>
              </a:rPr>
              <a:t>j</a:t>
            </a:r>
            <a:endParaRPr lang="pl-PL" sz="1800" b="1" i="1" dirty="0">
              <a:solidFill>
                <a:srgbClr val="006600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0" y="5978229"/>
            <a:ext cx="8124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Rozkład stacjonarny w opisie #1 różni się od rozkładu stacjonarnego w opisie #2,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ponieważ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opis #2 </a:t>
            </a:r>
            <a:r>
              <a:rPr lang="pl-PL" sz="1800" b="1" dirty="0" smtClean="0">
                <a:solidFill>
                  <a:srgbClr val="FF3300"/>
                </a:solidFill>
              </a:rPr>
              <a:t>nie uwzględnia </a:t>
            </a:r>
            <a:r>
              <a:rPr lang="pl-PL" sz="1800" b="1" dirty="0" smtClean="0">
                <a:solidFill>
                  <a:srgbClr val="000000"/>
                </a:solidFill>
              </a:rPr>
              <a:t>czasów pobytu procesu w jego stanach.</a:t>
            </a:r>
            <a:endParaRPr lang="pl-PL" sz="1800" b="1" dirty="0">
              <a:solidFill>
                <a:srgbClr val="000000"/>
              </a:solidFill>
            </a:endParaRPr>
          </a:p>
        </p:txBody>
      </p:sp>
      <p:pic>
        <p:nvPicPr>
          <p:cNvPr id="22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54933" y="4307270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138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6" grpId="0"/>
      <p:bldP spid="2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 bwMode="auto">
          <a:xfrm>
            <a:off x="3761910" y="5679250"/>
            <a:ext cx="1890210" cy="112758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#1 vs opis #2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506538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982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#1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0983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492300"/>
              </p:ext>
            </p:extLst>
          </p:nvPr>
        </p:nvGraphicFramePr>
        <p:xfrm>
          <a:off x="248024" y="3376245"/>
          <a:ext cx="3156891" cy="274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984" name="Equation" r:id="rId8" imgW="1638000" imgH="1422360" progId="Equation.3">
                  <p:embed/>
                </p:oleObj>
              </mc:Choice>
              <mc:Fallback>
                <p:oleObj name="Equation" r:id="rId8" imgW="1638000" imgH="1422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8024" y="3376245"/>
                        <a:ext cx="3156891" cy="2742812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10317"/>
              </p:ext>
            </p:extLst>
          </p:nvPr>
        </p:nvGraphicFramePr>
        <p:xfrm>
          <a:off x="3762375" y="3425825"/>
          <a:ext cx="4354513" cy="333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985" name="Equation" r:id="rId10" imgW="2260440" imgH="1726920" progId="Equation.3">
                  <p:embed/>
                </p:oleObj>
              </mc:Choice>
              <mc:Fallback>
                <p:oleObj name="Equation" r:id="rId10" imgW="2260440" imgH="1726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762375" y="3425825"/>
                        <a:ext cx="4354513" cy="3332163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240916" y="630932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pic>
        <p:nvPicPr>
          <p:cNvPr id="1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11435" y="2005134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613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 bwMode="auto">
          <a:xfrm>
            <a:off x="3360979" y="4104075"/>
            <a:ext cx="1554480" cy="112758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989" name="Rectangle 2"/>
          <p:cNvSpPr>
            <a:spLocks noChangeArrowheads="1"/>
          </p:cNvSpPr>
          <p:nvPr/>
        </p:nvSpPr>
        <p:spPr bwMode="auto">
          <a:xfrm>
            <a:off x="6301" y="-254553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>– </a:t>
            </a: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opis #1 vs opis #2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12" name="Grupa 11"/>
          <p:cNvGrpSpPr/>
          <p:nvPr/>
        </p:nvGrpSpPr>
        <p:grpSpPr>
          <a:xfrm>
            <a:off x="215866" y="641411"/>
            <a:ext cx="3186004" cy="2152452"/>
            <a:chOff x="206515" y="977823"/>
            <a:chExt cx="3186004" cy="2152452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5065382"/>
                </p:ext>
              </p:extLst>
            </p:nvPr>
          </p:nvGraphicFramePr>
          <p:xfrm>
            <a:off x="326723" y="1603679"/>
            <a:ext cx="2740370" cy="14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990" name="Equation" r:id="rId4" imgW="1638000" imgH="838080" progId="Equation.3">
                    <p:embed/>
                  </p:oleObj>
                </mc:Choice>
                <mc:Fallback>
                  <p:oleObj name="Equation" r:id="rId4" imgW="163800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26723" y="1603679"/>
                          <a:ext cx="2740370" cy="14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Prostokąt 3"/>
            <p:cNvSpPr/>
            <p:nvPr/>
          </p:nvSpPr>
          <p:spPr>
            <a:xfrm>
              <a:off x="296525" y="977823"/>
              <a:ext cx="280076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#1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Równania </a:t>
              </a:r>
              <a:r>
                <a:rPr lang="pl-PL" sz="1800" b="1" dirty="0" err="1" smtClean="0">
                  <a:solidFill>
                    <a:srgbClr val="000000"/>
                  </a:solidFill>
                </a:rPr>
                <a:t>Ch</a:t>
              </a:r>
              <a:r>
                <a:rPr lang="pl-PL" sz="1800" b="1" dirty="0" smtClean="0">
                  <a:solidFill>
                    <a:srgbClr val="000000"/>
                  </a:solidFill>
                </a:rPr>
                <a:t> – K</a:t>
              </a:r>
            </a:p>
          </p:txBody>
        </p:sp>
        <p:sp>
          <p:nvSpPr>
            <p:cNvPr id="10" name="Prostokąt 9"/>
            <p:cNvSpPr/>
            <p:nvPr/>
          </p:nvSpPr>
          <p:spPr bwMode="auto">
            <a:xfrm>
              <a:off x="206515" y="977823"/>
              <a:ext cx="3186004" cy="2152452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4970027" y="641411"/>
            <a:ext cx="3206375" cy="2166214"/>
            <a:chOff x="4960676" y="977823"/>
            <a:chExt cx="3206375" cy="2166214"/>
          </a:xfrm>
        </p:grpSpPr>
        <p:graphicFrame>
          <p:nvGraphicFramePr>
            <p:cNvPr id="11" name="Obi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683207"/>
                </p:ext>
              </p:extLst>
            </p:nvPr>
          </p:nvGraphicFramePr>
          <p:xfrm>
            <a:off x="5056362" y="1719125"/>
            <a:ext cx="2417762" cy="1400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4991" name="Equation" r:id="rId6" imgW="1447560" imgH="838080" progId="Equation.3">
                    <p:embed/>
                  </p:oleObj>
                </mc:Choice>
                <mc:Fallback>
                  <p:oleObj name="Equation" r:id="rId6" imgW="1447560" imgH="838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056362" y="1719125"/>
                          <a:ext cx="2417762" cy="14001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5067055" y="977823"/>
              <a:ext cx="290335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000000"/>
                  </a:solidFill>
                </a:rPr>
                <a:t>Opis #2 – stan stacjonarny</a:t>
              </a:r>
            </a:p>
            <a:p>
              <a:r>
                <a:rPr lang="pl-PL" sz="1800" b="1" dirty="0" smtClean="0">
                  <a:solidFill>
                    <a:srgbClr val="000000"/>
                  </a:solidFill>
                </a:rPr>
                <a:t>Włożony łańcuch Markowa</a:t>
              </a:r>
              <a:endParaRPr lang="pl-PL" sz="1800" dirty="0"/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4960676" y="977823"/>
              <a:ext cx="3206375" cy="2166214"/>
            </a:xfrm>
            <a:prstGeom prst="rect">
              <a:avLst/>
            </a:prstGeom>
            <a:noFill/>
            <a:ln w="317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7" name="Obi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326185"/>
              </p:ext>
            </p:extLst>
          </p:nvPr>
        </p:nvGraphicFramePr>
        <p:xfrm>
          <a:off x="3375584" y="4104075"/>
          <a:ext cx="15398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992" name="Equation" r:id="rId8" imgW="799920" imgH="558720" progId="Equation.3">
                  <p:embed/>
                </p:oleObj>
              </mc:Choice>
              <mc:Fallback>
                <p:oleObj name="Equation" r:id="rId8" imgW="79992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5584" y="4104075"/>
                        <a:ext cx="1539875" cy="1079500"/>
                      </a:xfrm>
                      <a:prstGeom prst="rect">
                        <a:avLst/>
                      </a:prstGeom>
                      <a:ln w="38100"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Text Box 3"/>
          <p:cNvSpPr txBox="1">
            <a:spLocks noChangeArrowheads="1"/>
          </p:cNvSpPr>
          <p:nvPr/>
        </p:nvSpPr>
        <p:spPr bwMode="auto">
          <a:xfrm>
            <a:off x="7240916" y="630932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pic>
        <p:nvPicPr>
          <p:cNvPr id="15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16112" y="4041648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269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2"/>
          <p:cNvSpPr>
            <a:spLocks noChangeArrowheads="1"/>
          </p:cNvSpPr>
          <p:nvPr/>
        </p:nvSpPr>
        <p:spPr bwMode="auto">
          <a:xfrm>
            <a:off x="-1587" y="-54869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KOLEJKA M/M/1 - </a:t>
            </a: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opis #3 vs opis </a:t>
            </a:r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#</a:t>
            </a:r>
            <a:r>
              <a:rPr kumimoji="1" lang="pl-PL" sz="4000" dirty="0">
                <a:solidFill>
                  <a:schemeClr val="folHlink"/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43015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23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144308"/>
              </p:ext>
            </p:extLst>
          </p:nvPr>
        </p:nvGraphicFramePr>
        <p:xfrm>
          <a:off x="4752020" y="998730"/>
          <a:ext cx="4105275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3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2020" y="998730"/>
                        <a:ext cx="4105275" cy="1825625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  <a:alpha val="2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61"/>
          <p:cNvGrpSpPr>
            <a:grpSpLocks/>
          </p:cNvGrpSpPr>
          <p:nvPr/>
        </p:nvGrpSpPr>
        <p:grpSpPr bwMode="auto">
          <a:xfrm>
            <a:off x="346591" y="3472567"/>
            <a:ext cx="6324601" cy="1028700"/>
            <a:chOff x="1248" y="2928"/>
            <a:chExt cx="3984" cy="576"/>
          </a:xfrm>
        </p:grpSpPr>
        <p:sp>
          <p:nvSpPr>
            <p:cNvPr id="30" name="Freeform 46"/>
            <p:cNvSpPr>
              <a:spLocks/>
            </p:cNvSpPr>
            <p:nvPr/>
          </p:nvSpPr>
          <p:spPr bwMode="auto">
            <a:xfrm flipV="1">
              <a:off x="1584" y="3312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Freeform 50"/>
            <p:cNvSpPr>
              <a:spLocks/>
            </p:cNvSpPr>
            <p:nvPr/>
          </p:nvSpPr>
          <p:spPr bwMode="auto">
            <a:xfrm flipV="1">
              <a:off x="2496" y="3360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Freeform 51"/>
            <p:cNvSpPr>
              <a:spLocks/>
            </p:cNvSpPr>
            <p:nvPr/>
          </p:nvSpPr>
          <p:spPr bwMode="auto">
            <a:xfrm flipV="1">
              <a:off x="3456" y="3312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3" name="Freeform 52"/>
            <p:cNvSpPr>
              <a:spLocks/>
            </p:cNvSpPr>
            <p:nvPr/>
          </p:nvSpPr>
          <p:spPr bwMode="auto">
            <a:xfrm flipV="1">
              <a:off x="4512" y="3264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1548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Oval 5"/>
            <p:cNvSpPr>
              <a:spLocks noChangeAspect="1" noChangeArrowheads="1"/>
            </p:cNvSpPr>
            <p:nvPr/>
          </p:nvSpPr>
          <p:spPr bwMode="auto">
            <a:xfrm>
              <a:off x="3106" y="3039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" name="Oval 7"/>
            <p:cNvSpPr>
              <a:spLocks noChangeAspect="1" noChangeArrowheads="1"/>
            </p:cNvSpPr>
            <p:nvPr/>
          </p:nvSpPr>
          <p:spPr bwMode="auto">
            <a:xfrm>
              <a:off x="1248" y="3039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Oval 8"/>
            <p:cNvSpPr>
              <a:spLocks noChangeAspect="1" noChangeArrowheads="1"/>
            </p:cNvSpPr>
            <p:nvPr/>
          </p:nvSpPr>
          <p:spPr bwMode="auto">
            <a:xfrm>
              <a:off x="2194" y="3045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" name="Oval 6"/>
            <p:cNvSpPr>
              <a:spLocks noChangeAspect="1" noChangeArrowheads="1"/>
            </p:cNvSpPr>
            <p:nvPr/>
          </p:nvSpPr>
          <p:spPr bwMode="auto">
            <a:xfrm>
              <a:off x="4128" y="3024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512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456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496" y="2928"/>
              <a:ext cx="720" cy="144"/>
            </a:xfrm>
            <a:custGeom>
              <a:avLst/>
              <a:gdLst>
                <a:gd name="T0" fmla="*/ 0 w 720"/>
                <a:gd name="T1" fmla="*/ 144 h 144"/>
                <a:gd name="T2" fmla="*/ 384 w 720"/>
                <a:gd name="T3" fmla="*/ 0 h 144"/>
                <a:gd name="T4" fmla="*/ 720 w 720"/>
                <a:gd name="T5" fmla="*/ 144 h 144"/>
                <a:gd name="T6" fmla="*/ 0 60000 65536"/>
                <a:gd name="T7" fmla="*/ 0 60000 65536"/>
                <a:gd name="T8" fmla="*/ 0 60000 65536"/>
                <a:gd name="T9" fmla="*/ 0 w 720"/>
                <a:gd name="T10" fmla="*/ 0 h 144"/>
                <a:gd name="T11" fmla="*/ 720 w 720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0" h="144">
                  <a:moveTo>
                    <a:pt x="0" y="144"/>
                  </a:moveTo>
                  <a:cubicBezTo>
                    <a:pt x="132" y="72"/>
                    <a:pt x="264" y="0"/>
                    <a:pt x="384" y="0"/>
                  </a:cubicBezTo>
                  <a:cubicBezTo>
                    <a:pt x="504" y="0"/>
                    <a:pt x="612" y="72"/>
                    <a:pt x="720" y="144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0" name="Text Box 35"/>
          <p:cNvSpPr txBox="1">
            <a:spLocks noChangeArrowheads="1"/>
          </p:cNvSpPr>
          <p:nvPr/>
        </p:nvSpPr>
        <p:spPr bwMode="auto">
          <a:xfrm>
            <a:off x="7391400" y="6398419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040879"/>
              </p:ext>
            </p:extLst>
          </p:nvPr>
        </p:nvGraphicFramePr>
        <p:xfrm>
          <a:off x="403491" y="864003"/>
          <a:ext cx="4062413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4" name="Równanie" r:id="rId6" imgW="1942920" imgH="939600" progId="Equation.3">
                  <p:embed/>
                </p:oleObj>
              </mc:Choice>
              <mc:Fallback>
                <p:oleObj name="Równanie" r:id="rId6" imgW="194292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491" y="864003"/>
                        <a:ext cx="4062413" cy="196532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379048"/>
              </p:ext>
            </p:extLst>
          </p:nvPr>
        </p:nvGraphicFramePr>
        <p:xfrm>
          <a:off x="3019564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5" name="Równanie" r:id="rId8" imgW="888840" imgH="228600" progId="Equation.3">
                  <p:embed/>
                </p:oleObj>
              </mc:Choice>
              <mc:Fallback>
                <p:oleObj name="Równanie" r:id="rId8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19564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iek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5403483"/>
              </p:ext>
            </p:extLst>
          </p:nvPr>
        </p:nvGraphicFramePr>
        <p:xfrm>
          <a:off x="350064" y="3130286"/>
          <a:ext cx="595312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6" name="Równanie" r:id="rId10" imgW="368280" imgH="203040" progId="Equation.3">
                  <p:embed/>
                </p:oleObj>
              </mc:Choice>
              <mc:Fallback>
                <p:oleObj name="Równanie" r:id="rId10" imgW="368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0064" y="3130286"/>
                        <a:ext cx="595312" cy="32861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Text Box 13"/>
          <p:cNvSpPr txBox="1">
            <a:spLocks noChangeArrowheads="1"/>
          </p:cNvSpPr>
          <p:nvPr/>
        </p:nvSpPr>
        <p:spPr bwMode="auto">
          <a:xfrm>
            <a:off x="4854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rgbClr val="000000"/>
                </a:solidFill>
              </a:rPr>
              <a:t>0</a:t>
            </a:r>
            <a:endParaRPr lang="pl-PL" dirty="0"/>
          </a:p>
        </p:txBody>
      </p:sp>
      <p:sp>
        <p:nvSpPr>
          <p:cNvPr id="80" name="Text Box 14"/>
          <p:cNvSpPr txBox="1">
            <a:spLocks noChangeArrowheads="1"/>
          </p:cNvSpPr>
          <p:nvPr/>
        </p:nvSpPr>
        <p:spPr bwMode="auto">
          <a:xfrm>
            <a:off x="5047919" y="3701167"/>
            <a:ext cx="35401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>
                <a:solidFill>
                  <a:srgbClr val="000000"/>
                </a:solidFill>
              </a:rPr>
              <a:t>n</a:t>
            </a:r>
            <a:endParaRPr lang="pl-PL"/>
          </a:p>
        </p:txBody>
      </p:sp>
      <p:sp>
        <p:nvSpPr>
          <p:cNvPr id="81" name="Text Box 15"/>
          <p:cNvSpPr txBox="1">
            <a:spLocks noChangeArrowheads="1"/>
          </p:cNvSpPr>
          <p:nvPr/>
        </p:nvSpPr>
        <p:spPr bwMode="auto">
          <a:xfrm>
            <a:off x="19967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1</a:t>
            </a:r>
            <a:endParaRPr lang="pl-PL"/>
          </a:p>
        </p:txBody>
      </p:sp>
      <p:sp>
        <p:nvSpPr>
          <p:cNvPr id="82" name="Text Box 16"/>
          <p:cNvSpPr txBox="1">
            <a:spLocks noChangeArrowheads="1"/>
          </p:cNvSpPr>
          <p:nvPr/>
        </p:nvSpPr>
        <p:spPr bwMode="auto">
          <a:xfrm>
            <a:off x="3444543" y="3701167"/>
            <a:ext cx="3365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>
                <a:solidFill>
                  <a:srgbClr val="000000"/>
                </a:solidFill>
              </a:rPr>
              <a:t>2</a:t>
            </a:r>
            <a:endParaRPr lang="pl-PL"/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956967"/>
              </p:ext>
            </p:extLst>
          </p:nvPr>
        </p:nvGraphicFramePr>
        <p:xfrm>
          <a:off x="2715881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7" name="Równanie" r:id="rId12" imgW="406080" imgH="419040" progId="Equation.3">
                  <p:embed/>
                </p:oleObj>
              </mc:Choice>
              <mc:Fallback>
                <p:oleObj name="Równanie" r:id="rId12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715881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iek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161995"/>
              </p:ext>
            </p:extLst>
          </p:nvPr>
        </p:nvGraphicFramePr>
        <p:xfrm>
          <a:off x="4234379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8" name="Równanie" r:id="rId14" imgW="406080" imgH="419040" progId="Equation.3">
                  <p:embed/>
                </p:oleObj>
              </mc:Choice>
              <mc:Fallback>
                <p:oleObj name="Równanie" r:id="rId14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234379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124883"/>
              </p:ext>
            </p:extLst>
          </p:nvPr>
        </p:nvGraphicFramePr>
        <p:xfrm>
          <a:off x="1357615" y="3535875"/>
          <a:ext cx="889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09" name="Równanie" r:id="rId16" imgW="88560" imgH="164880" progId="Equation.3">
                  <p:embed/>
                </p:oleObj>
              </mc:Choice>
              <mc:Fallback>
                <p:oleObj name="Równanie" r:id="rId16" imgW="8856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357615" y="3535875"/>
                        <a:ext cx="88900" cy="165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iekt 8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195684"/>
              </p:ext>
            </p:extLst>
          </p:nvPr>
        </p:nvGraphicFramePr>
        <p:xfrm>
          <a:off x="5920304" y="3535875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0" name="Równanie" r:id="rId18" imgW="406080" imgH="419040" progId="Equation.3">
                  <p:embed/>
                </p:oleObj>
              </mc:Choice>
              <mc:Fallback>
                <p:oleObj name="Równanie" r:id="rId18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920304" y="3535875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iekt 8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703060"/>
              </p:ext>
            </p:extLst>
          </p:nvPr>
        </p:nvGraphicFramePr>
        <p:xfrm>
          <a:off x="1243315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1" name="Równanie" r:id="rId19" imgW="406080" imgH="419040" progId="Equation.3">
                  <p:embed/>
                </p:oleObj>
              </mc:Choice>
              <mc:Fallback>
                <p:oleObj name="Równanie" r:id="rId19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243315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Obiek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900149"/>
              </p:ext>
            </p:extLst>
          </p:nvPr>
        </p:nvGraphicFramePr>
        <p:xfrm>
          <a:off x="4345966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2" name="Równanie" r:id="rId21" imgW="406080" imgH="419040" progId="Equation.3">
                  <p:embed/>
                </p:oleObj>
              </mc:Choice>
              <mc:Fallback>
                <p:oleObj name="Równanie" r:id="rId21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345966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Obiek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860709"/>
              </p:ext>
            </p:extLst>
          </p:nvPr>
        </p:nvGraphicFramePr>
        <p:xfrm>
          <a:off x="5970709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3" name="Równanie" r:id="rId23" imgW="406080" imgH="419040" progId="Equation.3">
                  <p:embed/>
                </p:oleObj>
              </mc:Choice>
              <mc:Fallback>
                <p:oleObj name="Równanie" r:id="rId23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970709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" name="Obiek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267039"/>
              </p:ext>
            </p:extLst>
          </p:nvPr>
        </p:nvGraphicFramePr>
        <p:xfrm>
          <a:off x="2721224" y="4564798"/>
          <a:ext cx="4064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4" name="Równanie" r:id="rId24" imgW="406080" imgH="419040" progId="Equation.3">
                  <p:embed/>
                </p:oleObj>
              </mc:Choice>
              <mc:Fallback>
                <p:oleObj name="Równanie" r:id="rId24" imgW="4060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721224" y="4564798"/>
                        <a:ext cx="406400" cy="419100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" name="Obiek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961443"/>
              </p:ext>
            </p:extLst>
          </p:nvPr>
        </p:nvGraphicFramePr>
        <p:xfrm>
          <a:off x="4794524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5" name="Równanie" r:id="rId25" imgW="888840" imgH="228600" progId="Equation.3">
                  <p:embed/>
                </p:oleObj>
              </mc:Choice>
              <mc:Fallback>
                <p:oleObj name="Równanie" r:id="rId25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94524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iek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422058"/>
              </p:ext>
            </p:extLst>
          </p:nvPr>
        </p:nvGraphicFramePr>
        <p:xfrm>
          <a:off x="1535062" y="3146518"/>
          <a:ext cx="1214816" cy="312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6" name="Równanie" r:id="rId26" imgW="888840" imgH="228600" progId="Equation.3">
                  <p:embed/>
                </p:oleObj>
              </mc:Choice>
              <mc:Fallback>
                <p:oleObj name="Równanie" r:id="rId26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35062" y="3146518"/>
                        <a:ext cx="1214816" cy="312381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iek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440073"/>
              </p:ext>
            </p:extLst>
          </p:nvPr>
        </p:nvGraphicFramePr>
        <p:xfrm>
          <a:off x="346591" y="5240337"/>
          <a:ext cx="3205162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7" name="Equation" r:id="rId27" imgW="1815840" imgH="711000" progId="Equation.3">
                  <p:embed/>
                </p:oleObj>
              </mc:Choice>
              <mc:Fallback>
                <p:oleObj name="Equation" r:id="rId27" imgW="181584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46591" y="5240337"/>
                        <a:ext cx="3205162" cy="1255712"/>
                      </a:xfrm>
                      <a:prstGeom prst="rect">
                        <a:avLst/>
                      </a:prstGeom>
                      <a:solidFill>
                        <a:srgbClr val="CC99FF">
                          <a:alpha val="2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i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488565"/>
              </p:ext>
            </p:extLst>
          </p:nvPr>
        </p:nvGraphicFramePr>
        <p:xfrm>
          <a:off x="5205990" y="5240337"/>
          <a:ext cx="2713038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18" name="Equation" r:id="rId29" imgW="1536480" imgH="711000" progId="Equation.3">
                  <p:embed/>
                </p:oleObj>
              </mc:Choice>
              <mc:Fallback>
                <p:oleObj name="Equation" r:id="rId29" imgW="153648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205990" y="5240337"/>
                        <a:ext cx="2713038" cy="12573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891075" y="3072457"/>
            <a:ext cx="16738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Czasy pobytu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2" name="pole tekstowe 41"/>
          <p:cNvSpPr txBox="1"/>
          <p:nvPr/>
        </p:nvSpPr>
        <p:spPr>
          <a:xfrm>
            <a:off x="6891075" y="3598831"/>
            <a:ext cx="2172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Przejścia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→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+ 1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6891075" y="4553527"/>
            <a:ext cx="2246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Przejścia </a:t>
            </a:r>
            <a:r>
              <a:rPr lang="pl-PL" sz="2000" b="1" i="1" dirty="0" smtClean="0">
                <a:solidFill>
                  <a:srgbClr val="000000"/>
                </a:solidFill>
              </a:rPr>
              <a:t>i </a:t>
            </a:r>
            <a:r>
              <a:rPr lang="pl-PL" sz="2000" b="1" dirty="0">
                <a:solidFill>
                  <a:srgbClr val="000000"/>
                </a:solidFill>
              </a:rPr>
              <a:t>−</a:t>
            </a:r>
            <a:r>
              <a:rPr lang="pl-PL" sz="2000" b="1" dirty="0" smtClean="0">
                <a:solidFill>
                  <a:srgbClr val="000000"/>
                </a:solidFill>
              </a:rPr>
              <a:t> 1 →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endParaRPr lang="pl-PL" b="1" dirty="0">
              <a:solidFill>
                <a:srgbClr val="000000"/>
              </a:solidFill>
            </a:endParaRPr>
          </a:p>
        </p:txBody>
      </p:sp>
      <p:pic>
        <p:nvPicPr>
          <p:cNvPr id="47" name="Picture 6" descr="http://tomskillinglive.com/wp-content/uploads/2012/08/Work-in-Progress.jp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851792" y="5409076"/>
            <a:ext cx="1011973" cy="12043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1854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420514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PROCES MARKOWA -</a:t>
            </a:r>
            <a: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  <a:t/>
            </a:r>
            <a:br>
              <a:rPr kumimoji="1" lang="pl-PL" sz="4000" dirty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rozkład na czasy pobytu w stanach</a:t>
            </a:r>
            <a:b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</a:br>
            <a:r>
              <a:rPr kumimoji="1" lang="pl-PL" sz="4000" dirty="0" smtClean="0">
                <a:solidFill>
                  <a:srgbClr val="000099"/>
                </a:solidFill>
                <a:latin typeface="Impact" pitchFamily="34" charset="0"/>
              </a:rPr>
              <a:t>i na przejścia między stanami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26" name="Grupa 41"/>
          <p:cNvGrpSpPr>
            <a:grpSpLocks/>
          </p:cNvGrpSpPr>
          <p:nvPr/>
        </p:nvGrpSpPr>
        <p:grpSpPr bwMode="auto">
          <a:xfrm>
            <a:off x="6073800" y="2763839"/>
            <a:ext cx="609600" cy="609600"/>
            <a:chOff x="4667250" y="1752600"/>
            <a:chExt cx="609600" cy="609600"/>
          </a:xfrm>
        </p:grpSpPr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8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29" name="Grupa 42"/>
          <p:cNvGrpSpPr>
            <a:grpSpLocks/>
          </p:cNvGrpSpPr>
          <p:nvPr/>
        </p:nvGrpSpPr>
        <p:grpSpPr bwMode="auto">
          <a:xfrm>
            <a:off x="1895500" y="2763839"/>
            <a:ext cx="609600" cy="609600"/>
            <a:chOff x="749300" y="5251450"/>
            <a:chExt cx="609600" cy="609600"/>
          </a:xfrm>
        </p:grpSpPr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1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931596"/>
              </p:ext>
            </p:extLst>
          </p:nvPr>
        </p:nvGraphicFramePr>
        <p:xfrm>
          <a:off x="2848000" y="3649664"/>
          <a:ext cx="1466850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980" name="Równanie" r:id="rId4" imgW="660240" imgH="241200" progId="Equation.3">
                  <p:embed/>
                </p:oleObj>
              </mc:Choice>
              <mc:Fallback>
                <p:oleObj name="Równanie" r:id="rId4" imgW="660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8000" y="3649664"/>
                        <a:ext cx="1466850" cy="53657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917827"/>
              </p:ext>
            </p:extLst>
          </p:nvPr>
        </p:nvGraphicFramePr>
        <p:xfrm>
          <a:off x="2771800" y="2811464"/>
          <a:ext cx="31115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981" name="Equation" r:id="rId6" imgW="1218960" imgH="228600" progId="Equation.3">
                  <p:embed/>
                </p:oleObj>
              </mc:Choice>
              <mc:Fallback>
                <p:oleObj name="Equation" r:id="rId6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811464"/>
                        <a:ext cx="3111500" cy="58102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pole tekstowe 55"/>
          <p:cNvSpPr txBox="1">
            <a:spLocks noChangeArrowheads="1"/>
          </p:cNvSpPr>
          <p:nvPr/>
        </p:nvSpPr>
        <p:spPr bwMode="auto">
          <a:xfrm>
            <a:off x="296525" y="4270556"/>
            <a:ext cx="7654660" cy="1107996"/>
          </a:xfrm>
          <a:prstGeom prst="rect">
            <a:avLst/>
          </a:prstGeom>
          <a:solidFill>
            <a:srgbClr val="FF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b="1" dirty="0" smtClean="0">
                <a:solidFill>
                  <a:srgbClr val="000000"/>
                </a:solidFill>
              </a:rPr>
              <a:t>Proces Markowa przebywa w </a:t>
            </a:r>
            <a:r>
              <a:rPr lang="pl-PL" sz="2200" b="1" i="1" dirty="0" smtClean="0">
                <a:solidFill>
                  <a:srgbClr val="000000"/>
                </a:solidFill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</a:rPr>
              <a:t>-tym stanie przez czas opisany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zmienną losową wykładniczą </a:t>
            </a:r>
            <a:r>
              <a:rPr lang="pl-PL" sz="2200" b="1" i="1" dirty="0">
                <a:solidFill>
                  <a:srgbClr val="000000"/>
                </a:solidFill>
              </a:rPr>
              <a:t>s</a:t>
            </a:r>
            <a:r>
              <a:rPr lang="pl-PL" sz="2200" b="1" i="1" baseline="-25000" dirty="0">
                <a:solidFill>
                  <a:srgbClr val="000000"/>
                </a:solidFill>
              </a:rPr>
              <a:t>i</a:t>
            </a:r>
            <a:r>
              <a:rPr lang="pl-PL" sz="2200" b="1" dirty="0">
                <a:solidFill>
                  <a:srgbClr val="000000"/>
                </a:solidFill>
              </a:rPr>
              <a:t>(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 </a:t>
            </a:r>
            <a:r>
              <a:rPr lang="pl-PL" sz="2200" b="1" dirty="0" smtClean="0">
                <a:solidFill>
                  <a:srgbClr val="000000"/>
                </a:solidFill>
              </a:rPr>
              <a:t>) </a:t>
            </a:r>
            <a:r>
              <a:rPr lang="pl-PL" sz="2200" b="1" dirty="0">
                <a:solidFill>
                  <a:srgbClr val="000000"/>
                </a:solidFill>
              </a:rPr>
              <a:t>=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dirty="0" err="1">
                <a:solidFill>
                  <a:srgbClr val="000000"/>
                </a:solidFill>
              </a:rPr>
              <a:t>exp</a:t>
            </a:r>
            <a:r>
              <a:rPr lang="pl-PL" sz="2200" b="1" dirty="0">
                <a:solidFill>
                  <a:srgbClr val="000000"/>
                </a:solidFill>
              </a:rPr>
              <a:t>(-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i="1" dirty="0" err="1">
                <a:solidFill>
                  <a:srgbClr val="000000"/>
                </a:solidFill>
              </a:rPr>
              <a:t>q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 </a:t>
            </a:r>
            <a:r>
              <a:rPr lang="pl-PL" sz="2200" b="1" dirty="0" smtClean="0">
                <a:solidFill>
                  <a:srgbClr val="000000"/>
                </a:solidFill>
              </a:rPr>
              <a:t>), a następnie</a:t>
            </a:r>
            <a:br>
              <a:rPr lang="pl-PL" sz="2200" b="1" dirty="0" smtClean="0">
                <a:solidFill>
                  <a:srgbClr val="000000"/>
                </a:solidFill>
              </a:rPr>
            </a:br>
            <a:r>
              <a:rPr lang="pl-PL" sz="2200" b="1" dirty="0" smtClean="0">
                <a:solidFill>
                  <a:srgbClr val="000000"/>
                </a:solidFill>
              </a:rPr>
              <a:t>z prawdopodobieństwem </a:t>
            </a:r>
            <a:r>
              <a:rPr lang="pl-PL" sz="2200" b="1" i="1" dirty="0" err="1">
                <a:solidFill>
                  <a:srgbClr val="000000"/>
                </a:solidFill>
              </a:rPr>
              <a:t>r</a:t>
            </a:r>
            <a:r>
              <a:rPr lang="pl-PL" sz="2200" b="1" i="1" baseline="-25000" dirty="0" err="1">
                <a:solidFill>
                  <a:srgbClr val="000000"/>
                </a:solidFill>
              </a:rPr>
              <a:t>ij</a:t>
            </a:r>
            <a:r>
              <a:rPr lang="pl-PL" sz="2200" b="1" dirty="0">
                <a:solidFill>
                  <a:srgbClr val="000000"/>
                </a:solidFill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</a:rPr>
              <a:t>przeskakuje do stanu </a:t>
            </a:r>
            <a:r>
              <a:rPr lang="pl-PL" sz="2200" b="1" i="1" dirty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j.</a:t>
            </a:r>
            <a:endParaRPr lang="pl-PL" sz="2200" b="1" dirty="0">
              <a:solidFill>
                <a:srgbClr val="000000"/>
              </a:solidFill>
            </a:endParaRPr>
          </a:p>
        </p:txBody>
      </p:sp>
      <p:graphicFrame>
        <p:nvGraphicFramePr>
          <p:cNvPr id="3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412531"/>
              </p:ext>
            </p:extLst>
          </p:nvPr>
        </p:nvGraphicFramePr>
        <p:xfrm>
          <a:off x="4463558" y="1961972"/>
          <a:ext cx="16002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982" name="Equation" r:id="rId8" imgW="838080" imgH="279360" progId="Equation.3">
                  <p:embed/>
                </p:oleObj>
              </mc:Choice>
              <mc:Fallback>
                <p:oleObj name="Equation" r:id="rId8" imgW="83808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3558" y="1961972"/>
                        <a:ext cx="1600200" cy="5334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9804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AutoShape 18"/>
          <p:cNvCxnSpPr>
            <a:cxnSpLocks noChangeShapeType="1"/>
            <a:stCxn id="30" idx="0"/>
          </p:cNvCxnSpPr>
          <p:nvPr/>
        </p:nvCxnSpPr>
        <p:spPr bwMode="auto">
          <a:xfrm rot="5400000" flipV="1">
            <a:off x="3236937" y="1708152"/>
            <a:ext cx="53975" cy="2127250"/>
          </a:xfrm>
          <a:prstGeom prst="curvedConnector3">
            <a:avLst>
              <a:gd name="adj1" fmla="val -102647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" name="AutoShape 19"/>
          <p:cNvCxnSpPr>
            <a:cxnSpLocks noChangeShapeType="1"/>
            <a:endCxn id="27" idx="4"/>
          </p:cNvCxnSpPr>
          <p:nvPr/>
        </p:nvCxnSpPr>
        <p:spPr bwMode="auto">
          <a:xfrm rot="5400000" flipH="1" flipV="1">
            <a:off x="5346725" y="2373314"/>
            <a:ext cx="12700" cy="2051050"/>
          </a:xfrm>
          <a:prstGeom prst="curvedConnector3">
            <a:avLst>
              <a:gd name="adj1" fmla="val -590000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975341"/>
              </p:ext>
            </p:extLst>
          </p:nvPr>
        </p:nvGraphicFramePr>
        <p:xfrm>
          <a:off x="1474828" y="3678239"/>
          <a:ext cx="874712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983" name="Równanie" r:id="rId10" imgW="393480" imgH="228600" progId="Equation.3">
                  <p:embed/>
                </p:oleObj>
              </mc:Choice>
              <mc:Fallback>
                <p:oleObj name="Równanie" r:id="rId10" imgW="393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4828" y="3678239"/>
                        <a:ext cx="874712" cy="50800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pole tekstowe 55"/>
          <p:cNvSpPr txBox="1">
            <a:spLocks noChangeArrowheads="1"/>
          </p:cNvSpPr>
          <p:nvPr/>
        </p:nvSpPr>
        <p:spPr bwMode="auto">
          <a:xfrm>
            <a:off x="287364" y="5462869"/>
            <a:ext cx="5913798" cy="769441"/>
          </a:xfrm>
          <a:prstGeom prst="rect">
            <a:avLst/>
          </a:prstGeom>
          <a:solidFill>
            <a:srgbClr val="FF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1.</a:t>
            </a:r>
            <a:r>
              <a:rPr lang="pl-PL" sz="2200" b="1" dirty="0" smtClean="0">
                <a:solidFill>
                  <a:srgbClr val="000000"/>
                </a:solidFill>
              </a:rPr>
              <a:t> </a:t>
            </a:r>
            <a:r>
              <a:rPr lang="pl-PL" sz="2200" b="1" i="1" dirty="0" smtClean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&lt;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pojawia się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nowych zgłoszeń</a:t>
            </a:r>
          </a:p>
          <a:p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2. </a:t>
            </a:r>
            <a:r>
              <a:rPr lang="pl-PL" sz="2200" b="1" i="1" dirty="0">
                <a:solidFill>
                  <a:srgbClr val="000000"/>
                </a:solidFill>
              </a:rPr>
              <a:t>i 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&gt; </a:t>
            </a:r>
            <a:r>
              <a:rPr lang="pl-PL" sz="2200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zakończenie obsługi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– </a:t>
            </a:r>
            <a:r>
              <a:rPr lang="pl-PL" sz="2200" b="1" i="1" dirty="0" smtClean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sz="2200" b="1" dirty="0" smtClean="0">
                <a:solidFill>
                  <a:srgbClr val="000000"/>
                </a:solidFill>
                <a:sym typeface="Symbol" pitchFamily="18" charset="2"/>
              </a:rPr>
              <a:t> zgłoszeń</a:t>
            </a:r>
            <a:endParaRPr lang="pl-PL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"/>
          <p:cNvSpPr>
            <a:spLocks noChangeArrowheads="1"/>
          </p:cNvSpPr>
          <p:nvPr/>
        </p:nvSpPr>
        <p:spPr bwMode="auto">
          <a:xfrm>
            <a:off x="0" y="0"/>
            <a:ext cx="870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dirty="0" smtClean="0">
                <a:solidFill>
                  <a:schemeClr val="folHlink"/>
                </a:solidFill>
                <a:latin typeface="Impact" pitchFamily="34" charset="0"/>
              </a:rPr>
              <a:t>SEMI MARKOV PROCESS</a:t>
            </a:r>
            <a:endParaRPr kumimoji="1" lang="pl-PL" sz="4000" b="1" dirty="0">
              <a:solidFill>
                <a:srgbClr val="000099"/>
              </a:solidFill>
              <a:latin typeface="Impact" pitchFamily="34" charset="0"/>
            </a:endParaRPr>
          </a:p>
        </p:txBody>
      </p:sp>
      <p:grpSp>
        <p:nvGrpSpPr>
          <p:cNvPr id="40" name="Grupa 41"/>
          <p:cNvGrpSpPr>
            <a:grpSpLocks/>
          </p:cNvGrpSpPr>
          <p:nvPr/>
        </p:nvGrpSpPr>
        <p:grpSpPr bwMode="auto">
          <a:xfrm>
            <a:off x="5816600" y="2162175"/>
            <a:ext cx="609600" cy="609600"/>
            <a:chOff x="4667250" y="1752600"/>
            <a:chExt cx="609600" cy="609600"/>
          </a:xfrm>
        </p:grpSpPr>
        <p:sp>
          <p:nvSpPr>
            <p:cNvPr id="41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46" name="Grupa 42"/>
          <p:cNvGrpSpPr>
            <a:grpSpLocks/>
          </p:cNvGrpSpPr>
          <p:nvPr/>
        </p:nvGrpSpPr>
        <p:grpSpPr bwMode="auto">
          <a:xfrm>
            <a:off x="1638300" y="2162175"/>
            <a:ext cx="609600" cy="609600"/>
            <a:chOff x="749300" y="5251450"/>
            <a:chExt cx="609600" cy="609600"/>
          </a:xfrm>
        </p:grpSpPr>
        <p:sp>
          <p:nvSpPr>
            <p:cNvPr id="47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8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253341"/>
              </p:ext>
            </p:extLst>
          </p:nvPr>
        </p:nvGraphicFramePr>
        <p:xfrm>
          <a:off x="3611563" y="2079625"/>
          <a:ext cx="1141412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10" name="Equation" r:id="rId4" imgW="317160" imgH="228600" progId="Equation.3">
                  <p:embed/>
                </p:oleObj>
              </mc:Choice>
              <mc:Fallback>
                <p:oleObj name="Equation" r:id="rId4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1563" y="2079625"/>
                        <a:ext cx="1141412" cy="8191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AutoShape 1050"/>
          <p:cNvCxnSpPr>
            <a:cxnSpLocks noChangeShapeType="1"/>
            <a:stCxn id="48" idx="0"/>
          </p:cNvCxnSpPr>
          <p:nvPr/>
        </p:nvCxnSpPr>
        <p:spPr bwMode="auto">
          <a:xfrm rot="16200000">
            <a:off x="2997200" y="990600"/>
            <a:ext cx="131763" cy="2239963"/>
          </a:xfrm>
          <a:prstGeom prst="curvedConnector3">
            <a:avLst>
              <a:gd name="adj1" fmla="val 573491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" name="AutoShape 1051"/>
          <p:cNvCxnSpPr>
            <a:cxnSpLocks noChangeShapeType="1"/>
            <a:endCxn id="42" idx="2"/>
          </p:cNvCxnSpPr>
          <p:nvPr/>
        </p:nvCxnSpPr>
        <p:spPr bwMode="auto">
          <a:xfrm rot="5400000" flipH="1" flipV="1">
            <a:off x="5064919" y="1878807"/>
            <a:ext cx="174625" cy="1938337"/>
          </a:xfrm>
          <a:prstGeom prst="curvedConnector3">
            <a:avLst>
              <a:gd name="adj1" fmla="val -45091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2" name="pole tekstowe 55"/>
          <p:cNvSpPr txBox="1">
            <a:spLocks noChangeArrowheads="1"/>
          </p:cNvSpPr>
          <p:nvPr/>
        </p:nvSpPr>
        <p:spPr bwMode="auto">
          <a:xfrm>
            <a:off x="206515" y="4403117"/>
            <a:ext cx="8675004" cy="1200329"/>
          </a:xfrm>
          <a:prstGeom prst="rect">
            <a:avLst/>
          </a:prstGeom>
          <a:solidFill>
            <a:srgbClr val="FFFF66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Proces przebywa w 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-tym stanie przez czas modelowany dowolną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zmienna losową </a:t>
            </a:r>
            <a:r>
              <a:rPr lang="pl-PL" b="1" i="1" dirty="0" smtClean="0">
                <a:solidFill>
                  <a:srgbClr val="000000"/>
                </a:solidFill>
              </a:rPr>
              <a:t>s</a:t>
            </a:r>
            <a:r>
              <a:rPr lang="pl-PL" b="1" i="1" baseline="-25000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(</a:t>
            </a:r>
            <a:r>
              <a:rPr lang="pl-PL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b="1" dirty="0" smtClean="0">
                <a:solidFill>
                  <a:srgbClr val="000000"/>
                </a:solidFill>
              </a:rPr>
              <a:t>) (niekoniecznie wykładniczą!), a następnie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prawdopodobieństwem </a:t>
            </a:r>
            <a:r>
              <a:rPr lang="pl-PL" b="1" i="1" dirty="0" err="1" smtClean="0">
                <a:solidFill>
                  <a:srgbClr val="000000"/>
                </a:solidFill>
              </a:rPr>
              <a:t>r</a:t>
            </a:r>
            <a:r>
              <a:rPr lang="pl-PL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b="1" dirty="0" smtClean="0">
                <a:solidFill>
                  <a:srgbClr val="000000"/>
                </a:solidFill>
              </a:rPr>
              <a:t> zmienia stan </a:t>
            </a:r>
            <a:r>
              <a:rPr lang="pl-PL" b="1" i="1" dirty="0" smtClean="0">
                <a:solidFill>
                  <a:srgbClr val="000000"/>
                </a:solidFill>
              </a:rPr>
              <a:t>i </a:t>
            </a:r>
            <a:r>
              <a:rPr lang="pl-PL" b="1" dirty="0">
                <a:solidFill>
                  <a:srgbClr val="000000"/>
                </a:solidFill>
                <a:sym typeface="Symbol" pitchFamily="18" charset="2"/>
              </a:rPr>
              <a:t> </a:t>
            </a:r>
            <a:r>
              <a:rPr lang="pl-PL" b="1" i="1" dirty="0">
                <a:solidFill>
                  <a:srgbClr val="000000"/>
                </a:solidFill>
                <a:sym typeface="Symbol" pitchFamily="18" charset="2"/>
              </a:rPr>
              <a:t>j</a:t>
            </a:r>
            <a:r>
              <a:rPr lang="pl-PL" b="1" i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endParaRPr lang="pl-PL" b="1" dirty="0" smtClean="0">
              <a:solidFill>
                <a:srgbClr val="000000"/>
              </a:solidFill>
            </a:endParaRP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graphicFrame>
        <p:nvGraphicFramePr>
          <p:cNvPr id="55" name="Object 4"/>
          <p:cNvGraphicFramePr>
            <a:graphicFrameLocks noChangeAspect="1"/>
          </p:cNvGraphicFramePr>
          <p:nvPr/>
        </p:nvGraphicFramePr>
        <p:xfrm>
          <a:off x="3886200" y="3200400"/>
          <a:ext cx="401638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11" name="Equation" r:id="rId6" imgW="152280" imgH="241200" progId="Equation.3">
                  <p:embed/>
                </p:oleObj>
              </mc:Choice>
              <mc:Fallback>
                <p:oleObj name="Equation" r:id="rId6" imgW="152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3200400"/>
                        <a:ext cx="401638" cy="63341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43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2"/>
          <p:cNvSpPr>
            <a:spLocks noChangeArrowheads="1"/>
          </p:cNvSpPr>
          <p:nvPr/>
        </p:nvSpPr>
        <p:spPr bwMode="auto">
          <a:xfrm>
            <a:off x="-1587" y="-5881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MARKOV MODULATED POISSON PROCESS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– MMPP</a:t>
            </a:r>
          </a:p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z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MODULACJĄ MARKOWOWSKĄ</a:t>
            </a:r>
          </a:p>
        </p:txBody>
      </p:sp>
      <p:sp>
        <p:nvSpPr>
          <p:cNvPr id="45066" name="Line 16"/>
          <p:cNvSpPr>
            <a:spLocks noChangeShapeType="1"/>
          </p:cNvSpPr>
          <p:nvPr/>
        </p:nvSpPr>
        <p:spPr bwMode="auto">
          <a:xfrm>
            <a:off x="6540770" y="2684585"/>
            <a:ext cx="2209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5067" name="Line 17"/>
          <p:cNvSpPr>
            <a:spLocks noChangeShapeType="1"/>
          </p:cNvSpPr>
          <p:nvPr/>
        </p:nvSpPr>
        <p:spPr bwMode="auto">
          <a:xfrm>
            <a:off x="69342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68" name="Line 18"/>
          <p:cNvSpPr>
            <a:spLocks noChangeShapeType="1"/>
          </p:cNvSpPr>
          <p:nvPr/>
        </p:nvSpPr>
        <p:spPr bwMode="auto">
          <a:xfrm>
            <a:off x="7239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69" name="Line 19"/>
          <p:cNvSpPr>
            <a:spLocks noChangeShapeType="1"/>
          </p:cNvSpPr>
          <p:nvPr/>
        </p:nvSpPr>
        <p:spPr bwMode="auto">
          <a:xfrm>
            <a:off x="73152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0" name="Line 20"/>
          <p:cNvSpPr>
            <a:spLocks noChangeShapeType="1"/>
          </p:cNvSpPr>
          <p:nvPr/>
        </p:nvSpPr>
        <p:spPr bwMode="auto">
          <a:xfrm>
            <a:off x="75438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1" name="Line 21"/>
          <p:cNvSpPr>
            <a:spLocks noChangeShapeType="1"/>
          </p:cNvSpPr>
          <p:nvPr/>
        </p:nvSpPr>
        <p:spPr bwMode="auto">
          <a:xfrm>
            <a:off x="7620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2" name="Line 22"/>
          <p:cNvSpPr>
            <a:spLocks noChangeShapeType="1"/>
          </p:cNvSpPr>
          <p:nvPr/>
        </p:nvSpPr>
        <p:spPr bwMode="auto">
          <a:xfrm>
            <a:off x="78486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3" name="Line 23"/>
          <p:cNvSpPr>
            <a:spLocks noChangeShapeType="1"/>
          </p:cNvSpPr>
          <p:nvPr/>
        </p:nvSpPr>
        <p:spPr bwMode="auto">
          <a:xfrm>
            <a:off x="80010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4" name="Line 24"/>
          <p:cNvSpPr>
            <a:spLocks noChangeShapeType="1"/>
          </p:cNvSpPr>
          <p:nvPr/>
        </p:nvSpPr>
        <p:spPr bwMode="auto">
          <a:xfrm>
            <a:off x="830580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5058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523848"/>
              </p:ext>
            </p:extLst>
          </p:nvPr>
        </p:nvGraphicFramePr>
        <p:xfrm>
          <a:off x="7645670" y="2819601"/>
          <a:ext cx="4254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54" name="Equation" r:id="rId4" imgW="177480" imgH="241200" progId="Equation.3">
                  <p:embed/>
                </p:oleObj>
              </mc:Choice>
              <mc:Fallback>
                <p:oleObj name="Equation" r:id="rId4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5670" y="2819601"/>
                        <a:ext cx="4254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5" name="Line 34"/>
          <p:cNvSpPr>
            <a:spLocks noChangeShapeType="1"/>
          </p:cNvSpPr>
          <p:nvPr/>
        </p:nvSpPr>
        <p:spPr bwMode="auto">
          <a:xfrm>
            <a:off x="76200" y="1828800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5076" name="Line 35"/>
          <p:cNvSpPr>
            <a:spLocks noChangeShapeType="1"/>
          </p:cNvSpPr>
          <p:nvPr/>
        </p:nvSpPr>
        <p:spPr bwMode="auto">
          <a:xfrm>
            <a:off x="4572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8" name="Line 38"/>
          <p:cNvSpPr>
            <a:spLocks noChangeShapeType="1"/>
          </p:cNvSpPr>
          <p:nvPr/>
        </p:nvSpPr>
        <p:spPr bwMode="auto">
          <a:xfrm>
            <a:off x="9906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79" name="Line 40"/>
          <p:cNvSpPr>
            <a:spLocks noChangeShapeType="1"/>
          </p:cNvSpPr>
          <p:nvPr/>
        </p:nvSpPr>
        <p:spPr bwMode="auto">
          <a:xfrm>
            <a:off x="14478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080" name="Line 42"/>
          <p:cNvSpPr>
            <a:spLocks noChangeShapeType="1"/>
          </p:cNvSpPr>
          <p:nvPr/>
        </p:nvSpPr>
        <p:spPr bwMode="auto">
          <a:xfrm>
            <a:off x="17526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5059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677138"/>
              </p:ext>
            </p:extLst>
          </p:nvPr>
        </p:nvGraphicFramePr>
        <p:xfrm>
          <a:off x="992612" y="1935918"/>
          <a:ext cx="365125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55" name="Equation" r:id="rId6" imgW="152280" imgH="228600" progId="Equation.3">
                  <p:embed/>
                </p:oleObj>
              </mc:Choice>
              <mc:Fallback>
                <p:oleObj name="Equation" r:id="rId6" imgW="152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612" y="1935918"/>
                        <a:ext cx="365125" cy="54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81" name="Grupa 41"/>
          <p:cNvGrpSpPr>
            <a:grpSpLocks/>
          </p:cNvGrpSpPr>
          <p:nvPr/>
        </p:nvGrpSpPr>
        <p:grpSpPr bwMode="auto">
          <a:xfrm>
            <a:off x="5816600" y="2162175"/>
            <a:ext cx="609600" cy="609600"/>
            <a:chOff x="4667250" y="1752600"/>
            <a:chExt cx="609600" cy="609600"/>
          </a:xfrm>
        </p:grpSpPr>
        <p:sp>
          <p:nvSpPr>
            <p:cNvPr id="45089" name="Oval 40"/>
            <p:cNvSpPr>
              <a:spLocks noChangeArrowheads="1"/>
            </p:cNvSpPr>
            <p:nvPr/>
          </p:nvSpPr>
          <p:spPr bwMode="auto">
            <a:xfrm>
              <a:off x="4667250" y="175260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90" name="Text Box 41"/>
            <p:cNvSpPr txBox="1">
              <a:spLocks noChangeArrowheads="1"/>
            </p:cNvSpPr>
            <p:nvPr/>
          </p:nvSpPr>
          <p:spPr bwMode="auto">
            <a:xfrm>
              <a:off x="4822810" y="176688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j</a:t>
              </a:r>
            </a:p>
          </p:txBody>
        </p:sp>
      </p:grpSp>
      <p:grpSp>
        <p:nvGrpSpPr>
          <p:cNvPr id="45082" name="Grupa 42"/>
          <p:cNvGrpSpPr>
            <a:grpSpLocks/>
          </p:cNvGrpSpPr>
          <p:nvPr/>
        </p:nvGrpSpPr>
        <p:grpSpPr bwMode="auto">
          <a:xfrm>
            <a:off x="1638300" y="2162175"/>
            <a:ext cx="609600" cy="609600"/>
            <a:chOff x="749300" y="5251450"/>
            <a:chExt cx="609600" cy="609600"/>
          </a:xfrm>
        </p:grpSpPr>
        <p:sp>
          <p:nvSpPr>
            <p:cNvPr id="45087" name="Oval 55"/>
            <p:cNvSpPr>
              <a:spLocks noChangeArrowheads="1"/>
            </p:cNvSpPr>
            <p:nvPr/>
          </p:nvSpPr>
          <p:spPr bwMode="auto">
            <a:xfrm>
              <a:off x="749300" y="5251450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088" name="Text Box 56"/>
            <p:cNvSpPr txBox="1">
              <a:spLocks noChangeArrowheads="1"/>
            </p:cNvSpPr>
            <p:nvPr/>
          </p:nvSpPr>
          <p:spPr bwMode="auto">
            <a:xfrm>
              <a:off x="904860" y="5265738"/>
              <a:ext cx="29848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b="1" i="1"/>
                <a:t>i</a:t>
              </a:r>
            </a:p>
          </p:txBody>
        </p:sp>
      </p:grp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2546775" y="2213865"/>
          <a:ext cx="311150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56" name="Equation" r:id="rId8" imgW="1218960" imgH="228600" progId="Equation.3">
                  <p:embed/>
                </p:oleObj>
              </mc:Choice>
              <mc:Fallback>
                <p:oleObj name="Equation" r:id="rId8" imgW="1218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6775" y="2213865"/>
                        <a:ext cx="3111500" cy="58102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083" name="AutoShape 53"/>
          <p:cNvCxnSpPr>
            <a:cxnSpLocks noChangeShapeType="1"/>
            <a:stCxn id="45087" idx="0"/>
          </p:cNvCxnSpPr>
          <p:nvPr/>
        </p:nvCxnSpPr>
        <p:spPr bwMode="auto">
          <a:xfrm rot="5400000" flipV="1">
            <a:off x="2979737" y="1106488"/>
            <a:ext cx="53975" cy="2127250"/>
          </a:xfrm>
          <a:prstGeom prst="curvedConnector3">
            <a:avLst>
              <a:gd name="adj1" fmla="val -1026472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5084" name="AutoShape 54"/>
          <p:cNvCxnSpPr>
            <a:cxnSpLocks noChangeShapeType="1"/>
            <a:endCxn id="45089" idx="4"/>
          </p:cNvCxnSpPr>
          <p:nvPr/>
        </p:nvCxnSpPr>
        <p:spPr bwMode="auto">
          <a:xfrm rot="5400000" flipH="1" flipV="1">
            <a:off x="5089525" y="1771650"/>
            <a:ext cx="12700" cy="2051050"/>
          </a:xfrm>
          <a:prstGeom prst="curvedConnector3">
            <a:avLst>
              <a:gd name="adj1" fmla="val -5900005"/>
            </a:avLst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5086" name="Line 56"/>
          <p:cNvSpPr>
            <a:spLocks noChangeShapeType="1"/>
          </p:cNvSpPr>
          <p:nvPr/>
        </p:nvSpPr>
        <p:spPr bwMode="auto">
          <a:xfrm>
            <a:off x="685800" y="1219200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5" name="pole tekstowe 55"/>
          <p:cNvSpPr txBox="1">
            <a:spLocks noChangeArrowheads="1"/>
          </p:cNvSpPr>
          <p:nvPr/>
        </p:nvSpPr>
        <p:spPr bwMode="auto">
          <a:xfrm>
            <a:off x="58647" y="3695193"/>
            <a:ext cx="9116598" cy="2246769"/>
          </a:xfrm>
          <a:prstGeom prst="rect">
            <a:avLst/>
          </a:prstGeom>
          <a:solidFill>
            <a:srgbClr val="FFFF66">
              <a:alpha val="47842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MMPP przebywa w </a:t>
            </a:r>
            <a:r>
              <a:rPr lang="pl-PL" sz="2000" b="1" i="1" dirty="0" smtClean="0">
                <a:solidFill>
                  <a:srgbClr val="006600"/>
                </a:solidFill>
              </a:rPr>
              <a:t>i</a:t>
            </a:r>
            <a:r>
              <a:rPr lang="pl-PL" sz="2000" b="1" dirty="0" smtClean="0">
                <a:solidFill>
                  <a:srgbClr val="006600"/>
                </a:solidFill>
              </a:rPr>
              <a:t>-tej fazie</a:t>
            </a:r>
            <a:r>
              <a:rPr lang="pl-PL" sz="2000" b="1" dirty="0" smtClean="0">
                <a:solidFill>
                  <a:srgbClr val="000000"/>
                </a:solidFill>
              </a:rPr>
              <a:t> przez czas opisany losową zmienną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wykładniczą </a:t>
            </a:r>
            <a:r>
              <a:rPr lang="pl-PL" sz="2000" b="1" i="1" dirty="0" smtClean="0">
                <a:solidFill>
                  <a:srgbClr val="000000"/>
                </a:solidFill>
              </a:rPr>
              <a:t>s</a:t>
            </a:r>
            <a:r>
              <a:rPr lang="pl-PL" sz="2000" b="1" i="1" baseline="-25000" dirty="0" smtClean="0">
                <a:solidFill>
                  <a:srgbClr val="000000"/>
                </a:solidFill>
              </a:rPr>
              <a:t>i</a:t>
            </a:r>
            <a:r>
              <a:rPr lang="pl-PL" sz="2000" b="1" dirty="0">
                <a:solidFill>
                  <a:srgbClr val="000000"/>
                </a:solidFill>
              </a:rPr>
              <a:t>(</a:t>
            </a:r>
            <a:r>
              <a:rPr lang="pl-PL" sz="2000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sz="2000" b="1" dirty="0">
                <a:solidFill>
                  <a:srgbClr val="000000"/>
                </a:solidFill>
              </a:rPr>
              <a:t>) = </a:t>
            </a:r>
            <a:r>
              <a:rPr lang="pl-PL" sz="2000" b="1" i="1" dirty="0" err="1">
                <a:solidFill>
                  <a:srgbClr val="000000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000" b="1" dirty="0" err="1">
                <a:solidFill>
                  <a:srgbClr val="000000"/>
                </a:solidFill>
              </a:rPr>
              <a:t>exp</a:t>
            </a:r>
            <a:r>
              <a:rPr lang="pl-PL" sz="2000" b="1" dirty="0">
                <a:solidFill>
                  <a:srgbClr val="000000"/>
                </a:solidFill>
              </a:rPr>
              <a:t>(-</a:t>
            </a:r>
            <a:r>
              <a:rPr lang="pl-PL" sz="2000" b="1" i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000" b="1" i="1" dirty="0" err="1">
                <a:solidFill>
                  <a:srgbClr val="000000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00"/>
                </a:solidFill>
              </a:rPr>
              <a:t>i</a:t>
            </a:r>
            <a:r>
              <a:rPr lang="pl-PL" sz="2000" b="1" i="1" dirty="0">
                <a:solidFill>
                  <a:srgbClr val="000000"/>
                </a:solidFill>
                <a:sym typeface="Symbol" pitchFamily="18" charset="2"/>
              </a:rPr>
              <a:t></a:t>
            </a:r>
            <a:r>
              <a:rPr lang="pl-PL" sz="2000" b="1" dirty="0" smtClean="0">
                <a:solidFill>
                  <a:srgbClr val="000000"/>
                </a:solidFill>
              </a:rPr>
              <a:t>); </a:t>
            </a:r>
            <a:r>
              <a:rPr lang="pl-PL" sz="2000" b="1" i="1" dirty="0" smtClean="0">
                <a:solidFill>
                  <a:srgbClr val="000000"/>
                </a:solidFill>
              </a:rPr>
              <a:t>i</a:t>
            </a:r>
            <a:r>
              <a:rPr lang="pl-PL" sz="2000" b="1" dirty="0" smtClean="0">
                <a:solidFill>
                  <a:srgbClr val="000000"/>
                </a:solidFill>
              </a:rPr>
              <a:t> = 1, 2, … , </a:t>
            </a:r>
            <a:r>
              <a:rPr lang="pl-PL" sz="2000" b="1" i="1" dirty="0" smtClean="0">
                <a:solidFill>
                  <a:srgbClr val="000000"/>
                </a:solidFill>
              </a:rPr>
              <a:t>M</a:t>
            </a:r>
            <a:r>
              <a:rPr lang="pl-PL" sz="2000" b="1" dirty="0" smtClean="0">
                <a:solidFill>
                  <a:srgbClr val="000000"/>
                </a:solidFill>
              </a:rPr>
              <a:t>, a następnie z </a:t>
            </a:r>
            <a:r>
              <a:rPr lang="pl-PL" sz="2000" b="1" dirty="0" smtClean="0">
                <a:solidFill>
                  <a:srgbClr val="000000"/>
                </a:solidFill>
              </a:rPr>
              <a:t>prawdo-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podobieństwem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i="1" dirty="0" err="1">
                <a:solidFill>
                  <a:srgbClr val="000000"/>
                </a:solidFill>
              </a:rPr>
              <a:t>r</a:t>
            </a:r>
            <a:r>
              <a:rPr lang="pl-PL" sz="2000" b="1" i="1" baseline="-25000" dirty="0" err="1" smtClean="0">
                <a:solidFill>
                  <a:srgbClr val="000000"/>
                </a:solidFill>
              </a:rPr>
              <a:t>ij</a:t>
            </a:r>
            <a:r>
              <a:rPr lang="pl-PL" sz="2000" b="1" dirty="0" smtClean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przechodzi do </a:t>
            </a:r>
            <a:r>
              <a:rPr lang="pl-PL" sz="2000" b="1" dirty="0" smtClean="0">
                <a:solidFill>
                  <a:srgbClr val="006600"/>
                </a:solidFill>
              </a:rPr>
              <a:t>fazy </a:t>
            </a:r>
            <a:r>
              <a:rPr lang="pl-PL" sz="2000" b="1" i="1" dirty="0" smtClean="0">
                <a:solidFill>
                  <a:srgbClr val="006600"/>
                </a:solidFill>
              </a:rPr>
              <a:t>i </a:t>
            </a:r>
            <a:r>
              <a:rPr lang="pl-PL" sz="2000" b="1" dirty="0">
                <a:solidFill>
                  <a:srgbClr val="006600"/>
                </a:solidFill>
                <a:sym typeface="Symbol" pitchFamily="18" charset="2"/>
              </a:rPr>
              <a:t> </a:t>
            </a:r>
            <a:r>
              <a:rPr lang="pl-PL" sz="2000" b="1" i="1" dirty="0">
                <a:solidFill>
                  <a:srgbClr val="006600"/>
                </a:solidFill>
                <a:sym typeface="Symbol" pitchFamily="18" charset="2"/>
              </a:rPr>
              <a:t>j</a:t>
            </a:r>
            <a:r>
              <a:rPr lang="pl-PL" sz="2000" b="1" i="1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r>
              <a:rPr lang="pl-PL" sz="2000" b="1" dirty="0" smtClean="0">
                <a:solidFill>
                  <a:srgbClr val="000000"/>
                </a:solidFill>
                <a:sym typeface="Symbol" pitchFamily="18" charset="2"/>
              </a:rPr>
              <a:t> MMPP </a:t>
            </a:r>
            <a:r>
              <a:rPr lang="pl-PL" sz="2000" b="1" dirty="0">
                <a:solidFill>
                  <a:srgbClr val="000000"/>
                </a:solidFill>
                <a:sym typeface="Symbol" pitchFamily="18" charset="2"/>
              </a:rPr>
              <a:t>w</a:t>
            </a:r>
            <a:r>
              <a:rPr lang="pl-PL" sz="2000" b="1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pl-PL" sz="2000" b="1" i="1" dirty="0" smtClean="0">
                <a:solidFill>
                  <a:srgbClr val="006600"/>
                </a:solidFill>
              </a:rPr>
              <a:t>i</a:t>
            </a:r>
            <a:r>
              <a:rPr lang="pl-PL" sz="2000" b="1" dirty="0" smtClean="0">
                <a:solidFill>
                  <a:srgbClr val="006600"/>
                </a:solidFill>
              </a:rPr>
              <a:t>-tej fazie </a:t>
            </a:r>
            <a:r>
              <a:rPr lang="pl-PL" sz="2000" b="1" dirty="0" smtClean="0">
                <a:solidFill>
                  <a:srgbClr val="000000"/>
                </a:solidFill>
              </a:rPr>
              <a:t>generuje</a:t>
            </a:r>
            <a:r>
              <a:rPr lang="pl-PL" sz="2000" b="1" dirty="0">
                <a:solidFill>
                  <a:srgbClr val="000000"/>
                </a:solidFill>
              </a:rPr>
              <a:t/>
            </a:r>
            <a:br>
              <a:rPr lang="pl-PL" sz="2000" b="1" dirty="0">
                <a:solidFill>
                  <a:srgbClr val="000000"/>
                </a:solidFill>
              </a:rPr>
            </a:br>
            <a:r>
              <a:rPr lang="pl-PL" sz="2000" b="1" dirty="0" err="1" smtClean="0">
                <a:solidFill>
                  <a:srgbClr val="000000"/>
                </a:solidFill>
              </a:rPr>
              <a:t>poissonowski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(wykładniczy</a:t>
            </a:r>
            <a:r>
              <a:rPr lang="pl-PL" sz="2000" b="1" dirty="0" smtClean="0">
                <a:solidFill>
                  <a:srgbClr val="000000"/>
                </a:solidFill>
              </a:rPr>
              <a:t>)</a:t>
            </a:r>
            <a:r>
              <a:rPr lang="pl-PL" sz="2000" b="1" dirty="0">
                <a:solidFill>
                  <a:srgbClr val="000000"/>
                </a:solidFill>
              </a:rPr>
              <a:t> </a:t>
            </a:r>
            <a:r>
              <a:rPr lang="pl-PL" sz="2000" b="1" dirty="0" smtClean="0">
                <a:solidFill>
                  <a:srgbClr val="000000"/>
                </a:solidFill>
              </a:rPr>
              <a:t>strumień zgłoszeń z intensywnością </a:t>
            </a:r>
            <a:r>
              <a:rPr lang="pl-PL" sz="2000" b="1" i="1" dirty="0" smtClean="0">
                <a:solidFill>
                  <a:srgbClr val="000000"/>
                </a:solidFill>
                <a:sym typeface="Symbol" pitchFamily="18" charset="2"/>
              </a:rPr>
              <a:t></a:t>
            </a:r>
            <a:r>
              <a:rPr lang="pl-PL" sz="2000" b="1" i="1" baseline="-25000" dirty="0" smtClean="0">
                <a:solidFill>
                  <a:srgbClr val="000000"/>
                </a:solidFill>
                <a:sym typeface="Symbol" pitchFamily="18" charset="2"/>
              </a:rPr>
              <a:t>i</a:t>
            </a:r>
            <a:r>
              <a:rPr lang="pl-PL" sz="2000" b="1" i="1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pl-PL" sz="2000" b="1" i="1" dirty="0">
                <a:solidFill>
                  <a:srgbClr val="000000"/>
                </a:solidFill>
              </a:rPr>
              <a:t>i</a:t>
            </a:r>
            <a:r>
              <a:rPr lang="pl-PL" sz="2000" b="1" dirty="0">
                <a:solidFill>
                  <a:srgbClr val="000000"/>
                </a:solidFill>
              </a:rPr>
              <a:t> = 1, 2, … , </a:t>
            </a:r>
            <a:r>
              <a:rPr lang="pl-PL" sz="2000" b="1" i="1" dirty="0">
                <a:solidFill>
                  <a:srgbClr val="000000"/>
                </a:solidFill>
              </a:rPr>
              <a:t>M.</a:t>
            </a:r>
            <a:endParaRPr lang="pl-PL" sz="2000" b="1" i="1" dirty="0" smtClean="0">
              <a:solidFill>
                <a:srgbClr val="000000"/>
              </a:solidFill>
            </a:endParaRPr>
          </a:p>
          <a:p>
            <a:endParaRPr lang="pl-PL" sz="2000" b="1" i="1" dirty="0" smtClean="0">
              <a:solidFill>
                <a:srgbClr val="000000"/>
              </a:solidFill>
            </a:endParaRPr>
          </a:p>
          <a:p>
            <a:r>
              <a:rPr lang="pl-PL" sz="2000" b="1" dirty="0" smtClean="0">
                <a:solidFill>
                  <a:srgbClr val="000000"/>
                </a:solidFill>
              </a:rPr>
              <a:t>Proces Markowa </a:t>
            </a:r>
            <a:r>
              <a:rPr lang="pl-PL" sz="2000" b="1" dirty="0">
                <a:solidFill>
                  <a:srgbClr val="000000"/>
                </a:solidFill>
                <a:sym typeface="Symbol" pitchFamily="18" charset="2"/>
              </a:rPr>
              <a:t>Q=[</a:t>
            </a:r>
            <a:r>
              <a:rPr lang="pl-PL" sz="2000" b="1" i="1" dirty="0" err="1">
                <a:solidFill>
                  <a:srgbClr val="000000"/>
                </a:solidFill>
              </a:rPr>
              <a:t>q</a:t>
            </a:r>
            <a:r>
              <a:rPr lang="pl-PL" sz="2000" b="1" i="1" baseline="-25000" dirty="0" err="1">
                <a:solidFill>
                  <a:srgbClr val="000000"/>
                </a:solidFill>
              </a:rPr>
              <a:t>ij</a:t>
            </a:r>
            <a:r>
              <a:rPr lang="pl-PL" sz="2000" b="1" dirty="0">
                <a:solidFill>
                  <a:srgbClr val="000000"/>
                </a:solidFill>
                <a:sym typeface="Symbol" pitchFamily="18" charset="2"/>
              </a:rPr>
              <a:t>]</a:t>
            </a:r>
            <a:r>
              <a:rPr lang="pl-PL" sz="2000" b="1" dirty="0" smtClean="0">
                <a:solidFill>
                  <a:srgbClr val="000000"/>
                </a:solidFill>
              </a:rPr>
              <a:t> jest nazywany procesem modulującym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</a:t>
            </a:r>
            <a:r>
              <a:rPr lang="pl-PL" sz="2000" b="1" dirty="0" smtClean="0">
                <a:solidFill>
                  <a:srgbClr val="000000"/>
                </a:solidFill>
              </a:rPr>
              <a:t>zmieniającym) </a:t>
            </a:r>
            <a:r>
              <a:rPr lang="pl-PL" sz="2000" b="1" dirty="0" smtClean="0">
                <a:solidFill>
                  <a:srgbClr val="000000"/>
                </a:solidFill>
              </a:rPr>
              <a:t>natężenie </a:t>
            </a:r>
            <a:r>
              <a:rPr lang="pl-PL" sz="2000" b="1" dirty="0" err="1" smtClean="0">
                <a:solidFill>
                  <a:srgbClr val="000000"/>
                </a:solidFill>
              </a:rPr>
              <a:t>poissonowskiego</a:t>
            </a:r>
            <a:r>
              <a:rPr lang="pl-PL" sz="2000" b="1" dirty="0" smtClean="0">
                <a:solidFill>
                  <a:srgbClr val="000000"/>
                </a:solidFill>
              </a:rPr>
              <a:t> strumienia </a:t>
            </a:r>
            <a:r>
              <a:rPr lang="pl-PL" sz="2000" b="1" dirty="0" smtClean="0">
                <a:solidFill>
                  <a:srgbClr val="000000"/>
                </a:solidFill>
              </a:rPr>
              <a:t>zgłoszeń.</a:t>
            </a:r>
            <a:endParaRPr lang="pl-PL" sz="2000" b="1" dirty="0">
              <a:solidFill>
                <a:srgbClr val="000000"/>
              </a:solidFill>
            </a:endParaRPr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359663"/>
              </p:ext>
            </p:extLst>
          </p:nvPr>
        </p:nvGraphicFramePr>
        <p:xfrm>
          <a:off x="1344613" y="3105150"/>
          <a:ext cx="269081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057" name="Równanie" r:id="rId10" imgW="1143000" imgH="241200" progId="Equation.3">
                  <p:embed/>
                </p:oleObj>
              </mc:Choice>
              <mc:Fallback>
                <p:oleObj name="Równanie" r:id="rId10" imgW="1143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4613" y="3105150"/>
                        <a:ext cx="2690812" cy="565150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88968" y="1898830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8" name="pole tekstowe 37"/>
          <p:cNvSpPr txBox="1"/>
          <p:nvPr/>
        </p:nvSpPr>
        <p:spPr>
          <a:xfrm>
            <a:off x="8071120" y="2808061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772235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19"/>
          <p:cNvSpPr>
            <a:spLocks noChangeShapeType="1"/>
          </p:cNvSpPr>
          <p:nvPr/>
        </p:nvSpPr>
        <p:spPr bwMode="auto">
          <a:xfrm>
            <a:off x="8071120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>
            <a:off x="8487435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19"/>
          <p:cNvSpPr>
            <a:spLocks noChangeShapeType="1"/>
          </p:cNvSpPr>
          <p:nvPr/>
        </p:nvSpPr>
        <p:spPr bwMode="auto">
          <a:xfrm>
            <a:off x="8397425" y="207498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61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</a:t>
            </a:r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MODULACJĄ MARKOWOWSKĄ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379282" y="677294"/>
            <a:ext cx="7380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Stan MMPP = </a:t>
            </a:r>
            <a:r>
              <a:rPr lang="pl-PL" b="1" dirty="0">
                <a:solidFill>
                  <a:srgbClr val="000000"/>
                </a:solidFill>
              </a:rPr>
              <a:t>(# zgłoszeń, </a:t>
            </a:r>
            <a:r>
              <a:rPr lang="pl-PL" b="1" dirty="0" smtClean="0">
                <a:solidFill>
                  <a:srgbClr val="000000"/>
                </a:solidFill>
              </a:rPr>
              <a:t>faza </a:t>
            </a:r>
            <a:r>
              <a:rPr lang="pl-PL" b="1" dirty="0">
                <a:solidFill>
                  <a:srgbClr val="000000"/>
                </a:solidFill>
              </a:rPr>
              <a:t>procesu modulującego)</a:t>
            </a:r>
            <a:endParaRPr lang="pl-PL" b="1" dirty="0" smtClean="0">
              <a:solidFill>
                <a:srgbClr val="000000"/>
              </a:solidFill>
            </a:endParaRPr>
          </a:p>
          <a:p>
            <a:r>
              <a:rPr lang="pl-PL" b="1" dirty="0" smtClean="0">
                <a:solidFill>
                  <a:srgbClr val="000000"/>
                </a:solidFill>
              </a:rPr>
              <a:t># zgłoszeń:					</a:t>
            </a:r>
            <a:r>
              <a:rPr lang="pl-PL" b="1" i="1" dirty="0">
                <a:solidFill>
                  <a:srgbClr val="000000"/>
                </a:solidFill>
              </a:rPr>
              <a:t>n</a:t>
            </a:r>
            <a:r>
              <a:rPr lang="pl-PL" b="1" dirty="0" smtClean="0">
                <a:solidFill>
                  <a:srgbClr val="000000"/>
                </a:solidFill>
              </a:rPr>
              <a:t> = 0, 1, 2,…</a:t>
            </a:r>
          </a:p>
          <a:p>
            <a:r>
              <a:rPr lang="pl-PL" b="1" dirty="0" smtClean="0">
                <a:solidFill>
                  <a:srgbClr val="000000"/>
                </a:solidFill>
              </a:rPr>
              <a:t>faza </a:t>
            </a:r>
            <a:r>
              <a:rPr lang="pl-PL" b="1" dirty="0">
                <a:solidFill>
                  <a:srgbClr val="000000"/>
                </a:solidFill>
              </a:rPr>
              <a:t>procesu modulującego:			</a:t>
            </a:r>
            <a:r>
              <a:rPr lang="pl-PL" b="1" i="1" dirty="0" smtClean="0">
                <a:solidFill>
                  <a:srgbClr val="000000"/>
                </a:solidFill>
              </a:rPr>
              <a:t>i</a:t>
            </a:r>
            <a:r>
              <a:rPr lang="pl-PL" b="1" dirty="0" smtClean="0">
                <a:solidFill>
                  <a:srgbClr val="000000"/>
                </a:solidFill>
              </a:rPr>
              <a:t> = 1</a:t>
            </a:r>
            <a:r>
              <a:rPr lang="pl-PL" b="1" dirty="0">
                <a:solidFill>
                  <a:srgbClr val="000000"/>
                </a:solidFill>
              </a:rPr>
              <a:t>, 2,…, </a:t>
            </a:r>
            <a:r>
              <a:rPr lang="pl-PL" b="1" i="1" dirty="0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2" name="pole tekstowe 11"/>
          <p:cNvSpPr txBox="1"/>
          <p:nvPr/>
        </p:nvSpPr>
        <p:spPr>
          <a:xfrm>
            <a:off x="-93472" y="1860392"/>
            <a:ext cx="83259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rgbClr val="006600"/>
                </a:solidFill>
              </a:rPr>
              <a:t>Uporządkowanie leksykograficzne stanów MMPP (</a:t>
            </a:r>
            <a:r>
              <a:rPr lang="pl-PL" b="1" i="1" dirty="0">
                <a:solidFill>
                  <a:srgbClr val="006600"/>
                </a:solidFill>
              </a:rPr>
              <a:t>n</a:t>
            </a:r>
            <a:r>
              <a:rPr lang="pl-PL" b="1" dirty="0" smtClean="0">
                <a:solidFill>
                  <a:srgbClr val="006600"/>
                </a:solidFill>
              </a:rPr>
              <a:t>, </a:t>
            </a:r>
            <a:r>
              <a:rPr lang="pl-PL" b="1" i="1" dirty="0" smtClean="0">
                <a:solidFill>
                  <a:srgbClr val="006600"/>
                </a:solidFill>
              </a:rPr>
              <a:t>i</a:t>
            </a:r>
            <a:r>
              <a:rPr lang="pl-PL" b="1" dirty="0" smtClean="0">
                <a:solidFill>
                  <a:srgbClr val="006600"/>
                </a:solidFill>
              </a:rPr>
              <a:t>):</a:t>
            </a:r>
          </a:p>
          <a:p>
            <a:pPr algn="ctr"/>
            <a:r>
              <a:rPr lang="pl-PL" sz="2000" b="1" dirty="0" smtClean="0">
                <a:solidFill>
                  <a:srgbClr val="006600"/>
                </a:solidFill>
              </a:rPr>
              <a:t>(0, 1), (0, 2),…,(0, </a:t>
            </a:r>
            <a:r>
              <a:rPr lang="pl-PL" sz="2000" b="1" i="1" dirty="0">
                <a:solidFill>
                  <a:srgbClr val="006600"/>
                </a:solidFill>
              </a:rPr>
              <a:t>M</a:t>
            </a:r>
            <a:r>
              <a:rPr lang="pl-PL" sz="2000" b="1" dirty="0" smtClean="0">
                <a:solidFill>
                  <a:srgbClr val="006600"/>
                </a:solidFill>
              </a:rPr>
              <a:t>); (1, 1), (1, 2),…,(1, </a:t>
            </a:r>
            <a:r>
              <a:rPr lang="pl-PL" sz="2000" b="1" i="1" dirty="0">
                <a:solidFill>
                  <a:srgbClr val="006600"/>
                </a:solidFill>
              </a:rPr>
              <a:t>M</a:t>
            </a:r>
            <a:r>
              <a:rPr lang="pl-PL" sz="2000" b="1" dirty="0" smtClean="0">
                <a:solidFill>
                  <a:srgbClr val="006600"/>
                </a:solidFill>
              </a:rPr>
              <a:t>); (2, 1), (2, 2),…,(2, </a:t>
            </a:r>
            <a:r>
              <a:rPr lang="pl-PL" sz="2000" b="1" i="1" dirty="0">
                <a:solidFill>
                  <a:srgbClr val="006600"/>
                </a:solidFill>
              </a:rPr>
              <a:t>M</a:t>
            </a:r>
            <a:r>
              <a:rPr lang="pl-PL" sz="2000" b="1" dirty="0" smtClean="0">
                <a:solidFill>
                  <a:srgbClr val="006600"/>
                </a:solidFill>
              </a:rPr>
              <a:t>);…</a:t>
            </a:r>
            <a:endParaRPr lang="pl-PL" sz="2000" b="1" dirty="0">
              <a:solidFill>
                <a:srgbClr val="006600"/>
              </a:solidFill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116505" y="2765524"/>
            <a:ext cx="8748712" cy="2836385"/>
            <a:chOff x="58738" y="3338990"/>
            <a:chExt cx="8748712" cy="2836385"/>
          </a:xfrm>
        </p:grpSpPr>
        <p:graphicFrame>
          <p:nvGraphicFramePr>
            <p:cNvPr id="293890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7529981"/>
                </p:ext>
              </p:extLst>
            </p:nvPr>
          </p:nvGraphicFramePr>
          <p:xfrm>
            <a:off x="58738" y="3924300"/>
            <a:ext cx="3394075" cy="225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2986" name="Równanie" r:id="rId4" imgW="2070000" imgH="1371600" progId="Equation.3">
                    <p:embed/>
                  </p:oleObj>
                </mc:Choice>
                <mc:Fallback>
                  <p:oleObj name="Równanie" r:id="rId4" imgW="2070000" imgH="1371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38" y="3924300"/>
                          <a:ext cx="3394075" cy="2251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39824963"/>
                </p:ext>
              </p:extLst>
            </p:nvPr>
          </p:nvGraphicFramePr>
          <p:xfrm>
            <a:off x="3613150" y="4014788"/>
            <a:ext cx="2965450" cy="2089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2987" name="Równanie" r:id="rId6" imgW="1333440" imgH="939600" progId="Equation.3">
                    <p:embed/>
                  </p:oleObj>
                </mc:Choice>
                <mc:Fallback>
                  <p:oleObj name="Równanie" r:id="rId6" imgW="1333440" imgH="9396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3150" y="4014788"/>
                          <a:ext cx="2965450" cy="2089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i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638237"/>
                </p:ext>
              </p:extLst>
            </p:nvPr>
          </p:nvGraphicFramePr>
          <p:xfrm>
            <a:off x="6711950" y="4149725"/>
            <a:ext cx="2095500" cy="765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2988" name="Równanie" r:id="rId8" imgW="799920" imgH="291960" progId="Equation.3">
                    <p:embed/>
                  </p:oleObj>
                </mc:Choice>
                <mc:Fallback>
                  <p:oleObj name="Równanie" r:id="rId8" imgW="799920" imgH="29196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11950" y="4149725"/>
                          <a:ext cx="2095500" cy="765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8399521"/>
                </p:ext>
              </p:extLst>
            </p:nvPr>
          </p:nvGraphicFramePr>
          <p:xfrm>
            <a:off x="6727825" y="5264150"/>
            <a:ext cx="2049463" cy="579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2989" name="Równanie" r:id="rId10" imgW="672840" imgH="190440" progId="Equation.3">
                    <p:embed/>
                  </p:oleObj>
                </mc:Choice>
                <mc:Fallback>
                  <p:oleObj name="Równanie" r:id="rId10" imgW="672840" imgH="19044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7825" y="5264150"/>
                          <a:ext cx="2049463" cy="5794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ole tekstowe 12"/>
            <p:cNvSpPr txBox="1"/>
            <p:nvPr/>
          </p:nvSpPr>
          <p:spPr>
            <a:xfrm>
              <a:off x="296525" y="3338990"/>
              <a:ext cx="83259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000099"/>
                  </a:solidFill>
                </a:rPr>
                <a:t>Wypadkowa macierz tworząca procesu MMPP:</a:t>
              </a: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251520" y="5566258"/>
            <a:ext cx="8325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b="1" dirty="0" smtClean="0">
                <a:solidFill>
                  <a:srgbClr val="000000"/>
                </a:solidFill>
              </a:rPr>
              <a:t>Macierz Q</a:t>
            </a:r>
            <a:r>
              <a:rPr lang="pl-PL" sz="1800" b="1" baseline="-25000" dirty="0" smtClean="0">
                <a:solidFill>
                  <a:srgbClr val="000000"/>
                </a:solidFill>
              </a:rPr>
              <a:t>MMPP</a:t>
            </a:r>
            <a:r>
              <a:rPr lang="pl-PL" sz="1800" b="1" dirty="0" smtClean="0">
                <a:solidFill>
                  <a:srgbClr val="000000"/>
                </a:solidFill>
              </a:rPr>
              <a:t> zawiera elementy trzech rodzajów: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 - pojawienie się pakietu (bez zmiany fazy),</a:t>
            </a:r>
          </a:p>
          <a:p>
            <a:r>
              <a:rPr lang="pl-PL" sz="1800" b="1" dirty="0" smtClean="0">
                <a:solidFill>
                  <a:srgbClr val="000000"/>
                </a:solidFill>
              </a:rPr>
              <a:t>- zmiana fazy (bez pojawienia się pakietu),</a:t>
            </a:r>
          </a:p>
          <a:p>
            <a:r>
              <a:rPr lang="pl-PL" sz="1800" b="1" dirty="0" smtClean="0">
                <a:solidFill>
                  <a:srgbClr val="000000"/>
                </a:solidFill>
              </a:rPr>
              <a:t>- nic się nie dzieje.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78849"/>
              </p:ext>
            </p:extLst>
          </p:nvPr>
        </p:nvGraphicFramePr>
        <p:xfrm>
          <a:off x="293694" y="1341204"/>
          <a:ext cx="2006533" cy="90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2" name="Równanie" r:id="rId4" imgW="1015920" imgH="457200" progId="Equation.3">
                  <p:embed/>
                </p:oleObj>
              </mc:Choice>
              <mc:Fallback>
                <p:oleObj name="Równanie" r:id="rId4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3694" y="1341204"/>
                        <a:ext cx="2006533" cy="90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52082"/>
              </p:ext>
            </p:extLst>
          </p:nvPr>
        </p:nvGraphicFramePr>
        <p:xfrm>
          <a:off x="2889595" y="1316424"/>
          <a:ext cx="1679575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3" name="Równanie" r:id="rId6" imgW="850680" imgH="482400" progId="Equation.3">
                  <p:embed/>
                </p:oleObj>
              </mc:Choice>
              <mc:Fallback>
                <p:oleObj name="Równanie" r:id="rId6" imgW="8506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889595" y="1316424"/>
                        <a:ext cx="1679575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ole tekstowe 14"/>
          <p:cNvSpPr txBox="1"/>
          <p:nvPr/>
        </p:nvSpPr>
        <p:spPr>
          <a:xfrm>
            <a:off x="4749190" y="1561842"/>
            <a:ext cx="452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Switched</a:t>
            </a:r>
            <a:r>
              <a:rPr lang="pl-PL" b="1" i="1" dirty="0" smtClean="0">
                <a:solidFill>
                  <a:srgbClr val="000099"/>
                </a:solidFill>
              </a:rPr>
              <a:t> Poisson </a:t>
            </a:r>
            <a:r>
              <a:rPr lang="pl-PL" b="1" i="1" dirty="0" err="1" smtClean="0">
                <a:solidFill>
                  <a:srgbClr val="000099"/>
                </a:solidFill>
              </a:rPr>
              <a:t>Process</a:t>
            </a:r>
            <a:r>
              <a:rPr lang="pl-PL" b="1" i="1" dirty="0" smtClean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(SPP)</a:t>
            </a:r>
            <a:endParaRPr lang="pl-PL" b="1" i="1" dirty="0" smtClean="0">
              <a:solidFill>
                <a:srgbClr val="000099"/>
              </a:solidFill>
            </a:endParaRPr>
          </a:p>
        </p:txBody>
      </p:sp>
      <p:sp>
        <p:nvSpPr>
          <p:cNvPr id="3" name="Elipsa 2"/>
          <p:cNvSpPr/>
          <p:nvPr/>
        </p:nvSpPr>
        <p:spPr bwMode="auto">
          <a:xfrm>
            <a:off x="2523205" y="3590929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675496" y="362780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 smtClean="0">
                <a:solidFill>
                  <a:srgbClr val="000000"/>
                </a:solidFill>
              </a:rPr>
              <a:t>1</a:t>
            </a:r>
            <a:endParaRPr lang="pl-PL" sz="3600" b="1" dirty="0">
              <a:solidFill>
                <a:srgbClr val="000000"/>
              </a:solidFill>
            </a:endParaRPr>
          </a:p>
        </p:txBody>
      </p:sp>
      <p:sp>
        <p:nvSpPr>
          <p:cNvPr id="16" name="Elipsa 15"/>
          <p:cNvSpPr/>
          <p:nvPr/>
        </p:nvSpPr>
        <p:spPr bwMode="auto">
          <a:xfrm>
            <a:off x="4233395" y="3590929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4385686" y="3627803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>
                <a:solidFill>
                  <a:srgbClr val="000000"/>
                </a:solidFill>
              </a:rPr>
              <a:t>2</a:t>
            </a:r>
          </a:p>
        </p:txBody>
      </p:sp>
      <p:cxnSp>
        <p:nvCxnSpPr>
          <p:cNvPr id="11" name="Łącznik zakrzywiony 10"/>
          <p:cNvCxnSpPr>
            <a:stCxn id="3" idx="0"/>
            <a:endCxn id="16" idx="0"/>
          </p:cNvCxnSpPr>
          <p:nvPr/>
        </p:nvCxnSpPr>
        <p:spPr bwMode="auto">
          <a:xfrm rot="5400000" flipH="1" flipV="1">
            <a:off x="3738340" y="2735834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zakrzywiony 20"/>
          <p:cNvCxnSpPr/>
          <p:nvPr/>
        </p:nvCxnSpPr>
        <p:spPr bwMode="auto">
          <a:xfrm rot="5400000">
            <a:off x="3738340" y="3435291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86274"/>
              </p:ext>
            </p:extLst>
          </p:nvPr>
        </p:nvGraphicFramePr>
        <p:xfrm>
          <a:off x="3513315" y="3044154"/>
          <a:ext cx="566431" cy="519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4" name="Równanie" r:id="rId8" imgW="152280" imgH="139680" progId="Equation.3">
                  <p:embed/>
                </p:oleObj>
              </mc:Choice>
              <mc:Fallback>
                <p:oleObj name="Równanie" r:id="rId8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513315" y="3044154"/>
                        <a:ext cx="566431" cy="519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869064"/>
              </p:ext>
            </p:extLst>
          </p:nvPr>
        </p:nvGraphicFramePr>
        <p:xfrm>
          <a:off x="3498538" y="4128614"/>
          <a:ext cx="566737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5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98538" y="4128614"/>
                        <a:ext cx="566737" cy="75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Line 34"/>
          <p:cNvSpPr>
            <a:spLocks noChangeShapeType="1"/>
          </p:cNvSpPr>
          <p:nvPr/>
        </p:nvSpPr>
        <p:spPr bwMode="auto">
          <a:xfrm>
            <a:off x="430500" y="3975504"/>
            <a:ext cx="1905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5" name="Line 35"/>
          <p:cNvSpPr>
            <a:spLocks noChangeShapeType="1"/>
          </p:cNvSpPr>
          <p:nvPr/>
        </p:nvSpPr>
        <p:spPr bwMode="auto">
          <a:xfrm>
            <a:off x="8115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>
            <a:off x="13449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40"/>
          <p:cNvSpPr>
            <a:spLocks noChangeShapeType="1"/>
          </p:cNvSpPr>
          <p:nvPr/>
        </p:nvSpPr>
        <p:spPr bwMode="auto">
          <a:xfrm>
            <a:off x="18021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42"/>
          <p:cNvSpPr>
            <a:spLocks noChangeShapeType="1"/>
          </p:cNvSpPr>
          <p:nvPr/>
        </p:nvSpPr>
        <p:spPr bwMode="auto">
          <a:xfrm>
            <a:off x="21069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99262"/>
              </p:ext>
            </p:extLst>
          </p:nvPr>
        </p:nvGraphicFramePr>
        <p:xfrm>
          <a:off x="1331600" y="4096864"/>
          <a:ext cx="396875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6" name="Równanie" r:id="rId12" imgW="164880" imgH="215640" progId="Equation.3">
                  <p:embed/>
                </p:oleObj>
              </mc:Choice>
              <mc:Fallback>
                <p:oleObj name="Równanie" r:id="rId12" imgW="164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00" y="4096864"/>
                        <a:ext cx="396875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ine 56"/>
          <p:cNvSpPr>
            <a:spLocks noChangeShapeType="1"/>
          </p:cNvSpPr>
          <p:nvPr/>
        </p:nvSpPr>
        <p:spPr bwMode="auto">
          <a:xfrm>
            <a:off x="1040100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3" name="pole tekstowe 32"/>
          <p:cNvSpPr txBox="1"/>
          <p:nvPr/>
        </p:nvSpPr>
        <p:spPr>
          <a:xfrm>
            <a:off x="443268" y="4045534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264948" y="3975504"/>
            <a:ext cx="2209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56459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5950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60269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>
            <a:off x="62555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21"/>
          <p:cNvSpPr>
            <a:spLocks noChangeShapeType="1"/>
          </p:cNvSpPr>
          <p:nvPr/>
        </p:nvSpPr>
        <p:spPr bwMode="auto">
          <a:xfrm>
            <a:off x="6331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65603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67127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7017548" y="3365904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989367"/>
              </p:ext>
            </p:extLst>
          </p:nvPr>
        </p:nvGraphicFramePr>
        <p:xfrm>
          <a:off x="6357625" y="4158777"/>
          <a:ext cx="42545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7" name="Równanie" r:id="rId14" imgW="177480" imgH="215640" progId="Equation.3">
                  <p:embed/>
                </p:oleObj>
              </mc:Choice>
              <mc:Fallback>
                <p:oleObj name="Równanie" r:id="rId14" imgW="177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625" y="4158777"/>
                        <a:ext cx="42545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pole tekstowe 43"/>
          <p:cNvSpPr txBox="1"/>
          <p:nvPr/>
        </p:nvSpPr>
        <p:spPr>
          <a:xfrm>
            <a:off x="6782868" y="4116565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06515" y="5012141"/>
            <a:ext cx="8666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Źródło w naprzemiennych przedziałach emituje zgłoszenia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intensywnością 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 smtClean="0">
                <a:solidFill>
                  <a:srgbClr val="000000"/>
                </a:solidFill>
              </a:rPr>
              <a:t>1</a:t>
            </a:r>
            <a:r>
              <a:rPr lang="pl-PL" b="1" dirty="0" smtClean="0">
                <a:solidFill>
                  <a:srgbClr val="000000"/>
                </a:solidFill>
              </a:rPr>
              <a:t> lub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 smtClean="0">
                <a:solidFill>
                  <a:srgbClr val="000000"/>
                </a:solidFill>
              </a:rPr>
              <a:t>2</a:t>
            </a:r>
            <a:r>
              <a:rPr lang="pl-PL" b="1" dirty="0" smtClean="0">
                <a:solidFill>
                  <a:srgbClr val="000000"/>
                </a:solidFill>
              </a:rPr>
              <a:t>. Czasy trwania emisji opisane są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rozkładami</a:t>
            </a:r>
            <a:r>
              <a:rPr lang="pl-PL" b="1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wykładniczymi odpowiednio z parametrami </a:t>
            </a:r>
            <a:r>
              <a:rPr lang="el-GR" b="1" i="1" dirty="0" smtClean="0">
                <a:solidFill>
                  <a:srgbClr val="000000"/>
                </a:solidFill>
              </a:rPr>
              <a:t>α</a:t>
            </a:r>
            <a:r>
              <a:rPr lang="pl-PL" b="1" dirty="0" smtClean="0">
                <a:solidFill>
                  <a:srgbClr val="000000"/>
                </a:solidFill>
              </a:rPr>
              <a:t> oraz </a:t>
            </a:r>
            <a:r>
              <a:rPr lang="el-GR" b="1" i="1" dirty="0" smtClean="0">
                <a:solidFill>
                  <a:srgbClr val="000000"/>
                </a:solidFill>
              </a:rPr>
              <a:t>β</a:t>
            </a:r>
            <a:r>
              <a:rPr lang="pl-PL" b="1" dirty="0" smtClean="0">
                <a:solidFill>
                  <a:srgbClr val="000000"/>
                </a:solidFill>
              </a:rPr>
              <a:t>.</a:t>
            </a:r>
            <a:endParaRPr lang="pl-PL" b="1" dirty="0">
              <a:solidFill>
                <a:srgbClr val="000000"/>
              </a:solidFill>
            </a:endParaRPr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7598625"/>
              </p:ext>
            </p:extLst>
          </p:nvPr>
        </p:nvGraphicFramePr>
        <p:xfrm>
          <a:off x="4739855" y="2235071"/>
          <a:ext cx="4364037" cy="954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68" name="Equation" r:id="rId16" imgW="2209680" imgH="482400" progId="Equation.3">
                  <p:embed/>
                </p:oleObj>
              </mc:Choice>
              <mc:Fallback>
                <p:oleObj name="Equation" r:id="rId16" imgW="22096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739855" y="2235071"/>
                        <a:ext cx="4364037" cy="954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828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600" kern="0" noProof="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ZLICZENIOWY 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 POISSONA</a:t>
            </a: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59" name="Grupa 58"/>
          <p:cNvGrpSpPr/>
          <p:nvPr/>
        </p:nvGrpSpPr>
        <p:grpSpPr>
          <a:xfrm>
            <a:off x="791580" y="683695"/>
            <a:ext cx="7602859" cy="1689618"/>
            <a:chOff x="746575" y="2798930"/>
            <a:chExt cx="7602859" cy="1689618"/>
          </a:xfrm>
        </p:grpSpPr>
        <p:sp>
          <p:nvSpPr>
            <p:cNvPr id="33" name="Line 7"/>
            <p:cNvSpPr>
              <a:spLocks noChangeShapeType="1"/>
            </p:cNvSpPr>
            <p:nvPr/>
          </p:nvSpPr>
          <p:spPr bwMode="auto">
            <a:xfrm flipV="1">
              <a:off x="746575" y="3640705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4" name="Rectangle 8"/>
            <p:cNvSpPr>
              <a:spLocks noChangeArrowheads="1"/>
            </p:cNvSpPr>
            <p:nvPr/>
          </p:nvSpPr>
          <p:spPr bwMode="auto">
            <a:xfrm>
              <a:off x="7528375" y="2958080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18895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>
              <a:off x="52931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11"/>
            <p:cNvSpPr>
              <a:spLocks noChangeShapeType="1"/>
            </p:cNvSpPr>
            <p:nvPr/>
          </p:nvSpPr>
          <p:spPr bwMode="auto">
            <a:xfrm>
              <a:off x="1916563" y="333908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3356865" y="2798930"/>
              <a:ext cx="88678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err="1" smtClean="0">
                  <a:solidFill>
                    <a:srgbClr val="000000"/>
                  </a:solidFill>
                </a:rPr>
                <a:t>n;t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39" name="Group 13"/>
            <p:cNvGrpSpPr>
              <a:grpSpLocks/>
            </p:cNvGrpSpPr>
            <p:nvPr/>
          </p:nvGrpSpPr>
          <p:grpSpPr bwMode="auto">
            <a:xfrm>
              <a:off x="2145163" y="3566093"/>
              <a:ext cx="2971800" cy="152400"/>
              <a:chOff x="2592" y="3336"/>
              <a:chExt cx="1872" cy="96"/>
            </a:xfrm>
          </p:grpSpPr>
          <p:sp>
            <p:nvSpPr>
              <p:cNvPr id="45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7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8" name="Oval 17"/>
              <p:cNvSpPr>
                <a:spLocks noChangeArrowheads="1"/>
              </p:cNvSpPr>
              <p:nvPr/>
            </p:nvSpPr>
            <p:spPr bwMode="auto">
              <a:xfrm>
                <a:off x="3504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9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0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1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2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0" name="Line 26"/>
            <p:cNvSpPr>
              <a:spLocks noChangeShapeType="1"/>
            </p:cNvSpPr>
            <p:nvPr/>
          </p:nvSpPr>
          <p:spPr bwMode="auto">
            <a:xfrm>
              <a:off x="6613975" y="3335905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27"/>
            <p:cNvSpPr>
              <a:spLocks noChangeShapeType="1"/>
            </p:cNvSpPr>
            <p:nvPr/>
          </p:nvSpPr>
          <p:spPr bwMode="auto">
            <a:xfrm flipV="1">
              <a:off x="5318575" y="3335905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2" name="Text Box 28"/>
            <p:cNvSpPr txBox="1">
              <a:spLocks noChangeArrowheads="1"/>
            </p:cNvSpPr>
            <p:nvPr/>
          </p:nvSpPr>
          <p:spPr bwMode="auto">
            <a:xfrm>
              <a:off x="5337085" y="2798930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{0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43" name="Line 29"/>
            <p:cNvSpPr>
              <a:spLocks noChangeShapeType="1"/>
            </p:cNvSpPr>
            <p:nvPr/>
          </p:nvSpPr>
          <p:spPr bwMode="auto">
            <a:xfrm flipV="1">
              <a:off x="1889575" y="4014065"/>
              <a:ext cx="3447510" cy="7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230404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109086"/>
                </p:ext>
              </p:extLst>
            </p:nvPr>
          </p:nvGraphicFramePr>
          <p:xfrm>
            <a:off x="3434795" y="4013885"/>
            <a:ext cx="709613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244" name="Equation" r:id="rId4" imgW="342720" imgH="228600" progId="Equation.3">
                    <p:embed/>
                  </p:oleObj>
                </mc:Choice>
                <mc:Fallback>
                  <p:oleObj name="Equation" r:id="rId4" imgW="342720" imgH="2286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34795" y="4013885"/>
                          <a:ext cx="709613" cy="474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6" name="Łącznik prosty ze strzałką 55"/>
            <p:cNvCxnSpPr>
              <a:stCxn id="43" idx="1"/>
            </p:cNvCxnSpPr>
            <p:nvPr/>
          </p:nvCxnSpPr>
          <p:spPr bwMode="auto">
            <a:xfrm>
              <a:off x="5337085" y="4014065"/>
              <a:ext cx="13051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30405" name="Object 5"/>
            <p:cNvGraphicFramePr>
              <a:graphicFrameLocks noChangeAspect="1"/>
            </p:cNvGraphicFramePr>
            <p:nvPr/>
          </p:nvGraphicFramePr>
          <p:xfrm>
            <a:off x="5472100" y="4014065"/>
            <a:ext cx="922963" cy="3589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245" name="Równanie" r:id="rId6" imgW="457200" imgH="177480" progId="Equation.3">
                    <p:embed/>
                  </p:oleObj>
                </mc:Choice>
                <mc:Fallback>
                  <p:oleObj name="Równanie" r:id="rId6" imgW="45720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72100" y="4014065"/>
                          <a:ext cx="922963" cy="3589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1" name="Grupa 60"/>
          <p:cNvGrpSpPr/>
          <p:nvPr/>
        </p:nvGrpSpPr>
        <p:grpSpPr>
          <a:xfrm>
            <a:off x="791580" y="2393885"/>
            <a:ext cx="7602859" cy="1690753"/>
            <a:chOff x="746575" y="2798930"/>
            <a:chExt cx="7602859" cy="1690753"/>
          </a:xfrm>
        </p:grpSpPr>
        <p:sp>
          <p:nvSpPr>
            <p:cNvPr id="62" name="Line 7"/>
            <p:cNvSpPr>
              <a:spLocks noChangeShapeType="1"/>
            </p:cNvSpPr>
            <p:nvPr/>
          </p:nvSpPr>
          <p:spPr bwMode="auto">
            <a:xfrm flipV="1">
              <a:off x="746575" y="3640705"/>
              <a:ext cx="7315200" cy="3175"/>
            </a:xfrm>
            <a:prstGeom prst="line">
              <a:avLst/>
            </a:prstGeom>
            <a:noFill/>
            <a:ln w="57150">
              <a:solidFill>
                <a:schemeClr val="folHlink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7528375" y="2958080"/>
              <a:ext cx="82105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99"/>
                  </a:solidFill>
                </a:rPr>
                <a:t>czas</a:t>
              </a:r>
              <a:endParaRPr lang="pl-PL" sz="2800" b="1" dirty="0">
                <a:solidFill>
                  <a:srgbClr val="000099"/>
                </a:solidFill>
              </a:endParaRPr>
            </a:p>
          </p:txBody>
        </p:sp>
        <p:sp>
          <p:nvSpPr>
            <p:cNvPr id="64" name="Line 9"/>
            <p:cNvSpPr>
              <a:spLocks noChangeShapeType="1"/>
            </p:cNvSpPr>
            <p:nvPr/>
          </p:nvSpPr>
          <p:spPr bwMode="auto">
            <a:xfrm>
              <a:off x="18895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" name="Line 10"/>
            <p:cNvSpPr>
              <a:spLocks noChangeShapeType="1"/>
            </p:cNvSpPr>
            <p:nvPr/>
          </p:nvSpPr>
          <p:spPr bwMode="auto">
            <a:xfrm>
              <a:off x="5293175" y="3353368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6" name="Line 11"/>
            <p:cNvSpPr>
              <a:spLocks noChangeShapeType="1"/>
            </p:cNvSpPr>
            <p:nvPr/>
          </p:nvSpPr>
          <p:spPr bwMode="auto">
            <a:xfrm>
              <a:off x="1916563" y="3339080"/>
              <a:ext cx="33528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Text Box 12"/>
            <p:cNvSpPr txBox="1">
              <a:spLocks noChangeArrowheads="1"/>
            </p:cNvSpPr>
            <p:nvPr/>
          </p:nvSpPr>
          <p:spPr bwMode="auto">
            <a:xfrm>
              <a:off x="3356865" y="2798930"/>
              <a:ext cx="11865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dirty="0" smtClean="0">
                  <a:solidFill>
                    <a:srgbClr val="000000"/>
                  </a:solidFill>
                </a:rPr>
                <a:t>{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n-</a:t>
              </a:r>
              <a:r>
                <a:rPr lang="pl-PL" sz="2800" b="1" dirty="0" smtClean="0">
                  <a:solidFill>
                    <a:srgbClr val="000000"/>
                  </a:solidFill>
                </a:rPr>
                <a:t>1</a:t>
              </a:r>
              <a:r>
                <a:rPr lang="pl-PL" sz="2800" b="1" i="1" dirty="0" smtClean="0">
                  <a:solidFill>
                    <a:srgbClr val="000000"/>
                  </a:solidFill>
                </a:rPr>
                <a:t>;t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grpSp>
          <p:nvGrpSpPr>
            <p:cNvPr id="68" name="Group 13"/>
            <p:cNvGrpSpPr>
              <a:grpSpLocks/>
            </p:cNvGrpSpPr>
            <p:nvPr/>
          </p:nvGrpSpPr>
          <p:grpSpPr bwMode="auto">
            <a:xfrm>
              <a:off x="2145164" y="3564523"/>
              <a:ext cx="3929063" cy="153988"/>
              <a:chOff x="2592" y="3335"/>
              <a:chExt cx="2475" cy="97"/>
            </a:xfrm>
          </p:grpSpPr>
          <p:sp>
            <p:nvSpPr>
              <p:cNvPr id="76" name="Oval 14"/>
              <p:cNvSpPr>
                <a:spLocks noChangeArrowheads="1"/>
              </p:cNvSpPr>
              <p:nvPr/>
            </p:nvSpPr>
            <p:spPr bwMode="auto">
              <a:xfrm>
                <a:off x="259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" name="Oval 15"/>
              <p:cNvSpPr>
                <a:spLocks noChangeArrowheads="1"/>
              </p:cNvSpPr>
              <p:nvPr/>
            </p:nvSpPr>
            <p:spPr bwMode="auto">
              <a:xfrm>
                <a:off x="2832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" name="Oval 16"/>
              <p:cNvSpPr>
                <a:spLocks noChangeArrowheads="1"/>
              </p:cNvSpPr>
              <p:nvPr/>
            </p:nvSpPr>
            <p:spPr bwMode="auto">
              <a:xfrm>
                <a:off x="297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" name="Oval 17"/>
              <p:cNvSpPr>
                <a:spLocks noChangeArrowheads="1"/>
              </p:cNvSpPr>
              <p:nvPr/>
            </p:nvSpPr>
            <p:spPr bwMode="auto">
              <a:xfrm>
                <a:off x="4971" y="3335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" name="Oval 18"/>
              <p:cNvSpPr>
                <a:spLocks noChangeArrowheads="1"/>
              </p:cNvSpPr>
              <p:nvPr/>
            </p:nvSpPr>
            <p:spPr bwMode="auto">
              <a:xfrm>
                <a:off x="3696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1" name="Oval 19"/>
              <p:cNvSpPr>
                <a:spLocks noChangeArrowheads="1"/>
              </p:cNvSpPr>
              <p:nvPr/>
            </p:nvSpPr>
            <p:spPr bwMode="auto">
              <a:xfrm>
                <a:off x="412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2" name="Oval 20"/>
              <p:cNvSpPr>
                <a:spLocks noChangeArrowheads="1"/>
              </p:cNvSpPr>
              <p:nvPr/>
            </p:nvSpPr>
            <p:spPr bwMode="auto">
              <a:xfrm>
                <a:off x="4368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3" name="Oval 21"/>
              <p:cNvSpPr>
                <a:spLocks noChangeArrowheads="1"/>
              </p:cNvSpPr>
              <p:nvPr/>
            </p:nvSpPr>
            <p:spPr bwMode="auto">
              <a:xfrm>
                <a:off x="3840" y="3336"/>
                <a:ext cx="96" cy="96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9" name="Line 26"/>
            <p:cNvSpPr>
              <a:spLocks noChangeShapeType="1"/>
            </p:cNvSpPr>
            <p:nvPr/>
          </p:nvSpPr>
          <p:spPr bwMode="auto">
            <a:xfrm>
              <a:off x="6613975" y="3335905"/>
              <a:ext cx="0" cy="3048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Line 27"/>
            <p:cNvSpPr>
              <a:spLocks noChangeShapeType="1"/>
            </p:cNvSpPr>
            <p:nvPr/>
          </p:nvSpPr>
          <p:spPr bwMode="auto">
            <a:xfrm flipV="1">
              <a:off x="5318575" y="3335905"/>
              <a:ext cx="129540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Text Box 28"/>
            <p:cNvSpPr txBox="1">
              <a:spLocks noChangeArrowheads="1"/>
            </p:cNvSpPr>
            <p:nvPr/>
          </p:nvSpPr>
          <p:spPr bwMode="auto">
            <a:xfrm>
              <a:off x="5337085" y="2798930"/>
              <a:ext cx="109036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b="1" smtClean="0">
                  <a:solidFill>
                    <a:srgbClr val="000000"/>
                  </a:solidFill>
                </a:rPr>
                <a:t>{1</a:t>
              </a:r>
              <a:r>
                <a:rPr lang="pl-PL" sz="2800" b="1" i="1" smtClean="0">
                  <a:solidFill>
                    <a:srgbClr val="000000"/>
                  </a:solidFill>
                </a:rPr>
                <a:t>;</a:t>
              </a:r>
              <a:r>
                <a:rPr lang="pl-PL" sz="2800" b="1" smtClean="0">
                  <a:solidFill>
                    <a:srgbClr val="000000"/>
                  </a:solidFill>
                </a:rPr>
                <a:t>Δ</a:t>
              </a:r>
              <a:r>
                <a:rPr lang="pl-PL" sz="2800" b="1" i="1" smtClean="0">
                  <a:solidFill>
                    <a:srgbClr val="000000"/>
                  </a:solidFill>
                </a:rPr>
                <a:t>t</a:t>
              </a:r>
              <a:r>
                <a:rPr lang="pl-PL" sz="2800" b="1" dirty="0">
                  <a:solidFill>
                    <a:srgbClr val="000000"/>
                  </a:solidFill>
                </a:rPr>
                <a:t>}</a:t>
              </a:r>
              <a:endParaRPr lang="pl-PL" sz="1600" dirty="0"/>
            </a:p>
          </p:txBody>
        </p:sp>
        <p:sp>
          <p:nvSpPr>
            <p:cNvPr id="72" name="Line 29"/>
            <p:cNvSpPr>
              <a:spLocks noChangeShapeType="1"/>
            </p:cNvSpPr>
            <p:nvPr/>
          </p:nvSpPr>
          <p:spPr bwMode="auto">
            <a:xfrm flipV="1">
              <a:off x="1889575" y="4014065"/>
              <a:ext cx="3447510" cy="76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73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135800"/>
                </p:ext>
              </p:extLst>
            </p:nvPr>
          </p:nvGraphicFramePr>
          <p:xfrm>
            <a:off x="3339545" y="4015020"/>
            <a:ext cx="898525" cy="474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246" name="Equation" r:id="rId8" imgW="431640" imgH="228600" progId="Equation.3">
                    <p:embed/>
                  </p:oleObj>
                </mc:Choice>
                <mc:Fallback>
                  <p:oleObj name="Equation" r:id="rId8" imgW="43164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9545" y="4015020"/>
                          <a:ext cx="898525" cy="4746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4" name="Łącznik prosty ze strzałką 73"/>
            <p:cNvCxnSpPr>
              <a:stCxn id="72" idx="1"/>
            </p:cNvCxnSpPr>
            <p:nvPr/>
          </p:nvCxnSpPr>
          <p:spPr bwMode="auto">
            <a:xfrm>
              <a:off x="5337085" y="4014065"/>
              <a:ext cx="13051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75" name="Object 5"/>
            <p:cNvGraphicFramePr>
              <a:graphicFrameLocks noChangeAspect="1"/>
            </p:cNvGraphicFramePr>
            <p:nvPr/>
          </p:nvGraphicFramePr>
          <p:xfrm>
            <a:off x="5651500" y="4014335"/>
            <a:ext cx="563563" cy="358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247" name="Równanie" r:id="rId10" imgW="279360" imgH="177480" progId="Equation.3">
                    <p:embed/>
                  </p:oleObj>
                </mc:Choice>
                <mc:Fallback>
                  <p:oleObj name="Równanie" r:id="rId10" imgW="279360" imgH="17748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1500" y="4014335"/>
                          <a:ext cx="563563" cy="358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3040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846291"/>
              </p:ext>
            </p:extLst>
          </p:nvPr>
        </p:nvGraphicFramePr>
        <p:xfrm>
          <a:off x="2540000" y="5648325"/>
          <a:ext cx="4135438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248" name="Equation" r:id="rId12" imgW="1803240" imgH="431640" progId="Equation.3">
                  <p:embed/>
                </p:oleObj>
              </mc:Choice>
              <mc:Fallback>
                <p:oleObj name="Equation" r:id="rId12" imgW="180324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0" y="5648325"/>
                        <a:ext cx="4135438" cy="9874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040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5761576"/>
              </p:ext>
            </p:extLst>
          </p:nvPr>
        </p:nvGraphicFramePr>
        <p:xfrm>
          <a:off x="1522413" y="4238625"/>
          <a:ext cx="6580187" cy="1235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249" name="Equation" r:id="rId14" imgW="2425680" imgH="457200" progId="Equation.3">
                  <p:embed/>
                </p:oleObj>
              </mc:Choice>
              <mc:Fallback>
                <p:oleObj name="Equation" r:id="rId14" imgW="2425680" imgH="457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2413" y="4238625"/>
                        <a:ext cx="6580187" cy="1235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804122"/>
              </p:ext>
            </p:extLst>
          </p:nvPr>
        </p:nvGraphicFramePr>
        <p:xfrm>
          <a:off x="1694332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2" name="Równanie" r:id="rId4" imgW="152280" imgH="139680" progId="Equation.3">
                  <p:embed/>
                </p:oleObj>
              </mc:Choice>
              <mc:Fallback>
                <p:oleObj name="Równanie" r:id="rId4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4332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64" name="Grupa 45063"/>
          <p:cNvGrpSpPr/>
          <p:nvPr/>
        </p:nvGrpSpPr>
        <p:grpSpPr>
          <a:xfrm>
            <a:off x="939758" y="2349362"/>
            <a:ext cx="7740860" cy="693255"/>
            <a:chOff x="1016605" y="2349362"/>
            <a:chExt cx="7740860" cy="693255"/>
          </a:xfrm>
        </p:grpSpPr>
        <p:grpSp>
          <p:nvGrpSpPr>
            <p:cNvPr id="10" name="Grupa 9"/>
            <p:cNvGrpSpPr/>
            <p:nvPr/>
          </p:nvGrpSpPr>
          <p:grpSpPr>
            <a:xfrm>
              <a:off x="2051720" y="2359412"/>
              <a:ext cx="1024807" cy="683205"/>
              <a:chOff x="2051720" y="2339312"/>
              <a:chExt cx="1024807" cy="683205"/>
            </a:xfrm>
          </p:grpSpPr>
          <p:sp>
            <p:nvSpPr>
              <p:cNvPr id="45" name="Elipsa 44"/>
              <p:cNvSpPr/>
              <p:nvPr/>
            </p:nvSpPr>
            <p:spPr bwMode="auto">
              <a:xfrm>
                <a:off x="2051720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8" name="pole tekstowe 7"/>
              <p:cNvSpPr txBox="1"/>
              <p:nvPr/>
            </p:nvSpPr>
            <p:spPr>
              <a:xfrm>
                <a:off x="2275422" y="2468518"/>
                <a:ext cx="6639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, 1</a:t>
                </a:r>
                <a:endParaRPr lang="pl-PL" b="1" i="1" dirty="0"/>
              </a:p>
            </p:txBody>
          </p:sp>
        </p:grpSp>
        <p:grpSp>
          <p:nvGrpSpPr>
            <p:cNvPr id="12" name="Grupa 11"/>
            <p:cNvGrpSpPr/>
            <p:nvPr/>
          </p:nvGrpSpPr>
          <p:grpSpPr>
            <a:xfrm>
              <a:off x="4414483" y="2359412"/>
              <a:ext cx="1111467" cy="683205"/>
              <a:chOff x="4301970" y="2359412"/>
              <a:chExt cx="1111467" cy="683205"/>
            </a:xfrm>
          </p:grpSpPr>
          <p:sp>
            <p:nvSpPr>
              <p:cNvPr id="46" name="Elipsa 45"/>
              <p:cNvSpPr/>
              <p:nvPr/>
            </p:nvSpPr>
            <p:spPr bwMode="auto">
              <a:xfrm>
                <a:off x="4301970" y="23594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4343913" y="2470181"/>
                <a:ext cx="10695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 </a:t>
                </a:r>
                <a:r>
                  <a:rPr lang="pl-PL" b="1" i="1" dirty="0"/>
                  <a:t>n</a:t>
                </a:r>
                <a:r>
                  <a:rPr lang="pl-PL" b="1" dirty="0" smtClean="0"/>
                  <a:t>+1, 1</a:t>
                </a:r>
                <a:endParaRPr lang="pl-PL" b="1" dirty="0"/>
              </a:p>
            </p:txBody>
          </p:sp>
        </p:grpSp>
        <p:grpSp>
          <p:nvGrpSpPr>
            <p:cNvPr id="13" name="Grupa 12"/>
            <p:cNvGrpSpPr/>
            <p:nvPr/>
          </p:nvGrpSpPr>
          <p:grpSpPr>
            <a:xfrm>
              <a:off x="6777245" y="2349362"/>
              <a:ext cx="1034522" cy="683205"/>
              <a:chOff x="6777245" y="2339312"/>
              <a:chExt cx="1034522" cy="683205"/>
            </a:xfrm>
          </p:grpSpPr>
          <p:sp>
            <p:nvSpPr>
              <p:cNvPr id="48" name="Elipsa 47"/>
              <p:cNvSpPr/>
              <p:nvPr/>
            </p:nvSpPr>
            <p:spPr bwMode="auto">
              <a:xfrm>
                <a:off x="6777245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pole tekstowe 48"/>
              <p:cNvSpPr txBox="1"/>
              <p:nvPr/>
            </p:nvSpPr>
            <p:spPr>
              <a:xfrm>
                <a:off x="6819188" y="24500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+2, 1</a:t>
                </a:r>
                <a:endParaRPr lang="pl-PL" b="1" dirty="0"/>
              </a:p>
            </p:txBody>
          </p:sp>
        </p:grpSp>
        <p:cxnSp>
          <p:nvCxnSpPr>
            <p:cNvPr id="45057" name="Łącznik prosty ze strzałką 45056"/>
            <p:cNvCxnSpPr>
              <a:stCxn id="45" idx="6"/>
              <a:endCxn id="46" idx="2"/>
            </p:cNvCxnSpPr>
            <p:nvPr/>
          </p:nvCxnSpPr>
          <p:spPr bwMode="auto">
            <a:xfrm>
              <a:off x="3076527" y="2701015"/>
              <a:ext cx="133795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5059" name="Łącznik prosty ze strzałką 45058"/>
            <p:cNvCxnSpPr>
              <a:stCxn id="46" idx="6"/>
              <a:endCxn id="48" idx="2"/>
            </p:cNvCxnSpPr>
            <p:nvPr/>
          </p:nvCxnSpPr>
          <p:spPr bwMode="auto">
            <a:xfrm flipV="1">
              <a:off x="5439290" y="2690965"/>
              <a:ext cx="133795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5" name="Łącznik prosty ze strzałką 54"/>
            <p:cNvCxnSpPr/>
            <p:nvPr/>
          </p:nvCxnSpPr>
          <p:spPr bwMode="auto">
            <a:xfrm>
              <a:off x="1016605" y="2690965"/>
              <a:ext cx="103511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56" name="Łącznik prosty ze strzałką 55"/>
            <p:cNvCxnSpPr/>
            <p:nvPr/>
          </p:nvCxnSpPr>
          <p:spPr bwMode="auto">
            <a:xfrm flipV="1">
              <a:off x="7802052" y="2701015"/>
              <a:ext cx="955413" cy="57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45062" name="Grupa 45061"/>
          <p:cNvGrpSpPr/>
          <p:nvPr/>
        </p:nvGrpSpPr>
        <p:grpSpPr>
          <a:xfrm>
            <a:off x="939758" y="4542656"/>
            <a:ext cx="7740860" cy="693255"/>
            <a:chOff x="939758" y="4542656"/>
            <a:chExt cx="7740860" cy="693255"/>
          </a:xfrm>
        </p:grpSpPr>
        <p:grpSp>
          <p:nvGrpSpPr>
            <p:cNvPr id="59" name="Grupa 58"/>
            <p:cNvGrpSpPr/>
            <p:nvPr/>
          </p:nvGrpSpPr>
          <p:grpSpPr>
            <a:xfrm>
              <a:off x="1974873" y="4552706"/>
              <a:ext cx="1024807" cy="683205"/>
              <a:chOff x="2051720" y="2339312"/>
              <a:chExt cx="1024807" cy="683205"/>
            </a:xfrm>
          </p:grpSpPr>
          <p:sp>
            <p:nvSpPr>
              <p:cNvPr id="60" name="Elipsa 59"/>
              <p:cNvSpPr/>
              <p:nvPr/>
            </p:nvSpPr>
            <p:spPr bwMode="auto">
              <a:xfrm>
                <a:off x="2051720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1" name="pole tekstowe 60"/>
              <p:cNvSpPr txBox="1"/>
              <p:nvPr/>
            </p:nvSpPr>
            <p:spPr>
              <a:xfrm>
                <a:off x="2275422" y="2468518"/>
                <a:ext cx="66396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, 2</a:t>
                </a:r>
                <a:endParaRPr lang="pl-PL" b="1" dirty="0"/>
              </a:p>
            </p:txBody>
          </p:sp>
        </p:grpSp>
        <p:grpSp>
          <p:nvGrpSpPr>
            <p:cNvPr id="62" name="Grupa 61"/>
            <p:cNvGrpSpPr/>
            <p:nvPr/>
          </p:nvGrpSpPr>
          <p:grpSpPr>
            <a:xfrm>
              <a:off x="4337636" y="4552706"/>
              <a:ext cx="1034522" cy="683205"/>
              <a:chOff x="4301970" y="2359412"/>
              <a:chExt cx="1034522" cy="683205"/>
            </a:xfrm>
          </p:grpSpPr>
          <p:sp>
            <p:nvSpPr>
              <p:cNvPr id="63" name="Elipsa 62"/>
              <p:cNvSpPr/>
              <p:nvPr/>
            </p:nvSpPr>
            <p:spPr bwMode="auto">
              <a:xfrm>
                <a:off x="4301970" y="23594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pole tekstowe 63"/>
              <p:cNvSpPr txBox="1"/>
              <p:nvPr/>
            </p:nvSpPr>
            <p:spPr>
              <a:xfrm>
                <a:off x="4343913" y="24701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+1, 2</a:t>
                </a:r>
                <a:endParaRPr lang="pl-PL" b="1" dirty="0"/>
              </a:p>
            </p:txBody>
          </p:sp>
        </p:grpSp>
        <p:grpSp>
          <p:nvGrpSpPr>
            <p:cNvPr id="65" name="Grupa 64"/>
            <p:cNvGrpSpPr/>
            <p:nvPr/>
          </p:nvGrpSpPr>
          <p:grpSpPr>
            <a:xfrm>
              <a:off x="6700398" y="4542656"/>
              <a:ext cx="1034522" cy="683205"/>
              <a:chOff x="6777245" y="2339312"/>
              <a:chExt cx="1034522" cy="683205"/>
            </a:xfrm>
          </p:grpSpPr>
          <p:sp>
            <p:nvSpPr>
              <p:cNvPr id="66" name="Elipsa 65"/>
              <p:cNvSpPr/>
              <p:nvPr/>
            </p:nvSpPr>
            <p:spPr bwMode="auto">
              <a:xfrm>
                <a:off x="6777245" y="2339312"/>
                <a:ext cx="1024807" cy="683205"/>
              </a:xfrm>
              <a:prstGeom prst="ellipse">
                <a:avLst/>
              </a:prstGeom>
              <a:noFill/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7" name="pole tekstowe 66"/>
              <p:cNvSpPr txBox="1"/>
              <p:nvPr/>
            </p:nvSpPr>
            <p:spPr>
              <a:xfrm>
                <a:off x="6819188" y="2450081"/>
                <a:ext cx="9925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b="1" i="1" dirty="0"/>
                  <a:t>n</a:t>
                </a:r>
                <a:r>
                  <a:rPr lang="pl-PL" b="1" dirty="0" smtClean="0"/>
                  <a:t>+2, 2</a:t>
                </a:r>
                <a:endParaRPr lang="pl-PL" b="1" dirty="0"/>
              </a:p>
            </p:txBody>
          </p:sp>
        </p:grpSp>
        <p:cxnSp>
          <p:nvCxnSpPr>
            <p:cNvPr id="68" name="Łącznik prosty ze strzałką 67"/>
            <p:cNvCxnSpPr>
              <a:stCxn id="60" idx="6"/>
              <a:endCxn id="63" idx="2"/>
            </p:cNvCxnSpPr>
            <p:nvPr/>
          </p:nvCxnSpPr>
          <p:spPr bwMode="auto">
            <a:xfrm>
              <a:off x="2999680" y="4894309"/>
              <a:ext cx="1337956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Łącznik prosty ze strzałką 68"/>
            <p:cNvCxnSpPr>
              <a:stCxn id="63" idx="6"/>
              <a:endCxn id="66" idx="2"/>
            </p:cNvCxnSpPr>
            <p:nvPr/>
          </p:nvCxnSpPr>
          <p:spPr bwMode="auto">
            <a:xfrm flipV="1">
              <a:off x="5362443" y="4884259"/>
              <a:ext cx="133795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Łącznik prosty ze strzałką 69"/>
            <p:cNvCxnSpPr/>
            <p:nvPr/>
          </p:nvCxnSpPr>
          <p:spPr bwMode="auto">
            <a:xfrm>
              <a:off x="939758" y="4884259"/>
              <a:ext cx="1035115" cy="1005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Łącznik prosty ze strzałką 70"/>
            <p:cNvCxnSpPr/>
            <p:nvPr/>
          </p:nvCxnSpPr>
          <p:spPr bwMode="auto">
            <a:xfrm flipV="1">
              <a:off x="7725205" y="4894309"/>
              <a:ext cx="955413" cy="57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45066" name="Łącznik zakrzywiony 45065"/>
          <p:cNvCxnSpPr>
            <a:stCxn id="45" idx="3"/>
            <a:endCxn id="60" idx="1"/>
          </p:cNvCxnSpPr>
          <p:nvPr/>
        </p:nvCxnSpPr>
        <p:spPr bwMode="auto">
          <a:xfrm rot="5400000">
            <a:off x="1269856" y="3797661"/>
            <a:ext cx="1710195" cy="12700"/>
          </a:xfrm>
          <a:prstGeom prst="curvedConnector3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68" name="Łącznik prosty ze strzałką 45067"/>
          <p:cNvCxnSpPr>
            <a:stCxn id="60" idx="7"/>
            <a:endCxn id="45" idx="5"/>
          </p:cNvCxnSpPr>
          <p:nvPr/>
        </p:nvCxnSpPr>
        <p:spPr bwMode="auto">
          <a:xfrm flipV="1">
            <a:off x="2849600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0" name="Łącznik prosty ze strzałką 45069"/>
          <p:cNvCxnSpPr>
            <a:stCxn id="46" idx="3"/>
            <a:endCxn id="63" idx="1"/>
          </p:cNvCxnSpPr>
          <p:nvPr/>
        </p:nvCxnSpPr>
        <p:spPr bwMode="auto">
          <a:xfrm>
            <a:off x="4487716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2" name="Łącznik prosty ze strzałką 45071"/>
          <p:cNvCxnSpPr>
            <a:stCxn id="63" idx="7"/>
            <a:endCxn id="46" idx="5"/>
          </p:cNvCxnSpPr>
          <p:nvPr/>
        </p:nvCxnSpPr>
        <p:spPr bwMode="auto">
          <a:xfrm flipV="1">
            <a:off x="5212363" y="294256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4" name="Łącznik prosty ze strzałką 45073"/>
          <p:cNvCxnSpPr>
            <a:stCxn id="48" idx="3"/>
            <a:endCxn id="66" idx="1"/>
          </p:cNvCxnSpPr>
          <p:nvPr/>
        </p:nvCxnSpPr>
        <p:spPr bwMode="auto">
          <a:xfrm>
            <a:off x="6850478" y="293251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076" name="Łącznik prosty ze strzałką 45075"/>
          <p:cNvCxnSpPr>
            <a:stCxn id="66" idx="7"/>
            <a:endCxn id="48" idx="5"/>
          </p:cNvCxnSpPr>
          <p:nvPr/>
        </p:nvCxnSpPr>
        <p:spPr bwMode="auto">
          <a:xfrm flipV="1">
            <a:off x="7575125" y="2932514"/>
            <a:ext cx="0" cy="1710195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99" name="Obiekt 9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102536"/>
              </p:ext>
            </p:extLst>
          </p:nvPr>
        </p:nvGraphicFramePr>
        <p:xfrm>
          <a:off x="4050880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3" name="Równanie" r:id="rId6" imgW="152280" imgH="139680" progId="Equation.3">
                  <p:embed/>
                </p:oleObj>
              </mc:Choice>
              <mc:Fallback>
                <p:oleObj name="Równanie" r:id="rId6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50880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" name="Obiek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738215"/>
              </p:ext>
            </p:extLst>
          </p:nvPr>
        </p:nvGraphicFramePr>
        <p:xfrm>
          <a:off x="6433012" y="3631361"/>
          <a:ext cx="417466" cy="382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4" name="Równanie" r:id="rId7" imgW="152280" imgH="139680" progId="Equation.3">
                  <p:embed/>
                </p:oleObj>
              </mc:Choice>
              <mc:Fallback>
                <p:oleObj name="Równanie" r:id="rId7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33012" y="3631361"/>
                        <a:ext cx="417466" cy="382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iek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936977"/>
              </p:ext>
            </p:extLst>
          </p:nvPr>
        </p:nvGraphicFramePr>
        <p:xfrm>
          <a:off x="2820988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5" name="Równanie" r:id="rId8" imgW="152280" imgH="203040" progId="Equation.3">
                  <p:embed/>
                </p:oleObj>
              </mc:Choice>
              <mc:Fallback>
                <p:oleObj name="Równanie" r:id="rId8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820988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Obiekt 10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0719523"/>
              </p:ext>
            </p:extLst>
          </p:nvPr>
        </p:nvGraphicFramePr>
        <p:xfrm>
          <a:off x="5192992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6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192992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Obiekt 10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40603"/>
              </p:ext>
            </p:extLst>
          </p:nvPr>
        </p:nvGraphicFramePr>
        <p:xfrm>
          <a:off x="7575125" y="3544888"/>
          <a:ext cx="417512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757" name="Równanie" r:id="rId12" imgW="152280" imgH="203040" progId="Equation.3">
                  <p:embed/>
                </p:oleObj>
              </mc:Choice>
              <mc:Fallback>
                <p:oleObj name="Równanie" r:id="rId12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575125" y="3544888"/>
                        <a:ext cx="417512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5077" name="Grupa 45076"/>
          <p:cNvGrpSpPr/>
          <p:nvPr/>
        </p:nvGrpSpPr>
        <p:grpSpPr>
          <a:xfrm>
            <a:off x="1150938" y="2054087"/>
            <a:ext cx="7125752" cy="590550"/>
            <a:chOff x="1303378" y="2054087"/>
            <a:chExt cx="7125752" cy="590550"/>
          </a:xfrm>
        </p:grpSpPr>
        <p:graphicFrame>
          <p:nvGraphicFramePr>
            <p:cNvPr id="104" name="Obiekt 10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5154594"/>
                </p:ext>
              </p:extLst>
            </p:nvPr>
          </p:nvGraphicFramePr>
          <p:xfrm>
            <a:off x="1303378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58" name="Równanie" r:id="rId13" imgW="164880" imgH="215640" progId="Equation.3">
                    <p:embed/>
                  </p:oleObj>
                </mc:Choice>
                <mc:Fallback>
                  <p:oleObj name="Równanie" r:id="rId13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303378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5" name="Obiekt 10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60896784"/>
                </p:ext>
              </p:extLst>
            </p:nvPr>
          </p:nvGraphicFramePr>
          <p:xfrm>
            <a:off x="3405684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59" name="Równanie" r:id="rId15" imgW="164880" imgH="215640" progId="Equation.3">
                    <p:embed/>
                  </p:oleObj>
                </mc:Choice>
                <mc:Fallback>
                  <p:oleObj name="Równanie" r:id="rId15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405684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" name="Obiekt 10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19094531"/>
                </p:ext>
              </p:extLst>
            </p:nvPr>
          </p:nvGraphicFramePr>
          <p:xfrm>
            <a:off x="5744985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0" name="Równanie" r:id="rId17" imgW="164880" imgH="215640" progId="Equation.3">
                    <p:embed/>
                  </p:oleObj>
                </mc:Choice>
                <mc:Fallback>
                  <p:oleObj name="Równanie" r:id="rId17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5744985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" name="Obiekt 10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1572547"/>
                </p:ext>
              </p:extLst>
            </p:nvPr>
          </p:nvGraphicFramePr>
          <p:xfrm>
            <a:off x="7976692" y="2054087"/>
            <a:ext cx="4524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1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7976692" y="2054087"/>
                          <a:ext cx="452438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5078" name="Grupa 45077"/>
          <p:cNvGrpSpPr/>
          <p:nvPr/>
        </p:nvGrpSpPr>
        <p:grpSpPr>
          <a:xfrm>
            <a:off x="1150938" y="5037138"/>
            <a:ext cx="7161212" cy="590550"/>
            <a:chOff x="1150938" y="5037138"/>
            <a:chExt cx="7161212" cy="590550"/>
          </a:xfrm>
        </p:grpSpPr>
        <p:graphicFrame>
          <p:nvGraphicFramePr>
            <p:cNvPr id="108" name="Obiekt 10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5264592"/>
                </p:ext>
              </p:extLst>
            </p:nvPr>
          </p:nvGraphicFramePr>
          <p:xfrm>
            <a:off x="1150938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2" name="Równanie" r:id="rId19" imgW="177480" imgH="215640" progId="Equation.3">
                    <p:embed/>
                  </p:oleObj>
                </mc:Choice>
                <mc:Fallback>
                  <p:oleObj name="Równanie" r:id="rId19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1150938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9" name="Obiekt 10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6722184"/>
                </p:ext>
              </p:extLst>
            </p:nvPr>
          </p:nvGraphicFramePr>
          <p:xfrm>
            <a:off x="3255963" y="5037138"/>
            <a:ext cx="485775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3" name="Równanie" r:id="rId21" imgW="177480" imgH="215640" progId="Equation.3">
                    <p:embed/>
                  </p:oleObj>
                </mc:Choice>
                <mc:Fallback>
                  <p:oleObj name="Równanie" r:id="rId21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3255963" y="5037138"/>
                          <a:ext cx="485775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0" name="Obiekt 10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062411"/>
                </p:ext>
              </p:extLst>
            </p:nvPr>
          </p:nvGraphicFramePr>
          <p:xfrm>
            <a:off x="5592763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4" name="Równanie" r:id="rId23" imgW="177480" imgH="215640" progId="Equation.3">
                    <p:embed/>
                  </p:oleObj>
                </mc:Choice>
                <mc:Fallback>
                  <p:oleObj name="Równanie" r:id="rId23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592763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1" name="Obiekt 1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8402426"/>
                </p:ext>
              </p:extLst>
            </p:nvPr>
          </p:nvGraphicFramePr>
          <p:xfrm>
            <a:off x="7824788" y="5037138"/>
            <a:ext cx="487362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6765" name="Równanie" r:id="rId25" imgW="177480" imgH="215640" progId="Equation.3">
                    <p:embed/>
                  </p:oleObj>
                </mc:Choice>
                <mc:Fallback>
                  <p:oleObj name="Równanie" r:id="rId25" imgW="17748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7824788" y="5037138"/>
                          <a:ext cx="487362" cy="590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22853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27865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POISSONA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z 2-STANOWĄ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MODULACJĄ MARKOWOWSKĄ (MMPP-2)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1191508"/>
              </p:ext>
            </p:extLst>
          </p:nvPr>
        </p:nvGraphicFramePr>
        <p:xfrm>
          <a:off x="296524" y="1688782"/>
          <a:ext cx="2006533" cy="902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133" name="Równanie" r:id="rId4" imgW="1015920" imgH="457200" progId="Equation.3">
                  <p:embed/>
                </p:oleObj>
              </mc:Choice>
              <mc:Fallback>
                <p:oleObj name="Równanie" r:id="rId4" imgW="10159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6524" y="1688782"/>
                        <a:ext cx="2006533" cy="902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i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1753225"/>
              </p:ext>
            </p:extLst>
          </p:nvPr>
        </p:nvGraphicFramePr>
        <p:xfrm>
          <a:off x="2990850" y="1689100"/>
          <a:ext cx="147955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134" name="Równanie" r:id="rId6" imgW="749160" imgH="457200" progId="Equation.3">
                  <p:embed/>
                </p:oleObj>
              </mc:Choice>
              <mc:Fallback>
                <p:oleObj name="Równanie" r:id="rId6" imgW="7491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90850" y="1689100"/>
                        <a:ext cx="1479550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pole tekstowe 14"/>
          <p:cNvSpPr txBox="1"/>
          <p:nvPr/>
        </p:nvSpPr>
        <p:spPr>
          <a:xfrm>
            <a:off x="4579900" y="1906795"/>
            <a:ext cx="452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i="1" dirty="0" err="1" smtClean="0">
                <a:solidFill>
                  <a:srgbClr val="000099"/>
                </a:solidFill>
              </a:rPr>
              <a:t>Interrupted</a:t>
            </a:r>
            <a:r>
              <a:rPr lang="pl-PL" b="1" i="1" dirty="0" smtClean="0">
                <a:solidFill>
                  <a:srgbClr val="000099"/>
                </a:solidFill>
              </a:rPr>
              <a:t> Poisson </a:t>
            </a:r>
            <a:r>
              <a:rPr lang="pl-PL" b="1" i="1" dirty="0" err="1" smtClean="0">
                <a:solidFill>
                  <a:srgbClr val="000099"/>
                </a:solidFill>
              </a:rPr>
              <a:t>Process</a:t>
            </a:r>
            <a:r>
              <a:rPr lang="pl-PL" b="1" i="1" dirty="0" smtClean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(IPP)</a:t>
            </a:r>
            <a:endParaRPr lang="pl-PL" b="1" i="1" dirty="0" smtClean="0">
              <a:solidFill>
                <a:srgbClr val="000099"/>
              </a:solidFill>
            </a:endParaRPr>
          </a:p>
        </p:txBody>
      </p:sp>
      <p:sp>
        <p:nvSpPr>
          <p:cNvPr id="3" name="Elipsa 2"/>
          <p:cNvSpPr/>
          <p:nvPr/>
        </p:nvSpPr>
        <p:spPr bwMode="auto">
          <a:xfrm>
            <a:off x="332228" y="3440547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2085642" y="3568574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16" name="Elipsa 15"/>
          <p:cNvSpPr/>
          <p:nvPr/>
        </p:nvSpPr>
        <p:spPr bwMode="auto">
          <a:xfrm>
            <a:off x="2042418" y="3440547"/>
            <a:ext cx="720080" cy="720080"/>
          </a:xfrm>
          <a:prstGeom prst="ellips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278444" y="3561642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OFF</a:t>
            </a:r>
            <a:endParaRPr lang="pl-PL" b="1" dirty="0">
              <a:solidFill>
                <a:srgbClr val="000000"/>
              </a:solidFill>
            </a:endParaRPr>
          </a:p>
        </p:txBody>
      </p:sp>
      <p:cxnSp>
        <p:nvCxnSpPr>
          <p:cNvPr id="11" name="Łącznik zakrzywiony 10"/>
          <p:cNvCxnSpPr>
            <a:stCxn id="3" idx="0"/>
            <a:endCxn id="16" idx="0"/>
          </p:cNvCxnSpPr>
          <p:nvPr/>
        </p:nvCxnSpPr>
        <p:spPr bwMode="auto">
          <a:xfrm rot="5400000" flipH="1" flipV="1">
            <a:off x="1547363" y="2585452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Łącznik zakrzywiony 20"/>
          <p:cNvCxnSpPr/>
          <p:nvPr/>
        </p:nvCxnSpPr>
        <p:spPr bwMode="auto">
          <a:xfrm rot="5400000">
            <a:off x="1547363" y="3284909"/>
            <a:ext cx="12700" cy="1710190"/>
          </a:xfrm>
          <a:prstGeom prst="curvedConnector3">
            <a:avLst>
              <a:gd name="adj1" fmla="val 4200000"/>
            </a:avLst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386629"/>
              </p:ext>
            </p:extLst>
          </p:nvPr>
        </p:nvGraphicFramePr>
        <p:xfrm>
          <a:off x="1322338" y="2893772"/>
          <a:ext cx="566431" cy="5192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135" name="Równanie" r:id="rId8" imgW="152280" imgH="139680" progId="Equation.3">
                  <p:embed/>
                </p:oleObj>
              </mc:Choice>
              <mc:Fallback>
                <p:oleObj name="Równanie" r:id="rId8" imgW="1522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22338" y="2893772"/>
                        <a:ext cx="566431" cy="5192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i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192316"/>
              </p:ext>
            </p:extLst>
          </p:nvPr>
        </p:nvGraphicFramePr>
        <p:xfrm>
          <a:off x="1307561" y="3978232"/>
          <a:ext cx="566737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136" name="Równanie" r:id="rId10" imgW="152280" imgH="203040" progId="Equation.3">
                  <p:embed/>
                </p:oleObj>
              </mc:Choice>
              <mc:Fallback>
                <p:oleObj name="Równanie" r:id="rId10" imgW="15228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07561" y="3978232"/>
                        <a:ext cx="566737" cy="754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Line 16"/>
          <p:cNvSpPr>
            <a:spLocks noChangeShapeType="1"/>
          </p:cNvSpPr>
          <p:nvPr/>
        </p:nvSpPr>
        <p:spPr bwMode="auto">
          <a:xfrm>
            <a:off x="5517105" y="3723565"/>
            <a:ext cx="171019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5" name="Line 17"/>
          <p:cNvSpPr>
            <a:spLocks noChangeShapeType="1"/>
          </p:cNvSpPr>
          <p:nvPr/>
        </p:nvSpPr>
        <p:spPr bwMode="auto">
          <a:xfrm>
            <a:off x="40421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>
            <a:off x="43469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7" name="Line 19"/>
          <p:cNvSpPr>
            <a:spLocks noChangeShapeType="1"/>
          </p:cNvSpPr>
          <p:nvPr/>
        </p:nvSpPr>
        <p:spPr bwMode="auto">
          <a:xfrm>
            <a:off x="4423175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8" name="Line 20"/>
          <p:cNvSpPr>
            <a:spLocks noChangeShapeType="1"/>
          </p:cNvSpPr>
          <p:nvPr/>
        </p:nvSpPr>
        <p:spPr bwMode="auto">
          <a:xfrm>
            <a:off x="63241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9" name="Line 21"/>
          <p:cNvSpPr>
            <a:spLocks noChangeShapeType="1"/>
          </p:cNvSpPr>
          <p:nvPr/>
        </p:nvSpPr>
        <p:spPr bwMode="auto">
          <a:xfrm>
            <a:off x="64003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0" name="Line 22"/>
          <p:cNvSpPr>
            <a:spLocks noChangeShapeType="1"/>
          </p:cNvSpPr>
          <p:nvPr/>
        </p:nvSpPr>
        <p:spPr bwMode="auto">
          <a:xfrm>
            <a:off x="66289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>
            <a:off x="67813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7086123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3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627593"/>
              </p:ext>
            </p:extLst>
          </p:nvPr>
        </p:nvGraphicFramePr>
        <p:xfrm>
          <a:off x="5738522" y="4234331"/>
          <a:ext cx="3333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137" name="Równanie" r:id="rId12" imgW="139680" imgH="177480" progId="Equation.3">
                  <p:embed/>
                </p:oleObj>
              </mc:Choice>
              <mc:Fallback>
                <p:oleObj name="Równanie" r:id="rId12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8522" y="4234331"/>
                        <a:ext cx="333375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pole tekstowe 43"/>
          <p:cNvSpPr txBox="1"/>
          <p:nvPr/>
        </p:nvSpPr>
        <p:spPr>
          <a:xfrm>
            <a:off x="6117727" y="4146082"/>
            <a:ext cx="915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000000"/>
                </a:solidFill>
              </a:rPr>
              <a:t>ciąg</a:t>
            </a:r>
            <a:br>
              <a:rPr lang="pl-PL" sz="1600" b="1" dirty="0" smtClean="0">
                <a:solidFill>
                  <a:srgbClr val="000000"/>
                </a:solidFill>
              </a:rPr>
            </a:br>
            <a:r>
              <a:rPr lang="pl-PL" sz="1600" b="1" dirty="0" smtClean="0">
                <a:solidFill>
                  <a:srgbClr val="000000"/>
                </a:solidFill>
              </a:rPr>
              <a:t>zgłoszeń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07178" y="4996051"/>
            <a:ext cx="8626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Źródło w naprzemiennych przedziałach emituje zgłoszenia (ON)</a:t>
            </a:r>
            <a:br>
              <a:rPr lang="pl-PL" b="1" dirty="0" smtClean="0">
                <a:solidFill>
                  <a:srgbClr val="000000"/>
                </a:solidFill>
              </a:rPr>
            </a:br>
            <a:r>
              <a:rPr lang="pl-PL" b="1" dirty="0" smtClean="0">
                <a:solidFill>
                  <a:srgbClr val="000000"/>
                </a:solidFill>
              </a:rPr>
              <a:t>z intensywnością  </a:t>
            </a:r>
            <a:r>
              <a:rPr lang="el-GR" b="1" i="1" dirty="0" smtClean="0">
                <a:solidFill>
                  <a:srgbClr val="000000"/>
                </a:solidFill>
              </a:rPr>
              <a:t>λ</a:t>
            </a:r>
            <a:r>
              <a:rPr lang="pl-PL" b="1" baseline="-25000" dirty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lub nie emituje zgłoszeń (OFF).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718229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 flipV="1">
            <a:off x="8029766" y="3723565"/>
            <a:ext cx="560986" cy="500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9" name="Line 16"/>
          <p:cNvSpPr>
            <a:spLocks noChangeShapeType="1"/>
          </p:cNvSpPr>
          <p:nvPr/>
        </p:nvSpPr>
        <p:spPr bwMode="auto">
          <a:xfrm>
            <a:off x="467531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" name="Line 16"/>
          <p:cNvSpPr>
            <a:spLocks noChangeShapeType="1"/>
          </p:cNvSpPr>
          <p:nvPr/>
        </p:nvSpPr>
        <p:spPr bwMode="auto">
          <a:xfrm>
            <a:off x="3852350" y="3723565"/>
            <a:ext cx="85509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" name="Line 20"/>
          <p:cNvSpPr>
            <a:spLocks noChangeShapeType="1"/>
          </p:cNvSpPr>
          <p:nvPr/>
        </p:nvSpPr>
        <p:spPr bwMode="auto">
          <a:xfrm>
            <a:off x="81376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2" name="Line 21"/>
          <p:cNvSpPr>
            <a:spLocks noChangeShapeType="1"/>
          </p:cNvSpPr>
          <p:nvPr/>
        </p:nvSpPr>
        <p:spPr bwMode="auto">
          <a:xfrm>
            <a:off x="82138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33" name="Line 22"/>
          <p:cNvSpPr>
            <a:spLocks noChangeShapeType="1"/>
          </p:cNvSpPr>
          <p:nvPr/>
        </p:nvSpPr>
        <p:spPr bwMode="auto">
          <a:xfrm>
            <a:off x="844243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5" name="pole tekstowe 44"/>
          <p:cNvSpPr txBox="1"/>
          <p:nvPr/>
        </p:nvSpPr>
        <p:spPr>
          <a:xfrm>
            <a:off x="3934662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6" name="pole tekstowe 45"/>
          <p:cNvSpPr txBox="1"/>
          <p:nvPr/>
        </p:nvSpPr>
        <p:spPr>
          <a:xfrm>
            <a:off x="4721043" y="3685763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OFF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>
            <a:off x="56311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>
            <a:off x="59359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>
            <a:off x="6012160" y="3113965"/>
            <a:ext cx="0" cy="6096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/>
          </a:ln>
        </p:spPr>
        <p:txBody>
          <a:bodyPr/>
          <a:lstStyle/>
          <a:p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8009287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6144963" y="3685763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0000"/>
                </a:solidFill>
              </a:rPr>
              <a:t>ON</a:t>
            </a:r>
            <a:endParaRPr lang="pl-PL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26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03617" y="954088"/>
            <a:ext cx="8213545" cy="4043933"/>
            <a:chOff x="103617" y="954088"/>
            <a:chExt cx="8213545" cy="4043933"/>
          </a:xfrm>
        </p:grpSpPr>
        <p:graphicFrame>
          <p:nvGraphicFramePr>
            <p:cNvPr id="52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9021594"/>
                </p:ext>
              </p:extLst>
            </p:nvPr>
          </p:nvGraphicFramePr>
          <p:xfrm>
            <a:off x="107950" y="954088"/>
            <a:ext cx="3725863" cy="2251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276" name="Równanie" r:id="rId4" imgW="2273040" imgH="1371600" progId="Equation.3">
                    <p:embed/>
                  </p:oleObj>
                </mc:Choice>
                <mc:Fallback>
                  <p:oleObj name="Równanie" r:id="rId4" imgW="2273040" imgH="1371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950" y="954088"/>
                          <a:ext cx="3725863" cy="2251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9607077"/>
                </p:ext>
              </p:extLst>
            </p:nvPr>
          </p:nvGraphicFramePr>
          <p:xfrm>
            <a:off x="3309578" y="3432291"/>
            <a:ext cx="2222480" cy="1565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277" name="Równanie" r:id="rId6" imgW="1333440" imgH="939600" progId="Equation.3">
                    <p:embed/>
                  </p:oleObj>
                </mc:Choice>
                <mc:Fallback>
                  <p:oleObj name="Równanie" r:id="rId6" imgW="1333440" imgH="93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09578" y="3432291"/>
                          <a:ext cx="2222480" cy="156573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iekt 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43586032"/>
                </p:ext>
              </p:extLst>
            </p:nvPr>
          </p:nvGraphicFramePr>
          <p:xfrm>
            <a:off x="6102170" y="3525973"/>
            <a:ext cx="1639999" cy="628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278" name="Równanie" r:id="rId8" imgW="761760" imgH="291960" progId="Equation.3">
                    <p:embed/>
                  </p:oleObj>
                </mc:Choice>
                <mc:Fallback>
                  <p:oleObj name="Równanie" r:id="rId8" imgW="761760" imgH="291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2170" y="3525973"/>
                          <a:ext cx="1639999" cy="628862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iekt 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24775144"/>
                </p:ext>
              </p:extLst>
            </p:nvPr>
          </p:nvGraphicFramePr>
          <p:xfrm>
            <a:off x="6097093" y="4419110"/>
            <a:ext cx="2220069" cy="461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279" name="Equation" r:id="rId10" imgW="914400" imgH="190440" progId="Equation.3">
                    <p:embed/>
                  </p:oleObj>
                </mc:Choice>
                <mc:Fallback>
                  <p:oleObj name="Equation" r:id="rId10" imgW="91440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7093" y="4419110"/>
                          <a:ext cx="2220069" cy="46198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6" name="Obi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0000848"/>
                </p:ext>
              </p:extLst>
            </p:nvPr>
          </p:nvGraphicFramePr>
          <p:xfrm>
            <a:off x="103617" y="3432291"/>
            <a:ext cx="2308143" cy="1565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58280" name="Equation" r:id="rId12" imgW="1384200" imgH="939600" progId="Equation.3">
                    <p:embed/>
                  </p:oleObj>
                </mc:Choice>
                <mc:Fallback>
                  <p:oleObj name="Equation" r:id="rId12" imgW="1384200" imgH="939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3617" y="3432291"/>
                          <a:ext cx="2308143" cy="156573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7" name="Rectangle 2"/>
          <p:cNvSpPr>
            <a:spLocks noChangeArrowheads="1"/>
          </p:cNvSpPr>
          <p:nvPr/>
        </p:nvSpPr>
        <p:spPr bwMode="auto">
          <a:xfrm>
            <a:off x="0" y="0"/>
            <a:ext cx="9144000" cy="7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KOLEJKA MMPP/M/1</a:t>
            </a:r>
            <a:endParaRPr kumimoji="1" lang="pl-PL" sz="3600" dirty="0">
              <a:solidFill>
                <a:schemeClr val="folHlink"/>
              </a:solidFill>
              <a:latin typeface="Impact" pitchFamily="34" charset="0"/>
            </a:endParaRPr>
          </a:p>
        </p:txBody>
      </p:sp>
      <p:graphicFrame>
        <p:nvGraphicFramePr>
          <p:cNvPr id="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455502"/>
              </p:ext>
            </p:extLst>
          </p:nvPr>
        </p:nvGraphicFramePr>
        <p:xfrm>
          <a:off x="3983223" y="997314"/>
          <a:ext cx="5173185" cy="2109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281" name="Equation" r:id="rId14" imgW="3365280" imgH="1371600" progId="Equation.3">
                  <p:embed/>
                </p:oleObj>
              </mc:Choice>
              <mc:Fallback>
                <p:oleObj name="Equation" r:id="rId14" imgW="3365280" imgH="1371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3223" y="997314"/>
                        <a:ext cx="5173185" cy="210963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pole tekstowe 58"/>
          <p:cNvSpPr txBox="1"/>
          <p:nvPr/>
        </p:nvSpPr>
        <p:spPr>
          <a:xfrm>
            <a:off x="0" y="5262296"/>
            <a:ext cx="91396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Blokowa macierz tworząca procesu MMPP/M/1 </a:t>
            </a:r>
            <a:r>
              <a:rPr lang="pl-PL" sz="2000" b="1" smtClean="0">
                <a:solidFill>
                  <a:srgbClr val="000000"/>
                </a:solidFill>
              </a:rPr>
              <a:t>jest podobna </a:t>
            </a:r>
            <a:r>
              <a:rPr lang="pl-PL" sz="2000" b="1" dirty="0" smtClean="0">
                <a:solidFill>
                  <a:srgbClr val="000000"/>
                </a:solidFill>
              </a:rPr>
              <a:t>do macierzy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tworzącej procesu M/M/1 – dwie </a:t>
            </a:r>
            <a:r>
              <a:rPr lang="pl-PL" sz="2000" b="1" dirty="0" err="1" smtClean="0">
                <a:solidFill>
                  <a:srgbClr val="000000"/>
                </a:solidFill>
              </a:rPr>
              <a:t>podprzekątne</a:t>
            </a:r>
            <a:r>
              <a:rPr lang="pl-PL" sz="2000" b="1" dirty="0" smtClean="0">
                <a:solidFill>
                  <a:srgbClr val="000000"/>
                </a:solidFill>
              </a:rPr>
              <a:t> reprezentujące przybycia zgłoszeń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oraz ich obsługę oraz przekątna główna realizująca zerowanie się sumy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elementów wiersza.</a:t>
            </a:r>
            <a:endParaRPr lang="pl-PL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42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3"/>
          <p:cNvSpPr txBox="1">
            <a:spLocks noChangeArrowheads="1"/>
          </p:cNvSpPr>
          <p:nvPr/>
        </p:nvSpPr>
        <p:spPr bwMode="auto">
          <a:xfrm>
            <a:off x="7391400" y="6477136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36" name="pole tekstowe 35"/>
          <p:cNvSpPr txBox="1"/>
          <p:nvPr/>
        </p:nvSpPr>
        <p:spPr>
          <a:xfrm>
            <a:off x="167392" y="707886"/>
            <a:ext cx="772006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 Proces Poissona = strumień wykładniczy = proces narodzin</a:t>
            </a:r>
            <a:r>
              <a:rPr lang="pl-PL" sz="1800" b="1" dirty="0" smtClean="0">
                <a:solidFill>
                  <a:srgbClr val="000000"/>
                </a:solidFill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 Proces narodzin/śmierci to jeden z najprostszych procesów Markowa.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 Proces Markowa = chaotyczna wędrówka po grafie stanów procesu.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 Proces Markowa jest parametryzowany przez macierz intensywności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przejść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pomiędzy stanami.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 Równania </a:t>
            </a:r>
            <a:r>
              <a:rPr lang="pl-PL" sz="1800" b="1" dirty="0" err="1" smtClean="0">
                <a:solidFill>
                  <a:srgbClr val="000000"/>
                </a:solidFill>
              </a:rPr>
              <a:t>Chapmana-Kołmogorowa</a:t>
            </a:r>
            <a:r>
              <a:rPr lang="pl-PL" sz="1800" b="1" dirty="0" smtClean="0">
                <a:solidFill>
                  <a:srgbClr val="000000"/>
                </a:solidFill>
              </a:rPr>
              <a:t> wyznaczają zarówno ewolucję,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jak i stan stacjonarny procesu Markowa.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 smtClean="0">
                <a:solidFill>
                  <a:srgbClr val="000000"/>
                </a:solidFill>
              </a:rPr>
              <a:t> Chaotyczną wędrówkę procesu Markowa pomiędzy stanami można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rozłożyć na czasy pobytu procesu w stanie (losowa zmienna wykładnicza)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oraz przejścia między stanami (opisane przez włożony łańcuch Markowa).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Dekompozycja procesu Markowa pozwala tworzyć bardziej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skomplikowane modele uwzględniające</a:t>
            </a: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korelacje w ruchu </a:t>
            </a:r>
            <a:r>
              <a:rPr lang="pl-PL" sz="1800" b="1" dirty="0" err="1" smtClean="0">
                <a:solidFill>
                  <a:srgbClr val="000000"/>
                </a:solidFill>
              </a:rPr>
              <a:t>tele</a:t>
            </a:r>
            <a:r>
              <a:rPr lang="pl-PL" sz="1800" b="1" dirty="0" smtClean="0">
                <a:solidFill>
                  <a:srgbClr val="000000"/>
                </a:solidFill>
              </a:rPr>
              <a:t>-</a:t>
            </a:r>
            <a:br>
              <a:rPr lang="pl-PL" sz="1800" b="1" dirty="0" smtClean="0">
                <a:solidFill>
                  <a:srgbClr val="000000"/>
                </a:solidFill>
              </a:rPr>
            </a:br>
            <a:r>
              <a:rPr lang="pl-PL" sz="1800" b="1" dirty="0" smtClean="0">
                <a:solidFill>
                  <a:srgbClr val="000000"/>
                </a:solidFill>
              </a:rPr>
              <a:t>informatycznym (</a:t>
            </a:r>
            <a:r>
              <a:rPr lang="pl-PL" sz="1800" b="1" i="1" dirty="0" err="1" smtClean="0">
                <a:solidFill>
                  <a:srgbClr val="000000"/>
                </a:solidFill>
              </a:rPr>
              <a:t>burstiness</a:t>
            </a:r>
            <a:r>
              <a:rPr lang="pl-PL" sz="1800" b="1" i="1" dirty="0" smtClean="0">
                <a:solidFill>
                  <a:srgbClr val="000000"/>
                </a:solidFill>
              </a:rPr>
              <a:t>,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selfsimilarity</a:t>
            </a:r>
            <a:r>
              <a:rPr lang="pl-PL" sz="1800" b="1" dirty="0" smtClean="0">
                <a:solidFill>
                  <a:srgbClr val="000000"/>
                </a:solidFill>
              </a:rPr>
              <a:t>).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Proces MMPP można uogólnić do procesu BMAP – </a:t>
            </a:r>
            <a:r>
              <a:rPr lang="pl-PL" sz="1800" b="1" dirty="0" err="1" smtClean="0">
                <a:solidFill>
                  <a:srgbClr val="000000"/>
                </a:solidFill>
              </a:rPr>
              <a:t>Batch</a:t>
            </a:r>
            <a:r>
              <a:rPr lang="pl-PL" sz="1800" b="1" dirty="0" smtClean="0">
                <a:solidFill>
                  <a:srgbClr val="000000"/>
                </a:solidFill>
              </a:rPr>
              <a:t> Markow </a:t>
            </a:r>
            <a:r>
              <a:rPr lang="pl-PL" sz="1800" b="1" dirty="0" err="1" smtClean="0">
                <a:solidFill>
                  <a:srgbClr val="000000"/>
                </a:solidFill>
              </a:rPr>
              <a:t>Arrival</a:t>
            </a:r>
            <a:r>
              <a:rPr lang="pl-PL" sz="1800" b="1" dirty="0">
                <a:solidFill>
                  <a:srgbClr val="000000"/>
                </a:solidFill>
              </a:rPr>
              <a:t/>
            </a:r>
            <a:br>
              <a:rPr lang="pl-PL" sz="1800" b="1" dirty="0">
                <a:solidFill>
                  <a:srgbClr val="000000"/>
                </a:solidFill>
              </a:rPr>
            </a:br>
            <a:r>
              <a:rPr lang="pl-PL" sz="1800" b="1" dirty="0" err="1" smtClean="0">
                <a:solidFill>
                  <a:srgbClr val="000000"/>
                </a:solidFill>
              </a:rPr>
              <a:t>Process</a:t>
            </a:r>
            <a:r>
              <a:rPr lang="pl-PL" sz="1800" b="1" dirty="0" smtClean="0">
                <a:solidFill>
                  <a:srgbClr val="000000"/>
                </a:solidFill>
              </a:rPr>
              <a:t> dopuszczającego grupowe (</a:t>
            </a:r>
            <a:r>
              <a:rPr lang="pl-PL" sz="1800" b="1" i="1" dirty="0" err="1" smtClean="0">
                <a:solidFill>
                  <a:srgbClr val="000000"/>
                </a:solidFill>
              </a:rPr>
              <a:t>batch</a:t>
            </a:r>
            <a:r>
              <a:rPr lang="pl-PL" sz="1800" b="1" dirty="0" smtClean="0">
                <a:solidFill>
                  <a:srgbClr val="000000"/>
                </a:solidFill>
              </a:rPr>
              <a:t>) przybycia pakietów.</a:t>
            </a:r>
          </a:p>
          <a:p>
            <a:pPr>
              <a:buFont typeface="Arial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</a:rPr>
              <a:t> </a:t>
            </a:r>
            <a:r>
              <a:rPr lang="pl-PL" sz="1800" b="1" dirty="0" smtClean="0">
                <a:solidFill>
                  <a:srgbClr val="000000"/>
                </a:solidFill>
              </a:rPr>
              <a:t>Marcel </a:t>
            </a:r>
            <a:r>
              <a:rPr lang="pl-PL" sz="1800" b="1" dirty="0" err="1" smtClean="0">
                <a:solidFill>
                  <a:srgbClr val="000000"/>
                </a:solidFill>
              </a:rPr>
              <a:t>Neuts</a:t>
            </a:r>
            <a:r>
              <a:rPr lang="pl-PL" sz="1800" b="1" dirty="0" smtClean="0">
                <a:solidFill>
                  <a:srgbClr val="000000"/>
                </a:solidFill>
              </a:rPr>
              <a:t> –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matrix</a:t>
            </a:r>
            <a:r>
              <a:rPr lang="pl-PL" sz="1800" b="1" i="1" dirty="0" smtClean="0">
                <a:solidFill>
                  <a:srgbClr val="000000"/>
                </a:solidFill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geometric</a:t>
            </a:r>
            <a:r>
              <a:rPr lang="pl-PL" sz="1800" b="1" i="1" dirty="0" smtClean="0">
                <a:solidFill>
                  <a:srgbClr val="000000"/>
                </a:solidFill>
              </a:rPr>
              <a:t> </a:t>
            </a:r>
            <a:r>
              <a:rPr lang="pl-PL" sz="1800" b="1" i="1" dirty="0" err="1" smtClean="0">
                <a:solidFill>
                  <a:srgbClr val="000000"/>
                </a:solidFill>
              </a:rPr>
              <a:t>approach</a:t>
            </a:r>
            <a:r>
              <a:rPr lang="pl-PL" sz="1800" b="1" dirty="0" smtClean="0">
                <a:solidFill>
                  <a:srgbClr val="000000"/>
                </a:solidFill>
              </a:rPr>
              <a:t> – metoda rozwiązywania kolejek</a:t>
            </a:r>
            <a:r>
              <a:rPr lang="pl-PL" sz="1800" b="1" smtClean="0">
                <a:solidFill>
                  <a:srgbClr val="000000"/>
                </a:solidFill>
              </a:rPr>
              <a:t/>
            </a:r>
            <a:br>
              <a:rPr lang="pl-PL" sz="1800" b="1" smtClean="0">
                <a:solidFill>
                  <a:srgbClr val="000000"/>
                </a:solidFill>
              </a:rPr>
            </a:br>
            <a:r>
              <a:rPr lang="pl-PL" sz="1800" b="1" smtClean="0">
                <a:solidFill>
                  <a:srgbClr val="000000"/>
                </a:solidFill>
              </a:rPr>
              <a:t>BMAP</a:t>
            </a:r>
          </a:p>
          <a:p>
            <a:endParaRPr lang="pl-PL" sz="1800" b="1" dirty="0" smtClean="0">
              <a:solidFill>
                <a:srgbClr val="000000"/>
              </a:solidFill>
            </a:endParaRPr>
          </a:p>
          <a:p>
            <a:r>
              <a:rPr lang="pl-PL" sz="1800" b="1" dirty="0" smtClean="0">
                <a:solidFill>
                  <a:srgbClr val="000099"/>
                </a:solidFill>
              </a:rPr>
              <a:t>Dlaczego tak dużo uwagi poświęcamy procesom Markowa?</a:t>
            </a:r>
            <a:br>
              <a:rPr lang="pl-PL" sz="1800" b="1" dirty="0" smtClean="0">
                <a:solidFill>
                  <a:srgbClr val="000099"/>
                </a:solidFill>
              </a:rPr>
            </a:br>
            <a:r>
              <a:rPr lang="pl-PL" sz="1800" b="1" dirty="0">
                <a:solidFill>
                  <a:srgbClr val="000099"/>
                </a:solidFill>
              </a:rPr>
              <a:t>P</a:t>
            </a:r>
            <a:r>
              <a:rPr lang="pl-PL" sz="1800" b="1" dirty="0" smtClean="0">
                <a:solidFill>
                  <a:srgbClr val="000099"/>
                </a:solidFill>
              </a:rPr>
              <a:t>roces Markowa, opisany przez macierz tworzącą,</a:t>
            </a:r>
            <a:br>
              <a:rPr lang="pl-PL" sz="1800" b="1" dirty="0" smtClean="0">
                <a:solidFill>
                  <a:srgbClr val="000099"/>
                </a:solidFill>
              </a:rPr>
            </a:br>
            <a:r>
              <a:rPr lang="pl-PL" sz="1800" b="1" dirty="0" smtClean="0">
                <a:solidFill>
                  <a:srgbClr val="000099"/>
                </a:solidFill>
              </a:rPr>
              <a:t>integruje proces przybyć oraz proces obsługi w proces kolejkowania.</a:t>
            </a:r>
            <a:endParaRPr lang="pl-PL" sz="1800" b="1" dirty="0">
              <a:solidFill>
                <a:srgbClr val="000099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06515" y="0"/>
            <a:ext cx="38452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4400" dirty="0">
                <a:solidFill>
                  <a:srgbClr val="000099"/>
                </a:solidFill>
                <a:latin typeface="Impact" pitchFamily="34" charset="0"/>
              </a:rPr>
              <a:t>PODSUMOWANIE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9485" y="-28237"/>
            <a:ext cx="7772400" cy="1143000"/>
          </a:xfrm>
        </p:spPr>
        <p:txBody>
          <a:bodyPr/>
          <a:lstStyle/>
          <a:p>
            <a:r>
              <a:rPr lang="pl-PL" sz="3600" dirty="0" smtClean="0">
                <a:solidFill>
                  <a:schemeClr val="folHlink"/>
                </a:solidFill>
              </a:rPr>
              <a:t>PROCESS NARODZIN (proces przybyć,</a:t>
            </a:r>
            <a:br>
              <a:rPr lang="pl-PL" sz="3600" dirty="0" smtClean="0">
                <a:solidFill>
                  <a:schemeClr val="folHlink"/>
                </a:solidFill>
              </a:rPr>
            </a:br>
            <a:r>
              <a:rPr lang="pl-PL" sz="3600" i="1" dirty="0" err="1" smtClean="0">
                <a:solidFill>
                  <a:schemeClr val="folHlink"/>
                </a:solidFill>
              </a:rPr>
              <a:t>birth</a:t>
            </a:r>
            <a:r>
              <a:rPr lang="pl-PL" sz="3600" i="1" dirty="0" smtClean="0">
                <a:solidFill>
                  <a:schemeClr val="folHlink"/>
                </a:solidFill>
              </a:rPr>
              <a:t> </a:t>
            </a:r>
            <a:r>
              <a:rPr lang="pl-PL" sz="3600" i="1" dirty="0" err="1" smtClean="0">
                <a:solidFill>
                  <a:schemeClr val="folHlink"/>
                </a:solidFill>
              </a:rPr>
              <a:t>process</a:t>
            </a:r>
            <a:r>
              <a:rPr lang="pl-PL" sz="3600" dirty="0" smtClean="0">
                <a:solidFill>
                  <a:schemeClr val="folHlink"/>
                </a:solidFill>
              </a:rPr>
              <a:t>)</a:t>
            </a:r>
            <a:endParaRPr lang="pl-PL" sz="4000" b="1" dirty="0" smtClean="0">
              <a:solidFill>
                <a:srgbClr val="000099"/>
              </a:solidFill>
            </a:endParaRPr>
          </a:p>
        </p:txBody>
      </p:sp>
      <p:grpSp>
        <p:nvGrpSpPr>
          <p:cNvPr id="56323" name="Group 3"/>
          <p:cNvGrpSpPr>
            <a:grpSpLocks/>
          </p:cNvGrpSpPr>
          <p:nvPr/>
        </p:nvGrpSpPr>
        <p:grpSpPr bwMode="auto">
          <a:xfrm>
            <a:off x="1704141" y="3364081"/>
            <a:ext cx="6313488" cy="1260475"/>
            <a:chOff x="1360" y="2506"/>
            <a:chExt cx="3977" cy="794"/>
          </a:xfrm>
        </p:grpSpPr>
        <p:sp>
          <p:nvSpPr>
            <p:cNvPr id="56346" name="Line 4"/>
            <p:cNvSpPr>
              <a:spLocks noChangeAspect="1" noChangeShapeType="1"/>
            </p:cNvSpPr>
            <p:nvPr/>
          </p:nvSpPr>
          <p:spPr bwMode="auto">
            <a:xfrm>
              <a:off x="1775" y="3010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7" name="Oval 5"/>
            <p:cNvSpPr>
              <a:spLocks noChangeAspect="1" noChangeArrowheads="1"/>
            </p:cNvSpPr>
            <p:nvPr/>
          </p:nvSpPr>
          <p:spPr bwMode="auto">
            <a:xfrm>
              <a:off x="3218" y="284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8" name="Arc 6"/>
            <p:cNvSpPr>
              <a:spLocks noChangeAspect="1"/>
            </p:cNvSpPr>
            <p:nvPr/>
          </p:nvSpPr>
          <p:spPr bwMode="auto">
            <a:xfrm>
              <a:off x="3253" y="2506"/>
              <a:ext cx="371" cy="357"/>
            </a:xfrm>
            <a:custGeom>
              <a:avLst/>
              <a:gdLst>
                <a:gd name="T0" fmla="*/ 0 w 43200"/>
                <a:gd name="T1" fmla="*/ 0 h 41687"/>
                <a:gd name="T2" fmla="*/ 0 w 43200"/>
                <a:gd name="T3" fmla="*/ 0 h 41687"/>
                <a:gd name="T4" fmla="*/ 0 w 43200"/>
                <a:gd name="T5" fmla="*/ 0 h 41687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687"/>
                <a:gd name="T11" fmla="*/ 43200 w 43200"/>
                <a:gd name="T12" fmla="*/ 41687 h 416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687" fill="none" extrusionOk="0">
                  <a:moveTo>
                    <a:pt x="11568" y="40729"/>
                  </a:moveTo>
                  <a:cubicBezTo>
                    <a:pt x="4456" y="36999"/>
                    <a:pt x="0" y="2963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</a:path>
                <a:path w="43200" h="41687" stroke="0" extrusionOk="0">
                  <a:moveTo>
                    <a:pt x="11568" y="40729"/>
                  </a:moveTo>
                  <a:cubicBezTo>
                    <a:pt x="4456" y="36999"/>
                    <a:pt x="0" y="29631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49" name="Oval 7"/>
            <p:cNvSpPr>
              <a:spLocks noChangeAspect="1" noChangeArrowheads="1"/>
            </p:cNvSpPr>
            <p:nvPr/>
          </p:nvSpPr>
          <p:spPr bwMode="auto">
            <a:xfrm>
              <a:off x="4370" y="2847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0" name="Arc 8"/>
            <p:cNvSpPr>
              <a:spLocks noChangeAspect="1"/>
            </p:cNvSpPr>
            <p:nvPr/>
          </p:nvSpPr>
          <p:spPr bwMode="auto">
            <a:xfrm>
              <a:off x="4406" y="2506"/>
              <a:ext cx="370" cy="355"/>
            </a:xfrm>
            <a:custGeom>
              <a:avLst/>
              <a:gdLst>
                <a:gd name="T0" fmla="*/ 0 w 43200"/>
                <a:gd name="T1" fmla="*/ 0 h 41405"/>
                <a:gd name="T2" fmla="*/ 0 w 43200"/>
                <a:gd name="T3" fmla="*/ 0 h 41405"/>
                <a:gd name="T4" fmla="*/ 0 w 43200"/>
                <a:gd name="T5" fmla="*/ 0 h 41405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405"/>
                <a:gd name="T11" fmla="*/ 43200 w 43200"/>
                <a:gd name="T12" fmla="*/ 41405 h 414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405" fill="none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196"/>
                    <a:pt x="38102" y="37974"/>
                    <a:pt x="30221" y="41405"/>
                  </a:cubicBezTo>
                </a:path>
                <a:path w="43200" h="41405" stroke="0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196"/>
                    <a:pt x="38102" y="37974"/>
                    <a:pt x="30221" y="4140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1" name="Oval 9"/>
            <p:cNvSpPr>
              <a:spLocks noChangeAspect="1" noChangeArrowheads="1"/>
            </p:cNvSpPr>
            <p:nvPr/>
          </p:nvSpPr>
          <p:spPr bwMode="auto">
            <a:xfrm>
              <a:off x="1360" y="2847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2" name="Arc 10"/>
            <p:cNvSpPr>
              <a:spLocks noChangeAspect="1"/>
            </p:cNvSpPr>
            <p:nvPr/>
          </p:nvSpPr>
          <p:spPr bwMode="auto">
            <a:xfrm>
              <a:off x="1395" y="2506"/>
              <a:ext cx="370" cy="357"/>
            </a:xfrm>
            <a:custGeom>
              <a:avLst/>
              <a:gdLst>
                <a:gd name="T0" fmla="*/ 0 w 43200"/>
                <a:gd name="T1" fmla="*/ 0 h 41573"/>
                <a:gd name="T2" fmla="*/ 0 w 43200"/>
                <a:gd name="T3" fmla="*/ 0 h 41573"/>
                <a:gd name="T4" fmla="*/ 0 w 43200"/>
                <a:gd name="T5" fmla="*/ 0 h 41573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573"/>
                <a:gd name="T11" fmla="*/ 43200 w 43200"/>
                <a:gd name="T12" fmla="*/ 41573 h 415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573" fill="none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352"/>
                    <a:pt x="37917" y="38240"/>
                    <a:pt x="29824" y="41573"/>
                  </a:cubicBezTo>
                </a:path>
                <a:path w="43200" h="41573" stroke="0" extrusionOk="0">
                  <a:moveTo>
                    <a:pt x="11753" y="40824"/>
                  </a:moveTo>
                  <a:cubicBezTo>
                    <a:pt x="4538" y="37129"/>
                    <a:pt x="0" y="2970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352"/>
                    <a:pt x="37917" y="38240"/>
                    <a:pt x="29824" y="41573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3" name="Oval 11"/>
            <p:cNvSpPr>
              <a:spLocks noChangeAspect="1" noChangeArrowheads="1"/>
            </p:cNvSpPr>
            <p:nvPr/>
          </p:nvSpPr>
          <p:spPr bwMode="auto">
            <a:xfrm>
              <a:off x="2306" y="2853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4" name="Arc 12"/>
            <p:cNvSpPr>
              <a:spLocks noChangeAspect="1"/>
            </p:cNvSpPr>
            <p:nvPr/>
          </p:nvSpPr>
          <p:spPr bwMode="auto">
            <a:xfrm>
              <a:off x="2342" y="2512"/>
              <a:ext cx="370" cy="357"/>
            </a:xfrm>
            <a:custGeom>
              <a:avLst/>
              <a:gdLst>
                <a:gd name="T0" fmla="*/ 0 w 43200"/>
                <a:gd name="T1" fmla="*/ 0 h 41687"/>
                <a:gd name="T2" fmla="*/ 0 w 43200"/>
                <a:gd name="T3" fmla="*/ 0 h 41687"/>
                <a:gd name="T4" fmla="*/ 0 w 43200"/>
                <a:gd name="T5" fmla="*/ 0 h 41687"/>
                <a:gd name="T6" fmla="*/ 0 60000 65536"/>
                <a:gd name="T7" fmla="*/ 0 60000 65536"/>
                <a:gd name="T8" fmla="*/ 0 60000 65536"/>
                <a:gd name="T9" fmla="*/ 0 w 43200"/>
                <a:gd name="T10" fmla="*/ 0 h 41687"/>
                <a:gd name="T11" fmla="*/ 43200 w 43200"/>
                <a:gd name="T12" fmla="*/ 41687 h 416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1687" fill="none" extrusionOk="0">
                  <a:moveTo>
                    <a:pt x="11847" y="40872"/>
                  </a:moveTo>
                  <a:cubicBezTo>
                    <a:pt x="4580" y="37195"/>
                    <a:pt x="0" y="2974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</a:path>
                <a:path w="43200" h="41687" stroke="0" extrusionOk="0">
                  <a:moveTo>
                    <a:pt x="11847" y="40872"/>
                  </a:moveTo>
                  <a:cubicBezTo>
                    <a:pt x="4580" y="37195"/>
                    <a:pt x="0" y="29743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0464"/>
                    <a:pt x="37784" y="38428"/>
                    <a:pt x="29541" y="41687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5" name="Line 13"/>
            <p:cNvSpPr>
              <a:spLocks noChangeAspect="1" noChangeShapeType="1"/>
            </p:cNvSpPr>
            <p:nvPr/>
          </p:nvSpPr>
          <p:spPr bwMode="auto">
            <a:xfrm>
              <a:off x="2720" y="3016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6" name="Line 14"/>
            <p:cNvSpPr>
              <a:spLocks noChangeAspect="1" noChangeShapeType="1"/>
            </p:cNvSpPr>
            <p:nvPr/>
          </p:nvSpPr>
          <p:spPr bwMode="auto">
            <a:xfrm>
              <a:off x="3629" y="3014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7" name="Line 15"/>
            <p:cNvSpPr>
              <a:spLocks noChangeAspect="1" noChangeShapeType="1"/>
            </p:cNvSpPr>
            <p:nvPr/>
          </p:nvSpPr>
          <p:spPr bwMode="auto">
            <a:xfrm>
              <a:off x="3859" y="3014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8" name="Line 16"/>
            <p:cNvSpPr>
              <a:spLocks noChangeAspect="1" noChangeShapeType="1"/>
            </p:cNvSpPr>
            <p:nvPr/>
          </p:nvSpPr>
          <p:spPr bwMode="auto">
            <a:xfrm>
              <a:off x="4104" y="3016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59" name="Line 17"/>
            <p:cNvSpPr>
              <a:spLocks noChangeAspect="1" noChangeShapeType="1"/>
            </p:cNvSpPr>
            <p:nvPr/>
          </p:nvSpPr>
          <p:spPr bwMode="auto">
            <a:xfrm>
              <a:off x="4786" y="3012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0" name="Freeform 18"/>
            <p:cNvSpPr>
              <a:spLocks noChangeAspect="1"/>
            </p:cNvSpPr>
            <p:nvPr/>
          </p:nvSpPr>
          <p:spPr bwMode="auto">
            <a:xfrm>
              <a:off x="1652" y="2826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1" name="Freeform 19"/>
            <p:cNvSpPr>
              <a:spLocks noChangeAspect="1"/>
            </p:cNvSpPr>
            <p:nvPr/>
          </p:nvSpPr>
          <p:spPr bwMode="auto">
            <a:xfrm>
              <a:off x="2597" y="2828"/>
              <a:ext cx="50" cy="37"/>
            </a:xfrm>
            <a:custGeom>
              <a:avLst/>
              <a:gdLst>
                <a:gd name="T0" fmla="*/ 132773 w 26"/>
                <a:gd name="T1" fmla="*/ 0 h 19"/>
                <a:gd name="T2" fmla="*/ 246358 w 26"/>
                <a:gd name="T3" fmla="*/ 144958 h 19"/>
                <a:gd name="T4" fmla="*/ 0 w 26"/>
                <a:gd name="T5" fmla="*/ 214205 h 19"/>
                <a:gd name="T6" fmla="*/ 132773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2" name="Freeform 20"/>
            <p:cNvSpPr>
              <a:spLocks noChangeAspect="1"/>
            </p:cNvSpPr>
            <p:nvPr/>
          </p:nvSpPr>
          <p:spPr bwMode="auto">
            <a:xfrm>
              <a:off x="3508" y="2822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3" name="Freeform 21"/>
            <p:cNvSpPr>
              <a:spLocks noChangeAspect="1"/>
            </p:cNvSpPr>
            <p:nvPr/>
          </p:nvSpPr>
          <p:spPr bwMode="auto">
            <a:xfrm>
              <a:off x="4660" y="2824"/>
              <a:ext cx="51" cy="37"/>
            </a:xfrm>
            <a:custGeom>
              <a:avLst/>
              <a:gdLst>
                <a:gd name="T0" fmla="*/ 172086 w 26"/>
                <a:gd name="T1" fmla="*/ 0 h 19"/>
                <a:gd name="T2" fmla="*/ 323693 w 26"/>
                <a:gd name="T3" fmla="*/ 144958 h 19"/>
                <a:gd name="T4" fmla="*/ 0 w 26"/>
                <a:gd name="T5" fmla="*/ 214205 h 19"/>
                <a:gd name="T6" fmla="*/ 172086 w 26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19"/>
                <a:gd name="T14" fmla="*/ 26 w 26"/>
                <a:gd name="T15" fmla="*/ 19 h 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19">
                  <a:moveTo>
                    <a:pt x="14" y="0"/>
                  </a:moveTo>
                  <a:lnTo>
                    <a:pt x="26" y="13"/>
                  </a:lnTo>
                  <a:lnTo>
                    <a:pt x="0" y="1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64" name="Text Box 22"/>
            <p:cNvSpPr txBox="1">
              <a:spLocks noChangeArrowheads="1"/>
            </p:cNvSpPr>
            <p:nvPr/>
          </p:nvSpPr>
          <p:spPr bwMode="auto">
            <a:xfrm>
              <a:off x="1464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56365" name="Text Box 23"/>
            <p:cNvSpPr txBox="1">
              <a:spLocks noChangeArrowheads="1"/>
            </p:cNvSpPr>
            <p:nvPr/>
          </p:nvSpPr>
          <p:spPr bwMode="auto">
            <a:xfrm>
              <a:off x="4480" y="2848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56366" name="Text Box 24"/>
            <p:cNvSpPr txBox="1">
              <a:spLocks noChangeArrowheads="1"/>
            </p:cNvSpPr>
            <p:nvPr/>
          </p:nvSpPr>
          <p:spPr bwMode="auto">
            <a:xfrm>
              <a:off x="2416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56367" name="Text Box 25"/>
            <p:cNvSpPr txBox="1">
              <a:spLocks noChangeArrowheads="1"/>
            </p:cNvSpPr>
            <p:nvPr/>
          </p:nvSpPr>
          <p:spPr bwMode="auto">
            <a:xfrm>
              <a:off x="3328" y="2872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56368" name="Text Box 26"/>
            <p:cNvSpPr txBox="1">
              <a:spLocks noChangeArrowheads="1"/>
            </p:cNvSpPr>
            <p:nvPr/>
          </p:nvSpPr>
          <p:spPr bwMode="auto">
            <a:xfrm>
              <a:off x="1730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69" name="Text Box 27"/>
            <p:cNvSpPr txBox="1">
              <a:spLocks noChangeArrowheads="1"/>
            </p:cNvSpPr>
            <p:nvPr/>
          </p:nvSpPr>
          <p:spPr bwMode="auto">
            <a:xfrm>
              <a:off x="1843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0" name="Text Box 28"/>
            <p:cNvSpPr txBox="1">
              <a:spLocks noChangeArrowheads="1"/>
            </p:cNvSpPr>
            <p:nvPr/>
          </p:nvSpPr>
          <p:spPr bwMode="auto">
            <a:xfrm>
              <a:off x="2779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1" name="Text Box 29"/>
            <p:cNvSpPr txBox="1">
              <a:spLocks noChangeArrowheads="1"/>
            </p:cNvSpPr>
            <p:nvPr/>
          </p:nvSpPr>
          <p:spPr bwMode="auto">
            <a:xfrm>
              <a:off x="3743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2" name="Text Box 30"/>
            <p:cNvSpPr txBox="1">
              <a:spLocks noChangeArrowheads="1"/>
            </p:cNvSpPr>
            <p:nvPr/>
          </p:nvSpPr>
          <p:spPr bwMode="auto">
            <a:xfrm>
              <a:off x="4820" y="3048"/>
              <a:ext cx="32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3" name="Text Box 31"/>
            <p:cNvSpPr txBox="1">
              <a:spLocks noChangeArrowheads="1"/>
            </p:cNvSpPr>
            <p:nvPr/>
          </p:nvSpPr>
          <p:spPr bwMode="auto">
            <a:xfrm>
              <a:off x="2722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4" name="Text Box 32"/>
            <p:cNvSpPr txBox="1">
              <a:spLocks noChangeArrowheads="1"/>
            </p:cNvSpPr>
            <p:nvPr/>
          </p:nvSpPr>
          <p:spPr bwMode="auto">
            <a:xfrm>
              <a:off x="3658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  <p:sp>
          <p:nvSpPr>
            <p:cNvPr id="56375" name="Text Box 33"/>
            <p:cNvSpPr txBox="1">
              <a:spLocks noChangeArrowheads="1"/>
            </p:cNvSpPr>
            <p:nvPr/>
          </p:nvSpPr>
          <p:spPr bwMode="auto">
            <a:xfrm>
              <a:off x="4820" y="2566"/>
              <a:ext cx="51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>
                  <a:solidFill>
                    <a:srgbClr val="000000"/>
                  </a:solidFill>
                </a:rPr>
                <a:t>1 - </a:t>
              </a:r>
              <a:r>
                <a:rPr lang="pl-PL" sz="1800" b="1" i="1" dirty="0" err="1">
                  <a:solidFill>
                    <a:srgbClr val="000000"/>
                  </a:solidFill>
                </a:rPr>
                <a:t>λ</a:t>
              </a:r>
              <a:r>
                <a:rPr lang="pl-PL" sz="1800" b="1" dirty="0" err="1">
                  <a:solidFill>
                    <a:srgbClr val="000000"/>
                  </a:solidFill>
                </a:rPr>
                <a:t>Δ</a:t>
              </a:r>
              <a:r>
                <a:rPr lang="pl-PL" sz="2000" b="1" i="1" dirty="0" err="1">
                  <a:solidFill>
                    <a:srgbClr val="000000"/>
                  </a:solidFill>
                </a:rPr>
                <a:t>t</a:t>
              </a:r>
              <a:endParaRPr lang="pl-PL" sz="1800" dirty="0"/>
            </a:p>
          </p:txBody>
        </p:sp>
      </p:grpSp>
      <p:sp>
        <p:nvSpPr>
          <p:cNvPr id="56325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pSp>
        <p:nvGrpSpPr>
          <p:cNvPr id="56326" name="Group 36"/>
          <p:cNvGrpSpPr>
            <a:grpSpLocks/>
          </p:cNvGrpSpPr>
          <p:nvPr/>
        </p:nvGrpSpPr>
        <p:grpSpPr bwMode="auto">
          <a:xfrm>
            <a:off x="1736685" y="4734145"/>
            <a:ext cx="6383338" cy="711200"/>
            <a:chOff x="1248" y="3541"/>
            <a:chExt cx="4021" cy="448"/>
          </a:xfrm>
        </p:grpSpPr>
        <p:sp>
          <p:nvSpPr>
            <p:cNvPr id="56327" name="Line 37"/>
            <p:cNvSpPr>
              <a:spLocks noChangeAspect="1" noChangeShapeType="1"/>
            </p:cNvSpPr>
            <p:nvPr/>
          </p:nvSpPr>
          <p:spPr bwMode="auto">
            <a:xfrm>
              <a:off x="1663" y="3826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28" name="Oval 38"/>
            <p:cNvSpPr>
              <a:spLocks noChangeAspect="1" noChangeArrowheads="1"/>
            </p:cNvSpPr>
            <p:nvPr/>
          </p:nvSpPr>
          <p:spPr bwMode="auto">
            <a:xfrm>
              <a:off x="3106" y="3663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29" name="Oval 39"/>
            <p:cNvSpPr>
              <a:spLocks noChangeAspect="1" noChangeArrowheads="1"/>
            </p:cNvSpPr>
            <p:nvPr/>
          </p:nvSpPr>
          <p:spPr bwMode="auto">
            <a:xfrm>
              <a:off x="4258" y="3663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0" name="Oval 40"/>
            <p:cNvSpPr>
              <a:spLocks noChangeAspect="1" noChangeArrowheads="1"/>
            </p:cNvSpPr>
            <p:nvPr/>
          </p:nvSpPr>
          <p:spPr bwMode="auto">
            <a:xfrm>
              <a:off x="1248" y="3663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1" name="Oval 41"/>
            <p:cNvSpPr>
              <a:spLocks noChangeAspect="1" noChangeArrowheads="1"/>
            </p:cNvSpPr>
            <p:nvPr/>
          </p:nvSpPr>
          <p:spPr bwMode="auto">
            <a:xfrm>
              <a:off x="2194" y="3669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2" name="Line 42"/>
            <p:cNvSpPr>
              <a:spLocks noChangeAspect="1" noChangeShapeType="1"/>
            </p:cNvSpPr>
            <p:nvPr/>
          </p:nvSpPr>
          <p:spPr bwMode="auto">
            <a:xfrm>
              <a:off x="2608" y="3832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3" name="Line 43"/>
            <p:cNvSpPr>
              <a:spLocks noChangeAspect="1" noChangeShapeType="1"/>
            </p:cNvSpPr>
            <p:nvPr/>
          </p:nvSpPr>
          <p:spPr bwMode="auto">
            <a:xfrm>
              <a:off x="3517" y="3830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4" name="Line 44"/>
            <p:cNvSpPr>
              <a:spLocks noChangeAspect="1" noChangeShapeType="1"/>
            </p:cNvSpPr>
            <p:nvPr/>
          </p:nvSpPr>
          <p:spPr bwMode="auto">
            <a:xfrm>
              <a:off x="3747" y="3830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5" name="Line 45"/>
            <p:cNvSpPr>
              <a:spLocks noChangeAspect="1" noChangeShapeType="1"/>
            </p:cNvSpPr>
            <p:nvPr/>
          </p:nvSpPr>
          <p:spPr bwMode="auto">
            <a:xfrm>
              <a:off x="3992" y="3832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6" name="Line 46"/>
            <p:cNvSpPr>
              <a:spLocks noChangeAspect="1" noChangeShapeType="1"/>
            </p:cNvSpPr>
            <p:nvPr/>
          </p:nvSpPr>
          <p:spPr bwMode="auto">
            <a:xfrm>
              <a:off x="4674" y="3834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337" name="Text Box 47"/>
            <p:cNvSpPr txBox="1">
              <a:spLocks noChangeArrowheads="1"/>
            </p:cNvSpPr>
            <p:nvPr/>
          </p:nvSpPr>
          <p:spPr bwMode="auto">
            <a:xfrm>
              <a:off x="1352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56338" name="Text Box 48"/>
            <p:cNvSpPr txBox="1">
              <a:spLocks noChangeArrowheads="1"/>
            </p:cNvSpPr>
            <p:nvPr/>
          </p:nvSpPr>
          <p:spPr bwMode="auto">
            <a:xfrm>
              <a:off x="4368" y="3664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56339" name="Text Box 49"/>
            <p:cNvSpPr txBox="1">
              <a:spLocks noChangeArrowheads="1"/>
            </p:cNvSpPr>
            <p:nvPr/>
          </p:nvSpPr>
          <p:spPr bwMode="auto">
            <a:xfrm>
              <a:off x="2304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56340" name="Text Box 50"/>
            <p:cNvSpPr txBox="1">
              <a:spLocks noChangeArrowheads="1"/>
            </p:cNvSpPr>
            <p:nvPr/>
          </p:nvSpPr>
          <p:spPr bwMode="auto">
            <a:xfrm>
              <a:off x="3216" y="36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56341" name="Text Box 51"/>
            <p:cNvSpPr txBox="1">
              <a:spLocks noChangeArrowheads="1"/>
            </p:cNvSpPr>
            <p:nvPr/>
          </p:nvSpPr>
          <p:spPr bwMode="auto">
            <a:xfrm>
              <a:off x="1760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2" name="Text Box 52"/>
            <p:cNvSpPr txBox="1">
              <a:spLocks noChangeArrowheads="1"/>
            </p:cNvSpPr>
            <p:nvPr/>
          </p:nvSpPr>
          <p:spPr bwMode="auto">
            <a:xfrm>
              <a:off x="2720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3" name="Text Box 53"/>
            <p:cNvSpPr txBox="1">
              <a:spLocks noChangeArrowheads="1"/>
            </p:cNvSpPr>
            <p:nvPr/>
          </p:nvSpPr>
          <p:spPr bwMode="auto">
            <a:xfrm>
              <a:off x="3584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4" name="Text Box 54"/>
            <p:cNvSpPr txBox="1">
              <a:spLocks noChangeArrowheads="1"/>
            </p:cNvSpPr>
            <p:nvPr/>
          </p:nvSpPr>
          <p:spPr bwMode="auto">
            <a:xfrm>
              <a:off x="4678" y="3541"/>
              <a:ext cx="18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λ</a:t>
              </a:r>
              <a:endParaRPr lang="pl-PL" sz="1800" i="1" dirty="0"/>
            </a:p>
          </p:txBody>
        </p:sp>
        <p:sp>
          <p:nvSpPr>
            <p:cNvPr id="56345" name="Line 55"/>
            <p:cNvSpPr>
              <a:spLocks noChangeAspect="1" noChangeShapeType="1"/>
            </p:cNvSpPr>
            <p:nvPr/>
          </p:nvSpPr>
          <p:spPr bwMode="auto">
            <a:xfrm>
              <a:off x="5040" y="3834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4678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6625043"/>
              </p:ext>
            </p:extLst>
          </p:nvPr>
        </p:nvGraphicFramePr>
        <p:xfrm>
          <a:off x="947738" y="1397000"/>
          <a:ext cx="7272337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94" name="Equation" r:id="rId4" imgW="2336760" imgH="228600" progId="Equation.3">
                  <p:embed/>
                </p:oleObj>
              </mc:Choice>
              <mc:Fallback>
                <p:oleObj name="Equation" r:id="rId4" imgW="233676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738" y="1397000"/>
                        <a:ext cx="7272337" cy="708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Line 7"/>
          <p:cNvSpPr>
            <a:spLocks noChangeShapeType="1"/>
          </p:cNvSpPr>
          <p:nvPr/>
        </p:nvSpPr>
        <p:spPr bwMode="auto">
          <a:xfrm flipV="1">
            <a:off x="881590" y="6250772"/>
            <a:ext cx="7315200" cy="31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9" name="Rectangle 8"/>
          <p:cNvSpPr>
            <a:spLocks noChangeArrowheads="1"/>
          </p:cNvSpPr>
          <p:nvPr/>
        </p:nvSpPr>
        <p:spPr bwMode="auto">
          <a:xfrm>
            <a:off x="7663454" y="5870010"/>
            <a:ext cx="639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czas</a:t>
            </a:r>
            <a:endParaRPr lang="pl-PL" sz="2000" b="1" dirty="0">
              <a:solidFill>
                <a:srgbClr val="000099"/>
              </a:solidFill>
            </a:endParaRPr>
          </a:p>
        </p:txBody>
      </p:sp>
      <p:sp>
        <p:nvSpPr>
          <p:cNvPr id="60" name="Line 9"/>
          <p:cNvSpPr>
            <a:spLocks noChangeShapeType="1"/>
          </p:cNvSpPr>
          <p:nvPr/>
        </p:nvSpPr>
        <p:spPr bwMode="auto">
          <a:xfrm>
            <a:off x="3071907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1" name="Line 10"/>
          <p:cNvSpPr>
            <a:spLocks noChangeShapeType="1"/>
          </p:cNvSpPr>
          <p:nvPr/>
        </p:nvSpPr>
        <p:spPr bwMode="auto">
          <a:xfrm>
            <a:off x="3581890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65" name="Line 26"/>
          <p:cNvSpPr>
            <a:spLocks noChangeShapeType="1"/>
          </p:cNvSpPr>
          <p:nvPr/>
        </p:nvSpPr>
        <p:spPr bwMode="auto">
          <a:xfrm>
            <a:off x="6957265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70" name="Łącznik prosty ze strzałką 69"/>
          <p:cNvCxnSpPr/>
          <p:nvPr/>
        </p:nvCxnSpPr>
        <p:spPr bwMode="auto">
          <a:xfrm>
            <a:off x="3581890" y="5785300"/>
            <a:ext cx="148516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71" name="Object 5"/>
          <p:cNvGraphicFramePr>
            <a:graphicFrameLocks noChangeAspect="1"/>
          </p:cNvGraphicFramePr>
          <p:nvPr/>
        </p:nvGraphicFramePr>
        <p:xfrm>
          <a:off x="3311860" y="6460375"/>
          <a:ext cx="2131792" cy="39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95" name="Równanie" r:id="rId6" imgW="1155600" imgH="215640" progId="Equation.3">
                  <p:embed/>
                </p:oleObj>
              </mc:Choice>
              <mc:Fallback>
                <p:oleObj name="Równanie" r:id="rId6" imgW="115560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1860" y="6460375"/>
                        <a:ext cx="2131792" cy="39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Line 10"/>
          <p:cNvSpPr>
            <a:spLocks noChangeShapeType="1"/>
          </p:cNvSpPr>
          <p:nvPr/>
        </p:nvSpPr>
        <p:spPr bwMode="auto">
          <a:xfrm>
            <a:off x="5112060" y="596532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/>
            <a:tailEnd type="triangle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5" name="Object 5"/>
          <p:cNvGraphicFramePr>
            <a:graphicFrameLocks noChangeAspect="1"/>
          </p:cNvGraphicFramePr>
          <p:nvPr/>
        </p:nvGraphicFramePr>
        <p:xfrm>
          <a:off x="4166955" y="5830305"/>
          <a:ext cx="255587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96" name="Równanie" r:id="rId8" imgW="126720" imgH="139680" progId="Equation.3">
                  <p:embed/>
                </p:oleObj>
              </mc:Choice>
              <mc:Fallback>
                <p:oleObj name="Równanie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6955" y="5830305"/>
                        <a:ext cx="255587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34"/>
          <p:cNvSpPr txBox="1">
            <a:spLocks noChangeArrowheads="1"/>
          </p:cNvSpPr>
          <p:nvPr/>
        </p:nvSpPr>
        <p:spPr bwMode="auto">
          <a:xfrm>
            <a:off x="1229960" y="2112267"/>
            <a:ext cx="69397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Proces narodzin</a:t>
            </a:r>
          </a:p>
          <a:p>
            <a:pPr algn="ctr"/>
            <a:r>
              <a:rPr lang="pl-PL" b="1" dirty="0" smtClean="0">
                <a:solidFill>
                  <a:srgbClr val="000099"/>
                </a:solidFill>
              </a:rPr>
              <a:t>(wędrówka po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jednokierunkowym grafie liniowym)</a:t>
            </a:r>
            <a:endParaRPr lang="pl-PL" dirty="0"/>
          </a:p>
        </p:txBody>
      </p:sp>
      <p:sp>
        <p:nvSpPr>
          <p:cNvPr id="67" name="Text Box 6"/>
          <p:cNvSpPr txBox="1">
            <a:spLocks noChangeArrowheads="1"/>
          </p:cNvSpPr>
          <p:nvPr/>
        </p:nvSpPr>
        <p:spPr bwMode="auto">
          <a:xfrm>
            <a:off x="168780" y="5870010"/>
            <a:ext cx="25971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6600"/>
                </a:solidFill>
              </a:rPr>
              <a:t>s</a:t>
            </a:r>
            <a:r>
              <a:rPr lang="pl-PL" sz="2000" b="1" dirty="0" smtClean="0">
                <a:solidFill>
                  <a:srgbClr val="006600"/>
                </a:solidFill>
              </a:rPr>
              <a:t>trumień wykładniczy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NARODZIN – macierz tworząca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2428953"/>
              </p:ext>
            </p:extLst>
          </p:nvPr>
        </p:nvGraphicFramePr>
        <p:xfrm>
          <a:off x="3132138" y="2484438"/>
          <a:ext cx="4964112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7" name="Równanie" r:id="rId3" imgW="2628720" imgH="1600200" progId="Equation.3">
                  <p:embed/>
                </p:oleObj>
              </mc:Choice>
              <mc:Fallback>
                <p:oleObj name="Równanie" r:id="rId3" imgW="2628720" imgH="160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2484438"/>
                        <a:ext cx="4964112" cy="302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559" name="Group 1028"/>
          <p:cNvGrpSpPr>
            <a:grpSpLocks/>
          </p:cNvGrpSpPr>
          <p:nvPr/>
        </p:nvGrpSpPr>
        <p:grpSpPr bwMode="auto">
          <a:xfrm>
            <a:off x="1781175" y="998541"/>
            <a:ext cx="6383338" cy="738188"/>
            <a:chOff x="1248" y="3471"/>
            <a:chExt cx="4021" cy="465"/>
          </a:xfrm>
        </p:grpSpPr>
        <p:sp>
          <p:nvSpPr>
            <p:cNvPr id="23561" name="Line 1029"/>
            <p:cNvSpPr>
              <a:spLocks noChangeAspect="1" noChangeShapeType="1"/>
            </p:cNvSpPr>
            <p:nvPr/>
          </p:nvSpPr>
          <p:spPr bwMode="auto">
            <a:xfrm>
              <a:off x="1663" y="3634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Oval 1030"/>
            <p:cNvSpPr>
              <a:spLocks noChangeAspect="1" noChangeArrowheads="1"/>
            </p:cNvSpPr>
            <p:nvPr/>
          </p:nvSpPr>
          <p:spPr bwMode="auto">
            <a:xfrm>
              <a:off x="3106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Oval 1031"/>
            <p:cNvSpPr>
              <a:spLocks noChangeAspect="1" noChangeArrowheads="1"/>
            </p:cNvSpPr>
            <p:nvPr/>
          </p:nvSpPr>
          <p:spPr bwMode="auto">
            <a:xfrm>
              <a:off x="4258" y="3471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Oval 1032"/>
            <p:cNvSpPr>
              <a:spLocks noChangeAspect="1" noChangeArrowheads="1"/>
            </p:cNvSpPr>
            <p:nvPr/>
          </p:nvSpPr>
          <p:spPr bwMode="auto">
            <a:xfrm>
              <a:off x="1248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Oval 1033"/>
            <p:cNvSpPr>
              <a:spLocks noChangeAspect="1" noChangeArrowheads="1"/>
            </p:cNvSpPr>
            <p:nvPr/>
          </p:nvSpPr>
          <p:spPr bwMode="auto">
            <a:xfrm>
              <a:off x="2194" y="3477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034"/>
            <p:cNvSpPr>
              <a:spLocks noChangeAspect="1" noChangeShapeType="1"/>
            </p:cNvSpPr>
            <p:nvPr/>
          </p:nvSpPr>
          <p:spPr bwMode="auto">
            <a:xfrm>
              <a:off x="2608" y="3640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035"/>
            <p:cNvSpPr>
              <a:spLocks noChangeAspect="1" noChangeShapeType="1"/>
            </p:cNvSpPr>
            <p:nvPr/>
          </p:nvSpPr>
          <p:spPr bwMode="auto">
            <a:xfrm>
              <a:off x="3517" y="3638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036"/>
            <p:cNvSpPr>
              <a:spLocks noChangeAspect="1" noChangeShapeType="1"/>
            </p:cNvSpPr>
            <p:nvPr/>
          </p:nvSpPr>
          <p:spPr bwMode="auto">
            <a:xfrm>
              <a:off x="3747" y="3638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1037"/>
            <p:cNvSpPr>
              <a:spLocks noChangeAspect="1" noChangeShapeType="1"/>
            </p:cNvSpPr>
            <p:nvPr/>
          </p:nvSpPr>
          <p:spPr bwMode="auto">
            <a:xfrm>
              <a:off x="3992" y="3640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1038"/>
            <p:cNvSpPr>
              <a:spLocks noChangeAspect="1" noChangeShapeType="1"/>
            </p:cNvSpPr>
            <p:nvPr/>
          </p:nvSpPr>
          <p:spPr bwMode="auto">
            <a:xfrm>
              <a:off x="4674" y="3642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Text Box 1039"/>
            <p:cNvSpPr txBox="1">
              <a:spLocks noChangeArrowheads="1"/>
            </p:cNvSpPr>
            <p:nvPr/>
          </p:nvSpPr>
          <p:spPr bwMode="auto">
            <a:xfrm>
              <a:off x="1352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23572" name="Text Box 1040"/>
            <p:cNvSpPr txBox="1">
              <a:spLocks noChangeArrowheads="1"/>
            </p:cNvSpPr>
            <p:nvPr/>
          </p:nvSpPr>
          <p:spPr bwMode="auto">
            <a:xfrm>
              <a:off x="4368" y="347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23573" name="Text Box 1041"/>
            <p:cNvSpPr txBox="1">
              <a:spLocks noChangeArrowheads="1"/>
            </p:cNvSpPr>
            <p:nvPr/>
          </p:nvSpPr>
          <p:spPr bwMode="auto">
            <a:xfrm>
              <a:off x="2304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23574" name="Text Box 1042"/>
            <p:cNvSpPr txBox="1">
              <a:spLocks noChangeArrowheads="1"/>
            </p:cNvSpPr>
            <p:nvPr/>
          </p:nvSpPr>
          <p:spPr bwMode="auto">
            <a:xfrm>
              <a:off x="3216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23575" name="Text Box 1043"/>
            <p:cNvSpPr txBox="1">
              <a:spLocks noChangeArrowheads="1"/>
            </p:cNvSpPr>
            <p:nvPr/>
          </p:nvSpPr>
          <p:spPr bwMode="auto">
            <a:xfrm>
              <a:off x="177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6" name="Text Box 1044"/>
            <p:cNvSpPr txBox="1">
              <a:spLocks noChangeArrowheads="1"/>
            </p:cNvSpPr>
            <p:nvPr/>
          </p:nvSpPr>
          <p:spPr bwMode="auto">
            <a:xfrm>
              <a:off x="273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7" name="Text Box 1045"/>
            <p:cNvSpPr txBox="1">
              <a:spLocks noChangeArrowheads="1"/>
            </p:cNvSpPr>
            <p:nvPr/>
          </p:nvSpPr>
          <p:spPr bwMode="auto">
            <a:xfrm>
              <a:off x="3600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8" name="Text Box 1046"/>
            <p:cNvSpPr txBox="1">
              <a:spLocks noChangeArrowheads="1"/>
            </p:cNvSpPr>
            <p:nvPr/>
          </p:nvSpPr>
          <p:spPr bwMode="auto">
            <a:xfrm>
              <a:off x="4704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9" name="Line 1047"/>
            <p:cNvSpPr>
              <a:spLocks noChangeAspect="1" noChangeShapeType="1"/>
            </p:cNvSpPr>
            <p:nvPr/>
          </p:nvSpPr>
          <p:spPr bwMode="auto">
            <a:xfrm>
              <a:off x="5040" y="3642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3560" name="Text Box 1049"/>
          <p:cNvSpPr txBox="1">
            <a:spLocks noChangeArrowheads="1"/>
          </p:cNvSpPr>
          <p:nvPr/>
        </p:nvSpPr>
        <p:spPr bwMode="auto">
          <a:xfrm>
            <a:off x="7392988" y="6299200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355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170243"/>
              </p:ext>
            </p:extLst>
          </p:nvPr>
        </p:nvGraphicFramePr>
        <p:xfrm>
          <a:off x="237332" y="3152775"/>
          <a:ext cx="26320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048" name="Equation" r:id="rId5" imgW="1625400" imgH="1041120" progId="Equation.3">
                  <p:embed/>
                </p:oleObj>
              </mc:Choice>
              <mc:Fallback>
                <p:oleObj name="Equation" r:id="rId5" imgW="162540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332" y="3152775"/>
                        <a:ext cx="2632075" cy="16859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930497" y="1583795"/>
            <a:ext cx="41596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Graf procesu narodzin</a:t>
            </a:r>
            <a:endParaRPr lang="pl-PL" sz="3200" dirty="0"/>
          </a:p>
        </p:txBody>
      </p:sp>
      <p:grpSp>
        <p:nvGrpSpPr>
          <p:cNvPr id="4" name="Grupa 3"/>
          <p:cNvGrpSpPr/>
          <p:nvPr/>
        </p:nvGrpSpPr>
        <p:grpSpPr>
          <a:xfrm>
            <a:off x="1625600" y="5752537"/>
            <a:ext cx="6799382" cy="436563"/>
            <a:chOff x="1625600" y="5752537"/>
            <a:chExt cx="6799382" cy="436563"/>
          </a:xfrm>
        </p:grpSpPr>
        <p:graphicFrame>
          <p:nvGraphicFramePr>
            <p:cNvPr id="31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106932"/>
                </p:ext>
              </p:extLst>
            </p:nvPr>
          </p:nvGraphicFramePr>
          <p:xfrm>
            <a:off x="1625600" y="5752537"/>
            <a:ext cx="641350" cy="436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49" name="Equation" r:id="rId7" imgW="279360" imgH="190440" progId="Equation.3">
                    <p:embed/>
                  </p:oleObj>
                </mc:Choice>
                <mc:Fallback>
                  <p:oleObj name="Equation" r:id="rId7" imgW="27936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25600" y="5752537"/>
                          <a:ext cx="641350" cy="43656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pole tekstowe 31"/>
            <p:cNvSpPr txBox="1"/>
            <p:nvPr/>
          </p:nvSpPr>
          <p:spPr>
            <a:xfrm>
              <a:off x="2223861" y="5788986"/>
              <a:ext cx="62011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>
                  <a:solidFill>
                    <a:srgbClr val="000000"/>
                  </a:solidFill>
                </a:rPr>
                <a:t>m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acierz tworząca (</a:t>
              </a:r>
              <a:r>
                <a:rPr lang="pl-PL" sz="2000" b="1" i="1" dirty="0" err="1" smtClean="0">
                  <a:solidFill>
                    <a:srgbClr val="000000"/>
                  </a:solidFill>
                </a:rPr>
                <a:t>generating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 matrix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 procesu narodzin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952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1026"/>
          <p:cNvSpPr>
            <a:spLocks noChangeArrowheads="1"/>
          </p:cNvSpPr>
          <p:nvPr/>
        </p:nvSpPr>
        <p:spPr bwMode="auto">
          <a:xfrm>
            <a:off x="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NARODZIN – zapis macierzowy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23559" name="Group 1028"/>
          <p:cNvGrpSpPr>
            <a:grpSpLocks/>
          </p:cNvGrpSpPr>
          <p:nvPr/>
        </p:nvGrpSpPr>
        <p:grpSpPr bwMode="auto">
          <a:xfrm>
            <a:off x="1781175" y="998541"/>
            <a:ext cx="6383338" cy="738188"/>
            <a:chOff x="1248" y="3471"/>
            <a:chExt cx="4021" cy="465"/>
          </a:xfrm>
        </p:grpSpPr>
        <p:sp>
          <p:nvSpPr>
            <p:cNvPr id="23561" name="Line 1029"/>
            <p:cNvSpPr>
              <a:spLocks noChangeAspect="1" noChangeShapeType="1"/>
            </p:cNvSpPr>
            <p:nvPr/>
          </p:nvSpPr>
          <p:spPr bwMode="auto">
            <a:xfrm>
              <a:off x="1663" y="3634"/>
              <a:ext cx="5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2" name="Oval 1030"/>
            <p:cNvSpPr>
              <a:spLocks noChangeAspect="1" noChangeArrowheads="1"/>
            </p:cNvSpPr>
            <p:nvPr/>
          </p:nvSpPr>
          <p:spPr bwMode="auto">
            <a:xfrm>
              <a:off x="3106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3" name="Oval 1031"/>
            <p:cNvSpPr>
              <a:spLocks noChangeAspect="1" noChangeArrowheads="1"/>
            </p:cNvSpPr>
            <p:nvPr/>
          </p:nvSpPr>
          <p:spPr bwMode="auto">
            <a:xfrm>
              <a:off x="4258" y="3471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4" name="Oval 1032"/>
            <p:cNvSpPr>
              <a:spLocks noChangeAspect="1" noChangeArrowheads="1"/>
            </p:cNvSpPr>
            <p:nvPr/>
          </p:nvSpPr>
          <p:spPr bwMode="auto">
            <a:xfrm>
              <a:off x="1248" y="3471"/>
              <a:ext cx="413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Oval 1033"/>
            <p:cNvSpPr>
              <a:spLocks noChangeAspect="1" noChangeArrowheads="1"/>
            </p:cNvSpPr>
            <p:nvPr/>
          </p:nvSpPr>
          <p:spPr bwMode="auto">
            <a:xfrm>
              <a:off x="2194" y="3477"/>
              <a:ext cx="414" cy="32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Line 1034"/>
            <p:cNvSpPr>
              <a:spLocks noChangeAspect="1" noChangeShapeType="1"/>
            </p:cNvSpPr>
            <p:nvPr/>
          </p:nvSpPr>
          <p:spPr bwMode="auto">
            <a:xfrm>
              <a:off x="2608" y="3640"/>
              <a:ext cx="500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Line 1035"/>
            <p:cNvSpPr>
              <a:spLocks noChangeAspect="1" noChangeShapeType="1"/>
            </p:cNvSpPr>
            <p:nvPr/>
          </p:nvSpPr>
          <p:spPr bwMode="auto">
            <a:xfrm>
              <a:off x="3517" y="3638"/>
              <a:ext cx="21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Line 1036"/>
            <p:cNvSpPr>
              <a:spLocks noChangeAspect="1" noChangeShapeType="1"/>
            </p:cNvSpPr>
            <p:nvPr/>
          </p:nvSpPr>
          <p:spPr bwMode="auto">
            <a:xfrm>
              <a:off x="3747" y="3638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1037"/>
            <p:cNvSpPr>
              <a:spLocks noChangeAspect="1" noChangeShapeType="1"/>
            </p:cNvSpPr>
            <p:nvPr/>
          </p:nvSpPr>
          <p:spPr bwMode="auto">
            <a:xfrm>
              <a:off x="3992" y="3640"/>
              <a:ext cx="264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1038"/>
            <p:cNvSpPr>
              <a:spLocks noChangeAspect="1" noChangeShapeType="1"/>
            </p:cNvSpPr>
            <p:nvPr/>
          </p:nvSpPr>
          <p:spPr bwMode="auto">
            <a:xfrm>
              <a:off x="4674" y="3642"/>
              <a:ext cx="341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Text Box 1039"/>
            <p:cNvSpPr txBox="1">
              <a:spLocks noChangeArrowheads="1"/>
            </p:cNvSpPr>
            <p:nvPr/>
          </p:nvSpPr>
          <p:spPr bwMode="auto">
            <a:xfrm>
              <a:off x="1352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23572" name="Text Box 1040"/>
            <p:cNvSpPr txBox="1">
              <a:spLocks noChangeArrowheads="1"/>
            </p:cNvSpPr>
            <p:nvPr/>
          </p:nvSpPr>
          <p:spPr bwMode="auto">
            <a:xfrm>
              <a:off x="4368" y="347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n</a:t>
              </a:r>
              <a:endParaRPr lang="pl-PL"/>
            </a:p>
          </p:txBody>
        </p:sp>
        <p:sp>
          <p:nvSpPr>
            <p:cNvPr id="23573" name="Text Box 1041"/>
            <p:cNvSpPr txBox="1">
              <a:spLocks noChangeArrowheads="1"/>
            </p:cNvSpPr>
            <p:nvPr/>
          </p:nvSpPr>
          <p:spPr bwMode="auto">
            <a:xfrm>
              <a:off x="2304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23574" name="Text Box 1042"/>
            <p:cNvSpPr txBox="1">
              <a:spLocks noChangeArrowheads="1"/>
            </p:cNvSpPr>
            <p:nvPr/>
          </p:nvSpPr>
          <p:spPr bwMode="auto">
            <a:xfrm>
              <a:off x="3216" y="3496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23575" name="Text Box 1043"/>
            <p:cNvSpPr txBox="1">
              <a:spLocks noChangeArrowheads="1"/>
            </p:cNvSpPr>
            <p:nvPr/>
          </p:nvSpPr>
          <p:spPr bwMode="auto">
            <a:xfrm>
              <a:off x="177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6" name="Text Box 1044"/>
            <p:cNvSpPr txBox="1">
              <a:spLocks noChangeArrowheads="1"/>
            </p:cNvSpPr>
            <p:nvPr/>
          </p:nvSpPr>
          <p:spPr bwMode="auto">
            <a:xfrm>
              <a:off x="2736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7" name="Text Box 1045"/>
            <p:cNvSpPr txBox="1">
              <a:spLocks noChangeArrowheads="1"/>
            </p:cNvSpPr>
            <p:nvPr/>
          </p:nvSpPr>
          <p:spPr bwMode="auto">
            <a:xfrm>
              <a:off x="3600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8" name="Text Box 1046"/>
            <p:cNvSpPr txBox="1">
              <a:spLocks noChangeArrowheads="1"/>
            </p:cNvSpPr>
            <p:nvPr/>
          </p:nvSpPr>
          <p:spPr bwMode="auto">
            <a:xfrm>
              <a:off x="4704" y="3648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000000"/>
                  </a:solidFill>
                </a:rPr>
                <a:t>λ</a:t>
              </a:r>
              <a:endParaRPr lang="pl-PL" i="1"/>
            </a:p>
          </p:txBody>
        </p:sp>
        <p:sp>
          <p:nvSpPr>
            <p:cNvPr id="23579" name="Line 1047"/>
            <p:cNvSpPr>
              <a:spLocks noChangeAspect="1" noChangeShapeType="1"/>
            </p:cNvSpPr>
            <p:nvPr/>
          </p:nvSpPr>
          <p:spPr bwMode="auto">
            <a:xfrm>
              <a:off x="5040" y="3642"/>
              <a:ext cx="229" cy="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3560" name="Text Box 1049"/>
          <p:cNvSpPr txBox="1">
            <a:spLocks noChangeArrowheads="1"/>
          </p:cNvSpPr>
          <p:nvPr/>
        </p:nvSpPr>
        <p:spPr bwMode="auto">
          <a:xfrm>
            <a:off x="7392988" y="6299200"/>
            <a:ext cx="1751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graphicFrame>
        <p:nvGraphicFramePr>
          <p:cNvPr id="2355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615841"/>
              </p:ext>
            </p:extLst>
          </p:nvPr>
        </p:nvGraphicFramePr>
        <p:xfrm>
          <a:off x="252413" y="2338388"/>
          <a:ext cx="2632075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962" name="Equation" r:id="rId3" imgW="1625400" imgH="1041120" progId="Equation.3">
                  <p:embed/>
                </p:oleObj>
              </mc:Choice>
              <mc:Fallback>
                <p:oleObj name="Equation" r:id="rId3" imgW="1625400" imgH="104112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2338388"/>
                        <a:ext cx="2632075" cy="16859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675052"/>
              </p:ext>
            </p:extLst>
          </p:nvPr>
        </p:nvGraphicFramePr>
        <p:xfrm>
          <a:off x="352425" y="4440238"/>
          <a:ext cx="2257425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963" name="Equation" r:id="rId5" imgW="888840" imgH="444240" progId="Equation.3">
                  <p:embed/>
                </p:oleObj>
              </mc:Choice>
              <mc:Fallback>
                <p:oleObj name="Equation" r:id="rId5" imgW="888840" imgH="44424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425" y="4440238"/>
                        <a:ext cx="2257425" cy="1128712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34"/>
          <p:cNvSpPr txBox="1">
            <a:spLocks noChangeArrowheads="1"/>
          </p:cNvSpPr>
          <p:nvPr/>
        </p:nvSpPr>
        <p:spPr bwMode="auto">
          <a:xfrm>
            <a:off x="2930497" y="1583795"/>
            <a:ext cx="41596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Graf procesu narodzin</a:t>
            </a:r>
            <a:endParaRPr lang="pl-PL" sz="3200" dirty="0"/>
          </a:p>
        </p:txBody>
      </p:sp>
      <p:grpSp>
        <p:nvGrpSpPr>
          <p:cNvPr id="5" name="Grupa 4"/>
          <p:cNvGrpSpPr/>
          <p:nvPr/>
        </p:nvGrpSpPr>
        <p:grpSpPr>
          <a:xfrm>
            <a:off x="3200401" y="2156514"/>
            <a:ext cx="5079936" cy="3720212"/>
            <a:chOff x="3200401" y="2156514"/>
            <a:chExt cx="5079936" cy="3720212"/>
          </a:xfrm>
        </p:grpSpPr>
        <p:graphicFrame>
          <p:nvGraphicFramePr>
            <p:cNvPr id="23554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38643068"/>
                </p:ext>
              </p:extLst>
            </p:nvPr>
          </p:nvGraphicFramePr>
          <p:xfrm>
            <a:off x="3200401" y="2156514"/>
            <a:ext cx="4964112" cy="302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964" name="Równanie" r:id="rId7" imgW="2628720" imgH="1600200" progId="Equation.3">
                    <p:embed/>
                  </p:oleObj>
                </mc:Choice>
                <mc:Fallback>
                  <p:oleObj name="Równanie" r:id="rId7" imgW="2628720" imgH="160020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0401" y="2156514"/>
                          <a:ext cx="4964112" cy="302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pole tekstowe 1"/>
            <p:cNvSpPr txBox="1"/>
            <p:nvPr/>
          </p:nvSpPr>
          <p:spPr>
            <a:xfrm>
              <a:off x="3539937" y="5107285"/>
              <a:ext cx="474040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000000"/>
                  </a:solidFill>
                </a:rPr>
                <a:t>Q - 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macierz tworząca (</a:t>
              </a:r>
              <a:r>
                <a:rPr lang="pl-PL" sz="2000" b="1" i="1" dirty="0" err="1" smtClean="0">
                  <a:solidFill>
                    <a:srgbClr val="000000"/>
                  </a:solidFill>
                </a:rPr>
                <a:t>generating</a:t>
              </a:r>
              <a:r>
                <a:rPr lang="pl-PL" sz="2000" b="1" i="1" dirty="0" smtClean="0">
                  <a:solidFill>
                    <a:srgbClr val="000000"/>
                  </a:solidFill>
                </a:rPr>
                <a:t> </a:t>
              </a:r>
              <a:r>
                <a:rPr lang="pl-PL" sz="2000" b="1" i="1" dirty="0" err="1" smtClean="0">
                  <a:solidFill>
                    <a:srgbClr val="000000"/>
                  </a:solidFill>
                </a:rPr>
                <a:t>matrix</a:t>
              </a:r>
              <a:r>
                <a:rPr lang="pl-PL" sz="2000" b="1" dirty="0" smtClean="0">
                  <a:solidFill>
                    <a:srgbClr val="000000"/>
                  </a:solidFill>
                </a:rPr>
                <a:t>)</a:t>
              </a:r>
              <a:br>
                <a:rPr lang="pl-PL" sz="2000" b="1" dirty="0" smtClean="0">
                  <a:solidFill>
                    <a:srgbClr val="000000"/>
                  </a:solidFill>
                </a:rPr>
              </a:br>
              <a:r>
                <a:rPr lang="pl-PL" sz="2000" b="1" dirty="0" smtClean="0">
                  <a:solidFill>
                    <a:srgbClr val="000000"/>
                  </a:solidFill>
                </a:rPr>
                <a:t>procesu narodzin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252413" y="5827876"/>
            <a:ext cx="4355274" cy="1027943"/>
            <a:chOff x="252413" y="5827876"/>
            <a:chExt cx="4355274" cy="1027943"/>
          </a:xfrm>
        </p:grpSpPr>
        <p:graphicFrame>
          <p:nvGraphicFramePr>
            <p:cNvPr id="23557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885304"/>
                </p:ext>
              </p:extLst>
            </p:nvPr>
          </p:nvGraphicFramePr>
          <p:xfrm>
            <a:off x="252413" y="5827876"/>
            <a:ext cx="4348162" cy="611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1965" name="Równanie" r:id="rId9" imgW="1892160" imgH="266400" progId="Equation.3">
                    <p:embed/>
                  </p:oleObj>
                </mc:Choice>
                <mc:Fallback>
                  <p:oleObj name="Równanie" r:id="rId9" imgW="1892160" imgH="266400" progId="Equation.3">
                    <p:embed/>
                    <p:pic>
                      <p:nvPicPr>
                        <p:cNvPr id="0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413" y="5827876"/>
                          <a:ext cx="4348162" cy="611187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ole tekstowe 2"/>
            <p:cNvSpPr txBox="1"/>
            <p:nvPr/>
          </p:nvSpPr>
          <p:spPr>
            <a:xfrm>
              <a:off x="265938" y="6455709"/>
              <a:ext cx="43417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>
                  <a:solidFill>
                    <a:srgbClr val="000000"/>
                  </a:solidFill>
                </a:rPr>
                <a:t>wektor prawdopodobieństw stanów</a:t>
              </a:r>
              <a:endParaRPr lang="pl-PL" sz="2000" b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ŚMIERCI (proces obsługi, </a:t>
            </a: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death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/>
            </a:r>
            <a:b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process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aphicFrame>
        <p:nvGraphicFramePr>
          <p:cNvPr id="37890" name="Object 1024"/>
          <p:cNvGraphicFramePr>
            <a:graphicFrameLocks noChangeAspect="1"/>
          </p:cNvGraphicFramePr>
          <p:nvPr/>
        </p:nvGraphicFramePr>
        <p:xfrm>
          <a:off x="2457450" y="998538"/>
          <a:ext cx="4248150" cy="247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18" name="Równanie" r:id="rId4" imgW="2349360" imgH="1371600" progId="Equation.3">
                  <p:embed/>
                </p:oleObj>
              </mc:Choice>
              <mc:Fallback>
                <p:oleObj name="Równanie" r:id="rId4" imgW="2349360" imgH="13716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7450" y="998538"/>
                        <a:ext cx="4248150" cy="2479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upa 24"/>
          <p:cNvGrpSpPr/>
          <p:nvPr/>
        </p:nvGrpSpPr>
        <p:grpSpPr>
          <a:xfrm>
            <a:off x="2096725" y="4554125"/>
            <a:ext cx="5435600" cy="681038"/>
            <a:chOff x="2231740" y="3654025"/>
            <a:chExt cx="5435600" cy="681038"/>
          </a:xfrm>
        </p:grpSpPr>
        <p:sp>
          <p:nvSpPr>
            <p:cNvPr id="37894" name="Line 4"/>
            <p:cNvSpPr>
              <a:spLocks noChangeAspect="1" noChangeShapeType="1"/>
            </p:cNvSpPr>
            <p:nvPr/>
          </p:nvSpPr>
          <p:spPr bwMode="auto">
            <a:xfrm flipH="1">
              <a:off x="2890553" y="3912788"/>
              <a:ext cx="858838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5" name="Oval 5"/>
            <p:cNvSpPr>
              <a:spLocks noChangeAspect="1" noChangeArrowheads="1"/>
            </p:cNvSpPr>
            <p:nvPr/>
          </p:nvSpPr>
          <p:spPr bwMode="auto">
            <a:xfrm>
              <a:off x="5181315" y="3654025"/>
              <a:ext cx="655638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6" name="Oval 6"/>
            <p:cNvSpPr>
              <a:spLocks noChangeAspect="1" noChangeArrowheads="1"/>
            </p:cNvSpPr>
            <p:nvPr/>
          </p:nvSpPr>
          <p:spPr bwMode="auto">
            <a:xfrm>
              <a:off x="7010115" y="3654025"/>
              <a:ext cx="657225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7" name="Oval 7"/>
            <p:cNvSpPr>
              <a:spLocks noChangeAspect="1" noChangeArrowheads="1"/>
            </p:cNvSpPr>
            <p:nvPr/>
          </p:nvSpPr>
          <p:spPr bwMode="auto">
            <a:xfrm>
              <a:off x="2231740" y="3654025"/>
              <a:ext cx="655638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8" name="Oval 8"/>
            <p:cNvSpPr>
              <a:spLocks noChangeAspect="1" noChangeArrowheads="1"/>
            </p:cNvSpPr>
            <p:nvPr/>
          </p:nvSpPr>
          <p:spPr bwMode="auto">
            <a:xfrm>
              <a:off x="3733515" y="3663550"/>
              <a:ext cx="657225" cy="508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899" name="Line 9"/>
            <p:cNvSpPr>
              <a:spLocks noChangeAspect="1" noChangeShapeType="1"/>
            </p:cNvSpPr>
            <p:nvPr/>
          </p:nvSpPr>
          <p:spPr bwMode="auto">
            <a:xfrm flipH="1">
              <a:off x="4390740" y="3922313"/>
              <a:ext cx="793750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0" name="Line 10"/>
            <p:cNvSpPr>
              <a:spLocks noChangeAspect="1" noChangeShapeType="1"/>
            </p:cNvSpPr>
            <p:nvPr/>
          </p:nvSpPr>
          <p:spPr bwMode="auto">
            <a:xfrm flipH="1">
              <a:off x="5833778" y="3919138"/>
              <a:ext cx="339725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1" name="Line 11"/>
            <p:cNvSpPr>
              <a:spLocks noChangeAspect="1" noChangeShapeType="1"/>
            </p:cNvSpPr>
            <p:nvPr/>
          </p:nvSpPr>
          <p:spPr bwMode="auto">
            <a:xfrm>
              <a:off x="6198903" y="3919138"/>
              <a:ext cx="363538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2" name="Line 12"/>
            <p:cNvSpPr>
              <a:spLocks noChangeAspect="1" noChangeShapeType="1"/>
            </p:cNvSpPr>
            <p:nvPr/>
          </p:nvSpPr>
          <p:spPr bwMode="auto">
            <a:xfrm flipH="1">
              <a:off x="6587840" y="3922313"/>
              <a:ext cx="419100" cy="31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903" name="Text Box 13"/>
            <p:cNvSpPr txBox="1">
              <a:spLocks noChangeArrowheads="1"/>
            </p:cNvSpPr>
            <p:nvPr/>
          </p:nvSpPr>
          <p:spPr bwMode="auto">
            <a:xfrm>
              <a:off x="23968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0</a:t>
              </a:r>
              <a:endParaRPr lang="pl-PL"/>
            </a:p>
          </p:txBody>
        </p:sp>
        <p:sp>
          <p:nvSpPr>
            <p:cNvPr id="37904" name="Text Box 14"/>
            <p:cNvSpPr txBox="1">
              <a:spLocks noChangeArrowheads="1"/>
            </p:cNvSpPr>
            <p:nvPr/>
          </p:nvSpPr>
          <p:spPr bwMode="auto">
            <a:xfrm>
              <a:off x="7121240" y="3661963"/>
              <a:ext cx="4048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N</a:t>
              </a:r>
              <a:endParaRPr lang="pl-PL" dirty="0"/>
            </a:p>
          </p:txBody>
        </p:sp>
        <p:sp>
          <p:nvSpPr>
            <p:cNvPr id="37905" name="Text Box 15"/>
            <p:cNvSpPr txBox="1">
              <a:spLocks noChangeArrowheads="1"/>
            </p:cNvSpPr>
            <p:nvPr/>
          </p:nvSpPr>
          <p:spPr bwMode="auto">
            <a:xfrm>
              <a:off x="39081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1</a:t>
              </a:r>
              <a:endParaRPr lang="pl-PL"/>
            </a:p>
          </p:txBody>
        </p:sp>
        <p:sp>
          <p:nvSpPr>
            <p:cNvPr id="37906" name="Text Box 16"/>
            <p:cNvSpPr txBox="1">
              <a:spLocks noChangeArrowheads="1"/>
            </p:cNvSpPr>
            <p:nvPr/>
          </p:nvSpPr>
          <p:spPr bwMode="auto">
            <a:xfrm>
              <a:off x="5355940" y="3693713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>
                  <a:solidFill>
                    <a:srgbClr val="000000"/>
                  </a:solidFill>
                </a:rPr>
                <a:t>2</a:t>
              </a:r>
              <a:endParaRPr lang="pl-PL"/>
            </a:p>
          </p:txBody>
        </p:sp>
        <p:sp>
          <p:nvSpPr>
            <p:cNvPr id="37907" name="Text Box 17"/>
            <p:cNvSpPr txBox="1">
              <a:spLocks noChangeArrowheads="1"/>
            </p:cNvSpPr>
            <p:nvPr/>
          </p:nvSpPr>
          <p:spPr bwMode="auto">
            <a:xfrm>
              <a:off x="3044540" y="3935013"/>
              <a:ext cx="31273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 dirty="0">
                  <a:solidFill>
                    <a:srgbClr val="000000"/>
                  </a:solidFill>
                </a:rPr>
                <a:t>μ</a:t>
              </a:r>
              <a:endParaRPr lang="pl-PL" sz="1800" i="1" dirty="0"/>
            </a:p>
          </p:txBody>
        </p:sp>
        <p:sp>
          <p:nvSpPr>
            <p:cNvPr id="37908" name="Text Box 18"/>
            <p:cNvSpPr txBox="1">
              <a:spLocks noChangeArrowheads="1"/>
            </p:cNvSpPr>
            <p:nvPr/>
          </p:nvSpPr>
          <p:spPr bwMode="auto">
            <a:xfrm>
              <a:off x="45685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  <p:sp>
          <p:nvSpPr>
            <p:cNvPr id="37909" name="Text Box 19"/>
            <p:cNvSpPr txBox="1">
              <a:spLocks noChangeArrowheads="1"/>
            </p:cNvSpPr>
            <p:nvPr/>
          </p:nvSpPr>
          <p:spPr bwMode="auto">
            <a:xfrm>
              <a:off x="59401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  <p:sp>
          <p:nvSpPr>
            <p:cNvPr id="37910" name="Text Box 20"/>
            <p:cNvSpPr txBox="1">
              <a:spLocks noChangeArrowheads="1"/>
            </p:cNvSpPr>
            <p:nvPr/>
          </p:nvSpPr>
          <p:spPr bwMode="auto">
            <a:xfrm>
              <a:off x="6651340" y="3935013"/>
              <a:ext cx="3270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rgbClr val="000000"/>
                  </a:solidFill>
                </a:rPr>
                <a:t>μ</a:t>
              </a:r>
            </a:p>
          </p:txBody>
        </p:sp>
      </p:grpSp>
      <p:sp>
        <p:nvSpPr>
          <p:cNvPr id="37893" name="Text Box 24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26" name="Line 7"/>
          <p:cNvSpPr>
            <a:spLocks noChangeShapeType="1"/>
          </p:cNvSpPr>
          <p:nvPr/>
        </p:nvSpPr>
        <p:spPr bwMode="auto">
          <a:xfrm flipV="1">
            <a:off x="926595" y="6009707"/>
            <a:ext cx="7315200" cy="31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7708395" y="5583940"/>
            <a:ext cx="639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czas</a:t>
            </a:r>
            <a:endParaRPr lang="pl-PL" sz="2000" b="1" dirty="0">
              <a:solidFill>
                <a:srgbClr val="000099"/>
              </a:solidFill>
            </a:endParaRPr>
          </a:p>
        </p:txBody>
      </p:sp>
      <p:sp>
        <p:nvSpPr>
          <p:cNvPr id="28" name="Line 9"/>
          <p:cNvSpPr>
            <a:spLocks noChangeShapeType="1"/>
          </p:cNvSpPr>
          <p:nvPr/>
        </p:nvSpPr>
        <p:spPr bwMode="auto">
          <a:xfrm>
            <a:off x="290952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9" name="Line 10"/>
          <p:cNvSpPr>
            <a:spLocks noChangeShapeType="1"/>
          </p:cNvSpPr>
          <p:nvPr/>
        </p:nvSpPr>
        <p:spPr bwMode="auto">
          <a:xfrm>
            <a:off x="362689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7002270" y="5679250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cxnSp>
        <p:nvCxnSpPr>
          <p:cNvPr id="31" name="Łącznik prosty ze strzałką 30"/>
          <p:cNvCxnSpPr/>
          <p:nvPr/>
        </p:nvCxnSpPr>
        <p:spPr bwMode="auto">
          <a:xfrm>
            <a:off x="3626895" y="5544235"/>
            <a:ext cx="148516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408832"/>
              </p:ext>
            </p:extLst>
          </p:nvPr>
        </p:nvGraphicFramePr>
        <p:xfrm>
          <a:off x="3335338" y="6219825"/>
          <a:ext cx="2176462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19" name="Equation" r:id="rId6" imgW="1180800" imgH="215640" progId="Equation.3">
                  <p:embed/>
                </p:oleObj>
              </mc:Choice>
              <mc:Fallback>
                <p:oleObj name="Equation" r:id="rId6" imgW="118080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8" y="6219825"/>
                        <a:ext cx="2176462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Line 10"/>
          <p:cNvSpPr>
            <a:spLocks noChangeShapeType="1"/>
          </p:cNvSpPr>
          <p:nvPr/>
        </p:nvSpPr>
        <p:spPr bwMode="auto">
          <a:xfrm>
            <a:off x="5157065" y="5724255"/>
            <a:ext cx="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558755"/>
              </p:ext>
            </p:extLst>
          </p:nvPr>
        </p:nvGraphicFramePr>
        <p:xfrm>
          <a:off x="4211638" y="5589588"/>
          <a:ext cx="254000" cy="28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820" name="Equation" r:id="rId8" imgW="126720" imgH="139680" progId="Equation.3">
                  <p:embed/>
                </p:oleObj>
              </mc:Choice>
              <mc:Fallback>
                <p:oleObj name="Equation" r:id="rId8" imgW="126720" imgH="139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5589588"/>
                        <a:ext cx="254000" cy="280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 Box 34"/>
          <p:cNvSpPr txBox="1">
            <a:spLocks noChangeArrowheads="1"/>
          </p:cNvSpPr>
          <p:nvPr/>
        </p:nvSpPr>
        <p:spPr bwMode="auto">
          <a:xfrm>
            <a:off x="1182739" y="3398622"/>
            <a:ext cx="693972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3200" b="1" dirty="0" smtClean="0">
                <a:solidFill>
                  <a:srgbClr val="000099"/>
                </a:solidFill>
              </a:rPr>
              <a:t>Proces śmierci</a:t>
            </a:r>
          </a:p>
          <a:p>
            <a:pPr algn="ctr"/>
            <a:r>
              <a:rPr lang="pl-PL" b="1" dirty="0" smtClean="0">
                <a:solidFill>
                  <a:srgbClr val="000099"/>
                </a:solidFill>
              </a:rPr>
              <a:t>(wędrówka po</a:t>
            </a:r>
            <a:r>
              <a:rPr lang="pl-PL" b="1" dirty="0">
                <a:solidFill>
                  <a:srgbClr val="000099"/>
                </a:solidFill>
              </a:rPr>
              <a:t> </a:t>
            </a:r>
            <a:r>
              <a:rPr lang="pl-PL" b="1" dirty="0" smtClean="0">
                <a:solidFill>
                  <a:srgbClr val="000099"/>
                </a:solidFill>
              </a:rPr>
              <a:t>jednokierunkowym grafie liniowym)</a:t>
            </a:r>
            <a:endParaRPr lang="pl-PL" dirty="0"/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55177" y="5583940"/>
            <a:ext cx="25971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2000" b="1" dirty="0">
                <a:solidFill>
                  <a:srgbClr val="006600"/>
                </a:solidFill>
              </a:rPr>
              <a:t>s</a:t>
            </a:r>
            <a:r>
              <a:rPr lang="pl-PL" sz="2000" b="1" dirty="0" smtClean="0">
                <a:solidFill>
                  <a:srgbClr val="006600"/>
                </a:solidFill>
              </a:rPr>
              <a:t>trumień wykładniczy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292072"/>
              </p:ext>
            </p:extLst>
          </p:nvPr>
        </p:nvGraphicFramePr>
        <p:xfrm>
          <a:off x="5017153" y="840440"/>
          <a:ext cx="4105275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788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7153" y="840440"/>
                        <a:ext cx="4105275" cy="1825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9" name="Grupa 48"/>
          <p:cNvGrpSpPr/>
          <p:nvPr/>
        </p:nvGrpSpPr>
        <p:grpSpPr>
          <a:xfrm>
            <a:off x="1061610" y="2798930"/>
            <a:ext cx="7290810" cy="2025225"/>
            <a:chOff x="1106615" y="2888940"/>
            <a:chExt cx="7290810" cy="1800200"/>
          </a:xfrm>
        </p:grpSpPr>
        <p:sp>
          <p:nvSpPr>
            <p:cNvPr id="38916" name="Text Box 22"/>
            <p:cNvSpPr txBox="1">
              <a:spLocks noChangeArrowheads="1"/>
            </p:cNvSpPr>
            <p:nvPr/>
          </p:nvSpPr>
          <p:spPr bwMode="auto">
            <a:xfrm>
              <a:off x="2321153" y="2888940"/>
              <a:ext cx="4889287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Graf procesu narodzin-śmierci</a:t>
              </a:r>
            </a:p>
            <a:p>
              <a:pPr algn="ctr"/>
              <a:r>
                <a:rPr lang="pl-PL" sz="2000" b="1" dirty="0" smtClean="0">
                  <a:solidFill>
                    <a:srgbClr val="000099"/>
                  </a:solidFill>
                </a:rPr>
                <a:t>(parametry niezależne od stanu)</a:t>
              </a:r>
              <a:endParaRPr lang="pl-PL" sz="2000" dirty="0"/>
            </a:p>
          </p:txBody>
        </p:sp>
        <p:grpSp>
          <p:nvGrpSpPr>
            <p:cNvPr id="38918" name="Group 61"/>
            <p:cNvGrpSpPr>
              <a:grpSpLocks/>
            </p:cNvGrpSpPr>
            <p:nvPr/>
          </p:nvGrpSpPr>
          <p:grpSpPr bwMode="auto">
            <a:xfrm>
              <a:off x="1466655" y="3546320"/>
              <a:ext cx="6530976" cy="984250"/>
              <a:chOff x="1248" y="2884"/>
              <a:chExt cx="4114" cy="620"/>
            </a:xfrm>
          </p:grpSpPr>
          <p:sp>
            <p:nvSpPr>
              <p:cNvPr id="38919" name="Text Box 18"/>
              <p:cNvSpPr txBox="1">
                <a:spLocks noChangeArrowheads="1"/>
              </p:cNvSpPr>
              <p:nvPr/>
            </p:nvSpPr>
            <p:spPr bwMode="auto">
              <a:xfrm>
                <a:off x="1810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20" name="Freeform 46"/>
              <p:cNvSpPr>
                <a:spLocks/>
              </p:cNvSpPr>
              <p:nvPr/>
            </p:nvSpPr>
            <p:spPr bwMode="auto">
              <a:xfrm flipV="1">
                <a:off x="1584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1" name="Freeform 50"/>
              <p:cNvSpPr>
                <a:spLocks/>
              </p:cNvSpPr>
              <p:nvPr/>
            </p:nvSpPr>
            <p:spPr bwMode="auto">
              <a:xfrm flipV="1">
                <a:off x="2496" y="3360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2" name="Freeform 51"/>
              <p:cNvSpPr>
                <a:spLocks/>
              </p:cNvSpPr>
              <p:nvPr/>
            </p:nvSpPr>
            <p:spPr bwMode="auto">
              <a:xfrm flipV="1">
                <a:off x="3456" y="3312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3" name="Freeform 52"/>
              <p:cNvSpPr>
                <a:spLocks/>
              </p:cNvSpPr>
              <p:nvPr/>
            </p:nvSpPr>
            <p:spPr bwMode="auto">
              <a:xfrm flipV="1">
                <a:off x="4512" y="3264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4" name="Freeform 41"/>
              <p:cNvSpPr>
                <a:spLocks/>
              </p:cNvSpPr>
              <p:nvPr/>
            </p:nvSpPr>
            <p:spPr bwMode="auto">
              <a:xfrm>
                <a:off x="1548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25" name="Oval 5"/>
              <p:cNvSpPr>
                <a:spLocks noChangeAspect="1" noChangeArrowheads="1"/>
              </p:cNvSpPr>
              <p:nvPr/>
            </p:nvSpPr>
            <p:spPr bwMode="auto">
              <a:xfrm>
                <a:off x="3106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6" name="Oval 7"/>
              <p:cNvSpPr>
                <a:spLocks noChangeAspect="1" noChangeArrowheads="1"/>
              </p:cNvSpPr>
              <p:nvPr/>
            </p:nvSpPr>
            <p:spPr bwMode="auto">
              <a:xfrm>
                <a:off x="1248" y="3039"/>
                <a:ext cx="413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7" name="Oval 8"/>
              <p:cNvSpPr>
                <a:spLocks noChangeAspect="1" noChangeArrowheads="1"/>
              </p:cNvSpPr>
              <p:nvPr/>
            </p:nvSpPr>
            <p:spPr bwMode="auto">
              <a:xfrm>
                <a:off x="2194" y="3045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28" name="Text Box 13"/>
              <p:cNvSpPr txBox="1">
                <a:spLocks noChangeArrowheads="1"/>
              </p:cNvSpPr>
              <p:nvPr/>
            </p:nvSpPr>
            <p:spPr bwMode="auto">
              <a:xfrm>
                <a:off x="1352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0</a:t>
                </a:r>
                <a:endParaRPr lang="pl-PL"/>
              </a:p>
            </p:txBody>
          </p:sp>
          <p:sp>
            <p:nvSpPr>
              <p:cNvPr id="38929" name="Oval 6"/>
              <p:cNvSpPr>
                <a:spLocks noChangeAspect="1" noChangeArrowheads="1"/>
              </p:cNvSpPr>
              <p:nvPr/>
            </p:nvSpPr>
            <p:spPr bwMode="auto">
              <a:xfrm>
                <a:off x="4128" y="3024"/>
                <a:ext cx="414" cy="32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930" name="Text Box 14"/>
              <p:cNvSpPr txBox="1">
                <a:spLocks noChangeArrowheads="1"/>
              </p:cNvSpPr>
              <p:nvPr/>
            </p:nvSpPr>
            <p:spPr bwMode="auto">
              <a:xfrm>
                <a:off x="4226" y="3025"/>
                <a:ext cx="223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>
                    <a:solidFill>
                      <a:srgbClr val="000000"/>
                    </a:solidFill>
                  </a:rPr>
                  <a:t>n</a:t>
                </a:r>
                <a:endParaRPr lang="pl-PL" dirty="0"/>
              </a:p>
            </p:txBody>
          </p:sp>
          <p:sp>
            <p:nvSpPr>
              <p:cNvPr id="38931" name="Text Box 15"/>
              <p:cNvSpPr txBox="1">
                <a:spLocks noChangeArrowheads="1"/>
              </p:cNvSpPr>
              <p:nvPr/>
            </p:nvSpPr>
            <p:spPr bwMode="auto">
              <a:xfrm>
                <a:off x="2304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1</a:t>
                </a:r>
                <a:endParaRPr lang="pl-PL"/>
              </a:p>
            </p:txBody>
          </p:sp>
          <p:sp>
            <p:nvSpPr>
              <p:cNvPr id="38932" name="Text Box 16"/>
              <p:cNvSpPr txBox="1">
                <a:spLocks noChangeArrowheads="1"/>
              </p:cNvSpPr>
              <p:nvPr/>
            </p:nvSpPr>
            <p:spPr bwMode="auto">
              <a:xfrm>
                <a:off x="3216" y="3064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>
                    <a:solidFill>
                      <a:srgbClr val="000000"/>
                    </a:solidFill>
                  </a:rPr>
                  <a:t>2</a:t>
                </a:r>
                <a:endParaRPr lang="pl-PL"/>
              </a:p>
            </p:txBody>
          </p:sp>
          <p:sp>
            <p:nvSpPr>
              <p:cNvPr id="38933" name="Freeform 42"/>
              <p:cNvSpPr>
                <a:spLocks/>
              </p:cNvSpPr>
              <p:nvPr/>
            </p:nvSpPr>
            <p:spPr bwMode="auto">
              <a:xfrm>
                <a:off x="4512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4" name="Freeform 43"/>
              <p:cNvSpPr>
                <a:spLocks/>
              </p:cNvSpPr>
              <p:nvPr/>
            </p:nvSpPr>
            <p:spPr bwMode="auto">
              <a:xfrm>
                <a:off x="345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5" name="Freeform 44"/>
              <p:cNvSpPr>
                <a:spLocks/>
              </p:cNvSpPr>
              <p:nvPr/>
            </p:nvSpPr>
            <p:spPr bwMode="auto">
              <a:xfrm>
                <a:off x="2496" y="2928"/>
                <a:ext cx="720" cy="144"/>
              </a:xfrm>
              <a:custGeom>
                <a:avLst/>
                <a:gdLst>
                  <a:gd name="T0" fmla="*/ 0 w 720"/>
                  <a:gd name="T1" fmla="*/ 144 h 144"/>
                  <a:gd name="T2" fmla="*/ 384 w 720"/>
                  <a:gd name="T3" fmla="*/ 0 h 144"/>
                  <a:gd name="T4" fmla="*/ 720 w 720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720"/>
                  <a:gd name="T10" fmla="*/ 0 h 144"/>
                  <a:gd name="T11" fmla="*/ 720 w 720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0" h="144">
                    <a:moveTo>
                      <a:pt x="0" y="144"/>
                    </a:moveTo>
                    <a:cubicBezTo>
                      <a:pt x="132" y="72"/>
                      <a:pt x="264" y="0"/>
                      <a:pt x="384" y="0"/>
                    </a:cubicBezTo>
                    <a:cubicBezTo>
                      <a:pt x="504" y="0"/>
                      <a:pt x="612" y="72"/>
                      <a:pt x="720" y="144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936" name="Text Box 54"/>
              <p:cNvSpPr txBox="1">
                <a:spLocks noChangeArrowheads="1"/>
              </p:cNvSpPr>
              <p:nvPr/>
            </p:nvSpPr>
            <p:spPr bwMode="auto">
              <a:xfrm>
                <a:off x="1830" y="2884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7" name="Text Box 55"/>
              <p:cNvSpPr txBox="1">
                <a:spLocks noChangeArrowheads="1"/>
              </p:cNvSpPr>
              <p:nvPr/>
            </p:nvSpPr>
            <p:spPr bwMode="auto">
              <a:xfrm>
                <a:off x="3708" y="2908"/>
                <a:ext cx="202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8" name="Text Box 56"/>
              <p:cNvSpPr txBox="1">
                <a:spLocks noChangeArrowheads="1"/>
              </p:cNvSpPr>
              <p:nvPr/>
            </p:nvSpPr>
            <p:spPr bwMode="auto">
              <a:xfrm>
                <a:off x="2753" y="2919"/>
                <a:ext cx="27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39" name="Text Box 57"/>
              <p:cNvSpPr txBox="1">
                <a:spLocks noChangeArrowheads="1"/>
              </p:cNvSpPr>
              <p:nvPr/>
            </p:nvSpPr>
            <p:spPr bwMode="auto">
              <a:xfrm>
                <a:off x="4756" y="2887"/>
                <a:ext cx="28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λ</a:t>
                </a:r>
                <a:endParaRPr lang="pl-PL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0" name="Text Box 58"/>
              <p:cNvSpPr txBox="1">
                <a:spLocks noChangeArrowheads="1"/>
              </p:cNvSpPr>
              <p:nvPr/>
            </p:nvSpPr>
            <p:spPr bwMode="auto">
              <a:xfrm>
                <a:off x="3682" y="3150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1" name="Text Box 59"/>
              <p:cNvSpPr txBox="1">
                <a:spLocks noChangeArrowheads="1"/>
              </p:cNvSpPr>
              <p:nvPr/>
            </p:nvSpPr>
            <p:spPr bwMode="auto">
              <a:xfrm>
                <a:off x="2722" y="3150"/>
                <a:ext cx="28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942" name="Text Box 60"/>
              <p:cNvSpPr txBox="1">
                <a:spLocks noChangeArrowheads="1"/>
              </p:cNvSpPr>
              <p:nvPr/>
            </p:nvSpPr>
            <p:spPr bwMode="auto">
              <a:xfrm>
                <a:off x="4738" y="3150"/>
                <a:ext cx="62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b="1" i="1" dirty="0" smtClean="0">
                    <a:solidFill>
                      <a:srgbClr val="000000"/>
                    </a:solidFill>
                  </a:rPr>
                  <a:t>μ</a:t>
                </a:r>
                <a:endParaRPr lang="pl-PL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6" name="Prostokąt 45"/>
            <p:cNvSpPr/>
            <p:nvPr/>
          </p:nvSpPr>
          <p:spPr bwMode="auto">
            <a:xfrm>
              <a:off x="1106615" y="2933945"/>
              <a:ext cx="7290810" cy="175519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48" name="Grupa 47"/>
          <p:cNvGrpSpPr/>
          <p:nvPr/>
        </p:nvGrpSpPr>
        <p:grpSpPr>
          <a:xfrm>
            <a:off x="1616597" y="4935730"/>
            <a:ext cx="6162201" cy="1922270"/>
            <a:chOff x="1594094" y="4779150"/>
            <a:chExt cx="6162201" cy="1922270"/>
          </a:xfrm>
        </p:grpSpPr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3806915" y="5679250"/>
              <a:ext cx="12954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Text Box 8"/>
            <p:cNvSpPr txBox="1">
              <a:spLocks noChangeArrowheads="1"/>
            </p:cNvSpPr>
            <p:nvPr/>
          </p:nvSpPr>
          <p:spPr bwMode="auto">
            <a:xfrm>
              <a:off x="4076945" y="527420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333399"/>
                  </a:solidFill>
                </a:rPr>
                <a:t>bufor</a:t>
              </a:r>
              <a:endParaRPr lang="pl-PL" sz="2000" b="1" dirty="0"/>
            </a:p>
          </p:txBody>
        </p:sp>
        <p:sp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5112060" y="5454225"/>
              <a:ext cx="79701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CC3300"/>
                  </a:solidFill>
                </a:rPr>
                <a:t>kanał</a:t>
              </a:r>
              <a:endParaRPr lang="pl-PL" sz="2000" b="1" dirty="0"/>
            </a:p>
          </p:txBody>
        </p:sp>
        <p:sp>
          <p:nvSpPr>
            <p:cNvPr id="34" name="Line 10"/>
            <p:cNvSpPr>
              <a:spLocks noChangeShapeType="1"/>
            </p:cNvSpPr>
            <p:nvPr/>
          </p:nvSpPr>
          <p:spPr bwMode="auto">
            <a:xfrm>
              <a:off x="3940265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5" name="Line 11"/>
            <p:cNvSpPr>
              <a:spLocks noChangeShapeType="1"/>
            </p:cNvSpPr>
            <p:nvPr/>
          </p:nvSpPr>
          <p:spPr bwMode="auto">
            <a:xfrm>
              <a:off x="42053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12"/>
            <p:cNvSpPr>
              <a:spLocks noChangeShapeType="1"/>
            </p:cNvSpPr>
            <p:nvPr/>
          </p:nvSpPr>
          <p:spPr bwMode="auto">
            <a:xfrm>
              <a:off x="44720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13"/>
            <p:cNvSpPr>
              <a:spLocks noChangeShapeType="1"/>
            </p:cNvSpPr>
            <p:nvPr/>
          </p:nvSpPr>
          <p:spPr bwMode="auto">
            <a:xfrm>
              <a:off x="47387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8" name="Line 14"/>
            <p:cNvSpPr>
              <a:spLocks noChangeShapeType="1"/>
            </p:cNvSpPr>
            <p:nvPr/>
          </p:nvSpPr>
          <p:spPr bwMode="auto">
            <a:xfrm>
              <a:off x="5005478" y="58062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Line 15"/>
            <p:cNvSpPr>
              <a:spLocks noChangeShapeType="1"/>
            </p:cNvSpPr>
            <p:nvPr/>
          </p:nvSpPr>
          <p:spPr bwMode="auto">
            <a:xfrm rot="5400000">
              <a:off x="5521415" y="5793550"/>
              <a:ext cx="0" cy="533400"/>
            </a:xfrm>
            <a:prstGeom prst="line">
              <a:avLst/>
            </a:prstGeom>
            <a:noFill/>
            <a:ln w="762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0" name="Line 16"/>
            <p:cNvSpPr>
              <a:spLocks noChangeShapeType="1"/>
            </p:cNvSpPr>
            <p:nvPr/>
          </p:nvSpPr>
          <p:spPr bwMode="auto">
            <a:xfrm>
              <a:off x="2702015" y="6082475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" name="Line 17"/>
            <p:cNvSpPr>
              <a:spLocks noChangeShapeType="1"/>
            </p:cNvSpPr>
            <p:nvPr/>
          </p:nvSpPr>
          <p:spPr bwMode="auto">
            <a:xfrm>
              <a:off x="5940515" y="6060250"/>
              <a:ext cx="1219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42" name="Object 19"/>
            <p:cNvGraphicFramePr>
              <a:graphicFrameLocks noChangeAspect="1"/>
            </p:cNvGraphicFramePr>
            <p:nvPr/>
          </p:nvGraphicFramePr>
          <p:xfrm>
            <a:off x="3122095" y="5658290"/>
            <a:ext cx="321621" cy="4050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789" name="Równanie" r:id="rId6" imgW="139680" imgH="177480" progId="Equation.3">
                    <p:embed/>
                  </p:oleObj>
                </mc:Choice>
                <mc:Fallback>
                  <p:oleObj name="Równanie" r:id="rId6" imgW="139680" imgH="17748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2095" y="5658290"/>
                          <a:ext cx="321621" cy="4050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Object 20"/>
            <p:cNvGraphicFramePr>
              <a:graphicFrameLocks noChangeAspect="1"/>
            </p:cNvGraphicFramePr>
            <p:nvPr/>
          </p:nvGraphicFramePr>
          <p:xfrm>
            <a:off x="5282335" y="6243355"/>
            <a:ext cx="423343" cy="4580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34790" name="Equation" r:id="rId8" imgW="152280" imgH="164880" progId="Equation.3">
                    <p:embed/>
                  </p:oleObj>
                </mc:Choice>
                <mc:Fallback>
                  <p:oleObj name="Equation" r:id="rId8" imgW="152280" imgH="16488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2335" y="6243355"/>
                          <a:ext cx="423343" cy="4580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Text Box 22"/>
            <p:cNvSpPr txBox="1">
              <a:spLocks noChangeArrowheads="1"/>
            </p:cNvSpPr>
            <p:nvPr/>
          </p:nvSpPr>
          <p:spPr bwMode="auto">
            <a:xfrm>
              <a:off x="1594094" y="4779150"/>
              <a:ext cx="616220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800" b="1" dirty="0" smtClean="0">
                  <a:solidFill>
                    <a:srgbClr val="000099"/>
                  </a:solidFill>
                </a:rPr>
                <a:t>Kolejkowanie (proces przybyć-obsługi)</a:t>
              </a:r>
              <a:endParaRPr lang="pl-PL" sz="3200" dirty="0"/>
            </a:p>
          </p:txBody>
        </p:sp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5102315" y="5838310"/>
              <a:ext cx="838200" cy="447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16" y="0"/>
                </a:cxn>
                <a:cxn ang="0">
                  <a:pos x="816" y="480"/>
                </a:cxn>
                <a:cxn ang="0">
                  <a:pos x="0" y="480"/>
                </a:cxn>
              </a:cxnLst>
              <a:rect l="0" t="0" r="r" b="b"/>
              <a:pathLst>
                <a:path w="816" h="480">
                  <a:moveTo>
                    <a:pt x="0" y="0"/>
                  </a:moveTo>
                  <a:lnTo>
                    <a:pt x="816" y="0"/>
                  </a:lnTo>
                  <a:lnTo>
                    <a:pt x="816" y="480"/>
                  </a:lnTo>
                  <a:lnTo>
                    <a:pt x="0" y="480"/>
                  </a:lnTo>
                </a:path>
              </a:pathLst>
            </a:custGeom>
            <a:noFill/>
            <a:ln w="5715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7" name="Prostokąt 46"/>
            <p:cNvSpPr/>
            <p:nvPr/>
          </p:nvSpPr>
          <p:spPr bwMode="auto">
            <a:xfrm>
              <a:off x="1594094" y="4824155"/>
              <a:ext cx="6129653" cy="1845205"/>
            </a:xfrm>
            <a:prstGeom prst="rect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8917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Impact" pitchFamily="34" charset="0"/>
              </a:rPr>
              <a:t>©</a:t>
            </a:r>
            <a:r>
              <a:rPr lang="pl-PL" sz="1800" dirty="0">
                <a:latin typeface="Impact" pitchFamily="34" charset="0"/>
              </a:rPr>
              <a:t> Zdzisław Papir</a:t>
            </a:r>
            <a:endParaRPr lang="pl-PL" dirty="0"/>
          </a:p>
        </p:txBody>
      </p:sp>
      <p:sp>
        <p:nvSpPr>
          <p:cNvPr id="2" name="Prostokąt 1"/>
          <p:cNvSpPr/>
          <p:nvPr/>
        </p:nvSpPr>
        <p:spPr>
          <a:xfrm>
            <a:off x="-75686" y="-110208"/>
            <a:ext cx="9058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>
                <a:solidFill>
                  <a:schemeClr val="folHlink"/>
                </a:solidFill>
                <a:latin typeface="Impact" pitchFamily="34" charset="0"/>
              </a:rPr>
              <a:t>PROCES NARODZIN-ŚMIERCI (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kolejkowanie,</a:t>
            </a:r>
            <a:b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</a:br>
            <a:r>
              <a:rPr kumimoji="1" lang="pl-PL" sz="3600" i="1" dirty="0" err="1" smtClean="0">
                <a:solidFill>
                  <a:schemeClr val="folHlink"/>
                </a:solidFill>
                <a:latin typeface="Impact" pitchFamily="34" charset="0"/>
              </a:rPr>
              <a:t>queueing</a:t>
            </a:r>
            <a:r>
              <a:rPr kumimoji="1" lang="pl-PL" sz="3600" i="1" dirty="0" smtClean="0">
                <a:solidFill>
                  <a:schemeClr val="folHlink"/>
                </a:solidFill>
                <a:latin typeface="Impact" pitchFamily="34" charset="0"/>
              </a:rPr>
              <a:t> </a:t>
            </a:r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4461935" y="5971908"/>
            <a:ext cx="504380" cy="470657"/>
            <a:chOff x="8100230" y="750736"/>
            <a:chExt cx="504380" cy="470657"/>
          </a:xfrm>
        </p:grpSpPr>
        <p:sp>
          <p:nvSpPr>
            <p:cNvPr id="51" name="Oval 6"/>
            <p:cNvSpPr>
              <a:spLocks noChangeAspect="1" noChangeArrowheads="1"/>
            </p:cNvSpPr>
            <p:nvPr/>
          </p:nvSpPr>
          <p:spPr bwMode="auto">
            <a:xfrm>
              <a:off x="8100230" y="782802"/>
              <a:ext cx="504380" cy="4385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Text Box 14"/>
            <p:cNvSpPr txBox="1">
              <a:spLocks noChangeArrowheads="1"/>
            </p:cNvSpPr>
            <p:nvPr/>
          </p:nvSpPr>
          <p:spPr bwMode="auto">
            <a:xfrm>
              <a:off x="8180537" y="750736"/>
              <a:ext cx="271683" cy="394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n</a:t>
              </a:r>
              <a:endParaRPr lang="pl-PL" dirty="0"/>
            </a:p>
          </p:txBody>
        </p:sp>
      </p:grpSp>
      <p:graphicFrame>
        <p:nvGraphicFramePr>
          <p:cNvPr id="53" name="Obiek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8968406"/>
              </p:ext>
            </p:extLst>
          </p:nvPr>
        </p:nvGraphicFramePr>
        <p:xfrm>
          <a:off x="201464" y="1135077"/>
          <a:ext cx="4540250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791" name="Equation" r:id="rId10" imgW="3492360" imgH="457200" progId="Equation.3">
                  <p:embed/>
                </p:oleObj>
              </mc:Choice>
              <mc:Fallback>
                <p:oleObj name="Equation" r:id="rId10" imgW="3492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64" y="1135077"/>
                        <a:ext cx="4540250" cy="5937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168889"/>
              </p:ext>
            </p:extLst>
          </p:nvPr>
        </p:nvGraphicFramePr>
        <p:xfrm>
          <a:off x="1641604" y="1808792"/>
          <a:ext cx="1824615" cy="912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792" name="Equation" r:id="rId12" imgW="888840" imgH="444240" progId="Equation.3">
                  <p:embed/>
                </p:oleObj>
              </mc:Choice>
              <mc:Fallback>
                <p:oleObj name="Equation" r:id="rId12" imgW="8888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604" y="1808792"/>
                        <a:ext cx="1824615" cy="912307"/>
                      </a:xfrm>
                      <a:prstGeom prst="rect">
                        <a:avLst/>
                      </a:prstGeom>
                      <a:solidFill>
                        <a:srgbClr val="FFFF66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513353"/>
              </p:ext>
            </p:extLst>
          </p:nvPr>
        </p:nvGraphicFramePr>
        <p:xfrm>
          <a:off x="1961710" y="998730"/>
          <a:ext cx="5060127" cy="225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476" name="Równanie" r:id="rId4" imgW="3085920" imgH="1371600" progId="Equation.3">
                  <p:embed/>
                </p:oleObj>
              </mc:Choice>
              <mc:Fallback>
                <p:oleObj name="Równanie" r:id="rId4" imgW="3085920" imgH="1371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710" y="998730"/>
                        <a:ext cx="5060127" cy="225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7" name="Text Box 35"/>
          <p:cNvSpPr txBox="1">
            <a:spLocks noChangeArrowheads="1"/>
          </p:cNvSpPr>
          <p:nvPr/>
        </p:nvSpPr>
        <p:spPr bwMode="auto">
          <a:xfrm>
            <a:off x="7391400" y="6299200"/>
            <a:ext cx="1751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>
                <a:latin typeface="Impact" pitchFamily="34" charset="0"/>
              </a:rPr>
              <a:t>©</a:t>
            </a:r>
            <a:r>
              <a:rPr lang="pl-PL" sz="1800">
                <a:latin typeface="Impact" pitchFamily="34" charset="0"/>
              </a:rPr>
              <a:t> Zdzisław Papir</a:t>
            </a:r>
            <a:endParaRPr lang="pl-PL"/>
          </a:p>
        </p:txBody>
      </p:sp>
      <p:sp>
        <p:nvSpPr>
          <p:cNvPr id="50" name="pole tekstowe 49"/>
          <p:cNvSpPr txBox="1"/>
          <p:nvPr/>
        </p:nvSpPr>
        <p:spPr>
          <a:xfrm>
            <a:off x="296525" y="3822732"/>
            <a:ext cx="7353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0000"/>
                </a:solidFill>
              </a:rPr>
              <a:t>Macierz tworząca procesu narodzin-śmierci jest macierzą rzadką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(większość jej elementów jest równa zero) z wyraźnie widocznymi</a:t>
            </a:r>
            <a:br>
              <a:rPr lang="pl-PL" sz="2000" b="1" dirty="0" smtClean="0">
                <a:solidFill>
                  <a:srgbClr val="000000"/>
                </a:solidFill>
              </a:rPr>
            </a:br>
            <a:r>
              <a:rPr lang="pl-PL" sz="2000" b="1" dirty="0" smtClean="0">
                <a:solidFill>
                  <a:srgbClr val="000000"/>
                </a:solidFill>
              </a:rPr>
              <a:t>trzema niezerowymi przekątnymi</a:t>
            </a:r>
            <a:r>
              <a:rPr lang="pl-PL" sz="2000" b="1" dirty="0" smtClean="0">
                <a:solidFill>
                  <a:srgbClr val="000000"/>
                </a:solidFill>
              </a:rPr>
              <a:t>.</a:t>
            </a:r>
            <a:endParaRPr lang="pl-PL" sz="2000" b="1" dirty="0" smtClean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dirty="0" smtClean="0">
                <a:solidFill>
                  <a:schemeClr val="folHlink"/>
                </a:solidFill>
                <a:latin typeface="Impact" pitchFamily="34" charset="0"/>
              </a:rPr>
              <a:t>PROCES NARODZIN-ŚMIERCI (kolejkowanie)</a:t>
            </a:r>
            <a:endParaRPr kumimoji="1" lang="pl-PL" sz="40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296525" y="5791368"/>
            <a:ext cx="74973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000099"/>
                </a:solidFill>
              </a:rPr>
              <a:t>Odpowiedzią </a:t>
            </a:r>
            <a:r>
              <a:rPr lang="pl-PL" sz="2000" b="1" dirty="0">
                <a:solidFill>
                  <a:srgbClr val="000099"/>
                </a:solidFill>
              </a:rPr>
              <a:t>jest łańcuch Markowa z ciągłym czasem (proces Markowa)</a:t>
            </a:r>
            <a:br>
              <a:rPr lang="pl-PL" sz="2000" b="1" dirty="0">
                <a:solidFill>
                  <a:srgbClr val="000099"/>
                </a:solidFill>
              </a:rPr>
            </a:br>
            <a:r>
              <a:rPr lang="pl-PL" sz="2000" b="1" dirty="0">
                <a:solidFill>
                  <a:srgbClr val="000099"/>
                </a:solidFill>
              </a:rPr>
              <a:t>(</a:t>
            </a:r>
            <a:r>
              <a:rPr lang="pl-PL" sz="2000" b="1" i="1" dirty="0" err="1">
                <a:solidFill>
                  <a:srgbClr val="000099"/>
                </a:solidFill>
              </a:rPr>
              <a:t>Continuous</a:t>
            </a:r>
            <a:r>
              <a:rPr lang="pl-PL" sz="2000" b="1" i="1" dirty="0">
                <a:solidFill>
                  <a:srgbClr val="000099"/>
                </a:solidFill>
              </a:rPr>
              <a:t> Time </a:t>
            </a:r>
            <a:r>
              <a:rPr lang="pl-PL" sz="2000" b="1" i="1" dirty="0" err="1">
                <a:solidFill>
                  <a:srgbClr val="000099"/>
                </a:solidFill>
              </a:rPr>
              <a:t>Markov</a:t>
            </a:r>
            <a:r>
              <a:rPr lang="pl-PL" sz="2000" b="1" i="1" dirty="0">
                <a:solidFill>
                  <a:srgbClr val="000099"/>
                </a:solidFill>
              </a:rPr>
              <a:t> Chain</a:t>
            </a:r>
            <a:r>
              <a:rPr lang="pl-PL" sz="2000" b="1" dirty="0">
                <a:solidFill>
                  <a:srgbClr val="000099"/>
                </a:solidFill>
              </a:rPr>
              <a:t>).</a:t>
            </a:r>
            <a:endParaRPr lang="pl-PL" sz="2000" b="1" dirty="0">
              <a:solidFill>
                <a:srgbClr val="000099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296525" y="5001296"/>
            <a:ext cx="80558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C00000"/>
                </a:solidFill>
              </a:rPr>
              <a:t>Czy odniesiemy korzyści, gdyby struktura macierzy</a:t>
            </a:r>
            <a:br>
              <a:rPr lang="pl-PL" sz="2000" b="1" dirty="0">
                <a:solidFill>
                  <a:srgbClr val="C00000"/>
                </a:solidFill>
              </a:rPr>
            </a:br>
            <a:r>
              <a:rPr lang="pl-PL" sz="2000" b="1" dirty="0">
                <a:solidFill>
                  <a:srgbClr val="C00000"/>
                </a:solidFill>
              </a:rPr>
              <a:t>tworzącej była bardziej skomplikowana?</a:t>
            </a:r>
            <a:endParaRPr lang="pl-PL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2" grpId="0"/>
      <p:bldP spid="3" grpId="0"/>
    </p:bldLst>
  </p:timing>
</p:sld>
</file>

<file path=ppt/theme/theme1.xml><?xml version="1.0" encoding="utf-8"?>
<a:theme xmlns:a="http://schemas.openxmlformats.org/drawingml/2006/main" name="Różowy">
  <a:themeElements>
    <a:clrScheme name="Różowy 2">
      <a:dk1>
        <a:srgbClr val="660066"/>
      </a:dk1>
      <a:lt1>
        <a:srgbClr val="FFFFFF"/>
      </a:lt1>
      <a:dk2>
        <a:srgbClr val="FF00FF"/>
      </a:dk2>
      <a:lt2>
        <a:srgbClr val="FFCC99"/>
      </a:lt2>
      <a:accent1>
        <a:srgbClr val="99FF99"/>
      </a:accent1>
      <a:accent2>
        <a:srgbClr val="CC66FF"/>
      </a:accent2>
      <a:accent3>
        <a:srgbClr val="FFFFFF"/>
      </a:accent3>
      <a:accent4>
        <a:srgbClr val="560056"/>
      </a:accent4>
      <a:accent5>
        <a:srgbClr val="CAFFCA"/>
      </a:accent5>
      <a:accent6>
        <a:srgbClr val="B95CE7"/>
      </a:accent6>
      <a:hlink>
        <a:srgbClr val="FF99CC"/>
      </a:hlink>
      <a:folHlink>
        <a:srgbClr val="006600"/>
      </a:folHlink>
    </a:clrScheme>
    <a:fontScheme name="Różowy">
      <a:majorFont>
        <a:latin typeface="Impact"/>
        <a:ea typeface=""/>
        <a:cs typeface=""/>
      </a:majorFont>
      <a:minorFont>
        <a:latin typeface="Impact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óżowy 1">
        <a:dk1>
          <a:srgbClr val="000000"/>
        </a:dk1>
        <a:lt1>
          <a:srgbClr val="FFFFFF"/>
        </a:lt1>
        <a:dk2>
          <a:srgbClr val="6600CC"/>
        </a:dk2>
        <a:lt2>
          <a:srgbClr val="CCECFF"/>
        </a:lt2>
        <a:accent1>
          <a:srgbClr val="00FFCC"/>
        </a:accent1>
        <a:accent2>
          <a:srgbClr val="9933FF"/>
        </a:accent2>
        <a:accent3>
          <a:srgbClr val="B8AAE2"/>
        </a:accent3>
        <a:accent4>
          <a:srgbClr val="DADADA"/>
        </a:accent4>
        <a:accent5>
          <a:srgbClr val="AAFFE2"/>
        </a:accent5>
        <a:accent6>
          <a:srgbClr val="8A2DE7"/>
        </a:accent6>
        <a:hlink>
          <a:srgbClr val="660066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óżowy 2">
        <a:dk1>
          <a:srgbClr val="660066"/>
        </a:dk1>
        <a:lt1>
          <a:srgbClr val="FFFFFF"/>
        </a:lt1>
        <a:dk2>
          <a:srgbClr val="FF00FF"/>
        </a:dk2>
        <a:lt2>
          <a:srgbClr val="FFCC99"/>
        </a:lt2>
        <a:accent1>
          <a:srgbClr val="99FF99"/>
        </a:accent1>
        <a:accent2>
          <a:srgbClr val="CC66FF"/>
        </a:accent2>
        <a:accent3>
          <a:srgbClr val="FFFFFF"/>
        </a:accent3>
        <a:accent4>
          <a:srgbClr val="560056"/>
        </a:accent4>
        <a:accent5>
          <a:srgbClr val="CAFFCA"/>
        </a:accent5>
        <a:accent6>
          <a:srgbClr val="B95CE7"/>
        </a:accent6>
        <a:hlink>
          <a:srgbClr val="FF99CC"/>
        </a:hlink>
        <a:folHlink>
          <a:srgbClr val="00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óżowy 4">
        <a:dk1>
          <a:srgbClr val="000000"/>
        </a:dk1>
        <a:lt1>
          <a:srgbClr val="FFFFFF"/>
        </a:lt1>
        <a:dk2>
          <a:srgbClr val="CC0099"/>
        </a:dk2>
        <a:lt2>
          <a:srgbClr val="FFCCFF"/>
        </a:lt2>
        <a:accent1>
          <a:srgbClr val="00FF00"/>
        </a:accent1>
        <a:accent2>
          <a:srgbClr val="9933FF"/>
        </a:accent2>
        <a:accent3>
          <a:srgbClr val="E2AACA"/>
        </a:accent3>
        <a:accent4>
          <a:srgbClr val="DADADA"/>
        </a:accent4>
        <a:accent5>
          <a:srgbClr val="AAFFAA"/>
        </a:accent5>
        <a:accent6>
          <a:srgbClr val="8A2DE7"/>
        </a:accent6>
        <a:hlink>
          <a:srgbClr val="660066"/>
        </a:hlink>
        <a:folHlink>
          <a:srgbClr val="00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Office\Szablony\Projekty prezentacji\Różowy.pot</Template>
  <TotalTime>9008</TotalTime>
  <Words>1198</Words>
  <Application>Microsoft Office PowerPoint</Application>
  <PresentationFormat>Pokaz na ekranie (4:3)</PresentationFormat>
  <Paragraphs>354</Paragraphs>
  <Slides>33</Slides>
  <Notes>30</Notes>
  <HiddenSlides>9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4</vt:i4>
      </vt:variant>
      <vt:variant>
        <vt:lpstr>Tytuły slajdów</vt:lpstr>
      </vt:variant>
      <vt:variant>
        <vt:i4>33</vt:i4>
      </vt:variant>
    </vt:vector>
  </HeadingPairs>
  <TitlesOfParts>
    <vt:vector size="42" baseType="lpstr">
      <vt:lpstr>Arial</vt:lpstr>
      <vt:lpstr>Impact</vt:lpstr>
      <vt:lpstr>Symbol</vt:lpstr>
      <vt:lpstr>Times New Roman</vt:lpstr>
      <vt:lpstr>Różowy</vt:lpstr>
      <vt:lpstr>Klip</vt:lpstr>
      <vt:lpstr>Equation</vt:lpstr>
      <vt:lpstr>Równanie</vt:lpstr>
      <vt:lpstr>Microsoft Equation 3.0</vt:lpstr>
      <vt:lpstr>Prezentacja programu PowerPoint</vt:lpstr>
      <vt:lpstr>Prezentacja programu PowerPoint</vt:lpstr>
      <vt:lpstr>Prezentacja programu PowerPoint</vt:lpstr>
      <vt:lpstr>PROCESS NARODZIN (proces przybyć, birth process)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PROCES MARKOWA – ewolucja w czasie (Continuous Time Markow Chain)</vt:lpstr>
      <vt:lpstr>PROCES MARKOWA ON-OFF – ewolucja w czasie</vt:lpstr>
      <vt:lpstr>MACIERZ INTENSYWNOŚCI  - ograniczenie</vt:lpstr>
      <vt:lpstr>Prezentacja programu PowerPoint</vt:lpstr>
      <vt:lpstr>Prezentacja programu PowerPoint</vt:lpstr>
      <vt:lpstr>PROCES MARKOWA ON-OFF – stan stacjonarny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Zdzislaw Papir</dc:creator>
  <cp:lastModifiedBy>user</cp:lastModifiedBy>
  <cp:revision>1188</cp:revision>
  <cp:lastPrinted>2019-03-19T11:34:43Z</cp:lastPrinted>
  <dcterms:created xsi:type="dcterms:W3CDTF">2002-03-01T09:30:08Z</dcterms:created>
  <dcterms:modified xsi:type="dcterms:W3CDTF">2023-04-19T13:30:45Z</dcterms:modified>
</cp:coreProperties>
</file>