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256" r:id="rId2"/>
    <p:sldId id="325" r:id="rId3"/>
    <p:sldId id="326" r:id="rId4"/>
    <p:sldId id="278" r:id="rId5"/>
    <p:sldId id="300" r:id="rId6"/>
    <p:sldId id="292" r:id="rId7"/>
    <p:sldId id="294" r:id="rId8"/>
    <p:sldId id="331" r:id="rId9"/>
    <p:sldId id="329" r:id="rId10"/>
    <p:sldId id="360" r:id="rId11"/>
    <p:sldId id="361" r:id="rId12"/>
    <p:sldId id="279" r:id="rId13"/>
    <p:sldId id="316" r:id="rId14"/>
    <p:sldId id="342" r:id="rId15"/>
    <p:sldId id="282" r:id="rId16"/>
    <p:sldId id="345" r:id="rId17"/>
    <p:sldId id="283" r:id="rId18"/>
    <p:sldId id="284" r:id="rId19"/>
    <p:sldId id="341" r:id="rId20"/>
    <p:sldId id="285" r:id="rId21"/>
    <p:sldId id="330" r:id="rId22"/>
    <p:sldId id="286" r:id="rId23"/>
    <p:sldId id="287" r:id="rId24"/>
    <p:sldId id="357" r:id="rId25"/>
    <p:sldId id="362" r:id="rId26"/>
    <p:sldId id="355" r:id="rId27"/>
    <p:sldId id="347" r:id="rId28"/>
    <p:sldId id="348" r:id="rId29"/>
    <p:sldId id="333" r:id="rId30"/>
    <p:sldId id="344" r:id="rId31"/>
    <p:sldId id="305" r:id="rId32"/>
    <p:sldId id="356" r:id="rId33"/>
    <p:sldId id="343" r:id="rId34"/>
    <p:sldId id="352" r:id="rId35"/>
    <p:sldId id="359" r:id="rId36"/>
    <p:sldId id="363" r:id="rId37"/>
    <p:sldId id="334" r:id="rId38"/>
    <p:sldId id="306" r:id="rId39"/>
    <p:sldId id="340" r:id="rId40"/>
    <p:sldId id="336" r:id="rId41"/>
    <p:sldId id="332" r:id="rId42"/>
    <p:sldId id="337" r:id="rId43"/>
    <p:sldId id="339" r:id="rId44"/>
    <p:sldId id="338" r:id="rId45"/>
    <p:sldId id="358" r:id="rId46"/>
    <p:sldId id="328" r:id="rId47"/>
  </p:sldIdLst>
  <p:sldSz cx="9144000" cy="6858000" type="screen4x3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99FF"/>
    <a:srgbClr val="66FFFF"/>
    <a:srgbClr val="EAEAEA"/>
    <a:srgbClr val="000099"/>
    <a:srgbClr val="006600"/>
    <a:srgbClr val="FF3300"/>
    <a:srgbClr val="7030A0"/>
    <a:srgbClr val="FFFF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86408" autoAdjust="0"/>
  </p:normalViewPr>
  <p:slideViewPr>
    <p:cSldViewPr>
      <p:cViewPr varScale="1">
        <p:scale>
          <a:sx n="83" d="100"/>
          <a:sy n="83" d="100"/>
        </p:scale>
        <p:origin x="125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15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3110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12" Type="http://schemas.openxmlformats.org/officeDocument/2006/relationships/image" Target="../media/image52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11" Type="http://schemas.openxmlformats.org/officeDocument/2006/relationships/image" Target="../media/image51.wmf"/><Relationship Id="rId5" Type="http://schemas.openxmlformats.org/officeDocument/2006/relationships/image" Target="../media/image45.wmf"/><Relationship Id="rId10" Type="http://schemas.openxmlformats.org/officeDocument/2006/relationships/image" Target="../media/image50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8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8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93.wmf"/><Relationship Id="rId1" Type="http://schemas.openxmlformats.org/officeDocument/2006/relationships/image" Target="../media/image23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4" Type="http://schemas.openxmlformats.org/officeDocument/2006/relationships/image" Target="../media/image97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0.wmf"/><Relationship Id="rId1" Type="http://schemas.openxmlformats.org/officeDocument/2006/relationships/image" Target="../media/image102.wmf"/><Relationship Id="rId4" Type="http://schemas.openxmlformats.org/officeDocument/2006/relationships/image" Target="../media/image10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0.wmf"/><Relationship Id="rId1" Type="http://schemas.openxmlformats.org/officeDocument/2006/relationships/image" Target="../media/image102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3" Type="http://schemas.openxmlformats.org/officeDocument/2006/relationships/image" Target="../media/image107.wmf"/><Relationship Id="rId7" Type="http://schemas.openxmlformats.org/officeDocument/2006/relationships/image" Target="../media/image111.wmf"/><Relationship Id="rId2" Type="http://schemas.openxmlformats.org/officeDocument/2006/relationships/image" Target="../media/image106.wmf"/><Relationship Id="rId1" Type="http://schemas.openxmlformats.org/officeDocument/2006/relationships/image" Target="../media/image19.wmf"/><Relationship Id="rId6" Type="http://schemas.openxmlformats.org/officeDocument/2006/relationships/image" Target="../media/image110.wmf"/><Relationship Id="rId11" Type="http://schemas.openxmlformats.org/officeDocument/2006/relationships/image" Target="../media/image115.wmf"/><Relationship Id="rId5" Type="http://schemas.openxmlformats.org/officeDocument/2006/relationships/image" Target="../media/image109.wmf"/><Relationship Id="rId10" Type="http://schemas.openxmlformats.org/officeDocument/2006/relationships/image" Target="../media/image114.wmf"/><Relationship Id="rId4" Type="http://schemas.openxmlformats.org/officeDocument/2006/relationships/image" Target="../media/image108.wmf"/><Relationship Id="rId9" Type="http://schemas.openxmlformats.org/officeDocument/2006/relationships/image" Target="../media/image113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4" Type="http://schemas.openxmlformats.org/officeDocument/2006/relationships/image" Target="../media/image119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4" Type="http://schemas.openxmlformats.org/officeDocument/2006/relationships/image" Target="../media/image124.wmf"/></Relationships>
</file>

<file path=ppt/drawings/_rels/vmlDrawing3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4" Type="http://schemas.openxmlformats.org/officeDocument/2006/relationships/image" Target="../media/image128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7" Type="http://schemas.openxmlformats.org/officeDocument/2006/relationships/image" Target="../media/image133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6" Type="http://schemas.openxmlformats.org/officeDocument/2006/relationships/image" Target="../media/image132.wmf"/><Relationship Id="rId5" Type="http://schemas.openxmlformats.org/officeDocument/2006/relationships/image" Target="../media/image131.wmf"/><Relationship Id="rId4" Type="http://schemas.openxmlformats.org/officeDocument/2006/relationships/image" Target="../media/image64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6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Relationship Id="rId9" Type="http://schemas.openxmlformats.org/officeDocument/2006/relationships/image" Target="../media/image141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142.wmf"/><Relationship Id="rId1" Type="http://schemas.openxmlformats.org/officeDocument/2006/relationships/image" Target="../media/image129.wmf"/><Relationship Id="rId5" Type="http://schemas.openxmlformats.org/officeDocument/2006/relationships/image" Target="../media/image143.wmf"/><Relationship Id="rId4" Type="http://schemas.openxmlformats.org/officeDocument/2006/relationships/image" Target="../media/image64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44.wmf"/><Relationship Id="rId6" Type="http://schemas.openxmlformats.org/officeDocument/2006/relationships/image" Target="../media/image147.wmf"/><Relationship Id="rId5" Type="http://schemas.openxmlformats.org/officeDocument/2006/relationships/image" Target="../media/image146.wmf"/><Relationship Id="rId4" Type="http://schemas.openxmlformats.org/officeDocument/2006/relationships/image" Target="../media/image14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494" y="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256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494" y="934256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D1AC40-E7A8-480A-8CCF-F2FED45DF07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9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8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697" y="0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17" y="4690269"/>
            <a:ext cx="4986242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7"/>
            <a:ext cx="294598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EC6E4F-1B79-4369-B417-5B410BE6664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1858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E75A3-D928-4EA2-8D8C-8C387976927E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634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2269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E06FA-CD70-41A8-B6AB-90C4A6E04159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06876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B712C-2518-4F0D-B472-278F2082E7AE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03687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B712C-2518-4F0D-B472-278F2082E7AE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340019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373D7C-7634-4606-8CEA-67920309356D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91205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373D7C-7634-4606-8CEA-67920309356D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00499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85729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90577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41676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730D8-2B84-423F-9FD7-5EF05BA6069C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60798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70108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E75A3-D928-4EA2-8D8C-8C387976927E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34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864512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25314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6BCC4A-2E5C-418A-9596-3734BCC92F83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669562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27433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009899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96700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529468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886594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80B72-DBDB-44E2-8670-DB4090DC6867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94285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80B72-DBDB-44E2-8670-DB4090DC6867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85571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118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4FFC7D-0BA4-48BB-9D86-8FC31D35C2A0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124159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14438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089225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34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75622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25967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36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320502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37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09973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04965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022611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40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94441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41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0432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FB943-1940-4B03-8803-8AFEEB40F630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254119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42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076364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43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614511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44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57470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45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3792869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46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6548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B4A40-A7F8-46D2-88C6-A7F401BA9431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0123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B4A40-A7F8-46D2-88C6-A7F401BA9431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7173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10265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9528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3785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43A53-C762-4D43-86C1-44D5B71BFB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F0FC-5A39-4F36-B9C2-755C08A6A1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D9E79-9844-4DC4-B061-C2A2D06F7E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D1730-1A71-47DA-AEEF-1EF1CF629B4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E79D-4994-4260-8E24-82B8A5F5E47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2BAE2-71E8-46A3-9F00-98304F333E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265FC-B8A9-48D0-A65B-2BA46AA5BF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0F5ED-4CEE-4CD9-8A80-32C54697D0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CF21E-38A2-4A51-BC5B-5D54C570D2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C1D2-0081-421E-8F0F-D1975E40CA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46088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46089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46090" name="Picture 7" descr="A:\grapes.GIF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6091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4608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4608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860E359D-48A6-45BE-B8F9-D0F6E58489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7.wmf"/><Relationship Id="rId4" Type="http://schemas.openxmlformats.org/officeDocument/2006/relationships/image" Target="../media/image25.jpg"/><Relationship Id="rId9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38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37.wmf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5.wmf"/><Relationship Id="rId25" Type="http://schemas.openxmlformats.org/officeDocument/2006/relationships/image" Target="../media/image39.w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5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2.wmf"/><Relationship Id="rId24" Type="http://schemas.openxmlformats.org/officeDocument/2006/relationships/oleObject" Target="../embeddings/oleObject37.bin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23" Type="http://schemas.openxmlformats.org/officeDocument/2006/relationships/image" Target="../media/image38.w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32.bin"/><Relationship Id="rId22" Type="http://schemas.openxmlformats.org/officeDocument/2006/relationships/oleObject" Target="../embeddings/oleObject36.bin"/><Relationship Id="rId27" Type="http://schemas.openxmlformats.org/officeDocument/2006/relationships/image" Target="../media/image4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5.wmf"/><Relationship Id="rId18" Type="http://schemas.openxmlformats.org/officeDocument/2006/relationships/oleObject" Target="../embeddings/oleObject46.bin"/><Relationship Id="rId26" Type="http://schemas.openxmlformats.org/officeDocument/2006/relationships/oleObject" Target="../embeddings/oleObject50.bin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49.wmf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43.bin"/><Relationship Id="rId17" Type="http://schemas.openxmlformats.org/officeDocument/2006/relationships/image" Target="../media/image47.wmf"/><Relationship Id="rId25" Type="http://schemas.openxmlformats.org/officeDocument/2006/relationships/image" Target="../media/image51.w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45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44.wmf"/><Relationship Id="rId24" Type="http://schemas.openxmlformats.org/officeDocument/2006/relationships/oleObject" Target="../embeddings/oleObject49.bin"/><Relationship Id="rId5" Type="http://schemas.openxmlformats.org/officeDocument/2006/relationships/image" Target="../media/image41.wmf"/><Relationship Id="rId15" Type="http://schemas.openxmlformats.org/officeDocument/2006/relationships/image" Target="../media/image46.wmf"/><Relationship Id="rId23" Type="http://schemas.openxmlformats.org/officeDocument/2006/relationships/image" Target="../media/image50.wmf"/><Relationship Id="rId10" Type="http://schemas.openxmlformats.org/officeDocument/2006/relationships/oleObject" Target="../embeddings/oleObject42.bin"/><Relationship Id="rId19" Type="http://schemas.openxmlformats.org/officeDocument/2006/relationships/image" Target="../media/image48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44.bin"/><Relationship Id="rId22" Type="http://schemas.openxmlformats.org/officeDocument/2006/relationships/oleObject" Target="../embeddings/oleObject48.bin"/><Relationship Id="rId27" Type="http://schemas.openxmlformats.org/officeDocument/2006/relationships/image" Target="../media/image5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4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7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5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6.wmf"/><Relationship Id="rId5" Type="http://schemas.openxmlformats.org/officeDocument/2006/relationships/image" Target="../media/image53.wmf"/><Relationship Id="rId15" Type="http://schemas.openxmlformats.org/officeDocument/2006/relationships/image" Target="../media/image58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5.wmf"/><Relationship Id="rId14" Type="http://schemas.openxmlformats.org/officeDocument/2006/relationships/oleObject" Target="../embeddings/oleObject5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5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65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6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3.wmf"/><Relationship Id="rId1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71.wmf"/><Relationship Id="rId18" Type="http://schemas.openxmlformats.org/officeDocument/2006/relationships/oleObject" Target="../embeddings/oleObject7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68.wmf"/><Relationship Id="rId12" Type="http://schemas.openxmlformats.org/officeDocument/2006/relationships/oleObject" Target="../embeddings/oleObject72.bin"/><Relationship Id="rId17" Type="http://schemas.openxmlformats.org/officeDocument/2006/relationships/image" Target="../media/image73.w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74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70.wmf"/><Relationship Id="rId5" Type="http://schemas.openxmlformats.org/officeDocument/2006/relationships/image" Target="../media/image67.wmf"/><Relationship Id="rId15" Type="http://schemas.openxmlformats.org/officeDocument/2006/relationships/image" Target="../media/image72.wmf"/><Relationship Id="rId10" Type="http://schemas.openxmlformats.org/officeDocument/2006/relationships/oleObject" Target="../embeddings/oleObject71.bin"/><Relationship Id="rId19" Type="http://schemas.openxmlformats.org/officeDocument/2006/relationships/image" Target="../media/image74.w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9.wmf"/><Relationship Id="rId14" Type="http://schemas.openxmlformats.org/officeDocument/2006/relationships/oleObject" Target="../embeddings/oleObject7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7.bin"/><Relationship Id="rId5" Type="http://schemas.openxmlformats.org/officeDocument/2006/relationships/image" Target="../media/image75.wmf"/><Relationship Id="rId10" Type="http://schemas.openxmlformats.org/officeDocument/2006/relationships/image" Target="../media/image66.jpeg"/><Relationship Id="rId4" Type="http://schemas.openxmlformats.org/officeDocument/2006/relationships/oleObject" Target="../embeddings/oleObject76.bin"/><Relationship Id="rId9" Type="http://schemas.openxmlformats.org/officeDocument/2006/relationships/image" Target="../media/image7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80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0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13" Type="http://schemas.openxmlformats.org/officeDocument/2006/relationships/image" Target="../media/image85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82.wmf"/><Relationship Id="rId12" Type="http://schemas.openxmlformats.org/officeDocument/2006/relationships/oleObject" Target="../embeddings/oleObject8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84.wmf"/><Relationship Id="rId5" Type="http://schemas.openxmlformats.org/officeDocument/2006/relationships/image" Target="../media/image81.wmf"/><Relationship Id="rId10" Type="http://schemas.openxmlformats.org/officeDocument/2006/relationships/oleObject" Target="../embeddings/oleObject85.bin"/><Relationship Id="rId4" Type="http://schemas.openxmlformats.org/officeDocument/2006/relationships/oleObject" Target="../embeddings/oleObject82.bin"/><Relationship Id="rId9" Type="http://schemas.openxmlformats.org/officeDocument/2006/relationships/image" Target="../media/image8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13" Type="http://schemas.openxmlformats.org/officeDocument/2006/relationships/image" Target="../media/image65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9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8.bin"/><Relationship Id="rId11" Type="http://schemas.openxmlformats.org/officeDocument/2006/relationships/image" Target="../media/image64.wmf"/><Relationship Id="rId5" Type="http://schemas.openxmlformats.org/officeDocument/2006/relationships/image" Target="../media/image86.wmf"/><Relationship Id="rId10" Type="http://schemas.openxmlformats.org/officeDocument/2006/relationships/oleObject" Target="../embeddings/oleObject90.bin"/><Relationship Id="rId4" Type="http://schemas.openxmlformats.org/officeDocument/2006/relationships/oleObject" Target="../embeddings/oleObject87.bin"/><Relationship Id="rId9" Type="http://schemas.openxmlformats.org/officeDocument/2006/relationships/image" Target="../media/image63.wmf"/><Relationship Id="rId1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87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0" Type="http://schemas.openxmlformats.org/officeDocument/2006/relationships/image" Target="../media/image21.wmf"/><Relationship Id="rId4" Type="http://schemas.openxmlformats.org/officeDocument/2006/relationships/image" Target="../media/image66.jpeg"/><Relationship Id="rId9" Type="http://schemas.openxmlformats.org/officeDocument/2006/relationships/oleObject" Target="../embeddings/oleObject94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7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9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90.wmf"/><Relationship Id="rId4" Type="http://schemas.openxmlformats.org/officeDocument/2006/relationships/oleObject" Target="../embeddings/oleObject9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5.jpg"/><Relationship Id="rId5" Type="http://schemas.openxmlformats.org/officeDocument/2006/relationships/image" Target="../media/image92.wmf"/><Relationship Id="rId4" Type="http://schemas.openxmlformats.org/officeDocument/2006/relationships/oleObject" Target="../embeddings/oleObject10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7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7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9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2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24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6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95.wmf"/><Relationship Id="rId12" Type="http://schemas.openxmlformats.org/officeDocument/2006/relationships/image" Target="../media/image6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5.bin"/><Relationship Id="rId11" Type="http://schemas.openxmlformats.org/officeDocument/2006/relationships/image" Target="../media/image97.wmf"/><Relationship Id="rId5" Type="http://schemas.openxmlformats.org/officeDocument/2006/relationships/image" Target="../media/image94.wmf"/><Relationship Id="rId10" Type="http://schemas.openxmlformats.org/officeDocument/2006/relationships/oleObject" Target="../embeddings/oleObject107.bin"/><Relationship Id="rId4" Type="http://schemas.openxmlformats.org/officeDocument/2006/relationships/oleObject" Target="../embeddings/oleObject104.bin"/><Relationship Id="rId9" Type="http://schemas.openxmlformats.org/officeDocument/2006/relationships/image" Target="../media/image9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98.wmf"/><Relationship Id="rId4" Type="http://schemas.openxmlformats.org/officeDocument/2006/relationships/oleObject" Target="../embeddings/oleObject108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0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10.bin"/><Relationship Id="rId5" Type="http://schemas.openxmlformats.org/officeDocument/2006/relationships/image" Target="../media/image99.wmf"/><Relationship Id="rId10" Type="http://schemas.openxmlformats.org/officeDocument/2006/relationships/image" Target="../media/image66.jpeg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10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100.wmf"/><Relationship Id="rId12" Type="http://schemas.openxmlformats.org/officeDocument/2006/relationships/image" Target="../media/image6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13.bin"/><Relationship Id="rId11" Type="http://schemas.openxmlformats.org/officeDocument/2006/relationships/image" Target="../media/image104.wmf"/><Relationship Id="rId5" Type="http://schemas.openxmlformats.org/officeDocument/2006/relationships/image" Target="../media/image102.wmf"/><Relationship Id="rId10" Type="http://schemas.openxmlformats.org/officeDocument/2006/relationships/oleObject" Target="../embeddings/oleObject115.bin"/><Relationship Id="rId4" Type="http://schemas.openxmlformats.org/officeDocument/2006/relationships/oleObject" Target="../embeddings/oleObject112.bin"/><Relationship Id="rId9" Type="http://schemas.openxmlformats.org/officeDocument/2006/relationships/image" Target="../media/image10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10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17.bin"/><Relationship Id="rId5" Type="http://schemas.openxmlformats.org/officeDocument/2006/relationships/image" Target="../media/image102.wmf"/><Relationship Id="rId10" Type="http://schemas.openxmlformats.org/officeDocument/2006/relationships/image" Target="../media/image66.jpeg"/><Relationship Id="rId4" Type="http://schemas.openxmlformats.org/officeDocument/2006/relationships/oleObject" Target="../embeddings/oleObject116.bin"/><Relationship Id="rId9" Type="http://schemas.openxmlformats.org/officeDocument/2006/relationships/image" Target="../media/image105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image" Target="../media/image109.wmf"/><Relationship Id="rId18" Type="http://schemas.openxmlformats.org/officeDocument/2006/relationships/oleObject" Target="../embeddings/oleObject126.bin"/><Relationship Id="rId26" Type="http://schemas.openxmlformats.org/officeDocument/2006/relationships/oleObject" Target="../embeddings/oleObject132.bin"/><Relationship Id="rId3" Type="http://schemas.openxmlformats.org/officeDocument/2006/relationships/notesSlide" Target="../notesSlides/notesSlide35.xml"/><Relationship Id="rId21" Type="http://schemas.openxmlformats.org/officeDocument/2006/relationships/oleObject" Target="../embeddings/oleObject128.bin"/><Relationship Id="rId7" Type="http://schemas.openxmlformats.org/officeDocument/2006/relationships/image" Target="../media/image106.wmf"/><Relationship Id="rId12" Type="http://schemas.openxmlformats.org/officeDocument/2006/relationships/oleObject" Target="../embeddings/oleObject123.bin"/><Relationship Id="rId17" Type="http://schemas.openxmlformats.org/officeDocument/2006/relationships/image" Target="../media/image111.wmf"/><Relationship Id="rId25" Type="http://schemas.openxmlformats.org/officeDocument/2006/relationships/oleObject" Target="../embeddings/oleObject131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25.bin"/><Relationship Id="rId20" Type="http://schemas.openxmlformats.org/officeDocument/2006/relationships/image" Target="../media/image112.wmf"/><Relationship Id="rId29" Type="http://schemas.openxmlformats.org/officeDocument/2006/relationships/oleObject" Target="../embeddings/oleObject134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20.bin"/><Relationship Id="rId11" Type="http://schemas.openxmlformats.org/officeDocument/2006/relationships/image" Target="../media/image108.wmf"/><Relationship Id="rId24" Type="http://schemas.openxmlformats.org/officeDocument/2006/relationships/oleObject" Target="../embeddings/oleObject130.bin"/><Relationship Id="rId5" Type="http://schemas.openxmlformats.org/officeDocument/2006/relationships/image" Target="../media/image19.wmf"/><Relationship Id="rId15" Type="http://schemas.openxmlformats.org/officeDocument/2006/relationships/image" Target="../media/image110.wmf"/><Relationship Id="rId23" Type="http://schemas.openxmlformats.org/officeDocument/2006/relationships/oleObject" Target="../embeddings/oleObject129.bin"/><Relationship Id="rId28" Type="http://schemas.openxmlformats.org/officeDocument/2006/relationships/image" Target="../media/image114.wmf"/><Relationship Id="rId10" Type="http://schemas.openxmlformats.org/officeDocument/2006/relationships/oleObject" Target="../embeddings/oleObject122.bin"/><Relationship Id="rId19" Type="http://schemas.openxmlformats.org/officeDocument/2006/relationships/oleObject" Target="../embeddings/oleObject127.bin"/><Relationship Id="rId31" Type="http://schemas.openxmlformats.org/officeDocument/2006/relationships/image" Target="../media/image66.jpeg"/><Relationship Id="rId4" Type="http://schemas.openxmlformats.org/officeDocument/2006/relationships/oleObject" Target="../embeddings/oleObject119.bin"/><Relationship Id="rId9" Type="http://schemas.openxmlformats.org/officeDocument/2006/relationships/image" Target="../media/image107.wmf"/><Relationship Id="rId14" Type="http://schemas.openxmlformats.org/officeDocument/2006/relationships/oleObject" Target="../embeddings/oleObject124.bin"/><Relationship Id="rId22" Type="http://schemas.openxmlformats.org/officeDocument/2006/relationships/image" Target="../media/image113.wmf"/><Relationship Id="rId27" Type="http://schemas.openxmlformats.org/officeDocument/2006/relationships/oleObject" Target="../embeddings/oleObject133.bin"/><Relationship Id="rId30" Type="http://schemas.openxmlformats.org/officeDocument/2006/relationships/image" Target="../media/image115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7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36.bin"/><Relationship Id="rId11" Type="http://schemas.openxmlformats.org/officeDocument/2006/relationships/image" Target="../media/image119.wmf"/><Relationship Id="rId5" Type="http://schemas.openxmlformats.org/officeDocument/2006/relationships/image" Target="../media/image116.wmf"/><Relationship Id="rId10" Type="http://schemas.openxmlformats.org/officeDocument/2006/relationships/oleObject" Target="../embeddings/oleObject138.bin"/><Relationship Id="rId4" Type="http://schemas.openxmlformats.org/officeDocument/2006/relationships/oleObject" Target="../embeddings/oleObject135.bin"/><Relationship Id="rId9" Type="http://schemas.openxmlformats.org/officeDocument/2006/relationships/image" Target="../media/image118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12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40.bin"/><Relationship Id="rId5" Type="http://schemas.openxmlformats.org/officeDocument/2006/relationships/image" Target="../media/image120.wmf"/><Relationship Id="rId4" Type="http://schemas.openxmlformats.org/officeDocument/2006/relationships/oleObject" Target="../embeddings/oleObject13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12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42.bin"/><Relationship Id="rId11" Type="http://schemas.openxmlformats.org/officeDocument/2006/relationships/image" Target="../media/image124.wmf"/><Relationship Id="rId5" Type="http://schemas.openxmlformats.org/officeDocument/2006/relationships/image" Target="../media/image122.wmf"/><Relationship Id="rId10" Type="http://schemas.openxmlformats.org/officeDocument/2006/relationships/oleObject" Target="../embeddings/oleObject144.bin"/><Relationship Id="rId4" Type="http://schemas.openxmlformats.org/officeDocument/2006/relationships/oleObject" Target="../embeddings/oleObject141.bin"/><Relationship Id="rId9" Type="http://schemas.openxmlformats.org/officeDocument/2006/relationships/image" Target="../media/image117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7.bin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12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46.bin"/><Relationship Id="rId11" Type="http://schemas.openxmlformats.org/officeDocument/2006/relationships/image" Target="../media/image128.wmf"/><Relationship Id="rId5" Type="http://schemas.openxmlformats.org/officeDocument/2006/relationships/image" Target="../media/image125.wmf"/><Relationship Id="rId10" Type="http://schemas.openxmlformats.org/officeDocument/2006/relationships/oleObject" Target="../embeddings/oleObject148.bin"/><Relationship Id="rId4" Type="http://schemas.openxmlformats.org/officeDocument/2006/relationships/oleObject" Target="../embeddings/oleObject145.bin"/><Relationship Id="rId9" Type="http://schemas.openxmlformats.org/officeDocument/2006/relationships/image" Target="../media/image12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1.bin"/><Relationship Id="rId13" Type="http://schemas.openxmlformats.org/officeDocument/2006/relationships/image" Target="../media/image131.wmf"/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130.wmf"/><Relationship Id="rId12" Type="http://schemas.openxmlformats.org/officeDocument/2006/relationships/oleObject" Target="../embeddings/oleObject153.bin"/><Relationship Id="rId17" Type="http://schemas.openxmlformats.org/officeDocument/2006/relationships/image" Target="../media/image13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55.bin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50.bin"/><Relationship Id="rId11" Type="http://schemas.openxmlformats.org/officeDocument/2006/relationships/image" Target="../media/image64.wmf"/><Relationship Id="rId5" Type="http://schemas.openxmlformats.org/officeDocument/2006/relationships/image" Target="../media/image129.wmf"/><Relationship Id="rId15" Type="http://schemas.openxmlformats.org/officeDocument/2006/relationships/image" Target="../media/image132.wmf"/><Relationship Id="rId10" Type="http://schemas.openxmlformats.org/officeDocument/2006/relationships/oleObject" Target="../embeddings/oleObject152.bin"/><Relationship Id="rId4" Type="http://schemas.openxmlformats.org/officeDocument/2006/relationships/oleObject" Target="../embeddings/oleObject149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154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9.bin"/><Relationship Id="rId13" Type="http://schemas.openxmlformats.org/officeDocument/2006/relationships/oleObject" Target="../embeddings/oleObject162.bin"/><Relationship Id="rId18" Type="http://schemas.openxmlformats.org/officeDocument/2006/relationships/oleObject" Target="../embeddings/oleObject165.bin"/><Relationship Id="rId26" Type="http://schemas.openxmlformats.org/officeDocument/2006/relationships/image" Target="../media/image141.wmf"/><Relationship Id="rId3" Type="http://schemas.openxmlformats.org/officeDocument/2006/relationships/notesSlide" Target="../notesSlides/notesSlide41.xml"/><Relationship Id="rId21" Type="http://schemas.openxmlformats.org/officeDocument/2006/relationships/oleObject" Target="../embeddings/oleObject167.bin"/><Relationship Id="rId7" Type="http://schemas.openxmlformats.org/officeDocument/2006/relationships/oleObject" Target="../embeddings/oleObject158.bin"/><Relationship Id="rId12" Type="http://schemas.openxmlformats.org/officeDocument/2006/relationships/oleObject" Target="../embeddings/oleObject161.bin"/><Relationship Id="rId17" Type="http://schemas.openxmlformats.org/officeDocument/2006/relationships/oleObject" Target="../embeddings/oleObject164.bin"/><Relationship Id="rId25" Type="http://schemas.openxmlformats.org/officeDocument/2006/relationships/oleObject" Target="../embeddings/oleObject169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37.wmf"/><Relationship Id="rId20" Type="http://schemas.openxmlformats.org/officeDocument/2006/relationships/image" Target="../media/image138.wmf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57.bin"/><Relationship Id="rId11" Type="http://schemas.openxmlformats.org/officeDocument/2006/relationships/image" Target="../media/image135.wmf"/><Relationship Id="rId24" Type="http://schemas.openxmlformats.org/officeDocument/2006/relationships/image" Target="../media/image140.wmf"/><Relationship Id="rId5" Type="http://schemas.openxmlformats.org/officeDocument/2006/relationships/image" Target="../media/image63.wmf"/><Relationship Id="rId15" Type="http://schemas.openxmlformats.org/officeDocument/2006/relationships/oleObject" Target="../embeddings/oleObject163.bin"/><Relationship Id="rId23" Type="http://schemas.openxmlformats.org/officeDocument/2006/relationships/oleObject" Target="../embeddings/oleObject168.bin"/><Relationship Id="rId10" Type="http://schemas.openxmlformats.org/officeDocument/2006/relationships/oleObject" Target="../embeddings/oleObject160.bin"/><Relationship Id="rId19" Type="http://schemas.openxmlformats.org/officeDocument/2006/relationships/oleObject" Target="../embeddings/oleObject166.bin"/><Relationship Id="rId4" Type="http://schemas.openxmlformats.org/officeDocument/2006/relationships/oleObject" Target="../embeddings/oleObject156.bin"/><Relationship Id="rId9" Type="http://schemas.openxmlformats.org/officeDocument/2006/relationships/image" Target="../media/image134.wmf"/><Relationship Id="rId14" Type="http://schemas.openxmlformats.org/officeDocument/2006/relationships/image" Target="../media/image136.wmf"/><Relationship Id="rId22" Type="http://schemas.openxmlformats.org/officeDocument/2006/relationships/image" Target="../media/image139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2.bin"/><Relationship Id="rId13" Type="http://schemas.openxmlformats.org/officeDocument/2006/relationships/image" Target="../media/image143.wmf"/><Relationship Id="rId3" Type="http://schemas.openxmlformats.org/officeDocument/2006/relationships/notesSlide" Target="../notesSlides/notesSlide42.xml"/><Relationship Id="rId7" Type="http://schemas.openxmlformats.org/officeDocument/2006/relationships/image" Target="../media/image142.wmf"/><Relationship Id="rId12" Type="http://schemas.openxmlformats.org/officeDocument/2006/relationships/oleObject" Target="../embeddings/oleObject17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71.bin"/><Relationship Id="rId11" Type="http://schemas.openxmlformats.org/officeDocument/2006/relationships/image" Target="../media/image64.wmf"/><Relationship Id="rId5" Type="http://schemas.openxmlformats.org/officeDocument/2006/relationships/image" Target="../media/image129.wmf"/><Relationship Id="rId10" Type="http://schemas.openxmlformats.org/officeDocument/2006/relationships/oleObject" Target="../embeddings/oleObject173.bin"/><Relationship Id="rId4" Type="http://schemas.openxmlformats.org/officeDocument/2006/relationships/oleObject" Target="../embeddings/oleObject170.bin"/><Relationship Id="rId9" Type="http://schemas.openxmlformats.org/officeDocument/2006/relationships/image" Target="../media/image63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7.bin"/><Relationship Id="rId13" Type="http://schemas.openxmlformats.org/officeDocument/2006/relationships/image" Target="../media/image146.wmf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126.wmf"/><Relationship Id="rId12" Type="http://schemas.openxmlformats.org/officeDocument/2006/relationships/oleObject" Target="../embeddings/oleObject17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76.bin"/><Relationship Id="rId11" Type="http://schemas.openxmlformats.org/officeDocument/2006/relationships/image" Target="../media/image145.wmf"/><Relationship Id="rId5" Type="http://schemas.openxmlformats.org/officeDocument/2006/relationships/image" Target="../media/image144.wmf"/><Relationship Id="rId15" Type="http://schemas.openxmlformats.org/officeDocument/2006/relationships/image" Target="../media/image147.wmf"/><Relationship Id="rId10" Type="http://schemas.openxmlformats.org/officeDocument/2006/relationships/oleObject" Target="../embeddings/oleObject178.bin"/><Relationship Id="rId4" Type="http://schemas.openxmlformats.org/officeDocument/2006/relationships/oleObject" Target="../embeddings/oleObject175.bin"/><Relationship Id="rId9" Type="http://schemas.openxmlformats.org/officeDocument/2006/relationships/image" Target="../media/image127.wmf"/><Relationship Id="rId14" Type="http://schemas.openxmlformats.org/officeDocument/2006/relationships/oleObject" Target="../embeddings/oleObject180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-1" y="2438400"/>
            <a:ext cx="889248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l-PL" sz="4400" dirty="0" smtClean="0">
                <a:solidFill>
                  <a:srgbClr val="006600"/>
                </a:solidFill>
                <a:latin typeface="Impact" panose="020B0806030902050204" pitchFamily="34" charset="0"/>
              </a:rPr>
              <a:t>PROCESY MARKOWA -</a:t>
            </a:r>
          </a:p>
          <a:p>
            <a:r>
              <a:rPr lang="pl-PL" sz="4400" dirty="0" smtClean="0">
                <a:solidFill>
                  <a:srgbClr val="006600"/>
                </a:solidFill>
                <a:latin typeface="Impact" panose="020B0806030902050204" pitchFamily="34" charset="0"/>
              </a:rPr>
              <a:t>MODELE RUCHU TELEINFORMATYCZNEGO</a:t>
            </a:r>
            <a:endParaRPr lang="pl-PL" sz="4400" dirty="0">
              <a:solidFill>
                <a:srgbClr val="006600"/>
              </a:solidFill>
              <a:latin typeface="Impact" panose="020B0806030902050204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5010150"/>
            <a:ext cx="38613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Zdzisław PAPIR</a:t>
            </a:r>
          </a:p>
          <a:p>
            <a:r>
              <a:rPr lang="pl-PL" sz="2800" smtClean="0">
                <a:latin typeface="Impact" pitchFamily="34" charset="0"/>
              </a:rPr>
              <a:t>Katedra Telekomunikacji</a:t>
            </a:r>
            <a:endParaRPr lang="pl-PL" sz="2800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ŁAŃCUCH MARKOWA (DTMC)</a:t>
            </a:r>
            <a:b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Discrete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Time 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Markov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Chain </a:t>
            </a: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92" y="1138477"/>
            <a:ext cx="4228460" cy="2835315"/>
          </a:xfrm>
          <a:prstGeom prst="rect">
            <a:avLst/>
          </a:prstGeom>
        </p:spPr>
      </p:pic>
      <p:grpSp>
        <p:nvGrpSpPr>
          <p:cNvPr id="57" name="Grupa 56"/>
          <p:cNvGrpSpPr/>
          <p:nvPr/>
        </p:nvGrpSpPr>
        <p:grpSpPr>
          <a:xfrm>
            <a:off x="3898640" y="4064551"/>
            <a:ext cx="5331909" cy="1494433"/>
            <a:chOff x="3898640" y="4064551"/>
            <a:chExt cx="5331909" cy="1494433"/>
          </a:xfrm>
        </p:grpSpPr>
        <p:sp>
          <p:nvSpPr>
            <p:cNvPr id="50" name="pole tekstowe 5"/>
            <p:cNvSpPr txBox="1">
              <a:spLocks noChangeArrowheads="1"/>
            </p:cNvSpPr>
            <p:nvPr/>
          </p:nvSpPr>
          <p:spPr bwMode="auto">
            <a:xfrm>
              <a:off x="3898640" y="4064551"/>
              <a:ext cx="533190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Macierz prawdopodobieństw przejść pomiędzy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stanami</a:t>
              </a:r>
              <a:r>
                <a:rPr lang="pl-PL" sz="2000" b="1" dirty="0">
                  <a:solidFill>
                    <a:srgbClr val="000000"/>
                  </a:solidFill>
                </a:rPr>
                <a:t>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i 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 </a:t>
              </a:r>
              <a:r>
                <a:rPr lang="pl-PL" sz="2000" b="1" i="1" dirty="0" smtClean="0">
                  <a:solidFill>
                    <a:srgbClr val="000000"/>
                  </a:solidFill>
                  <a:sym typeface="Symbol" pitchFamily="18" charset="2"/>
                </a:rPr>
                <a:t>j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 </a:t>
              </a:r>
              <a:r>
                <a:rPr lang="pl-PL" sz="2000" b="1" dirty="0" smtClean="0">
                  <a:solidFill>
                    <a:srgbClr val="000000"/>
                  </a:solidFill>
                  <a:sym typeface="Symbol" pitchFamily="18" charset="2"/>
                </a:rPr>
                <a:t>łańcucha Markowa.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5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6947154"/>
                </p:ext>
              </p:extLst>
            </p:nvPr>
          </p:nvGraphicFramePr>
          <p:xfrm>
            <a:off x="7137285" y="4820796"/>
            <a:ext cx="1481138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677" name="Equation" r:id="rId5" imgW="558720" imgH="279360" progId="Equation.3">
                    <p:embed/>
                  </p:oleObj>
                </mc:Choice>
                <mc:Fallback>
                  <p:oleObj name="Equation" r:id="rId5" imgW="55872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7285" y="4820796"/>
                          <a:ext cx="1481138" cy="7381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upa 11"/>
          <p:cNvGrpSpPr/>
          <p:nvPr/>
        </p:nvGrpSpPr>
        <p:grpSpPr>
          <a:xfrm>
            <a:off x="153888" y="1392867"/>
            <a:ext cx="8640959" cy="5065304"/>
            <a:chOff x="153888" y="1392867"/>
            <a:chExt cx="8640959" cy="5065304"/>
          </a:xfrm>
        </p:grpSpPr>
        <p:sp>
          <p:nvSpPr>
            <p:cNvPr id="18" name="Line 39"/>
            <p:cNvSpPr>
              <a:spLocks noChangeShapeType="1"/>
            </p:cNvSpPr>
            <p:nvPr/>
          </p:nvSpPr>
          <p:spPr bwMode="auto">
            <a:xfrm>
              <a:off x="3190081" y="2602988"/>
              <a:ext cx="7239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Line 36"/>
            <p:cNvSpPr>
              <a:spLocks noChangeShapeType="1"/>
            </p:cNvSpPr>
            <p:nvPr/>
          </p:nvSpPr>
          <p:spPr bwMode="auto">
            <a:xfrm>
              <a:off x="1024205" y="3169353"/>
              <a:ext cx="712471" cy="22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37"/>
            <p:cNvSpPr>
              <a:spLocks noChangeShapeType="1"/>
            </p:cNvSpPr>
            <p:nvPr/>
          </p:nvSpPr>
          <p:spPr bwMode="auto">
            <a:xfrm>
              <a:off x="2466181" y="3749587"/>
              <a:ext cx="5824" cy="154683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38"/>
            <p:cNvSpPr>
              <a:spLocks noChangeShapeType="1"/>
            </p:cNvSpPr>
            <p:nvPr/>
          </p:nvSpPr>
          <p:spPr bwMode="auto">
            <a:xfrm>
              <a:off x="1704181" y="3749588"/>
              <a:ext cx="762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39"/>
            <p:cNvSpPr>
              <a:spLocks noChangeShapeType="1"/>
            </p:cNvSpPr>
            <p:nvPr/>
          </p:nvSpPr>
          <p:spPr bwMode="auto">
            <a:xfrm>
              <a:off x="2466181" y="4238357"/>
              <a:ext cx="7239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40"/>
            <p:cNvSpPr>
              <a:spLocks noChangeShapeType="1"/>
            </p:cNvSpPr>
            <p:nvPr/>
          </p:nvSpPr>
          <p:spPr bwMode="auto">
            <a:xfrm flipH="1">
              <a:off x="1016221" y="3148697"/>
              <a:ext cx="7984" cy="214772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>
              <a:off x="218390" y="4924156"/>
              <a:ext cx="811560" cy="43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>
              <a:off x="170765" y="5302952"/>
              <a:ext cx="4639605" cy="1568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 rot="16200000">
              <a:off x="-1632635" y="3366384"/>
              <a:ext cx="38862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46"/>
            <p:cNvSpPr txBox="1">
              <a:spLocks noChangeArrowheads="1"/>
            </p:cNvSpPr>
            <p:nvPr/>
          </p:nvSpPr>
          <p:spPr bwMode="auto">
            <a:xfrm>
              <a:off x="495463" y="1392867"/>
              <a:ext cx="208903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99"/>
                  </a:solidFill>
                </a:rPr>
                <a:t>Dyskretne stany</a:t>
              </a:r>
              <a:r>
                <a:rPr lang="pl-PL" sz="1800" b="1" dirty="0">
                  <a:solidFill>
                    <a:srgbClr val="000099"/>
                  </a:solidFill>
                </a:rPr>
                <a:t/>
              </a:r>
              <a:br>
                <a:rPr lang="pl-PL" sz="1800" b="1" dirty="0">
                  <a:solidFill>
                    <a:srgbClr val="000099"/>
                  </a:solidFill>
                </a:rPr>
              </a:br>
              <a:r>
                <a:rPr lang="pl-PL" sz="1800" b="1" dirty="0" smtClean="0">
                  <a:solidFill>
                    <a:srgbClr val="000099"/>
                  </a:solidFill>
                </a:rPr>
                <a:t>łańcucha Markowa</a:t>
              </a:r>
              <a:endParaRPr lang="pl-PL" sz="1600" dirty="0"/>
            </a:p>
          </p:txBody>
        </p:sp>
        <p:sp>
          <p:nvSpPr>
            <p:cNvPr id="28" name="Oval 47"/>
            <p:cNvSpPr>
              <a:spLocks noChangeArrowheads="1"/>
            </p:cNvSpPr>
            <p:nvPr/>
          </p:nvSpPr>
          <p:spPr bwMode="auto">
            <a:xfrm>
              <a:off x="246965" y="4845753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Oval 48"/>
            <p:cNvSpPr>
              <a:spLocks noChangeArrowheads="1"/>
            </p:cNvSpPr>
            <p:nvPr/>
          </p:nvSpPr>
          <p:spPr bwMode="auto">
            <a:xfrm>
              <a:off x="948005" y="3096999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Oval 50"/>
            <p:cNvSpPr>
              <a:spLocks noChangeArrowheads="1"/>
            </p:cNvSpPr>
            <p:nvPr/>
          </p:nvSpPr>
          <p:spPr bwMode="auto">
            <a:xfrm>
              <a:off x="2389981" y="4205534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Text Box 51"/>
            <p:cNvSpPr txBox="1">
              <a:spLocks noChangeArrowheads="1"/>
            </p:cNvSpPr>
            <p:nvPr/>
          </p:nvSpPr>
          <p:spPr bwMode="auto">
            <a:xfrm>
              <a:off x="735915" y="2450832"/>
              <a:ext cx="88517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1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1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2" name="Line 53"/>
            <p:cNvSpPr>
              <a:spLocks noChangeShapeType="1"/>
            </p:cNvSpPr>
            <p:nvPr/>
          </p:nvSpPr>
          <p:spPr bwMode="auto">
            <a:xfrm flipH="1">
              <a:off x="3189545" y="2593838"/>
              <a:ext cx="536" cy="271564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54"/>
            <p:cNvSpPr>
              <a:spLocks noChangeShapeType="1"/>
            </p:cNvSpPr>
            <p:nvPr/>
          </p:nvSpPr>
          <p:spPr bwMode="auto">
            <a:xfrm flipH="1">
              <a:off x="3910269" y="2275032"/>
              <a:ext cx="3711" cy="3279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Oval 56"/>
            <p:cNvSpPr>
              <a:spLocks noChangeArrowheads="1"/>
            </p:cNvSpPr>
            <p:nvPr/>
          </p:nvSpPr>
          <p:spPr bwMode="auto">
            <a:xfrm>
              <a:off x="3110706" y="2523988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Text Box 60"/>
            <p:cNvSpPr txBox="1">
              <a:spLocks noChangeArrowheads="1"/>
            </p:cNvSpPr>
            <p:nvPr/>
          </p:nvSpPr>
          <p:spPr bwMode="auto">
            <a:xfrm>
              <a:off x="2407597" y="4279530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(3, </a:t>
              </a:r>
              <a:r>
                <a:rPr lang="pl-PL" b="1" i="1" dirty="0">
                  <a:solidFill>
                    <a:srgbClr val="000000"/>
                  </a:solidFill>
                </a:rPr>
                <a:t>i</a:t>
              </a:r>
              <a:r>
                <a:rPr lang="pl-PL" b="1" dirty="0" smtClean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6" name="Text Box 61"/>
            <p:cNvSpPr txBox="1">
              <a:spLocks noChangeArrowheads="1"/>
            </p:cNvSpPr>
            <p:nvPr/>
          </p:nvSpPr>
          <p:spPr bwMode="auto">
            <a:xfrm>
              <a:off x="1311042" y="3851115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2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2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7" name="Text Box 62"/>
            <p:cNvSpPr txBox="1">
              <a:spLocks noChangeArrowheads="1"/>
            </p:cNvSpPr>
            <p:nvPr/>
          </p:nvSpPr>
          <p:spPr bwMode="auto">
            <a:xfrm>
              <a:off x="348430" y="4332940"/>
              <a:ext cx="911225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0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0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8" name="Oval 56"/>
            <p:cNvSpPr>
              <a:spLocks noChangeArrowheads="1"/>
            </p:cNvSpPr>
            <p:nvPr/>
          </p:nvSpPr>
          <p:spPr bwMode="auto">
            <a:xfrm>
              <a:off x="226282" y="3093153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Oval 56"/>
            <p:cNvSpPr>
              <a:spLocks noChangeArrowheads="1"/>
            </p:cNvSpPr>
            <p:nvPr/>
          </p:nvSpPr>
          <p:spPr bwMode="auto">
            <a:xfrm>
              <a:off x="234266" y="4203330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Oval 56"/>
            <p:cNvSpPr>
              <a:spLocks noChangeArrowheads="1"/>
            </p:cNvSpPr>
            <p:nvPr/>
          </p:nvSpPr>
          <p:spPr bwMode="auto">
            <a:xfrm>
              <a:off x="231090" y="2519227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Oval 56"/>
            <p:cNvSpPr>
              <a:spLocks noChangeArrowheads="1"/>
            </p:cNvSpPr>
            <p:nvPr/>
          </p:nvSpPr>
          <p:spPr bwMode="auto">
            <a:xfrm>
              <a:off x="235807" y="3671184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 flipH="1">
              <a:off x="1728419" y="3171557"/>
              <a:ext cx="13862" cy="212486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3" name="Oval 49"/>
            <p:cNvSpPr>
              <a:spLocks noChangeArrowheads="1"/>
            </p:cNvSpPr>
            <p:nvPr/>
          </p:nvSpPr>
          <p:spPr bwMode="auto">
            <a:xfrm>
              <a:off x="1666081" y="3673388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Prostokąt 43"/>
            <p:cNvSpPr/>
            <p:nvPr/>
          </p:nvSpPr>
          <p:spPr>
            <a:xfrm>
              <a:off x="153888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0000"/>
                  </a:solidFill>
                </a:rPr>
                <a:t>0</a:t>
              </a:r>
              <a:endParaRPr lang="pl-PL" dirty="0"/>
            </a:p>
          </p:txBody>
        </p:sp>
        <p:sp>
          <p:nvSpPr>
            <p:cNvPr id="45" name="Prostokąt 44"/>
            <p:cNvSpPr/>
            <p:nvPr/>
          </p:nvSpPr>
          <p:spPr>
            <a:xfrm>
              <a:off x="861561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1</a:t>
              </a:r>
              <a:endParaRPr lang="pl-PL" dirty="0"/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1578828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2</a:t>
              </a:r>
              <a:endParaRPr lang="pl-PL" dirty="0"/>
            </a:p>
          </p:txBody>
        </p:sp>
        <p:sp>
          <p:nvSpPr>
            <p:cNvPr id="47" name="Prostokąt 46"/>
            <p:cNvSpPr/>
            <p:nvPr/>
          </p:nvSpPr>
          <p:spPr>
            <a:xfrm>
              <a:off x="2334736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3</a:t>
              </a:r>
              <a:endParaRPr lang="pl-PL" dirty="0"/>
            </a:p>
          </p:txBody>
        </p:sp>
        <p:sp>
          <p:nvSpPr>
            <p:cNvPr id="48" name="Prostokąt 47"/>
            <p:cNvSpPr/>
            <p:nvPr/>
          </p:nvSpPr>
          <p:spPr>
            <a:xfrm>
              <a:off x="3017629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0000"/>
                  </a:solidFill>
                </a:rPr>
                <a:t>4</a:t>
              </a:r>
              <a:endParaRPr lang="pl-PL" dirty="0"/>
            </a:p>
          </p:txBody>
        </p:sp>
        <p:sp>
          <p:nvSpPr>
            <p:cNvPr id="49" name="Text Box 46"/>
            <p:cNvSpPr txBox="1">
              <a:spLocks noChangeArrowheads="1"/>
            </p:cNvSpPr>
            <p:nvPr/>
          </p:nvSpPr>
          <p:spPr bwMode="auto">
            <a:xfrm>
              <a:off x="3424286" y="5288705"/>
              <a:ext cx="21339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99"/>
                  </a:solidFill>
                </a:rPr>
                <a:t>Chwile zmian stanu</a:t>
              </a:r>
              <a:endParaRPr lang="pl-PL" sz="1600" dirty="0"/>
            </a:p>
          </p:txBody>
        </p:sp>
        <p:sp>
          <p:nvSpPr>
            <p:cNvPr id="54" name="Text Box 60"/>
            <p:cNvSpPr txBox="1">
              <a:spLocks noChangeArrowheads="1"/>
            </p:cNvSpPr>
            <p:nvPr/>
          </p:nvSpPr>
          <p:spPr bwMode="auto">
            <a:xfrm>
              <a:off x="2830090" y="1909954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(4, </a:t>
              </a:r>
              <a:r>
                <a:rPr lang="pl-PL" b="1" i="1" dirty="0" smtClean="0">
                  <a:solidFill>
                    <a:srgbClr val="000000"/>
                  </a:solidFill>
                </a:rPr>
                <a:t>j</a:t>
              </a:r>
              <a:r>
                <a:rPr lang="pl-PL" b="1" dirty="0" smtClean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7729428"/>
                </p:ext>
              </p:extLst>
            </p:nvPr>
          </p:nvGraphicFramePr>
          <p:xfrm>
            <a:off x="2645780" y="2998202"/>
            <a:ext cx="470740" cy="74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678" name="Equation" r:id="rId7" imgW="152280" imgH="241200" progId="Equation.3">
                    <p:embed/>
                  </p:oleObj>
                </mc:Choice>
                <mc:Fallback>
                  <p:oleObj name="Equation" r:id="rId7" imgW="1522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645780" y="2998202"/>
                          <a:ext cx="470740" cy="7453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pole tekstowe 5"/>
            <p:cNvSpPr txBox="1">
              <a:spLocks noChangeArrowheads="1"/>
            </p:cNvSpPr>
            <p:nvPr/>
          </p:nvSpPr>
          <p:spPr bwMode="auto">
            <a:xfrm>
              <a:off x="153888" y="5811840"/>
              <a:ext cx="864095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</a:rPr>
                <a:t>Czas w łańcuchu Markowa mierzymy liczbą wykonanych skoków. Czas pobytu w stanie (</a:t>
              </a:r>
              <a:r>
                <a:rPr lang="pl-PL" sz="1800" b="1" i="1" dirty="0" err="1" smtClean="0">
                  <a:solidFill>
                    <a:srgbClr val="FF0000"/>
                  </a:solidFill>
                </a:rPr>
                <a:t>sojourn</a:t>
              </a:r>
              <a:r>
                <a:rPr lang="pl-PL" sz="1800" b="1" i="1" dirty="0" smtClean="0">
                  <a:solidFill>
                    <a:srgbClr val="FF0000"/>
                  </a:solidFill>
                </a:rPr>
                <a:t>/holding </a:t>
              </a:r>
              <a:r>
                <a:rPr lang="pl-PL" sz="1800" b="1" i="1" dirty="0" err="1" smtClean="0">
                  <a:solidFill>
                    <a:srgbClr val="FF0000"/>
                  </a:solidFill>
                </a:rPr>
                <a:t>time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) może być dowolny, ale jednakowy dla wszystkich stanów.</a:t>
              </a:r>
              <a:endParaRPr lang="pl-PL" sz="1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03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ŁAŃCUCH MARKOWA (DTMC)</a:t>
            </a:r>
            <a:b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Discrete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Time 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Markov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Chain </a:t>
            </a: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92" y="1138477"/>
            <a:ext cx="4228460" cy="2835315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4463069" y="3968771"/>
            <a:ext cx="4095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Graf stanów łańcucha Markowa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(przypadkowa wędrówka po grafie)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4528648" y="4935538"/>
            <a:ext cx="38138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Macierz prawdopodobieństw przejść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pomiędzy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stanami </a:t>
            </a:r>
            <a:r>
              <a:rPr lang="pl-PL" sz="1800" b="1" i="1" dirty="0" smtClean="0">
                <a:solidFill>
                  <a:srgbClr val="000000"/>
                </a:solidFill>
              </a:rPr>
              <a:t>i </a:t>
            </a:r>
            <a:r>
              <a:rPr lang="pl-PL" sz="18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18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1800" b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pl-PL" sz="1800" b="1" dirty="0">
              <a:solidFill>
                <a:srgbClr val="000000"/>
              </a:solidFill>
            </a:endParaRPr>
          </a:p>
        </p:txBody>
      </p:sp>
      <p:graphicFrame>
        <p:nvGraphicFramePr>
          <p:cNvPr id="1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914857"/>
              </p:ext>
            </p:extLst>
          </p:nvPr>
        </p:nvGraphicFramePr>
        <p:xfrm>
          <a:off x="5763957" y="5578873"/>
          <a:ext cx="14811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68" name="Equation" r:id="rId5" imgW="558720" imgH="279360" progId="Equation.3">
                  <p:embed/>
                </p:oleObj>
              </mc:Choice>
              <mc:Fallback>
                <p:oleObj name="Equation" r:id="rId5" imgW="5587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3957" y="5578873"/>
                        <a:ext cx="1481138" cy="73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68263" y="1257300"/>
            <a:ext cx="4710252" cy="2416175"/>
            <a:chOff x="68263" y="1257300"/>
            <a:chExt cx="4710252" cy="2416175"/>
          </a:xfrm>
        </p:grpSpPr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2786939"/>
                </p:ext>
              </p:extLst>
            </p:nvPr>
          </p:nvGraphicFramePr>
          <p:xfrm>
            <a:off x="68263" y="1257300"/>
            <a:ext cx="3838575" cy="2416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769" name="Equation" r:id="rId7" imgW="2298600" imgH="1447560" progId="Equation.3">
                    <p:embed/>
                  </p:oleObj>
                </mc:Choice>
                <mc:Fallback>
                  <p:oleObj name="Equation" r:id="rId7" imgW="2298600" imgH="14475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263" y="1257300"/>
                          <a:ext cx="3838575" cy="2416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rostokąt 1"/>
            <p:cNvSpPr/>
            <p:nvPr/>
          </p:nvSpPr>
          <p:spPr>
            <a:xfrm>
              <a:off x="206515" y="1288857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Wektor prawdopodobieństw stanów</a:t>
              </a:r>
              <a:endParaRPr lang="pl-PL" sz="2000" dirty="0"/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196906" y="2077327"/>
              <a:ext cx="21464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Stan stacjonarny</a:t>
              </a:r>
              <a:endParaRPr lang="pl-PL" sz="2000" dirty="0"/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185549" y="3908178"/>
            <a:ext cx="3431389" cy="1625847"/>
            <a:chOff x="185549" y="3908178"/>
            <a:chExt cx="3431389" cy="1625847"/>
          </a:xfrm>
        </p:grpSpPr>
        <p:grpSp>
          <p:nvGrpSpPr>
            <p:cNvPr id="4" name="Grupa 3"/>
            <p:cNvGrpSpPr/>
            <p:nvPr/>
          </p:nvGrpSpPr>
          <p:grpSpPr>
            <a:xfrm>
              <a:off x="185549" y="3908178"/>
              <a:ext cx="3431389" cy="1081714"/>
              <a:chOff x="185549" y="3908178"/>
              <a:chExt cx="3431389" cy="1081714"/>
            </a:xfrm>
          </p:grpSpPr>
          <p:sp>
            <p:nvSpPr>
              <p:cNvPr id="16" name="Prostokąt 15"/>
              <p:cNvSpPr/>
              <p:nvPr/>
            </p:nvSpPr>
            <p:spPr>
              <a:xfrm>
                <a:off x="196906" y="3908178"/>
                <a:ext cx="21464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</a:rPr>
                  <a:t>Interpretacja </a:t>
                </a:r>
                <a:r>
                  <a:rPr lang="pl-PL" sz="2000" b="1" i="1" dirty="0" err="1" smtClean="0">
                    <a:solidFill>
                      <a:srgbClr val="000000"/>
                    </a:solidFill>
                  </a:rPr>
                  <a:t>u</a:t>
                </a:r>
                <a:r>
                  <a:rPr lang="pl-PL" sz="2000" b="1" i="1" baseline="-25000" dirty="0" err="1" smtClean="0">
                    <a:solidFill>
                      <a:srgbClr val="000000"/>
                    </a:solidFill>
                  </a:rPr>
                  <a:t>j</a:t>
                </a:r>
                <a:endParaRPr lang="pl-PL" sz="2000" i="1" baseline="-25000" dirty="0"/>
              </a:p>
            </p:txBody>
          </p:sp>
          <p:sp>
            <p:nvSpPr>
              <p:cNvPr id="17" name="pole tekstowe 5"/>
              <p:cNvSpPr txBox="1">
                <a:spLocks noChangeArrowheads="1"/>
              </p:cNvSpPr>
              <p:nvPr/>
            </p:nvSpPr>
            <p:spPr bwMode="auto">
              <a:xfrm>
                <a:off x="185549" y="4343561"/>
                <a:ext cx="343138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FF0000"/>
                    </a:solidFill>
                  </a:rPr>
                  <a:t>Średnia liczba pobytów łańcucha</a:t>
                </a:r>
                <a:br>
                  <a:rPr lang="pl-PL" sz="1800" b="1" dirty="0" smtClean="0">
                    <a:solidFill>
                      <a:srgbClr val="FF0000"/>
                    </a:solidFill>
                  </a:rPr>
                </a:br>
                <a:r>
                  <a:rPr lang="pl-PL" sz="1800" b="1" dirty="0" smtClean="0">
                    <a:solidFill>
                      <a:srgbClr val="FF0000"/>
                    </a:solidFill>
                  </a:rPr>
                  <a:t>w stanie </a:t>
                </a:r>
                <a:r>
                  <a:rPr lang="pl-PL" sz="1800" b="1" i="1" dirty="0" smtClean="0">
                    <a:solidFill>
                      <a:srgbClr val="FF0000"/>
                    </a:solidFill>
                  </a:rPr>
                  <a:t>j</a:t>
                </a:r>
                <a:r>
                  <a:rPr lang="pl-PL" sz="1800" b="1" dirty="0" smtClean="0">
                    <a:solidFill>
                      <a:srgbClr val="FF0000"/>
                    </a:solidFill>
                  </a:rPr>
                  <a:t> = 1, 2, …</a:t>
                </a:r>
                <a:endParaRPr lang="pl-PL" sz="1800" b="1" dirty="0">
                  <a:solidFill>
                    <a:srgbClr val="FF0000"/>
                  </a:solidFill>
                </a:endParaRPr>
              </a:p>
            </p:txBody>
          </p:sp>
        </p:grp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5870459"/>
                </p:ext>
              </p:extLst>
            </p:nvPr>
          </p:nvGraphicFramePr>
          <p:xfrm>
            <a:off x="511175" y="4935538"/>
            <a:ext cx="2397125" cy="598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770" name="Equation" r:id="rId9" imgW="1117440" imgH="279360" progId="Equation.3">
                    <p:embed/>
                  </p:oleObj>
                </mc:Choice>
                <mc:Fallback>
                  <p:oleObj name="Equation" r:id="rId9" imgW="111744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11175" y="4935538"/>
                          <a:ext cx="2397125" cy="5984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pole tekstowe 5"/>
          <p:cNvSpPr txBox="1">
            <a:spLocks noChangeArrowheads="1"/>
          </p:cNvSpPr>
          <p:nvPr/>
        </p:nvSpPr>
        <p:spPr bwMode="auto">
          <a:xfrm>
            <a:off x="206515" y="5563453"/>
            <a:ext cx="3531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Wielkość dostępna z obserwacji</a:t>
            </a:r>
            <a:br>
              <a:rPr lang="pl-PL" sz="1800" b="1" dirty="0" smtClean="0">
                <a:solidFill>
                  <a:srgbClr val="FF0000"/>
                </a:solidFill>
              </a:rPr>
            </a:br>
            <a:r>
              <a:rPr lang="pl-PL" sz="1800" b="1" dirty="0" smtClean="0">
                <a:solidFill>
                  <a:srgbClr val="FF0000"/>
                </a:solidFill>
              </a:rPr>
              <a:t>lub symulacji łańcucha Markowa.</a:t>
            </a:r>
            <a:endParaRPr lang="pl-PL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2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7517"/>
            <a:ext cx="9072500" cy="1143000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</a:rPr>
              <a:t>PROCES MARKOWA (przykład- autostop)</a:t>
            </a:r>
            <a:br>
              <a:rPr lang="pl-PL" dirty="0" smtClean="0">
                <a:solidFill>
                  <a:srgbClr val="000099"/>
                </a:solidFill>
              </a:rPr>
            </a:br>
            <a:r>
              <a:rPr lang="pl-PL" sz="4200" dirty="0" smtClean="0">
                <a:solidFill>
                  <a:srgbClr val="000099"/>
                </a:solidFill>
              </a:rPr>
              <a:t>(</a:t>
            </a:r>
            <a:r>
              <a:rPr lang="pl-PL" sz="4200" i="1" dirty="0" smtClean="0">
                <a:solidFill>
                  <a:srgbClr val="000099"/>
                </a:solidFill>
              </a:rPr>
              <a:t>CTMC - </a:t>
            </a:r>
            <a:r>
              <a:rPr lang="pl-PL" sz="4200" i="1" dirty="0" err="1" smtClean="0">
                <a:solidFill>
                  <a:srgbClr val="000099"/>
                </a:solidFill>
              </a:rPr>
              <a:t>Continuous</a:t>
            </a:r>
            <a:r>
              <a:rPr lang="pl-PL" sz="4200" i="1" dirty="0" smtClean="0">
                <a:solidFill>
                  <a:srgbClr val="000099"/>
                </a:solidFill>
              </a:rPr>
              <a:t> Time </a:t>
            </a:r>
            <a:r>
              <a:rPr lang="pl-PL" sz="4200" i="1" dirty="0" err="1" smtClean="0">
                <a:solidFill>
                  <a:srgbClr val="000099"/>
                </a:solidFill>
              </a:rPr>
              <a:t>Markov</a:t>
            </a:r>
            <a:r>
              <a:rPr lang="pl-PL" sz="4200" i="1" dirty="0" smtClean="0">
                <a:solidFill>
                  <a:srgbClr val="000099"/>
                </a:solidFill>
              </a:rPr>
              <a:t> Chain </a:t>
            </a:r>
            <a:r>
              <a:rPr lang="pl-PL" sz="4200" dirty="0" smtClean="0">
                <a:solidFill>
                  <a:srgbClr val="000099"/>
                </a:solidFill>
              </a:rPr>
              <a:t>)</a:t>
            </a:r>
            <a:endParaRPr lang="pl-PL" sz="4200" u="sng" dirty="0" smtClean="0">
              <a:solidFill>
                <a:srgbClr val="000099"/>
              </a:solidFill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pic>
        <p:nvPicPr>
          <p:cNvPr id="57348" name="Obraz 34" descr="map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3805"/>
            <a:ext cx="5711825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pole tekstowe 35"/>
          <p:cNvSpPr txBox="1">
            <a:spLocks noChangeArrowheads="1"/>
          </p:cNvSpPr>
          <p:nvPr/>
        </p:nvSpPr>
        <p:spPr bwMode="auto">
          <a:xfrm>
            <a:off x="5921375" y="2169105"/>
            <a:ext cx="20145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pl-PL" b="1"/>
              <a:t>Lublin</a:t>
            </a:r>
          </a:p>
          <a:p>
            <a:pPr marL="457200" indent="-457200">
              <a:buFontTx/>
              <a:buAutoNum type="arabicPeriod"/>
            </a:pPr>
            <a:r>
              <a:rPr lang="pl-PL" b="1"/>
              <a:t>Warszawa</a:t>
            </a:r>
          </a:p>
          <a:p>
            <a:pPr marL="457200" indent="-457200">
              <a:buFontTx/>
              <a:buAutoNum type="arabicPeriod"/>
            </a:pPr>
            <a:r>
              <a:rPr lang="pl-PL" b="1"/>
              <a:t>Łódź</a:t>
            </a:r>
          </a:p>
          <a:p>
            <a:pPr marL="457200" indent="-457200">
              <a:buFontTx/>
              <a:buAutoNum type="arabicPeriod"/>
            </a:pPr>
            <a:r>
              <a:rPr lang="pl-PL" b="1"/>
              <a:t>Wrocław</a:t>
            </a:r>
          </a:p>
          <a:p>
            <a:pPr marL="457200" indent="-457200">
              <a:buFontTx/>
              <a:buAutoNum type="arabicPeriod"/>
            </a:pPr>
            <a:r>
              <a:rPr lang="pl-PL" b="1"/>
              <a:t>Katowice</a:t>
            </a:r>
          </a:p>
          <a:p>
            <a:pPr marL="457200" indent="-457200">
              <a:buFontTx/>
              <a:buAutoNum type="arabicPeriod"/>
            </a:pPr>
            <a:r>
              <a:rPr lang="pl-PL" b="1"/>
              <a:t>…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5177866" y="4777302"/>
            <a:ext cx="3964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Autostopowicz w chaotyczny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sposób przemieszcza się od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miasta do miasta…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 bwMode="auto">
          <a:xfrm>
            <a:off x="52788" y="5824721"/>
            <a:ext cx="4249182" cy="1020082"/>
          </a:xfrm>
          <a:prstGeom prst="rect">
            <a:avLst/>
          </a:prstGeom>
          <a:solidFill>
            <a:srgbClr val="66FFFF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Dowolny kształt 7"/>
          <p:cNvSpPr/>
          <p:nvPr/>
        </p:nvSpPr>
        <p:spPr bwMode="auto">
          <a:xfrm>
            <a:off x="40193" y="3707842"/>
            <a:ext cx="5526594" cy="2039815"/>
          </a:xfrm>
          <a:custGeom>
            <a:avLst/>
            <a:gdLst>
              <a:gd name="connsiteX0" fmla="*/ 40193 w 5516545"/>
              <a:gd name="connsiteY0" fmla="*/ 0 h 2039815"/>
              <a:gd name="connsiteX1" fmla="*/ 4813160 w 5516545"/>
              <a:gd name="connsiteY1" fmla="*/ 0 h 2039815"/>
              <a:gd name="connsiteX2" fmla="*/ 5516545 w 5516545"/>
              <a:gd name="connsiteY2" fmla="*/ 2039815 h 2039815"/>
              <a:gd name="connsiteX3" fmla="*/ 0 w 5516545"/>
              <a:gd name="connsiteY3" fmla="*/ 2029767 h 2039815"/>
              <a:gd name="connsiteX4" fmla="*/ 40193 w 5516545"/>
              <a:gd name="connsiteY4" fmla="*/ 0 h 2039815"/>
              <a:gd name="connsiteX0" fmla="*/ 0 w 5526594"/>
              <a:gd name="connsiteY0" fmla="*/ 30145 h 2039815"/>
              <a:gd name="connsiteX1" fmla="*/ 4823209 w 5526594"/>
              <a:gd name="connsiteY1" fmla="*/ 0 h 2039815"/>
              <a:gd name="connsiteX2" fmla="*/ 5526594 w 5526594"/>
              <a:gd name="connsiteY2" fmla="*/ 2039815 h 2039815"/>
              <a:gd name="connsiteX3" fmla="*/ 10049 w 5526594"/>
              <a:gd name="connsiteY3" fmla="*/ 2029767 h 2039815"/>
              <a:gd name="connsiteX4" fmla="*/ 0 w 5526594"/>
              <a:gd name="connsiteY4" fmla="*/ 30145 h 2039815"/>
              <a:gd name="connsiteX0" fmla="*/ 0 w 5526594"/>
              <a:gd name="connsiteY0" fmla="*/ 0 h 2039815"/>
              <a:gd name="connsiteX1" fmla="*/ 4823209 w 5526594"/>
              <a:gd name="connsiteY1" fmla="*/ 0 h 2039815"/>
              <a:gd name="connsiteX2" fmla="*/ 5526594 w 5526594"/>
              <a:gd name="connsiteY2" fmla="*/ 2039815 h 2039815"/>
              <a:gd name="connsiteX3" fmla="*/ 10049 w 5526594"/>
              <a:gd name="connsiteY3" fmla="*/ 2029767 h 2039815"/>
              <a:gd name="connsiteX4" fmla="*/ 0 w 5526594"/>
              <a:gd name="connsiteY4" fmla="*/ 0 h 203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6594" h="2039815">
                <a:moveTo>
                  <a:pt x="0" y="0"/>
                </a:moveTo>
                <a:lnTo>
                  <a:pt x="4823209" y="0"/>
                </a:lnTo>
                <a:lnTo>
                  <a:pt x="5526594" y="2039815"/>
                </a:lnTo>
                <a:lnTo>
                  <a:pt x="10049" y="2029767"/>
                </a:lnTo>
                <a:cubicBezTo>
                  <a:pt x="6699" y="1363226"/>
                  <a:pt x="3350" y="666541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49957"/>
            <a:ext cx="7772400" cy="1143000"/>
          </a:xfrm>
        </p:spPr>
        <p:txBody>
          <a:bodyPr/>
          <a:lstStyle/>
          <a:p>
            <a:pPr algn="r"/>
            <a:r>
              <a:rPr lang="pl-PL" sz="3600" dirty="0" smtClean="0">
                <a:solidFill>
                  <a:schemeClr val="folHlink"/>
                </a:solidFill>
              </a:rPr>
              <a:t>PROCES MARKOWA</a:t>
            </a:r>
            <a:r>
              <a:rPr lang="pl-PL" sz="4800" dirty="0" smtClean="0">
                <a:solidFill>
                  <a:schemeClr val="folHlink"/>
                </a:solidFill>
              </a:rPr>
              <a:t/>
            </a:r>
            <a:br>
              <a:rPr lang="pl-PL" sz="4800" dirty="0" smtClean="0">
                <a:solidFill>
                  <a:schemeClr val="folHlink"/>
                </a:solidFill>
              </a:rPr>
            </a:br>
            <a:r>
              <a:rPr lang="pl-PL" sz="3600" dirty="0" smtClean="0">
                <a:solidFill>
                  <a:schemeClr val="folHlink"/>
                </a:solidFill>
              </a:rPr>
              <a:t>chaotyczna wędrówka po grafie</a:t>
            </a:r>
            <a:endParaRPr lang="pl-PL" sz="4800" dirty="0" smtClean="0">
              <a:solidFill>
                <a:srgbClr val="000099"/>
              </a:solidFill>
            </a:endParaRPr>
          </a:p>
        </p:txBody>
      </p:sp>
      <p:cxnSp>
        <p:nvCxnSpPr>
          <p:cNvPr id="50" name="Łącznik zakrzywiony 49"/>
          <p:cNvCxnSpPr/>
          <p:nvPr/>
        </p:nvCxnSpPr>
        <p:spPr bwMode="auto">
          <a:xfrm>
            <a:off x="211702" y="545012"/>
            <a:ext cx="1575175" cy="112512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Łącznik zakrzywiony 51"/>
          <p:cNvCxnSpPr/>
          <p:nvPr/>
        </p:nvCxnSpPr>
        <p:spPr bwMode="auto">
          <a:xfrm>
            <a:off x="256707" y="1580127"/>
            <a:ext cx="1575175" cy="112512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53" name="pole tekstowe 52"/>
          <p:cNvSpPr txBox="1"/>
          <p:nvPr/>
        </p:nvSpPr>
        <p:spPr>
          <a:xfrm>
            <a:off x="1152286" y="803226"/>
            <a:ext cx="1963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000000"/>
                </a:solidFill>
              </a:rPr>
              <a:t>krawędź (</a:t>
            </a:r>
            <a:r>
              <a:rPr lang="pl-PL" sz="2000" i="1" dirty="0" err="1" smtClean="0">
                <a:solidFill>
                  <a:srgbClr val="000000"/>
                </a:solidFill>
              </a:rPr>
              <a:t>arc</a:t>
            </a:r>
            <a:r>
              <a:rPr lang="pl-PL" sz="2000" dirty="0" smtClean="0">
                <a:solidFill>
                  <a:srgbClr val="000000"/>
                </a:solidFill>
              </a:rPr>
              <a:t>)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jednokierunkowa</a:t>
            </a:r>
          </a:p>
        </p:txBody>
      </p:sp>
      <p:sp>
        <p:nvSpPr>
          <p:cNvPr id="55" name="Elipsa 11"/>
          <p:cNvSpPr>
            <a:spLocks noChangeArrowheads="1"/>
          </p:cNvSpPr>
          <p:nvPr/>
        </p:nvSpPr>
        <p:spPr bwMode="auto">
          <a:xfrm>
            <a:off x="796767" y="94962"/>
            <a:ext cx="360001" cy="359979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6" name="pole tekstowe 55"/>
          <p:cNvSpPr txBox="1"/>
          <p:nvPr/>
        </p:nvSpPr>
        <p:spPr>
          <a:xfrm>
            <a:off x="1156807" y="49957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wierzchołek (</a:t>
            </a:r>
            <a:r>
              <a:rPr lang="pl-PL" sz="2000" i="1" dirty="0" err="1" smtClean="0">
                <a:solidFill>
                  <a:srgbClr val="000000"/>
                </a:solidFill>
              </a:rPr>
              <a:t>vertex</a:t>
            </a:r>
            <a:r>
              <a:rPr lang="pl-PL" sz="2000" dirty="0" smtClean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54" name="Grupa 53"/>
          <p:cNvGrpSpPr/>
          <p:nvPr/>
        </p:nvGrpSpPr>
        <p:grpSpPr>
          <a:xfrm>
            <a:off x="4658083" y="1365489"/>
            <a:ext cx="4014796" cy="4511663"/>
            <a:chOff x="-9533" y="2214640"/>
            <a:chExt cx="4014796" cy="4511663"/>
          </a:xfrm>
        </p:grpSpPr>
        <p:sp>
          <p:nvSpPr>
            <p:cNvPr id="58" name="Elipsa 7"/>
            <p:cNvSpPr>
              <a:spLocks noChangeArrowheads="1"/>
            </p:cNvSpPr>
            <p:nvPr/>
          </p:nvSpPr>
          <p:spPr bwMode="auto">
            <a:xfrm>
              <a:off x="1125538" y="5408613"/>
              <a:ext cx="358775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Elipsa 8"/>
            <p:cNvSpPr>
              <a:spLocks noChangeArrowheads="1"/>
            </p:cNvSpPr>
            <p:nvPr/>
          </p:nvSpPr>
          <p:spPr bwMode="auto">
            <a:xfrm>
              <a:off x="2609850" y="6218238"/>
              <a:ext cx="360363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Elipsa 9"/>
            <p:cNvSpPr>
              <a:spLocks noChangeArrowheads="1"/>
            </p:cNvSpPr>
            <p:nvPr/>
          </p:nvSpPr>
          <p:spPr bwMode="auto">
            <a:xfrm>
              <a:off x="3644900" y="6173788"/>
              <a:ext cx="360363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Elipsa 11"/>
            <p:cNvSpPr>
              <a:spLocks noChangeArrowheads="1"/>
            </p:cNvSpPr>
            <p:nvPr/>
          </p:nvSpPr>
          <p:spPr bwMode="auto">
            <a:xfrm>
              <a:off x="1935163" y="2663825"/>
              <a:ext cx="360362" cy="360363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Elipsa 12"/>
            <p:cNvSpPr>
              <a:spLocks noChangeArrowheads="1"/>
            </p:cNvSpPr>
            <p:nvPr/>
          </p:nvSpPr>
          <p:spPr bwMode="auto">
            <a:xfrm>
              <a:off x="2789238" y="3248025"/>
              <a:ext cx="360362" cy="360363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Elipsa 14"/>
            <p:cNvSpPr>
              <a:spLocks noChangeArrowheads="1"/>
            </p:cNvSpPr>
            <p:nvPr/>
          </p:nvSpPr>
          <p:spPr bwMode="auto">
            <a:xfrm>
              <a:off x="3149600" y="4418013"/>
              <a:ext cx="360363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Elipsa 15"/>
            <p:cNvSpPr>
              <a:spLocks noChangeArrowheads="1"/>
            </p:cNvSpPr>
            <p:nvPr/>
          </p:nvSpPr>
          <p:spPr bwMode="auto">
            <a:xfrm>
              <a:off x="3149600" y="5453063"/>
              <a:ext cx="360363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Elipsa 16"/>
            <p:cNvSpPr>
              <a:spLocks noChangeArrowheads="1"/>
            </p:cNvSpPr>
            <p:nvPr/>
          </p:nvSpPr>
          <p:spPr bwMode="auto">
            <a:xfrm>
              <a:off x="1800225" y="3473450"/>
              <a:ext cx="360363" cy="360363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Elipsa 17"/>
            <p:cNvSpPr>
              <a:spLocks noChangeArrowheads="1"/>
            </p:cNvSpPr>
            <p:nvPr/>
          </p:nvSpPr>
          <p:spPr bwMode="auto">
            <a:xfrm>
              <a:off x="404813" y="4418013"/>
              <a:ext cx="360362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Elipsa 18"/>
            <p:cNvSpPr>
              <a:spLocks noChangeArrowheads="1"/>
            </p:cNvSpPr>
            <p:nvPr/>
          </p:nvSpPr>
          <p:spPr bwMode="auto">
            <a:xfrm>
              <a:off x="1125538" y="4329113"/>
              <a:ext cx="358775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Elipsa 19"/>
            <p:cNvSpPr>
              <a:spLocks noChangeArrowheads="1"/>
            </p:cNvSpPr>
            <p:nvPr/>
          </p:nvSpPr>
          <p:spPr bwMode="auto">
            <a:xfrm>
              <a:off x="2339975" y="4778375"/>
              <a:ext cx="360363" cy="360363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Elipsa 20"/>
            <p:cNvSpPr>
              <a:spLocks noChangeArrowheads="1"/>
            </p:cNvSpPr>
            <p:nvPr/>
          </p:nvSpPr>
          <p:spPr bwMode="auto">
            <a:xfrm>
              <a:off x="0" y="3478213"/>
              <a:ext cx="360363" cy="360362"/>
            </a:xfrm>
            <a:prstGeom prst="ellipse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72" name="Łącznik zakrzywiony 21"/>
            <p:cNvCxnSpPr>
              <a:cxnSpLocks noChangeShapeType="1"/>
              <a:stCxn id="63" idx="0"/>
              <a:endCxn id="62" idx="7"/>
            </p:cNvCxnSpPr>
            <p:nvPr/>
          </p:nvCxnSpPr>
          <p:spPr bwMode="auto">
            <a:xfrm rot="16200000" flipV="1">
              <a:off x="2339976" y="2617787"/>
              <a:ext cx="531812" cy="728663"/>
            </a:xfrm>
            <a:prstGeom prst="curvedConnector3">
              <a:avLst>
                <a:gd name="adj1" fmla="val 152847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73" name="Łącznik zakrzywiony 22"/>
            <p:cNvCxnSpPr>
              <a:cxnSpLocks noChangeShapeType="1"/>
              <a:stCxn id="63" idx="4"/>
              <a:endCxn id="65" idx="0"/>
            </p:cNvCxnSpPr>
            <p:nvPr/>
          </p:nvCxnSpPr>
          <p:spPr bwMode="auto">
            <a:xfrm rot="16200000" flipH="1">
              <a:off x="2745581" y="3833020"/>
              <a:ext cx="809625" cy="360362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6" name="Łącznik zakrzywiony 25"/>
            <p:cNvCxnSpPr>
              <a:cxnSpLocks noChangeShapeType="1"/>
              <a:stCxn id="60" idx="6"/>
              <a:endCxn id="66" idx="6"/>
            </p:cNvCxnSpPr>
            <p:nvPr/>
          </p:nvCxnSpPr>
          <p:spPr bwMode="auto">
            <a:xfrm flipH="1" flipV="1">
              <a:off x="3509963" y="5634038"/>
              <a:ext cx="495300" cy="719137"/>
            </a:xfrm>
            <a:prstGeom prst="curvedConnector3">
              <a:avLst>
                <a:gd name="adj1" fmla="val -46176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</p:spPr>
        </p:cxnSp>
        <p:cxnSp>
          <p:nvCxnSpPr>
            <p:cNvPr id="77" name="Łącznik zakrzywiony 26"/>
            <p:cNvCxnSpPr>
              <a:cxnSpLocks noChangeShapeType="1"/>
              <a:stCxn id="59" idx="6"/>
              <a:endCxn id="60" idx="2"/>
            </p:cNvCxnSpPr>
            <p:nvPr/>
          </p:nvCxnSpPr>
          <p:spPr bwMode="auto">
            <a:xfrm flipV="1">
              <a:off x="2970213" y="6353175"/>
              <a:ext cx="674687" cy="46038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78" name="Kształt 27"/>
            <p:cNvCxnSpPr>
              <a:cxnSpLocks noChangeShapeType="1"/>
              <a:stCxn id="59" idx="0"/>
              <a:endCxn id="66" idx="2"/>
            </p:cNvCxnSpPr>
            <p:nvPr/>
          </p:nvCxnSpPr>
          <p:spPr bwMode="auto">
            <a:xfrm rot="5400000" flipH="1" flipV="1">
              <a:off x="2677319" y="5745957"/>
              <a:ext cx="584200" cy="360362"/>
            </a:xfrm>
            <a:prstGeom prst="curvedConnector2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79" name="Łącznik zakrzywiony 28"/>
            <p:cNvCxnSpPr>
              <a:cxnSpLocks noChangeShapeType="1"/>
              <a:stCxn id="70" idx="3"/>
            </p:cNvCxnSpPr>
            <p:nvPr/>
          </p:nvCxnSpPr>
          <p:spPr bwMode="auto">
            <a:xfrm rot="16200000" flipH="1">
              <a:off x="1867694" y="5611019"/>
              <a:ext cx="1266825" cy="217487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0" name="Łącznik zakrzywiony 29"/>
            <p:cNvCxnSpPr>
              <a:cxnSpLocks noChangeShapeType="1"/>
              <a:stCxn id="58" idx="7"/>
              <a:endCxn id="70" idx="3"/>
            </p:cNvCxnSpPr>
            <p:nvPr/>
          </p:nvCxnSpPr>
          <p:spPr bwMode="auto">
            <a:xfrm rot="5400000" flipH="1" flipV="1">
              <a:off x="1724819" y="4793456"/>
              <a:ext cx="374650" cy="960438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1" name="Łącznik zakrzywiony 30"/>
            <p:cNvCxnSpPr>
              <a:cxnSpLocks noChangeShapeType="1"/>
              <a:stCxn id="58" idx="5"/>
              <a:endCxn id="59" idx="3"/>
            </p:cNvCxnSpPr>
            <p:nvPr/>
          </p:nvCxnSpPr>
          <p:spPr bwMode="auto">
            <a:xfrm rot="16200000" flipH="1">
              <a:off x="1642269" y="5506244"/>
              <a:ext cx="809625" cy="1230313"/>
            </a:xfrm>
            <a:prstGeom prst="curvedConnector3">
              <a:avLst>
                <a:gd name="adj1" fmla="val 134727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2" name="Łącznik zakrzywiony 31"/>
            <p:cNvCxnSpPr>
              <a:cxnSpLocks noChangeShapeType="1"/>
              <a:stCxn id="62" idx="2"/>
              <a:endCxn id="71" idx="6"/>
            </p:cNvCxnSpPr>
            <p:nvPr/>
          </p:nvCxnSpPr>
          <p:spPr bwMode="auto">
            <a:xfrm rot="10800000" flipV="1">
              <a:off x="360363" y="2843213"/>
              <a:ext cx="1574800" cy="815975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3" name="Łącznik zakrzywiony 32"/>
            <p:cNvCxnSpPr>
              <a:cxnSpLocks noChangeShapeType="1"/>
              <a:stCxn id="71" idx="4"/>
              <a:endCxn id="68" idx="0"/>
            </p:cNvCxnSpPr>
            <p:nvPr/>
          </p:nvCxnSpPr>
          <p:spPr bwMode="auto">
            <a:xfrm rot="16200000" flipH="1">
              <a:off x="92869" y="3925094"/>
              <a:ext cx="579438" cy="406400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</p:spPr>
        </p:cxnSp>
        <p:cxnSp>
          <p:nvCxnSpPr>
            <p:cNvPr id="84" name="Łącznik zakrzywiony 33"/>
            <p:cNvCxnSpPr>
              <a:cxnSpLocks noChangeShapeType="1"/>
              <a:stCxn id="68" idx="6"/>
              <a:endCxn id="69" idx="2"/>
            </p:cNvCxnSpPr>
            <p:nvPr/>
          </p:nvCxnSpPr>
          <p:spPr bwMode="auto">
            <a:xfrm flipV="1">
              <a:off x="765175" y="4508500"/>
              <a:ext cx="360363" cy="90488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5" name="Łącznik zakrzywiony 34"/>
            <p:cNvCxnSpPr>
              <a:cxnSpLocks noChangeShapeType="1"/>
              <a:stCxn id="69" idx="6"/>
              <a:endCxn id="67" idx="2"/>
            </p:cNvCxnSpPr>
            <p:nvPr/>
          </p:nvCxnSpPr>
          <p:spPr bwMode="auto">
            <a:xfrm flipV="1">
              <a:off x="1484313" y="3654425"/>
              <a:ext cx="315912" cy="854075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</p:spPr>
        </p:cxnSp>
        <p:cxnSp>
          <p:nvCxnSpPr>
            <p:cNvPr id="86" name="Kształt 35"/>
            <p:cNvCxnSpPr>
              <a:cxnSpLocks noChangeShapeType="1"/>
              <a:stCxn id="68" idx="4"/>
              <a:endCxn id="58" idx="2"/>
            </p:cNvCxnSpPr>
            <p:nvPr/>
          </p:nvCxnSpPr>
          <p:spPr bwMode="auto">
            <a:xfrm rot="16200000" flipH="1">
              <a:off x="450850" y="4913313"/>
              <a:ext cx="809625" cy="539750"/>
            </a:xfrm>
            <a:prstGeom prst="curvedConnector2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7" name="Kształt 36"/>
            <p:cNvCxnSpPr>
              <a:cxnSpLocks noChangeShapeType="1"/>
              <a:stCxn id="69" idx="6"/>
              <a:endCxn id="58" idx="0"/>
            </p:cNvCxnSpPr>
            <p:nvPr/>
          </p:nvCxnSpPr>
          <p:spPr bwMode="auto">
            <a:xfrm flipH="1">
              <a:off x="1304925" y="4508500"/>
              <a:ext cx="179388" cy="900113"/>
            </a:xfrm>
            <a:prstGeom prst="curvedConnector4">
              <a:avLst>
                <a:gd name="adj1" fmla="val -126986"/>
                <a:gd name="adj2" fmla="val 6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8" name="Łącznik zakrzywiony 37"/>
            <p:cNvCxnSpPr>
              <a:cxnSpLocks noChangeShapeType="1"/>
              <a:endCxn id="70" idx="2"/>
            </p:cNvCxnSpPr>
            <p:nvPr/>
          </p:nvCxnSpPr>
          <p:spPr bwMode="auto">
            <a:xfrm>
              <a:off x="1530350" y="4508500"/>
              <a:ext cx="809625" cy="450850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89" name="Kształt 38"/>
            <p:cNvCxnSpPr>
              <a:cxnSpLocks noChangeShapeType="1"/>
              <a:stCxn id="67" idx="6"/>
              <a:endCxn id="70" idx="0"/>
            </p:cNvCxnSpPr>
            <p:nvPr/>
          </p:nvCxnSpPr>
          <p:spPr bwMode="auto">
            <a:xfrm>
              <a:off x="2160588" y="3654425"/>
              <a:ext cx="358775" cy="1123950"/>
            </a:xfrm>
            <a:prstGeom prst="curvedConnector2">
              <a:avLst/>
            </a:prstGeom>
            <a:noFill/>
            <a:ln w="952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</p:spPr>
        </p:cxnSp>
        <p:cxnSp>
          <p:nvCxnSpPr>
            <p:cNvPr id="90" name="Łącznik zakrzywiony 39"/>
            <p:cNvCxnSpPr>
              <a:cxnSpLocks noChangeShapeType="1"/>
              <a:stCxn id="66" idx="0"/>
              <a:endCxn id="65" idx="4"/>
            </p:cNvCxnSpPr>
            <p:nvPr/>
          </p:nvCxnSpPr>
          <p:spPr bwMode="auto">
            <a:xfrm rot="5400000" flipH="1" flipV="1">
              <a:off x="2992438" y="5116513"/>
              <a:ext cx="674687" cy="1587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none" w="med" len="med"/>
              <a:tailEnd type="arrow" w="med" len="med"/>
            </a:ln>
          </p:spPr>
        </p:cxnSp>
        <p:cxnSp>
          <p:nvCxnSpPr>
            <p:cNvPr id="91" name="Kształt 40"/>
            <p:cNvCxnSpPr>
              <a:cxnSpLocks noChangeShapeType="1"/>
              <a:stCxn id="70" idx="7"/>
              <a:endCxn id="65" idx="2"/>
            </p:cNvCxnSpPr>
            <p:nvPr/>
          </p:nvCxnSpPr>
          <p:spPr bwMode="auto">
            <a:xfrm rot="5400000" flipH="1" flipV="1">
              <a:off x="2782887" y="4464051"/>
              <a:ext cx="231775" cy="501650"/>
            </a:xfrm>
            <a:prstGeom prst="curvedConnector2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92" name="Łącznik zakrzywiony 41"/>
            <p:cNvCxnSpPr>
              <a:cxnSpLocks noChangeShapeType="1"/>
              <a:stCxn id="65" idx="0"/>
              <a:endCxn id="63" idx="4"/>
            </p:cNvCxnSpPr>
            <p:nvPr/>
          </p:nvCxnSpPr>
          <p:spPr bwMode="auto">
            <a:xfrm rot="16200000" flipV="1">
              <a:off x="2745581" y="3833020"/>
              <a:ext cx="809625" cy="360362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93" name="Łącznik zakrzywiony 42"/>
            <p:cNvCxnSpPr>
              <a:cxnSpLocks noChangeShapeType="1"/>
              <a:stCxn id="62" idx="4"/>
              <a:endCxn id="67" idx="0"/>
            </p:cNvCxnSpPr>
            <p:nvPr/>
          </p:nvCxnSpPr>
          <p:spPr bwMode="auto">
            <a:xfrm rot="5400000">
              <a:off x="1822451" y="3181350"/>
              <a:ext cx="449262" cy="134937"/>
            </a:xfrm>
            <a:prstGeom prst="curvedConnector3">
              <a:avLst>
                <a:gd name="adj1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94" name="pole tekstowe 43"/>
            <p:cNvSpPr txBox="1">
              <a:spLocks noChangeArrowheads="1"/>
            </p:cNvSpPr>
            <p:nvPr/>
          </p:nvSpPr>
          <p:spPr bwMode="auto">
            <a:xfrm>
              <a:off x="30163" y="3473450"/>
              <a:ext cx="3000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1</a:t>
              </a:r>
              <a:endParaRPr lang="pl-PL" b="1">
                <a:solidFill>
                  <a:srgbClr val="FF0000"/>
                </a:solidFill>
              </a:endParaRPr>
            </a:p>
          </p:txBody>
        </p:sp>
        <p:sp>
          <p:nvSpPr>
            <p:cNvPr id="95" name="pole tekstowe 44"/>
            <p:cNvSpPr txBox="1">
              <a:spLocks noChangeArrowheads="1"/>
            </p:cNvSpPr>
            <p:nvPr/>
          </p:nvSpPr>
          <p:spPr bwMode="auto">
            <a:xfrm>
              <a:off x="1158875" y="4324350"/>
              <a:ext cx="3000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2</a:t>
              </a:r>
              <a:endParaRPr lang="pl-PL" b="1">
                <a:solidFill>
                  <a:srgbClr val="FF0000"/>
                </a:solidFill>
              </a:endParaRPr>
            </a:p>
          </p:txBody>
        </p:sp>
        <p:sp>
          <p:nvSpPr>
            <p:cNvPr id="96" name="pole tekstowe 45"/>
            <p:cNvSpPr txBox="1">
              <a:spLocks noChangeArrowheads="1"/>
            </p:cNvSpPr>
            <p:nvPr/>
          </p:nvSpPr>
          <p:spPr bwMode="auto">
            <a:xfrm>
              <a:off x="2816805" y="3248980"/>
              <a:ext cx="30003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</a:rPr>
                <a:t>3</a:t>
              </a:r>
              <a:endParaRPr lang="pl-PL" b="1" dirty="0">
                <a:solidFill>
                  <a:srgbClr val="FF0000"/>
                </a:solidFill>
              </a:endParaRPr>
            </a:p>
          </p:txBody>
        </p:sp>
        <p:sp>
          <p:nvSpPr>
            <p:cNvPr id="97" name="pole tekstowe 46"/>
            <p:cNvSpPr txBox="1">
              <a:spLocks noChangeArrowheads="1"/>
            </p:cNvSpPr>
            <p:nvPr/>
          </p:nvSpPr>
          <p:spPr bwMode="auto">
            <a:xfrm>
              <a:off x="3182938" y="4410075"/>
              <a:ext cx="30003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</a:rPr>
                <a:t>4</a:t>
              </a:r>
              <a:endParaRPr lang="pl-PL" b="1" dirty="0">
                <a:solidFill>
                  <a:srgbClr val="FF0000"/>
                </a:solidFill>
              </a:endParaRPr>
            </a:p>
          </p:txBody>
        </p:sp>
        <p:sp>
          <p:nvSpPr>
            <p:cNvPr id="98" name="pole tekstowe 47"/>
            <p:cNvSpPr txBox="1">
              <a:spLocks noChangeArrowheads="1"/>
            </p:cNvSpPr>
            <p:nvPr/>
          </p:nvSpPr>
          <p:spPr bwMode="auto">
            <a:xfrm>
              <a:off x="1158875" y="5402263"/>
              <a:ext cx="3000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5</a:t>
              </a:r>
              <a:endParaRPr lang="pl-PL" b="1">
                <a:solidFill>
                  <a:srgbClr val="FF0000"/>
                </a:solidFill>
              </a:endParaRPr>
            </a:p>
          </p:txBody>
        </p:sp>
        <p:sp>
          <p:nvSpPr>
            <p:cNvPr id="99" name="Prostokąt 48"/>
            <p:cNvSpPr>
              <a:spLocks noChangeArrowheads="1"/>
            </p:cNvSpPr>
            <p:nvPr/>
          </p:nvSpPr>
          <p:spPr bwMode="auto">
            <a:xfrm>
              <a:off x="1971675" y="2647950"/>
              <a:ext cx="3000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</a:rPr>
                <a:t>7</a:t>
              </a:r>
              <a:endParaRPr lang="pl-PL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100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2590092"/>
                </p:ext>
              </p:extLst>
            </p:nvPr>
          </p:nvGraphicFramePr>
          <p:xfrm>
            <a:off x="3065454" y="3564003"/>
            <a:ext cx="657225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0" name="Equation" r:id="rId4" imgW="406080" imgH="228600" progId="Equation.3">
                    <p:embed/>
                  </p:oleObj>
                </mc:Choice>
                <mc:Fallback>
                  <p:oleObj name="Equation" r:id="rId4" imgW="40608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5454" y="3564003"/>
                          <a:ext cx="657225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1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8205895"/>
                </p:ext>
              </p:extLst>
            </p:nvPr>
          </p:nvGraphicFramePr>
          <p:xfrm>
            <a:off x="3336917" y="3968816"/>
            <a:ext cx="655637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1" name="Equation" r:id="rId6" imgW="406080" imgH="228600" progId="Equation.3">
                    <p:embed/>
                  </p:oleObj>
                </mc:Choice>
                <mc:Fallback>
                  <p:oleObj name="Equation" r:id="rId6" imgW="406080" imgH="228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6917" y="3968816"/>
                          <a:ext cx="655637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3635061"/>
                </p:ext>
              </p:extLst>
            </p:nvPr>
          </p:nvGraphicFramePr>
          <p:xfrm>
            <a:off x="-9533" y="3070291"/>
            <a:ext cx="55245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2" name="Equation" r:id="rId8" imgW="330120" imgH="215640" progId="Equation.3">
                    <p:embed/>
                  </p:oleObj>
                </mc:Choice>
                <mc:Fallback>
                  <p:oleObj name="Equation" r:id="rId8" imgW="330120" imgH="21564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9533" y="3070291"/>
                          <a:ext cx="552450" cy="358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4940655"/>
                </p:ext>
              </p:extLst>
            </p:nvPr>
          </p:nvGraphicFramePr>
          <p:xfrm>
            <a:off x="1665185" y="2214640"/>
            <a:ext cx="604012" cy="400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3" name="Equation" r:id="rId10" imgW="342720" imgH="228600" progId="Equation.3">
                    <p:embed/>
                  </p:oleObj>
                </mc:Choice>
                <mc:Fallback>
                  <p:oleObj name="Equation" r:id="rId10" imgW="342720" imgH="228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5185" y="2214640"/>
                          <a:ext cx="604012" cy="4005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1586347"/>
                </p:ext>
              </p:extLst>
            </p:nvPr>
          </p:nvGraphicFramePr>
          <p:xfrm>
            <a:off x="771525" y="2619375"/>
            <a:ext cx="657225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4" name="Equation" r:id="rId12" imgW="406080" imgH="228600" progId="Equation.3">
                    <p:embed/>
                  </p:oleObj>
                </mc:Choice>
                <mc:Fallback>
                  <p:oleObj name="Equation" r:id="rId12" imgW="406080" imgH="2286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1525" y="2619375"/>
                          <a:ext cx="657225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42628680"/>
                </p:ext>
              </p:extLst>
            </p:nvPr>
          </p:nvGraphicFramePr>
          <p:xfrm>
            <a:off x="815975" y="3473450"/>
            <a:ext cx="657225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5" name="Equation" r:id="rId14" imgW="406080" imgH="228600" progId="Equation.3">
                    <p:embed/>
                  </p:oleObj>
                </mc:Choice>
                <mc:Fallback>
                  <p:oleObj name="Equation" r:id="rId14" imgW="40608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5975" y="3473450"/>
                          <a:ext cx="657225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" name="Prostokąt 48"/>
            <p:cNvSpPr>
              <a:spLocks noChangeArrowheads="1"/>
            </p:cNvSpPr>
            <p:nvPr/>
          </p:nvSpPr>
          <p:spPr bwMode="auto">
            <a:xfrm>
              <a:off x="2650300" y="6220535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</a:rPr>
                <a:t>6</a:t>
              </a:r>
              <a:endParaRPr lang="pl-PL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10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1163220"/>
                </p:ext>
              </p:extLst>
            </p:nvPr>
          </p:nvGraphicFramePr>
          <p:xfrm>
            <a:off x="1444617" y="5859528"/>
            <a:ext cx="657225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6" name="Equation" r:id="rId16" imgW="406080" imgH="228600" progId="Equation.3">
                    <p:embed/>
                  </p:oleObj>
                </mc:Choice>
                <mc:Fallback>
                  <p:oleObj name="Equation" r:id="rId16" imgW="406080" imgH="2286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4617" y="5859528"/>
                          <a:ext cx="657225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4377740"/>
                </p:ext>
              </p:extLst>
            </p:nvPr>
          </p:nvGraphicFramePr>
          <p:xfrm>
            <a:off x="1806567" y="6354828"/>
            <a:ext cx="657225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987" name="Equation" r:id="rId18" imgW="406080" imgH="228600" progId="Equation.3">
                    <p:embed/>
                  </p:oleObj>
                </mc:Choice>
                <mc:Fallback>
                  <p:oleObj name="Equation" r:id="rId18" imgW="406080" imgH="22860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6567" y="6354828"/>
                          <a:ext cx="657225" cy="371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05952"/>
              </p:ext>
            </p:extLst>
          </p:nvPr>
        </p:nvGraphicFramePr>
        <p:xfrm>
          <a:off x="89258" y="5063628"/>
          <a:ext cx="4076700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88" name="Equation" r:id="rId20" imgW="1714320" imgH="749160" progId="Equation.3">
                  <p:embed/>
                </p:oleObj>
              </mc:Choice>
              <mc:Fallback>
                <p:oleObj name="Equation" r:id="rId20" imgW="1714320" imgH="74916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58" y="5063628"/>
                        <a:ext cx="4076700" cy="17811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pole tekstowe 111"/>
          <p:cNvSpPr txBox="1"/>
          <p:nvPr/>
        </p:nvSpPr>
        <p:spPr>
          <a:xfrm>
            <a:off x="52788" y="3660811"/>
            <a:ext cx="4963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Prawdopodobieństwa przejść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(warunkowe) ze stanu </a:t>
            </a:r>
            <a:r>
              <a:rPr lang="pl-PL" sz="2000" i="1" dirty="0" smtClean="0">
                <a:solidFill>
                  <a:srgbClr val="000000"/>
                </a:solidFill>
              </a:rPr>
              <a:t>i</a:t>
            </a:r>
            <a:r>
              <a:rPr lang="pl-PL" sz="2000" dirty="0" smtClean="0">
                <a:solidFill>
                  <a:srgbClr val="000000"/>
                </a:solidFill>
              </a:rPr>
              <a:t> do stanu </a:t>
            </a:r>
            <a:r>
              <a:rPr lang="pl-PL" sz="2000" i="1" dirty="0" smtClean="0">
                <a:solidFill>
                  <a:srgbClr val="000000"/>
                </a:solidFill>
              </a:rPr>
              <a:t>j</a:t>
            </a:r>
            <a:r>
              <a:rPr lang="pl-PL" sz="2000" dirty="0" smtClean="0">
                <a:solidFill>
                  <a:srgbClr val="000000"/>
                </a:solidFill>
              </a:rPr>
              <a:t> w czasie </a:t>
            </a:r>
            <a:r>
              <a:rPr lang="el-GR" sz="2000" i="1" dirty="0" smtClean="0">
                <a:solidFill>
                  <a:srgbClr val="000000"/>
                </a:solidFill>
              </a:rPr>
              <a:t>τ</a:t>
            </a:r>
            <a:r>
              <a:rPr lang="pl-PL" sz="2000" i="1" dirty="0" smtClean="0">
                <a:solidFill>
                  <a:srgbClr val="00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>: 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113" name="pole tekstowe 112"/>
          <p:cNvSpPr txBox="1"/>
          <p:nvPr/>
        </p:nvSpPr>
        <p:spPr>
          <a:xfrm>
            <a:off x="52788" y="5817780"/>
            <a:ext cx="4049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Wektor prawdopodobieństw stanów: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1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335463"/>
              </p:ext>
            </p:extLst>
          </p:nvPr>
        </p:nvGraphicFramePr>
        <p:xfrm>
          <a:off x="6959609" y="6017835"/>
          <a:ext cx="656632" cy="435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89" name="Equation" r:id="rId22" imgW="342720" imgH="228600" progId="Equation.3">
                  <p:embed/>
                </p:oleObj>
              </mc:Choice>
              <mc:Fallback>
                <p:oleObj name="Equation" r:id="rId22" imgW="34272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9" y="6017835"/>
                        <a:ext cx="656632" cy="435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838950"/>
              </p:ext>
            </p:extLst>
          </p:nvPr>
        </p:nvGraphicFramePr>
        <p:xfrm>
          <a:off x="5407391" y="4177194"/>
          <a:ext cx="62865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90" name="Equation" r:id="rId24" imgW="342720" imgH="228600" progId="Equation.3">
                  <p:embed/>
                </p:oleObj>
              </mc:Choice>
              <mc:Fallback>
                <p:oleObj name="Equation" r:id="rId24" imgW="34272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7391" y="4177194"/>
                        <a:ext cx="628650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" name="pole tekstowe 108"/>
          <p:cNvSpPr txBox="1"/>
          <p:nvPr/>
        </p:nvSpPr>
        <p:spPr>
          <a:xfrm>
            <a:off x="1546628" y="1926871"/>
            <a:ext cx="1837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>
                <a:solidFill>
                  <a:srgbClr val="000000"/>
                </a:solidFill>
              </a:rPr>
              <a:t>krawędź (</a:t>
            </a:r>
            <a:r>
              <a:rPr lang="pl-PL" sz="2000" i="1" dirty="0" err="1" smtClean="0">
                <a:solidFill>
                  <a:srgbClr val="000000"/>
                </a:solidFill>
              </a:rPr>
              <a:t>arc</a:t>
            </a:r>
            <a:r>
              <a:rPr lang="pl-PL" sz="2000" dirty="0" smtClean="0">
                <a:solidFill>
                  <a:srgbClr val="000000"/>
                </a:solidFill>
              </a:rPr>
              <a:t>)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dwukierunkowa</a:t>
            </a:r>
          </a:p>
        </p:txBody>
      </p:sp>
      <p:sp>
        <p:nvSpPr>
          <p:cNvPr id="110" name="pole tekstowe 109"/>
          <p:cNvSpPr txBox="1"/>
          <p:nvPr/>
        </p:nvSpPr>
        <p:spPr>
          <a:xfrm>
            <a:off x="52788" y="2900212"/>
            <a:ext cx="4059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Opis probabilistyczny wędrówki po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stanach procesu </a:t>
            </a:r>
            <a:r>
              <a:rPr lang="pl-PL" sz="2000" b="1" i="1" dirty="0" smtClean="0">
                <a:solidFill>
                  <a:srgbClr val="000000"/>
                </a:solidFill>
              </a:rPr>
              <a:t>X</a:t>
            </a: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smtClean="0">
                <a:solidFill>
                  <a:srgbClr val="000000"/>
                </a:solidFill>
              </a:rPr>
              <a:t>t</a:t>
            </a:r>
            <a:r>
              <a:rPr lang="pl-PL" sz="2000" b="1" dirty="0" smtClean="0">
                <a:solidFill>
                  <a:srgbClr val="000000"/>
                </a:solidFill>
              </a:rPr>
              <a:t>) ={…,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, </a:t>
            </a:r>
            <a:r>
              <a:rPr lang="pl-PL" sz="2000" b="1" i="1" dirty="0" smtClean="0">
                <a:solidFill>
                  <a:srgbClr val="000000"/>
                </a:solidFill>
              </a:rPr>
              <a:t>j,</a:t>
            </a:r>
            <a:r>
              <a:rPr lang="pl-PL" sz="2000" b="1" dirty="0" smtClean="0">
                <a:solidFill>
                  <a:srgbClr val="000000"/>
                </a:solidFill>
              </a:rPr>
              <a:t>…}: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11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906037"/>
              </p:ext>
            </p:extLst>
          </p:nvPr>
        </p:nvGraphicFramePr>
        <p:xfrm>
          <a:off x="72692" y="4452712"/>
          <a:ext cx="4576167" cy="595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91" name="Equation" r:id="rId26" imgW="1955520" imgH="253800" progId="Equation.3">
                  <p:embed/>
                </p:oleObj>
              </mc:Choice>
              <mc:Fallback>
                <p:oleObj name="Equation" r:id="rId26" imgW="19555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2" y="4452712"/>
                        <a:ext cx="4576167" cy="5950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pole tekstowe 116"/>
          <p:cNvSpPr txBox="1"/>
          <p:nvPr/>
        </p:nvSpPr>
        <p:spPr>
          <a:xfrm>
            <a:off x="2304316" y="4936294"/>
            <a:ext cx="3137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solidFill>
                  <a:srgbClr val="000000"/>
                </a:solidFill>
              </a:rPr>
              <a:t>m</a:t>
            </a:r>
            <a:r>
              <a:rPr lang="pl-PL" sz="2000" dirty="0" smtClean="0">
                <a:solidFill>
                  <a:srgbClr val="000000"/>
                </a:solidFill>
              </a:rPr>
              <a:t>acierz prawdopodobieństw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przejść</a:t>
            </a:r>
            <a:endParaRPr lang="pl-PL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3545"/>
            <a:ext cx="77724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- przykład</a:t>
            </a:r>
            <a:endParaRPr lang="pl-PL" sz="3600" dirty="0" smtClean="0">
              <a:solidFill>
                <a:srgbClr val="000099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06515" y="908720"/>
            <a:ext cx="8730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A, B – dwa procesory, każdy z nich może pracować (A, B), być zepsuty (a, b) lub być w naprawie (a+, b+); serwis naprawia tylko jeden procesor.</a:t>
            </a:r>
            <a:endParaRPr lang="pl-PL" b="1" dirty="0">
              <a:solidFill>
                <a:srgbClr val="000000"/>
              </a:solidFill>
            </a:endParaRPr>
          </a:p>
        </p:txBody>
      </p:sp>
      <p:grpSp>
        <p:nvGrpSpPr>
          <p:cNvPr id="63" name="Grupa 62"/>
          <p:cNvGrpSpPr/>
          <p:nvPr/>
        </p:nvGrpSpPr>
        <p:grpSpPr>
          <a:xfrm>
            <a:off x="521550" y="2393885"/>
            <a:ext cx="4293260" cy="3467648"/>
            <a:chOff x="2078940" y="2258870"/>
            <a:chExt cx="4293260" cy="3467648"/>
          </a:xfrm>
        </p:grpSpPr>
        <p:grpSp>
          <p:nvGrpSpPr>
            <p:cNvPr id="5" name="Grupa 4"/>
            <p:cNvGrpSpPr/>
            <p:nvPr/>
          </p:nvGrpSpPr>
          <p:grpSpPr>
            <a:xfrm>
              <a:off x="3693459" y="2258870"/>
              <a:ext cx="1035115" cy="630070"/>
              <a:chOff x="3716905" y="2258870"/>
              <a:chExt cx="1035115" cy="630070"/>
            </a:xfrm>
          </p:grpSpPr>
          <p:sp>
            <p:nvSpPr>
              <p:cNvPr id="2" name="Elipsa 1"/>
              <p:cNvSpPr/>
              <p:nvPr/>
            </p:nvSpPr>
            <p:spPr bwMode="auto">
              <a:xfrm>
                <a:off x="3716905" y="2258870"/>
                <a:ext cx="1035115" cy="630070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" name="pole tekstowe 3"/>
              <p:cNvSpPr txBox="1"/>
              <p:nvPr/>
            </p:nvSpPr>
            <p:spPr>
              <a:xfrm>
                <a:off x="3912888" y="2312593"/>
                <a:ext cx="68320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dirty="0" smtClean="0">
                    <a:solidFill>
                      <a:srgbClr val="000000"/>
                    </a:solidFill>
                  </a:rPr>
                  <a:t>AB</a:t>
                </a:r>
                <a:endParaRPr lang="pl-PL" sz="28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upa 10"/>
            <p:cNvGrpSpPr/>
            <p:nvPr/>
          </p:nvGrpSpPr>
          <p:grpSpPr>
            <a:xfrm>
              <a:off x="2078940" y="3789040"/>
              <a:ext cx="1035115" cy="630070"/>
              <a:chOff x="1961710" y="3789040"/>
              <a:chExt cx="1035115" cy="630070"/>
            </a:xfrm>
          </p:grpSpPr>
          <p:sp>
            <p:nvSpPr>
              <p:cNvPr id="6" name="Elipsa 5"/>
              <p:cNvSpPr/>
              <p:nvPr/>
            </p:nvSpPr>
            <p:spPr bwMode="auto">
              <a:xfrm>
                <a:off x="1961710" y="3789040"/>
                <a:ext cx="1035115" cy="630070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" name="pole tekstowe 6"/>
              <p:cNvSpPr txBox="1"/>
              <p:nvPr/>
            </p:nvSpPr>
            <p:spPr>
              <a:xfrm>
                <a:off x="2071724" y="3834948"/>
                <a:ext cx="8082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dirty="0" err="1">
                    <a:solidFill>
                      <a:srgbClr val="000000"/>
                    </a:solidFill>
                  </a:rPr>
                  <a:t>a</a:t>
                </a:r>
                <a:r>
                  <a:rPr lang="pl-PL" sz="2800" b="1" dirty="0" err="1" smtClean="0">
                    <a:solidFill>
                      <a:srgbClr val="000000"/>
                    </a:solidFill>
                  </a:rPr>
                  <a:t>+B</a:t>
                </a:r>
                <a:endParaRPr lang="pl-PL" sz="28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upa 9"/>
            <p:cNvGrpSpPr/>
            <p:nvPr/>
          </p:nvGrpSpPr>
          <p:grpSpPr>
            <a:xfrm>
              <a:off x="5337085" y="3789040"/>
              <a:ext cx="1035115" cy="630070"/>
              <a:chOff x="5337085" y="3789040"/>
              <a:chExt cx="1035115" cy="630070"/>
            </a:xfrm>
          </p:grpSpPr>
          <p:sp>
            <p:nvSpPr>
              <p:cNvPr id="8" name="Elipsa 7"/>
              <p:cNvSpPr/>
              <p:nvPr/>
            </p:nvSpPr>
            <p:spPr bwMode="auto">
              <a:xfrm>
                <a:off x="5337085" y="3789040"/>
                <a:ext cx="1035115" cy="630070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" name="pole tekstowe 8"/>
              <p:cNvSpPr txBox="1"/>
              <p:nvPr/>
            </p:nvSpPr>
            <p:spPr>
              <a:xfrm>
                <a:off x="5517437" y="3827132"/>
                <a:ext cx="8499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dirty="0" smtClean="0">
                    <a:solidFill>
                      <a:srgbClr val="000000"/>
                    </a:solidFill>
                  </a:rPr>
                  <a:t>Ab+</a:t>
                </a:r>
                <a:endParaRPr lang="pl-PL" sz="2800" b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4" name="Łącznik łamany 23"/>
            <p:cNvCxnSpPr>
              <a:stCxn id="2" idx="2"/>
              <a:endCxn id="6" idx="2"/>
            </p:cNvCxnSpPr>
            <p:nvPr/>
          </p:nvCxnSpPr>
          <p:spPr bwMode="auto">
            <a:xfrm rot="10800000" flipV="1">
              <a:off x="2078941" y="2573905"/>
              <a:ext cx="1614519" cy="1530170"/>
            </a:xfrm>
            <a:prstGeom prst="bentConnector3">
              <a:avLst>
                <a:gd name="adj1" fmla="val 114159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Łącznik łamany 25"/>
            <p:cNvCxnSpPr>
              <a:stCxn id="2" idx="6"/>
              <a:endCxn id="8" idx="6"/>
            </p:cNvCxnSpPr>
            <p:nvPr/>
          </p:nvCxnSpPr>
          <p:spPr bwMode="auto">
            <a:xfrm>
              <a:off x="4728574" y="2573905"/>
              <a:ext cx="1643626" cy="1530170"/>
            </a:xfrm>
            <a:prstGeom prst="bentConnector3">
              <a:avLst>
                <a:gd name="adj1" fmla="val 113908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Łącznik łamany 27"/>
            <p:cNvCxnSpPr>
              <a:stCxn id="6" idx="0"/>
              <a:endCxn id="2" idx="3"/>
            </p:cNvCxnSpPr>
            <p:nvPr/>
          </p:nvCxnSpPr>
          <p:spPr bwMode="auto">
            <a:xfrm rot="5400000" flipH="1" flipV="1">
              <a:off x="2724587" y="2668579"/>
              <a:ext cx="992372" cy="1248550"/>
            </a:xfrm>
            <a:prstGeom prst="bentConnector3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Łącznik łamany 29"/>
            <p:cNvCxnSpPr>
              <a:stCxn id="8" idx="0"/>
              <a:endCxn id="2" idx="5"/>
            </p:cNvCxnSpPr>
            <p:nvPr/>
          </p:nvCxnSpPr>
          <p:spPr bwMode="auto">
            <a:xfrm rot="16200000" flipV="1">
              <a:off x="4719628" y="2654025"/>
              <a:ext cx="992372" cy="1277658"/>
            </a:xfrm>
            <a:prstGeom prst="bentConnector3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32" name="Grupa 31"/>
            <p:cNvGrpSpPr/>
            <p:nvPr/>
          </p:nvGrpSpPr>
          <p:grpSpPr>
            <a:xfrm>
              <a:off x="2078940" y="5096448"/>
              <a:ext cx="1035115" cy="630070"/>
              <a:chOff x="1961710" y="3789040"/>
              <a:chExt cx="1035115" cy="630070"/>
            </a:xfrm>
          </p:grpSpPr>
          <p:sp>
            <p:nvSpPr>
              <p:cNvPr id="33" name="Elipsa 32"/>
              <p:cNvSpPr/>
              <p:nvPr/>
            </p:nvSpPr>
            <p:spPr bwMode="auto">
              <a:xfrm>
                <a:off x="1961710" y="3789040"/>
                <a:ext cx="1035115" cy="630070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4" name="pole tekstowe 33"/>
              <p:cNvSpPr txBox="1"/>
              <p:nvPr/>
            </p:nvSpPr>
            <p:spPr>
              <a:xfrm>
                <a:off x="2071724" y="3834948"/>
                <a:ext cx="7697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dirty="0" err="1" smtClean="0">
                    <a:solidFill>
                      <a:srgbClr val="000000"/>
                    </a:solidFill>
                  </a:rPr>
                  <a:t>a+b</a:t>
                </a:r>
                <a:endParaRPr lang="pl-PL" sz="28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5" name="Grupa 34"/>
            <p:cNvGrpSpPr/>
            <p:nvPr/>
          </p:nvGrpSpPr>
          <p:grpSpPr>
            <a:xfrm>
              <a:off x="5337085" y="5096448"/>
              <a:ext cx="1035115" cy="630070"/>
              <a:chOff x="5337085" y="3789040"/>
              <a:chExt cx="1035115" cy="630070"/>
            </a:xfrm>
          </p:grpSpPr>
          <p:sp>
            <p:nvSpPr>
              <p:cNvPr id="36" name="Elipsa 35"/>
              <p:cNvSpPr/>
              <p:nvPr/>
            </p:nvSpPr>
            <p:spPr bwMode="auto">
              <a:xfrm>
                <a:off x="5337085" y="3789040"/>
                <a:ext cx="1035115" cy="630070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7" name="pole tekstowe 36"/>
              <p:cNvSpPr txBox="1"/>
              <p:nvPr/>
            </p:nvSpPr>
            <p:spPr>
              <a:xfrm>
                <a:off x="5517437" y="3827132"/>
                <a:ext cx="7697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dirty="0">
                    <a:solidFill>
                      <a:srgbClr val="000000"/>
                    </a:solidFill>
                  </a:rPr>
                  <a:t>a</a:t>
                </a:r>
                <a:r>
                  <a:rPr lang="pl-PL" sz="2800" b="1" dirty="0" smtClean="0">
                    <a:solidFill>
                      <a:srgbClr val="000000"/>
                    </a:solidFill>
                  </a:rPr>
                  <a:t>b+</a:t>
                </a:r>
                <a:endParaRPr lang="pl-PL" sz="2800" b="1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42" name="Łącznik łamany 41"/>
            <p:cNvCxnSpPr>
              <a:stCxn id="6" idx="4"/>
              <a:endCxn id="33" idx="2"/>
            </p:cNvCxnSpPr>
            <p:nvPr/>
          </p:nvCxnSpPr>
          <p:spPr bwMode="auto">
            <a:xfrm rot="5400000">
              <a:off x="1841533" y="4656517"/>
              <a:ext cx="992373" cy="517558"/>
            </a:xfrm>
            <a:prstGeom prst="bentConnector4">
              <a:avLst>
                <a:gd name="adj1" fmla="val 34127"/>
                <a:gd name="adj2" fmla="val 144169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Łącznik łamany 43"/>
            <p:cNvCxnSpPr>
              <a:stCxn id="8" idx="4"/>
              <a:endCxn id="36" idx="6"/>
            </p:cNvCxnSpPr>
            <p:nvPr/>
          </p:nvCxnSpPr>
          <p:spPr bwMode="auto">
            <a:xfrm rot="16200000" flipH="1">
              <a:off x="5617235" y="4656517"/>
              <a:ext cx="992373" cy="517557"/>
            </a:xfrm>
            <a:prstGeom prst="bentConnector4">
              <a:avLst>
                <a:gd name="adj1" fmla="val 34127"/>
                <a:gd name="adj2" fmla="val 144169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0" name="Łącznik prosty ze strzałką 59"/>
            <p:cNvCxnSpPr>
              <a:stCxn id="36" idx="2"/>
              <a:endCxn id="6" idx="6"/>
            </p:cNvCxnSpPr>
            <p:nvPr/>
          </p:nvCxnSpPr>
          <p:spPr bwMode="auto">
            <a:xfrm flipH="1" flipV="1">
              <a:off x="3114055" y="4104075"/>
              <a:ext cx="2223030" cy="13074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2" name="Łącznik prosty ze strzałką 61"/>
            <p:cNvCxnSpPr>
              <a:stCxn id="33" idx="6"/>
              <a:endCxn id="8" idx="2"/>
            </p:cNvCxnSpPr>
            <p:nvPr/>
          </p:nvCxnSpPr>
          <p:spPr bwMode="auto">
            <a:xfrm flipV="1">
              <a:off x="3114055" y="4104075"/>
              <a:ext cx="2223030" cy="13074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4" name="pole tekstowe 63"/>
          <p:cNvSpPr txBox="1"/>
          <p:nvPr/>
        </p:nvSpPr>
        <p:spPr>
          <a:xfrm>
            <a:off x="5066856" y="2110102"/>
            <a:ext cx="40703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Pytania:</a:t>
            </a:r>
          </a:p>
          <a:p>
            <a:pPr marL="342900" indent="-342900">
              <a:buAutoNum type="arabicPeriod"/>
            </a:pPr>
            <a:r>
              <a:rPr lang="pl-PL" sz="1800" b="1" dirty="0" smtClean="0">
                <a:solidFill>
                  <a:srgbClr val="000000"/>
                </a:solidFill>
              </a:rPr>
              <a:t>prawdopodobieństwo, że choć jeden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procesor pracuje?</a:t>
            </a:r>
          </a:p>
          <a:p>
            <a:pPr marL="342900" indent="-342900">
              <a:buAutoNum type="arabicPeriod"/>
            </a:pPr>
            <a:r>
              <a:rPr lang="pl-PL" sz="1800" b="1" dirty="0">
                <a:solidFill>
                  <a:srgbClr val="000000"/>
                </a:solidFill>
              </a:rPr>
              <a:t>a</a:t>
            </a:r>
            <a:r>
              <a:rPr lang="pl-PL" sz="1800" b="1" dirty="0" smtClean="0">
                <a:solidFill>
                  <a:srgbClr val="000000"/>
                </a:solidFill>
              </a:rPr>
              <a:t>waryjność systemu?</a:t>
            </a:r>
          </a:p>
          <a:p>
            <a:pPr marL="342900" indent="-342900">
              <a:buAutoNum type="arabicPeriod"/>
            </a:pPr>
            <a:r>
              <a:rPr lang="pl-PL" sz="1800" b="1" dirty="0">
                <a:solidFill>
                  <a:srgbClr val="000000"/>
                </a:solidFill>
              </a:rPr>
              <a:t>s</a:t>
            </a:r>
            <a:r>
              <a:rPr lang="pl-PL" sz="1800" b="1" dirty="0" smtClean="0">
                <a:solidFill>
                  <a:srgbClr val="000000"/>
                </a:solidFill>
              </a:rPr>
              <a:t>prawność systemu?</a:t>
            </a:r>
            <a:endParaRPr lang="pl-PL" sz="1800" b="1" dirty="0">
              <a:solidFill>
                <a:srgbClr val="000000"/>
              </a:solidFill>
            </a:endParaRPr>
          </a:p>
        </p:txBody>
      </p:sp>
      <p:sp>
        <p:nvSpPr>
          <p:cNvPr id="6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97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Text Box 3"/>
          <p:cNvSpPr txBox="1">
            <a:spLocks noChangeArrowheads="1"/>
          </p:cNvSpPr>
          <p:nvPr/>
        </p:nvSpPr>
        <p:spPr bwMode="auto">
          <a:xfrm>
            <a:off x="7391027" y="651745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56" name="pole tekstowe 55"/>
          <p:cNvSpPr txBox="1"/>
          <p:nvPr/>
        </p:nvSpPr>
        <p:spPr>
          <a:xfrm>
            <a:off x="117574" y="889225"/>
            <a:ext cx="3866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Prawdopodobieństwa przejść: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57" name="pole tekstowe 56"/>
          <p:cNvSpPr txBox="1"/>
          <p:nvPr/>
        </p:nvSpPr>
        <p:spPr>
          <a:xfrm>
            <a:off x="117574" y="1474290"/>
            <a:ext cx="3868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Prawdopodobieństwa stanów:</a:t>
            </a:r>
            <a:endParaRPr lang="pl-PL" dirty="0">
              <a:solidFill>
                <a:srgbClr val="0000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6864" y="2733623"/>
            <a:ext cx="4103828" cy="3870430"/>
            <a:chOff x="2366755" y="2843935"/>
            <a:chExt cx="4103828" cy="3870430"/>
          </a:xfrm>
        </p:grpSpPr>
        <p:grpSp>
          <p:nvGrpSpPr>
            <p:cNvPr id="67" name="Grupa 66"/>
            <p:cNvGrpSpPr/>
            <p:nvPr/>
          </p:nvGrpSpPr>
          <p:grpSpPr>
            <a:xfrm>
              <a:off x="2390620" y="4717237"/>
              <a:ext cx="4079963" cy="1937067"/>
              <a:chOff x="2210600" y="4871804"/>
              <a:chExt cx="4079963" cy="1937067"/>
            </a:xfrm>
          </p:grpSpPr>
          <p:graphicFrame>
            <p:nvGraphicFramePr>
              <p:cNvPr id="2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1437986"/>
                  </p:ext>
                </p:extLst>
              </p:nvPr>
            </p:nvGraphicFramePr>
            <p:xfrm>
              <a:off x="2244034" y="4871804"/>
              <a:ext cx="3243262" cy="1252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3894" name="Equation" r:id="rId4" imgW="1117440" imgH="431640" progId="Equation.3">
                      <p:embed/>
                    </p:oleObj>
                  </mc:Choice>
                  <mc:Fallback>
                    <p:oleObj name="Equation" r:id="rId4" imgW="1117440" imgH="4316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4034" y="4871804"/>
                            <a:ext cx="3243262" cy="12525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0" name="pole tekstowe 59"/>
              <p:cNvSpPr txBox="1"/>
              <p:nvPr/>
            </p:nvSpPr>
            <p:spPr>
              <a:xfrm>
                <a:off x="2210600" y="6100985"/>
                <a:ext cx="407996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>
                    <a:solidFill>
                      <a:srgbClr val="000000"/>
                    </a:solidFill>
                  </a:rPr>
                  <a:t>Równania </a:t>
                </a:r>
                <a:r>
                  <a:rPr lang="pl-PL" sz="2000" dirty="0" err="1" smtClean="0">
                    <a:solidFill>
                      <a:srgbClr val="000000"/>
                    </a:solidFill>
                  </a:rPr>
                  <a:t>Chapmana-Kołmogorowa</a:t>
                </a:r>
                <a:endParaRPr lang="pl-PL" sz="2000" dirty="0" smtClean="0">
                  <a:solidFill>
                    <a:srgbClr val="000000"/>
                  </a:solidFill>
                </a:endParaRPr>
              </a:p>
              <a:p>
                <a:r>
                  <a:rPr lang="pl-PL" sz="2000" dirty="0" smtClean="0">
                    <a:solidFill>
                      <a:srgbClr val="000000"/>
                    </a:solidFill>
                  </a:rPr>
                  <a:t>(ewolucja stanu procesu – opis #1)</a:t>
                </a:r>
                <a:endParaRPr lang="pl-PL" sz="2000" dirty="0">
                  <a:solidFill>
                    <a:srgbClr val="000000"/>
                  </a:solidFill>
                </a:endParaRPr>
              </a:p>
            </p:txBody>
          </p:sp>
        </p:grpSp>
        <p:graphicFrame>
          <p:nvGraphicFramePr>
            <p:cNvPr id="63" name="Obiekt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9103451"/>
                </p:ext>
              </p:extLst>
            </p:nvPr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3895" name="Równanie" r:id="rId6" imgW="114120" imgH="215640" progId="Equation.3">
                    <p:embed/>
                  </p:oleObj>
                </mc:Choice>
                <mc:Fallback>
                  <p:oleObj name="Równanie" r:id="rId6" imgW="114120" imgH="21564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6" name="Grupa 65"/>
            <p:cNvGrpSpPr/>
            <p:nvPr/>
          </p:nvGrpSpPr>
          <p:grpSpPr>
            <a:xfrm>
              <a:off x="2532475" y="2865549"/>
              <a:ext cx="3466013" cy="1553238"/>
              <a:chOff x="2622485" y="2865549"/>
              <a:chExt cx="3466013" cy="1553238"/>
            </a:xfrm>
          </p:grpSpPr>
          <p:sp>
            <p:nvSpPr>
              <p:cNvPr id="62" name="pole tekstowe 61"/>
              <p:cNvSpPr txBox="1"/>
              <p:nvPr/>
            </p:nvSpPr>
            <p:spPr>
              <a:xfrm>
                <a:off x="2622485" y="2865549"/>
                <a:ext cx="34660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>
                    <a:solidFill>
                      <a:srgbClr val="000000"/>
                    </a:solidFill>
                  </a:rPr>
                  <a:t>Prawdopodobieństwo całkowite</a:t>
                </a:r>
                <a:endParaRPr lang="pl-PL" sz="2000" dirty="0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65" name="Obiekt 6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63193332"/>
                  </p:ext>
                </p:extLst>
              </p:nvPr>
            </p:nvGraphicFramePr>
            <p:xfrm>
              <a:off x="2937926" y="3339287"/>
              <a:ext cx="2955925" cy="1079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3896" name="Equation" r:id="rId8" imgW="1320480" imgH="482400" progId="Equation.3">
                      <p:embed/>
                    </p:oleObj>
                  </mc:Choice>
                  <mc:Fallback>
                    <p:oleObj name="Equation" r:id="rId8" imgW="1320480" imgH="482400" progId="Equation.3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37926" y="3339287"/>
                            <a:ext cx="2955925" cy="10795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8" name="Prostokąt 67"/>
            <p:cNvSpPr/>
            <p:nvPr/>
          </p:nvSpPr>
          <p:spPr bwMode="auto">
            <a:xfrm>
              <a:off x="2366755" y="2843935"/>
              <a:ext cx="3847928" cy="1620180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Prostokąt 68"/>
            <p:cNvSpPr/>
            <p:nvPr/>
          </p:nvSpPr>
          <p:spPr bwMode="auto">
            <a:xfrm>
              <a:off x="2366755" y="4599130"/>
              <a:ext cx="3870430" cy="2115235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2521" y="-296950"/>
            <a:ext cx="9067800" cy="1143000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</a:rPr>
              <a:t>PROCES MARKOWA – ewolucja (opis #1)</a:t>
            </a:r>
            <a:endParaRPr lang="pl-PL" b="1" dirty="0" smtClean="0">
              <a:solidFill>
                <a:srgbClr val="000099"/>
              </a:solidFill>
            </a:endParaRPr>
          </a:p>
        </p:txBody>
      </p:sp>
      <p:graphicFrame>
        <p:nvGraphicFramePr>
          <p:cNvPr id="3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10259"/>
              </p:ext>
            </p:extLst>
          </p:nvPr>
        </p:nvGraphicFramePr>
        <p:xfrm>
          <a:off x="4470914" y="788145"/>
          <a:ext cx="4076700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97" name="Equation" r:id="rId10" imgW="1714320" imgH="507960" progId="Equation.3">
                  <p:embed/>
                </p:oleObj>
              </mc:Choice>
              <mc:Fallback>
                <p:oleObj name="Equation" r:id="rId10" imgW="17143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0914" y="788145"/>
                        <a:ext cx="4076700" cy="12080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682268"/>
              </p:ext>
            </p:extLst>
          </p:nvPr>
        </p:nvGraphicFramePr>
        <p:xfrm>
          <a:off x="8028891" y="3328050"/>
          <a:ext cx="114458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98" name="Equation" r:id="rId12" imgW="482400" imgH="215640" progId="Equation.3">
                  <p:embed/>
                </p:oleObj>
              </mc:Choice>
              <mc:Fallback>
                <p:oleObj name="Equation" r:id="rId12" imgW="482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028891" y="3328050"/>
                        <a:ext cx="1144588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iek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333772"/>
              </p:ext>
            </p:extLst>
          </p:nvPr>
        </p:nvGraphicFramePr>
        <p:xfrm>
          <a:off x="4635059" y="5101437"/>
          <a:ext cx="690562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99" name="Equation" r:id="rId14" imgW="291960" imgH="215640" progId="Equation.3">
                  <p:embed/>
                </p:oleObj>
              </mc:Choice>
              <mc:Fallback>
                <p:oleObj name="Equation" r:id="rId14" imgW="2919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635059" y="5101437"/>
                        <a:ext cx="690562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zakrzywiony 35"/>
          <p:cNvCxnSpPr>
            <a:stCxn id="70" idx="6"/>
          </p:cNvCxnSpPr>
          <p:nvPr/>
        </p:nvCxnSpPr>
        <p:spPr bwMode="auto">
          <a:xfrm flipV="1">
            <a:off x="4681645" y="2783514"/>
            <a:ext cx="2384217" cy="2116665"/>
          </a:xfrm>
          <a:prstGeom prst="curvedConnector3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Łącznik zakrzywiony 36"/>
          <p:cNvCxnSpPr>
            <a:endCxn id="72" idx="2"/>
          </p:cNvCxnSpPr>
          <p:nvPr/>
        </p:nvCxnSpPr>
        <p:spPr bwMode="auto">
          <a:xfrm>
            <a:off x="7064730" y="2783513"/>
            <a:ext cx="1530999" cy="1261518"/>
          </a:xfrm>
          <a:prstGeom prst="curvedConnector3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Elipsa 17"/>
          <p:cNvSpPr>
            <a:spLocks noChangeArrowheads="1"/>
          </p:cNvSpPr>
          <p:nvPr/>
        </p:nvSpPr>
        <p:spPr bwMode="auto">
          <a:xfrm>
            <a:off x="7707358" y="3111057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2" name="Elipsa 17"/>
          <p:cNvSpPr>
            <a:spLocks noChangeArrowheads="1"/>
          </p:cNvSpPr>
          <p:nvPr/>
        </p:nvSpPr>
        <p:spPr bwMode="auto">
          <a:xfrm>
            <a:off x="7927959" y="3718259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" name="Elipsa 17"/>
          <p:cNvSpPr>
            <a:spLocks noChangeArrowheads="1"/>
          </p:cNvSpPr>
          <p:nvPr/>
        </p:nvSpPr>
        <p:spPr bwMode="auto">
          <a:xfrm>
            <a:off x="5531685" y="4438352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4" name="Elipsa 17"/>
          <p:cNvSpPr>
            <a:spLocks noChangeArrowheads="1"/>
          </p:cNvSpPr>
          <p:nvPr/>
        </p:nvSpPr>
        <p:spPr bwMode="auto">
          <a:xfrm>
            <a:off x="5826768" y="3709588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5" name="Elipsa 17"/>
          <p:cNvSpPr>
            <a:spLocks noChangeArrowheads="1"/>
          </p:cNvSpPr>
          <p:nvPr/>
        </p:nvSpPr>
        <p:spPr bwMode="auto">
          <a:xfrm>
            <a:off x="6281922" y="3010125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7" name="Obiek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8862799"/>
              </p:ext>
            </p:extLst>
          </p:nvPr>
        </p:nvGraphicFramePr>
        <p:xfrm>
          <a:off x="7410450" y="2413000"/>
          <a:ext cx="63023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0" name="Equation" r:id="rId16" imgW="266400" imgH="215640" progId="Equation.3">
                  <p:embed/>
                </p:oleObj>
              </mc:Choice>
              <mc:Fallback>
                <p:oleObj name="Equation" r:id="rId16" imgW="266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410450" y="2413000"/>
                        <a:ext cx="630238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Łącznik prosty ze strzałką 48"/>
          <p:cNvCxnSpPr/>
          <p:nvPr/>
        </p:nvCxnSpPr>
        <p:spPr bwMode="auto">
          <a:xfrm flipH="1">
            <a:off x="4637354" y="5111089"/>
            <a:ext cx="2529440" cy="269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oval"/>
          </a:ln>
          <a:effectLst/>
        </p:spPr>
      </p:cxnSp>
      <p:cxnSp>
        <p:nvCxnSpPr>
          <p:cNvPr id="50" name="Łącznik prosty 49"/>
          <p:cNvCxnSpPr/>
          <p:nvPr/>
        </p:nvCxnSpPr>
        <p:spPr bwMode="auto">
          <a:xfrm flipH="1">
            <a:off x="8651652" y="4167428"/>
            <a:ext cx="1" cy="2141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Łącznik prosty 50"/>
          <p:cNvCxnSpPr/>
          <p:nvPr/>
        </p:nvCxnSpPr>
        <p:spPr bwMode="auto">
          <a:xfrm>
            <a:off x="4636294" y="2673471"/>
            <a:ext cx="0" cy="36358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2" name="Łącznik prosty 51"/>
          <p:cNvCxnSpPr/>
          <p:nvPr/>
        </p:nvCxnSpPr>
        <p:spPr bwMode="auto">
          <a:xfrm flipH="1">
            <a:off x="7166794" y="2875336"/>
            <a:ext cx="1" cy="3433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Łącznik prosty ze strzałką 52"/>
          <p:cNvCxnSpPr/>
          <p:nvPr/>
        </p:nvCxnSpPr>
        <p:spPr bwMode="auto">
          <a:xfrm>
            <a:off x="7166794" y="5775086"/>
            <a:ext cx="148485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54" name="Obiek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134778"/>
              </p:ext>
            </p:extLst>
          </p:nvPr>
        </p:nvGraphicFramePr>
        <p:xfrm>
          <a:off x="7793038" y="5495926"/>
          <a:ext cx="300037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1" name="Equation" r:id="rId18" imgW="126720" imgH="139680" progId="Equation.3">
                  <p:embed/>
                </p:oleObj>
              </mc:Choice>
              <mc:Fallback>
                <p:oleObj name="Equation" r:id="rId18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93038" y="5495926"/>
                        <a:ext cx="300037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118057"/>
              </p:ext>
            </p:extLst>
          </p:nvPr>
        </p:nvGraphicFramePr>
        <p:xfrm>
          <a:off x="6058283" y="4548467"/>
          <a:ext cx="935038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2" name="Equation" r:id="rId20" imgW="393480" imgH="215640" progId="Equation.3">
                  <p:embed/>
                </p:oleObj>
              </mc:Choice>
              <mc:Fallback>
                <p:oleObj name="Equation" r:id="rId20" imgW="393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058283" y="4548467"/>
                        <a:ext cx="935038" cy="51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iek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736012"/>
              </p:ext>
            </p:extLst>
          </p:nvPr>
        </p:nvGraphicFramePr>
        <p:xfrm>
          <a:off x="7581900" y="5859463"/>
          <a:ext cx="754063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3" name="Equation" r:id="rId22" imgW="317160" imgH="215640" progId="Equation.3">
                  <p:embed/>
                </p:oleObj>
              </mc:Choice>
              <mc:Fallback>
                <p:oleObj name="Equation" r:id="rId22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581900" y="5859463"/>
                        <a:ext cx="754063" cy="51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iek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607123"/>
              </p:ext>
            </p:extLst>
          </p:nvPr>
        </p:nvGraphicFramePr>
        <p:xfrm>
          <a:off x="5802313" y="5465763"/>
          <a:ext cx="2095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4" name="Equation" r:id="rId24" imgW="88560" imgH="152280" progId="Equation.3">
                  <p:embed/>
                </p:oleObj>
              </mc:Choice>
              <mc:Fallback>
                <p:oleObj name="Equation" r:id="rId24" imgW="88560" imgH="152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802313" y="5465763"/>
                        <a:ext cx="20955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Łącznik prosty ze strzałką 60"/>
          <p:cNvCxnSpPr/>
          <p:nvPr/>
        </p:nvCxnSpPr>
        <p:spPr bwMode="auto">
          <a:xfrm flipH="1" flipV="1">
            <a:off x="4636294" y="5775086"/>
            <a:ext cx="2530500" cy="62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oval"/>
          </a:ln>
          <a:effectLst/>
        </p:spPr>
      </p:cxnSp>
      <p:graphicFrame>
        <p:nvGraphicFramePr>
          <p:cNvPr id="64" name="Obiek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461318"/>
              </p:ext>
            </p:extLst>
          </p:nvPr>
        </p:nvGraphicFramePr>
        <p:xfrm>
          <a:off x="6402388" y="5861050"/>
          <a:ext cx="63023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905" name="Equation" r:id="rId26" imgW="266400" imgH="215640" progId="Equation.3">
                  <p:embed/>
                </p:oleObj>
              </mc:Choice>
              <mc:Fallback>
                <p:oleObj name="Equation" r:id="rId26" imgW="266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402388" y="5861050"/>
                        <a:ext cx="630237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/>
          <p:cNvSpPr/>
          <p:nvPr/>
        </p:nvSpPr>
        <p:spPr>
          <a:xfrm>
            <a:off x="4651905" y="2254350"/>
            <a:ext cx="2486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stan procesu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i="1" dirty="0" smtClean="0">
                <a:solidFill>
                  <a:srgbClr val="000000"/>
                </a:solidFill>
              </a:rPr>
              <a:t>X</a:t>
            </a: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smtClean="0">
                <a:solidFill>
                  <a:srgbClr val="000000"/>
                </a:solidFill>
              </a:rPr>
              <a:t>t</a:t>
            </a:r>
            <a:r>
              <a:rPr lang="pl-PL" sz="2000" b="1" dirty="0">
                <a:solidFill>
                  <a:srgbClr val="000000"/>
                </a:solidFill>
              </a:rPr>
              <a:t>) ={…, </a:t>
            </a:r>
            <a:r>
              <a:rPr lang="pl-PL" sz="2000" b="1" i="1" dirty="0">
                <a:solidFill>
                  <a:srgbClr val="000000"/>
                </a:solidFill>
              </a:rPr>
              <a:t>i</a:t>
            </a:r>
            <a:r>
              <a:rPr lang="pl-PL" sz="2000" b="1" dirty="0">
                <a:solidFill>
                  <a:srgbClr val="000000"/>
                </a:solidFill>
              </a:rPr>
              <a:t>, </a:t>
            </a:r>
            <a:r>
              <a:rPr lang="pl-PL" sz="2000" b="1" i="1" dirty="0">
                <a:solidFill>
                  <a:srgbClr val="000000"/>
                </a:solidFill>
              </a:rPr>
              <a:t>j</a:t>
            </a:r>
            <a:r>
              <a:rPr lang="pl-PL" sz="2000" b="1" i="1" dirty="0" smtClean="0">
                <a:solidFill>
                  <a:srgbClr val="000000"/>
                </a:solidFill>
              </a:rPr>
              <a:t>,</a:t>
            </a:r>
            <a:r>
              <a:rPr lang="pl-PL" sz="2000" b="1" dirty="0" smtClean="0">
                <a:solidFill>
                  <a:srgbClr val="000000"/>
                </a:solidFill>
              </a:rPr>
              <a:t>…}</a:t>
            </a:r>
            <a:endParaRPr lang="pl-PL" sz="2000" dirty="0"/>
          </a:p>
        </p:txBody>
      </p:sp>
      <p:sp>
        <p:nvSpPr>
          <p:cNvPr id="70" name="Elipsa 17"/>
          <p:cNvSpPr>
            <a:spLocks noChangeArrowheads="1"/>
          </p:cNvSpPr>
          <p:nvPr/>
        </p:nvSpPr>
        <p:spPr bwMode="auto">
          <a:xfrm>
            <a:off x="4580713" y="4849713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71" name="Elipsa 17"/>
          <p:cNvSpPr>
            <a:spLocks noChangeArrowheads="1"/>
          </p:cNvSpPr>
          <p:nvPr/>
        </p:nvSpPr>
        <p:spPr bwMode="auto">
          <a:xfrm>
            <a:off x="7127894" y="2740494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72" name="Elipsa 17"/>
          <p:cNvSpPr>
            <a:spLocks noChangeArrowheads="1"/>
          </p:cNvSpPr>
          <p:nvPr/>
        </p:nvSpPr>
        <p:spPr bwMode="auto">
          <a:xfrm>
            <a:off x="8595729" y="3994565"/>
            <a:ext cx="100932" cy="100932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Text Box 3"/>
          <p:cNvSpPr txBox="1">
            <a:spLocks noChangeArrowheads="1"/>
          </p:cNvSpPr>
          <p:nvPr/>
        </p:nvSpPr>
        <p:spPr bwMode="auto">
          <a:xfrm>
            <a:off x="7391027" y="651745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67" name="Grupa 66"/>
          <p:cNvGrpSpPr/>
          <p:nvPr/>
        </p:nvGrpSpPr>
        <p:grpSpPr>
          <a:xfrm>
            <a:off x="262773" y="2393885"/>
            <a:ext cx="2688797" cy="1408754"/>
            <a:chOff x="2210600" y="4871804"/>
            <a:chExt cx="3276696" cy="1716774"/>
          </a:xfrm>
        </p:grpSpPr>
        <p:graphicFrame>
          <p:nvGraphicFramePr>
            <p:cNvPr id="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1437986"/>
                </p:ext>
              </p:extLst>
            </p:nvPr>
          </p:nvGraphicFramePr>
          <p:xfrm>
            <a:off x="2244034" y="4871804"/>
            <a:ext cx="3243262" cy="1252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435" name="Equation" r:id="rId4" imgW="1117440" imgH="431640" progId="Equation.3">
                    <p:embed/>
                  </p:oleObj>
                </mc:Choice>
                <mc:Fallback>
                  <p:oleObj name="Equation" r:id="rId4" imgW="11174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4034" y="4871804"/>
                          <a:ext cx="3243262" cy="12525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pole tekstowe 59"/>
            <p:cNvSpPr txBox="1"/>
            <p:nvPr/>
          </p:nvSpPr>
          <p:spPr>
            <a:xfrm>
              <a:off x="2210600" y="6100985"/>
              <a:ext cx="225122" cy="4875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l-PL" sz="2000" dirty="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63" name="Obiek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103451"/>
              </p:ext>
            </p:extLst>
          </p:nvPr>
        </p:nvGraphicFramePr>
        <p:xfrm>
          <a:off x="2374959" y="32107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36" name="Równanie" r:id="rId6" imgW="114120" imgH="215640" progId="Equation.3">
                  <p:embed/>
                </p:oleObj>
              </mc:Choice>
              <mc:Fallback>
                <p:oleObj name="Równanie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959" y="32107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– ewolucja (opis #1)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graphicFrame>
        <p:nvGraphicFramePr>
          <p:cNvPr id="3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184635"/>
              </p:ext>
            </p:extLst>
          </p:nvPr>
        </p:nvGraphicFramePr>
        <p:xfrm>
          <a:off x="284163" y="1143000"/>
          <a:ext cx="3765513" cy="1115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37" name="Equation" r:id="rId8" imgW="1714320" imgH="507960" progId="Equation.3">
                  <p:embed/>
                </p:oleObj>
              </mc:Choice>
              <mc:Fallback>
                <p:oleObj name="Equation" r:id="rId8" imgW="17143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1143000"/>
                        <a:ext cx="3765513" cy="11158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pole tekstowe 69"/>
          <p:cNvSpPr txBox="1"/>
          <p:nvPr/>
        </p:nvSpPr>
        <p:spPr>
          <a:xfrm>
            <a:off x="153382" y="3602584"/>
            <a:ext cx="87610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Opis #1 ewolucji procesu Markowa jest bardzo uciążliwy w praktyce, gdyż </a:t>
            </a:r>
            <a:r>
              <a:rPr lang="pl-PL" b="1" dirty="0">
                <a:solidFill>
                  <a:srgbClr val="000000"/>
                </a:solidFill>
              </a:rPr>
              <a:t>wymagałby identyfikacji </a:t>
            </a:r>
            <a:r>
              <a:rPr lang="pl-PL" b="1" dirty="0" smtClean="0">
                <a:solidFill>
                  <a:srgbClr val="FF0000"/>
                </a:solidFill>
              </a:rPr>
              <a:t>macierzy prawdo-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podobieństw przejść między stanami (zależnych od czasu) [</a:t>
            </a:r>
            <a:r>
              <a:rPr lang="el-GR" b="1" i="1" dirty="0" smtClean="0">
                <a:solidFill>
                  <a:srgbClr val="FF0000"/>
                </a:solidFill>
              </a:rPr>
              <a:t>π</a:t>
            </a:r>
            <a:r>
              <a:rPr lang="pl-PL" b="1" i="1" baseline="-25000" dirty="0" err="1" smtClean="0">
                <a:solidFill>
                  <a:srgbClr val="FF0000"/>
                </a:solidFill>
              </a:rPr>
              <a:t>ij</a:t>
            </a:r>
            <a:r>
              <a:rPr lang="pl-PL" b="1" dirty="0" smtClean="0">
                <a:solidFill>
                  <a:srgbClr val="FF0000"/>
                </a:solidFill>
              </a:rPr>
              <a:t>(</a:t>
            </a:r>
            <a:r>
              <a:rPr lang="el-GR" b="1" i="1" dirty="0" smtClean="0">
                <a:solidFill>
                  <a:srgbClr val="FF0000"/>
                </a:solidFill>
              </a:rPr>
              <a:t>τ</a:t>
            </a:r>
            <a:r>
              <a:rPr lang="pl-PL" b="1" dirty="0" smtClean="0">
                <a:solidFill>
                  <a:srgbClr val="FF0000"/>
                </a:solidFill>
              </a:rPr>
              <a:t>)]</a:t>
            </a:r>
            <a:r>
              <a:rPr lang="pl-PL" b="1" dirty="0" smtClean="0">
                <a:solidFill>
                  <a:srgbClr val="000000"/>
                </a:solidFill>
              </a:rPr>
              <a:t>.</a:t>
            </a:r>
          </a:p>
          <a:p>
            <a:endParaRPr lang="pl-PL" b="1" i="1" dirty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Opis #2 ewolucji procesu Markowa jest </a:t>
            </a:r>
            <a:r>
              <a:rPr lang="pl-PL" b="1" dirty="0">
                <a:solidFill>
                  <a:srgbClr val="000000"/>
                </a:solidFill>
              </a:rPr>
              <a:t>przydatny w </a:t>
            </a:r>
            <a:r>
              <a:rPr lang="pl-PL" b="1" dirty="0" smtClean="0">
                <a:solidFill>
                  <a:srgbClr val="000000"/>
                </a:solidFill>
              </a:rPr>
              <a:t>praktyce, gdyż wymaga identyfikacji </a:t>
            </a:r>
            <a:r>
              <a:rPr lang="pl-PL" b="1" dirty="0" smtClean="0">
                <a:solidFill>
                  <a:srgbClr val="006600"/>
                </a:solidFill>
              </a:rPr>
              <a:t>liczbowej macierzy intensywności przejść pomiędzy stanami </a:t>
            </a:r>
            <a:r>
              <a:rPr lang="pl-PL" b="1" dirty="0">
                <a:solidFill>
                  <a:srgbClr val="006600"/>
                </a:solidFill>
              </a:rPr>
              <a:t>[</a:t>
            </a:r>
            <a:r>
              <a:rPr lang="el-GR" b="1" i="1" dirty="0">
                <a:solidFill>
                  <a:srgbClr val="006600"/>
                </a:solidFill>
              </a:rPr>
              <a:t>π</a:t>
            </a:r>
            <a:r>
              <a:rPr lang="pl-PL" b="1" i="1" baseline="-25000" dirty="0" err="1">
                <a:solidFill>
                  <a:srgbClr val="006600"/>
                </a:solidFill>
              </a:rPr>
              <a:t>ij</a:t>
            </a:r>
            <a:r>
              <a:rPr lang="pl-PL" b="1" dirty="0">
                <a:solidFill>
                  <a:srgbClr val="006600"/>
                </a:solidFill>
              </a:rPr>
              <a:t>(</a:t>
            </a:r>
            <a:r>
              <a:rPr lang="el-GR" b="1" i="1" dirty="0">
                <a:solidFill>
                  <a:srgbClr val="006600"/>
                </a:solidFill>
              </a:rPr>
              <a:t>τ</a:t>
            </a:r>
            <a:r>
              <a:rPr lang="pl-PL" b="1" dirty="0">
                <a:solidFill>
                  <a:srgbClr val="006600"/>
                </a:solidFill>
              </a:rPr>
              <a:t>)] </a:t>
            </a:r>
            <a:r>
              <a:rPr lang="pl-PL" b="1" dirty="0" smtClean="0">
                <a:solidFill>
                  <a:srgbClr val="006600"/>
                </a:solidFill>
              </a:rPr>
              <a:t>→ [</a:t>
            </a:r>
            <a:r>
              <a:rPr lang="pl-PL" b="1" i="1" dirty="0" err="1" smtClean="0">
                <a:solidFill>
                  <a:srgbClr val="0066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ij</a:t>
            </a:r>
            <a:r>
              <a:rPr lang="pl-PL" b="1" dirty="0" smtClean="0">
                <a:solidFill>
                  <a:srgbClr val="006600"/>
                </a:solidFill>
              </a:rPr>
              <a:t>]. Elementy </a:t>
            </a:r>
            <a:r>
              <a:rPr lang="pl-PL" b="1" dirty="0">
                <a:solidFill>
                  <a:srgbClr val="006600"/>
                </a:solidFill>
              </a:rPr>
              <a:t>macierzy [</a:t>
            </a:r>
            <a:r>
              <a:rPr lang="pl-PL" b="1" i="1" dirty="0" err="1">
                <a:solidFill>
                  <a:srgbClr val="006600"/>
                </a:solidFill>
              </a:rPr>
              <a:t>q</a:t>
            </a:r>
            <a:r>
              <a:rPr lang="pl-PL" b="1" i="1" baseline="-25000" dirty="0" err="1">
                <a:solidFill>
                  <a:srgbClr val="006600"/>
                </a:solidFill>
              </a:rPr>
              <a:t>ij</a:t>
            </a:r>
            <a:r>
              <a:rPr lang="pl-PL" b="1" dirty="0" smtClean="0">
                <a:solidFill>
                  <a:srgbClr val="006600"/>
                </a:solidFill>
              </a:rPr>
              <a:t>] mają wygodną interpretację i można je wyznaczyć z obserwacji.</a:t>
            </a:r>
            <a:endParaRPr lang="pl-PL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23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041"/>
            <a:ext cx="9142413" cy="1143000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</a:rPr>
              <a:t>PROCES MARKOWA – ewolucja (opis #2)</a:t>
            </a:r>
            <a:endParaRPr lang="pl-PL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8674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485995"/>
              </p:ext>
            </p:extLst>
          </p:nvPr>
        </p:nvGraphicFramePr>
        <p:xfrm>
          <a:off x="266700" y="1962150"/>
          <a:ext cx="502285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78" name="Equation" r:id="rId4" imgW="1981080" imgH="863280" progId="Equation.3">
                  <p:embed/>
                </p:oleObj>
              </mc:Choice>
              <mc:Fallback>
                <p:oleObj name="Equation" r:id="rId4" imgW="1981080" imgH="86328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1962150"/>
                        <a:ext cx="5022850" cy="219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6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107749"/>
              </p:ext>
            </p:extLst>
          </p:nvPr>
        </p:nvGraphicFramePr>
        <p:xfrm>
          <a:off x="2959100" y="4581437"/>
          <a:ext cx="27971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79" name="Equation" r:id="rId6" imgW="1054080" imgH="279360" progId="Equation.3">
                  <p:embed/>
                </p:oleObj>
              </mc:Choice>
              <mc:Fallback>
                <p:oleObj name="Equation" r:id="rId6" imgW="1054080" imgH="27936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9100" y="4581437"/>
                        <a:ext cx="2797175" cy="74295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64336"/>
              </p:ext>
            </p:extLst>
          </p:nvPr>
        </p:nvGraphicFramePr>
        <p:xfrm>
          <a:off x="442913" y="5600700"/>
          <a:ext cx="22225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80" name="Equation" r:id="rId8" imgW="876240" imgH="393480" progId="Equation.3">
                  <p:embed/>
                </p:oleObj>
              </mc:Choice>
              <mc:Fallback>
                <p:oleObj name="Equation" r:id="rId8" imgW="876240" imgH="39348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5600700"/>
                        <a:ext cx="2222500" cy="1001713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051501" y="5600700"/>
            <a:ext cx="4253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Ewolucja procesu Markowa (opis #2)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(równanie </a:t>
            </a:r>
            <a:r>
              <a:rPr lang="pl-PL" sz="2000" b="1" dirty="0" err="1" smtClean="0">
                <a:solidFill>
                  <a:srgbClr val="000099"/>
                </a:solidFill>
              </a:rPr>
              <a:t>Chapmana-Kołmogorowa</a:t>
            </a:r>
            <a:r>
              <a:rPr lang="pl-PL" sz="2000" b="1" dirty="0" smtClean="0">
                <a:solidFill>
                  <a:srgbClr val="000099"/>
                </a:solidFill>
              </a:rPr>
              <a:t/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(postać różniczkowa)</a:t>
            </a:r>
            <a:endParaRPr lang="pl-PL" sz="1800" dirty="0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977749" y="4581437"/>
            <a:ext cx="26677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Macierz tworząca</a:t>
            </a:r>
          </a:p>
          <a:p>
            <a:r>
              <a:rPr lang="pl-PL" sz="2000" b="1" dirty="0" smtClean="0">
                <a:solidFill>
                  <a:srgbClr val="000099"/>
                </a:solidFill>
              </a:rPr>
              <a:t>Macierz intensywności</a:t>
            </a:r>
            <a:endParaRPr lang="pl-PL" sz="1800" dirty="0"/>
          </a:p>
        </p:txBody>
      </p:sp>
      <p:sp>
        <p:nvSpPr>
          <p:cNvPr id="9" name="Nawias klamrowy otwierający 8"/>
          <p:cNvSpPr/>
          <p:nvPr/>
        </p:nvSpPr>
        <p:spPr bwMode="auto">
          <a:xfrm rot="16200000">
            <a:off x="4165528" y="3399633"/>
            <a:ext cx="360040" cy="1665186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144545"/>
              </p:ext>
            </p:extLst>
          </p:nvPr>
        </p:nvGraphicFramePr>
        <p:xfrm>
          <a:off x="161925" y="928688"/>
          <a:ext cx="330041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81" name="Equation" r:id="rId10" imgW="1117440" imgH="215640" progId="Equation.3">
                  <p:embed/>
                </p:oleObj>
              </mc:Choice>
              <mc:Fallback>
                <p:oleObj name="Equation" r:id="rId10" imgW="111744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" y="928688"/>
                        <a:ext cx="3300413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rostokąt 10"/>
          <p:cNvSpPr/>
          <p:nvPr/>
        </p:nvSpPr>
        <p:spPr>
          <a:xfrm>
            <a:off x="3551610" y="1001111"/>
            <a:ext cx="4994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Równanie </a:t>
            </a:r>
            <a:r>
              <a:rPr lang="pl-PL" b="1" dirty="0" err="1" smtClean="0">
                <a:solidFill>
                  <a:srgbClr val="000000"/>
                </a:solidFill>
              </a:rPr>
              <a:t>Chapmana-Kołmogorowa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12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39644"/>
              </p:ext>
            </p:extLst>
          </p:nvPr>
        </p:nvGraphicFramePr>
        <p:xfrm>
          <a:off x="6838087" y="1944658"/>
          <a:ext cx="2054225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82" name="Equation" r:id="rId12" imgW="863280" imgH="711000" progId="Equation.3">
                  <p:embed/>
                </p:oleObj>
              </mc:Choice>
              <mc:Fallback>
                <p:oleObj name="Equation" r:id="rId12" imgW="863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8087" y="1944658"/>
                        <a:ext cx="2054225" cy="16938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Nawias klamrowy zamykający 2"/>
          <p:cNvSpPr/>
          <p:nvPr/>
        </p:nvSpPr>
        <p:spPr bwMode="auto">
          <a:xfrm rot="5400000">
            <a:off x="1249946" y="3068959"/>
            <a:ext cx="349354" cy="2315847"/>
          </a:xfrm>
          <a:prstGeom prst="righ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1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333314"/>
              </p:ext>
            </p:extLst>
          </p:nvPr>
        </p:nvGraphicFramePr>
        <p:xfrm>
          <a:off x="26035" y="4581437"/>
          <a:ext cx="2797176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83" name="Equation" r:id="rId14" imgW="1054080" imgH="279360" progId="Equation.3">
                  <p:embed/>
                </p:oleObj>
              </mc:Choice>
              <mc:Fallback>
                <p:oleObj name="Equation" r:id="rId14" imgW="10540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" y="4581437"/>
                        <a:ext cx="2797176" cy="74295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MACIERZ  INTENSYWNOŚCI  - elementy</a:t>
            </a:r>
            <a:endParaRPr lang="pl-PL" sz="3600" dirty="0" smtClean="0"/>
          </a:p>
        </p:txBody>
      </p:sp>
      <p:graphicFrame>
        <p:nvGraphicFramePr>
          <p:cNvPr id="2969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455640"/>
              </p:ext>
            </p:extLst>
          </p:nvPr>
        </p:nvGraphicFramePr>
        <p:xfrm>
          <a:off x="663575" y="1421929"/>
          <a:ext cx="3944938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661" name="Equation" r:id="rId4" imgW="1485720" imgH="393480" progId="Equation.3">
                  <p:embed/>
                </p:oleObj>
              </mc:Choice>
              <mc:Fallback>
                <p:oleObj name="Equation" r:id="rId4" imgW="148572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75" y="1421929"/>
                        <a:ext cx="3944938" cy="104616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97719"/>
              </p:ext>
            </p:extLst>
          </p:nvPr>
        </p:nvGraphicFramePr>
        <p:xfrm>
          <a:off x="261191" y="2886965"/>
          <a:ext cx="494823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662" name="Equation" r:id="rId6" imgW="2095200" imgH="838080" progId="Equation.3">
                  <p:embed/>
                </p:oleObj>
              </mc:Choice>
              <mc:Fallback>
                <p:oleObj name="Equation" r:id="rId6" imgW="2095200" imgH="838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191" y="2886965"/>
                        <a:ext cx="4948238" cy="198120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382090" y="2873453"/>
            <a:ext cx="34724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Intensywność opuszczenia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stanu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(gdziekolwiek) w ciągu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czasu ∆</a:t>
            </a:r>
            <a:r>
              <a:rPr lang="pl-PL" sz="2000" b="1" i="1" dirty="0" smtClean="0">
                <a:solidFill>
                  <a:srgbClr val="000000"/>
                </a:solidFill>
              </a:rPr>
              <a:t>t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382090" y="4043583"/>
            <a:ext cx="3809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Intensywność przejścia ze stanu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i="1" dirty="0" smtClean="0">
                <a:solidFill>
                  <a:srgbClr val="000000"/>
                </a:solidFill>
              </a:rPr>
              <a:t>i </a:t>
            </a:r>
            <a:r>
              <a:rPr lang="pl-PL" sz="2000" b="1" dirty="0" smtClean="0">
                <a:solidFill>
                  <a:srgbClr val="000000"/>
                </a:solidFill>
              </a:rPr>
              <a:t>to do stanu </a:t>
            </a:r>
            <a:r>
              <a:rPr lang="pl-PL" sz="2000" b="1" i="1" dirty="0" smtClean="0">
                <a:solidFill>
                  <a:srgbClr val="000000"/>
                </a:solidFill>
              </a:rPr>
              <a:t>j </a:t>
            </a:r>
            <a:r>
              <a:rPr lang="pl-PL" sz="2000" b="1" dirty="0">
                <a:solidFill>
                  <a:srgbClr val="000000"/>
                </a:solidFill>
              </a:rPr>
              <a:t>w </a:t>
            </a:r>
            <a:r>
              <a:rPr lang="pl-PL" sz="2000" b="1" dirty="0" smtClean="0">
                <a:solidFill>
                  <a:srgbClr val="000000"/>
                </a:solidFill>
              </a:rPr>
              <a:t>ciągu czasu </a:t>
            </a:r>
            <a:r>
              <a:rPr lang="pl-PL" sz="2000" b="1" dirty="0">
                <a:solidFill>
                  <a:srgbClr val="000000"/>
                </a:solidFill>
              </a:rPr>
              <a:t>∆</a:t>
            </a:r>
            <a:r>
              <a:rPr lang="pl-PL" sz="2000" b="1" i="1" dirty="0" smtClean="0">
                <a:solidFill>
                  <a:srgbClr val="000000"/>
                </a:solidFill>
              </a:rPr>
              <a:t>t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9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269312"/>
              </p:ext>
            </p:extLst>
          </p:nvPr>
        </p:nvGraphicFramePr>
        <p:xfrm>
          <a:off x="6102170" y="1098079"/>
          <a:ext cx="2054225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663" name="Equation" r:id="rId8" imgW="863280" imgH="711000" progId="Equation.3">
                  <p:embed/>
                </p:oleObj>
              </mc:Choice>
              <mc:Fallback>
                <p:oleObj name="Equation" r:id="rId8" imgW="863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1098079"/>
                        <a:ext cx="2054225" cy="16938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61510" y="5032916"/>
            <a:ext cx="876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Istnienie wartości granicznych </a:t>
            </a:r>
            <a:r>
              <a:rPr lang="pl-PL" b="1" i="1" dirty="0" err="1" smtClean="0">
                <a:solidFill>
                  <a:srgbClr val="0000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ii</a:t>
            </a:r>
            <a:r>
              <a:rPr lang="pl-PL" b="1" dirty="0" smtClean="0">
                <a:solidFill>
                  <a:srgbClr val="000000"/>
                </a:solidFill>
              </a:rPr>
              <a:t> oraz </a:t>
            </a:r>
            <a:r>
              <a:rPr lang="pl-PL" b="1" i="1" dirty="0" err="1" smtClean="0">
                <a:solidFill>
                  <a:srgbClr val="0000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zapewnia stosowny dowód (I. </a:t>
            </a:r>
            <a:r>
              <a:rPr lang="pl-PL" b="1" dirty="0" err="1" smtClean="0">
                <a:solidFill>
                  <a:srgbClr val="000000"/>
                </a:solidFill>
              </a:rPr>
              <a:t>Gihman</a:t>
            </a:r>
            <a:r>
              <a:rPr lang="pl-PL" b="1" dirty="0" smtClean="0">
                <a:solidFill>
                  <a:srgbClr val="000000"/>
                </a:solidFill>
              </a:rPr>
              <a:t>, A. </a:t>
            </a:r>
            <a:r>
              <a:rPr lang="pl-PL" b="1" dirty="0" err="1" smtClean="0">
                <a:solidFill>
                  <a:srgbClr val="000000"/>
                </a:solidFill>
              </a:rPr>
              <a:t>Skorohod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smtClean="0">
                <a:solidFill>
                  <a:srgbClr val="000000"/>
                </a:solidFill>
              </a:rPr>
              <a:t>The </a:t>
            </a:r>
            <a:r>
              <a:rPr lang="pl-PL" b="1" i="1" dirty="0" err="1" smtClean="0">
                <a:solidFill>
                  <a:srgbClr val="000000"/>
                </a:solidFill>
              </a:rPr>
              <a:t>Theory</a:t>
            </a:r>
            <a:r>
              <a:rPr lang="pl-PL" b="1" i="1" dirty="0" smtClean="0">
                <a:solidFill>
                  <a:srgbClr val="000000"/>
                </a:solidFill>
              </a:rPr>
              <a:t> of </a:t>
            </a:r>
            <a:r>
              <a:rPr lang="pl-PL" b="1" i="1" dirty="0" err="1" smtClean="0">
                <a:solidFill>
                  <a:srgbClr val="000000"/>
                </a:solidFill>
              </a:rPr>
              <a:t>Stochastic</a:t>
            </a:r>
            <a:r>
              <a:rPr lang="pl-PL" b="1" i="1" dirty="0" smtClean="0">
                <a:solidFill>
                  <a:srgbClr val="000000"/>
                </a:solidFill>
              </a:rPr>
              <a:t> </a:t>
            </a:r>
            <a:r>
              <a:rPr lang="pl-PL" b="1" i="1" dirty="0" err="1" smtClean="0">
                <a:solidFill>
                  <a:srgbClr val="000000"/>
                </a:solidFill>
              </a:rPr>
              <a:t>Processes</a:t>
            </a:r>
            <a:r>
              <a:rPr lang="pl-PL" b="1" dirty="0" smtClean="0">
                <a:solidFill>
                  <a:srgbClr val="000000"/>
                </a:solidFill>
              </a:rPr>
              <a:t>, vol. II, Springer, 1975).</a:t>
            </a:r>
            <a:endParaRPr lang="pl-PL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ON-OFF – ewolucja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289111"/>
              </p:ext>
            </p:extLst>
          </p:nvPr>
        </p:nvGraphicFramePr>
        <p:xfrm>
          <a:off x="2333870" y="2741108"/>
          <a:ext cx="6291262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829" name="Equation" r:id="rId4" imgW="3365280" imgH="2171520" progId="Equation.3">
                  <p:embed/>
                </p:oleObj>
              </mc:Choice>
              <mc:Fallback>
                <p:oleObj name="Equation" r:id="rId4" imgW="3365280" imgH="217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870" y="2741108"/>
                        <a:ext cx="6291262" cy="4076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135476"/>
              </p:ext>
            </p:extLst>
          </p:nvPr>
        </p:nvGraphicFramePr>
        <p:xfrm>
          <a:off x="3976688" y="1371600"/>
          <a:ext cx="225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830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6688" y="1371600"/>
                        <a:ext cx="225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228542" y="1152575"/>
            <a:ext cx="2484054" cy="1838523"/>
            <a:chOff x="251653" y="4799408"/>
            <a:chExt cx="2484054" cy="1838523"/>
          </a:xfrm>
        </p:grpSpPr>
        <p:sp>
          <p:nvSpPr>
            <p:cNvPr id="8" name="Elipsa 7"/>
            <p:cNvSpPr/>
            <p:nvPr/>
          </p:nvSpPr>
          <p:spPr bwMode="auto">
            <a:xfrm>
              <a:off x="30543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2058851" y="547421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ON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Elipsa 9"/>
            <p:cNvSpPr/>
            <p:nvPr/>
          </p:nvSpPr>
          <p:spPr bwMode="auto">
            <a:xfrm>
              <a:off x="201562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251653" y="5467278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OFF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Łącznik zakrzywiony 11"/>
            <p:cNvCxnSpPr>
              <a:stCxn id="8" idx="0"/>
              <a:endCxn id="10" idx="0"/>
            </p:cNvCxnSpPr>
            <p:nvPr/>
          </p:nvCxnSpPr>
          <p:spPr bwMode="auto">
            <a:xfrm rot="5400000" flipH="1" flipV="1">
              <a:off x="1520572" y="4491088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Łącznik zakrzywiony 14"/>
            <p:cNvCxnSpPr/>
            <p:nvPr/>
          </p:nvCxnSpPr>
          <p:spPr bwMode="auto">
            <a:xfrm rot="5400000">
              <a:off x="1520572" y="5190545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4368628"/>
                </p:ext>
              </p:extLst>
            </p:nvPr>
          </p:nvGraphicFramePr>
          <p:xfrm>
            <a:off x="1295547" y="4799408"/>
            <a:ext cx="566431" cy="519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2831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95547" y="4799408"/>
                          <a:ext cx="566431" cy="5192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3615335"/>
                </p:ext>
              </p:extLst>
            </p:nvPr>
          </p:nvGraphicFramePr>
          <p:xfrm>
            <a:off x="1280770" y="5883868"/>
            <a:ext cx="566737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2832" name="Równanie" r:id="rId10" imgW="152280" imgH="203040" progId="Equation.3">
                    <p:embed/>
                  </p:oleObj>
                </mc:Choice>
                <mc:Fallback>
                  <p:oleObj name="Równanie" r:id="rId10" imgW="15228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80770" y="5883868"/>
                          <a:ext cx="566737" cy="754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195297"/>
              </p:ext>
            </p:extLst>
          </p:nvPr>
        </p:nvGraphicFramePr>
        <p:xfrm>
          <a:off x="3475329" y="1138990"/>
          <a:ext cx="2345684" cy="105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833" name="Equation" r:id="rId12" imgW="1015920" imgH="457200" progId="Equation.3">
                  <p:embed/>
                </p:oleObj>
              </mc:Choice>
              <mc:Fallback>
                <p:oleObj name="Equation" r:id="rId12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75329" y="1138990"/>
                        <a:ext cx="2345684" cy="1055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6419" y="4419110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4336" y="159056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RÓWNOWAŻNOŚĆ  MODELI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RUCHU TELEINFORMATYCZNEGO</a:t>
            </a:r>
          </a:p>
        </p:txBody>
      </p:sp>
      <p:grpSp>
        <p:nvGrpSpPr>
          <p:cNvPr id="15" name="Grupa 14"/>
          <p:cNvGrpSpPr/>
          <p:nvPr/>
        </p:nvGrpSpPr>
        <p:grpSpPr>
          <a:xfrm>
            <a:off x="434956" y="3211061"/>
            <a:ext cx="6602417" cy="1943100"/>
            <a:chOff x="434956" y="3211061"/>
            <a:chExt cx="6602417" cy="1943100"/>
          </a:xfrm>
        </p:grpSpPr>
        <p:graphicFrame>
          <p:nvGraphicFramePr>
            <p:cNvPr id="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8628362"/>
                </p:ext>
              </p:extLst>
            </p:nvPr>
          </p:nvGraphicFramePr>
          <p:xfrm>
            <a:off x="3174983" y="3226936"/>
            <a:ext cx="1844676" cy="1927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896" name="Klip" r:id="rId3" imgW="3244320" imgH="3390840" progId="">
                    <p:embed/>
                  </p:oleObj>
                </mc:Choice>
                <mc:Fallback>
                  <p:oleObj name="Klip" r:id="rId3" imgW="3244320" imgH="3390840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4983" y="3226936"/>
                          <a:ext cx="1844676" cy="192722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5127609" y="3211061"/>
              <a:ext cx="1909764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err="1" smtClean="0">
                  <a:solidFill>
                    <a:srgbClr val="FF0000"/>
                  </a:solidFill>
                </a:rPr>
                <a:t>Zliczeniowy</a:t>
              </a:r>
              <a:r>
                <a:rPr lang="pl-PL" sz="2000" b="1" dirty="0">
                  <a:solidFill>
                    <a:srgbClr val="FF0000"/>
                  </a:solidFill>
                </a:rPr>
                <a:t/>
              </a:r>
              <a:br>
                <a:rPr lang="pl-PL" sz="2000" b="1" dirty="0">
                  <a:solidFill>
                    <a:srgbClr val="FF0000"/>
                  </a:solidFill>
                </a:rPr>
              </a:br>
              <a:r>
                <a:rPr lang="pl-PL" sz="2000" b="1" dirty="0" smtClean="0">
                  <a:solidFill>
                    <a:srgbClr val="FF0000"/>
                  </a:solidFill>
                </a:rPr>
                <a:t>proces Poissona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434956" y="3395211"/>
              <a:ext cx="2640014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6600"/>
                  </a:solidFill>
                </a:rPr>
                <a:t>Strumień wykładniczy</a:t>
              </a:r>
              <a:r>
                <a:rPr lang="pl-PL" sz="2000" b="1" dirty="0">
                  <a:solidFill>
                    <a:srgbClr val="006600"/>
                  </a:solidFill>
                </a:rPr>
                <a:t/>
              </a:r>
              <a:br>
                <a:rPr lang="pl-PL" sz="2000" b="1" dirty="0">
                  <a:solidFill>
                    <a:srgbClr val="006600"/>
                  </a:solidFill>
                </a:rPr>
              </a:br>
              <a:r>
                <a:rPr lang="pl-PL" sz="2000" b="1" dirty="0" smtClean="0">
                  <a:solidFill>
                    <a:srgbClr val="006600"/>
                  </a:solidFill>
                </a:rPr>
                <a:t>(proces przybyć)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649710" y="4421398"/>
            <a:ext cx="2700339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99"/>
                </a:solidFill>
              </a:rPr>
              <a:t>Proces narodzin</a:t>
            </a:r>
            <a:r>
              <a:rPr lang="pl-PL" sz="2000" b="1" dirty="0">
                <a:solidFill>
                  <a:srgbClr val="000099"/>
                </a:solidFill>
              </a:rPr>
              <a:t/>
            </a:r>
            <a:br>
              <a:rPr lang="pl-PL" sz="2000" b="1" dirty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(chaotyczna wędrówka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po grafie liniowym)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452320" y="6465158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2879725" y="423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4695676" y="5382262"/>
            <a:ext cx="2608406" cy="1441601"/>
            <a:chOff x="6156239" y="4913288"/>
            <a:chExt cx="2608406" cy="1441601"/>
          </a:xfrm>
        </p:grpSpPr>
        <p:sp>
          <p:nvSpPr>
            <p:cNvPr id="10" name="Prostokąt 9"/>
            <p:cNvSpPr/>
            <p:nvPr/>
          </p:nvSpPr>
          <p:spPr>
            <a:xfrm>
              <a:off x="6156239" y="5400782"/>
              <a:ext cx="2608406" cy="954107"/>
            </a:xfrm>
            <a:prstGeom prst="rect">
              <a:avLst/>
            </a:prstGeom>
            <a:ln w="3175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Proces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Markowa</a:t>
              </a:r>
              <a:r>
                <a:rPr lang="pl-PL" b="1" dirty="0" smtClean="0">
                  <a:solidFill>
                    <a:srgbClr val="000000"/>
                  </a:solidFill>
                </a:rPr>
                <a:t/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sz="1800" b="1" i="1" dirty="0" err="1" smtClean="0">
                  <a:solidFill>
                    <a:srgbClr val="000000"/>
                  </a:solidFill>
                </a:rPr>
                <a:t>Continuous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 Time</a:t>
              </a:r>
              <a:br>
                <a:rPr lang="pl-PL" sz="1800" b="1" i="1" dirty="0" smtClean="0">
                  <a:solidFill>
                    <a:srgbClr val="000000"/>
                  </a:solidFill>
                </a:rPr>
              </a:br>
              <a:r>
                <a:rPr lang="pl-PL" sz="1800" b="1" i="1" dirty="0" smtClean="0">
                  <a:solidFill>
                    <a:srgbClr val="000000"/>
                  </a:solidFill>
                </a:rPr>
                <a:t>Markow Chain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(CTMC)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14" name="Łącznik prosty ze strzałką 13"/>
            <p:cNvCxnSpPr/>
            <p:nvPr/>
          </p:nvCxnSpPr>
          <p:spPr bwMode="auto">
            <a:xfrm flipH="1">
              <a:off x="7452319" y="4913288"/>
              <a:ext cx="1" cy="43235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2" name="Grupa 11"/>
          <p:cNvGrpSpPr/>
          <p:nvPr/>
        </p:nvGrpSpPr>
        <p:grpSpPr>
          <a:xfrm>
            <a:off x="1408689" y="5869755"/>
            <a:ext cx="3187913" cy="923330"/>
            <a:chOff x="2869252" y="5400781"/>
            <a:chExt cx="3187913" cy="923330"/>
          </a:xfrm>
        </p:grpSpPr>
        <p:sp>
          <p:nvSpPr>
            <p:cNvPr id="16" name="Prostokąt 15"/>
            <p:cNvSpPr/>
            <p:nvPr/>
          </p:nvSpPr>
          <p:spPr>
            <a:xfrm>
              <a:off x="2869252" y="5400781"/>
              <a:ext cx="260840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Łańcuch Markowa</a:t>
              </a:r>
              <a:r>
                <a:rPr lang="pl-PL" b="1" dirty="0" smtClean="0">
                  <a:solidFill>
                    <a:srgbClr val="000000"/>
                  </a:solidFill>
                </a:rPr>
                <a:t/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sz="1800" b="1" i="1" dirty="0" err="1" smtClean="0">
                  <a:solidFill>
                    <a:srgbClr val="000000"/>
                  </a:solidFill>
                </a:rPr>
                <a:t>Discrete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 Time</a:t>
              </a:r>
              <a:br>
                <a:rPr lang="pl-PL" sz="1800" b="1" i="1" dirty="0" smtClean="0">
                  <a:solidFill>
                    <a:srgbClr val="000000"/>
                  </a:solidFill>
                </a:rPr>
              </a:br>
              <a:r>
                <a:rPr lang="pl-PL" sz="1800" b="1" i="1" dirty="0" smtClean="0">
                  <a:solidFill>
                    <a:srgbClr val="000000"/>
                  </a:solidFill>
                </a:rPr>
                <a:t>Markow Chain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(DTMC)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18" name="Łącznik prosty ze strzałką 17"/>
            <p:cNvCxnSpPr>
              <a:stCxn id="16" idx="3"/>
            </p:cNvCxnSpPr>
            <p:nvPr/>
          </p:nvCxnSpPr>
          <p:spPr bwMode="auto">
            <a:xfrm>
              <a:off x="5477658" y="5862446"/>
              <a:ext cx="579507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3" name="Grupa 12"/>
          <p:cNvGrpSpPr/>
          <p:nvPr/>
        </p:nvGrpSpPr>
        <p:grpSpPr>
          <a:xfrm>
            <a:off x="427248" y="1662141"/>
            <a:ext cx="7177698" cy="1136650"/>
            <a:chOff x="1138238" y="4914900"/>
            <a:chExt cx="7177698" cy="1136650"/>
          </a:xfrm>
        </p:grpSpPr>
        <p:sp>
          <p:nvSpPr>
            <p:cNvPr id="59" name="Line 7"/>
            <p:cNvSpPr>
              <a:spLocks noChangeShapeType="1"/>
            </p:cNvSpPr>
            <p:nvPr/>
          </p:nvSpPr>
          <p:spPr bwMode="auto">
            <a:xfrm>
              <a:off x="1858759" y="5331976"/>
              <a:ext cx="6457177" cy="15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Rectangle 32"/>
            <p:cNvSpPr>
              <a:spLocks noChangeArrowheads="1"/>
            </p:cNvSpPr>
            <p:nvPr/>
          </p:nvSpPr>
          <p:spPr bwMode="auto">
            <a:xfrm>
              <a:off x="2524006" y="4927587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Rectangle 33"/>
            <p:cNvSpPr>
              <a:spLocks noChangeArrowheads="1"/>
            </p:cNvSpPr>
            <p:nvPr/>
          </p:nvSpPr>
          <p:spPr bwMode="auto">
            <a:xfrm>
              <a:off x="3084463" y="4937102"/>
              <a:ext cx="1124092" cy="3821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5769265" y="4924415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Rectangle 35"/>
            <p:cNvSpPr>
              <a:spLocks noChangeArrowheads="1"/>
            </p:cNvSpPr>
            <p:nvPr/>
          </p:nvSpPr>
          <p:spPr bwMode="auto">
            <a:xfrm>
              <a:off x="6134423" y="4927599"/>
              <a:ext cx="371497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4424482" y="4932344"/>
              <a:ext cx="449642" cy="38694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Line 37"/>
            <p:cNvSpPr>
              <a:spLocks noChangeShapeType="1"/>
            </p:cNvSpPr>
            <p:nvPr/>
          </p:nvSpPr>
          <p:spPr bwMode="auto">
            <a:xfrm flipV="1">
              <a:off x="7886398" y="4914900"/>
              <a:ext cx="1587" cy="3710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38"/>
            <p:cNvSpPr>
              <a:spLocks noChangeShapeType="1"/>
            </p:cNvSpPr>
            <p:nvPr/>
          </p:nvSpPr>
          <p:spPr bwMode="auto">
            <a:xfrm>
              <a:off x="7987281" y="4914900"/>
              <a:ext cx="49219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39"/>
            <p:cNvSpPr>
              <a:spLocks noChangeShapeType="1"/>
            </p:cNvSpPr>
            <p:nvPr/>
          </p:nvSpPr>
          <p:spPr bwMode="auto">
            <a:xfrm>
              <a:off x="7831687" y="4914900"/>
              <a:ext cx="53982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40"/>
            <p:cNvSpPr>
              <a:spLocks noChangeShapeType="1"/>
            </p:cNvSpPr>
            <p:nvPr/>
          </p:nvSpPr>
          <p:spPr bwMode="auto">
            <a:xfrm>
              <a:off x="7668154" y="4914900"/>
              <a:ext cx="60333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69" name="Grupa 21"/>
            <p:cNvGrpSpPr>
              <a:grpSpLocks/>
            </p:cNvGrpSpPr>
            <p:nvPr/>
          </p:nvGrpSpPr>
          <p:grpSpPr bwMode="auto">
            <a:xfrm>
              <a:off x="2713612" y="5916676"/>
              <a:ext cx="1935573" cy="122644"/>
              <a:chOff x="251405" y="3601083"/>
              <a:chExt cx="6456363" cy="409575"/>
            </a:xfrm>
          </p:grpSpPr>
          <p:sp>
            <p:nvSpPr>
              <p:cNvPr id="70" name="Line 7"/>
              <p:cNvSpPr>
                <a:spLocks noChangeShapeType="1"/>
              </p:cNvSpPr>
              <p:nvPr/>
            </p:nvSpPr>
            <p:spPr bwMode="auto">
              <a:xfrm>
                <a:off x="251405" y="4009070"/>
                <a:ext cx="6456363" cy="15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Rectangle 32"/>
              <p:cNvSpPr>
                <a:spLocks noChangeArrowheads="1"/>
              </p:cNvSpPr>
              <p:nvPr/>
            </p:nvSpPr>
            <p:spPr bwMode="auto">
              <a:xfrm>
                <a:off x="916568" y="3604258"/>
                <a:ext cx="414337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Rectangle 33"/>
              <p:cNvSpPr>
                <a:spLocks noChangeArrowheads="1"/>
              </p:cNvSpPr>
              <p:nvPr/>
            </p:nvSpPr>
            <p:spPr bwMode="auto">
              <a:xfrm>
                <a:off x="1476955" y="3613783"/>
                <a:ext cx="1123950" cy="3825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Rectangle 34"/>
              <p:cNvSpPr>
                <a:spLocks noChangeArrowheads="1"/>
              </p:cNvSpPr>
              <p:nvPr/>
            </p:nvSpPr>
            <p:spPr bwMode="auto">
              <a:xfrm>
                <a:off x="4161418" y="3601083"/>
                <a:ext cx="711200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Rectangle 35"/>
              <p:cNvSpPr>
                <a:spLocks noChangeArrowheads="1"/>
              </p:cNvSpPr>
              <p:nvPr/>
            </p:nvSpPr>
            <p:spPr bwMode="auto">
              <a:xfrm>
                <a:off x="5055180" y="3604258"/>
                <a:ext cx="711200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5" name="Rectangle 36"/>
              <p:cNvSpPr>
                <a:spLocks noChangeArrowheads="1"/>
              </p:cNvSpPr>
              <p:nvPr/>
            </p:nvSpPr>
            <p:spPr bwMode="auto">
              <a:xfrm>
                <a:off x="2816805" y="3609020"/>
                <a:ext cx="919163" cy="387350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76" name="Łącznik prosty ze strzałką 23"/>
            <p:cNvCxnSpPr>
              <a:cxnSpLocks noChangeShapeType="1"/>
            </p:cNvCxnSpPr>
            <p:nvPr/>
          </p:nvCxnSpPr>
          <p:spPr bwMode="auto">
            <a:xfrm rot="5400000">
              <a:off x="2533990" y="5511843"/>
              <a:ext cx="719329" cy="36008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77" name="Łącznik prosty ze strzałką 25"/>
            <p:cNvCxnSpPr>
              <a:cxnSpLocks noChangeShapeType="1"/>
              <a:endCxn id="70" idx="1"/>
            </p:cNvCxnSpPr>
            <p:nvPr/>
          </p:nvCxnSpPr>
          <p:spPr bwMode="auto">
            <a:xfrm rot="16200000" flipH="1">
              <a:off x="4070525" y="5460660"/>
              <a:ext cx="707099" cy="45022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grpSp>
          <p:nvGrpSpPr>
            <p:cNvPr id="78" name="Grupa 26"/>
            <p:cNvGrpSpPr>
              <a:grpSpLocks/>
            </p:cNvGrpSpPr>
            <p:nvPr/>
          </p:nvGrpSpPr>
          <p:grpSpPr bwMode="auto">
            <a:xfrm>
              <a:off x="5234209" y="5916676"/>
              <a:ext cx="1935573" cy="122644"/>
              <a:chOff x="251405" y="3601083"/>
              <a:chExt cx="6456363" cy="409575"/>
            </a:xfrm>
          </p:grpSpPr>
          <p:sp>
            <p:nvSpPr>
              <p:cNvPr id="79" name="Line 7"/>
              <p:cNvSpPr>
                <a:spLocks noChangeShapeType="1"/>
              </p:cNvSpPr>
              <p:nvPr/>
            </p:nvSpPr>
            <p:spPr bwMode="auto">
              <a:xfrm>
                <a:off x="251405" y="4009070"/>
                <a:ext cx="6456363" cy="15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Rectangle 32"/>
              <p:cNvSpPr>
                <a:spLocks noChangeArrowheads="1"/>
              </p:cNvSpPr>
              <p:nvPr/>
            </p:nvSpPr>
            <p:spPr bwMode="auto">
              <a:xfrm>
                <a:off x="916568" y="3604258"/>
                <a:ext cx="414337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Rectangle 33"/>
              <p:cNvSpPr>
                <a:spLocks noChangeArrowheads="1"/>
              </p:cNvSpPr>
              <p:nvPr/>
            </p:nvSpPr>
            <p:spPr bwMode="auto">
              <a:xfrm>
                <a:off x="1476955" y="3613783"/>
                <a:ext cx="1123950" cy="3825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" name="Rectangle 34"/>
              <p:cNvSpPr>
                <a:spLocks noChangeArrowheads="1"/>
              </p:cNvSpPr>
              <p:nvPr/>
            </p:nvSpPr>
            <p:spPr bwMode="auto">
              <a:xfrm>
                <a:off x="4161418" y="3601083"/>
                <a:ext cx="711200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Rectangle 35"/>
              <p:cNvSpPr>
                <a:spLocks noChangeArrowheads="1"/>
              </p:cNvSpPr>
              <p:nvPr/>
            </p:nvSpPr>
            <p:spPr bwMode="auto">
              <a:xfrm>
                <a:off x="5055180" y="3604258"/>
                <a:ext cx="711200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Rectangle 36"/>
              <p:cNvSpPr>
                <a:spLocks noChangeArrowheads="1"/>
              </p:cNvSpPr>
              <p:nvPr/>
            </p:nvSpPr>
            <p:spPr bwMode="auto">
              <a:xfrm>
                <a:off x="2816805" y="3609020"/>
                <a:ext cx="919163" cy="387350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85" name="Łącznik prosty ze strzałką 34"/>
            <p:cNvCxnSpPr>
              <a:cxnSpLocks noChangeShapeType="1"/>
              <a:endCxn id="79" idx="0"/>
            </p:cNvCxnSpPr>
            <p:nvPr/>
          </p:nvCxnSpPr>
          <p:spPr bwMode="auto">
            <a:xfrm rot="5400000">
              <a:off x="5150962" y="5415468"/>
              <a:ext cx="706623" cy="54012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6" name="Łącznik prosty ze strzałką 36"/>
            <p:cNvCxnSpPr>
              <a:cxnSpLocks noChangeShapeType="1"/>
              <a:endCxn id="79" idx="1"/>
            </p:cNvCxnSpPr>
            <p:nvPr/>
          </p:nvCxnSpPr>
          <p:spPr bwMode="auto">
            <a:xfrm>
              <a:off x="5954382" y="5332223"/>
              <a:ext cx="1215400" cy="70709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" name="Rectangle 32"/>
            <p:cNvSpPr>
              <a:spLocks noChangeArrowheads="1"/>
            </p:cNvSpPr>
            <p:nvPr/>
          </p:nvSpPr>
          <p:spPr bwMode="auto">
            <a:xfrm>
              <a:off x="6674551" y="4927599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88" name="Grupa 66"/>
            <p:cNvGrpSpPr>
              <a:grpSpLocks/>
            </p:cNvGrpSpPr>
            <p:nvPr/>
          </p:nvGrpSpPr>
          <p:grpSpPr bwMode="auto">
            <a:xfrm>
              <a:off x="1138238" y="5916676"/>
              <a:ext cx="1215288" cy="134872"/>
              <a:chOff x="1106614" y="5409222"/>
              <a:chExt cx="1215135" cy="135013"/>
            </a:xfrm>
          </p:grpSpPr>
          <p:sp>
            <p:nvSpPr>
              <p:cNvPr id="89" name="Line 7"/>
              <p:cNvSpPr>
                <a:spLocks noChangeShapeType="1"/>
              </p:cNvSpPr>
              <p:nvPr/>
            </p:nvSpPr>
            <p:spPr bwMode="auto">
              <a:xfrm>
                <a:off x="1106614" y="5544235"/>
                <a:ext cx="12151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90" name="Grupa 57"/>
              <p:cNvGrpSpPr>
                <a:grpSpLocks/>
              </p:cNvGrpSpPr>
              <p:nvPr/>
            </p:nvGrpSpPr>
            <p:grpSpPr bwMode="auto">
              <a:xfrm>
                <a:off x="1196626" y="5409222"/>
                <a:ext cx="950823" cy="135013"/>
                <a:chOff x="1196625" y="5409220"/>
                <a:chExt cx="1670257" cy="395287"/>
              </a:xfrm>
            </p:grpSpPr>
            <p:sp>
              <p:nvSpPr>
                <p:cNvPr id="91" name="Rectangle 34"/>
                <p:cNvSpPr>
                  <a:spLocks noChangeArrowheads="1"/>
                </p:cNvSpPr>
                <p:nvPr/>
              </p:nvSpPr>
              <p:spPr bwMode="auto">
                <a:xfrm>
                  <a:off x="119662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2" name="Rectangle 34"/>
                <p:cNvSpPr>
                  <a:spLocks noChangeArrowheads="1"/>
                </p:cNvSpPr>
                <p:nvPr/>
              </p:nvSpPr>
              <p:spPr bwMode="auto">
                <a:xfrm>
                  <a:off x="1451653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3" name="Rectangle 34"/>
                <p:cNvSpPr>
                  <a:spLocks noChangeArrowheads="1"/>
                </p:cNvSpPr>
                <p:nvPr/>
              </p:nvSpPr>
              <p:spPr bwMode="auto">
                <a:xfrm>
                  <a:off x="1706681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4" name="Rectangle 34"/>
                <p:cNvSpPr>
                  <a:spLocks noChangeArrowheads="1"/>
                </p:cNvSpPr>
                <p:nvPr/>
              </p:nvSpPr>
              <p:spPr bwMode="auto">
                <a:xfrm>
                  <a:off x="1961709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5" name="Rectangle 34"/>
                <p:cNvSpPr>
                  <a:spLocks noChangeArrowheads="1"/>
                </p:cNvSpPr>
                <p:nvPr/>
              </p:nvSpPr>
              <p:spPr bwMode="auto">
                <a:xfrm>
                  <a:off x="2216737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6" name="Rectangle 34"/>
                <p:cNvSpPr>
                  <a:spLocks noChangeArrowheads="1"/>
                </p:cNvSpPr>
                <p:nvPr/>
              </p:nvSpPr>
              <p:spPr bwMode="auto">
                <a:xfrm>
                  <a:off x="247176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7" name="Rectangle 34"/>
                <p:cNvSpPr>
                  <a:spLocks noChangeArrowheads="1"/>
                </p:cNvSpPr>
                <p:nvPr/>
              </p:nvSpPr>
              <p:spPr bwMode="auto">
                <a:xfrm>
                  <a:off x="272679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98" name="Łącznik prosty ze strzałką 68"/>
            <p:cNvCxnSpPr>
              <a:cxnSpLocks noChangeShapeType="1"/>
            </p:cNvCxnSpPr>
            <p:nvPr/>
          </p:nvCxnSpPr>
          <p:spPr bwMode="auto">
            <a:xfrm rot="10800000" flipV="1">
              <a:off x="1138239" y="5332220"/>
              <a:ext cx="1395331" cy="49453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99" name="Łącznik prosty ze strzałką 72"/>
            <p:cNvCxnSpPr>
              <a:cxnSpLocks noChangeShapeType="1"/>
              <a:endCxn id="89" idx="1"/>
            </p:cNvCxnSpPr>
            <p:nvPr/>
          </p:nvCxnSpPr>
          <p:spPr bwMode="auto">
            <a:xfrm rot="5400000">
              <a:off x="2286433" y="5399316"/>
              <a:ext cx="719327" cy="58513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058015"/>
              </p:ext>
            </p:extLst>
          </p:nvPr>
        </p:nvGraphicFramePr>
        <p:xfrm>
          <a:off x="5195888" y="922338"/>
          <a:ext cx="19796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0" name="Equation" r:id="rId4" imgW="647640" imgH="279360" progId="Equation.3">
                  <p:embed/>
                </p:oleObj>
              </mc:Choice>
              <mc:Fallback>
                <p:oleObj name="Equation" r:id="rId4" imgW="64764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5888" y="922338"/>
                        <a:ext cx="1979612" cy="8572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524487"/>
              </p:ext>
            </p:extLst>
          </p:nvPr>
        </p:nvGraphicFramePr>
        <p:xfrm>
          <a:off x="5157065" y="1930234"/>
          <a:ext cx="3640138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1" name="Równanie" r:id="rId6" imgW="1231560" imgH="558720" progId="Equation.3">
                  <p:embed/>
                </p:oleObj>
              </mc:Choice>
              <mc:Fallback>
                <p:oleObj name="Równanie" r:id="rId6" imgW="1231560" imgH="5587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1930234"/>
                        <a:ext cx="3640138" cy="16510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1286145" y="3138709"/>
            <a:ext cx="1600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V="1">
            <a:off x="1057545" y="1690909"/>
            <a:ext cx="1524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V="1">
            <a:off x="1286145" y="2224309"/>
            <a:ext cx="19812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1057545" y="3291109"/>
            <a:ext cx="1447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7" name="Group 13"/>
          <p:cNvGrpSpPr>
            <a:grpSpLocks/>
          </p:cNvGrpSpPr>
          <p:nvPr/>
        </p:nvGrpSpPr>
        <p:grpSpPr bwMode="auto">
          <a:xfrm>
            <a:off x="600345" y="2681509"/>
            <a:ext cx="685800" cy="685800"/>
            <a:chOff x="2784" y="3168"/>
            <a:chExt cx="432" cy="432"/>
          </a:xfrm>
        </p:grpSpPr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2784" y="3168"/>
              <a:ext cx="432" cy="432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2928" y="323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i</a:t>
              </a:r>
              <a:endParaRPr lang="pl-PL" i="1"/>
            </a:p>
          </p:txBody>
        </p:sp>
      </p:grpSp>
      <p:sp>
        <p:nvSpPr>
          <p:cNvPr id="30" name="AutoShape 23"/>
          <p:cNvSpPr>
            <a:spLocks/>
          </p:cNvSpPr>
          <p:nvPr/>
        </p:nvSpPr>
        <p:spPr bwMode="auto">
          <a:xfrm>
            <a:off x="4220440" y="1473034"/>
            <a:ext cx="838200" cy="2514600"/>
          </a:xfrm>
          <a:prstGeom prst="rightBrace">
            <a:avLst>
              <a:gd name="adj1" fmla="val 25000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1" name="AutoShape 17"/>
          <p:cNvCxnSpPr>
            <a:cxnSpLocks noChangeShapeType="1"/>
          </p:cNvCxnSpPr>
          <p:nvPr/>
        </p:nvCxnSpPr>
        <p:spPr bwMode="auto">
          <a:xfrm rot="16200000" flipH="1" flipV="1">
            <a:off x="993122" y="2955740"/>
            <a:ext cx="723900" cy="1588"/>
          </a:xfrm>
          <a:prstGeom prst="curvedConnector5">
            <a:avLst>
              <a:gd name="adj1" fmla="val -96054"/>
              <a:gd name="adj2" fmla="val -75200032"/>
              <a:gd name="adj3" fmla="val 172370"/>
            </a:avLst>
          </a:prstGeom>
          <a:noFill/>
          <a:ln w="38100">
            <a:solidFill>
              <a:srgbClr val="008000"/>
            </a:solidFill>
            <a:prstDash val="dash"/>
            <a:round/>
            <a:headEnd/>
            <a:tailEnd type="triangle" w="med" len="med"/>
          </a:ln>
        </p:spPr>
      </p:cxnSp>
      <p:graphicFrame>
        <p:nvGraphicFramePr>
          <p:cNvPr id="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172387"/>
              </p:ext>
            </p:extLst>
          </p:nvPr>
        </p:nvGraphicFramePr>
        <p:xfrm>
          <a:off x="521550" y="1480184"/>
          <a:ext cx="12192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2" name="Equation" r:id="rId8" imgW="558720" imgH="228600" progId="Equation.3">
                  <p:embed/>
                </p:oleObj>
              </mc:Choice>
              <mc:Fallback>
                <p:oleObj name="Equation" r:id="rId8" imgW="5587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550" y="1480184"/>
                        <a:ext cx="1219200" cy="498475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280924"/>
              </p:ext>
            </p:extLst>
          </p:nvPr>
        </p:nvGraphicFramePr>
        <p:xfrm>
          <a:off x="2636785" y="2560304"/>
          <a:ext cx="13716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3" name="Equation" r:id="rId10" imgW="520560" imgH="241200" progId="Equation.3">
                  <p:embed/>
                </p:oleObj>
              </mc:Choice>
              <mc:Fallback>
                <p:oleObj name="Equation" r:id="rId10" imgW="52056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785" y="2560304"/>
                        <a:ext cx="1371600" cy="635000"/>
                      </a:xfrm>
                      <a:prstGeom prst="rect">
                        <a:avLst/>
                      </a:prstGeom>
                      <a:solidFill>
                        <a:srgbClr val="FF0000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093" y="70484"/>
            <a:ext cx="9128538" cy="1143000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</a:rPr>
              <a:t>MACIERZ </a:t>
            </a:r>
            <a:r>
              <a:rPr lang="pl-PL" dirty="0">
                <a:solidFill>
                  <a:srgbClr val="000099"/>
                </a:solidFill>
              </a:rPr>
              <a:t>INTENSYWNOŚCI  </a:t>
            </a:r>
            <a:r>
              <a:rPr lang="pl-PL" dirty="0" smtClean="0">
                <a:solidFill>
                  <a:srgbClr val="000099"/>
                </a:solidFill>
              </a:rPr>
              <a:t>- ograniczenie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136981" y="3717228"/>
            <a:ext cx="38571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0000"/>
                </a:solidFill>
              </a:rPr>
              <a:t>Intensywność opuszczenia stanu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 smtClean="0">
                <a:solidFill>
                  <a:srgbClr val="000000"/>
                </a:solidFill>
              </a:rPr>
              <a:t> jest</a:t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sumą intensywności przejść od stanu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>
                <a:solidFill>
                  <a:srgbClr val="000000"/>
                </a:solidFill>
              </a:rPr>
              <a:t/>
            </a:r>
            <a:br>
              <a:rPr lang="pl-PL" sz="1800" dirty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do wszystkich pozostałych stanów </a:t>
            </a:r>
            <a:r>
              <a:rPr lang="pl-PL" sz="1800" i="1" dirty="0" smtClean="0">
                <a:solidFill>
                  <a:srgbClr val="000000"/>
                </a:solidFill>
              </a:rPr>
              <a:t>j</a:t>
            </a:r>
            <a:r>
              <a:rPr lang="pl-PL" sz="1800" dirty="0" smtClean="0">
                <a:solidFill>
                  <a:srgbClr val="000000"/>
                </a:solidFill>
              </a:rPr>
              <a:t> ≠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 smtClean="0">
                <a:solidFill>
                  <a:srgbClr val="000000"/>
                </a:solidFill>
              </a:rPr>
              <a:t>.</a:t>
            </a:r>
            <a:endParaRPr lang="pl-PL" sz="1800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643761"/>
              </p:ext>
            </p:extLst>
          </p:nvPr>
        </p:nvGraphicFramePr>
        <p:xfrm>
          <a:off x="656565" y="5069806"/>
          <a:ext cx="1697038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4" name="Równanie" r:id="rId12" imgW="1282680" imgH="1269720" progId="Equation.3">
                  <p:embed/>
                </p:oleObj>
              </mc:Choice>
              <mc:Fallback>
                <p:oleObj name="Równanie" r:id="rId12" imgW="1282680" imgH="1269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6565" y="5069806"/>
                        <a:ext cx="1697038" cy="168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Łącznik prosty 3"/>
          <p:cNvCxnSpPr/>
          <p:nvPr/>
        </p:nvCxnSpPr>
        <p:spPr bwMode="auto">
          <a:xfrm>
            <a:off x="296525" y="5516647"/>
            <a:ext cx="27453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867381"/>
              </p:ext>
            </p:extLst>
          </p:nvPr>
        </p:nvGraphicFramePr>
        <p:xfrm>
          <a:off x="2584084" y="5162761"/>
          <a:ext cx="743104" cy="36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5" name="Równanie" r:id="rId14" imgW="520560" imgH="253800" progId="Equation.3">
                  <p:embed/>
                </p:oleObj>
              </mc:Choice>
              <mc:Fallback>
                <p:oleObj name="Równanie" r:id="rId14" imgW="520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584084" y="5162761"/>
                        <a:ext cx="743104" cy="362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Łącznik prosty 33"/>
          <p:cNvCxnSpPr/>
          <p:nvPr/>
        </p:nvCxnSpPr>
        <p:spPr bwMode="auto">
          <a:xfrm>
            <a:off x="296525" y="6296718"/>
            <a:ext cx="27453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5" name="Obi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791402"/>
              </p:ext>
            </p:extLst>
          </p:nvPr>
        </p:nvGraphicFramePr>
        <p:xfrm>
          <a:off x="2584084" y="5942832"/>
          <a:ext cx="743104" cy="36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6" name="Równanie" r:id="rId16" imgW="520560" imgH="253800" progId="Equation.3">
                  <p:embed/>
                </p:oleObj>
              </mc:Choice>
              <mc:Fallback>
                <p:oleObj name="Równanie" r:id="rId16" imgW="520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584084" y="5942832"/>
                        <a:ext cx="743104" cy="362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305893"/>
              </p:ext>
            </p:extLst>
          </p:nvPr>
        </p:nvGraphicFramePr>
        <p:xfrm>
          <a:off x="3532188" y="5508625"/>
          <a:ext cx="149701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887" name="Equation" r:id="rId18" imgW="647640" imgH="279360" progId="Equation.3">
                  <p:embed/>
                </p:oleObj>
              </mc:Choice>
              <mc:Fallback>
                <p:oleObj name="Equation" r:id="rId18" imgW="6476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188" y="5508625"/>
                        <a:ext cx="1497012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5165033" y="5494538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0000"/>
                </a:solidFill>
              </a:rPr>
              <a:t>Suma intensywności dla każdego stanu</a:t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jest równa zero.</a:t>
            </a:r>
            <a:endParaRPr lang="pl-PL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373042"/>
              </p:ext>
            </p:extLst>
          </p:nvPr>
        </p:nvGraphicFramePr>
        <p:xfrm>
          <a:off x="498475" y="1177925"/>
          <a:ext cx="4721225" cy="215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83" name="Equation" r:id="rId4" imgW="1777680" imgH="812520" progId="Equation.3">
                  <p:embed/>
                </p:oleObj>
              </mc:Choice>
              <mc:Fallback>
                <p:oleObj name="Equation" r:id="rId4" imgW="1777680" imgH="8125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75" y="1177925"/>
                        <a:ext cx="4721225" cy="2157413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862190"/>
              </p:ext>
            </p:extLst>
          </p:nvPr>
        </p:nvGraphicFramePr>
        <p:xfrm>
          <a:off x="5919788" y="1073150"/>
          <a:ext cx="3049587" cy="230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84" name="Equation" r:id="rId6" imgW="1282680" imgH="965160" progId="Equation.3">
                  <p:embed/>
                </p:oleObj>
              </mc:Choice>
              <mc:Fallback>
                <p:oleObj name="Equation" r:id="rId6" imgW="1282680" imgH="96516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9788" y="1073150"/>
                        <a:ext cx="3049587" cy="23002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750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24532"/>
              </p:ext>
            </p:extLst>
          </p:nvPr>
        </p:nvGraphicFramePr>
        <p:xfrm>
          <a:off x="1835150" y="4014788"/>
          <a:ext cx="5897563" cy="206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85" name="Equation" r:id="rId8" imgW="2286000" imgH="799920" progId="Equation.3">
                  <p:embed/>
                </p:oleObj>
              </mc:Choice>
              <mc:Fallback>
                <p:oleObj name="Equation" r:id="rId8" imgW="2286000" imgH="7999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014788"/>
                        <a:ext cx="5897563" cy="2065337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Nawias klamrowy otwierający 7"/>
          <p:cNvSpPr/>
          <p:nvPr/>
        </p:nvSpPr>
        <p:spPr bwMode="auto">
          <a:xfrm rot="16200000">
            <a:off x="5764634" y="4216586"/>
            <a:ext cx="270030" cy="1305147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652120" y="4914165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</a:rPr>
              <a:t>= 1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MACIERZ </a:t>
            </a:r>
            <a:r>
              <a:rPr lang="pl-PL" sz="3600" dirty="0">
                <a:solidFill>
                  <a:schemeClr val="folHlink"/>
                </a:solidFill>
              </a:rPr>
              <a:t>INTENSYWNOŚCI  </a:t>
            </a:r>
            <a:r>
              <a:rPr lang="pl-PL" sz="3600" dirty="0" smtClean="0">
                <a:solidFill>
                  <a:schemeClr val="folHlink"/>
                </a:solidFill>
              </a:rPr>
              <a:t>- ograniczenie (dowód)</a:t>
            </a:r>
            <a:endParaRPr lang="pl-PL" sz="3600" dirty="0" smtClean="0"/>
          </a:p>
        </p:txBody>
      </p:sp>
      <p:pic>
        <p:nvPicPr>
          <p:cNvPr id="11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597" y="4773653"/>
            <a:ext cx="1011973" cy="1204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870795"/>
              </p:ext>
            </p:extLst>
          </p:nvPr>
        </p:nvGraphicFramePr>
        <p:xfrm>
          <a:off x="206375" y="1249364"/>
          <a:ext cx="4539284" cy="964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51" name="Equation" r:id="rId4" imgW="1854000" imgH="393480" progId="Equation.3">
                  <p:embed/>
                </p:oleObj>
              </mc:Choice>
              <mc:Fallback>
                <p:oleObj name="Equation" r:id="rId4" imgW="185400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" y="1249364"/>
                        <a:ext cx="4539284" cy="9645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 MARKOWA – stan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stacjonarny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6041" y="3455715"/>
            <a:ext cx="7532103" cy="3240360"/>
            <a:chOff x="10106" y="2671589"/>
            <a:chExt cx="7532103" cy="3240360"/>
          </a:xfrm>
        </p:grpSpPr>
        <p:graphicFrame>
          <p:nvGraphicFramePr>
            <p:cNvPr id="31747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4107810"/>
                </p:ext>
              </p:extLst>
            </p:nvPr>
          </p:nvGraphicFramePr>
          <p:xfrm>
            <a:off x="2852499" y="2812232"/>
            <a:ext cx="1873250" cy="957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5552" name="Equation" r:id="rId6" imgW="469800" imgH="241200" progId="Equation.3">
                    <p:embed/>
                  </p:oleObj>
                </mc:Choice>
                <mc:Fallback>
                  <p:oleObj name="Equation" r:id="rId6" imgW="469800" imgH="2412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2499" y="2812232"/>
                          <a:ext cx="1873250" cy="957262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50" name="Text Box 5"/>
            <p:cNvSpPr txBox="1">
              <a:spLocks noChangeArrowheads="1"/>
            </p:cNvSpPr>
            <p:nvPr/>
          </p:nvSpPr>
          <p:spPr bwMode="auto">
            <a:xfrm>
              <a:off x="2666856" y="4297939"/>
              <a:ext cx="42252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Warunek normalizacyjny:</a:t>
              </a:r>
              <a:endParaRPr lang="pl-PL" dirty="0"/>
            </a:p>
          </p:txBody>
        </p:sp>
        <p:graphicFrame>
          <p:nvGraphicFramePr>
            <p:cNvPr id="3174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5937238"/>
                </p:ext>
              </p:extLst>
            </p:nvPr>
          </p:nvGraphicFramePr>
          <p:xfrm>
            <a:off x="2676446" y="4966844"/>
            <a:ext cx="19399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5553" name="Equation" r:id="rId8" imgW="634680" imgH="279360" progId="Equation.3">
                    <p:embed/>
                  </p:oleObj>
                </mc:Choice>
                <mc:Fallback>
                  <p:oleObj name="Equation" r:id="rId8" imgW="634680" imgH="2793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6446" y="4966844"/>
                          <a:ext cx="1939925" cy="857250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pole tekstowe 7"/>
            <p:cNvSpPr txBox="1"/>
            <p:nvPr/>
          </p:nvSpPr>
          <p:spPr>
            <a:xfrm>
              <a:off x="5781791" y="2896614"/>
              <a:ext cx="17604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Układ równań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nieoznaczony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Nawias klamrowy zamykający 9"/>
            <p:cNvSpPr/>
            <p:nvPr/>
          </p:nvSpPr>
          <p:spPr bwMode="auto">
            <a:xfrm>
              <a:off x="5151721" y="2671589"/>
              <a:ext cx="495055" cy="1170130"/>
            </a:xfrm>
            <a:prstGeom prst="righ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Nawias klamrowy otwierający 11"/>
            <p:cNvSpPr/>
            <p:nvPr/>
          </p:nvSpPr>
          <p:spPr bwMode="auto">
            <a:xfrm>
              <a:off x="1956366" y="2716594"/>
              <a:ext cx="540060" cy="3195355"/>
            </a:xfrm>
            <a:prstGeom prst="lef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10106" y="3991105"/>
              <a:ext cx="17604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Układ równań</a:t>
              </a:r>
            </a:p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oznaczony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4907076" y="1262334"/>
            <a:ext cx="3999813" cy="1477328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System osiąga stan stacjonarny:</a:t>
            </a:r>
            <a:endParaRPr lang="pl-PL" sz="1800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prawdopodobieństwa stanów nie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zmieniają się lub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prawdopodobieństwa stanów </a:t>
            </a:r>
            <a:r>
              <a:rPr lang="pl-PL" sz="1800" b="1" dirty="0" smtClean="0">
                <a:solidFill>
                  <a:srgbClr val="000000"/>
                </a:solidFill>
              </a:rPr>
              <a:t>nie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zależą od warunków początkowych</a:t>
            </a:r>
            <a:endParaRPr lang="pl-PL" sz="1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260556"/>
              </p:ext>
            </p:extLst>
          </p:nvPr>
        </p:nvGraphicFramePr>
        <p:xfrm>
          <a:off x="1833563" y="1149350"/>
          <a:ext cx="1871662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18" name="Equation" r:id="rId4" imgW="469800" imgH="241200" progId="Equation.3">
                  <p:embed/>
                </p:oleObj>
              </mc:Choice>
              <mc:Fallback>
                <p:oleObj name="Equation" r:id="rId4" imgW="469800" imgH="241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1149350"/>
                        <a:ext cx="1871662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6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3277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52120"/>
              </p:ext>
            </p:extLst>
          </p:nvPr>
        </p:nvGraphicFramePr>
        <p:xfrm>
          <a:off x="4597400" y="819150"/>
          <a:ext cx="4135438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19" name="Equation" r:id="rId6" imgW="1371600" imgH="558720" progId="Equation.3">
                  <p:embed/>
                </p:oleObj>
              </mc:Choice>
              <mc:Fallback>
                <p:oleObj name="Equation" r:id="rId6" imgW="1371600" imgH="5587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0" y="819150"/>
                        <a:ext cx="4135438" cy="168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756153"/>
              </p:ext>
            </p:extLst>
          </p:nvPr>
        </p:nvGraphicFramePr>
        <p:xfrm>
          <a:off x="2659063" y="2528888"/>
          <a:ext cx="403225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20" name="Equation" r:id="rId8" imgW="1130040" imgH="279360" progId="Equation.3">
                  <p:embed/>
                </p:oleObj>
              </mc:Choice>
              <mc:Fallback>
                <p:oleObj name="Equation" r:id="rId8" imgW="113004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2528888"/>
                        <a:ext cx="4032250" cy="998537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7" name="Group 7"/>
          <p:cNvGrpSpPr>
            <a:grpSpLocks/>
          </p:cNvGrpSpPr>
          <p:nvPr/>
        </p:nvGrpSpPr>
        <p:grpSpPr bwMode="auto">
          <a:xfrm>
            <a:off x="4396795" y="4147970"/>
            <a:ext cx="685800" cy="685800"/>
            <a:chOff x="2784" y="3168"/>
            <a:chExt cx="432" cy="432"/>
          </a:xfrm>
        </p:grpSpPr>
        <p:sp>
          <p:nvSpPr>
            <p:cNvPr id="32784" name="Oval 8"/>
            <p:cNvSpPr>
              <a:spLocks noChangeArrowheads="1"/>
            </p:cNvSpPr>
            <p:nvPr/>
          </p:nvSpPr>
          <p:spPr bwMode="auto">
            <a:xfrm>
              <a:off x="2784" y="3168"/>
              <a:ext cx="432" cy="432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85" name="Text Box 9"/>
            <p:cNvSpPr txBox="1">
              <a:spLocks noChangeArrowheads="1"/>
            </p:cNvSpPr>
            <p:nvPr/>
          </p:nvSpPr>
          <p:spPr bwMode="auto">
            <a:xfrm>
              <a:off x="2928" y="323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j</a:t>
              </a:r>
              <a:endParaRPr lang="pl-PL" i="1"/>
            </a:p>
          </p:txBody>
        </p:sp>
      </p:grp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2948995" y="3766970"/>
            <a:ext cx="1447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2796595" y="4376570"/>
            <a:ext cx="1600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 flipV="1">
            <a:off x="2948995" y="4757570"/>
            <a:ext cx="1524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V="1">
            <a:off x="2415595" y="4681370"/>
            <a:ext cx="19812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5082595" y="4528970"/>
            <a:ext cx="1143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277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439545"/>
              </p:ext>
            </p:extLst>
          </p:nvPr>
        </p:nvGraphicFramePr>
        <p:xfrm>
          <a:off x="544513" y="3968750"/>
          <a:ext cx="243840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21" name="Equation" r:id="rId10" imgW="685800" imgH="279360" progId="Equation.3">
                  <p:embed/>
                </p:oleObj>
              </mc:Choice>
              <mc:Fallback>
                <p:oleObj name="Equation" r:id="rId10" imgW="68580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3968750"/>
                        <a:ext cx="2438400" cy="998538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332269"/>
              </p:ext>
            </p:extLst>
          </p:nvPr>
        </p:nvGraphicFramePr>
        <p:xfrm>
          <a:off x="6305550" y="4059238"/>
          <a:ext cx="11763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022" name="Equation" r:id="rId12" imgW="330120" imgH="241200" progId="Equation.3">
                  <p:embed/>
                </p:oleObj>
              </mc:Choice>
              <mc:Fallback>
                <p:oleObj name="Equation" r:id="rId12" imgW="33012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5550" y="4059238"/>
                        <a:ext cx="1176338" cy="85725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3" name="AutoShape 17"/>
          <p:cNvSpPr>
            <a:spLocks/>
          </p:cNvSpPr>
          <p:nvPr/>
        </p:nvSpPr>
        <p:spPr bwMode="auto">
          <a:xfrm flipH="1">
            <a:off x="3634795" y="3614570"/>
            <a:ext cx="533400" cy="1981200"/>
          </a:xfrm>
          <a:prstGeom prst="rightBrace">
            <a:avLst>
              <a:gd name="adj1" fmla="val 30952"/>
              <a:gd name="adj2" fmla="val 50000"/>
            </a:avLst>
          </a:prstGeom>
          <a:noFill/>
          <a:ln w="571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 MARKOWA – stan</a:t>
            </a:r>
            <a:r>
              <a:rPr kumimoji="1" lang="pl-PL" sz="40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stacjonarny</a:t>
            </a:r>
            <a:endParaRPr kumimoji="1" lang="pl-PL" sz="40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66796" y="5865078"/>
            <a:ext cx="746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</a:rPr>
              <a:t>Dla dowolnego stanu </a:t>
            </a:r>
            <a:r>
              <a:rPr lang="pl-PL" b="1" i="1" dirty="0" smtClean="0">
                <a:solidFill>
                  <a:srgbClr val="006600"/>
                </a:solidFill>
              </a:rPr>
              <a:t>j</a:t>
            </a:r>
            <a:r>
              <a:rPr lang="pl-PL" b="1" i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suma strumieni wejściowych </a:t>
            </a:r>
            <a:r>
              <a:rPr lang="pl-PL" b="1" i="1" dirty="0" err="1">
                <a:solidFill>
                  <a:srgbClr val="006600"/>
                </a:solidFill>
              </a:rPr>
              <a:t>p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i</a:t>
            </a:r>
            <a:r>
              <a:rPr lang="pl-PL" b="1" i="1" dirty="0" err="1" smtClean="0">
                <a:solidFill>
                  <a:srgbClr val="0066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ij</a:t>
            </a:r>
            <a:r>
              <a:rPr lang="pl-PL" b="1" dirty="0" smtClean="0">
                <a:solidFill>
                  <a:srgbClr val="000000"/>
                </a:solidFill>
              </a:rPr>
              <a:t/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równa się strumieniowi wyjściowemu </a:t>
            </a:r>
            <a:r>
              <a:rPr lang="pl-PL" b="1" i="1" dirty="0" err="1">
                <a:solidFill>
                  <a:srgbClr val="006600"/>
                </a:solidFill>
              </a:rPr>
              <a:t>p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b="1" i="1" dirty="0" err="1" smtClean="0">
                <a:solidFill>
                  <a:srgbClr val="0066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.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ON-OFF – stan stacjonarny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417510"/>
              </p:ext>
            </p:extLst>
          </p:nvPr>
        </p:nvGraphicFramePr>
        <p:xfrm>
          <a:off x="3461589" y="2392457"/>
          <a:ext cx="4009110" cy="372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870" name="Equation" r:id="rId4" imgW="2031840" imgH="1879560" progId="Equation.3">
                  <p:embed/>
                </p:oleObj>
              </mc:Choice>
              <mc:Fallback>
                <p:oleObj name="Equation" r:id="rId4" imgW="2031840" imgH="1879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1589" y="2392457"/>
                        <a:ext cx="4009110" cy="3724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/>
          </p:nvPr>
        </p:nvGraphicFramePr>
        <p:xfrm>
          <a:off x="3976688" y="1371600"/>
          <a:ext cx="225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871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6688" y="1371600"/>
                        <a:ext cx="225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228542" y="1152575"/>
            <a:ext cx="2484054" cy="1838523"/>
            <a:chOff x="251653" y="4799408"/>
            <a:chExt cx="2484054" cy="1838523"/>
          </a:xfrm>
        </p:grpSpPr>
        <p:sp>
          <p:nvSpPr>
            <p:cNvPr id="8" name="Elipsa 7"/>
            <p:cNvSpPr/>
            <p:nvPr/>
          </p:nvSpPr>
          <p:spPr bwMode="auto">
            <a:xfrm>
              <a:off x="30543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2058851" y="547421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ON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Elipsa 9"/>
            <p:cNvSpPr/>
            <p:nvPr/>
          </p:nvSpPr>
          <p:spPr bwMode="auto">
            <a:xfrm>
              <a:off x="201562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251653" y="5467278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OFF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Łącznik zakrzywiony 11"/>
            <p:cNvCxnSpPr>
              <a:stCxn id="8" idx="0"/>
              <a:endCxn id="10" idx="0"/>
            </p:cNvCxnSpPr>
            <p:nvPr/>
          </p:nvCxnSpPr>
          <p:spPr bwMode="auto">
            <a:xfrm rot="5400000" flipH="1" flipV="1">
              <a:off x="1520572" y="4491088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Łącznik zakrzywiony 14"/>
            <p:cNvCxnSpPr/>
            <p:nvPr/>
          </p:nvCxnSpPr>
          <p:spPr bwMode="auto">
            <a:xfrm rot="5400000">
              <a:off x="1520572" y="5190545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6" name="Obiekt 15"/>
            <p:cNvGraphicFramePr>
              <a:graphicFrameLocks noChangeAspect="1"/>
            </p:cNvGraphicFramePr>
            <p:nvPr>
              <p:extLst/>
            </p:nvPr>
          </p:nvGraphicFramePr>
          <p:xfrm>
            <a:off x="1295547" y="4799408"/>
            <a:ext cx="566431" cy="519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5872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95547" y="4799408"/>
                          <a:ext cx="566431" cy="5192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iekt 16"/>
            <p:cNvGraphicFramePr>
              <a:graphicFrameLocks noChangeAspect="1"/>
            </p:cNvGraphicFramePr>
            <p:nvPr>
              <p:extLst/>
            </p:nvPr>
          </p:nvGraphicFramePr>
          <p:xfrm>
            <a:off x="1280770" y="5883868"/>
            <a:ext cx="566737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5873" name="Równanie" r:id="rId10" imgW="152280" imgH="203040" progId="Equation.3">
                    <p:embed/>
                  </p:oleObj>
                </mc:Choice>
                <mc:Fallback>
                  <p:oleObj name="Równanie" r:id="rId10" imgW="15228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80770" y="5883868"/>
                          <a:ext cx="566737" cy="754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iekt 3"/>
          <p:cNvGraphicFramePr>
            <a:graphicFrameLocks noChangeAspect="1"/>
          </p:cNvGraphicFramePr>
          <p:nvPr>
            <p:extLst/>
          </p:nvPr>
        </p:nvGraphicFramePr>
        <p:xfrm>
          <a:off x="3475329" y="1138990"/>
          <a:ext cx="2345684" cy="105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874" name="Equation" r:id="rId12" imgW="1015920" imgH="457200" progId="Equation.3">
                  <p:embed/>
                </p:oleObj>
              </mc:Choice>
              <mc:Fallback>
                <p:oleObj name="Equation" r:id="rId12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75329" y="1138990"/>
                        <a:ext cx="2345684" cy="1055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597" y="4773653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03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KOLEJKOWANIE – stan stacjonarny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pic>
        <p:nvPicPr>
          <p:cNvPr id="1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602" y="4406189"/>
            <a:ext cx="1011973" cy="1204354"/>
          </a:xfrm>
          <a:prstGeom prst="rect">
            <a:avLst/>
          </a:prstGeom>
          <a:noFill/>
        </p:spPr>
      </p:pic>
      <p:graphicFrame>
        <p:nvGraphicFramePr>
          <p:cNvPr id="1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142761"/>
              </p:ext>
            </p:extLst>
          </p:nvPr>
        </p:nvGraphicFramePr>
        <p:xfrm>
          <a:off x="4926851" y="958146"/>
          <a:ext cx="4105275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0" name="Równanie" r:id="rId5" imgW="3085920" imgH="1371600" progId="Equation.3">
                  <p:embed/>
                </p:oleObj>
              </mc:Choice>
              <mc:Fallback>
                <p:oleObj name="Równanie" r:id="rId5" imgW="308592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851" y="958146"/>
                        <a:ext cx="4105275" cy="182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upa 19"/>
          <p:cNvGrpSpPr/>
          <p:nvPr/>
        </p:nvGrpSpPr>
        <p:grpSpPr>
          <a:xfrm>
            <a:off x="1655221" y="3048300"/>
            <a:ext cx="7290810" cy="1744214"/>
            <a:chOff x="1106615" y="2933945"/>
            <a:chExt cx="7290810" cy="1755195"/>
          </a:xfrm>
        </p:grpSpPr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88854" y="3042516"/>
              <a:ext cx="3068468" cy="465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Graf kolejkowania</a:t>
              </a:r>
            </a:p>
          </p:txBody>
        </p:sp>
        <p:grpSp>
          <p:nvGrpSpPr>
            <p:cNvPr id="22" name="Group 61"/>
            <p:cNvGrpSpPr>
              <a:grpSpLocks/>
            </p:cNvGrpSpPr>
            <p:nvPr/>
          </p:nvGrpSpPr>
          <p:grpSpPr bwMode="auto">
            <a:xfrm>
              <a:off x="1466655" y="3546320"/>
              <a:ext cx="6530976" cy="984250"/>
              <a:chOff x="1248" y="2884"/>
              <a:chExt cx="4114" cy="620"/>
            </a:xfrm>
          </p:grpSpPr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1810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46"/>
              <p:cNvSpPr>
                <a:spLocks/>
              </p:cNvSpPr>
              <p:nvPr/>
            </p:nvSpPr>
            <p:spPr bwMode="auto">
              <a:xfrm flipV="1">
                <a:off x="1584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Freeform 50"/>
              <p:cNvSpPr>
                <a:spLocks/>
              </p:cNvSpPr>
              <p:nvPr/>
            </p:nvSpPr>
            <p:spPr bwMode="auto">
              <a:xfrm flipV="1">
                <a:off x="2496" y="3360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Freeform 51"/>
              <p:cNvSpPr>
                <a:spLocks/>
              </p:cNvSpPr>
              <p:nvPr/>
            </p:nvSpPr>
            <p:spPr bwMode="auto">
              <a:xfrm flipV="1">
                <a:off x="3456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Freeform 52"/>
              <p:cNvSpPr>
                <a:spLocks/>
              </p:cNvSpPr>
              <p:nvPr/>
            </p:nvSpPr>
            <p:spPr bwMode="auto">
              <a:xfrm flipV="1">
                <a:off x="4512" y="3264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" name="Freeform 41"/>
              <p:cNvSpPr>
                <a:spLocks/>
              </p:cNvSpPr>
              <p:nvPr/>
            </p:nvSpPr>
            <p:spPr bwMode="auto">
              <a:xfrm>
                <a:off x="1548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" name="Oval 5"/>
              <p:cNvSpPr>
                <a:spLocks noChangeAspect="1" noChangeArrowheads="1"/>
              </p:cNvSpPr>
              <p:nvPr/>
            </p:nvSpPr>
            <p:spPr bwMode="auto">
              <a:xfrm>
                <a:off x="3106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Oval 7"/>
              <p:cNvSpPr>
                <a:spLocks noChangeAspect="1" noChangeArrowheads="1"/>
              </p:cNvSpPr>
              <p:nvPr/>
            </p:nvSpPr>
            <p:spPr bwMode="auto">
              <a:xfrm>
                <a:off x="1248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Oval 8"/>
              <p:cNvSpPr>
                <a:spLocks noChangeAspect="1" noChangeArrowheads="1"/>
              </p:cNvSpPr>
              <p:nvPr/>
            </p:nvSpPr>
            <p:spPr bwMode="auto">
              <a:xfrm>
                <a:off x="2194" y="3045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Text Box 13"/>
              <p:cNvSpPr txBox="1">
                <a:spLocks noChangeArrowheads="1"/>
              </p:cNvSpPr>
              <p:nvPr/>
            </p:nvSpPr>
            <p:spPr bwMode="auto">
              <a:xfrm>
                <a:off x="1352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0</a:t>
                </a:r>
                <a:endParaRPr lang="pl-PL"/>
              </a:p>
            </p:txBody>
          </p:sp>
          <p:sp>
            <p:nvSpPr>
              <p:cNvPr id="34" name="Oval 6"/>
              <p:cNvSpPr>
                <a:spLocks noChangeAspect="1" noChangeArrowheads="1"/>
              </p:cNvSpPr>
              <p:nvPr/>
            </p:nvSpPr>
            <p:spPr bwMode="auto">
              <a:xfrm>
                <a:off x="4128" y="3024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Text Box 14"/>
              <p:cNvSpPr txBox="1">
                <a:spLocks noChangeArrowheads="1"/>
              </p:cNvSpPr>
              <p:nvPr/>
            </p:nvSpPr>
            <p:spPr bwMode="auto">
              <a:xfrm>
                <a:off x="4226" y="302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0000"/>
                    </a:solidFill>
                  </a:rPr>
                  <a:t>n</a:t>
                </a:r>
                <a:endParaRPr lang="pl-PL" dirty="0"/>
              </a:p>
            </p:txBody>
          </p:sp>
          <p:sp>
            <p:nvSpPr>
              <p:cNvPr id="36" name="Text Box 15"/>
              <p:cNvSpPr txBox="1">
                <a:spLocks noChangeArrowheads="1"/>
              </p:cNvSpPr>
              <p:nvPr/>
            </p:nvSpPr>
            <p:spPr bwMode="auto">
              <a:xfrm>
                <a:off x="2304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1</a:t>
                </a:r>
                <a:endParaRPr lang="pl-PL"/>
              </a:p>
            </p:txBody>
          </p:sp>
          <p:sp>
            <p:nvSpPr>
              <p:cNvPr id="37" name="Text Box 16"/>
              <p:cNvSpPr txBox="1">
                <a:spLocks noChangeArrowheads="1"/>
              </p:cNvSpPr>
              <p:nvPr/>
            </p:nvSpPr>
            <p:spPr bwMode="auto">
              <a:xfrm>
                <a:off x="3216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2</a:t>
                </a:r>
                <a:endParaRPr lang="pl-PL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4512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345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249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" name="Text Box 54"/>
              <p:cNvSpPr txBox="1">
                <a:spLocks noChangeArrowheads="1"/>
              </p:cNvSpPr>
              <p:nvPr/>
            </p:nvSpPr>
            <p:spPr bwMode="auto">
              <a:xfrm>
                <a:off x="1830" y="2884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Text Box 55"/>
              <p:cNvSpPr txBox="1">
                <a:spLocks noChangeArrowheads="1"/>
              </p:cNvSpPr>
              <p:nvPr/>
            </p:nvSpPr>
            <p:spPr bwMode="auto">
              <a:xfrm>
                <a:off x="3708" y="2908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Text Box 56"/>
              <p:cNvSpPr txBox="1">
                <a:spLocks noChangeArrowheads="1"/>
              </p:cNvSpPr>
              <p:nvPr/>
            </p:nvSpPr>
            <p:spPr bwMode="auto">
              <a:xfrm>
                <a:off x="2753" y="2919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Text Box 57"/>
              <p:cNvSpPr txBox="1">
                <a:spLocks noChangeArrowheads="1"/>
              </p:cNvSpPr>
              <p:nvPr/>
            </p:nvSpPr>
            <p:spPr bwMode="auto">
              <a:xfrm>
                <a:off x="4756" y="2887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Text Box 58"/>
              <p:cNvSpPr txBox="1">
                <a:spLocks noChangeArrowheads="1"/>
              </p:cNvSpPr>
              <p:nvPr/>
            </p:nvSpPr>
            <p:spPr bwMode="auto">
              <a:xfrm>
                <a:off x="3682" y="3150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Text Box 59"/>
              <p:cNvSpPr txBox="1">
                <a:spLocks noChangeArrowheads="1"/>
              </p:cNvSpPr>
              <p:nvPr/>
            </p:nvSpPr>
            <p:spPr bwMode="auto">
              <a:xfrm>
                <a:off x="2722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Text Box 60"/>
              <p:cNvSpPr txBox="1">
                <a:spLocks noChangeArrowheads="1"/>
              </p:cNvSpPr>
              <p:nvPr/>
            </p:nvSpPr>
            <p:spPr bwMode="auto">
              <a:xfrm>
                <a:off x="4738" y="3150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" name="Prostokąt 22"/>
            <p:cNvSpPr/>
            <p:nvPr/>
          </p:nvSpPr>
          <p:spPr bwMode="auto">
            <a:xfrm>
              <a:off x="1106615" y="2933945"/>
              <a:ext cx="7290810" cy="175519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190278" y="982975"/>
            <a:ext cx="4669950" cy="1922270"/>
            <a:chOff x="1594094" y="4779150"/>
            <a:chExt cx="6129653" cy="1922270"/>
          </a:xfrm>
        </p:grpSpPr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806915" y="5679250"/>
              <a:ext cx="12954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Text Box 8"/>
            <p:cNvSpPr txBox="1">
              <a:spLocks noChangeArrowheads="1"/>
            </p:cNvSpPr>
            <p:nvPr/>
          </p:nvSpPr>
          <p:spPr bwMode="auto">
            <a:xfrm>
              <a:off x="4076945" y="527420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333399"/>
                  </a:solidFill>
                </a:rPr>
                <a:t>bufor</a:t>
              </a:r>
              <a:endParaRPr lang="pl-PL" sz="2000" b="1" dirty="0"/>
            </a:p>
          </p:txBody>
        </p:sp>
        <p:sp>
          <p:nvSpPr>
            <p:cNvPr id="51" name="Text Box 9"/>
            <p:cNvSpPr txBox="1">
              <a:spLocks noChangeArrowheads="1"/>
            </p:cNvSpPr>
            <p:nvPr/>
          </p:nvSpPr>
          <p:spPr bwMode="auto">
            <a:xfrm>
              <a:off x="5112060" y="545422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CC3300"/>
                  </a:solidFill>
                </a:rPr>
                <a:t>kanał</a:t>
              </a:r>
              <a:endParaRPr lang="pl-PL" sz="2000" b="1" dirty="0"/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>
              <a:off x="3940265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>
              <a:off x="42053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4" name="Line 12"/>
            <p:cNvSpPr>
              <a:spLocks noChangeShapeType="1"/>
            </p:cNvSpPr>
            <p:nvPr/>
          </p:nvSpPr>
          <p:spPr bwMode="auto">
            <a:xfrm>
              <a:off x="44720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Line 13"/>
            <p:cNvSpPr>
              <a:spLocks noChangeShapeType="1"/>
            </p:cNvSpPr>
            <p:nvPr/>
          </p:nvSpPr>
          <p:spPr bwMode="auto">
            <a:xfrm>
              <a:off x="47387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Line 14"/>
            <p:cNvSpPr>
              <a:spLocks noChangeShapeType="1"/>
            </p:cNvSpPr>
            <p:nvPr/>
          </p:nvSpPr>
          <p:spPr bwMode="auto">
            <a:xfrm>
              <a:off x="50054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15"/>
            <p:cNvSpPr>
              <a:spLocks noChangeShapeType="1"/>
            </p:cNvSpPr>
            <p:nvPr/>
          </p:nvSpPr>
          <p:spPr bwMode="auto">
            <a:xfrm rot="5400000">
              <a:off x="5521415" y="57935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Line 16"/>
            <p:cNvSpPr>
              <a:spLocks noChangeShapeType="1"/>
            </p:cNvSpPr>
            <p:nvPr/>
          </p:nvSpPr>
          <p:spPr bwMode="auto">
            <a:xfrm>
              <a:off x="2702015" y="6082475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Line 17"/>
            <p:cNvSpPr>
              <a:spLocks noChangeShapeType="1"/>
            </p:cNvSpPr>
            <p:nvPr/>
          </p:nvSpPr>
          <p:spPr bwMode="auto">
            <a:xfrm>
              <a:off x="5940515" y="606025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60" name="Object 19"/>
            <p:cNvGraphicFramePr>
              <a:graphicFrameLocks noChangeAspect="1"/>
            </p:cNvGraphicFramePr>
            <p:nvPr/>
          </p:nvGraphicFramePr>
          <p:xfrm>
            <a:off x="3122095" y="5658290"/>
            <a:ext cx="321621" cy="405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881" name="Równanie" r:id="rId7" imgW="139680" imgH="177480" progId="Equation.3">
                    <p:embed/>
                  </p:oleObj>
                </mc:Choice>
                <mc:Fallback>
                  <p:oleObj name="Równanie" r:id="rId7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2095" y="5658290"/>
                          <a:ext cx="321621" cy="4050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20"/>
            <p:cNvGraphicFramePr>
              <a:graphicFrameLocks noChangeAspect="1"/>
            </p:cNvGraphicFramePr>
            <p:nvPr/>
          </p:nvGraphicFramePr>
          <p:xfrm>
            <a:off x="5282335" y="6243355"/>
            <a:ext cx="423343" cy="4580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882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2335" y="6243355"/>
                          <a:ext cx="423343" cy="4580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Text Box 22"/>
            <p:cNvSpPr txBox="1">
              <a:spLocks noChangeArrowheads="1"/>
            </p:cNvSpPr>
            <p:nvPr/>
          </p:nvSpPr>
          <p:spPr bwMode="auto">
            <a:xfrm>
              <a:off x="3480794" y="4779150"/>
              <a:ext cx="23887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Kolejkowanie</a:t>
              </a:r>
              <a:endParaRPr lang="pl-PL" sz="3200" dirty="0"/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5102315" y="5838310"/>
              <a:ext cx="838200" cy="447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4" name="Prostokąt 63"/>
            <p:cNvSpPr/>
            <p:nvPr/>
          </p:nvSpPr>
          <p:spPr bwMode="auto">
            <a:xfrm>
              <a:off x="1594094" y="4824155"/>
              <a:ext cx="6129653" cy="184520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5" name="Grupa 64"/>
          <p:cNvGrpSpPr/>
          <p:nvPr/>
        </p:nvGrpSpPr>
        <p:grpSpPr>
          <a:xfrm>
            <a:off x="2189763" y="2019691"/>
            <a:ext cx="504380" cy="470657"/>
            <a:chOff x="8100230" y="750736"/>
            <a:chExt cx="504380" cy="470657"/>
          </a:xfrm>
        </p:grpSpPr>
        <p:sp>
          <p:nvSpPr>
            <p:cNvPr id="66" name="Oval 6"/>
            <p:cNvSpPr>
              <a:spLocks noChangeAspect="1" noChangeArrowheads="1"/>
            </p:cNvSpPr>
            <p:nvPr/>
          </p:nvSpPr>
          <p:spPr bwMode="auto">
            <a:xfrm>
              <a:off x="8100230" y="782802"/>
              <a:ext cx="504380" cy="4385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Text Box 14"/>
            <p:cNvSpPr txBox="1">
              <a:spLocks noChangeArrowheads="1"/>
            </p:cNvSpPr>
            <p:nvPr/>
          </p:nvSpPr>
          <p:spPr bwMode="auto">
            <a:xfrm>
              <a:off x="8180537" y="750736"/>
              <a:ext cx="271683" cy="394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n</a:t>
              </a:r>
              <a:endParaRPr lang="pl-PL" dirty="0"/>
            </a:p>
          </p:txBody>
        </p:sp>
      </p:grp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18109"/>
              </p:ext>
            </p:extLst>
          </p:nvPr>
        </p:nvGraphicFramePr>
        <p:xfrm>
          <a:off x="1662847" y="5028931"/>
          <a:ext cx="5022827" cy="1477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83" name="Equation" r:id="rId11" imgW="2374560" imgH="698400" progId="Equation.3">
                  <p:embed/>
                </p:oleObj>
              </mc:Choice>
              <mc:Fallback>
                <p:oleObj name="Equation" r:id="rId11" imgW="2374560" imgH="698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62847" y="5028931"/>
                        <a:ext cx="5022827" cy="1477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18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7390326" y="645321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9" name="Line 36"/>
          <p:cNvSpPr>
            <a:spLocks noChangeShapeType="1"/>
          </p:cNvSpPr>
          <p:nvPr/>
        </p:nvSpPr>
        <p:spPr bwMode="auto">
          <a:xfrm>
            <a:off x="2190038" y="3455640"/>
            <a:ext cx="11811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37"/>
          <p:cNvSpPr>
            <a:spLocks noChangeShapeType="1"/>
          </p:cNvSpPr>
          <p:nvPr/>
        </p:nvSpPr>
        <p:spPr bwMode="auto">
          <a:xfrm>
            <a:off x="4095038" y="4033671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38"/>
          <p:cNvSpPr>
            <a:spLocks noChangeShapeType="1"/>
          </p:cNvSpPr>
          <p:nvPr/>
        </p:nvSpPr>
        <p:spPr bwMode="auto">
          <a:xfrm>
            <a:off x="3333038" y="4033671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39"/>
          <p:cNvSpPr>
            <a:spLocks noChangeShapeType="1"/>
          </p:cNvSpPr>
          <p:nvPr/>
        </p:nvSpPr>
        <p:spPr bwMode="auto">
          <a:xfrm>
            <a:off x="4095038" y="452244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" name="Line 40"/>
          <p:cNvSpPr>
            <a:spLocks noChangeShapeType="1"/>
          </p:cNvSpPr>
          <p:nvPr/>
        </p:nvSpPr>
        <p:spPr bwMode="auto">
          <a:xfrm flipH="1">
            <a:off x="2190038" y="3455640"/>
            <a:ext cx="0" cy="17430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41"/>
          <p:cNvSpPr>
            <a:spLocks noChangeShapeType="1"/>
          </p:cNvSpPr>
          <p:nvPr/>
        </p:nvSpPr>
        <p:spPr bwMode="auto">
          <a:xfrm>
            <a:off x="1580438" y="520824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43"/>
          <p:cNvSpPr>
            <a:spLocks noChangeShapeType="1"/>
          </p:cNvSpPr>
          <p:nvPr/>
        </p:nvSpPr>
        <p:spPr bwMode="auto">
          <a:xfrm>
            <a:off x="1428038" y="5589240"/>
            <a:ext cx="7162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44"/>
          <p:cNvSpPr>
            <a:spLocks noChangeShapeType="1"/>
          </p:cNvSpPr>
          <p:nvPr/>
        </p:nvSpPr>
        <p:spPr bwMode="auto">
          <a:xfrm rot="16200000">
            <a:off x="-375362" y="3652671"/>
            <a:ext cx="3886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7972618" y="4989385"/>
            <a:ext cx="7312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czas</a:t>
            </a:r>
            <a:endParaRPr lang="pl-PL" sz="2000" dirty="0"/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1593754" y="1757153"/>
            <a:ext cx="1853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Dyskretny stan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procesu </a:t>
            </a:r>
            <a:r>
              <a:rPr lang="pl-PL" sz="2000" b="1" i="1" dirty="0" smtClean="0">
                <a:solidFill>
                  <a:srgbClr val="000099"/>
                </a:solidFill>
              </a:rPr>
              <a:t>X</a:t>
            </a:r>
            <a:r>
              <a:rPr lang="pl-PL" sz="2000" b="1" dirty="0" smtClean="0">
                <a:solidFill>
                  <a:srgbClr val="000099"/>
                </a:solidFill>
              </a:rPr>
              <a:t>(</a:t>
            </a:r>
            <a:r>
              <a:rPr lang="pl-PL" sz="2000" b="1" i="1" dirty="0" smtClean="0">
                <a:solidFill>
                  <a:srgbClr val="000099"/>
                </a:solidFill>
              </a:rPr>
              <a:t>t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endParaRPr lang="pl-PL" sz="1800" dirty="0"/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1504238" y="513204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Oval 48"/>
          <p:cNvSpPr>
            <a:spLocks noChangeArrowheads="1"/>
          </p:cNvSpPr>
          <p:nvPr/>
        </p:nvSpPr>
        <p:spPr bwMode="auto">
          <a:xfrm>
            <a:off x="2113838" y="337944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Oval 50"/>
          <p:cNvSpPr>
            <a:spLocks noChangeArrowheads="1"/>
          </p:cNvSpPr>
          <p:nvPr/>
        </p:nvSpPr>
        <p:spPr bwMode="auto">
          <a:xfrm>
            <a:off x="4018838" y="4489617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2097963" y="2734915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34" name="Line 53"/>
          <p:cNvSpPr>
            <a:spLocks noChangeShapeType="1"/>
          </p:cNvSpPr>
          <p:nvPr/>
        </p:nvSpPr>
        <p:spPr bwMode="auto">
          <a:xfrm flipH="1">
            <a:off x="4990388" y="2865090"/>
            <a:ext cx="0" cy="165735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54"/>
          <p:cNvSpPr>
            <a:spLocks noChangeShapeType="1"/>
          </p:cNvSpPr>
          <p:nvPr/>
        </p:nvSpPr>
        <p:spPr bwMode="auto">
          <a:xfrm>
            <a:off x="7019213" y="1703040"/>
            <a:ext cx="0" cy="11334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55"/>
          <p:cNvSpPr>
            <a:spLocks noChangeShapeType="1"/>
          </p:cNvSpPr>
          <p:nvPr/>
        </p:nvSpPr>
        <p:spPr bwMode="auto">
          <a:xfrm>
            <a:off x="4961813" y="284604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Oval 56"/>
          <p:cNvSpPr>
            <a:spLocks noChangeArrowheads="1"/>
          </p:cNvSpPr>
          <p:nvPr/>
        </p:nvSpPr>
        <p:spPr bwMode="auto">
          <a:xfrm>
            <a:off x="4911013" y="279524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Oval 57"/>
          <p:cNvSpPr>
            <a:spLocks noChangeArrowheads="1"/>
          </p:cNvSpPr>
          <p:nvPr/>
        </p:nvSpPr>
        <p:spPr bwMode="auto">
          <a:xfrm>
            <a:off x="6943013" y="162684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Text Box 58"/>
          <p:cNvSpPr txBox="1">
            <a:spLocks noChangeArrowheads="1"/>
          </p:cNvSpPr>
          <p:nvPr/>
        </p:nvSpPr>
        <p:spPr bwMode="auto">
          <a:xfrm>
            <a:off x="6562013" y="1093440"/>
            <a:ext cx="179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err="1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err="1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4580813" y="2236440"/>
            <a:ext cx="1816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i="1" baseline="-25000" dirty="0" smtClean="0">
                <a:solidFill>
                  <a:srgbClr val="000000"/>
                </a:solidFill>
              </a:rPr>
              <a:t>=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1" name="Text Box 60"/>
          <p:cNvSpPr txBox="1">
            <a:spLocks noChangeArrowheads="1"/>
          </p:cNvSpPr>
          <p:nvPr/>
        </p:nvSpPr>
        <p:spPr bwMode="auto">
          <a:xfrm>
            <a:off x="3624003" y="4579901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2917004" y="4150965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43" name="Text Box 62"/>
          <p:cNvSpPr txBox="1">
            <a:spLocks noChangeArrowheads="1"/>
          </p:cNvSpPr>
          <p:nvPr/>
        </p:nvSpPr>
        <p:spPr bwMode="auto">
          <a:xfrm>
            <a:off x="1656638" y="4602222"/>
            <a:ext cx="9112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>
            <a:off x="7104938" y="170304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7708188" y="170304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Nawias klamrowy otwierający 36"/>
          <p:cNvSpPr>
            <a:spLocks/>
          </p:cNvSpPr>
          <p:nvPr/>
        </p:nvSpPr>
        <p:spPr bwMode="auto">
          <a:xfrm rot="10800000">
            <a:off x="7130338" y="1772890"/>
            <a:ext cx="311150" cy="1022350"/>
          </a:xfrm>
          <a:prstGeom prst="leftBrace">
            <a:avLst>
              <a:gd name="adj1" fmla="val 8336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" name="pole tekstowe 37"/>
          <p:cNvSpPr txBox="1">
            <a:spLocks noChangeArrowheads="1"/>
          </p:cNvSpPr>
          <p:nvPr/>
        </p:nvSpPr>
        <p:spPr bwMode="auto">
          <a:xfrm>
            <a:off x="7441488" y="1924389"/>
            <a:ext cx="1056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1800" b="1" dirty="0"/>
              <a:t>p</a:t>
            </a:r>
            <a:r>
              <a:rPr lang="pl-PL" sz="1800" b="1" dirty="0" smtClean="0"/>
              <a:t>rzejście</a:t>
            </a:r>
          </a:p>
          <a:p>
            <a:pPr algn="ctr"/>
            <a:r>
              <a:rPr lang="pl-PL" sz="1800" b="1" dirty="0" smtClean="0"/>
              <a:t>skokowe</a:t>
            </a:r>
            <a:endParaRPr lang="pl-PL" sz="1800" b="1" dirty="0"/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-19763" y="255240"/>
            <a:ext cx="8847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PROCES MARKOWA – symulacja</a:t>
            </a:r>
            <a:b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(wg. opis #1)</a:t>
            </a:r>
            <a:endParaRPr kumimoji="1" lang="pl-PL" sz="4400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51" name="Oval 56"/>
          <p:cNvSpPr>
            <a:spLocks noChangeArrowheads="1"/>
          </p:cNvSpPr>
          <p:nvPr/>
        </p:nvSpPr>
        <p:spPr bwMode="auto">
          <a:xfrm>
            <a:off x="1483555" y="337944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Oval 56"/>
          <p:cNvSpPr>
            <a:spLocks noChangeArrowheads="1"/>
          </p:cNvSpPr>
          <p:nvPr/>
        </p:nvSpPr>
        <p:spPr bwMode="auto">
          <a:xfrm>
            <a:off x="1491539" y="4489617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Oval 56"/>
          <p:cNvSpPr>
            <a:spLocks noChangeArrowheads="1"/>
          </p:cNvSpPr>
          <p:nvPr/>
        </p:nvSpPr>
        <p:spPr bwMode="auto">
          <a:xfrm>
            <a:off x="1488363" y="2805514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Oval 56"/>
          <p:cNvSpPr>
            <a:spLocks noChangeArrowheads="1"/>
          </p:cNvSpPr>
          <p:nvPr/>
        </p:nvSpPr>
        <p:spPr bwMode="auto">
          <a:xfrm>
            <a:off x="1493080" y="395747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>
            <a:off x="3371138" y="3455640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3294938" y="395747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2" name="pole tekstowe 61"/>
          <p:cNvSpPr txBox="1"/>
          <p:nvPr/>
        </p:nvSpPr>
        <p:spPr>
          <a:xfrm>
            <a:off x="174472" y="5797707"/>
            <a:ext cx="8761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Wątpliwość: </a:t>
            </a:r>
            <a:r>
              <a:rPr lang="pl-PL" sz="2000" b="1" dirty="0" smtClean="0">
                <a:solidFill>
                  <a:srgbClr val="000099"/>
                </a:solidFill>
              </a:rPr>
              <a:t>nie wiemy, jak ze znanej macierzy prawdopodobieństw przejść między stanami procesu [</a:t>
            </a:r>
            <a:r>
              <a:rPr lang="el-GR" sz="2000" b="1" i="1" dirty="0">
                <a:solidFill>
                  <a:srgbClr val="000099"/>
                </a:solidFill>
              </a:rPr>
              <a:t>π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ij</a:t>
            </a:r>
            <a:r>
              <a:rPr lang="pl-PL" sz="2000" b="1" dirty="0">
                <a:solidFill>
                  <a:srgbClr val="000099"/>
                </a:solidFill>
              </a:rPr>
              <a:t>(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 smtClean="0">
                <a:solidFill>
                  <a:srgbClr val="000099"/>
                </a:solidFill>
              </a:rPr>
              <a:t>)] można wyznaczyć czas pobytu (</a:t>
            </a:r>
            <a:r>
              <a:rPr lang="pl-PL" sz="2000" b="1" i="1" dirty="0" err="1" smtClean="0">
                <a:solidFill>
                  <a:srgbClr val="000099"/>
                </a:solidFill>
              </a:rPr>
              <a:t>sojourn</a:t>
            </a:r>
            <a:r>
              <a:rPr lang="pl-PL" sz="2000" b="1" dirty="0" smtClean="0">
                <a:solidFill>
                  <a:srgbClr val="000099"/>
                </a:solidFill>
              </a:rPr>
              <a:t>/</a:t>
            </a:r>
            <a:r>
              <a:rPr lang="pl-PL" sz="2000" b="1" i="1" dirty="0" smtClean="0">
                <a:solidFill>
                  <a:srgbClr val="000099"/>
                </a:solidFill>
              </a:rPr>
              <a:t>holding </a:t>
            </a:r>
            <a:r>
              <a:rPr lang="pl-PL" sz="2000" b="1" i="1" dirty="0" err="1" smtClean="0">
                <a:solidFill>
                  <a:srgbClr val="000099"/>
                </a:solidFill>
              </a:rPr>
              <a:t>time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r>
              <a:rPr lang="el-GR" sz="2000" b="1" i="1" dirty="0">
                <a:solidFill>
                  <a:srgbClr val="000099"/>
                </a:solidFill>
              </a:rPr>
              <a:t> τ</a:t>
            </a:r>
            <a:r>
              <a:rPr lang="pl-PL" sz="2000" b="1" dirty="0" smtClean="0">
                <a:solidFill>
                  <a:srgbClr val="000099"/>
                </a:solidFill>
              </a:rPr>
              <a:t>  procesu w stanie </a:t>
            </a:r>
            <a:r>
              <a:rPr lang="pl-PL" sz="2000" b="1" i="1" dirty="0" smtClean="0">
                <a:solidFill>
                  <a:srgbClr val="000099"/>
                </a:solidFill>
              </a:rPr>
              <a:t>i</a:t>
            </a: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oraz  stan następny </a:t>
            </a:r>
            <a:r>
              <a:rPr lang="pl-PL" sz="2000" b="1" i="1" dirty="0" smtClean="0">
                <a:solidFill>
                  <a:srgbClr val="000099"/>
                </a:solidFill>
              </a:rPr>
              <a:t>j</a:t>
            </a:r>
            <a:r>
              <a:rPr lang="pl-PL" sz="2000" b="1" dirty="0" smtClean="0">
                <a:solidFill>
                  <a:srgbClr val="000099"/>
                </a:solidFill>
              </a:rPr>
              <a:t> procesu, </a:t>
            </a:r>
            <a:r>
              <a:rPr lang="pl-PL" sz="2000" b="1" i="1" dirty="0" smtClean="0">
                <a:solidFill>
                  <a:srgbClr val="000099"/>
                </a:solidFill>
              </a:rPr>
              <a:t>i</a:t>
            </a:r>
            <a:r>
              <a:rPr lang="pl-PL" sz="2000" b="1" dirty="0" smtClean="0">
                <a:solidFill>
                  <a:srgbClr val="000099"/>
                </a:solidFill>
              </a:rPr>
              <a:t> → </a:t>
            </a:r>
            <a:r>
              <a:rPr lang="pl-PL" sz="2000" b="1" i="1" dirty="0" smtClean="0">
                <a:solidFill>
                  <a:srgbClr val="000099"/>
                </a:solidFill>
              </a:rPr>
              <a:t>j</a:t>
            </a:r>
            <a:r>
              <a:rPr lang="pl-PL" sz="2000" b="1" dirty="0" smtClean="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750346" y="3460730"/>
            <a:ext cx="2492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/>
              <a:t>[</a:t>
            </a:r>
            <a:r>
              <a:rPr lang="pl-PL" sz="2800" b="1" i="1" dirty="0"/>
              <a:t>j</a:t>
            </a:r>
            <a:r>
              <a:rPr lang="pl-PL" sz="2800" b="1" dirty="0"/>
              <a:t>, </a:t>
            </a:r>
            <a:r>
              <a:rPr lang="el-GR" sz="2800" b="1" i="1" dirty="0"/>
              <a:t>τ</a:t>
            </a:r>
            <a:r>
              <a:rPr lang="pl-PL" sz="2800" b="1" i="1" baseline="-25000" dirty="0" err="1"/>
              <a:t>ij</a:t>
            </a:r>
            <a:r>
              <a:rPr lang="pl-PL" sz="2800" b="1" dirty="0"/>
              <a:t>] := </a:t>
            </a:r>
            <a:r>
              <a:rPr lang="el-GR" sz="2800" b="1" i="1" dirty="0" smtClean="0"/>
              <a:t>π</a:t>
            </a:r>
            <a:r>
              <a:rPr lang="pl-PL" sz="2800" b="1" i="1" baseline="-25000" dirty="0" err="1" smtClean="0"/>
              <a:t>ij</a:t>
            </a:r>
            <a:r>
              <a:rPr lang="pl-PL" sz="2800" b="1" dirty="0" smtClean="0"/>
              <a:t>(</a:t>
            </a:r>
            <a:r>
              <a:rPr lang="el-GR" sz="2800" b="1" i="1" dirty="0" smtClean="0"/>
              <a:t>τ</a:t>
            </a:r>
            <a:r>
              <a:rPr lang="pl-PL" sz="2800" b="1" dirty="0" smtClean="0"/>
              <a:t>) ?</a:t>
            </a:r>
            <a:endParaRPr lang="pl-PL" sz="2000" b="1" dirty="0"/>
          </a:p>
        </p:txBody>
      </p:sp>
      <p:cxnSp>
        <p:nvCxnSpPr>
          <p:cNvPr id="3" name="Łącznik prosty ze strzałką 2"/>
          <p:cNvCxnSpPr/>
          <p:nvPr/>
        </p:nvCxnSpPr>
        <p:spPr bwMode="auto">
          <a:xfrm>
            <a:off x="4990388" y="3379440"/>
            <a:ext cx="2028825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" name="Prostokąt 3"/>
          <p:cNvSpPr/>
          <p:nvPr/>
        </p:nvSpPr>
        <p:spPr>
          <a:xfrm>
            <a:off x="5886886" y="2891776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i="1" dirty="0">
                <a:solidFill>
                  <a:srgbClr val="FF0000"/>
                </a:solidFill>
              </a:rPr>
              <a:t>τ</a:t>
            </a:r>
            <a:endParaRPr lang="pl-P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0"/>
            <a:ext cx="8922545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MACIERZ  INTENSYWNOŚCI  - </a:t>
            </a:r>
            <a:r>
              <a:rPr lang="pl-PL" sz="3600" dirty="0" err="1" smtClean="0">
                <a:solidFill>
                  <a:schemeClr val="folHlink"/>
                </a:solidFill>
              </a:rPr>
              <a:t>bezpamięciowość</a:t>
            </a:r>
            <a:endParaRPr lang="pl-PL" sz="3600" dirty="0" smtClean="0"/>
          </a:p>
        </p:txBody>
      </p:sp>
      <p:graphicFrame>
        <p:nvGraphicFramePr>
          <p:cNvPr id="2969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151769"/>
              </p:ext>
            </p:extLst>
          </p:nvPr>
        </p:nvGraphicFramePr>
        <p:xfrm>
          <a:off x="431540" y="1163980"/>
          <a:ext cx="3240087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143" name="Equation" r:id="rId4" imgW="1371600" imgH="660240" progId="Equation.3">
                  <p:embed/>
                </p:oleObj>
              </mc:Choice>
              <mc:Fallback>
                <p:oleObj name="Equation" r:id="rId4" imgW="13716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40" y="1163980"/>
                        <a:ext cx="3240087" cy="1562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161510" y="2767040"/>
            <a:ext cx="8761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Prawdopodobieństwo zmiany stanu 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 →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 w przeciągu bardzo krótkiego czasu ∆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 zależy liniowo od intensywności </a:t>
            </a:r>
            <a:r>
              <a:rPr lang="pl-PL" b="1" i="1" dirty="0" err="1" smtClean="0">
                <a:solidFill>
                  <a:srgbClr val="0000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i="1" dirty="0" smtClean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76324" y="3833444"/>
            <a:ext cx="8836231" cy="2805146"/>
            <a:chOff x="176324" y="3833444"/>
            <a:chExt cx="8836231" cy="2805146"/>
          </a:xfrm>
        </p:grpSpPr>
        <p:graphicFrame>
          <p:nvGraphicFramePr>
            <p:cNvPr id="1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4193067"/>
                </p:ext>
              </p:extLst>
            </p:nvPr>
          </p:nvGraphicFramePr>
          <p:xfrm>
            <a:off x="251520" y="4824155"/>
            <a:ext cx="1860550" cy="509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2144" name="Equation" r:id="rId6" imgW="787320" imgH="215640" progId="Equation.3">
                    <p:embed/>
                  </p:oleObj>
                </mc:Choice>
                <mc:Fallback>
                  <p:oleObj name="Equation" r:id="rId6" imgW="7873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520" y="4824155"/>
                          <a:ext cx="1860550" cy="5095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ole tekstowe 12"/>
            <p:cNvSpPr txBox="1"/>
            <p:nvPr/>
          </p:nvSpPr>
          <p:spPr>
            <a:xfrm>
              <a:off x="251520" y="5438261"/>
              <a:ext cx="876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solidFill>
                    <a:srgbClr val="006600"/>
                  </a:solidFill>
                </a:rPr>
                <a:t>określającą prawdopodobieństwo pojawienia się jednego zdarzenia w ciągu</a:t>
              </a:r>
              <a:r>
                <a:rPr lang="pl-PL" b="1" dirty="0">
                  <a:solidFill>
                    <a:srgbClr val="006600"/>
                  </a:solidFill>
                </a:rPr>
                <a:t> krótkiego </a:t>
              </a:r>
              <a:r>
                <a:rPr lang="pl-PL" b="1" dirty="0" smtClean="0">
                  <a:solidFill>
                    <a:srgbClr val="006600"/>
                  </a:solidFill>
                </a:rPr>
                <a:t>czasu </a:t>
              </a:r>
              <a:r>
                <a:rPr lang="pl-PL" b="1" dirty="0">
                  <a:solidFill>
                    <a:srgbClr val="006600"/>
                  </a:solidFill>
                </a:rPr>
                <a:t>∆</a:t>
              </a:r>
              <a:r>
                <a:rPr lang="pl-PL" b="1" i="1" dirty="0">
                  <a:solidFill>
                    <a:srgbClr val="006600"/>
                  </a:solidFill>
                </a:rPr>
                <a:t>t</a:t>
              </a:r>
              <a:r>
                <a:rPr lang="pl-PL" b="1" dirty="0">
                  <a:solidFill>
                    <a:srgbClr val="006600"/>
                  </a:solidFill>
                </a:rPr>
                <a:t> </a:t>
              </a:r>
              <a:r>
                <a:rPr lang="pl-PL" b="1" dirty="0" smtClean="0">
                  <a:solidFill>
                    <a:srgbClr val="006600"/>
                  </a:solidFill>
                </a:rPr>
                <a:t>(odpowiednikiem zdarzenia jest tutaj zmiana stanu procesu </a:t>
              </a:r>
              <a:r>
                <a:rPr lang="pl-PL" b="1" i="1" dirty="0">
                  <a:solidFill>
                    <a:srgbClr val="006600"/>
                  </a:solidFill>
                </a:rPr>
                <a:t>i</a:t>
              </a:r>
              <a:r>
                <a:rPr lang="pl-PL" b="1" dirty="0">
                  <a:solidFill>
                    <a:srgbClr val="006600"/>
                  </a:solidFill>
                </a:rPr>
                <a:t> → </a:t>
              </a:r>
              <a:r>
                <a:rPr lang="pl-PL" b="1" i="1" dirty="0" smtClean="0">
                  <a:solidFill>
                    <a:srgbClr val="006600"/>
                  </a:solidFill>
                </a:rPr>
                <a:t>j</a:t>
              </a:r>
              <a:r>
                <a:rPr lang="pl-PL" b="1" dirty="0" smtClean="0">
                  <a:solidFill>
                    <a:srgbClr val="006600"/>
                  </a:solidFill>
                </a:rPr>
                <a:t>).</a:t>
              </a:r>
            </a:p>
          </p:txBody>
        </p:sp>
        <p:sp>
          <p:nvSpPr>
            <p:cNvPr id="2" name="Prostokąt 1"/>
            <p:cNvSpPr/>
            <p:nvPr/>
          </p:nvSpPr>
          <p:spPr>
            <a:xfrm>
              <a:off x="176324" y="3833444"/>
              <a:ext cx="801538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>
                  <a:solidFill>
                    <a:schemeClr val="accent1">
                      <a:lumMod val="25000"/>
                    </a:schemeClr>
                  </a:solidFill>
                </a:rPr>
                <a:t>Ta zależność jest w swoim charakterze bardzo podobna do zależności dla </a:t>
              </a:r>
              <a:r>
                <a:rPr lang="pl-PL" b="1" dirty="0" err="1">
                  <a:solidFill>
                    <a:schemeClr val="accent1">
                      <a:lumMod val="25000"/>
                    </a:schemeClr>
                  </a:solidFill>
                </a:rPr>
                <a:t>bezpamięciowego</a:t>
              </a:r>
              <a:r>
                <a:rPr lang="pl-PL" b="1" dirty="0">
                  <a:solidFill>
                    <a:schemeClr val="accent1">
                      <a:lumMod val="25000"/>
                    </a:schemeClr>
                  </a:solidFill>
                </a:rPr>
                <a:t> procesu Poissona: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20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725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CZAS  POBYTU w stanie  </a:t>
            </a:r>
            <a:r>
              <a:rPr lang="pl-PL" sz="3600" b="1" i="1" dirty="0" smtClean="0">
                <a:solidFill>
                  <a:srgbClr val="006600"/>
                </a:solidFill>
              </a:rPr>
              <a:t>i</a:t>
            </a:r>
            <a:r>
              <a:rPr lang="pl-PL" sz="3600" b="1" dirty="0" smtClean="0">
                <a:solidFill>
                  <a:srgbClr val="006600"/>
                </a:solidFill>
              </a:rPr>
              <a:t> </a:t>
            </a:r>
            <a:endParaRPr lang="pl-PL" sz="3600" dirty="0" smtClean="0">
              <a:solidFill>
                <a:srgbClr val="00660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55733" y="1101839"/>
            <a:ext cx="8761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err="1" smtClean="0">
                <a:solidFill>
                  <a:srgbClr val="000000"/>
                </a:solidFill>
              </a:rPr>
              <a:t>Bezpamięciowy</a:t>
            </a:r>
            <a:r>
              <a:rPr lang="pl-PL" b="1" dirty="0" smtClean="0">
                <a:solidFill>
                  <a:srgbClr val="000000"/>
                </a:solidFill>
              </a:rPr>
              <a:t> proces Poissona:</a:t>
            </a:r>
          </a:p>
          <a:p>
            <a:pPr algn="ctr"/>
            <a:r>
              <a:rPr lang="pl-PL" b="1" dirty="0" smtClean="0">
                <a:solidFill>
                  <a:srgbClr val="000000"/>
                </a:solidFill>
              </a:rPr>
              <a:t>Pr{pojedyncze zdarzenie </a:t>
            </a:r>
            <a:r>
              <a:rPr lang="pl-PL" b="1" dirty="0">
                <a:solidFill>
                  <a:srgbClr val="000000"/>
                </a:solidFill>
              </a:rPr>
              <a:t>w czasie ∆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} = </a:t>
            </a:r>
            <a:r>
              <a:rPr lang="pl-PL" b="1" i="1" dirty="0" smtClean="0">
                <a:solidFill>
                  <a:srgbClr val="000000"/>
                </a:solidFill>
              </a:rPr>
              <a:t>P</a:t>
            </a:r>
            <a:r>
              <a:rPr lang="pl-PL" b="1" baseline="-25000" dirty="0" smtClean="0">
                <a:solidFill>
                  <a:srgbClr val="000000"/>
                </a:solidFill>
              </a:rPr>
              <a:t>1</a:t>
            </a:r>
            <a:r>
              <a:rPr lang="pl-PL" b="1" dirty="0" smtClean="0">
                <a:solidFill>
                  <a:srgbClr val="000000"/>
                </a:solidFill>
              </a:rPr>
              <a:t>(∆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) ≈ 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  <a:r>
              <a:rPr lang="pl-PL" b="1" dirty="0">
                <a:solidFill>
                  <a:srgbClr val="000000"/>
                </a:solidFill>
              </a:rPr>
              <a:t> ∆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66260" y="2207200"/>
            <a:ext cx="85399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</a:rPr>
              <a:t>Odstęp pomiędzy zdarzeniami</a:t>
            </a:r>
          </a:p>
          <a:p>
            <a:pPr algn="ctr"/>
            <a:r>
              <a:rPr lang="pl-PL" b="1" dirty="0" smtClean="0">
                <a:solidFill>
                  <a:srgbClr val="000000"/>
                </a:solidFill>
              </a:rPr>
              <a:t>jest zmienną losową o rozkładzie wykładniczym: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a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el-GR" b="1" i="1" dirty="0">
                <a:solidFill>
                  <a:srgbClr val="000000"/>
                </a:solidFill>
              </a:rPr>
              <a:t>τ</a:t>
            </a:r>
            <a:r>
              <a:rPr lang="pl-PL" b="1" dirty="0" smtClean="0">
                <a:solidFill>
                  <a:srgbClr val="000000"/>
                </a:solidFill>
              </a:rPr>
              <a:t>) =  </a:t>
            </a:r>
            <a:r>
              <a:rPr lang="el-GR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  <a:r>
              <a:rPr lang="pl-PL" b="1" dirty="0" err="1" smtClean="0">
                <a:solidFill>
                  <a:srgbClr val="000000"/>
                </a:solidFill>
              </a:rPr>
              <a:t>exp</a:t>
            </a:r>
            <a:r>
              <a:rPr lang="pl-PL" b="1" dirty="0" smtClean="0">
                <a:solidFill>
                  <a:srgbClr val="000000"/>
                </a:solidFill>
              </a:rPr>
              <a:t>(-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  <a:r>
              <a:rPr lang="el-GR" b="1" i="1" dirty="0" smtClean="0">
                <a:solidFill>
                  <a:srgbClr val="000000"/>
                </a:solidFill>
              </a:rPr>
              <a:t>τ</a:t>
            </a:r>
            <a:r>
              <a:rPr lang="pl-PL" b="1" dirty="0" smtClean="0">
                <a:solidFill>
                  <a:srgbClr val="000000"/>
                </a:solidFill>
              </a:rPr>
              <a:t>).</a:t>
            </a:r>
            <a:endParaRPr lang="pl-PL" b="1" dirty="0">
              <a:solidFill>
                <a:srgbClr val="0000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55733" y="3617711"/>
            <a:ext cx="8761035" cy="3195571"/>
            <a:chOff x="155733" y="3617711"/>
            <a:chExt cx="8761035" cy="3195571"/>
          </a:xfrm>
        </p:grpSpPr>
        <p:sp>
          <p:nvSpPr>
            <p:cNvPr id="3" name="Prostokąt 2"/>
            <p:cNvSpPr/>
            <p:nvPr/>
          </p:nvSpPr>
          <p:spPr>
            <a:xfrm>
              <a:off x="193267" y="3617711"/>
              <a:ext cx="868596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l-PL" b="1" dirty="0">
                  <a:solidFill>
                    <a:srgbClr val="000099"/>
                  </a:solidFill>
                </a:rPr>
                <a:t>Prawdopodobieństwo </a:t>
              </a:r>
              <a:r>
                <a:rPr lang="pl-PL" b="1" dirty="0" smtClean="0">
                  <a:solidFill>
                    <a:srgbClr val="000099"/>
                  </a:solidFill>
                </a:rPr>
                <a:t>opuszczenia stanu </a:t>
              </a:r>
              <a:r>
                <a:rPr lang="pl-PL" b="1" i="1" dirty="0" smtClean="0">
                  <a:solidFill>
                    <a:srgbClr val="000099"/>
                  </a:solidFill>
                </a:rPr>
                <a:t>i</a:t>
              </a:r>
              <a:r>
                <a:rPr lang="pl-PL" b="1" dirty="0" smtClean="0">
                  <a:solidFill>
                    <a:srgbClr val="000099"/>
                  </a:solidFill>
                </a:rPr>
                <a:t> w ciągu bardzo </a:t>
              </a:r>
              <a:r>
                <a:rPr lang="pl-PL" b="1" dirty="0">
                  <a:solidFill>
                    <a:srgbClr val="000099"/>
                  </a:solidFill>
                </a:rPr>
                <a:t>krótkiego przedziału czasu ∆</a:t>
              </a:r>
              <a:r>
                <a:rPr lang="pl-PL" b="1" i="1" dirty="0">
                  <a:solidFill>
                    <a:srgbClr val="000099"/>
                  </a:solidFill>
                </a:rPr>
                <a:t>t</a:t>
              </a:r>
              <a:r>
                <a:rPr lang="pl-PL" b="1" dirty="0">
                  <a:solidFill>
                    <a:srgbClr val="000099"/>
                  </a:solidFill>
                </a:rPr>
                <a:t> zależy liniowo od intensywności </a:t>
              </a:r>
              <a:r>
                <a:rPr lang="pl-PL" b="1" i="1" dirty="0" err="1" smtClean="0">
                  <a:solidFill>
                    <a:srgbClr val="000099"/>
                  </a:solidFill>
                </a:rPr>
                <a:t>q</a:t>
              </a:r>
              <a:r>
                <a:rPr lang="pl-PL" b="1" i="1" baseline="-25000" dirty="0" err="1" smtClean="0">
                  <a:solidFill>
                    <a:srgbClr val="000099"/>
                  </a:solidFill>
                </a:rPr>
                <a:t>i</a:t>
              </a:r>
              <a:r>
                <a:rPr lang="pl-PL" b="1" dirty="0" smtClean="0">
                  <a:solidFill>
                    <a:srgbClr val="000099"/>
                  </a:solidFill>
                </a:rPr>
                <a:t>: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  <p:graphicFrame>
          <p:nvGraphicFramePr>
            <p:cNvPr id="1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9826232"/>
                </p:ext>
              </p:extLst>
            </p:nvPr>
          </p:nvGraphicFramePr>
          <p:xfrm>
            <a:off x="3163598" y="4526313"/>
            <a:ext cx="2745305" cy="6027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622" name="Equation" r:id="rId4" imgW="1041120" imgH="228600" progId="Equation.3">
                    <p:embed/>
                  </p:oleObj>
                </mc:Choice>
                <mc:Fallback>
                  <p:oleObj name="Equation" r:id="rId4" imgW="10411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3598" y="4526313"/>
                          <a:ext cx="2745305" cy="60273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pole tekstowe 15"/>
            <p:cNvSpPr txBox="1"/>
            <p:nvPr/>
          </p:nvSpPr>
          <p:spPr>
            <a:xfrm>
              <a:off x="155733" y="5159148"/>
              <a:ext cx="87610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>
                  <a:solidFill>
                    <a:srgbClr val="000099"/>
                  </a:solidFill>
                </a:rPr>
                <a:t>z</a:t>
              </a:r>
              <a:r>
                <a:rPr lang="pl-PL" b="1" dirty="0" smtClean="0">
                  <a:solidFill>
                    <a:srgbClr val="000099"/>
                  </a:solidFill>
                </a:rPr>
                <a:t>atem czas pobytu (</a:t>
              </a:r>
              <a:r>
                <a:rPr lang="pl-PL" b="1" i="1" dirty="0" err="1" smtClean="0">
                  <a:solidFill>
                    <a:srgbClr val="000099"/>
                  </a:solidFill>
                </a:rPr>
                <a:t>sojourn</a:t>
              </a:r>
              <a:r>
                <a:rPr lang="pl-PL" b="1" dirty="0" smtClean="0">
                  <a:solidFill>
                    <a:srgbClr val="000099"/>
                  </a:solidFill>
                </a:rPr>
                <a:t>/</a:t>
              </a:r>
              <a:r>
                <a:rPr lang="pl-PL" b="1" i="1" dirty="0" smtClean="0">
                  <a:solidFill>
                    <a:srgbClr val="000099"/>
                  </a:solidFill>
                </a:rPr>
                <a:t>holding </a:t>
              </a:r>
              <a:r>
                <a:rPr lang="pl-PL" b="1" i="1" dirty="0" err="1" smtClean="0">
                  <a:solidFill>
                    <a:srgbClr val="000099"/>
                  </a:solidFill>
                </a:rPr>
                <a:t>time</a:t>
              </a:r>
              <a:r>
                <a:rPr lang="pl-PL" b="1" dirty="0" smtClean="0">
                  <a:solidFill>
                    <a:srgbClr val="000099"/>
                  </a:solidFill>
                </a:rPr>
                <a:t>) </a:t>
              </a:r>
              <a:r>
                <a:rPr lang="pl-PL" b="1" i="1" dirty="0" smtClean="0">
                  <a:solidFill>
                    <a:srgbClr val="000099"/>
                  </a:solidFill>
                </a:rPr>
                <a:t>s</a:t>
              </a:r>
              <a:r>
                <a:rPr lang="pl-PL" b="1" i="1" baseline="-25000" dirty="0" smtClean="0">
                  <a:solidFill>
                    <a:srgbClr val="000099"/>
                  </a:solidFill>
                </a:rPr>
                <a:t>i</a:t>
              </a:r>
              <a:r>
                <a:rPr lang="pl-PL" b="1" dirty="0" smtClean="0">
                  <a:solidFill>
                    <a:srgbClr val="000099"/>
                  </a:solidFill>
                </a:rPr>
                <a:t>(</a:t>
              </a:r>
              <a:r>
                <a:rPr lang="el-GR" b="1" i="1" dirty="0" smtClean="0">
                  <a:solidFill>
                    <a:srgbClr val="000099"/>
                  </a:solidFill>
                </a:rPr>
                <a:t>τ</a:t>
              </a:r>
              <a:r>
                <a:rPr lang="pl-PL" b="1" dirty="0" smtClean="0">
                  <a:solidFill>
                    <a:srgbClr val="000099"/>
                  </a:solidFill>
                </a:rPr>
                <a:t>) w stanie </a:t>
              </a:r>
              <a:r>
                <a:rPr lang="pl-PL" b="1" i="1" dirty="0" smtClean="0">
                  <a:solidFill>
                    <a:srgbClr val="000099"/>
                  </a:solidFill>
                </a:rPr>
                <a:t>i</a:t>
              </a:r>
              <a:endParaRPr lang="pl-PL" b="1" dirty="0">
                <a:solidFill>
                  <a:srgbClr val="000099"/>
                </a:solidFill>
              </a:endParaRPr>
            </a:p>
            <a:p>
              <a:pPr algn="ctr"/>
              <a:r>
                <a:rPr lang="pl-PL" b="1" dirty="0" smtClean="0">
                  <a:solidFill>
                    <a:srgbClr val="000099"/>
                  </a:solidFill>
                </a:rPr>
                <a:t>jest również zmienną losową o rozkładzie wykładniczym:</a:t>
              </a:r>
            </a:p>
          </p:txBody>
        </p:sp>
        <p:graphicFrame>
          <p:nvGraphicFramePr>
            <p:cNvPr id="17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8267386"/>
                </p:ext>
              </p:extLst>
            </p:nvPr>
          </p:nvGraphicFramePr>
          <p:xfrm>
            <a:off x="2678088" y="6117359"/>
            <a:ext cx="3716324" cy="6959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623" name="Equation" r:id="rId6" imgW="1218960" imgH="228600" progId="Equation.3">
                    <p:embed/>
                  </p:oleObj>
                </mc:Choice>
                <mc:Fallback>
                  <p:oleObj name="Equation" r:id="rId6" imgW="1218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8088" y="6117359"/>
                          <a:ext cx="3716324" cy="69592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111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438150" y="0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PRAWDOPODOBIEŃSTWA przejść między stanami </a:t>
            </a:r>
            <a:r>
              <a:rPr kumimoji="1" lang="pl-PL" sz="3600" i="1" dirty="0">
                <a:solidFill>
                  <a:schemeClr val="folHlink"/>
                </a:solidFill>
                <a:latin typeface="Impact" pitchFamily="34" charset="0"/>
              </a:rPr>
              <a:t>i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 → </a:t>
            </a:r>
            <a:r>
              <a:rPr kumimoji="1" lang="pl-PL" sz="3600" i="1" dirty="0">
                <a:solidFill>
                  <a:schemeClr val="folHlink"/>
                </a:solidFill>
                <a:latin typeface="Impact" pitchFamily="34" charset="0"/>
              </a:rPr>
              <a:t>j 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7403404" y="64351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40962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446022"/>
              </p:ext>
            </p:extLst>
          </p:nvPr>
        </p:nvGraphicFramePr>
        <p:xfrm>
          <a:off x="820738" y="1828800"/>
          <a:ext cx="193992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439" name="Equation" r:id="rId4" imgW="685800" imgH="241200" progId="Equation.3">
                  <p:embed/>
                </p:oleObj>
              </mc:Choice>
              <mc:Fallback>
                <p:oleObj name="Equation" r:id="rId4" imgW="685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1828800"/>
                        <a:ext cx="1939925" cy="6826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77"/>
          <p:cNvSpPr txBox="1">
            <a:spLocks noChangeArrowheads="1"/>
          </p:cNvSpPr>
          <p:nvPr/>
        </p:nvSpPr>
        <p:spPr bwMode="auto">
          <a:xfrm>
            <a:off x="206515" y="3420307"/>
            <a:ext cx="886777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</a:rPr>
              <a:t>Przejścia między stanami opisane są prawdopodobieństwami </a:t>
            </a:r>
            <a:r>
              <a:rPr lang="pl-PL" sz="2000" b="1" i="1" dirty="0" err="1" smtClean="0">
                <a:solidFill>
                  <a:srgbClr val="FF0000"/>
                </a:solidFill>
              </a:rPr>
              <a:t>r</a:t>
            </a:r>
            <a:r>
              <a:rPr lang="pl-PL" sz="2000" b="1" i="1" baseline="-25000" dirty="0" err="1" smtClean="0">
                <a:solidFill>
                  <a:srgbClr val="FF0000"/>
                </a:solidFill>
              </a:rPr>
              <a:t>ij</a:t>
            </a:r>
            <a:r>
              <a:rPr lang="pl-PL" sz="2000" b="1" dirty="0" smtClean="0">
                <a:solidFill>
                  <a:srgbClr val="FF0000"/>
                </a:solidFill>
              </a:rPr>
              <a:t> niezależnymi od czasu (tworzącymi włożony łańcuch Markowa – </a:t>
            </a:r>
            <a:r>
              <a:rPr lang="pl-PL" sz="2000" b="1" i="1" dirty="0" err="1" smtClean="0">
                <a:solidFill>
                  <a:srgbClr val="FF0000"/>
                </a:solidFill>
              </a:rPr>
              <a:t>embedded</a:t>
            </a:r>
            <a:r>
              <a:rPr lang="pl-PL" sz="2000" b="1" i="1" dirty="0" smtClean="0">
                <a:solidFill>
                  <a:srgbClr val="FF0000"/>
                </a:solidFill>
              </a:rPr>
              <a:t> </a:t>
            </a:r>
            <a:r>
              <a:rPr lang="pl-PL" sz="2000" b="1" i="1" dirty="0" err="1" smtClean="0">
                <a:solidFill>
                  <a:srgbClr val="FF0000"/>
                </a:solidFill>
              </a:rPr>
              <a:t>Markov</a:t>
            </a:r>
            <a:r>
              <a:rPr lang="pl-PL" sz="2000" b="1" i="1" dirty="0" smtClean="0">
                <a:solidFill>
                  <a:srgbClr val="FF0000"/>
                </a:solidFill>
              </a:rPr>
              <a:t> </a:t>
            </a:r>
            <a:r>
              <a:rPr lang="pl-PL" sz="2000" b="1" i="1" dirty="0" err="1" smtClean="0">
                <a:solidFill>
                  <a:srgbClr val="FF0000"/>
                </a:solidFill>
              </a:rPr>
              <a:t>chain</a:t>
            </a:r>
            <a:r>
              <a:rPr lang="pl-PL" sz="2000" b="1" dirty="0" smtClean="0">
                <a:solidFill>
                  <a:srgbClr val="FF0000"/>
                </a:solidFill>
              </a:rPr>
              <a:t>).</a:t>
            </a:r>
          </a:p>
          <a:p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i="1" dirty="0" err="1"/>
              <a:t>r</a:t>
            </a:r>
            <a:r>
              <a:rPr lang="pl-PL" sz="2000" b="1" i="1" baseline="-25000" dirty="0" err="1"/>
              <a:t>ij</a:t>
            </a:r>
            <a:r>
              <a:rPr lang="pl-PL" sz="2000" b="1" dirty="0"/>
              <a:t> – prawdopodobieństwo </a:t>
            </a:r>
            <a:r>
              <a:rPr lang="pl-PL" sz="2000" b="1" dirty="0" smtClean="0"/>
              <a:t>skokowego przejścia </a:t>
            </a:r>
            <a:r>
              <a:rPr lang="pl-PL" sz="2000" b="1" dirty="0"/>
              <a:t>z </a:t>
            </a:r>
            <a:r>
              <a:rPr lang="pl-PL" sz="2000" b="1" i="1" dirty="0"/>
              <a:t>i</a:t>
            </a:r>
            <a:r>
              <a:rPr lang="pl-PL" sz="2000" b="1" dirty="0"/>
              <a:t>-tego stanu do  </a:t>
            </a:r>
            <a:r>
              <a:rPr lang="pl-PL" sz="2000" b="1" i="1" dirty="0"/>
              <a:t>j</a:t>
            </a:r>
            <a:r>
              <a:rPr lang="pl-PL" sz="2000" b="1" dirty="0"/>
              <a:t>-tego </a:t>
            </a:r>
            <a:r>
              <a:rPr lang="pl-PL" sz="2000" b="1" dirty="0" smtClean="0"/>
              <a:t>stanu,</a:t>
            </a:r>
            <a:br>
              <a:rPr lang="pl-PL" sz="2000" b="1" dirty="0" smtClean="0"/>
            </a:br>
            <a:r>
              <a:rPr lang="pl-PL" sz="2000" b="1" i="1" dirty="0" smtClean="0"/>
              <a:t>i</a:t>
            </a:r>
            <a:r>
              <a:rPr lang="pl-PL" sz="2000" b="1" dirty="0" smtClean="0"/>
              <a:t> </a:t>
            </a:r>
            <a:r>
              <a:rPr lang="pl-PL" sz="2000" b="1" dirty="0">
                <a:sym typeface="Symbol" pitchFamily="18" charset="2"/>
              </a:rPr>
              <a:t> </a:t>
            </a:r>
            <a:r>
              <a:rPr lang="pl-PL" sz="2000" b="1" i="1" dirty="0" smtClean="0">
                <a:sym typeface="Symbol" pitchFamily="18" charset="2"/>
              </a:rPr>
              <a:t>j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/>
              <a:t>–</a:t>
            </a:r>
            <a:r>
              <a:rPr lang="pl-PL" sz="2000" b="1" dirty="0" smtClean="0">
                <a:sym typeface="Symbol" pitchFamily="18" charset="2"/>
              </a:rPr>
              <a:t> już po </a:t>
            </a:r>
            <a:r>
              <a:rPr lang="pl-PL" sz="2000" b="1" dirty="0">
                <a:sym typeface="Symbol" pitchFamily="18" charset="2"/>
              </a:rPr>
              <a:t>upływie czasu pobytu w </a:t>
            </a:r>
            <a:r>
              <a:rPr lang="pl-PL" sz="2000" b="1" i="1" dirty="0">
                <a:sym typeface="Symbol" pitchFamily="18" charset="2"/>
              </a:rPr>
              <a:t>i</a:t>
            </a:r>
            <a:r>
              <a:rPr lang="pl-PL" sz="2000" b="1" dirty="0">
                <a:sym typeface="Symbol" pitchFamily="18" charset="2"/>
              </a:rPr>
              <a:t>-tym stanie </a:t>
            </a:r>
            <a:r>
              <a:rPr lang="pl-PL" sz="2000" b="1" dirty="0"/>
              <a:t>opisanym wykładniczą zmienną losową </a:t>
            </a:r>
            <a:r>
              <a:rPr lang="pl-PL" sz="2000" b="1" i="1" dirty="0"/>
              <a:t>s</a:t>
            </a:r>
            <a:r>
              <a:rPr lang="pl-PL" sz="2000" b="1" i="1" baseline="-25000" dirty="0"/>
              <a:t>i</a:t>
            </a:r>
            <a:r>
              <a:rPr lang="pl-PL" sz="2000" b="1" dirty="0"/>
              <a:t>(</a:t>
            </a:r>
            <a:r>
              <a:rPr lang="el-GR" sz="2000" b="1" i="1" dirty="0"/>
              <a:t>τ</a:t>
            </a:r>
            <a:r>
              <a:rPr lang="pl-PL" sz="2000" b="1" dirty="0"/>
              <a:t>) = </a:t>
            </a:r>
            <a:r>
              <a:rPr lang="pl-PL" sz="2000" b="1" i="1" dirty="0" err="1"/>
              <a:t>q</a:t>
            </a:r>
            <a:r>
              <a:rPr lang="pl-PL" sz="2000" b="1" i="1" baseline="-25000" dirty="0" err="1"/>
              <a:t>i</a:t>
            </a:r>
            <a:r>
              <a:rPr lang="pl-PL" sz="2000" b="1" dirty="0" err="1"/>
              <a:t>exp</a:t>
            </a:r>
            <a:r>
              <a:rPr lang="pl-PL" sz="2000" b="1" dirty="0"/>
              <a:t>(-</a:t>
            </a:r>
            <a:r>
              <a:rPr lang="pl-PL" sz="2000" b="1" i="1" dirty="0" err="1"/>
              <a:t>q</a:t>
            </a:r>
            <a:r>
              <a:rPr lang="pl-PL" sz="2000" b="1" i="1" baseline="-25000" dirty="0" err="1"/>
              <a:t>i</a:t>
            </a:r>
            <a:r>
              <a:rPr lang="el-GR" sz="2000" b="1" i="1" dirty="0"/>
              <a:t>τ</a:t>
            </a:r>
            <a:r>
              <a:rPr lang="pl-PL" sz="2000" b="1" dirty="0" smtClean="0"/>
              <a:t>) (zatem również </a:t>
            </a:r>
            <a:r>
              <a:rPr lang="pl-PL" sz="2000" b="1" i="1" dirty="0" err="1" smtClean="0"/>
              <a:t>r</a:t>
            </a:r>
            <a:r>
              <a:rPr lang="pl-PL" sz="2000" b="1" i="1" baseline="-25000" dirty="0" err="1" smtClean="0"/>
              <a:t>ii</a:t>
            </a:r>
            <a:r>
              <a:rPr lang="pl-PL" sz="2000" b="1" dirty="0" smtClean="0"/>
              <a:t> = 0).</a:t>
            </a:r>
            <a:endParaRPr lang="pl-PL" sz="2000" b="1" dirty="0">
              <a:sym typeface="Symbol" pitchFamily="18" charset="2"/>
            </a:endParaRPr>
          </a:p>
          <a:p>
            <a:endParaRPr lang="pl-PL" sz="2000" b="1" dirty="0">
              <a:sym typeface="Symbol" pitchFamily="18" charset="2"/>
            </a:endParaRPr>
          </a:p>
          <a:p>
            <a:r>
              <a:rPr lang="pl-PL" sz="2000" b="1" dirty="0" smtClean="0">
                <a:solidFill>
                  <a:srgbClr val="000099"/>
                </a:solidFill>
                <a:sym typeface="Symbol" pitchFamily="18" charset="2"/>
              </a:rPr>
              <a:t>Macierz prawdopodobieństw przejść R = [</a:t>
            </a:r>
            <a:r>
              <a:rPr lang="pl-PL" sz="2000" b="1" i="1" dirty="0" err="1" smtClean="0">
                <a:solidFill>
                  <a:srgbClr val="000099"/>
                </a:solidFill>
              </a:rPr>
              <a:t>r</a:t>
            </a:r>
            <a:r>
              <a:rPr lang="pl-PL" sz="2000" b="1" i="1" baseline="-25000" dirty="0" err="1" smtClean="0">
                <a:solidFill>
                  <a:srgbClr val="000099"/>
                </a:solidFill>
              </a:rPr>
              <a:t>ij</a:t>
            </a:r>
            <a:r>
              <a:rPr lang="pl-PL" sz="2000" b="1" dirty="0" smtClean="0">
                <a:solidFill>
                  <a:srgbClr val="000099"/>
                </a:solidFill>
              </a:rPr>
              <a:t>] opisuje „pozbawioną czasu” wędrówkę łańcucha po jego stanach; upływ czasu jest realizowany niezależnie przez pobyt</a:t>
            </a: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łańcucha w stanie przez czas opisany wykładniczą zmienną losową s</a:t>
            </a:r>
            <a:r>
              <a:rPr lang="pl-PL" sz="2000" b="1" i="1" baseline="-25000" dirty="0" smtClean="0">
                <a:solidFill>
                  <a:srgbClr val="000099"/>
                </a:solidFill>
              </a:rPr>
              <a:t>i</a:t>
            </a:r>
            <a:r>
              <a:rPr lang="pl-PL" sz="2000" b="1" dirty="0" smtClean="0">
                <a:solidFill>
                  <a:srgbClr val="000099"/>
                </a:solidFill>
              </a:rPr>
              <a:t>(</a:t>
            </a:r>
            <a:r>
              <a:rPr lang="el-GR" sz="2000" b="1" i="1" dirty="0" smtClean="0">
                <a:solidFill>
                  <a:srgbClr val="000099"/>
                </a:solidFill>
              </a:rPr>
              <a:t>τ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r>
              <a:rPr lang="pl-PL" sz="2000" b="1" dirty="0"/>
              <a:t> </a:t>
            </a:r>
            <a:r>
              <a:rPr lang="pl-PL" sz="2000" b="1" dirty="0">
                <a:solidFill>
                  <a:srgbClr val="000099"/>
                </a:solidFill>
              </a:rPr>
              <a:t>= 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pl-PL" sz="2000" b="1" dirty="0" err="1">
                <a:solidFill>
                  <a:srgbClr val="000099"/>
                </a:solidFill>
              </a:rPr>
              <a:t>exp</a:t>
            </a:r>
            <a:r>
              <a:rPr lang="pl-PL" sz="2000" b="1" dirty="0">
                <a:solidFill>
                  <a:srgbClr val="000099"/>
                </a:solidFill>
              </a:rPr>
              <a:t>(-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>
                <a:solidFill>
                  <a:srgbClr val="000099"/>
                </a:solidFill>
              </a:rPr>
              <a:t>)</a:t>
            </a:r>
            <a:r>
              <a:rPr lang="pl-PL" sz="2000" b="1" dirty="0" smtClean="0">
                <a:solidFill>
                  <a:srgbClr val="000099"/>
                </a:solidFill>
              </a:rPr>
              <a:t>.</a:t>
            </a:r>
            <a:endParaRPr lang="pl-PL" sz="2000" b="1" dirty="0">
              <a:solidFill>
                <a:srgbClr val="000099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91182"/>
            <a:ext cx="4228460" cy="28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60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ZLICZENIOWY 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 POISSONA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59" name="Grupa 58"/>
          <p:cNvGrpSpPr/>
          <p:nvPr/>
        </p:nvGrpSpPr>
        <p:grpSpPr>
          <a:xfrm>
            <a:off x="791580" y="683695"/>
            <a:ext cx="7602859" cy="1689618"/>
            <a:chOff x="746575" y="2798930"/>
            <a:chExt cx="7602859" cy="1689618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V="1">
              <a:off x="746575" y="3640705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Rectangle 8"/>
            <p:cNvSpPr>
              <a:spLocks noChangeArrowheads="1"/>
            </p:cNvSpPr>
            <p:nvPr/>
          </p:nvSpPr>
          <p:spPr bwMode="auto">
            <a:xfrm>
              <a:off x="7528375" y="2958080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18895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>
              <a:off x="52931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11"/>
            <p:cNvSpPr>
              <a:spLocks noChangeShapeType="1"/>
            </p:cNvSpPr>
            <p:nvPr/>
          </p:nvSpPr>
          <p:spPr bwMode="auto">
            <a:xfrm>
              <a:off x="1916563" y="333908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3356865" y="2798930"/>
              <a:ext cx="88678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err="1" smtClean="0">
                  <a:solidFill>
                    <a:srgbClr val="000000"/>
                  </a:solidFill>
                </a:rPr>
                <a:t>n;t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39" name="Group 13"/>
            <p:cNvGrpSpPr>
              <a:grpSpLocks/>
            </p:cNvGrpSpPr>
            <p:nvPr/>
          </p:nvGrpSpPr>
          <p:grpSpPr bwMode="auto">
            <a:xfrm>
              <a:off x="2145163" y="3566093"/>
              <a:ext cx="2971800" cy="152400"/>
              <a:chOff x="2592" y="3336"/>
              <a:chExt cx="1872" cy="96"/>
            </a:xfrm>
          </p:grpSpPr>
          <p:sp>
            <p:nvSpPr>
              <p:cNvPr id="45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0" name="Line 26"/>
            <p:cNvSpPr>
              <a:spLocks noChangeShapeType="1"/>
            </p:cNvSpPr>
            <p:nvPr/>
          </p:nvSpPr>
          <p:spPr bwMode="auto">
            <a:xfrm>
              <a:off x="6613975" y="3335905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27"/>
            <p:cNvSpPr>
              <a:spLocks noChangeShapeType="1"/>
            </p:cNvSpPr>
            <p:nvPr/>
          </p:nvSpPr>
          <p:spPr bwMode="auto">
            <a:xfrm flipV="1">
              <a:off x="5318575" y="3335905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Text Box 28"/>
            <p:cNvSpPr txBox="1">
              <a:spLocks noChangeArrowheads="1"/>
            </p:cNvSpPr>
            <p:nvPr/>
          </p:nvSpPr>
          <p:spPr bwMode="auto">
            <a:xfrm>
              <a:off x="5337085" y="2798930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{0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43" name="Line 29"/>
            <p:cNvSpPr>
              <a:spLocks noChangeShapeType="1"/>
            </p:cNvSpPr>
            <p:nvPr/>
          </p:nvSpPr>
          <p:spPr bwMode="auto">
            <a:xfrm flipV="1">
              <a:off x="1889575" y="4014065"/>
              <a:ext cx="3447510" cy="7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040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109086"/>
                </p:ext>
              </p:extLst>
            </p:nvPr>
          </p:nvGraphicFramePr>
          <p:xfrm>
            <a:off x="3434795" y="4013885"/>
            <a:ext cx="709613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896" name="Equation" r:id="rId4" imgW="342720" imgH="228600" progId="Equation.3">
                    <p:embed/>
                  </p:oleObj>
                </mc:Choice>
                <mc:Fallback>
                  <p:oleObj name="Equation" r:id="rId4" imgW="34272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4795" y="4013885"/>
                          <a:ext cx="709613" cy="474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6" name="Łącznik prosty ze strzałką 55"/>
            <p:cNvCxnSpPr>
              <a:stCxn id="43" idx="1"/>
            </p:cNvCxnSpPr>
            <p:nvPr/>
          </p:nvCxnSpPr>
          <p:spPr bwMode="auto">
            <a:xfrm>
              <a:off x="5337085" y="4014065"/>
              <a:ext cx="13051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30405" name="Object 5"/>
            <p:cNvGraphicFramePr>
              <a:graphicFrameLocks noChangeAspect="1"/>
            </p:cNvGraphicFramePr>
            <p:nvPr/>
          </p:nvGraphicFramePr>
          <p:xfrm>
            <a:off x="5472100" y="4014065"/>
            <a:ext cx="922963" cy="3589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897" name="Równanie" r:id="rId6" imgW="457200" imgH="177480" progId="Equation.3">
                    <p:embed/>
                  </p:oleObj>
                </mc:Choice>
                <mc:Fallback>
                  <p:oleObj name="Równanie" r:id="rId6" imgW="45720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72100" y="4014065"/>
                          <a:ext cx="922963" cy="3589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" name="Grupa 60"/>
          <p:cNvGrpSpPr/>
          <p:nvPr/>
        </p:nvGrpSpPr>
        <p:grpSpPr>
          <a:xfrm>
            <a:off x="791580" y="2393885"/>
            <a:ext cx="7602859" cy="1690753"/>
            <a:chOff x="746575" y="2798930"/>
            <a:chExt cx="7602859" cy="1690753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 flipV="1">
              <a:off x="746575" y="3640705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7528375" y="2958080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64" name="Line 9"/>
            <p:cNvSpPr>
              <a:spLocks noChangeShapeType="1"/>
            </p:cNvSpPr>
            <p:nvPr/>
          </p:nvSpPr>
          <p:spPr bwMode="auto">
            <a:xfrm>
              <a:off x="18895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" name="Line 10"/>
            <p:cNvSpPr>
              <a:spLocks noChangeShapeType="1"/>
            </p:cNvSpPr>
            <p:nvPr/>
          </p:nvSpPr>
          <p:spPr bwMode="auto">
            <a:xfrm>
              <a:off x="52931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6" name="Line 11"/>
            <p:cNvSpPr>
              <a:spLocks noChangeShapeType="1"/>
            </p:cNvSpPr>
            <p:nvPr/>
          </p:nvSpPr>
          <p:spPr bwMode="auto">
            <a:xfrm>
              <a:off x="1916563" y="333908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Text Box 12"/>
            <p:cNvSpPr txBox="1">
              <a:spLocks noChangeArrowheads="1"/>
            </p:cNvSpPr>
            <p:nvPr/>
          </p:nvSpPr>
          <p:spPr bwMode="auto">
            <a:xfrm>
              <a:off x="3356865" y="2798930"/>
              <a:ext cx="11865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n-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1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68" name="Group 13"/>
            <p:cNvGrpSpPr>
              <a:grpSpLocks/>
            </p:cNvGrpSpPr>
            <p:nvPr/>
          </p:nvGrpSpPr>
          <p:grpSpPr bwMode="auto">
            <a:xfrm>
              <a:off x="2145164" y="3564523"/>
              <a:ext cx="3929063" cy="153988"/>
              <a:chOff x="2592" y="3335"/>
              <a:chExt cx="2475" cy="97"/>
            </a:xfrm>
          </p:grpSpPr>
          <p:sp>
            <p:nvSpPr>
              <p:cNvPr id="76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" name="Oval 17"/>
              <p:cNvSpPr>
                <a:spLocks noChangeArrowheads="1"/>
              </p:cNvSpPr>
              <p:nvPr/>
            </p:nvSpPr>
            <p:spPr bwMode="auto">
              <a:xfrm>
                <a:off x="4971" y="3335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1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3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9" name="Line 26"/>
            <p:cNvSpPr>
              <a:spLocks noChangeShapeType="1"/>
            </p:cNvSpPr>
            <p:nvPr/>
          </p:nvSpPr>
          <p:spPr bwMode="auto">
            <a:xfrm>
              <a:off x="6613975" y="3335905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Line 27"/>
            <p:cNvSpPr>
              <a:spLocks noChangeShapeType="1"/>
            </p:cNvSpPr>
            <p:nvPr/>
          </p:nvSpPr>
          <p:spPr bwMode="auto">
            <a:xfrm flipV="1">
              <a:off x="5318575" y="3335905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Text Box 28"/>
            <p:cNvSpPr txBox="1">
              <a:spLocks noChangeArrowheads="1"/>
            </p:cNvSpPr>
            <p:nvPr/>
          </p:nvSpPr>
          <p:spPr bwMode="auto">
            <a:xfrm>
              <a:off x="5337085" y="2798930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smtClean="0">
                  <a:solidFill>
                    <a:srgbClr val="000000"/>
                  </a:solidFill>
                </a:rPr>
                <a:t>{1</a:t>
              </a:r>
              <a:r>
                <a:rPr lang="pl-PL" sz="2800" b="1" i="1" smtClean="0">
                  <a:solidFill>
                    <a:srgbClr val="000000"/>
                  </a:solidFill>
                </a:rPr>
                <a:t>;</a:t>
              </a:r>
              <a:r>
                <a:rPr lang="pl-PL" sz="2800" b="1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72" name="Line 29"/>
            <p:cNvSpPr>
              <a:spLocks noChangeShapeType="1"/>
            </p:cNvSpPr>
            <p:nvPr/>
          </p:nvSpPr>
          <p:spPr bwMode="auto">
            <a:xfrm flipV="1">
              <a:off x="1889575" y="4014065"/>
              <a:ext cx="3447510" cy="7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73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135800"/>
                </p:ext>
              </p:extLst>
            </p:nvPr>
          </p:nvGraphicFramePr>
          <p:xfrm>
            <a:off x="3339545" y="4015020"/>
            <a:ext cx="898525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898" name="Equation" r:id="rId8" imgW="431640" imgH="228600" progId="Equation.3">
                    <p:embed/>
                  </p:oleObj>
                </mc:Choice>
                <mc:Fallback>
                  <p:oleObj name="Equation" r:id="rId8" imgW="43164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9545" y="4015020"/>
                          <a:ext cx="898525" cy="474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4" name="Łącznik prosty ze strzałką 73"/>
            <p:cNvCxnSpPr>
              <a:stCxn id="72" idx="1"/>
            </p:cNvCxnSpPr>
            <p:nvPr/>
          </p:nvCxnSpPr>
          <p:spPr bwMode="auto">
            <a:xfrm>
              <a:off x="5337085" y="4014065"/>
              <a:ext cx="13051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75" name="Object 5"/>
            <p:cNvGraphicFramePr>
              <a:graphicFrameLocks noChangeAspect="1"/>
            </p:cNvGraphicFramePr>
            <p:nvPr/>
          </p:nvGraphicFramePr>
          <p:xfrm>
            <a:off x="5651500" y="4014335"/>
            <a:ext cx="56356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899" name="Równanie" r:id="rId10" imgW="279360" imgH="177480" progId="Equation.3">
                    <p:embed/>
                  </p:oleObj>
                </mc:Choice>
                <mc:Fallback>
                  <p:oleObj name="Równanie" r:id="rId10" imgW="27936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1500" y="4014335"/>
                          <a:ext cx="563563" cy="358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040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846291"/>
              </p:ext>
            </p:extLst>
          </p:nvPr>
        </p:nvGraphicFramePr>
        <p:xfrm>
          <a:off x="2540000" y="5648325"/>
          <a:ext cx="413543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900" name="Equation" r:id="rId12" imgW="1803240" imgH="431640" progId="Equation.3">
                  <p:embed/>
                </p:oleObj>
              </mc:Choice>
              <mc:Fallback>
                <p:oleObj name="Equation" r:id="rId12" imgW="180324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0" y="5648325"/>
                        <a:ext cx="4135438" cy="987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761576"/>
              </p:ext>
            </p:extLst>
          </p:nvPr>
        </p:nvGraphicFramePr>
        <p:xfrm>
          <a:off x="1522413" y="4238625"/>
          <a:ext cx="6580187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901" name="Equation" r:id="rId14" imgW="2425680" imgH="457200" progId="Equation.3">
                  <p:embed/>
                </p:oleObj>
              </mc:Choice>
              <mc:Fallback>
                <p:oleObj name="Equation" r:id="rId14" imgW="24256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413" y="4238625"/>
                        <a:ext cx="6580187" cy="1235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Line 39"/>
          <p:cNvSpPr>
            <a:spLocks noChangeShapeType="1"/>
          </p:cNvSpPr>
          <p:nvPr/>
        </p:nvSpPr>
        <p:spPr bwMode="auto">
          <a:xfrm>
            <a:off x="3540866" y="2833096"/>
            <a:ext cx="7239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>
            <a:off x="1374990" y="3399461"/>
            <a:ext cx="712471" cy="22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37"/>
          <p:cNvSpPr>
            <a:spLocks noChangeShapeType="1"/>
          </p:cNvSpPr>
          <p:nvPr/>
        </p:nvSpPr>
        <p:spPr bwMode="auto">
          <a:xfrm>
            <a:off x="2816966" y="3979695"/>
            <a:ext cx="5824" cy="154683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>
            <a:off x="2054966" y="3979696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>
            <a:off x="2816966" y="4468465"/>
            <a:ext cx="7239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40"/>
          <p:cNvSpPr>
            <a:spLocks noChangeShapeType="1"/>
          </p:cNvSpPr>
          <p:nvPr/>
        </p:nvSpPr>
        <p:spPr bwMode="auto">
          <a:xfrm flipH="1">
            <a:off x="1367006" y="3378805"/>
            <a:ext cx="7984" cy="2147726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41"/>
          <p:cNvSpPr>
            <a:spLocks noChangeShapeType="1"/>
          </p:cNvSpPr>
          <p:nvPr/>
        </p:nvSpPr>
        <p:spPr bwMode="auto">
          <a:xfrm>
            <a:off x="569175" y="5154264"/>
            <a:ext cx="811560" cy="432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Line 43"/>
          <p:cNvSpPr>
            <a:spLocks noChangeShapeType="1"/>
          </p:cNvSpPr>
          <p:nvPr/>
        </p:nvSpPr>
        <p:spPr bwMode="auto">
          <a:xfrm>
            <a:off x="521550" y="5533060"/>
            <a:ext cx="4639605" cy="1568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Line 44"/>
          <p:cNvSpPr>
            <a:spLocks noChangeShapeType="1"/>
          </p:cNvSpPr>
          <p:nvPr/>
        </p:nvSpPr>
        <p:spPr bwMode="auto">
          <a:xfrm rot="16200000">
            <a:off x="-1281850" y="3596492"/>
            <a:ext cx="3886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Text Box 46"/>
          <p:cNvSpPr txBox="1">
            <a:spLocks noChangeArrowheads="1"/>
          </p:cNvSpPr>
          <p:nvPr/>
        </p:nvSpPr>
        <p:spPr bwMode="auto">
          <a:xfrm>
            <a:off x="846248" y="1622975"/>
            <a:ext cx="2860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000099"/>
                </a:solidFill>
              </a:rPr>
              <a:t>Dyskretne stany</a:t>
            </a:r>
            <a:r>
              <a:rPr lang="pl-PL" sz="1800" b="1" dirty="0">
                <a:solidFill>
                  <a:srgbClr val="000099"/>
                </a:solidFill>
              </a:rPr>
              <a:t> </a:t>
            </a:r>
            <a:r>
              <a:rPr lang="pl-PL" sz="1800" b="1" dirty="0" smtClean="0">
                <a:solidFill>
                  <a:srgbClr val="000099"/>
                </a:solidFill>
              </a:rPr>
              <a:t>włożonego</a:t>
            </a:r>
            <a:r>
              <a:rPr lang="pl-PL" sz="1800" b="1" dirty="0">
                <a:solidFill>
                  <a:srgbClr val="000099"/>
                </a:solidFill>
              </a:rPr>
              <a:t/>
            </a:r>
            <a:br>
              <a:rPr lang="pl-PL" sz="1800" b="1" dirty="0">
                <a:solidFill>
                  <a:srgbClr val="000099"/>
                </a:solidFill>
              </a:rPr>
            </a:br>
            <a:r>
              <a:rPr lang="pl-PL" sz="1800" b="1" dirty="0" smtClean="0">
                <a:solidFill>
                  <a:srgbClr val="000099"/>
                </a:solidFill>
              </a:rPr>
              <a:t>łańcucha Markowa</a:t>
            </a:r>
            <a:endParaRPr lang="pl-PL" sz="1600" dirty="0"/>
          </a:p>
        </p:txBody>
      </p:sp>
      <p:sp>
        <p:nvSpPr>
          <p:cNvPr id="18" name="Oval 47"/>
          <p:cNvSpPr>
            <a:spLocks noChangeArrowheads="1"/>
          </p:cNvSpPr>
          <p:nvPr/>
        </p:nvSpPr>
        <p:spPr bwMode="auto">
          <a:xfrm>
            <a:off x="597750" y="507586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" name="Oval 48"/>
          <p:cNvSpPr>
            <a:spLocks noChangeArrowheads="1"/>
          </p:cNvSpPr>
          <p:nvPr/>
        </p:nvSpPr>
        <p:spPr bwMode="auto">
          <a:xfrm>
            <a:off x="1298790" y="3327107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Oval 50"/>
          <p:cNvSpPr>
            <a:spLocks noChangeArrowheads="1"/>
          </p:cNvSpPr>
          <p:nvPr/>
        </p:nvSpPr>
        <p:spPr bwMode="auto">
          <a:xfrm>
            <a:off x="2740766" y="4435642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1086700" y="2680940"/>
            <a:ext cx="8851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dirty="0">
                <a:solidFill>
                  <a:srgbClr val="000000"/>
                </a:solidFill>
              </a:rPr>
              <a:t>1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1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 flipH="1">
            <a:off x="3540330" y="2823946"/>
            <a:ext cx="536" cy="2715646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54"/>
          <p:cNvSpPr>
            <a:spLocks noChangeShapeType="1"/>
          </p:cNvSpPr>
          <p:nvPr/>
        </p:nvSpPr>
        <p:spPr bwMode="auto">
          <a:xfrm flipH="1">
            <a:off x="4261054" y="2505140"/>
            <a:ext cx="3711" cy="327956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Oval 56"/>
          <p:cNvSpPr>
            <a:spLocks noChangeArrowheads="1"/>
          </p:cNvSpPr>
          <p:nvPr/>
        </p:nvSpPr>
        <p:spPr bwMode="auto">
          <a:xfrm>
            <a:off x="3461491" y="2754096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Text Box 60"/>
          <p:cNvSpPr txBox="1">
            <a:spLocks noChangeArrowheads="1"/>
          </p:cNvSpPr>
          <p:nvPr/>
        </p:nvSpPr>
        <p:spPr bwMode="auto">
          <a:xfrm>
            <a:off x="2758382" y="4509638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(3, </a:t>
            </a:r>
            <a:r>
              <a:rPr lang="pl-PL" b="1" i="1" dirty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31" name="Text Box 61"/>
          <p:cNvSpPr txBox="1">
            <a:spLocks noChangeArrowheads="1"/>
          </p:cNvSpPr>
          <p:nvPr/>
        </p:nvSpPr>
        <p:spPr bwMode="auto">
          <a:xfrm>
            <a:off x="1661827" y="4081223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dirty="0">
                <a:solidFill>
                  <a:srgbClr val="000000"/>
                </a:solidFill>
              </a:rPr>
              <a:t>2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2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32" name="Text Box 62"/>
          <p:cNvSpPr txBox="1">
            <a:spLocks noChangeArrowheads="1"/>
          </p:cNvSpPr>
          <p:nvPr/>
        </p:nvSpPr>
        <p:spPr bwMode="auto">
          <a:xfrm>
            <a:off x="699215" y="4563048"/>
            <a:ext cx="9112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dirty="0">
                <a:solidFill>
                  <a:srgbClr val="000000"/>
                </a:solidFill>
              </a:rPr>
              <a:t>0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0" name="Oval 56"/>
          <p:cNvSpPr>
            <a:spLocks noChangeArrowheads="1"/>
          </p:cNvSpPr>
          <p:nvPr/>
        </p:nvSpPr>
        <p:spPr bwMode="auto">
          <a:xfrm>
            <a:off x="577067" y="332326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Oval 56"/>
          <p:cNvSpPr>
            <a:spLocks noChangeArrowheads="1"/>
          </p:cNvSpPr>
          <p:nvPr/>
        </p:nvSpPr>
        <p:spPr bwMode="auto">
          <a:xfrm>
            <a:off x="585051" y="4433438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2" name="Oval 56"/>
          <p:cNvSpPr>
            <a:spLocks noChangeArrowheads="1"/>
          </p:cNvSpPr>
          <p:nvPr/>
        </p:nvSpPr>
        <p:spPr bwMode="auto">
          <a:xfrm>
            <a:off x="581875" y="274933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4" name="Oval 56"/>
          <p:cNvSpPr>
            <a:spLocks noChangeArrowheads="1"/>
          </p:cNvSpPr>
          <p:nvPr/>
        </p:nvSpPr>
        <p:spPr bwMode="auto">
          <a:xfrm>
            <a:off x="586592" y="3901292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Line 37"/>
          <p:cNvSpPr>
            <a:spLocks noChangeShapeType="1"/>
          </p:cNvSpPr>
          <p:nvPr/>
        </p:nvSpPr>
        <p:spPr bwMode="auto">
          <a:xfrm flipH="1">
            <a:off x="2079204" y="3401665"/>
            <a:ext cx="13862" cy="2124866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6" name="Oval 49"/>
          <p:cNvSpPr>
            <a:spLocks noChangeArrowheads="1"/>
          </p:cNvSpPr>
          <p:nvPr/>
        </p:nvSpPr>
        <p:spPr bwMode="auto">
          <a:xfrm>
            <a:off x="2016866" y="3903496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504673" y="55550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0</a:t>
            </a:r>
            <a:endParaRPr lang="pl-PL" dirty="0"/>
          </a:p>
        </p:txBody>
      </p:sp>
      <p:sp>
        <p:nvSpPr>
          <p:cNvPr id="49" name="Prostokąt 48"/>
          <p:cNvSpPr/>
          <p:nvPr/>
        </p:nvSpPr>
        <p:spPr>
          <a:xfrm>
            <a:off x="1212346" y="55550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1</a:t>
            </a:r>
            <a:endParaRPr lang="pl-PL" dirty="0"/>
          </a:p>
        </p:txBody>
      </p:sp>
      <p:sp>
        <p:nvSpPr>
          <p:cNvPr id="50" name="Prostokąt 49"/>
          <p:cNvSpPr/>
          <p:nvPr/>
        </p:nvSpPr>
        <p:spPr>
          <a:xfrm>
            <a:off x="1929613" y="55550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2</a:t>
            </a:r>
            <a:endParaRPr lang="pl-PL" dirty="0"/>
          </a:p>
        </p:txBody>
      </p:sp>
      <p:sp>
        <p:nvSpPr>
          <p:cNvPr id="51" name="Prostokąt 50"/>
          <p:cNvSpPr/>
          <p:nvPr/>
        </p:nvSpPr>
        <p:spPr>
          <a:xfrm>
            <a:off x="2685521" y="55550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3</a:t>
            </a:r>
            <a:endParaRPr lang="pl-PL" dirty="0"/>
          </a:p>
        </p:txBody>
      </p:sp>
      <p:sp>
        <p:nvSpPr>
          <p:cNvPr id="53" name="Prostokąt 52"/>
          <p:cNvSpPr/>
          <p:nvPr/>
        </p:nvSpPr>
        <p:spPr>
          <a:xfrm>
            <a:off x="3368414" y="555509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4</a:t>
            </a:r>
            <a:endParaRPr lang="pl-PL" dirty="0"/>
          </a:p>
        </p:txBody>
      </p:sp>
      <p:sp>
        <p:nvSpPr>
          <p:cNvPr id="54" name="Text Box 46"/>
          <p:cNvSpPr txBox="1">
            <a:spLocks noChangeArrowheads="1"/>
          </p:cNvSpPr>
          <p:nvPr/>
        </p:nvSpPr>
        <p:spPr bwMode="auto">
          <a:xfrm>
            <a:off x="4326518" y="5647911"/>
            <a:ext cx="31726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000099"/>
                </a:solidFill>
              </a:rPr>
              <a:t>Chwile zmian stanu</a:t>
            </a:r>
            <a:br>
              <a:rPr lang="pl-PL" sz="1800" b="1" dirty="0" smtClean="0">
                <a:solidFill>
                  <a:srgbClr val="000099"/>
                </a:solidFill>
              </a:rPr>
            </a:br>
            <a:r>
              <a:rPr lang="pl-PL" sz="1800" b="1" dirty="0" smtClean="0">
                <a:solidFill>
                  <a:srgbClr val="000099"/>
                </a:solidFill>
              </a:rPr>
              <a:t>włożonego łańcucha Markowa</a:t>
            </a:r>
            <a:endParaRPr lang="pl-PL" sz="1600" dirty="0"/>
          </a:p>
        </p:txBody>
      </p:sp>
      <p:sp>
        <p:nvSpPr>
          <p:cNvPr id="56" name="pole tekstowe 5"/>
          <p:cNvSpPr txBox="1">
            <a:spLocks noChangeArrowheads="1"/>
          </p:cNvSpPr>
          <p:nvPr/>
        </p:nvSpPr>
        <p:spPr bwMode="auto">
          <a:xfrm>
            <a:off x="3898640" y="4064551"/>
            <a:ext cx="53319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Macierz prawdopodobieństw przejść pomiędzy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stanami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i="1" dirty="0" smtClean="0">
                <a:solidFill>
                  <a:srgbClr val="000000"/>
                </a:solidFill>
              </a:rPr>
              <a:t>i </a:t>
            </a:r>
            <a:r>
              <a:rPr lang="pl-PL" sz="20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0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0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000" b="1" dirty="0" smtClean="0">
                <a:solidFill>
                  <a:srgbClr val="FF0000"/>
                </a:solidFill>
                <a:sym typeface="Symbol" pitchFamily="18" charset="2"/>
              </a:rPr>
              <a:t>włożonego łańcucha Markowa.</a:t>
            </a:r>
            <a:endParaRPr lang="pl-PL" sz="2000" b="1" dirty="0">
              <a:solidFill>
                <a:srgbClr val="FF00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4621996" y="3142605"/>
            <a:ext cx="3885196" cy="955675"/>
            <a:chOff x="4959447" y="3142605"/>
            <a:chExt cx="3885196" cy="955675"/>
          </a:xfrm>
        </p:grpSpPr>
        <p:graphicFrame>
          <p:nvGraphicFramePr>
            <p:cNvPr id="38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1062752"/>
                </p:ext>
              </p:extLst>
            </p:nvPr>
          </p:nvGraphicFramePr>
          <p:xfrm>
            <a:off x="4959447" y="3277314"/>
            <a:ext cx="1481138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088" name="Equation" r:id="rId4" imgW="558720" imgH="279360" progId="Equation.3">
                    <p:embed/>
                  </p:oleObj>
                </mc:Choice>
                <mc:Fallback>
                  <p:oleObj name="Equation" r:id="rId4" imgW="55872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9447" y="3277314"/>
                          <a:ext cx="1481138" cy="7381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107583"/>
                </p:ext>
              </p:extLst>
            </p:nvPr>
          </p:nvGraphicFramePr>
          <p:xfrm>
            <a:off x="6747555" y="3142605"/>
            <a:ext cx="2097088" cy="955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089" name="Equation" r:id="rId6" imgW="1002960" imgH="457200" progId="Equation.3">
                    <p:embed/>
                  </p:oleObj>
                </mc:Choice>
                <mc:Fallback>
                  <p:oleObj name="Equation" r:id="rId6" imgW="10029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7555" y="3142605"/>
                          <a:ext cx="2097088" cy="955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428485" y="130685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MARKOWA – włożony łańcuch Markowa</a:t>
            </a:r>
          </a:p>
        </p:txBody>
      </p:sp>
      <p:sp>
        <p:nvSpPr>
          <p:cNvPr id="39" name="Text Box 60"/>
          <p:cNvSpPr txBox="1">
            <a:spLocks noChangeArrowheads="1"/>
          </p:cNvSpPr>
          <p:nvPr/>
        </p:nvSpPr>
        <p:spPr bwMode="auto">
          <a:xfrm>
            <a:off x="3180875" y="2140062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(4,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339092"/>
              </p:ext>
            </p:extLst>
          </p:nvPr>
        </p:nvGraphicFramePr>
        <p:xfrm>
          <a:off x="2996565" y="3228310"/>
          <a:ext cx="470740" cy="74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90" name="Equation" r:id="rId8" imgW="152280" imgH="241200" progId="Equation.3">
                  <p:embed/>
                </p:oleObj>
              </mc:Choice>
              <mc:Fallback>
                <p:oleObj name="Equation" r:id="rId8" imgW="1522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96565" y="3228310"/>
                        <a:ext cx="470740" cy="74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23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438150" y="0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MARKOWA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–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włożony łańcuch Markowa</a:t>
            </a:r>
            <a:endParaRPr kumimoji="1" lang="pl-PL" sz="36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34693" y="3810666"/>
            <a:ext cx="7962900" cy="2990850"/>
            <a:chOff x="431540" y="3248980"/>
            <a:chExt cx="7962900" cy="2990850"/>
          </a:xfrm>
        </p:grpSpPr>
        <p:sp>
          <p:nvSpPr>
            <p:cNvPr id="10" name="Dowolny kształt 9"/>
            <p:cNvSpPr/>
            <p:nvPr/>
          </p:nvSpPr>
          <p:spPr bwMode="auto">
            <a:xfrm>
              <a:off x="431540" y="3248980"/>
              <a:ext cx="7962900" cy="2990850"/>
            </a:xfrm>
            <a:custGeom>
              <a:avLst/>
              <a:gdLst>
                <a:gd name="connsiteX0" fmla="*/ 28575 w 7962900"/>
                <a:gd name="connsiteY0" fmla="*/ 0 h 2990850"/>
                <a:gd name="connsiteX1" fmla="*/ 2486025 w 7962900"/>
                <a:gd name="connsiteY1" fmla="*/ 0 h 2990850"/>
                <a:gd name="connsiteX2" fmla="*/ 2486025 w 7962900"/>
                <a:gd name="connsiteY2" fmla="*/ 1771650 h 2990850"/>
                <a:gd name="connsiteX3" fmla="*/ 7962900 w 7962900"/>
                <a:gd name="connsiteY3" fmla="*/ 1771650 h 2990850"/>
                <a:gd name="connsiteX4" fmla="*/ 7953375 w 7962900"/>
                <a:gd name="connsiteY4" fmla="*/ 2981325 h 2990850"/>
                <a:gd name="connsiteX5" fmla="*/ 0 w 7962900"/>
                <a:gd name="connsiteY5" fmla="*/ 2990850 h 2990850"/>
                <a:gd name="connsiteX6" fmla="*/ 28575 w 7962900"/>
                <a:gd name="connsiteY6" fmla="*/ 0 h 29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62900" h="2990850">
                  <a:moveTo>
                    <a:pt x="28575" y="0"/>
                  </a:moveTo>
                  <a:lnTo>
                    <a:pt x="2486025" y="0"/>
                  </a:lnTo>
                  <a:lnTo>
                    <a:pt x="2486025" y="1771650"/>
                  </a:lnTo>
                  <a:lnTo>
                    <a:pt x="7962900" y="1771650"/>
                  </a:lnTo>
                  <a:lnTo>
                    <a:pt x="7953375" y="2981325"/>
                  </a:lnTo>
                  <a:lnTo>
                    <a:pt x="0" y="2990850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1987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0529629"/>
                </p:ext>
              </p:extLst>
            </p:nvPr>
          </p:nvGraphicFramePr>
          <p:xfrm>
            <a:off x="914400" y="5378450"/>
            <a:ext cx="1481138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634" name="Równanie" r:id="rId4" imgW="558720" imgH="279360" progId="Equation.3">
                    <p:embed/>
                  </p:oleObj>
                </mc:Choice>
                <mc:Fallback>
                  <p:oleObj name="Równanie" r:id="rId4" imgW="558720" imgH="27936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5378450"/>
                          <a:ext cx="1481138" cy="7381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991" name="pole tekstowe 5"/>
            <p:cNvSpPr txBox="1">
              <a:spLocks noChangeArrowheads="1"/>
            </p:cNvSpPr>
            <p:nvPr/>
          </p:nvSpPr>
          <p:spPr bwMode="auto">
            <a:xfrm>
              <a:off x="2878398" y="5331251"/>
              <a:ext cx="533190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Macierz prawdopodobieństw przejść pomiędzy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stanami </a:t>
              </a:r>
              <a:r>
                <a:rPr lang="pl-PL" sz="2000" b="1" i="1" dirty="0">
                  <a:solidFill>
                    <a:srgbClr val="000000"/>
                  </a:solidFill>
                </a:rPr>
                <a:t>i 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 </a:t>
              </a:r>
              <a:r>
                <a:rPr lang="pl-PL" sz="2000" b="1" i="1" dirty="0" smtClean="0">
                  <a:solidFill>
                    <a:srgbClr val="000000"/>
                  </a:solidFill>
                  <a:sym typeface="Symbol" pitchFamily="18" charset="2"/>
                </a:rPr>
                <a:t>j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 </a:t>
              </a:r>
              <a:r>
                <a:rPr lang="pl-PL" sz="2000" b="1" dirty="0" smtClean="0">
                  <a:solidFill>
                    <a:srgbClr val="FF0000"/>
                  </a:solidFill>
                  <a:sym typeface="Symbol" pitchFamily="18" charset="2"/>
                </a:rPr>
                <a:t>włożonego łańcucha Markowa.</a:t>
              </a:r>
              <a:endParaRPr lang="pl-PL" sz="2000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4198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9533212"/>
                </p:ext>
              </p:extLst>
            </p:nvPr>
          </p:nvGraphicFramePr>
          <p:xfrm>
            <a:off x="838200" y="3581400"/>
            <a:ext cx="1752600" cy="1433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635" name="Equation" r:id="rId6" imgW="838080" imgH="685800" progId="Equation.3">
                    <p:embed/>
                  </p:oleObj>
                </mc:Choice>
                <mc:Fallback>
                  <p:oleObj name="Equation" r:id="rId6" imgW="838080" imgH="6858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200" y="3581400"/>
                          <a:ext cx="1752600" cy="14335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 Box 46"/>
          <p:cNvSpPr txBox="1">
            <a:spLocks noChangeArrowheads="1"/>
          </p:cNvSpPr>
          <p:nvPr/>
        </p:nvSpPr>
        <p:spPr bwMode="auto">
          <a:xfrm>
            <a:off x="2849811" y="689673"/>
            <a:ext cx="53555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1800" b="1" dirty="0" smtClean="0">
                <a:solidFill>
                  <a:srgbClr val="000000"/>
                </a:solidFill>
              </a:rPr>
              <a:t>Przeskok włożonego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łańcucha Markowa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ze stanu </a:t>
            </a:r>
            <a:r>
              <a:rPr lang="pl-PL" sz="1800" b="1" i="1" dirty="0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 do stanu </a:t>
            </a:r>
            <a:r>
              <a:rPr lang="pl-PL" sz="1800" b="1" i="1" dirty="0" smtClean="0">
                <a:solidFill>
                  <a:srgbClr val="000000"/>
                </a:solidFill>
              </a:rPr>
              <a:t>j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(</a:t>
            </a:r>
            <a:r>
              <a:rPr lang="pl-PL" sz="1800" b="1" i="1" dirty="0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 ≠ </a:t>
            </a:r>
            <a:r>
              <a:rPr lang="pl-PL" sz="1800" b="1" i="1" dirty="0" smtClean="0">
                <a:solidFill>
                  <a:srgbClr val="000000"/>
                </a:solidFill>
              </a:rPr>
              <a:t>j</a:t>
            </a:r>
            <a:r>
              <a:rPr lang="pl-PL" sz="1800" b="1" dirty="0" smtClean="0">
                <a:solidFill>
                  <a:srgbClr val="000000"/>
                </a:solidFill>
              </a:rPr>
              <a:t>) w ciągu czasu ∆</a:t>
            </a:r>
            <a:r>
              <a:rPr lang="pl-PL" sz="1800" b="1" i="1" dirty="0" smtClean="0">
                <a:solidFill>
                  <a:srgbClr val="000000"/>
                </a:solidFill>
              </a:rPr>
              <a:t>t</a:t>
            </a:r>
            <a:r>
              <a:rPr lang="pl-PL" sz="1800" b="1" dirty="0" smtClean="0">
                <a:solidFill>
                  <a:srgbClr val="000000"/>
                </a:solidFill>
              </a:rPr>
              <a:t> → 0</a:t>
            </a:r>
            <a:endParaRPr lang="pl-PL" sz="1600" dirty="0">
              <a:solidFill>
                <a:srgbClr val="000000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13803" y="1227768"/>
            <a:ext cx="2998899" cy="1873457"/>
            <a:chOff x="213803" y="1227768"/>
            <a:chExt cx="2998899" cy="1873457"/>
          </a:xfrm>
        </p:grpSpPr>
        <p:sp>
          <p:nvSpPr>
            <p:cNvPr id="11" name="Line 36"/>
            <p:cNvSpPr>
              <a:spLocks noChangeShapeType="1"/>
            </p:cNvSpPr>
            <p:nvPr/>
          </p:nvSpPr>
          <p:spPr bwMode="auto">
            <a:xfrm>
              <a:off x="1714500" y="1680731"/>
              <a:ext cx="712471" cy="22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Line 40"/>
            <p:cNvSpPr>
              <a:spLocks noChangeShapeType="1"/>
            </p:cNvSpPr>
            <p:nvPr/>
          </p:nvSpPr>
          <p:spPr bwMode="auto">
            <a:xfrm>
              <a:off x="1714500" y="1608377"/>
              <a:ext cx="0" cy="97333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Line 41"/>
            <p:cNvSpPr>
              <a:spLocks noChangeShapeType="1"/>
            </p:cNvSpPr>
            <p:nvPr/>
          </p:nvSpPr>
          <p:spPr bwMode="auto">
            <a:xfrm>
              <a:off x="904659" y="2581707"/>
              <a:ext cx="811560" cy="43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Oval 48"/>
            <p:cNvSpPr>
              <a:spLocks noChangeArrowheads="1"/>
            </p:cNvSpPr>
            <p:nvPr/>
          </p:nvSpPr>
          <p:spPr bwMode="auto">
            <a:xfrm>
              <a:off x="1638300" y="1608377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Oval 48"/>
            <p:cNvSpPr>
              <a:spLocks noChangeArrowheads="1"/>
            </p:cNvSpPr>
            <p:nvPr/>
          </p:nvSpPr>
          <p:spPr bwMode="auto">
            <a:xfrm>
              <a:off x="852729" y="2486494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" name="pole tekstowe 1"/>
            <p:cNvSpPr txBox="1"/>
            <p:nvPr/>
          </p:nvSpPr>
          <p:spPr>
            <a:xfrm>
              <a:off x="213803" y="1995935"/>
              <a:ext cx="9989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>
                  <a:solidFill>
                    <a:srgbClr val="000000"/>
                  </a:solidFill>
                </a:rPr>
                <a:t>X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(0) =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i</a:t>
              </a:r>
              <a:endParaRPr lang="pl-PL" sz="2000" b="1" i="1" dirty="0">
                <a:solidFill>
                  <a:srgbClr val="000000"/>
                </a:solidFill>
              </a:endParaRP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1774488" y="1227768"/>
              <a:ext cx="14382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>
                  <a:solidFill>
                    <a:srgbClr val="000000"/>
                  </a:solidFill>
                </a:rPr>
                <a:t>X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(∆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 =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j ≠ i</a:t>
              </a:r>
              <a:endParaRPr lang="pl-PL" sz="2000" b="1" i="1" dirty="0">
                <a:solidFill>
                  <a:srgbClr val="000000"/>
                </a:solidFill>
              </a:endParaRPr>
            </a:p>
          </p:txBody>
        </p:sp>
        <p:cxnSp>
          <p:nvCxnSpPr>
            <p:cNvPr id="4" name="Łącznik prosty ze strzałką 3"/>
            <p:cNvCxnSpPr/>
            <p:nvPr/>
          </p:nvCxnSpPr>
          <p:spPr bwMode="auto">
            <a:xfrm>
              <a:off x="1381372" y="2753925"/>
              <a:ext cx="55907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5" name="Prostokąt 4"/>
            <p:cNvSpPr/>
            <p:nvPr/>
          </p:nvSpPr>
          <p:spPr>
            <a:xfrm>
              <a:off x="1426381" y="2701115"/>
              <a:ext cx="4122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∆</a:t>
              </a:r>
              <a:r>
                <a:rPr lang="pl-PL" sz="2000" b="1" i="1" dirty="0">
                  <a:solidFill>
                    <a:srgbClr val="000000"/>
                  </a:solidFill>
                </a:rPr>
                <a:t>t</a:t>
              </a:r>
              <a:endParaRPr lang="pl-PL" sz="2000" dirty="0"/>
            </a:p>
          </p:txBody>
        </p:sp>
      </p:grp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269652"/>
              </p:ext>
            </p:extLst>
          </p:nvPr>
        </p:nvGraphicFramePr>
        <p:xfrm>
          <a:off x="35688" y="3053540"/>
          <a:ext cx="3296685" cy="470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636" name="Equation" r:id="rId8" imgW="1777680" imgH="253800" progId="Equation.3">
                  <p:embed/>
                </p:oleObj>
              </mc:Choice>
              <mc:Fallback>
                <p:oleObj name="Equation" r:id="rId8" imgW="17776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688" y="3053540"/>
                        <a:ext cx="3296685" cy="470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upa 17"/>
          <p:cNvGrpSpPr/>
          <p:nvPr/>
        </p:nvGrpSpPr>
        <p:grpSpPr>
          <a:xfrm>
            <a:off x="3716905" y="1517928"/>
            <a:ext cx="5223663" cy="3443276"/>
            <a:chOff x="3716905" y="1517928"/>
            <a:chExt cx="5223663" cy="3443276"/>
          </a:xfrm>
        </p:grpSpPr>
        <p:graphicFrame>
          <p:nvGraphicFramePr>
            <p:cNvPr id="41986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8315947"/>
                </p:ext>
              </p:extLst>
            </p:nvPr>
          </p:nvGraphicFramePr>
          <p:xfrm>
            <a:off x="4016143" y="1760777"/>
            <a:ext cx="4924425" cy="301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6637" name="Equation" r:id="rId10" imgW="2527200" imgH="1549080" progId="Equation.3">
                    <p:embed/>
                  </p:oleObj>
                </mc:Choice>
                <mc:Fallback>
                  <p:oleObj name="Equation" r:id="rId10" imgW="2527200" imgH="15490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16143" y="1760777"/>
                          <a:ext cx="4924425" cy="3017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2" name="Picture 6" descr="http://tomskillinglive.com/wp-content/uploads/2012/08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699419" y="1739583"/>
              <a:ext cx="1011973" cy="1204354"/>
            </a:xfrm>
            <a:prstGeom prst="rect">
              <a:avLst/>
            </a:prstGeom>
            <a:noFill/>
          </p:spPr>
        </p:pic>
        <p:sp>
          <p:nvSpPr>
            <p:cNvPr id="17" name="Prostokąt 16"/>
            <p:cNvSpPr/>
            <p:nvPr/>
          </p:nvSpPr>
          <p:spPr bwMode="auto">
            <a:xfrm>
              <a:off x="3716905" y="1517928"/>
              <a:ext cx="5223663" cy="3443276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7390326" y="645321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9" name="Line 36"/>
          <p:cNvSpPr>
            <a:spLocks noChangeShapeType="1"/>
          </p:cNvSpPr>
          <p:nvPr/>
        </p:nvSpPr>
        <p:spPr bwMode="auto">
          <a:xfrm>
            <a:off x="2209800" y="3200400"/>
            <a:ext cx="11811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37"/>
          <p:cNvSpPr>
            <a:spLocks noChangeShapeType="1"/>
          </p:cNvSpPr>
          <p:nvPr/>
        </p:nvSpPr>
        <p:spPr bwMode="auto">
          <a:xfrm>
            <a:off x="4114800" y="3778431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38"/>
          <p:cNvSpPr>
            <a:spLocks noChangeShapeType="1"/>
          </p:cNvSpPr>
          <p:nvPr/>
        </p:nvSpPr>
        <p:spPr bwMode="auto">
          <a:xfrm>
            <a:off x="3352800" y="3778431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39"/>
          <p:cNvSpPr>
            <a:spLocks noChangeShapeType="1"/>
          </p:cNvSpPr>
          <p:nvPr/>
        </p:nvSpPr>
        <p:spPr bwMode="auto">
          <a:xfrm>
            <a:off x="4114800" y="42672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" name="Line 40"/>
          <p:cNvSpPr>
            <a:spLocks noChangeShapeType="1"/>
          </p:cNvSpPr>
          <p:nvPr/>
        </p:nvSpPr>
        <p:spPr bwMode="auto">
          <a:xfrm flipH="1">
            <a:off x="2209800" y="3200400"/>
            <a:ext cx="0" cy="17430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41"/>
          <p:cNvSpPr>
            <a:spLocks noChangeShapeType="1"/>
          </p:cNvSpPr>
          <p:nvPr/>
        </p:nvSpPr>
        <p:spPr bwMode="auto">
          <a:xfrm>
            <a:off x="1600200" y="49530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43"/>
          <p:cNvSpPr>
            <a:spLocks noChangeShapeType="1"/>
          </p:cNvSpPr>
          <p:nvPr/>
        </p:nvSpPr>
        <p:spPr bwMode="auto">
          <a:xfrm>
            <a:off x="1447800" y="5334000"/>
            <a:ext cx="7162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44"/>
          <p:cNvSpPr>
            <a:spLocks noChangeShapeType="1"/>
          </p:cNvSpPr>
          <p:nvPr/>
        </p:nvSpPr>
        <p:spPr bwMode="auto">
          <a:xfrm rot="16200000">
            <a:off x="-355600" y="3397431"/>
            <a:ext cx="3886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7992380" y="4734145"/>
            <a:ext cx="7312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czas</a:t>
            </a:r>
            <a:endParaRPr lang="pl-PL" sz="2000" dirty="0"/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1637461" y="1109871"/>
            <a:ext cx="1853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Dyskretny stan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procesu </a:t>
            </a:r>
            <a:r>
              <a:rPr lang="pl-PL" sz="2000" b="1" i="1" dirty="0" smtClean="0">
                <a:solidFill>
                  <a:srgbClr val="000099"/>
                </a:solidFill>
              </a:rPr>
              <a:t>X</a:t>
            </a:r>
            <a:r>
              <a:rPr lang="pl-PL" sz="2000" b="1" dirty="0" smtClean="0">
                <a:solidFill>
                  <a:srgbClr val="000099"/>
                </a:solidFill>
              </a:rPr>
              <a:t>(</a:t>
            </a:r>
            <a:r>
              <a:rPr lang="pl-PL" sz="2000" b="1" i="1" dirty="0" smtClean="0">
                <a:solidFill>
                  <a:srgbClr val="000099"/>
                </a:solidFill>
              </a:rPr>
              <a:t>t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endParaRPr lang="pl-PL" sz="1800" dirty="0"/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1524000" y="487680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Oval 48"/>
          <p:cNvSpPr>
            <a:spLocks noChangeArrowheads="1"/>
          </p:cNvSpPr>
          <p:nvPr/>
        </p:nvSpPr>
        <p:spPr bwMode="auto">
          <a:xfrm>
            <a:off x="2133600" y="312420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Oval 50"/>
          <p:cNvSpPr>
            <a:spLocks noChangeArrowheads="1"/>
          </p:cNvSpPr>
          <p:nvPr/>
        </p:nvSpPr>
        <p:spPr bwMode="auto">
          <a:xfrm>
            <a:off x="4038600" y="4234377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2117725" y="2479675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34" name="Line 53"/>
          <p:cNvSpPr>
            <a:spLocks noChangeShapeType="1"/>
          </p:cNvSpPr>
          <p:nvPr/>
        </p:nvSpPr>
        <p:spPr bwMode="auto">
          <a:xfrm flipH="1">
            <a:off x="5010150" y="2609850"/>
            <a:ext cx="0" cy="165735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54"/>
          <p:cNvSpPr>
            <a:spLocks noChangeShapeType="1"/>
          </p:cNvSpPr>
          <p:nvPr/>
        </p:nvSpPr>
        <p:spPr bwMode="auto">
          <a:xfrm>
            <a:off x="7038975" y="1447800"/>
            <a:ext cx="0" cy="11334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55"/>
          <p:cNvSpPr>
            <a:spLocks noChangeShapeType="1"/>
          </p:cNvSpPr>
          <p:nvPr/>
        </p:nvSpPr>
        <p:spPr bwMode="auto">
          <a:xfrm>
            <a:off x="4981575" y="25908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Oval 56"/>
          <p:cNvSpPr>
            <a:spLocks noChangeArrowheads="1"/>
          </p:cNvSpPr>
          <p:nvPr/>
        </p:nvSpPr>
        <p:spPr bwMode="auto">
          <a:xfrm>
            <a:off x="4930775" y="254000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Oval 57"/>
          <p:cNvSpPr>
            <a:spLocks noChangeArrowheads="1"/>
          </p:cNvSpPr>
          <p:nvPr/>
        </p:nvSpPr>
        <p:spPr bwMode="auto">
          <a:xfrm>
            <a:off x="6962775" y="137160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Text Box 58"/>
          <p:cNvSpPr txBox="1">
            <a:spLocks noChangeArrowheads="1"/>
          </p:cNvSpPr>
          <p:nvPr/>
        </p:nvSpPr>
        <p:spPr bwMode="auto">
          <a:xfrm>
            <a:off x="6581775" y="838200"/>
            <a:ext cx="179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err="1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err="1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4600575" y="1981200"/>
            <a:ext cx="1816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i="1" baseline="-25000" dirty="0" smtClean="0">
                <a:solidFill>
                  <a:srgbClr val="000000"/>
                </a:solidFill>
              </a:rPr>
              <a:t>=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1" name="Text Box 60"/>
          <p:cNvSpPr txBox="1">
            <a:spLocks noChangeArrowheads="1"/>
          </p:cNvSpPr>
          <p:nvPr/>
        </p:nvSpPr>
        <p:spPr bwMode="auto">
          <a:xfrm>
            <a:off x="3643765" y="4324661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2936766" y="3895725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43" name="Text Box 62"/>
          <p:cNvSpPr txBox="1">
            <a:spLocks noChangeArrowheads="1"/>
          </p:cNvSpPr>
          <p:nvPr/>
        </p:nvSpPr>
        <p:spPr bwMode="auto">
          <a:xfrm>
            <a:off x="1676400" y="4346982"/>
            <a:ext cx="9112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>
            <a:off x="7124700" y="14478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7727950" y="14478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Nawias klamrowy otwierający 36"/>
          <p:cNvSpPr>
            <a:spLocks/>
          </p:cNvSpPr>
          <p:nvPr/>
        </p:nvSpPr>
        <p:spPr bwMode="auto">
          <a:xfrm rot="10800000">
            <a:off x="7150100" y="1517650"/>
            <a:ext cx="311150" cy="1022350"/>
          </a:xfrm>
          <a:prstGeom prst="leftBrace">
            <a:avLst>
              <a:gd name="adj1" fmla="val 8336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" name="pole tekstowe 37"/>
          <p:cNvSpPr txBox="1">
            <a:spLocks noChangeArrowheads="1"/>
          </p:cNvSpPr>
          <p:nvPr/>
        </p:nvSpPr>
        <p:spPr bwMode="auto">
          <a:xfrm>
            <a:off x="7296943" y="1669149"/>
            <a:ext cx="13853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0000"/>
                </a:solidFill>
              </a:rPr>
              <a:t>p</a:t>
            </a:r>
            <a:r>
              <a:rPr lang="pl-PL" sz="2000" b="1" dirty="0" smtClean="0">
                <a:solidFill>
                  <a:srgbClr val="000000"/>
                </a:solidFill>
              </a:rPr>
              <a:t>rzejście</a:t>
            </a:r>
          </a:p>
          <a:p>
            <a:pPr algn="ctr"/>
            <a:r>
              <a:rPr lang="pl-PL" sz="2000" b="1" dirty="0">
                <a:solidFill>
                  <a:srgbClr val="000000"/>
                </a:solidFill>
              </a:rPr>
              <a:t>s</a:t>
            </a:r>
            <a:r>
              <a:rPr lang="pl-PL" sz="2000" b="1" dirty="0" smtClean="0">
                <a:solidFill>
                  <a:srgbClr val="000000"/>
                </a:solidFill>
              </a:rPr>
              <a:t>kokowe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r</a:t>
            </a:r>
            <a:r>
              <a:rPr lang="pl-PL" sz="2000" b="1" i="1" baseline="-25000" dirty="0" err="1" smtClean="0">
                <a:solidFill>
                  <a:srgbClr val="000000"/>
                </a:solidFill>
              </a:rPr>
              <a:t>ij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10608" y="-139491"/>
            <a:ext cx="8847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PROCES MARKOWA (opis #3)</a:t>
            </a:r>
            <a:endParaRPr kumimoji="1" lang="pl-PL" sz="4400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51" name="Oval 56"/>
          <p:cNvSpPr>
            <a:spLocks noChangeArrowheads="1"/>
          </p:cNvSpPr>
          <p:nvPr/>
        </p:nvSpPr>
        <p:spPr bwMode="auto">
          <a:xfrm>
            <a:off x="1503317" y="3124200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Oval 56"/>
          <p:cNvSpPr>
            <a:spLocks noChangeArrowheads="1"/>
          </p:cNvSpPr>
          <p:nvPr/>
        </p:nvSpPr>
        <p:spPr bwMode="auto">
          <a:xfrm>
            <a:off x="1511301" y="4234377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Oval 56"/>
          <p:cNvSpPr>
            <a:spLocks noChangeArrowheads="1"/>
          </p:cNvSpPr>
          <p:nvPr/>
        </p:nvSpPr>
        <p:spPr bwMode="auto">
          <a:xfrm>
            <a:off x="1508125" y="2550274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Oval 56"/>
          <p:cNvSpPr>
            <a:spLocks noChangeArrowheads="1"/>
          </p:cNvSpPr>
          <p:nvPr/>
        </p:nvSpPr>
        <p:spPr bwMode="auto">
          <a:xfrm>
            <a:off x="1512842" y="370223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>
            <a:off x="3390900" y="3200400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3314700" y="3702231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" name="Łącznik prosty ze strzałką 2"/>
          <p:cNvCxnSpPr/>
          <p:nvPr/>
        </p:nvCxnSpPr>
        <p:spPr bwMode="auto">
          <a:xfrm>
            <a:off x="5010150" y="3124200"/>
            <a:ext cx="2028825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" name="Prostokąt 3"/>
          <p:cNvSpPr/>
          <p:nvPr/>
        </p:nvSpPr>
        <p:spPr>
          <a:xfrm>
            <a:off x="5184486" y="2687399"/>
            <a:ext cx="16514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c</a:t>
            </a:r>
            <a:r>
              <a:rPr lang="pl-PL" sz="2000" b="1" dirty="0" smtClean="0">
                <a:solidFill>
                  <a:srgbClr val="000000"/>
                </a:solidFill>
              </a:rPr>
              <a:t>zas pobytu </a:t>
            </a:r>
            <a:r>
              <a:rPr lang="el-GR" sz="2000" b="1" i="1" dirty="0" smtClean="0">
                <a:solidFill>
                  <a:srgbClr val="000000"/>
                </a:solidFill>
              </a:rPr>
              <a:t>τ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288095"/>
              </p:ext>
            </p:extLst>
          </p:nvPr>
        </p:nvGraphicFramePr>
        <p:xfrm>
          <a:off x="5316921" y="3660639"/>
          <a:ext cx="3615558" cy="936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17" name="Equation" r:id="rId4" imgW="1765080" imgH="457200" progId="Equation.3">
                  <p:embed/>
                </p:oleObj>
              </mc:Choice>
              <mc:Fallback>
                <p:oleObj name="Equation" r:id="rId4" imgW="17650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16921" y="3660639"/>
                        <a:ext cx="3615558" cy="93640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/>
          <p:cNvSpPr/>
          <p:nvPr/>
        </p:nvSpPr>
        <p:spPr>
          <a:xfrm>
            <a:off x="237593" y="5461649"/>
            <a:ext cx="87259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000099"/>
                </a:solidFill>
                <a:sym typeface="Symbol" pitchFamily="18" charset="2"/>
              </a:rPr>
              <a:t>Macierz prawdopodobieństw przejść R = [</a:t>
            </a:r>
            <a:r>
              <a:rPr lang="pl-PL" sz="2000" b="1" i="1" dirty="0" err="1">
                <a:solidFill>
                  <a:srgbClr val="000099"/>
                </a:solidFill>
              </a:rPr>
              <a:t>r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ij</a:t>
            </a:r>
            <a:r>
              <a:rPr lang="pl-PL" sz="2000" b="1" dirty="0">
                <a:solidFill>
                  <a:srgbClr val="000099"/>
                </a:solidFill>
              </a:rPr>
              <a:t>] opisuje „pozbawioną czasu” wędrówkę łańcucha po jego stanach; upływ czasu jest realizowany niezależnie przez pobyt łańcucha w stanie przez czas opisany wykładniczą zmienną losową s</a:t>
            </a:r>
            <a:r>
              <a:rPr lang="pl-PL" sz="2000" b="1" i="1" baseline="-25000" dirty="0">
                <a:solidFill>
                  <a:srgbClr val="000099"/>
                </a:solidFill>
              </a:rPr>
              <a:t>i</a:t>
            </a:r>
            <a:r>
              <a:rPr lang="pl-PL" sz="2000" b="1" dirty="0">
                <a:solidFill>
                  <a:srgbClr val="000099"/>
                </a:solidFill>
              </a:rPr>
              <a:t>(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>
                <a:solidFill>
                  <a:srgbClr val="000099"/>
                </a:solidFill>
              </a:rPr>
              <a:t>)</a:t>
            </a:r>
            <a:r>
              <a:rPr lang="pl-PL" sz="2000" b="1" dirty="0"/>
              <a:t> </a:t>
            </a:r>
            <a:r>
              <a:rPr lang="pl-PL" sz="2000" b="1" dirty="0">
                <a:solidFill>
                  <a:srgbClr val="000099"/>
                </a:solidFill>
              </a:rPr>
              <a:t>= 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pl-PL" sz="2000" b="1" dirty="0" err="1">
                <a:solidFill>
                  <a:srgbClr val="000099"/>
                </a:solidFill>
              </a:rPr>
              <a:t>exp</a:t>
            </a:r>
            <a:r>
              <a:rPr lang="pl-PL" sz="2000" b="1" dirty="0">
                <a:solidFill>
                  <a:srgbClr val="000099"/>
                </a:solidFill>
              </a:rPr>
              <a:t>(-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>
                <a:solidFill>
                  <a:srgbClr val="000099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149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431461" y="143635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4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symulacja</a:t>
            </a:r>
            <a:b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(wg. opis #3)</a:t>
            </a:r>
            <a:endParaRPr kumimoji="1" lang="pl-PL" sz="44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06515" y="1433096"/>
            <a:ext cx="88008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WARUNKI POCZĄTKOWE SYMULACJI:</a:t>
            </a:r>
          </a:p>
          <a:p>
            <a:r>
              <a:rPr lang="pl-PL" b="1" i="1" dirty="0" smtClean="0"/>
              <a:t>	k </a:t>
            </a:r>
            <a:r>
              <a:rPr lang="pl-PL" b="1" dirty="0" smtClean="0"/>
              <a:t>:= 1		(krok symulacji)</a:t>
            </a:r>
          </a:p>
          <a:p>
            <a:r>
              <a:rPr lang="pl-PL" b="1" i="1" dirty="0" smtClean="0"/>
              <a:t>	t</a:t>
            </a:r>
            <a:r>
              <a:rPr lang="pl-PL" b="1" baseline="-25000" dirty="0" smtClean="0"/>
              <a:t>0		</a:t>
            </a:r>
            <a:r>
              <a:rPr lang="pl-PL" b="1" dirty="0" smtClean="0"/>
              <a:t>(czas początku symulacji)</a:t>
            </a:r>
          </a:p>
          <a:p>
            <a:r>
              <a:rPr lang="pl-PL" b="1" i="1" dirty="0" smtClean="0"/>
              <a:t>	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baseline="-25000" dirty="0" smtClean="0"/>
              <a:t>0</a:t>
            </a:r>
            <a:r>
              <a:rPr lang="pl-PL" b="1" dirty="0" smtClean="0"/>
              <a:t>) := </a:t>
            </a:r>
            <a:r>
              <a:rPr lang="pl-PL" b="1" i="1" dirty="0" smtClean="0"/>
              <a:t>i	</a:t>
            </a:r>
            <a:r>
              <a:rPr lang="pl-PL" b="1" dirty="0" smtClean="0"/>
              <a:t>(stan początkowy procesu Markowa)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K</a:t>
            </a:r>
            <a:r>
              <a:rPr lang="pl-PL" b="1" dirty="0" smtClean="0"/>
              <a:t>		(liczba kroków symulacji)</a:t>
            </a:r>
          </a:p>
          <a:p>
            <a:r>
              <a:rPr lang="pl-PL" b="1" dirty="0"/>
              <a:t>	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ij</a:t>
            </a:r>
            <a:r>
              <a:rPr lang="pl-PL" b="1" dirty="0" smtClean="0"/>
              <a:t>,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dirty="0" smtClean="0"/>
              <a:t>		(macierz intensywności procesu Markowa) </a:t>
            </a:r>
          </a:p>
          <a:p>
            <a:endParaRPr lang="pl-PL" b="1" dirty="0"/>
          </a:p>
          <a:p>
            <a:r>
              <a:rPr lang="pl-PL" b="1" dirty="0" smtClean="0"/>
              <a:t>SYMULACJA:</a:t>
            </a:r>
          </a:p>
          <a:p>
            <a:r>
              <a:rPr lang="pl-PL" b="1" dirty="0" smtClean="0"/>
              <a:t>	wylosuj </a:t>
            </a:r>
            <a:r>
              <a:rPr lang="el-GR" b="1" i="1" dirty="0"/>
              <a:t>τ</a:t>
            </a:r>
            <a:r>
              <a:rPr lang="pl-PL" b="1" i="1" baseline="-25000" dirty="0"/>
              <a:t>k</a:t>
            </a:r>
            <a:r>
              <a:rPr lang="pl-PL" b="1" i="1" dirty="0"/>
              <a:t> </a:t>
            </a:r>
            <a:r>
              <a:rPr lang="pl-PL" b="1" dirty="0" smtClean="0"/>
              <a:t>z rozkładu wykładniczego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dirty="0" err="1" smtClean="0"/>
              <a:t>exp</a:t>
            </a:r>
            <a:r>
              <a:rPr lang="pl-PL" b="1" dirty="0" smtClean="0"/>
              <a:t>(-</a:t>
            </a:r>
            <a:r>
              <a:rPr lang="pl-PL" b="1" i="1" dirty="0" err="1"/>
              <a:t>q</a:t>
            </a:r>
            <a:r>
              <a:rPr lang="pl-PL" b="1" i="1" baseline="-25000" dirty="0" err="1"/>
              <a:t>i</a:t>
            </a:r>
            <a:r>
              <a:rPr lang="el-GR" b="1" i="1" dirty="0" smtClean="0"/>
              <a:t>τ</a:t>
            </a:r>
            <a:r>
              <a:rPr lang="pl-PL" b="1" dirty="0" smtClean="0"/>
              <a:t>)</a:t>
            </a:r>
          </a:p>
          <a:p>
            <a:r>
              <a:rPr lang="pl-PL" b="1" dirty="0"/>
              <a:t>	</a:t>
            </a:r>
            <a:r>
              <a:rPr lang="pl-PL" b="1" i="1" dirty="0" err="1" smtClean="0"/>
              <a:t>t</a:t>
            </a:r>
            <a:r>
              <a:rPr lang="pl-PL" b="1" i="1" baseline="-25000" dirty="0" err="1" smtClean="0"/>
              <a:t>k</a:t>
            </a:r>
            <a:r>
              <a:rPr lang="pl-PL" b="1" dirty="0"/>
              <a:t> </a:t>
            </a:r>
            <a:r>
              <a:rPr lang="pl-PL" b="1" dirty="0" smtClean="0"/>
              <a:t>:= </a:t>
            </a:r>
            <a:r>
              <a:rPr lang="pl-PL" b="1" i="1" dirty="0" smtClean="0"/>
              <a:t>t</a:t>
            </a:r>
            <a:r>
              <a:rPr lang="pl-PL" b="1" i="1" baseline="-25000" dirty="0" smtClean="0"/>
              <a:t>k</a:t>
            </a:r>
            <a:r>
              <a:rPr lang="pl-PL" b="1" baseline="-25000" dirty="0" smtClean="0"/>
              <a:t>-1</a:t>
            </a:r>
            <a:r>
              <a:rPr lang="pl-PL" b="1" dirty="0" smtClean="0"/>
              <a:t> + </a:t>
            </a:r>
            <a:r>
              <a:rPr lang="el-GR" b="1" i="1" dirty="0"/>
              <a:t>τ</a:t>
            </a:r>
            <a:r>
              <a:rPr lang="pl-PL" b="1" i="1" baseline="-25000" dirty="0" smtClean="0"/>
              <a:t>k	</a:t>
            </a:r>
            <a:r>
              <a:rPr lang="pl-PL" b="1" i="1" dirty="0" smtClean="0"/>
              <a:t>		</a:t>
            </a:r>
            <a:r>
              <a:rPr lang="pl-PL" b="1" dirty="0" smtClean="0">
                <a:solidFill>
                  <a:srgbClr val="000000"/>
                </a:solidFill>
              </a:rPr>
              <a:t>/aktualizacja czasu procesu</a:t>
            </a:r>
          </a:p>
          <a:p>
            <a:r>
              <a:rPr lang="pl-PL" b="1" i="1" baseline="-25000" dirty="0"/>
              <a:t>	</a:t>
            </a:r>
            <a:r>
              <a:rPr lang="pl-PL" b="1" dirty="0" smtClean="0"/>
              <a:t>wylosuj </a:t>
            </a:r>
            <a:r>
              <a:rPr lang="pl-PL" b="1" i="1" dirty="0" smtClean="0"/>
              <a:t>j</a:t>
            </a:r>
            <a:r>
              <a:rPr lang="pl-PL" b="1" dirty="0" smtClean="0"/>
              <a:t> z rozkładu dyskretnego {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ij</a:t>
            </a:r>
            <a:r>
              <a:rPr lang="pl-PL" b="1" i="1" dirty="0" smtClean="0"/>
              <a:t> =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ij</a:t>
            </a:r>
            <a:r>
              <a:rPr lang="pl-PL" b="1" dirty="0" smtClean="0"/>
              <a:t>/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i="1" dirty="0" smtClean="0"/>
              <a:t>,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ii</a:t>
            </a:r>
            <a:r>
              <a:rPr lang="pl-PL" b="1" dirty="0" smtClean="0"/>
              <a:t> = 0}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err="1" smtClean="0"/>
              <a:t>t</a:t>
            </a:r>
            <a:r>
              <a:rPr lang="pl-PL" b="1" i="1" baseline="-25000" dirty="0" err="1" smtClean="0"/>
              <a:t>k</a:t>
            </a:r>
            <a:r>
              <a:rPr lang="pl-PL" b="1" dirty="0" smtClean="0"/>
              <a:t>) := </a:t>
            </a:r>
            <a:r>
              <a:rPr lang="pl-PL" b="1" i="1" dirty="0" smtClean="0"/>
              <a:t>j			</a:t>
            </a:r>
            <a:r>
              <a:rPr lang="pl-PL" b="1" dirty="0" smtClean="0">
                <a:solidFill>
                  <a:srgbClr val="000000"/>
                </a:solidFill>
              </a:rPr>
              <a:t>/aktualizacja stanu procesu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i</a:t>
            </a:r>
            <a:r>
              <a:rPr lang="pl-PL" b="1" dirty="0" smtClean="0"/>
              <a:t> := </a:t>
            </a:r>
            <a:r>
              <a:rPr lang="pl-PL" b="1" i="1" dirty="0" smtClean="0"/>
              <a:t>j</a:t>
            </a:r>
          </a:p>
          <a:p>
            <a:r>
              <a:rPr lang="pl-PL" b="1" i="1" dirty="0"/>
              <a:t>	</a:t>
            </a:r>
            <a:r>
              <a:rPr lang="pl-PL" b="1" i="1" dirty="0" smtClean="0"/>
              <a:t>k</a:t>
            </a:r>
            <a:r>
              <a:rPr lang="pl-PL" b="1" dirty="0" smtClean="0"/>
              <a:t> := </a:t>
            </a:r>
            <a:r>
              <a:rPr lang="pl-PL" b="1" i="1" dirty="0" smtClean="0"/>
              <a:t>k</a:t>
            </a:r>
            <a:r>
              <a:rPr lang="pl-PL" b="1" dirty="0" smtClean="0"/>
              <a:t> + 1 (</a:t>
            </a:r>
            <a:r>
              <a:rPr lang="pl-PL" b="1" i="1" dirty="0" smtClean="0"/>
              <a:t>k</a:t>
            </a:r>
            <a:r>
              <a:rPr lang="pl-PL" b="1" dirty="0" smtClean="0"/>
              <a:t> &lt; </a:t>
            </a:r>
            <a:r>
              <a:rPr lang="pl-PL" b="1" i="1" dirty="0" smtClean="0"/>
              <a:t>K</a:t>
            </a:r>
            <a:r>
              <a:rPr lang="pl-PL" b="1" dirty="0" smtClean="0"/>
              <a:t>)</a:t>
            </a:r>
            <a:endParaRPr lang="pl-PL" b="1" dirty="0"/>
          </a:p>
        </p:txBody>
      </p:sp>
      <p:grpSp>
        <p:nvGrpSpPr>
          <p:cNvPr id="5" name="Grupa 4"/>
          <p:cNvGrpSpPr/>
          <p:nvPr/>
        </p:nvGrpSpPr>
        <p:grpSpPr>
          <a:xfrm>
            <a:off x="204742" y="4640377"/>
            <a:ext cx="713470" cy="1755195"/>
            <a:chOff x="341530" y="3879050"/>
            <a:chExt cx="713470" cy="1755195"/>
          </a:xfrm>
        </p:grpSpPr>
        <p:cxnSp>
          <p:nvCxnSpPr>
            <p:cNvPr id="7" name="Łącznik prosty 6"/>
            <p:cNvCxnSpPr/>
            <p:nvPr/>
          </p:nvCxnSpPr>
          <p:spPr bwMode="auto">
            <a:xfrm flipH="1">
              <a:off x="341530" y="5634245"/>
              <a:ext cx="71347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none" w="med" len="med"/>
            </a:ln>
            <a:effectLst/>
          </p:spPr>
        </p:cxnSp>
        <p:cxnSp>
          <p:nvCxnSpPr>
            <p:cNvPr id="15" name="Łącznik prosty 14"/>
            <p:cNvCxnSpPr/>
            <p:nvPr/>
          </p:nvCxnSpPr>
          <p:spPr bwMode="auto">
            <a:xfrm flipH="1">
              <a:off x="341530" y="3879050"/>
              <a:ext cx="71347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9" name="Łącznik prosty 8"/>
            <p:cNvCxnSpPr/>
            <p:nvPr/>
          </p:nvCxnSpPr>
          <p:spPr bwMode="auto">
            <a:xfrm flipH="1">
              <a:off x="341530" y="3879050"/>
              <a:ext cx="6396" cy="175519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513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#2 vs opis #3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187191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678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679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#3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1808867" y="2793863"/>
            <a:ext cx="4764347" cy="244335"/>
            <a:chOff x="1860950" y="2776225"/>
            <a:chExt cx="4764347" cy="244335"/>
          </a:xfrm>
        </p:grpSpPr>
        <p:cxnSp>
          <p:nvCxnSpPr>
            <p:cNvPr id="18" name="Łącznik łamany 17"/>
            <p:cNvCxnSpPr>
              <a:stCxn id="10" idx="2"/>
              <a:endCxn id="16" idx="2"/>
            </p:cNvCxnSpPr>
            <p:nvPr/>
          </p:nvCxnSpPr>
          <p:spPr bwMode="auto">
            <a:xfrm rot="16200000" flipH="1">
              <a:off x="4236243" y="400932"/>
              <a:ext cx="13762" cy="4764347"/>
            </a:xfrm>
            <a:prstGeom prst="bentConnector3">
              <a:avLst>
                <a:gd name="adj1" fmla="val 1761096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/>
              <a:tailEnd type="none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1932514" y="3018460"/>
              <a:ext cx="2383431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24" name="Łącznik prosty ze strzałką 23"/>
            <p:cNvCxnSpPr/>
            <p:nvPr/>
          </p:nvCxnSpPr>
          <p:spPr bwMode="auto">
            <a:xfrm flipH="1" flipV="1">
              <a:off x="4284426" y="3018460"/>
              <a:ext cx="2218330" cy="21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352754"/>
              </p:ext>
            </p:extLst>
          </p:nvPr>
        </p:nvGraphicFramePr>
        <p:xfrm>
          <a:off x="3174417" y="3029835"/>
          <a:ext cx="1795610" cy="1147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680" name="Equation" r:id="rId8" imgW="914400" imgH="583920" progId="Equation.3">
                  <p:embed/>
                </p:oleObj>
              </mc:Choice>
              <mc:Fallback>
                <p:oleObj name="Equation" r:id="rId8" imgW="914400" imgH="583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4417" y="3029835"/>
                        <a:ext cx="1795610" cy="1147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5277516" y="3143784"/>
            <a:ext cx="3286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006600"/>
                </a:solidFill>
              </a:rPr>
              <a:t>(⁕) </a:t>
            </a:r>
            <a:r>
              <a:rPr lang="pl-PL" sz="2000" b="1" dirty="0" smtClean="0">
                <a:solidFill>
                  <a:srgbClr val="006600"/>
                </a:solidFill>
              </a:rPr>
              <a:t>- związek do przeliczania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opisu #3 do opisu #2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0" y="3789710"/>
            <a:ext cx="6524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Praktyczne znaczenie </a:t>
            </a:r>
            <a:r>
              <a:rPr lang="pl-PL" sz="1800" b="1" dirty="0"/>
              <a:t>związku (⁕):</a:t>
            </a:r>
          </a:p>
          <a:p>
            <a:r>
              <a:rPr lang="pl-PL" sz="1800" b="1" dirty="0" smtClean="0"/>
              <a:t>1. 1/</a:t>
            </a:r>
            <a:r>
              <a:rPr lang="pl-PL" sz="1800" b="1" i="1" dirty="0" err="1" smtClean="0"/>
              <a:t>q</a:t>
            </a:r>
            <a:r>
              <a:rPr lang="pl-PL" sz="1800" b="1" i="1" baseline="-25000" dirty="0" err="1" smtClean="0"/>
              <a:t>j</a:t>
            </a:r>
            <a:r>
              <a:rPr lang="pl-PL" sz="1800" b="1" dirty="0" smtClean="0"/>
              <a:t> – średni czas pobytu w stanie </a:t>
            </a:r>
            <a:r>
              <a:rPr lang="pl-PL" sz="1800" b="1" i="1" dirty="0" smtClean="0"/>
              <a:t>j – </a:t>
            </a:r>
            <a:r>
              <a:rPr lang="pl-PL" sz="1800" b="1" dirty="0" smtClean="0"/>
              <a:t>łatwo mierzalny</a:t>
            </a:r>
          </a:p>
          <a:p>
            <a:r>
              <a:rPr lang="pl-PL" sz="1800" b="1" dirty="0" smtClean="0"/>
              <a:t>2. </a:t>
            </a:r>
            <a:r>
              <a:rPr lang="pl-PL" sz="1800" b="1" i="1" dirty="0" err="1" smtClean="0"/>
              <a:t>u</a:t>
            </a:r>
            <a:r>
              <a:rPr lang="pl-PL" sz="1800" b="1" i="1" baseline="-25000" dirty="0" err="1" smtClean="0"/>
              <a:t>j</a:t>
            </a:r>
            <a:r>
              <a:rPr lang="pl-PL" sz="1800" b="1" dirty="0" smtClean="0"/>
              <a:t> – prawdopodobieństwo pobytu  w stanie </a:t>
            </a:r>
            <a:r>
              <a:rPr lang="pl-PL" sz="1800" b="1" i="1" dirty="0" smtClean="0"/>
              <a:t>j</a:t>
            </a:r>
            <a:r>
              <a:rPr lang="pl-PL" sz="1800" b="1" dirty="0" smtClean="0"/>
              <a:t> – łatwo mierzalne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0" y="4785278"/>
            <a:ext cx="64112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006600"/>
                </a:solidFill>
              </a:rPr>
              <a:t>Interpretacja związku (⁕): </a:t>
            </a:r>
            <a:endParaRPr lang="pl-PL" sz="1800" b="1" dirty="0" smtClean="0">
              <a:solidFill>
                <a:srgbClr val="006600"/>
              </a:solidFill>
            </a:endParaRPr>
          </a:p>
          <a:p>
            <a:r>
              <a:rPr lang="pl-PL" sz="1800" b="1" dirty="0" smtClean="0">
                <a:solidFill>
                  <a:srgbClr val="006600"/>
                </a:solidFill>
              </a:rPr>
              <a:t>1.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u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/</a:t>
            </a:r>
            <a:r>
              <a:rPr lang="pl-PL" sz="1800" b="1" i="1" dirty="0" err="1" smtClean="0">
                <a:solidFill>
                  <a:srgbClr val="006600"/>
                </a:solidFill>
              </a:rPr>
              <a:t>q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 – ważony, średni czas pobytu w stanie </a:t>
            </a:r>
            <a:r>
              <a:rPr lang="pl-PL" sz="1800" b="1" i="1" dirty="0" smtClean="0">
                <a:solidFill>
                  <a:srgbClr val="006600"/>
                </a:solidFill>
              </a:rPr>
              <a:t>j</a:t>
            </a:r>
          </a:p>
          <a:p>
            <a:r>
              <a:rPr lang="pl-PL" sz="1800" b="1" dirty="0" smtClean="0">
                <a:solidFill>
                  <a:srgbClr val="006600"/>
                </a:solidFill>
              </a:rPr>
              <a:t>2. ∑</a:t>
            </a:r>
            <a:r>
              <a:rPr lang="pl-PL" sz="1800" b="1" i="1" baseline="-25000" dirty="0" smtClean="0">
                <a:solidFill>
                  <a:srgbClr val="006600"/>
                </a:solidFill>
              </a:rPr>
              <a:t>j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u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/</a:t>
            </a:r>
            <a:r>
              <a:rPr lang="pl-PL" sz="1800" b="1" i="1" dirty="0" err="1" smtClean="0">
                <a:solidFill>
                  <a:srgbClr val="006600"/>
                </a:solidFill>
              </a:rPr>
              <a:t>q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>
                <a:solidFill>
                  <a:srgbClr val="006600"/>
                </a:solidFill>
              </a:rPr>
              <a:t>– </a:t>
            </a:r>
            <a:r>
              <a:rPr lang="pl-PL" sz="1800" b="1" dirty="0" smtClean="0">
                <a:solidFill>
                  <a:srgbClr val="006600"/>
                </a:solidFill>
              </a:rPr>
              <a:t>względny, ważony</a:t>
            </a:r>
            <a:r>
              <a:rPr lang="pl-PL" sz="1800" b="1" dirty="0">
                <a:solidFill>
                  <a:srgbClr val="006600"/>
                </a:solidFill>
              </a:rPr>
              <a:t>, średni czas pobytu w stanie </a:t>
            </a:r>
            <a:r>
              <a:rPr lang="pl-PL" sz="1800" b="1" i="1" dirty="0" smtClean="0">
                <a:solidFill>
                  <a:srgbClr val="006600"/>
                </a:solidFill>
              </a:rPr>
              <a:t>j</a:t>
            </a:r>
            <a:endParaRPr lang="pl-PL" sz="1800" b="1" i="1" dirty="0">
              <a:solidFill>
                <a:srgbClr val="006600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978229"/>
            <a:ext cx="8124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Rozkład stacjonarny w opisie #2 różni się od rozkładu stacjonarnego w opisie #3,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ponieważ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opis #3 </a:t>
            </a:r>
            <a:r>
              <a:rPr lang="pl-PL" sz="1800" b="1" dirty="0" smtClean="0">
                <a:solidFill>
                  <a:srgbClr val="FF3300"/>
                </a:solidFill>
              </a:rPr>
              <a:t>nie uwzględnia </a:t>
            </a:r>
            <a:r>
              <a:rPr lang="pl-PL" sz="1800" b="1" dirty="0" smtClean="0">
                <a:solidFill>
                  <a:srgbClr val="000000"/>
                </a:solidFill>
              </a:rPr>
              <a:t>czasów pobytu procesu w jego stanach.</a:t>
            </a:r>
            <a:endParaRPr lang="pl-PL" sz="1800" b="1" dirty="0">
              <a:solidFill>
                <a:srgbClr val="000000"/>
              </a:solidFill>
            </a:endParaRPr>
          </a:p>
        </p:txBody>
      </p:sp>
      <p:pic>
        <p:nvPicPr>
          <p:cNvPr id="2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54933" y="4307270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138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6" grpId="0"/>
      <p:bldP spid="27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 bwMode="auto">
          <a:xfrm>
            <a:off x="3761910" y="5679250"/>
            <a:ext cx="1890210" cy="112758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#2 vs opis #3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506538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750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751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#3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492300"/>
              </p:ext>
            </p:extLst>
          </p:nvPr>
        </p:nvGraphicFramePr>
        <p:xfrm>
          <a:off x="248024" y="3376245"/>
          <a:ext cx="3156891" cy="274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52" name="Equation" r:id="rId8" imgW="1638000" imgH="1422360" progId="Equation.3">
                  <p:embed/>
                </p:oleObj>
              </mc:Choice>
              <mc:Fallback>
                <p:oleObj name="Equation" r:id="rId8" imgW="1638000" imgH="1422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8024" y="3376245"/>
                        <a:ext cx="3156891" cy="2742812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10317"/>
              </p:ext>
            </p:extLst>
          </p:nvPr>
        </p:nvGraphicFramePr>
        <p:xfrm>
          <a:off x="3762375" y="3425825"/>
          <a:ext cx="4354513" cy="333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53" name="Equation" r:id="rId10" imgW="2260440" imgH="1726920" progId="Equation.3">
                  <p:embed/>
                </p:oleObj>
              </mc:Choice>
              <mc:Fallback>
                <p:oleObj name="Equation" r:id="rId10" imgW="2260440" imgH="1726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62375" y="3425825"/>
                        <a:ext cx="4354513" cy="3332163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240916" y="630932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pic>
        <p:nvPicPr>
          <p:cNvPr id="1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11435" y="2005134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61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 bwMode="auto">
          <a:xfrm>
            <a:off x="3360979" y="4104075"/>
            <a:ext cx="1554480" cy="112758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#2 vs opis #3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506538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16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817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#3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326185"/>
              </p:ext>
            </p:extLst>
          </p:nvPr>
        </p:nvGraphicFramePr>
        <p:xfrm>
          <a:off x="3375584" y="4104075"/>
          <a:ext cx="15398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18" name="Equation" r:id="rId8" imgW="799920" imgH="558720" progId="Equation.3">
                  <p:embed/>
                </p:oleObj>
              </mc:Choice>
              <mc:Fallback>
                <p:oleObj name="Equation" r:id="rId8" imgW="79992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5584" y="4104075"/>
                        <a:ext cx="1539875" cy="1079500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240916" y="630932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pic>
        <p:nvPicPr>
          <p:cNvPr id="1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16112" y="4041648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26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2"/>
          <p:cNvSpPr>
            <a:spLocks noChangeArrowheads="1"/>
          </p:cNvSpPr>
          <p:nvPr/>
        </p:nvSpPr>
        <p:spPr bwMode="auto">
          <a:xfrm>
            <a:off x="-1587" y="-54869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KOLEJKA M/M/1 - </a:t>
            </a: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opis #3 vs opis 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#</a:t>
            </a: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4301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23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144308"/>
              </p:ext>
            </p:extLst>
          </p:nvPr>
        </p:nvGraphicFramePr>
        <p:xfrm>
          <a:off x="4752020" y="998730"/>
          <a:ext cx="4105275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59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020" y="998730"/>
                        <a:ext cx="4105275" cy="1825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2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61"/>
          <p:cNvGrpSpPr>
            <a:grpSpLocks/>
          </p:cNvGrpSpPr>
          <p:nvPr/>
        </p:nvGrpSpPr>
        <p:grpSpPr bwMode="auto">
          <a:xfrm>
            <a:off x="346591" y="3472567"/>
            <a:ext cx="6324601" cy="1028700"/>
            <a:chOff x="1248" y="2928"/>
            <a:chExt cx="3984" cy="576"/>
          </a:xfrm>
        </p:grpSpPr>
        <p:sp>
          <p:nvSpPr>
            <p:cNvPr id="30" name="Freeform 46"/>
            <p:cNvSpPr>
              <a:spLocks/>
            </p:cNvSpPr>
            <p:nvPr/>
          </p:nvSpPr>
          <p:spPr bwMode="auto">
            <a:xfrm flipV="1">
              <a:off x="1584" y="3312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Freeform 50"/>
            <p:cNvSpPr>
              <a:spLocks/>
            </p:cNvSpPr>
            <p:nvPr/>
          </p:nvSpPr>
          <p:spPr bwMode="auto">
            <a:xfrm flipV="1">
              <a:off x="2496" y="3360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Freeform 51"/>
            <p:cNvSpPr>
              <a:spLocks/>
            </p:cNvSpPr>
            <p:nvPr/>
          </p:nvSpPr>
          <p:spPr bwMode="auto">
            <a:xfrm flipV="1">
              <a:off x="3456" y="3312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Freeform 52"/>
            <p:cNvSpPr>
              <a:spLocks/>
            </p:cNvSpPr>
            <p:nvPr/>
          </p:nvSpPr>
          <p:spPr bwMode="auto">
            <a:xfrm flipV="1">
              <a:off x="4512" y="3264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1548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Oval 5"/>
            <p:cNvSpPr>
              <a:spLocks noChangeAspect="1" noChangeArrowheads="1"/>
            </p:cNvSpPr>
            <p:nvPr/>
          </p:nvSpPr>
          <p:spPr bwMode="auto">
            <a:xfrm>
              <a:off x="3106" y="3039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Oval 7"/>
            <p:cNvSpPr>
              <a:spLocks noChangeAspect="1" noChangeArrowheads="1"/>
            </p:cNvSpPr>
            <p:nvPr/>
          </p:nvSpPr>
          <p:spPr bwMode="auto">
            <a:xfrm>
              <a:off x="1248" y="3039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Oval 8"/>
            <p:cNvSpPr>
              <a:spLocks noChangeAspect="1" noChangeArrowheads="1"/>
            </p:cNvSpPr>
            <p:nvPr/>
          </p:nvSpPr>
          <p:spPr bwMode="auto">
            <a:xfrm>
              <a:off x="2194" y="3045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Oval 6"/>
            <p:cNvSpPr>
              <a:spLocks noChangeAspect="1" noChangeArrowheads="1"/>
            </p:cNvSpPr>
            <p:nvPr/>
          </p:nvSpPr>
          <p:spPr bwMode="auto">
            <a:xfrm>
              <a:off x="4128" y="3024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512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456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496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391400" y="6398419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040879"/>
              </p:ext>
            </p:extLst>
          </p:nvPr>
        </p:nvGraphicFramePr>
        <p:xfrm>
          <a:off x="403491" y="864003"/>
          <a:ext cx="4062413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0" name="Równanie" r:id="rId6" imgW="1942920" imgH="939600" progId="Equation.3">
                  <p:embed/>
                </p:oleObj>
              </mc:Choice>
              <mc:Fallback>
                <p:oleObj name="Równanie" r:id="rId6" imgW="194292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491" y="864003"/>
                        <a:ext cx="4062413" cy="196532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379048"/>
              </p:ext>
            </p:extLst>
          </p:nvPr>
        </p:nvGraphicFramePr>
        <p:xfrm>
          <a:off x="3019564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1" name="Równanie" r:id="rId8" imgW="888840" imgH="228600" progId="Equation.3">
                  <p:embed/>
                </p:oleObj>
              </mc:Choice>
              <mc:Fallback>
                <p:oleObj name="Równanie" r:id="rId8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19564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iek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403483"/>
              </p:ext>
            </p:extLst>
          </p:nvPr>
        </p:nvGraphicFramePr>
        <p:xfrm>
          <a:off x="350064" y="3130286"/>
          <a:ext cx="595312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2" name="Równanie" r:id="rId10" imgW="368280" imgH="203040" progId="Equation.3">
                  <p:embed/>
                </p:oleObj>
              </mc:Choice>
              <mc:Fallback>
                <p:oleObj name="Równanie" r:id="rId10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0064" y="3130286"/>
                        <a:ext cx="595312" cy="32861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4854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0</a:t>
            </a:r>
            <a:endParaRPr lang="pl-PL" dirty="0"/>
          </a:p>
        </p:txBody>
      </p:sp>
      <p:sp>
        <p:nvSpPr>
          <p:cNvPr id="80" name="Text Box 14"/>
          <p:cNvSpPr txBox="1">
            <a:spLocks noChangeArrowheads="1"/>
          </p:cNvSpPr>
          <p:nvPr/>
        </p:nvSpPr>
        <p:spPr bwMode="auto">
          <a:xfrm>
            <a:off x="5047919" y="3701167"/>
            <a:ext cx="3540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>
                <a:solidFill>
                  <a:srgbClr val="000000"/>
                </a:solidFill>
              </a:rPr>
              <a:t>n</a:t>
            </a:r>
            <a:endParaRPr lang="pl-PL"/>
          </a:p>
        </p:txBody>
      </p:sp>
      <p:sp>
        <p:nvSpPr>
          <p:cNvPr id="81" name="Text Box 15"/>
          <p:cNvSpPr txBox="1">
            <a:spLocks noChangeArrowheads="1"/>
          </p:cNvSpPr>
          <p:nvPr/>
        </p:nvSpPr>
        <p:spPr bwMode="auto">
          <a:xfrm>
            <a:off x="19967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1</a:t>
            </a:r>
            <a:endParaRPr lang="pl-PL"/>
          </a:p>
        </p:txBody>
      </p:sp>
      <p:sp>
        <p:nvSpPr>
          <p:cNvPr id="82" name="Text Box 16"/>
          <p:cNvSpPr txBox="1">
            <a:spLocks noChangeArrowheads="1"/>
          </p:cNvSpPr>
          <p:nvPr/>
        </p:nvSpPr>
        <p:spPr bwMode="auto">
          <a:xfrm>
            <a:off x="34445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2</a:t>
            </a:r>
            <a:endParaRPr lang="pl-PL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56967"/>
              </p:ext>
            </p:extLst>
          </p:nvPr>
        </p:nvGraphicFramePr>
        <p:xfrm>
          <a:off x="2715881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3" name="Równanie" r:id="rId12" imgW="406080" imgH="419040" progId="Equation.3">
                  <p:embed/>
                </p:oleObj>
              </mc:Choice>
              <mc:Fallback>
                <p:oleObj name="Równanie" r:id="rId12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15881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iek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161995"/>
              </p:ext>
            </p:extLst>
          </p:nvPr>
        </p:nvGraphicFramePr>
        <p:xfrm>
          <a:off x="4234379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4" name="Równanie" r:id="rId14" imgW="406080" imgH="419040" progId="Equation.3">
                  <p:embed/>
                </p:oleObj>
              </mc:Choice>
              <mc:Fallback>
                <p:oleObj name="Równanie" r:id="rId14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34379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124883"/>
              </p:ext>
            </p:extLst>
          </p:nvPr>
        </p:nvGraphicFramePr>
        <p:xfrm>
          <a:off x="1357615" y="3535875"/>
          <a:ext cx="889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5" name="Równanie" r:id="rId16" imgW="88560" imgH="164880" progId="Equation.3">
                  <p:embed/>
                </p:oleObj>
              </mc:Choice>
              <mc:Fallback>
                <p:oleObj name="Równanie" r:id="rId16" imgW="8856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357615" y="3535875"/>
                        <a:ext cx="88900" cy="165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iek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195684"/>
              </p:ext>
            </p:extLst>
          </p:nvPr>
        </p:nvGraphicFramePr>
        <p:xfrm>
          <a:off x="5920304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6" name="Równanie" r:id="rId18" imgW="406080" imgH="419040" progId="Equation.3">
                  <p:embed/>
                </p:oleObj>
              </mc:Choice>
              <mc:Fallback>
                <p:oleObj name="Równanie" r:id="rId18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920304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iek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703060"/>
              </p:ext>
            </p:extLst>
          </p:nvPr>
        </p:nvGraphicFramePr>
        <p:xfrm>
          <a:off x="1243315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7" name="Równanie" r:id="rId19" imgW="406080" imgH="419040" progId="Equation.3">
                  <p:embed/>
                </p:oleObj>
              </mc:Choice>
              <mc:Fallback>
                <p:oleObj name="Równanie" r:id="rId19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243315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iek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900149"/>
              </p:ext>
            </p:extLst>
          </p:nvPr>
        </p:nvGraphicFramePr>
        <p:xfrm>
          <a:off x="4345966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8" name="Równanie" r:id="rId21" imgW="406080" imgH="419040" progId="Equation.3">
                  <p:embed/>
                </p:oleObj>
              </mc:Choice>
              <mc:Fallback>
                <p:oleObj name="Równanie" r:id="rId21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345966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iek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860709"/>
              </p:ext>
            </p:extLst>
          </p:nvPr>
        </p:nvGraphicFramePr>
        <p:xfrm>
          <a:off x="5970709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69" name="Równanie" r:id="rId23" imgW="406080" imgH="419040" progId="Equation.3">
                  <p:embed/>
                </p:oleObj>
              </mc:Choice>
              <mc:Fallback>
                <p:oleObj name="Równanie" r:id="rId23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970709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iek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267039"/>
              </p:ext>
            </p:extLst>
          </p:nvPr>
        </p:nvGraphicFramePr>
        <p:xfrm>
          <a:off x="2721224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70" name="Równanie" r:id="rId24" imgW="406080" imgH="419040" progId="Equation.3">
                  <p:embed/>
                </p:oleObj>
              </mc:Choice>
              <mc:Fallback>
                <p:oleObj name="Równanie" r:id="rId24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721224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iek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961443"/>
              </p:ext>
            </p:extLst>
          </p:nvPr>
        </p:nvGraphicFramePr>
        <p:xfrm>
          <a:off x="4794524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71" name="Równanie" r:id="rId25" imgW="888840" imgH="228600" progId="Equation.3">
                  <p:embed/>
                </p:oleObj>
              </mc:Choice>
              <mc:Fallback>
                <p:oleObj name="Równanie" r:id="rId25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94524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iek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422058"/>
              </p:ext>
            </p:extLst>
          </p:nvPr>
        </p:nvGraphicFramePr>
        <p:xfrm>
          <a:off x="1535062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72" name="Równanie" r:id="rId26" imgW="888840" imgH="228600" progId="Equation.3">
                  <p:embed/>
                </p:oleObj>
              </mc:Choice>
              <mc:Fallback>
                <p:oleObj name="Równanie" r:id="rId26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35062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iek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440073"/>
              </p:ext>
            </p:extLst>
          </p:nvPr>
        </p:nvGraphicFramePr>
        <p:xfrm>
          <a:off x="346591" y="5240337"/>
          <a:ext cx="3205162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73" name="Equation" r:id="rId27" imgW="1815840" imgH="711000" progId="Equation.3">
                  <p:embed/>
                </p:oleObj>
              </mc:Choice>
              <mc:Fallback>
                <p:oleObj name="Equation" r:id="rId27" imgW="18158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46591" y="5240337"/>
                        <a:ext cx="3205162" cy="1255712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488565"/>
              </p:ext>
            </p:extLst>
          </p:nvPr>
        </p:nvGraphicFramePr>
        <p:xfrm>
          <a:off x="5205990" y="5240337"/>
          <a:ext cx="2713038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74" name="Equation" r:id="rId29" imgW="1536480" imgH="711000" progId="Equation.3">
                  <p:embed/>
                </p:oleObj>
              </mc:Choice>
              <mc:Fallback>
                <p:oleObj name="Equation" r:id="rId29" imgW="153648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205990" y="5240337"/>
                        <a:ext cx="2713038" cy="12573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891075" y="3072457"/>
            <a:ext cx="1673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Czasy pobytu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6891075" y="3598831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Przejścia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→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+ 1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6891075" y="4553527"/>
            <a:ext cx="2246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Przejścia </a:t>
            </a:r>
            <a:r>
              <a:rPr lang="pl-PL" sz="2000" b="1" i="1" dirty="0" smtClean="0">
                <a:solidFill>
                  <a:srgbClr val="000000"/>
                </a:solidFill>
              </a:rPr>
              <a:t>i </a:t>
            </a:r>
            <a:r>
              <a:rPr lang="pl-PL" sz="2000" b="1" dirty="0">
                <a:solidFill>
                  <a:srgbClr val="000000"/>
                </a:solidFill>
              </a:rPr>
              <a:t>−</a:t>
            </a:r>
            <a:r>
              <a:rPr lang="pl-PL" sz="2000" b="1" dirty="0" smtClean="0">
                <a:solidFill>
                  <a:srgbClr val="000000"/>
                </a:solidFill>
              </a:rPr>
              <a:t> 1 →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endParaRPr lang="pl-PL" b="1" dirty="0">
              <a:solidFill>
                <a:srgbClr val="000000"/>
              </a:solidFill>
            </a:endParaRPr>
          </a:p>
        </p:txBody>
      </p:sp>
      <p:pic>
        <p:nvPicPr>
          <p:cNvPr id="4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851792" y="5409076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18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420514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SEMI MARKOV PROCESS -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/>
            </a:r>
            <a:b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rozkład na czasy pobytu w stanach</a:t>
            </a:r>
            <a:b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i na przejścia między stanami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26" name="Grupa 41"/>
          <p:cNvGrpSpPr>
            <a:grpSpLocks/>
          </p:cNvGrpSpPr>
          <p:nvPr/>
        </p:nvGrpSpPr>
        <p:grpSpPr bwMode="auto">
          <a:xfrm>
            <a:off x="6073800" y="2763839"/>
            <a:ext cx="609600" cy="609600"/>
            <a:chOff x="4667250" y="1752600"/>
            <a:chExt cx="609600" cy="609600"/>
          </a:xfrm>
        </p:grpSpPr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29" name="Grupa 42"/>
          <p:cNvGrpSpPr>
            <a:grpSpLocks/>
          </p:cNvGrpSpPr>
          <p:nvPr/>
        </p:nvGrpSpPr>
        <p:grpSpPr bwMode="auto">
          <a:xfrm>
            <a:off x="1895500" y="2763839"/>
            <a:ext cx="609600" cy="609600"/>
            <a:chOff x="749300" y="5251450"/>
            <a:chExt cx="609600" cy="609600"/>
          </a:xfrm>
        </p:grpSpPr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931596"/>
              </p:ext>
            </p:extLst>
          </p:nvPr>
        </p:nvGraphicFramePr>
        <p:xfrm>
          <a:off x="2848000" y="3649664"/>
          <a:ext cx="14668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748" name="Równanie" r:id="rId4" imgW="660240" imgH="241200" progId="Equation.3">
                  <p:embed/>
                </p:oleObj>
              </mc:Choice>
              <mc:Fallback>
                <p:oleObj name="Równanie" r:id="rId4" imgW="660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000" y="3649664"/>
                        <a:ext cx="1466850" cy="53657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917827"/>
              </p:ext>
            </p:extLst>
          </p:nvPr>
        </p:nvGraphicFramePr>
        <p:xfrm>
          <a:off x="2771800" y="2811464"/>
          <a:ext cx="31115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749" name="Equation" r:id="rId6" imgW="1218960" imgH="228600" progId="Equation.3">
                  <p:embed/>
                </p:oleObj>
              </mc:Choice>
              <mc:Fallback>
                <p:oleObj name="Equation" r:id="rId6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811464"/>
                        <a:ext cx="3111500" cy="58102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pole tekstowe 55"/>
          <p:cNvSpPr txBox="1">
            <a:spLocks noChangeArrowheads="1"/>
          </p:cNvSpPr>
          <p:nvPr/>
        </p:nvSpPr>
        <p:spPr bwMode="auto">
          <a:xfrm>
            <a:off x="296525" y="4270556"/>
            <a:ext cx="7654660" cy="1107996"/>
          </a:xfrm>
          <a:prstGeom prst="rect">
            <a:avLst/>
          </a:prstGeom>
          <a:solidFill>
            <a:srgbClr val="FF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b="1" dirty="0" smtClean="0">
                <a:solidFill>
                  <a:srgbClr val="000000"/>
                </a:solidFill>
              </a:rPr>
              <a:t>Proces Markowa przebywa w </a:t>
            </a:r>
            <a:r>
              <a:rPr lang="pl-PL" sz="2200" b="1" i="1" dirty="0" smtClean="0">
                <a:solidFill>
                  <a:srgbClr val="000000"/>
                </a:solidFill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</a:rPr>
              <a:t>-tym stanie przez czas opisany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zmienną losową wykładniczą </a:t>
            </a:r>
            <a:r>
              <a:rPr lang="pl-PL" sz="2200" b="1" i="1" dirty="0">
                <a:solidFill>
                  <a:srgbClr val="000000"/>
                </a:solidFill>
              </a:rPr>
              <a:t>s</a:t>
            </a:r>
            <a:r>
              <a:rPr lang="pl-PL" sz="2200" b="1" i="1" baseline="-25000" dirty="0">
                <a:solidFill>
                  <a:srgbClr val="000000"/>
                </a:solidFill>
              </a:rPr>
              <a:t>i</a:t>
            </a:r>
            <a:r>
              <a:rPr lang="pl-PL" sz="2200" b="1" dirty="0">
                <a:solidFill>
                  <a:srgbClr val="000000"/>
                </a:solidFill>
              </a:rPr>
              <a:t>(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 </a:t>
            </a:r>
            <a:r>
              <a:rPr lang="pl-PL" sz="2200" b="1" dirty="0" smtClean="0">
                <a:solidFill>
                  <a:srgbClr val="000000"/>
                </a:solidFill>
              </a:rPr>
              <a:t>) </a:t>
            </a:r>
            <a:r>
              <a:rPr lang="pl-PL" sz="2200" b="1" dirty="0">
                <a:solidFill>
                  <a:srgbClr val="000000"/>
                </a:solidFill>
              </a:rPr>
              <a:t>=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dirty="0" err="1">
                <a:solidFill>
                  <a:srgbClr val="000000"/>
                </a:solidFill>
              </a:rPr>
              <a:t>exp</a:t>
            </a:r>
            <a:r>
              <a:rPr lang="pl-PL" sz="2200" b="1" dirty="0">
                <a:solidFill>
                  <a:srgbClr val="000000"/>
                </a:solidFill>
              </a:rPr>
              <a:t>(-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 </a:t>
            </a:r>
            <a:r>
              <a:rPr lang="pl-PL" sz="2200" b="1" dirty="0" smtClean="0">
                <a:solidFill>
                  <a:srgbClr val="000000"/>
                </a:solidFill>
              </a:rPr>
              <a:t>), a następnie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z prawdopodobieństwem </a:t>
            </a:r>
            <a:r>
              <a:rPr lang="pl-PL" sz="2200" b="1" i="1" dirty="0" err="1">
                <a:solidFill>
                  <a:srgbClr val="000000"/>
                </a:solidFill>
              </a:rPr>
              <a:t>r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ij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przeskakuje do stanu </a:t>
            </a:r>
            <a:r>
              <a:rPr lang="pl-PL" sz="2200" b="1" i="1" dirty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j.</a:t>
            </a:r>
            <a:endParaRPr lang="pl-PL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3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412531"/>
              </p:ext>
            </p:extLst>
          </p:nvPr>
        </p:nvGraphicFramePr>
        <p:xfrm>
          <a:off x="4463558" y="1961972"/>
          <a:ext cx="1600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750" name="Equation" r:id="rId8" imgW="838080" imgH="279360" progId="Equation.3">
                  <p:embed/>
                </p:oleObj>
              </mc:Choice>
              <mc:Fallback>
                <p:oleObj name="Equation" r:id="rId8" imgW="8380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3558" y="1961972"/>
                        <a:ext cx="1600200" cy="5334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9804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AutoShape 18"/>
          <p:cNvCxnSpPr>
            <a:cxnSpLocks noChangeShapeType="1"/>
            <a:stCxn id="30" idx="0"/>
          </p:cNvCxnSpPr>
          <p:nvPr/>
        </p:nvCxnSpPr>
        <p:spPr bwMode="auto">
          <a:xfrm rot="5400000" flipV="1">
            <a:off x="3236937" y="1708152"/>
            <a:ext cx="53975" cy="2127250"/>
          </a:xfrm>
          <a:prstGeom prst="curvedConnector3">
            <a:avLst>
              <a:gd name="adj1" fmla="val -102647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" name="AutoShape 19"/>
          <p:cNvCxnSpPr>
            <a:cxnSpLocks noChangeShapeType="1"/>
            <a:endCxn id="27" idx="4"/>
          </p:cNvCxnSpPr>
          <p:nvPr/>
        </p:nvCxnSpPr>
        <p:spPr bwMode="auto">
          <a:xfrm rot="5400000" flipH="1" flipV="1">
            <a:off x="5346725" y="2373314"/>
            <a:ext cx="12700" cy="2051050"/>
          </a:xfrm>
          <a:prstGeom prst="curvedConnector3">
            <a:avLst>
              <a:gd name="adj1" fmla="val -590000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975341"/>
              </p:ext>
            </p:extLst>
          </p:nvPr>
        </p:nvGraphicFramePr>
        <p:xfrm>
          <a:off x="1474828" y="3678239"/>
          <a:ext cx="8747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751" name="Równanie" r:id="rId10" imgW="393480" imgH="228600" progId="Equation.3">
                  <p:embed/>
                </p:oleObj>
              </mc:Choice>
              <mc:Fallback>
                <p:oleObj name="Równanie" r:id="rId10" imgW="393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828" y="3678239"/>
                        <a:ext cx="874712" cy="50800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pole tekstowe 55"/>
          <p:cNvSpPr txBox="1">
            <a:spLocks noChangeArrowheads="1"/>
          </p:cNvSpPr>
          <p:nvPr/>
        </p:nvSpPr>
        <p:spPr bwMode="auto">
          <a:xfrm>
            <a:off x="287364" y="5462869"/>
            <a:ext cx="5913798" cy="769441"/>
          </a:xfrm>
          <a:prstGeom prst="rect">
            <a:avLst/>
          </a:prstGeom>
          <a:solidFill>
            <a:srgbClr val="FF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1.</a:t>
            </a:r>
            <a:r>
              <a:rPr lang="pl-PL" sz="2200" b="1" dirty="0" smtClean="0">
                <a:solidFill>
                  <a:srgbClr val="000000"/>
                </a:solidFill>
              </a:rPr>
              <a:t> </a:t>
            </a:r>
            <a:r>
              <a:rPr lang="pl-PL" sz="2200" b="1" i="1" dirty="0" smtClean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&lt;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pojawia się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nowych zgłoszeń</a:t>
            </a:r>
          </a:p>
          <a:p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2. </a:t>
            </a:r>
            <a:r>
              <a:rPr lang="pl-PL" sz="2200" b="1" i="1" dirty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&gt;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zakończenie obsługi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zgłoszeń</a:t>
            </a:r>
            <a:endParaRPr lang="pl-PL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0" y="0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SEMI MARKOV PROCESS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40" name="Grupa 41"/>
          <p:cNvGrpSpPr>
            <a:grpSpLocks/>
          </p:cNvGrpSpPr>
          <p:nvPr/>
        </p:nvGrpSpPr>
        <p:grpSpPr bwMode="auto">
          <a:xfrm>
            <a:off x="5816600" y="2162175"/>
            <a:ext cx="609600" cy="609600"/>
            <a:chOff x="4667250" y="1752600"/>
            <a:chExt cx="609600" cy="609600"/>
          </a:xfrm>
        </p:grpSpPr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46" name="Grupa 42"/>
          <p:cNvGrpSpPr>
            <a:grpSpLocks/>
          </p:cNvGrpSpPr>
          <p:nvPr/>
        </p:nvGrpSpPr>
        <p:grpSpPr bwMode="auto">
          <a:xfrm>
            <a:off x="1638300" y="2162175"/>
            <a:ext cx="609600" cy="609600"/>
            <a:chOff x="749300" y="5251450"/>
            <a:chExt cx="609600" cy="609600"/>
          </a:xfrm>
        </p:grpSpPr>
        <p:sp>
          <p:nvSpPr>
            <p:cNvPr id="47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253341"/>
              </p:ext>
            </p:extLst>
          </p:nvPr>
        </p:nvGraphicFramePr>
        <p:xfrm>
          <a:off x="3611563" y="2079625"/>
          <a:ext cx="114141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94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1563" y="2079625"/>
                        <a:ext cx="1141412" cy="8191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AutoShape 1050"/>
          <p:cNvCxnSpPr>
            <a:cxnSpLocks noChangeShapeType="1"/>
            <a:stCxn id="48" idx="0"/>
          </p:cNvCxnSpPr>
          <p:nvPr/>
        </p:nvCxnSpPr>
        <p:spPr bwMode="auto">
          <a:xfrm rot="16200000">
            <a:off x="2997200" y="990600"/>
            <a:ext cx="131763" cy="2239963"/>
          </a:xfrm>
          <a:prstGeom prst="curvedConnector3">
            <a:avLst>
              <a:gd name="adj1" fmla="val 573491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" name="AutoShape 1051"/>
          <p:cNvCxnSpPr>
            <a:cxnSpLocks noChangeShapeType="1"/>
            <a:endCxn id="42" idx="2"/>
          </p:cNvCxnSpPr>
          <p:nvPr/>
        </p:nvCxnSpPr>
        <p:spPr bwMode="auto">
          <a:xfrm rot="5400000" flipH="1" flipV="1">
            <a:off x="5064919" y="1878807"/>
            <a:ext cx="174625" cy="1938337"/>
          </a:xfrm>
          <a:prstGeom prst="curvedConnector3">
            <a:avLst>
              <a:gd name="adj1" fmla="val -45091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2" name="pole tekstowe 55"/>
          <p:cNvSpPr txBox="1">
            <a:spLocks noChangeArrowheads="1"/>
          </p:cNvSpPr>
          <p:nvPr/>
        </p:nvSpPr>
        <p:spPr bwMode="auto">
          <a:xfrm>
            <a:off x="206515" y="4403117"/>
            <a:ext cx="8675004" cy="1200329"/>
          </a:xfrm>
          <a:prstGeom prst="rect">
            <a:avLst/>
          </a:prstGeom>
          <a:solidFill>
            <a:srgbClr val="FFFF66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Proces przebywa w 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-tym stanie przez czas modelowany dowolną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zmienna losową </a:t>
            </a:r>
            <a:r>
              <a:rPr lang="pl-PL" b="1" i="1" dirty="0" smtClean="0">
                <a:solidFill>
                  <a:srgbClr val="000000"/>
                </a:solidFill>
              </a:rPr>
              <a:t>s</a:t>
            </a:r>
            <a:r>
              <a:rPr lang="pl-PL" b="1" i="1" baseline="-25000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b="1" dirty="0" smtClean="0">
                <a:solidFill>
                  <a:srgbClr val="000000"/>
                </a:solidFill>
              </a:rPr>
              <a:t>) (niekoniecznie wykładniczą!), a następnie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prawdopodobieństwem </a:t>
            </a:r>
            <a:r>
              <a:rPr lang="pl-PL" b="1" i="1" dirty="0" err="1" smtClean="0">
                <a:solidFill>
                  <a:srgbClr val="000000"/>
                </a:solidFill>
              </a:rPr>
              <a:t>r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dirty="0" smtClean="0">
                <a:solidFill>
                  <a:srgbClr val="000000"/>
                </a:solidFill>
              </a:rPr>
              <a:t> zmienia stan </a:t>
            </a:r>
            <a:r>
              <a:rPr lang="pl-PL" b="1" i="1" dirty="0" smtClean="0">
                <a:solidFill>
                  <a:srgbClr val="000000"/>
                </a:solidFill>
              </a:rPr>
              <a:t>i </a:t>
            </a:r>
            <a:r>
              <a:rPr lang="pl-PL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b="1" i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pl-PL" b="1" dirty="0" smtClean="0">
              <a:solidFill>
                <a:srgbClr val="000000"/>
              </a:solidFill>
            </a:endParaRP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55" name="Object 4"/>
          <p:cNvGraphicFramePr>
            <a:graphicFrameLocks noChangeAspect="1"/>
          </p:cNvGraphicFramePr>
          <p:nvPr/>
        </p:nvGraphicFramePr>
        <p:xfrm>
          <a:off x="3886200" y="3200400"/>
          <a:ext cx="40163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95" name="Equation" r:id="rId6" imgW="152280" imgH="241200" progId="Equation.3">
                  <p:embed/>
                </p:oleObj>
              </mc:Choice>
              <mc:Fallback>
                <p:oleObj name="Equation" r:id="rId6" imgW="152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200400"/>
                        <a:ext cx="401638" cy="63341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43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485" y="-28237"/>
            <a:ext cx="77724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PROCESS NARODZIN (proces przybyć,</a:t>
            </a:r>
            <a:br>
              <a:rPr lang="pl-PL" sz="3600" dirty="0" smtClean="0">
                <a:solidFill>
                  <a:schemeClr val="folHlink"/>
                </a:solidFill>
              </a:rPr>
            </a:br>
            <a:r>
              <a:rPr lang="pl-PL" sz="3600" i="1" dirty="0" err="1" smtClean="0">
                <a:solidFill>
                  <a:schemeClr val="folHlink"/>
                </a:solidFill>
              </a:rPr>
              <a:t>birth</a:t>
            </a:r>
            <a:r>
              <a:rPr lang="pl-PL" sz="3600" i="1" dirty="0" smtClean="0">
                <a:solidFill>
                  <a:schemeClr val="folHlink"/>
                </a:solidFill>
              </a:rPr>
              <a:t> </a:t>
            </a:r>
            <a:r>
              <a:rPr lang="pl-PL" sz="3600" i="1" dirty="0" err="1" smtClean="0">
                <a:solidFill>
                  <a:schemeClr val="folHlink"/>
                </a:solidFill>
              </a:rPr>
              <a:t>process</a:t>
            </a:r>
            <a:r>
              <a:rPr lang="pl-PL" sz="3600" dirty="0" smtClean="0">
                <a:solidFill>
                  <a:schemeClr val="folHlink"/>
                </a:solidFill>
              </a:rPr>
              <a:t>)</a:t>
            </a:r>
            <a:endParaRPr lang="pl-PL" sz="4000" b="1" dirty="0" smtClean="0">
              <a:solidFill>
                <a:srgbClr val="000099"/>
              </a:solidFill>
            </a:endParaRPr>
          </a:p>
        </p:txBody>
      </p:sp>
      <p:grpSp>
        <p:nvGrpSpPr>
          <p:cNvPr id="56323" name="Group 3"/>
          <p:cNvGrpSpPr>
            <a:grpSpLocks/>
          </p:cNvGrpSpPr>
          <p:nvPr/>
        </p:nvGrpSpPr>
        <p:grpSpPr bwMode="auto">
          <a:xfrm>
            <a:off x="1704141" y="3364081"/>
            <a:ext cx="6313488" cy="1260475"/>
            <a:chOff x="1360" y="2506"/>
            <a:chExt cx="3977" cy="794"/>
          </a:xfrm>
        </p:grpSpPr>
        <p:sp>
          <p:nvSpPr>
            <p:cNvPr id="56346" name="Line 4"/>
            <p:cNvSpPr>
              <a:spLocks noChangeAspect="1" noChangeShapeType="1"/>
            </p:cNvSpPr>
            <p:nvPr/>
          </p:nvSpPr>
          <p:spPr bwMode="auto">
            <a:xfrm>
              <a:off x="1775" y="3010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7" name="Oval 5"/>
            <p:cNvSpPr>
              <a:spLocks noChangeAspect="1" noChangeArrowheads="1"/>
            </p:cNvSpPr>
            <p:nvPr/>
          </p:nvSpPr>
          <p:spPr bwMode="auto">
            <a:xfrm>
              <a:off x="3218" y="284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8" name="Arc 6"/>
            <p:cNvSpPr>
              <a:spLocks noChangeAspect="1"/>
            </p:cNvSpPr>
            <p:nvPr/>
          </p:nvSpPr>
          <p:spPr bwMode="auto">
            <a:xfrm>
              <a:off x="3253" y="2506"/>
              <a:ext cx="371" cy="357"/>
            </a:xfrm>
            <a:custGeom>
              <a:avLst/>
              <a:gdLst>
                <a:gd name="T0" fmla="*/ 0 w 43200"/>
                <a:gd name="T1" fmla="*/ 0 h 41687"/>
                <a:gd name="T2" fmla="*/ 0 w 43200"/>
                <a:gd name="T3" fmla="*/ 0 h 41687"/>
                <a:gd name="T4" fmla="*/ 0 w 43200"/>
                <a:gd name="T5" fmla="*/ 0 h 41687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687"/>
                <a:gd name="T11" fmla="*/ 43200 w 43200"/>
                <a:gd name="T12" fmla="*/ 41687 h 416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687" fill="none" extrusionOk="0">
                  <a:moveTo>
                    <a:pt x="11568" y="40729"/>
                  </a:moveTo>
                  <a:cubicBezTo>
                    <a:pt x="4456" y="36999"/>
                    <a:pt x="0" y="2963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</a:path>
                <a:path w="43200" h="41687" stroke="0" extrusionOk="0">
                  <a:moveTo>
                    <a:pt x="11568" y="40729"/>
                  </a:moveTo>
                  <a:cubicBezTo>
                    <a:pt x="4456" y="36999"/>
                    <a:pt x="0" y="2963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9" name="Oval 7"/>
            <p:cNvSpPr>
              <a:spLocks noChangeAspect="1" noChangeArrowheads="1"/>
            </p:cNvSpPr>
            <p:nvPr/>
          </p:nvSpPr>
          <p:spPr bwMode="auto">
            <a:xfrm>
              <a:off x="4370" y="2847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0" name="Arc 8"/>
            <p:cNvSpPr>
              <a:spLocks noChangeAspect="1"/>
            </p:cNvSpPr>
            <p:nvPr/>
          </p:nvSpPr>
          <p:spPr bwMode="auto">
            <a:xfrm>
              <a:off x="4406" y="2506"/>
              <a:ext cx="370" cy="355"/>
            </a:xfrm>
            <a:custGeom>
              <a:avLst/>
              <a:gdLst>
                <a:gd name="T0" fmla="*/ 0 w 43200"/>
                <a:gd name="T1" fmla="*/ 0 h 41405"/>
                <a:gd name="T2" fmla="*/ 0 w 43200"/>
                <a:gd name="T3" fmla="*/ 0 h 41405"/>
                <a:gd name="T4" fmla="*/ 0 w 43200"/>
                <a:gd name="T5" fmla="*/ 0 h 4140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405"/>
                <a:gd name="T11" fmla="*/ 43200 w 43200"/>
                <a:gd name="T12" fmla="*/ 41405 h 414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405" fill="none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196"/>
                    <a:pt x="38102" y="37974"/>
                    <a:pt x="30221" y="41405"/>
                  </a:cubicBezTo>
                </a:path>
                <a:path w="43200" h="41405" stroke="0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196"/>
                    <a:pt x="38102" y="37974"/>
                    <a:pt x="30221" y="414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1" name="Oval 9"/>
            <p:cNvSpPr>
              <a:spLocks noChangeAspect="1" noChangeArrowheads="1"/>
            </p:cNvSpPr>
            <p:nvPr/>
          </p:nvSpPr>
          <p:spPr bwMode="auto">
            <a:xfrm>
              <a:off x="1360" y="284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2" name="Arc 10"/>
            <p:cNvSpPr>
              <a:spLocks noChangeAspect="1"/>
            </p:cNvSpPr>
            <p:nvPr/>
          </p:nvSpPr>
          <p:spPr bwMode="auto">
            <a:xfrm>
              <a:off x="1395" y="2506"/>
              <a:ext cx="370" cy="357"/>
            </a:xfrm>
            <a:custGeom>
              <a:avLst/>
              <a:gdLst>
                <a:gd name="T0" fmla="*/ 0 w 43200"/>
                <a:gd name="T1" fmla="*/ 0 h 41573"/>
                <a:gd name="T2" fmla="*/ 0 w 43200"/>
                <a:gd name="T3" fmla="*/ 0 h 41573"/>
                <a:gd name="T4" fmla="*/ 0 w 43200"/>
                <a:gd name="T5" fmla="*/ 0 h 41573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573"/>
                <a:gd name="T11" fmla="*/ 43200 w 43200"/>
                <a:gd name="T12" fmla="*/ 41573 h 415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573" fill="none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352"/>
                    <a:pt x="37917" y="38240"/>
                    <a:pt x="29824" y="41573"/>
                  </a:cubicBezTo>
                </a:path>
                <a:path w="43200" h="41573" stroke="0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352"/>
                    <a:pt x="37917" y="38240"/>
                    <a:pt x="29824" y="41573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3" name="Oval 11"/>
            <p:cNvSpPr>
              <a:spLocks noChangeAspect="1" noChangeArrowheads="1"/>
            </p:cNvSpPr>
            <p:nvPr/>
          </p:nvSpPr>
          <p:spPr bwMode="auto">
            <a:xfrm>
              <a:off x="2306" y="2853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4" name="Arc 12"/>
            <p:cNvSpPr>
              <a:spLocks noChangeAspect="1"/>
            </p:cNvSpPr>
            <p:nvPr/>
          </p:nvSpPr>
          <p:spPr bwMode="auto">
            <a:xfrm>
              <a:off x="2342" y="2512"/>
              <a:ext cx="370" cy="357"/>
            </a:xfrm>
            <a:custGeom>
              <a:avLst/>
              <a:gdLst>
                <a:gd name="T0" fmla="*/ 0 w 43200"/>
                <a:gd name="T1" fmla="*/ 0 h 41687"/>
                <a:gd name="T2" fmla="*/ 0 w 43200"/>
                <a:gd name="T3" fmla="*/ 0 h 41687"/>
                <a:gd name="T4" fmla="*/ 0 w 43200"/>
                <a:gd name="T5" fmla="*/ 0 h 41687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687"/>
                <a:gd name="T11" fmla="*/ 43200 w 43200"/>
                <a:gd name="T12" fmla="*/ 41687 h 416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687" fill="none" extrusionOk="0">
                  <a:moveTo>
                    <a:pt x="11847" y="40872"/>
                  </a:moveTo>
                  <a:cubicBezTo>
                    <a:pt x="4580" y="37195"/>
                    <a:pt x="0" y="2974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</a:path>
                <a:path w="43200" h="41687" stroke="0" extrusionOk="0">
                  <a:moveTo>
                    <a:pt x="11847" y="40872"/>
                  </a:moveTo>
                  <a:cubicBezTo>
                    <a:pt x="4580" y="37195"/>
                    <a:pt x="0" y="2974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5" name="Line 13"/>
            <p:cNvSpPr>
              <a:spLocks noChangeAspect="1" noChangeShapeType="1"/>
            </p:cNvSpPr>
            <p:nvPr/>
          </p:nvSpPr>
          <p:spPr bwMode="auto">
            <a:xfrm>
              <a:off x="2720" y="3016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6" name="Line 14"/>
            <p:cNvSpPr>
              <a:spLocks noChangeAspect="1" noChangeShapeType="1"/>
            </p:cNvSpPr>
            <p:nvPr/>
          </p:nvSpPr>
          <p:spPr bwMode="auto">
            <a:xfrm>
              <a:off x="3629" y="3014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7" name="Line 15"/>
            <p:cNvSpPr>
              <a:spLocks noChangeAspect="1" noChangeShapeType="1"/>
            </p:cNvSpPr>
            <p:nvPr/>
          </p:nvSpPr>
          <p:spPr bwMode="auto">
            <a:xfrm>
              <a:off x="3859" y="3014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8" name="Line 16"/>
            <p:cNvSpPr>
              <a:spLocks noChangeAspect="1" noChangeShapeType="1"/>
            </p:cNvSpPr>
            <p:nvPr/>
          </p:nvSpPr>
          <p:spPr bwMode="auto">
            <a:xfrm>
              <a:off x="4104" y="3016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9" name="Line 17"/>
            <p:cNvSpPr>
              <a:spLocks noChangeAspect="1" noChangeShapeType="1"/>
            </p:cNvSpPr>
            <p:nvPr/>
          </p:nvSpPr>
          <p:spPr bwMode="auto">
            <a:xfrm>
              <a:off x="4786" y="3012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0" name="Freeform 18"/>
            <p:cNvSpPr>
              <a:spLocks noChangeAspect="1"/>
            </p:cNvSpPr>
            <p:nvPr/>
          </p:nvSpPr>
          <p:spPr bwMode="auto">
            <a:xfrm>
              <a:off x="1652" y="2826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1" name="Freeform 19"/>
            <p:cNvSpPr>
              <a:spLocks noChangeAspect="1"/>
            </p:cNvSpPr>
            <p:nvPr/>
          </p:nvSpPr>
          <p:spPr bwMode="auto">
            <a:xfrm>
              <a:off x="2597" y="2828"/>
              <a:ext cx="50" cy="37"/>
            </a:xfrm>
            <a:custGeom>
              <a:avLst/>
              <a:gdLst>
                <a:gd name="T0" fmla="*/ 132773 w 26"/>
                <a:gd name="T1" fmla="*/ 0 h 19"/>
                <a:gd name="T2" fmla="*/ 246358 w 26"/>
                <a:gd name="T3" fmla="*/ 144958 h 19"/>
                <a:gd name="T4" fmla="*/ 0 w 26"/>
                <a:gd name="T5" fmla="*/ 214205 h 19"/>
                <a:gd name="T6" fmla="*/ 132773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2" name="Freeform 20"/>
            <p:cNvSpPr>
              <a:spLocks noChangeAspect="1"/>
            </p:cNvSpPr>
            <p:nvPr/>
          </p:nvSpPr>
          <p:spPr bwMode="auto">
            <a:xfrm>
              <a:off x="3508" y="2822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3" name="Freeform 21"/>
            <p:cNvSpPr>
              <a:spLocks noChangeAspect="1"/>
            </p:cNvSpPr>
            <p:nvPr/>
          </p:nvSpPr>
          <p:spPr bwMode="auto">
            <a:xfrm>
              <a:off x="4660" y="2824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4" name="Text Box 22"/>
            <p:cNvSpPr txBox="1">
              <a:spLocks noChangeArrowheads="1"/>
            </p:cNvSpPr>
            <p:nvPr/>
          </p:nvSpPr>
          <p:spPr bwMode="auto">
            <a:xfrm>
              <a:off x="1464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56365" name="Text Box 23"/>
            <p:cNvSpPr txBox="1">
              <a:spLocks noChangeArrowheads="1"/>
            </p:cNvSpPr>
            <p:nvPr/>
          </p:nvSpPr>
          <p:spPr bwMode="auto">
            <a:xfrm>
              <a:off x="4480" y="284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56366" name="Text Box 24"/>
            <p:cNvSpPr txBox="1">
              <a:spLocks noChangeArrowheads="1"/>
            </p:cNvSpPr>
            <p:nvPr/>
          </p:nvSpPr>
          <p:spPr bwMode="auto">
            <a:xfrm>
              <a:off x="2416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56367" name="Text Box 25"/>
            <p:cNvSpPr txBox="1">
              <a:spLocks noChangeArrowheads="1"/>
            </p:cNvSpPr>
            <p:nvPr/>
          </p:nvSpPr>
          <p:spPr bwMode="auto">
            <a:xfrm>
              <a:off x="3328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56368" name="Text Box 26"/>
            <p:cNvSpPr txBox="1">
              <a:spLocks noChangeArrowheads="1"/>
            </p:cNvSpPr>
            <p:nvPr/>
          </p:nvSpPr>
          <p:spPr bwMode="auto">
            <a:xfrm>
              <a:off x="1730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69" name="Text Box 27"/>
            <p:cNvSpPr txBox="1">
              <a:spLocks noChangeArrowheads="1"/>
            </p:cNvSpPr>
            <p:nvPr/>
          </p:nvSpPr>
          <p:spPr bwMode="auto">
            <a:xfrm>
              <a:off x="1843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0" name="Text Box 28"/>
            <p:cNvSpPr txBox="1">
              <a:spLocks noChangeArrowheads="1"/>
            </p:cNvSpPr>
            <p:nvPr/>
          </p:nvSpPr>
          <p:spPr bwMode="auto">
            <a:xfrm>
              <a:off x="2779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1" name="Text Box 29"/>
            <p:cNvSpPr txBox="1">
              <a:spLocks noChangeArrowheads="1"/>
            </p:cNvSpPr>
            <p:nvPr/>
          </p:nvSpPr>
          <p:spPr bwMode="auto">
            <a:xfrm>
              <a:off x="3743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2" name="Text Box 30"/>
            <p:cNvSpPr txBox="1">
              <a:spLocks noChangeArrowheads="1"/>
            </p:cNvSpPr>
            <p:nvPr/>
          </p:nvSpPr>
          <p:spPr bwMode="auto">
            <a:xfrm>
              <a:off x="4820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3" name="Text Box 31"/>
            <p:cNvSpPr txBox="1">
              <a:spLocks noChangeArrowheads="1"/>
            </p:cNvSpPr>
            <p:nvPr/>
          </p:nvSpPr>
          <p:spPr bwMode="auto">
            <a:xfrm>
              <a:off x="2722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4" name="Text Box 32"/>
            <p:cNvSpPr txBox="1">
              <a:spLocks noChangeArrowheads="1"/>
            </p:cNvSpPr>
            <p:nvPr/>
          </p:nvSpPr>
          <p:spPr bwMode="auto">
            <a:xfrm>
              <a:off x="3658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5" name="Text Box 33"/>
            <p:cNvSpPr txBox="1">
              <a:spLocks noChangeArrowheads="1"/>
            </p:cNvSpPr>
            <p:nvPr/>
          </p:nvSpPr>
          <p:spPr bwMode="auto">
            <a:xfrm>
              <a:off x="4820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</p:grpSp>
      <p:sp>
        <p:nvSpPr>
          <p:cNvPr id="56325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56326" name="Group 36"/>
          <p:cNvGrpSpPr>
            <a:grpSpLocks/>
          </p:cNvGrpSpPr>
          <p:nvPr/>
        </p:nvGrpSpPr>
        <p:grpSpPr bwMode="auto">
          <a:xfrm>
            <a:off x="1736685" y="4734145"/>
            <a:ext cx="6383338" cy="711200"/>
            <a:chOff x="1248" y="3541"/>
            <a:chExt cx="4021" cy="448"/>
          </a:xfrm>
        </p:grpSpPr>
        <p:sp>
          <p:nvSpPr>
            <p:cNvPr id="56327" name="Line 37"/>
            <p:cNvSpPr>
              <a:spLocks noChangeAspect="1" noChangeShapeType="1"/>
            </p:cNvSpPr>
            <p:nvPr/>
          </p:nvSpPr>
          <p:spPr bwMode="auto">
            <a:xfrm>
              <a:off x="1663" y="3826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28" name="Oval 38"/>
            <p:cNvSpPr>
              <a:spLocks noChangeAspect="1" noChangeArrowheads="1"/>
            </p:cNvSpPr>
            <p:nvPr/>
          </p:nvSpPr>
          <p:spPr bwMode="auto">
            <a:xfrm>
              <a:off x="3106" y="3663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29" name="Oval 39"/>
            <p:cNvSpPr>
              <a:spLocks noChangeAspect="1" noChangeArrowheads="1"/>
            </p:cNvSpPr>
            <p:nvPr/>
          </p:nvSpPr>
          <p:spPr bwMode="auto">
            <a:xfrm>
              <a:off x="4258" y="3663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0" name="Oval 40"/>
            <p:cNvSpPr>
              <a:spLocks noChangeAspect="1" noChangeArrowheads="1"/>
            </p:cNvSpPr>
            <p:nvPr/>
          </p:nvSpPr>
          <p:spPr bwMode="auto">
            <a:xfrm>
              <a:off x="1248" y="3663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1" name="Oval 41"/>
            <p:cNvSpPr>
              <a:spLocks noChangeAspect="1" noChangeArrowheads="1"/>
            </p:cNvSpPr>
            <p:nvPr/>
          </p:nvSpPr>
          <p:spPr bwMode="auto">
            <a:xfrm>
              <a:off x="2194" y="3669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2" name="Line 42"/>
            <p:cNvSpPr>
              <a:spLocks noChangeAspect="1" noChangeShapeType="1"/>
            </p:cNvSpPr>
            <p:nvPr/>
          </p:nvSpPr>
          <p:spPr bwMode="auto">
            <a:xfrm>
              <a:off x="2608" y="3832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3" name="Line 43"/>
            <p:cNvSpPr>
              <a:spLocks noChangeAspect="1" noChangeShapeType="1"/>
            </p:cNvSpPr>
            <p:nvPr/>
          </p:nvSpPr>
          <p:spPr bwMode="auto">
            <a:xfrm>
              <a:off x="3517" y="3830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4" name="Line 44"/>
            <p:cNvSpPr>
              <a:spLocks noChangeAspect="1" noChangeShapeType="1"/>
            </p:cNvSpPr>
            <p:nvPr/>
          </p:nvSpPr>
          <p:spPr bwMode="auto">
            <a:xfrm>
              <a:off x="3747" y="3830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5" name="Line 45"/>
            <p:cNvSpPr>
              <a:spLocks noChangeAspect="1" noChangeShapeType="1"/>
            </p:cNvSpPr>
            <p:nvPr/>
          </p:nvSpPr>
          <p:spPr bwMode="auto">
            <a:xfrm>
              <a:off x="3992" y="3832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6" name="Line 46"/>
            <p:cNvSpPr>
              <a:spLocks noChangeAspect="1" noChangeShapeType="1"/>
            </p:cNvSpPr>
            <p:nvPr/>
          </p:nvSpPr>
          <p:spPr bwMode="auto">
            <a:xfrm>
              <a:off x="4674" y="3834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7" name="Text Box 47"/>
            <p:cNvSpPr txBox="1">
              <a:spLocks noChangeArrowheads="1"/>
            </p:cNvSpPr>
            <p:nvPr/>
          </p:nvSpPr>
          <p:spPr bwMode="auto">
            <a:xfrm>
              <a:off x="1352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56338" name="Text Box 48"/>
            <p:cNvSpPr txBox="1">
              <a:spLocks noChangeArrowheads="1"/>
            </p:cNvSpPr>
            <p:nvPr/>
          </p:nvSpPr>
          <p:spPr bwMode="auto">
            <a:xfrm>
              <a:off x="4368" y="366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56339" name="Text Box 49"/>
            <p:cNvSpPr txBox="1">
              <a:spLocks noChangeArrowheads="1"/>
            </p:cNvSpPr>
            <p:nvPr/>
          </p:nvSpPr>
          <p:spPr bwMode="auto">
            <a:xfrm>
              <a:off x="2304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56340" name="Text Box 50"/>
            <p:cNvSpPr txBox="1">
              <a:spLocks noChangeArrowheads="1"/>
            </p:cNvSpPr>
            <p:nvPr/>
          </p:nvSpPr>
          <p:spPr bwMode="auto">
            <a:xfrm>
              <a:off x="3216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56341" name="Text Box 51"/>
            <p:cNvSpPr txBox="1">
              <a:spLocks noChangeArrowheads="1"/>
            </p:cNvSpPr>
            <p:nvPr/>
          </p:nvSpPr>
          <p:spPr bwMode="auto">
            <a:xfrm>
              <a:off x="1760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2" name="Text Box 52"/>
            <p:cNvSpPr txBox="1">
              <a:spLocks noChangeArrowheads="1"/>
            </p:cNvSpPr>
            <p:nvPr/>
          </p:nvSpPr>
          <p:spPr bwMode="auto">
            <a:xfrm>
              <a:off x="2720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3" name="Text Box 53"/>
            <p:cNvSpPr txBox="1">
              <a:spLocks noChangeArrowheads="1"/>
            </p:cNvSpPr>
            <p:nvPr/>
          </p:nvSpPr>
          <p:spPr bwMode="auto">
            <a:xfrm>
              <a:off x="3584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4" name="Text Box 54"/>
            <p:cNvSpPr txBox="1">
              <a:spLocks noChangeArrowheads="1"/>
            </p:cNvSpPr>
            <p:nvPr/>
          </p:nvSpPr>
          <p:spPr bwMode="auto">
            <a:xfrm>
              <a:off x="4678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5" name="Line 55"/>
            <p:cNvSpPr>
              <a:spLocks noChangeAspect="1" noChangeShapeType="1"/>
            </p:cNvSpPr>
            <p:nvPr/>
          </p:nvSpPr>
          <p:spPr bwMode="auto">
            <a:xfrm>
              <a:off x="5040" y="3834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4678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625043"/>
              </p:ext>
            </p:extLst>
          </p:nvPr>
        </p:nvGraphicFramePr>
        <p:xfrm>
          <a:off x="947738" y="1397000"/>
          <a:ext cx="7272337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20" name="Equation" r:id="rId4" imgW="2336760" imgH="228600" progId="Equation.3">
                  <p:embed/>
                </p:oleObj>
              </mc:Choice>
              <mc:Fallback>
                <p:oleObj name="Equation" r:id="rId4" imgW="23367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1397000"/>
                        <a:ext cx="7272337" cy="708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Line 7"/>
          <p:cNvSpPr>
            <a:spLocks noChangeShapeType="1"/>
          </p:cNvSpPr>
          <p:nvPr/>
        </p:nvSpPr>
        <p:spPr bwMode="auto">
          <a:xfrm flipV="1">
            <a:off x="881590" y="6250772"/>
            <a:ext cx="7315200" cy="31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7663454" y="5870010"/>
            <a:ext cx="639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czas</a:t>
            </a:r>
            <a:endParaRPr lang="pl-PL" sz="2000" b="1" dirty="0">
              <a:solidFill>
                <a:srgbClr val="000099"/>
              </a:solidFill>
            </a:endParaRPr>
          </a:p>
        </p:txBody>
      </p:sp>
      <p:sp>
        <p:nvSpPr>
          <p:cNvPr id="60" name="Line 9"/>
          <p:cNvSpPr>
            <a:spLocks noChangeShapeType="1"/>
          </p:cNvSpPr>
          <p:nvPr/>
        </p:nvSpPr>
        <p:spPr bwMode="auto">
          <a:xfrm>
            <a:off x="3071907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" name="Line 10"/>
          <p:cNvSpPr>
            <a:spLocks noChangeShapeType="1"/>
          </p:cNvSpPr>
          <p:nvPr/>
        </p:nvSpPr>
        <p:spPr bwMode="auto">
          <a:xfrm>
            <a:off x="3581890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26"/>
          <p:cNvSpPr>
            <a:spLocks noChangeShapeType="1"/>
          </p:cNvSpPr>
          <p:nvPr/>
        </p:nvSpPr>
        <p:spPr bwMode="auto">
          <a:xfrm>
            <a:off x="6957265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70" name="Łącznik prosty ze strzałką 69"/>
          <p:cNvCxnSpPr/>
          <p:nvPr/>
        </p:nvCxnSpPr>
        <p:spPr bwMode="auto">
          <a:xfrm>
            <a:off x="3581890" y="5785300"/>
            <a:ext cx="148516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71" name="Object 5"/>
          <p:cNvGraphicFramePr>
            <a:graphicFrameLocks noChangeAspect="1"/>
          </p:cNvGraphicFramePr>
          <p:nvPr/>
        </p:nvGraphicFramePr>
        <p:xfrm>
          <a:off x="3311860" y="6460375"/>
          <a:ext cx="2131792" cy="39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21" name="Równanie" r:id="rId6" imgW="1155600" imgH="215640" progId="Equation.3">
                  <p:embed/>
                </p:oleObj>
              </mc:Choice>
              <mc:Fallback>
                <p:oleObj name="Równanie" r:id="rId6" imgW="115560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860" y="6460375"/>
                        <a:ext cx="2131792" cy="39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Line 10"/>
          <p:cNvSpPr>
            <a:spLocks noChangeShapeType="1"/>
          </p:cNvSpPr>
          <p:nvPr/>
        </p:nvSpPr>
        <p:spPr bwMode="auto">
          <a:xfrm>
            <a:off x="5112060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5" name="Object 5"/>
          <p:cNvGraphicFramePr>
            <a:graphicFrameLocks noChangeAspect="1"/>
          </p:cNvGraphicFramePr>
          <p:nvPr/>
        </p:nvGraphicFramePr>
        <p:xfrm>
          <a:off x="4166955" y="5830305"/>
          <a:ext cx="255587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22" name="Równanie" r:id="rId8" imgW="126720" imgH="139680" progId="Equation.3">
                  <p:embed/>
                </p:oleObj>
              </mc:Choice>
              <mc:Fallback>
                <p:oleObj name="Równanie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6955" y="5830305"/>
                        <a:ext cx="255587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34"/>
          <p:cNvSpPr txBox="1">
            <a:spLocks noChangeArrowheads="1"/>
          </p:cNvSpPr>
          <p:nvPr/>
        </p:nvSpPr>
        <p:spPr bwMode="auto">
          <a:xfrm>
            <a:off x="1229960" y="2112267"/>
            <a:ext cx="69397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Proces narodzin</a:t>
            </a:r>
          </a:p>
          <a:p>
            <a:pPr algn="ctr"/>
            <a:r>
              <a:rPr lang="pl-PL" b="1" dirty="0" smtClean="0">
                <a:solidFill>
                  <a:srgbClr val="000099"/>
                </a:solidFill>
              </a:rPr>
              <a:t>(wędrówka po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jednokierunkowym grafie liniowym)</a:t>
            </a:r>
            <a:endParaRPr lang="pl-PL" dirty="0"/>
          </a:p>
        </p:txBody>
      </p:sp>
      <p:sp>
        <p:nvSpPr>
          <p:cNvPr id="67" name="Text Box 6"/>
          <p:cNvSpPr txBox="1">
            <a:spLocks noChangeArrowheads="1"/>
          </p:cNvSpPr>
          <p:nvPr/>
        </p:nvSpPr>
        <p:spPr bwMode="auto">
          <a:xfrm>
            <a:off x="168780" y="5870010"/>
            <a:ext cx="25971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6600"/>
                </a:solidFill>
              </a:rPr>
              <a:t>s</a:t>
            </a:r>
            <a:r>
              <a:rPr lang="pl-PL" sz="2000" b="1" dirty="0" smtClean="0">
                <a:solidFill>
                  <a:srgbClr val="006600"/>
                </a:solidFill>
              </a:rPr>
              <a:t>trumień wykładniczy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2"/>
          <p:cNvSpPr>
            <a:spLocks noChangeArrowheads="1"/>
          </p:cNvSpPr>
          <p:nvPr/>
        </p:nvSpPr>
        <p:spPr bwMode="auto">
          <a:xfrm>
            <a:off x="-1587" y="-5881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MARKOV MODULATED POISSON PROCESS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– MMPP</a:t>
            </a:r>
          </a:p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z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MODULACJĄ MARKOWOWSKĄ</a:t>
            </a:r>
          </a:p>
        </p:txBody>
      </p:sp>
      <p:sp>
        <p:nvSpPr>
          <p:cNvPr id="45066" name="Line 16"/>
          <p:cNvSpPr>
            <a:spLocks noChangeShapeType="1"/>
          </p:cNvSpPr>
          <p:nvPr/>
        </p:nvSpPr>
        <p:spPr bwMode="auto">
          <a:xfrm>
            <a:off x="6540770" y="2684585"/>
            <a:ext cx="2209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5067" name="Line 17"/>
          <p:cNvSpPr>
            <a:spLocks noChangeShapeType="1"/>
          </p:cNvSpPr>
          <p:nvPr/>
        </p:nvSpPr>
        <p:spPr bwMode="auto">
          <a:xfrm>
            <a:off x="69342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68" name="Line 18"/>
          <p:cNvSpPr>
            <a:spLocks noChangeShapeType="1"/>
          </p:cNvSpPr>
          <p:nvPr/>
        </p:nvSpPr>
        <p:spPr bwMode="auto">
          <a:xfrm>
            <a:off x="7239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69" name="Line 19"/>
          <p:cNvSpPr>
            <a:spLocks noChangeShapeType="1"/>
          </p:cNvSpPr>
          <p:nvPr/>
        </p:nvSpPr>
        <p:spPr bwMode="auto">
          <a:xfrm>
            <a:off x="73152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0" name="Line 20"/>
          <p:cNvSpPr>
            <a:spLocks noChangeShapeType="1"/>
          </p:cNvSpPr>
          <p:nvPr/>
        </p:nvSpPr>
        <p:spPr bwMode="auto">
          <a:xfrm>
            <a:off x="75438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1" name="Line 21"/>
          <p:cNvSpPr>
            <a:spLocks noChangeShapeType="1"/>
          </p:cNvSpPr>
          <p:nvPr/>
        </p:nvSpPr>
        <p:spPr bwMode="auto">
          <a:xfrm>
            <a:off x="7620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2" name="Line 22"/>
          <p:cNvSpPr>
            <a:spLocks noChangeShapeType="1"/>
          </p:cNvSpPr>
          <p:nvPr/>
        </p:nvSpPr>
        <p:spPr bwMode="auto">
          <a:xfrm>
            <a:off x="78486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3" name="Line 23"/>
          <p:cNvSpPr>
            <a:spLocks noChangeShapeType="1"/>
          </p:cNvSpPr>
          <p:nvPr/>
        </p:nvSpPr>
        <p:spPr bwMode="auto">
          <a:xfrm>
            <a:off x="8001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4" name="Line 24"/>
          <p:cNvSpPr>
            <a:spLocks noChangeShapeType="1"/>
          </p:cNvSpPr>
          <p:nvPr/>
        </p:nvSpPr>
        <p:spPr bwMode="auto">
          <a:xfrm>
            <a:off x="83058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5058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523848"/>
              </p:ext>
            </p:extLst>
          </p:nvPr>
        </p:nvGraphicFramePr>
        <p:xfrm>
          <a:off x="7645670" y="2819601"/>
          <a:ext cx="4254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42" name="Equation" r:id="rId4" imgW="177480" imgH="241200" progId="Equation.3">
                  <p:embed/>
                </p:oleObj>
              </mc:Choice>
              <mc:Fallback>
                <p:oleObj name="Equation" r:id="rId4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5670" y="2819601"/>
                        <a:ext cx="4254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5" name="Line 34"/>
          <p:cNvSpPr>
            <a:spLocks noChangeShapeType="1"/>
          </p:cNvSpPr>
          <p:nvPr/>
        </p:nvSpPr>
        <p:spPr bwMode="auto">
          <a:xfrm>
            <a:off x="76200" y="182880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5076" name="Line 35"/>
          <p:cNvSpPr>
            <a:spLocks noChangeShapeType="1"/>
          </p:cNvSpPr>
          <p:nvPr/>
        </p:nvSpPr>
        <p:spPr bwMode="auto">
          <a:xfrm>
            <a:off x="4572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8" name="Line 38"/>
          <p:cNvSpPr>
            <a:spLocks noChangeShapeType="1"/>
          </p:cNvSpPr>
          <p:nvPr/>
        </p:nvSpPr>
        <p:spPr bwMode="auto">
          <a:xfrm>
            <a:off x="9906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9" name="Line 40"/>
          <p:cNvSpPr>
            <a:spLocks noChangeShapeType="1"/>
          </p:cNvSpPr>
          <p:nvPr/>
        </p:nvSpPr>
        <p:spPr bwMode="auto">
          <a:xfrm>
            <a:off x="14478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80" name="Line 42"/>
          <p:cNvSpPr>
            <a:spLocks noChangeShapeType="1"/>
          </p:cNvSpPr>
          <p:nvPr/>
        </p:nvSpPr>
        <p:spPr bwMode="auto">
          <a:xfrm>
            <a:off x="17526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5059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677138"/>
              </p:ext>
            </p:extLst>
          </p:nvPr>
        </p:nvGraphicFramePr>
        <p:xfrm>
          <a:off x="992612" y="1935918"/>
          <a:ext cx="36512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43" name="Equation" r:id="rId6" imgW="152280" imgH="228600" progId="Equation.3">
                  <p:embed/>
                </p:oleObj>
              </mc:Choice>
              <mc:Fallback>
                <p:oleObj name="Equation" r:id="rId6" imgW="152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612" y="1935918"/>
                        <a:ext cx="365125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81" name="Grupa 41"/>
          <p:cNvGrpSpPr>
            <a:grpSpLocks/>
          </p:cNvGrpSpPr>
          <p:nvPr/>
        </p:nvGrpSpPr>
        <p:grpSpPr bwMode="auto">
          <a:xfrm>
            <a:off x="5816600" y="2162175"/>
            <a:ext cx="609600" cy="609600"/>
            <a:chOff x="4667250" y="1752600"/>
            <a:chExt cx="609600" cy="609600"/>
          </a:xfrm>
        </p:grpSpPr>
        <p:sp>
          <p:nvSpPr>
            <p:cNvPr id="45089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0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45082" name="Grupa 42"/>
          <p:cNvGrpSpPr>
            <a:grpSpLocks/>
          </p:cNvGrpSpPr>
          <p:nvPr/>
        </p:nvGrpSpPr>
        <p:grpSpPr bwMode="auto">
          <a:xfrm>
            <a:off x="1638300" y="2162175"/>
            <a:ext cx="609600" cy="609600"/>
            <a:chOff x="749300" y="5251450"/>
            <a:chExt cx="609600" cy="609600"/>
          </a:xfrm>
        </p:grpSpPr>
        <p:sp>
          <p:nvSpPr>
            <p:cNvPr id="45087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8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2546775" y="2213865"/>
          <a:ext cx="31115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44" name="Equation" r:id="rId8" imgW="1218960" imgH="228600" progId="Equation.3">
                  <p:embed/>
                </p:oleObj>
              </mc:Choice>
              <mc:Fallback>
                <p:oleObj name="Equation" r:id="rId8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775" y="2213865"/>
                        <a:ext cx="3111500" cy="58102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083" name="AutoShape 53"/>
          <p:cNvCxnSpPr>
            <a:cxnSpLocks noChangeShapeType="1"/>
            <a:stCxn id="45087" idx="0"/>
          </p:cNvCxnSpPr>
          <p:nvPr/>
        </p:nvCxnSpPr>
        <p:spPr bwMode="auto">
          <a:xfrm rot="5400000" flipV="1">
            <a:off x="2979737" y="1106488"/>
            <a:ext cx="53975" cy="2127250"/>
          </a:xfrm>
          <a:prstGeom prst="curvedConnector3">
            <a:avLst>
              <a:gd name="adj1" fmla="val -102647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5084" name="AutoShape 54"/>
          <p:cNvCxnSpPr>
            <a:cxnSpLocks noChangeShapeType="1"/>
            <a:endCxn id="45089" idx="4"/>
          </p:cNvCxnSpPr>
          <p:nvPr/>
        </p:nvCxnSpPr>
        <p:spPr bwMode="auto">
          <a:xfrm rot="5400000" flipH="1" flipV="1">
            <a:off x="5089525" y="1771650"/>
            <a:ext cx="12700" cy="2051050"/>
          </a:xfrm>
          <a:prstGeom prst="curvedConnector3">
            <a:avLst>
              <a:gd name="adj1" fmla="val -590000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5086" name="Line 56"/>
          <p:cNvSpPr>
            <a:spLocks noChangeShapeType="1"/>
          </p:cNvSpPr>
          <p:nvPr/>
        </p:nvSpPr>
        <p:spPr bwMode="auto">
          <a:xfrm>
            <a:off x="6858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5" name="pole tekstowe 55"/>
          <p:cNvSpPr txBox="1">
            <a:spLocks noChangeArrowheads="1"/>
          </p:cNvSpPr>
          <p:nvPr/>
        </p:nvSpPr>
        <p:spPr bwMode="auto">
          <a:xfrm>
            <a:off x="58647" y="3695193"/>
            <a:ext cx="9259266" cy="2585323"/>
          </a:xfrm>
          <a:prstGeom prst="rect">
            <a:avLst/>
          </a:prstGeom>
          <a:solidFill>
            <a:srgbClr val="FFFF66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b="1" dirty="0" smtClean="0">
                <a:solidFill>
                  <a:srgbClr val="000000"/>
                </a:solidFill>
              </a:rPr>
              <a:t>MMPP przebywa w </a:t>
            </a:r>
            <a:r>
              <a:rPr lang="pl-PL" sz="2200" b="1" i="1" dirty="0" smtClean="0">
                <a:solidFill>
                  <a:srgbClr val="000000"/>
                </a:solidFill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</a:rPr>
              <a:t>-tej fazie przez czas opisanym losową zmienną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wykładniczą </a:t>
            </a:r>
            <a:r>
              <a:rPr lang="pl-PL" sz="2200" b="1" i="1" dirty="0" smtClean="0">
                <a:solidFill>
                  <a:srgbClr val="000000"/>
                </a:solidFill>
              </a:rPr>
              <a:t>s</a:t>
            </a:r>
            <a:r>
              <a:rPr lang="pl-PL" sz="2200" b="1" i="1" baseline="-25000" dirty="0" smtClean="0">
                <a:solidFill>
                  <a:srgbClr val="000000"/>
                </a:solidFill>
              </a:rPr>
              <a:t>i</a:t>
            </a:r>
            <a:r>
              <a:rPr lang="pl-PL" sz="2200" b="1" dirty="0">
                <a:solidFill>
                  <a:srgbClr val="000000"/>
                </a:solidFill>
              </a:rPr>
              <a:t>(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sz="2200" b="1" dirty="0">
                <a:solidFill>
                  <a:srgbClr val="000000"/>
                </a:solidFill>
              </a:rPr>
              <a:t>) =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dirty="0" err="1">
                <a:solidFill>
                  <a:srgbClr val="000000"/>
                </a:solidFill>
              </a:rPr>
              <a:t>exp</a:t>
            </a:r>
            <a:r>
              <a:rPr lang="pl-PL" sz="2200" b="1" dirty="0">
                <a:solidFill>
                  <a:srgbClr val="000000"/>
                </a:solidFill>
              </a:rPr>
              <a:t>(-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sz="2200" b="1" dirty="0" smtClean="0">
                <a:solidFill>
                  <a:srgbClr val="000000"/>
                </a:solidFill>
              </a:rPr>
              <a:t>); </a:t>
            </a:r>
            <a:r>
              <a:rPr lang="pl-PL" sz="2200" b="1" i="1" dirty="0" smtClean="0">
                <a:solidFill>
                  <a:srgbClr val="000000"/>
                </a:solidFill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</a:rPr>
              <a:t> = 1, 2, … , </a:t>
            </a:r>
            <a:r>
              <a:rPr lang="pl-PL" sz="2200" b="1" i="1" dirty="0" smtClean="0">
                <a:solidFill>
                  <a:srgbClr val="000000"/>
                </a:solidFill>
              </a:rPr>
              <a:t>M</a:t>
            </a:r>
            <a:r>
              <a:rPr lang="pl-PL" sz="2200" b="1" dirty="0" smtClean="0">
                <a:solidFill>
                  <a:srgbClr val="000000"/>
                </a:solidFill>
              </a:rPr>
              <a:t>, a następnie z intensywnością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sz="2200" b="1" dirty="0" smtClean="0">
                <a:solidFill>
                  <a:srgbClr val="000000"/>
                </a:solidFill>
              </a:rPr>
              <a:t> przechodzi do stanu </a:t>
            </a:r>
            <a:r>
              <a:rPr lang="pl-PL" sz="2200" b="1" i="1" dirty="0" smtClean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MMPP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w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i="1" dirty="0" smtClean="0">
                <a:solidFill>
                  <a:srgbClr val="000000"/>
                </a:solidFill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</a:rPr>
              <a:t>-tej fazie generuje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err="1" smtClean="0">
                <a:solidFill>
                  <a:srgbClr val="000000"/>
                </a:solidFill>
              </a:rPr>
              <a:t>poissonowski</a:t>
            </a:r>
            <a:r>
              <a:rPr lang="pl-PL" sz="2200" b="1" dirty="0">
                <a:solidFill>
                  <a:srgbClr val="000000"/>
                </a:solidFill>
              </a:rPr>
              <a:t/>
            </a:r>
            <a:br>
              <a:rPr lang="pl-PL" sz="2200" b="1" dirty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(wykładniczy)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strumień zgłoszeń z intensywnością </a:t>
            </a:r>
            <a:r>
              <a:rPr lang="pl-PL" b="1" i="1" dirty="0" smtClean="0">
                <a:solidFill>
                  <a:srgbClr val="000000"/>
                </a:solidFill>
                <a:sym typeface="Symbol" pitchFamily="18" charset="2"/>
              </a:rPr>
              <a:t></a:t>
            </a:r>
            <a:r>
              <a:rPr lang="pl-PL" b="1" i="1" baseline="-25000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b="1" i="1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i</a:t>
            </a:r>
            <a:r>
              <a:rPr lang="pl-PL" b="1" dirty="0">
                <a:solidFill>
                  <a:srgbClr val="000000"/>
                </a:solidFill>
              </a:rPr>
              <a:t> = 1, 2, … , </a:t>
            </a:r>
            <a:r>
              <a:rPr lang="pl-PL" b="1" i="1" dirty="0">
                <a:solidFill>
                  <a:srgbClr val="000000"/>
                </a:solidFill>
              </a:rPr>
              <a:t>M.</a:t>
            </a:r>
            <a:endParaRPr lang="pl-PL" b="1" i="1" dirty="0" smtClean="0">
              <a:solidFill>
                <a:srgbClr val="000000"/>
              </a:solidFill>
            </a:endParaRPr>
          </a:p>
          <a:p>
            <a:endParaRPr lang="pl-PL" b="1" i="1" dirty="0" smtClean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Proces Markowa </a:t>
            </a:r>
            <a:r>
              <a:rPr lang="pl-PL" b="1" dirty="0">
                <a:solidFill>
                  <a:srgbClr val="000000"/>
                </a:solidFill>
                <a:sym typeface="Symbol" pitchFamily="18" charset="2"/>
              </a:rPr>
              <a:t>Q=[</a:t>
            </a:r>
            <a:r>
              <a:rPr lang="pl-PL" b="1" i="1" dirty="0" err="1">
                <a:solidFill>
                  <a:srgbClr val="000000"/>
                </a:solidFill>
              </a:rPr>
              <a:t>q</a:t>
            </a:r>
            <a:r>
              <a:rPr lang="pl-PL" b="1" i="1" baseline="-25000" dirty="0" err="1">
                <a:solidFill>
                  <a:srgbClr val="000000"/>
                </a:solidFill>
              </a:rPr>
              <a:t>ij</a:t>
            </a:r>
            <a:r>
              <a:rPr lang="pl-PL" b="1" dirty="0">
                <a:solidFill>
                  <a:srgbClr val="000000"/>
                </a:solidFill>
                <a:sym typeface="Symbol" pitchFamily="18" charset="2"/>
              </a:rPr>
              <a:t>]</a:t>
            </a:r>
            <a:r>
              <a:rPr lang="pl-PL" b="1" dirty="0" smtClean="0">
                <a:solidFill>
                  <a:srgbClr val="000000"/>
                </a:solidFill>
              </a:rPr>
              <a:t> jest nazywany procesem modulującym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(zmieniającym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natężenie </a:t>
            </a:r>
            <a:r>
              <a:rPr lang="pl-PL" b="1" dirty="0" err="1" smtClean="0">
                <a:solidFill>
                  <a:srgbClr val="000000"/>
                </a:solidFill>
              </a:rPr>
              <a:t>poissonowskiego</a:t>
            </a:r>
            <a:r>
              <a:rPr lang="pl-PL" b="1" dirty="0" smtClean="0">
                <a:solidFill>
                  <a:srgbClr val="000000"/>
                </a:solidFill>
              </a:rPr>
              <a:t> strumienia zgłoszeń).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359663"/>
              </p:ext>
            </p:extLst>
          </p:nvPr>
        </p:nvGraphicFramePr>
        <p:xfrm>
          <a:off x="1344613" y="3105150"/>
          <a:ext cx="269081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45" name="Równanie" r:id="rId10" imgW="1143000" imgH="241200" progId="Equation.3">
                  <p:embed/>
                </p:oleObj>
              </mc:Choice>
              <mc:Fallback>
                <p:oleObj name="Równanie" r:id="rId10" imgW="1143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3105150"/>
                        <a:ext cx="2690812" cy="5651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88968" y="1898830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8" name="pole tekstowe 37"/>
          <p:cNvSpPr txBox="1"/>
          <p:nvPr/>
        </p:nvSpPr>
        <p:spPr>
          <a:xfrm>
            <a:off x="8071120" y="2808061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772235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807112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>
            <a:off x="8487435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8397425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61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9389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918290"/>
              </p:ext>
            </p:extLst>
          </p:nvPr>
        </p:nvGraphicFramePr>
        <p:xfrm>
          <a:off x="58738" y="3924300"/>
          <a:ext cx="3394075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754" name="Równanie" r:id="rId4" imgW="2070000" imgH="1371600" progId="Equation.3">
                  <p:embed/>
                </p:oleObj>
              </mc:Choice>
              <mc:Fallback>
                <p:oleObj name="Równanie" r:id="rId4" imgW="2070000" imgH="1371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38" y="3924300"/>
                        <a:ext cx="3394075" cy="225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478212"/>
              </p:ext>
            </p:extLst>
          </p:nvPr>
        </p:nvGraphicFramePr>
        <p:xfrm>
          <a:off x="3613150" y="4014788"/>
          <a:ext cx="2965450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755" name="Równanie" r:id="rId6" imgW="1333440" imgH="939600" progId="Equation.3">
                  <p:embed/>
                </p:oleObj>
              </mc:Choice>
              <mc:Fallback>
                <p:oleObj name="Równanie" r:id="rId6" imgW="1333440" imgH="939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3150" y="4014788"/>
                        <a:ext cx="2965450" cy="208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981643"/>
              </p:ext>
            </p:extLst>
          </p:nvPr>
        </p:nvGraphicFramePr>
        <p:xfrm>
          <a:off x="6761163" y="4149725"/>
          <a:ext cx="1995487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756" name="Równanie" r:id="rId8" imgW="761760" imgH="291960" progId="Equation.3">
                  <p:embed/>
                </p:oleObj>
              </mc:Choice>
              <mc:Fallback>
                <p:oleObj name="Równanie" r:id="rId8" imgW="761760" imgH="291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1163" y="4149725"/>
                        <a:ext cx="1995487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803617"/>
              </p:ext>
            </p:extLst>
          </p:nvPr>
        </p:nvGraphicFramePr>
        <p:xfrm>
          <a:off x="6727825" y="5264150"/>
          <a:ext cx="2049463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757" name="Równanie" r:id="rId10" imgW="672840" imgH="190440" progId="Equation.3">
                  <p:embed/>
                </p:oleObj>
              </mc:Choice>
              <mc:Fallback>
                <p:oleObj name="Równanie" r:id="rId10" imgW="67284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7825" y="5264150"/>
                        <a:ext cx="2049463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MODULACJĄ MARKOWOWSKĄ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61510" y="863715"/>
            <a:ext cx="7380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Stan MMPP = </a:t>
            </a:r>
            <a:r>
              <a:rPr lang="pl-PL" b="1" dirty="0">
                <a:solidFill>
                  <a:srgbClr val="000000"/>
                </a:solidFill>
              </a:rPr>
              <a:t>(# zgłoszeń, stan procesu modulującego)</a:t>
            </a:r>
            <a:endParaRPr lang="pl-PL" b="1" dirty="0" smtClean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# zgłoszeń:					</a:t>
            </a:r>
            <a:r>
              <a:rPr lang="pl-PL" b="1" i="1" dirty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 = 0, 1, 2,…</a:t>
            </a:r>
          </a:p>
          <a:p>
            <a:r>
              <a:rPr lang="pl-PL" b="1" dirty="0">
                <a:solidFill>
                  <a:srgbClr val="000000"/>
                </a:solidFill>
              </a:rPr>
              <a:t>stan procesu modulującego:			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 = 1</a:t>
            </a:r>
            <a:r>
              <a:rPr lang="pl-PL" b="1" dirty="0">
                <a:solidFill>
                  <a:srgbClr val="000000"/>
                </a:solidFill>
              </a:rPr>
              <a:t>, 2,…, </a:t>
            </a:r>
            <a:r>
              <a:rPr lang="pl-PL" b="1" i="1" dirty="0" smtClean="0">
                <a:solidFill>
                  <a:srgbClr val="000000"/>
                </a:solidFill>
              </a:rPr>
              <a:t>L</a:t>
            </a:r>
            <a:endParaRPr lang="pl-PL" b="1" i="1" dirty="0">
              <a:solidFill>
                <a:srgbClr val="00000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206515" y="2123855"/>
            <a:ext cx="8325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Uporządkowanie leksykograficzne stanów MMPP (</a:t>
            </a:r>
            <a:r>
              <a:rPr lang="pl-PL" b="1" i="1" dirty="0" smtClean="0">
                <a:solidFill>
                  <a:srgbClr val="006600"/>
                </a:solidFill>
              </a:rPr>
              <a:t>z</a:t>
            </a:r>
            <a:r>
              <a:rPr lang="pl-PL" b="1" dirty="0" smtClean="0">
                <a:solidFill>
                  <a:srgbClr val="006600"/>
                </a:solidFill>
              </a:rPr>
              <a:t>, </a:t>
            </a:r>
            <a:r>
              <a:rPr lang="pl-PL" b="1" i="1" dirty="0" smtClean="0">
                <a:solidFill>
                  <a:srgbClr val="006600"/>
                </a:solidFill>
              </a:rPr>
              <a:t>i</a:t>
            </a:r>
            <a:r>
              <a:rPr lang="pl-PL" b="1" dirty="0" smtClean="0">
                <a:solidFill>
                  <a:srgbClr val="006600"/>
                </a:solidFill>
              </a:rPr>
              <a:t>):</a:t>
            </a:r>
          </a:p>
          <a:p>
            <a:pPr algn="ctr"/>
            <a:r>
              <a:rPr lang="pl-PL" sz="2000" b="1" dirty="0" smtClean="0">
                <a:solidFill>
                  <a:srgbClr val="006600"/>
                </a:solidFill>
              </a:rPr>
              <a:t>(0, 1), (0, 2),…,(0, </a:t>
            </a:r>
            <a:r>
              <a:rPr lang="pl-PL" sz="2000" b="1" i="1" dirty="0" smtClean="0">
                <a:solidFill>
                  <a:srgbClr val="006600"/>
                </a:solidFill>
              </a:rPr>
              <a:t>L</a:t>
            </a:r>
            <a:r>
              <a:rPr lang="pl-PL" sz="2000" b="1" dirty="0" smtClean="0">
                <a:solidFill>
                  <a:srgbClr val="006600"/>
                </a:solidFill>
              </a:rPr>
              <a:t>); (1, 1), (1, 2),…,(1, </a:t>
            </a:r>
            <a:r>
              <a:rPr lang="pl-PL" sz="2000" b="1" i="1" dirty="0" smtClean="0">
                <a:solidFill>
                  <a:srgbClr val="006600"/>
                </a:solidFill>
              </a:rPr>
              <a:t>L</a:t>
            </a:r>
            <a:r>
              <a:rPr lang="pl-PL" sz="2000" b="1" dirty="0" smtClean="0">
                <a:solidFill>
                  <a:srgbClr val="006600"/>
                </a:solidFill>
              </a:rPr>
              <a:t>); (2, 1), (2, 2),…,(2, </a:t>
            </a:r>
            <a:r>
              <a:rPr lang="pl-PL" sz="2000" b="1" i="1" dirty="0" smtClean="0">
                <a:solidFill>
                  <a:srgbClr val="006600"/>
                </a:solidFill>
              </a:rPr>
              <a:t>L</a:t>
            </a:r>
            <a:r>
              <a:rPr lang="pl-PL" sz="2000" b="1" dirty="0" smtClean="0">
                <a:solidFill>
                  <a:srgbClr val="006600"/>
                </a:solidFill>
              </a:rPr>
              <a:t>);…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296525" y="3338990"/>
            <a:ext cx="8325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0099"/>
                </a:solidFill>
              </a:rPr>
              <a:t>Wypadkowa macierz tworząca procesu MMPP: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78849"/>
              </p:ext>
            </p:extLst>
          </p:nvPr>
        </p:nvGraphicFramePr>
        <p:xfrm>
          <a:off x="293694" y="1341204"/>
          <a:ext cx="2006533" cy="90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48" name="Równanie" r:id="rId4" imgW="1015920" imgH="457200" progId="Equation.3">
                  <p:embed/>
                </p:oleObj>
              </mc:Choice>
              <mc:Fallback>
                <p:oleObj name="Równanie" r:id="rId4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3694" y="1341204"/>
                        <a:ext cx="2006533" cy="90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52082"/>
              </p:ext>
            </p:extLst>
          </p:nvPr>
        </p:nvGraphicFramePr>
        <p:xfrm>
          <a:off x="2889595" y="1316424"/>
          <a:ext cx="1679575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49" name="Równanie" r:id="rId6" imgW="850680" imgH="482400" progId="Equation.3">
                  <p:embed/>
                </p:oleObj>
              </mc:Choice>
              <mc:Fallback>
                <p:oleObj name="Równanie" r:id="rId6" imgW="8506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89595" y="1316424"/>
                        <a:ext cx="1679575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ole tekstowe 14"/>
          <p:cNvSpPr txBox="1"/>
          <p:nvPr/>
        </p:nvSpPr>
        <p:spPr>
          <a:xfrm>
            <a:off x="4749190" y="1561842"/>
            <a:ext cx="452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Switched</a:t>
            </a:r>
            <a:r>
              <a:rPr lang="pl-PL" b="1" i="1" dirty="0" smtClean="0">
                <a:solidFill>
                  <a:srgbClr val="000099"/>
                </a:solidFill>
              </a:rPr>
              <a:t> Poisson </a:t>
            </a:r>
            <a:r>
              <a:rPr lang="pl-PL" b="1" i="1" dirty="0" err="1" smtClean="0">
                <a:solidFill>
                  <a:srgbClr val="000099"/>
                </a:solidFill>
              </a:rPr>
              <a:t>Process</a:t>
            </a:r>
            <a:r>
              <a:rPr lang="pl-PL" b="1" i="1" dirty="0" smtClean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(SPP)</a:t>
            </a:r>
            <a:endParaRPr lang="pl-PL" b="1" i="1" dirty="0" smtClean="0">
              <a:solidFill>
                <a:srgbClr val="000099"/>
              </a:solidFill>
            </a:endParaRPr>
          </a:p>
        </p:txBody>
      </p:sp>
      <p:sp>
        <p:nvSpPr>
          <p:cNvPr id="3" name="Elipsa 2"/>
          <p:cNvSpPr/>
          <p:nvPr/>
        </p:nvSpPr>
        <p:spPr bwMode="auto">
          <a:xfrm>
            <a:off x="2523205" y="3590929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675496" y="362780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 smtClean="0">
                <a:solidFill>
                  <a:srgbClr val="000000"/>
                </a:solidFill>
              </a:rPr>
              <a:t>1</a:t>
            </a:r>
            <a:endParaRPr lang="pl-PL" sz="3600" b="1" dirty="0">
              <a:solidFill>
                <a:srgbClr val="000000"/>
              </a:solidFill>
            </a:endParaRPr>
          </a:p>
        </p:txBody>
      </p:sp>
      <p:sp>
        <p:nvSpPr>
          <p:cNvPr id="16" name="Elipsa 15"/>
          <p:cNvSpPr/>
          <p:nvPr/>
        </p:nvSpPr>
        <p:spPr bwMode="auto">
          <a:xfrm>
            <a:off x="4233395" y="3590929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4385686" y="362780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>
                <a:solidFill>
                  <a:srgbClr val="000000"/>
                </a:solidFill>
              </a:rPr>
              <a:t>2</a:t>
            </a:r>
          </a:p>
        </p:txBody>
      </p:sp>
      <p:cxnSp>
        <p:nvCxnSpPr>
          <p:cNvPr id="11" name="Łącznik zakrzywiony 10"/>
          <p:cNvCxnSpPr>
            <a:stCxn id="3" idx="0"/>
            <a:endCxn id="16" idx="0"/>
          </p:cNvCxnSpPr>
          <p:nvPr/>
        </p:nvCxnSpPr>
        <p:spPr bwMode="auto">
          <a:xfrm rot="5400000" flipH="1" flipV="1">
            <a:off x="3738340" y="2735834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zakrzywiony 20"/>
          <p:cNvCxnSpPr/>
          <p:nvPr/>
        </p:nvCxnSpPr>
        <p:spPr bwMode="auto">
          <a:xfrm rot="5400000">
            <a:off x="3738340" y="3435291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86274"/>
              </p:ext>
            </p:extLst>
          </p:nvPr>
        </p:nvGraphicFramePr>
        <p:xfrm>
          <a:off x="3513315" y="3044154"/>
          <a:ext cx="566431" cy="519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0" name="Równanie" r:id="rId8" imgW="152280" imgH="139680" progId="Equation.3">
                  <p:embed/>
                </p:oleObj>
              </mc:Choice>
              <mc:Fallback>
                <p:oleObj name="Równanie" r:id="rId8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13315" y="3044154"/>
                        <a:ext cx="566431" cy="519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869064"/>
              </p:ext>
            </p:extLst>
          </p:nvPr>
        </p:nvGraphicFramePr>
        <p:xfrm>
          <a:off x="3498538" y="4128614"/>
          <a:ext cx="566737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1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98538" y="4128614"/>
                        <a:ext cx="566737" cy="75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34"/>
          <p:cNvSpPr>
            <a:spLocks noChangeShapeType="1"/>
          </p:cNvSpPr>
          <p:nvPr/>
        </p:nvSpPr>
        <p:spPr bwMode="auto">
          <a:xfrm>
            <a:off x="430500" y="3975504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5" name="Line 35"/>
          <p:cNvSpPr>
            <a:spLocks noChangeShapeType="1"/>
          </p:cNvSpPr>
          <p:nvPr/>
        </p:nvSpPr>
        <p:spPr bwMode="auto">
          <a:xfrm>
            <a:off x="8115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>
            <a:off x="13449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40"/>
          <p:cNvSpPr>
            <a:spLocks noChangeShapeType="1"/>
          </p:cNvSpPr>
          <p:nvPr/>
        </p:nvSpPr>
        <p:spPr bwMode="auto">
          <a:xfrm>
            <a:off x="18021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>
            <a:off x="21069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99262"/>
              </p:ext>
            </p:extLst>
          </p:nvPr>
        </p:nvGraphicFramePr>
        <p:xfrm>
          <a:off x="1331600" y="4096864"/>
          <a:ext cx="3968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2" name="Równanie" r:id="rId12" imgW="164880" imgH="215640" progId="Equation.3">
                  <p:embed/>
                </p:oleObj>
              </mc:Choice>
              <mc:Fallback>
                <p:oleObj name="Równanie" r:id="rId12" imgW="164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00" y="4096864"/>
                        <a:ext cx="396875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ine 56"/>
          <p:cNvSpPr>
            <a:spLocks noChangeShapeType="1"/>
          </p:cNvSpPr>
          <p:nvPr/>
        </p:nvSpPr>
        <p:spPr bwMode="auto">
          <a:xfrm>
            <a:off x="10401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3" name="pole tekstowe 32"/>
          <p:cNvSpPr txBox="1"/>
          <p:nvPr/>
        </p:nvSpPr>
        <p:spPr>
          <a:xfrm>
            <a:off x="443268" y="4045534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264948" y="3975504"/>
            <a:ext cx="2209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56459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5950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60269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>
            <a:off x="62555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21"/>
          <p:cNvSpPr>
            <a:spLocks noChangeShapeType="1"/>
          </p:cNvSpPr>
          <p:nvPr/>
        </p:nvSpPr>
        <p:spPr bwMode="auto">
          <a:xfrm>
            <a:off x="6331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65603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6712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70175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989367"/>
              </p:ext>
            </p:extLst>
          </p:nvPr>
        </p:nvGraphicFramePr>
        <p:xfrm>
          <a:off x="6357625" y="4158777"/>
          <a:ext cx="4254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3" name="Równanie" r:id="rId14" imgW="177480" imgH="215640" progId="Equation.3">
                  <p:embed/>
                </p:oleObj>
              </mc:Choice>
              <mc:Fallback>
                <p:oleObj name="Równanie" r:id="rId14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625" y="4158777"/>
                        <a:ext cx="4254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pole tekstowe 43"/>
          <p:cNvSpPr txBox="1"/>
          <p:nvPr/>
        </p:nvSpPr>
        <p:spPr>
          <a:xfrm>
            <a:off x="6782868" y="4116565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06515" y="5012141"/>
            <a:ext cx="8666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Źródło w naprzemiennych przedziałach emituje zgłoszenia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intensywnością 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 smtClean="0">
                <a:solidFill>
                  <a:srgbClr val="000000"/>
                </a:solidFill>
              </a:rPr>
              <a:t>1</a:t>
            </a:r>
            <a:r>
              <a:rPr lang="pl-PL" b="1" dirty="0" smtClean="0">
                <a:solidFill>
                  <a:srgbClr val="000000"/>
                </a:solidFill>
              </a:rPr>
              <a:t> lub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 smtClean="0">
                <a:solidFill>
                  <a:srgbClr val="000000"/>
                </a:solidFill>
              </a:rPr>
              <a:t>2</a:t>
            </a:r>
            <a:r>
              <a:rPr lang="pl-PL" b="1" dirty="0" smtClean="0">
                <a:solidFill>
                  <a:srgbClr val="000000"/>
                </a:solidFill>
              </a:rPr>
              <a:t>. Czasy trwania emisji opisane są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rozkładami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wykładniczymi odpowiednio z parametrami </a:t>
            </a:r>
            <a:r>
              <a:rPr lang="el-GR" b="1" i="1" dirty="0" smtClean="0">
                <a:solidFill>
                  <a:srgbClr val="000000"/>
                </a:solidFill>
              </a:rPr>
              <a:t>α</a:t>
            </a:r>
            <a:r>
              <a:rPr lang="pl-PL" b="1" dirty="0" smtClean="0">
                <a:solidFill>
                  <a:srgbClr val="000000"/>
                </a:solidFill>
              </a:rPr>
              <a:t> oraz </a:t>
            </a:r>
            <a:r>
              <a:rPr lang="el-GR" b="1" i="1" dirty="0" smtClean="0">
                <a:solidFill>
                  <a:srgbClr val="000000"/>
                </a:solidFill>
              </a:rPr>
              <a:t>β</a:t>
            </a:r>
            <a:r>
              <a:rPr lang="pl-PL" b="1" dirty="0" smtClean="0">
                <a:solidFill>
                  <a:srgbClr val="000000"/>
                </a:solidFill>
              </a:rPr>
              <a:t>.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598625"/>
              </p:ext>
            </p:extLst>
          </p:nvPr>
        </p:nvGraphicFramePr>
        <p:xfrm>
          <a:off x="4739855" y="2235071"/>
          <a:ext cx="4364037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854" name="Equation" r:id="rId16" imgW="2209680" imgH="482400" progId="Equation.3">
                  <p:embed/>
                </p:oleObj>
              </mc:Choice>
              <mc:Fallback>
                <p:oleObj name="Equation" r:id="rId16" imgW="22096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739855" y="2235071"/>
                        <a:ext cx="4364037" cy="954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17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804122"/>
              </p:ext>
            </p:extLst>
          </p:nvPr>
        </p:nvGraphicFramePr>
        <p:xfrm>
          <a:off x="1694332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0" name="Równanie" r:id="rId4" imgW="152280" imgH="139680" progId="Equation.3">
                  <p:embed/>
                </p:oleObj>
              </mc:Choice>
              <mc:Fallback>
                <p:oleObj name="Równanie" r:id="rId4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4332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64" name="Grupa 45063"/>
          <p:cNvGrpSpPr/>
          <p:nvPr/>
        </p:nvGrpSpPr>
        <p:grpSpPr>
          <a:xfrm>
            <a:off x="939758" y="2349362"/>
            <a:ext cx="7740860" cy="693255"/>
            <a:chOff x="1016605" y="2349362"/>
            <a:chExt cx="7740860" cy="693255"/>
          </a:xfrm>
        </p:grpSpPr>
        <p:grpSp>
          <p:nvGrpSpPr>
            <p:cNvPr id="10" name="Grupa 9"/>
            <p:cNvGrpSpPr/>
            <p:nvPr/>
          </p:nvGrpSpPr>
          <p:grpSpPr>
            <a:xfrm>
              <a:off x="2051720" y="2359412"/>
              <a:ext cx="1024807" cy="683205"/>
              <a:chOff x="2051720" y="2339312"/>
              <a:chExt cx="1024807" cy="683205"/>
            </a:xfrm>
          </p:grpSpPr>
          <p:sp>
            <p:nvSpPr>
              <p:cNvPr id="45" name="Elipsa 44"/>
              <p:cNvSpPr/>
              <p:nvPr/>
            </p:nvSpPr>
            <p:spPr bwMode="auto">
              <a:xfrm>
                <a:off x="2051720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" name="pole tekstowe 7"/>
              <p:cNvSpPr txBox="1"/>
              <p:nvPr/>
            </p:nvSpPr>
            <p:spPr>
              <a:xfrm>
                <a:off x="2275422" y="2468518"/>
                <a:ext cx="6639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, 1</a:t>
                </a:r>
                <a:endParaRPr lang="pl-PL" b="1" i="1" dirty="0"/>
              </a:p>
            </p:txBody>
          </p:sp>
        </p:grpSp>
        <p:grpSp>
          <p:nvGrpSpPr>
            <p:cNvPr id="12" name="Grupa 11"/>
            <p:cNvGrpSpPr/>
            <p:nvPr/>
          </p:nvGrpSpPr>
          <p:grpSpPr>
            <a:xfrm>
              <a:off x="4414483" y="2359412"/>
              <a:ext cx="1111467" cy="683205"/>
              <a:chOff x="4301970" y="2359412"/>
              <a:chExt cx="1111467" cy="683205"/>
            </a:xfrm>
          </p:grpSpPr>
          <p:sp>
            <p:nvSpPr>
              <p:cNvPr id="46" name="Elipsa 45"/>
              <p:cNvSpPr/>
              <p:nvPr/>
            </p:nvSpPr>
            <p:spPr bwMode="auto">
              <a:xfrm>
                <a:off x="4301970" y="23594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4343913" y="2470181"/>
                <a:ext cx="10695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 </a:t>
                </a:r>
                <a:r>
                  <a:rPr lang="pl-PL" b="1" i="1" dirty="0"/>
                  <a:t>n</a:t>
                </a:r>
                <a:r>
                  <a:rPr lang="pl-PL" b="1" dirty="0" smtClean="0"/>
                  <a:t>+1, 1</a:t>
                </a:r>
                <a:endParaRPr lang="pl-PL" b="1" dirty="0"/>
              </a:p>
            </p:txBody>
          </p:sp>
        </p:grpSp>
        <p:grpSp>
          <p:nvGrpSpPr>
            <p:cNvPr id="13" name="Grupa 12"/>
            <p:cNvGrpSpPr/>
            <p:nvPr/>
          </p:nvGrpSpPr>
          <p:grpSpPr>
            <a:xfrm>
              <a:off x="6777245" y="2349362"/>
              <a:ext cx="1034522" cy="683205"/>
              <a:chOff x="6777245" y="2339312"/>
              <a:chExt cx="1034522" cy="683205"/>
            </a:xfrm>
          </p:grpSpPr>
          <p:sp>
            <p:nvSpPr>
              <p:cNvPr id="48" name="Elipsa 47"/>
              <p:cNvSpPr/>
              <p:nvPr/>
            </p:nvSpPr>
            <p:spPr bwMode="auto">
              <a:xfrm>
                <a:off x="6777245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pole tekstowe 48"/>
              <p:cNvSpPr txBox="1"/>
              <p:nvPr/>
            </p:nvSpPr>
            <p:spPr>
              <a:xfrm>
                <a:off x="6819188" y="24500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+2, 1</a:t>
                </a:r>
                <a:endParaRPr lang="pl-PL" b="1" dirty="0"/>
              </a:p>
            </p:txBody>
          </p:sp>
        </p:grpSp>
        <p:cxnSp>
          <p:nvCxnSpPr>
            <p:cNvPr id="45057" name="Łącznik prosty ze strzałką 45056"/>
            <p:cNvCxnSpPr>
              <a:stCxn id="45" idx="6"/>
              <a:endCxn id="46" idx="2"/>
            </p:cNvCxnSpPr>
            <p:nvPr/>
          </p:nvCxnSpPr>
          <p:spPr bwMode="auto">
            <a:xfrm>
              <a:off x="3076527" y="2701015"/>
              <a:ext cx="133795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5059" name="Łącznik prosty ze strzałką 45058"/>
            <p:cNvCxnSpPr>
              <a:stCxn id="46" idx="6"/>
              <a:endCxn id="48" idx="2"/>
            </p:cNvCxnSpPr>
            <p:nvPr/>
          </p:nvCxnSpPr>
          <p:spPr bwMode="auto">
            <a:xfrm flipV="1">
              <a:off x="5439290" y="2690965"/>
              <a:ext cx="133795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Łącznik prosty ze strzałką 54"/>
            <p:cNvCxnSpPr/>
            <p:nvPr/>
          </p:nvCxnSpPr>
          <p:spPr bwMode="auto">
            <a:xfrm>
              <a:off x="1016605" y="2690965"/>
              <a:ext cx="103511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6" name="Łącznik prosty ze strzałką 55"/>
            <p:cNvCxnSpPr/>
            <p:nvPr/>
          </p:nvCxnSpPr>
          <p:spPr bwMode="auto">
            <a:xfrm flipV="1">
              <a:off x="7802052" y="2701015"/>
              <a:ext cx="955413" cy="57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5062" name="Grupa 45061"/>
          <p:cNvGrpSpPr/>
          <p:nvPr/>
        </p:nvGrpSpPr>
        <p:grpSpPr>
          <a:xfrm>
            <a:off x="939758" y="4542656"/>
            <a:ext cx="7740860" cy="693255"/>
            <a:chOff x="939758" y="4542656"/>
            <a:chExt cx="7740860" cy="693255"/>
          </a:xfrm>
        </p:grpSpPr>
        <p:grpSp>
          <p:nvGrpSpPr>
            <p:cNvPr id="59" name="Grupa 58"/>
            <p:cNvGrpSpPr/>
            <p:nvPr/>
          </p:nvGrpSpPr>
          <p:grpSpPr>
            <a:xfrm>
              <a:off x="1974873" y="4552706"/>
              <a:ext cx="1024807" cy="683205"/>
              <a:chOff x="2051720" y="2339312"/>
              <a:chExt cx="1024807" cy="683205"/>
            </a:xfrm>
          </p:grpSpPr>
          <p:sp>
            <p:nvSpPr>
              <p:cNvPr id="60" name="Elipsa 59"/>
              <p:cNvSpPr/>
              <p:nvPr/>
            </p:nvSpPr>
            <p:spPr bwMode="auto">
              <a:xfrm>
                <a:off x="2051720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1" name="pole tekstowe 60"/>
              <p:cNvSpPr txBox="1"/>
              <p:nvPr/>
            </p:nvSpPr>
            <p:spPr>
              <a:xfrm>
                <a:off x="2275422" y="2468518"/>
                <a:ext cx="6639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, 2</a:t>
                </a:r>
                <a:endParaRPr lang="pl-PL" b="1" dirty="0"/>
              </a:p>
            </p:txBody>
          </p:sp>
        </p:grpSp>
        <p:grpSp>
          <p:nvGrpSpPr>
            <p:cNvPr id="62" name="Grupa 61"/>
            <p:cNvGrpSpPr/>
            <p:nvPr/>
          </p:nvGrpSpPr>
          <p:grpSpPr>
            <a:xfrm>
              <a:off x="4337636" y="4552706"/>
              <a:ext cx="1034522" cy="683205"/>
              <a:chOff x="4301970" y="2359412"/>
              <a:chExt cx="1034522" cy="683205"/>
            </a:xfrm>
          </p:grpSpPr>
          <p:sp>
            <p:nvSpPr>
              <p:cNvPr id="63" name="Elipsa 62"/>
              <p:cNvSpPr/>
              <p:nvPr/>
            </p:nvSpPr>
            <p:spPr bwMode="auto">
              <a:xfrm>
                <a:off x="4301970" y="23594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pole tekstowe 63"/>
              <p:cNvSpPr txBox="1"/>
              <p:nvPr/>
            </p:nvSpPr>
            <p:spPr>
              <a:xfrm>
                <a:off x="4343913" y="24701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+1, 2</a:t>
                </a:r>
                <a:endParaRPr lang="pl-PL" b="1" dirty="0"/>
              </a:p>
            </p:txBody>
          </p:sp>
        </p:grpSp>
        <p:grpSp>
          <p:nvGrpSpPr>
            <p:cNvPr id="65" name="Grupa 64"/>
            <p:cNvGrpSpPr/>
            <p:nvPr/>
          </p:nvGrpSpPr>
          <p:grpSpPr>
            <a:xfrm>
              <a:off x="6700398" y="4542656"/>
              <a:ext cx="1034522" cy="683205"/>
              <a:chOff x="6777245" y="2339312"/>
              <a:chExt cx="1034522" cy="683205"/>
            </a:xfrm>
          </p:grpSpPr>
          <p:sp>
            <p:nvSpPr>
              <p:cNvPr id="66" name="Elipsa 65"/>
              <p:cNvSpPr/>
              <p:nvPr/>
            </p:nvSpPr>
            <p:spPr bwMode="auto">
              <a:xfrm>
                <a:off x="6777245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7" name="pole tekstowe 66"/>
              <p:cNvSpPr txBox="1"/>
              <p:nvPr/>
            </p:nvSpPr>
            <p:spPr>
              <a:xfrm>
                <a:off x="6819188" y="24500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+2, 2</a:t>
                </a:r>
                <a:endParaRPr lang="pl-PL" b="1" dirty="0"/>
              </a:p>
            </p:txBody>
          </p:sp>
        </p:grpSp>
        <p:cxnSp>
          <p:nvCxnSpPr>
            <p:cNvPr id="68" name="Łącznik prosty ze strzałką 67"/>
            <p:cNvCxnSpPr>
              <a:stCxn id="60" idx="6"/>
              <a:endCxn id="63" idx="2"/>
            </p:cNvCxnSpPr>
            <p:nvPr/>
          </p:nvCxnSpPr>
          <p:spPr bwMode="auto">
            <a:xfrm>
              <a:off x="2999680" y="4894309"/>
              <a:ext cx="133795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Łącznik prosty ze strzałką 68"/>
            <p:cNvCxnSpPr>
              <a:stCxn id="63" idx="6"/>
              <a:endCxn id="66" idx="2"/>
            </p:cNvCxnSpPr>
            <p:nvPr/>
          </p:nvCxnSpPr>
          <p:spPr bwMode="auto">
            <a:xfrm flipV="1">
              <a:off x="5362443" y="4884259"/>
              <a:ext cx="133795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Łącznik prosty ze strzałką 69"/>
            <p:cNvCxnSpPr/>
            <p:nvPr/>
          </p:nvCxnSpPr>
          <p:spPr bwMode="auto">
            <a:xfrm>
              <a:off x="939758" y="4884259"/>
              <a:ext cx="103511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Łącznik prosty ze strzałką 70"/>
            <p:cNvCxnSpPr/>
            <p:nvPr/>
          </p:nvCxnSpPr>
          <p:spPr bwMode="auto">
            <a:xfrm flipV="1">
              <a:off x="7725205" y="4894309"/>
              <a:ext cx="955413" cy="57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45066" name="Łącznik zakrzywiony 45065"/>
          <p:cNvCxnSpPr>
            <a:stCxn id="45" idx="3"/>
            <a:endCxn id="60" idx="1"/>
          </p:cNvCxnSpPr>
          <p:nvPr/>
        </p:nvCxnSpPr>
        <p:spPr bwMode="auto">
          <a:xfrm rot="5400000">
            <a:off x="1269856" y="3797661"/>
            <a:ext cx="1710195" cy="12700"/>
          </a:xfrm>
          <a:prstGeom prst="curvedConnector3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68" name="Łącznik prosty ze strzałką 45067"/>
          <p:cNvCxnSpPr>
            <a:stCxn id="60" idx="7"/>
            <a:endCxn id="45" idx="5"/>
          </p:cNvCxnSpPr>
          <p:nvPr/>
        </p:nvCxnSpPr>
        <p:spPr bwMode="auto">
          <a:xfrm flipV="1">
            <a:off x="2849600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0" name="Łącznik prosty ze strzałką 45069"/>
          <p:cNvCxnSpPr>
            <a:stCxn id="46" idx="3"/>
            <a:endCxn id="63" idx="1"/>
          </p:cNvCxnSpPr>
          <p:nvPr/>
        </p:nvCxnSpPr>
        <p:spPr bwMode="auto">
          <a:xfrm>
            <a:off x="4487716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2" name="Łącznik prosty ze strzałką 45071"/>
          <p:cNvCxnSpPr>
            <a:stCxn id="63" idx="7"/>
            <a:endCxn id="46" idx="5"/>
          </p:cNvCxnSpPr>
          <p:nvPr/>
        </p:nvCxnSpPr>
        <p:spPr bwMode="auto">
          <a:xfrm flipV="1">
            <a:off x="5212363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4" name="Łącznik prosty ze strzałką 45073"/>
          <p:cNvCxnSpPr>
            <a:stCxn id="48" idx="3"/>
            <a:endCxn id="66" idx="1"/>
          </p:cNvCxnSpPr>
          <p:nvPr/>
        </p:nvCxnSpPr>
        <p:spPr bwMode="auto">
          <a:xfrm>
            <a:off x="6850478" y="293251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6" name="Łącznik prosty ze strzałką 45075"/>
          <p:cNvCxnSpPr>
            <a:stCxn id="66" idx="7"/>
            <a:endCxn id="48" idx="5"/>
          </p:cNvCxnSpPr>
          <p:nvPr/>
        </p:nvCxnSpPr>
        <p:spPr bwMode="auto">
          <a:xfrm flipV="1">
            <a:off x="7575125" y="293251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99" name="Obiekt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102536"/>
              </p:ext>
            </p:extLst>
          </p:nvPr>
        </p:nvGraphicFramePr>
        <p:xfrm>
          <a:off x="4050880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1" name="Równanie" r:id="rId6" imgW="152280" imgH="139680" progId="Equation.3">
                  <p:embed/>
                </p:oleObj>
              </mc:Choice>
              <mc:Fallback>
                <p:oleObj name="Równanie" r:id="rId6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50880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iek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738215"/>
              </p:ext>
            </p:extLst>
          </p:nvPr>
        </p:nvGraphicFramePr>
        <p:xfrm>
          <a:off x="6433012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2" name="Równanie" r:id="rId7" imgW="152280" imgH="139680" progId="Equation.3">
                  <p:embed/>
                </p:oleObj>
              </mc:Choice>
              <mc:Fallback>
                <p:oleObj name="Równanie" r:id="rId7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33012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iek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936977"/>
              </p:ext>
            </p:extLst>
          </p:nvPr>
        </p:nvGraphicFramePr>
        <p:xfrm>
          <a:off x="2820988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3" name="Równanie" r:id="rId8" imgW="152280" imgH="203040" progId="Equation.3">
                  <p:embed/>
                </p:oleObj>
              </mc:Choice>
              <mc:Fallback>
                <p:oleObj name="Równanie" r:id="rId8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20988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iek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719523"/>
              </p:ext>
            </p:extLst>
          </p:nvPr>
        </p:nvGraphicFramePr>
        <p:xfrm>
          <a:off x="5192992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4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92992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iek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40603"/>
              </p:ext>
            </p:extLst>
          </p:nvPr>
        </p:nvGraphicFramePr>
        <p:xfrm>
          <a:off x="7575125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45" name="Równanie" r:id="rId12" imgW="152280" imgH="203040" progId="Equation.3">
                  <p:embed/>
                </p:oleObj>
              </mc:Choice>
              <mc:Fallback>
                <p:oleObj name="Równanie" r:id="rId12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75125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77" name="Grupa 45076"/>
          <p:cNvGrpSpPr/>
          <p:nvPr/>
        </p:nvGrpSpPr>
        <p:grpSpPr>
          <a:xfrm>
            <a:off x="1150938" y="2054087"/>
            <a:ext cx="7125752" cy="590550"/>
            <a:chOff x="1303378" y="2054087"/>
            <a:chExt cx="7125752" cy="590550"/>
          </a:xfrm>
        </p:grpSpPr>
        <p:graphicFrame>
          <p:nvGraphicFramePr>
            <p:cNvPr id="104" name="Obiekt 10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154594"/>
                </p:ext>
              </p:extLst>
            </p:nvPr>
          </p:nvGraphicFramePr>
          <p:xfrm>
            <a:off x="1303378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46" name="Równanie" r:id="rId13" imgW="164880" imgH="215640" progId="Equation.3">
                    <p:embed/>
                  </p:oleObj>
                </mc:Choice>
                <mc:Fallback>
                  <p:oleObj name="Równanie" r:id="rId13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303378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5" name="Obiekt 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0896784"/>
                </p:ext>
              </p:extLst>
            </p:nvPr>
          </p:nvGraphicFramePr>
          <p:xfrm>
            <a:off x="3405684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47" name="Równanie" r:id="rId15" imgW="164880" imgH="215640" progId="Equation.3">
                    <p:embed/>
                  </p:oleObj>
                </mc:Choice>
                <mc:Fallback>
                  <p:oleObj name="Równanie" r:id="rId15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405684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iekt 10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9094531"/>
                </p:ext>
              </p:extLst>
            </p:nvPr>
          </p:nvGraphicFramePr>
          <p:xfrm>
            <a:off x="5744985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48" name="Równanie" r:id="rId17" imgW="164880" imgH="215640" progId="Equation.3">
                    <p:embed/>
                  </p:oleObj>
                </mc:Choice>
                <mc:Fallback>
                  <p:oleObj name="Równanie" r:id="rId17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5744985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" name="Obiekt 10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1572547"/>
                </p:ext>
              </p:extLst>
            </p:nvPr>
          </p:nvGraphicFramePr>
          <p:xfrm>
            <a:off x="7976692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49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976692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078" name="Grupa 45077"/>
          <p:cNvGrpSpPr/>
          <p:nvPr/>
        </p:nvGrpSpPr>
        <p:grpSpPr>
          <a:xfrm>
            <a:off x="1150938" y="5037138"/>
            <a:ext cx="7161212" cy="590550"/>
            <a:chOff x="1150938" y="5037138"/>
            <a:chExt cx="7161212" cy="590550"/>
          </a:xfrm>
        </p:grpSpPr>
        <p:graphicFrame>
          <p:nvGraphicFramePr>
            <p:cNvPr id="108" name="Obiekt 10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5264592"/>
                </p:ext>
              </p:extLst>
            </p:nvPr>
          </p:nvGraphicFramePr>
          <p:xfrm>
            <a:off x="1150938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50" name="Równanie" r:id="rId19" imgW="177480" imgH="215640" progId="Equation.3">
                    <p:embed/>
                  </p:oleObj>
                </mc:Choice>
                <mc:Fallback>
                  <p:oleObj name="Równanie" r:id="rId19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150938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9" name="Obiekt 10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6722184"/>
                </p:ext>
              </p:extLst>
            </p:nvPr>
          </p:nvGraphicFramePr>
          <p:xfrm>
            <a:off x="3255963" y="5037138"/>
            <a:ext cx="485775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51" name="Równanie" r:id="rId21" imgW="177480" imgH="215640" progId="Equation.3">
                    <p:embed/>
                  </p:oleObj>
                </mc:Choice>
                <mc:Fallback>
                  <p:oleObj name="Równanie" r:id="rId21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255963" y="5037138"/>
                          <a:ext cx="485775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0" name="Obiekt 10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062411"/>
                </p:ext>
              </p:extLst>
            </p:nvPr>
          </p:nvGraphicFramePr>
          <p:xfrm>
            <a:off x="5592763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52" name="Równanie" r:id="rId23" imgW="177480" imgH="215640" progId="Equation.3">
                    <p:embed/>
                  </p:oleObj>
                </mc:Choice>
                <mc:Fallback>
                  <p:oleObj name="Równanie" r:id="rId23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592763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" name="Obiekt 1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8402426"/>
                </p:ext>
              </p:extLst>
            </p:nvPr>
          </p:nvGraphicFramePr>
          <p:xfrm>
            <a:off x="7824788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5953" name="Równanie" r:id="rId25" imgW="177480" imgH="215640" progId="Equation.3">
                    <p:embed/>
                  </p:oleObj>
                </mc:Choice>
                <mc:Fallback>
                  <p:oleObj name="Równanie" r:id="rId25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7824788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2853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191508"/>
              </p:ext>
            </p:extLst>
          </p:nvPr>
        </p:nvGraphicFramePr>
        <p:xfrm>
          <a:off x="296524" y="1688782"/>
          <a:ext cx="2006533" cy="90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843" name="Równanie" r:id="rId4" imgW="1015920" imgH="457200" progId="Equation.3">
                  <p:embed/>
                </p:oleObj>
              </mc:Choice>
              <mc:Fallback>
                <p:oleObj name="Równanie" r:id="rId4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6524" y="1688782"/>
                        <a:ext cx="2006533" cy="90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753225"/>
              </p:ext>
            </p:extLst>
          </p:nvPr>
        </p:nvGraphicFramePr>
        <p:xfrm>
          <a:off x="2990850" y="1689100"/>
          <a:ext cx="147955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844" name="Równanie" r:id="rId6" imgW="749160" imgH="457200" progId="Equation.3">
                  <p:embed/>
                </p:oleObj>
              </mc:Choice>
              <mc:Fallback>
                <p:oleObj name="Równanie" r:id="rId6" imgW="7491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90850" y="1689100"/>
                        <a:ext cx="147955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ole tekstowe 14"/>
          <p:cNvSpPr txBox="1"/>
          <p:nvPr/>
        </p:nvSpPr>
        <p:spPr>
          <a:xfrm>
            <a:off x="4579900" y="1906795"/>
            <a:ext cx="452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Interrupted</a:t>
            </a:r>
            <a:r>
              <a:rPr lang="pl-PL" b="1" i="1" dirty="0" smtClean="0">
                <a:solidFill>
                  <a:srgbClr val="000099"/>
                </a:solidFill>
              </a:rPr>
              <a:t> Poisson </a:t>
            </a:r>
            <a:r>
              <a:rPr lang="pl-PL" b="1" i="1" dirty="0" err="1" smtClean="0">
                <a:solidFill>
                  <a:srgbClr val="000099"/>
                </a:solidFill>
              </a:rPr>
              <a:t>Process</a:t>
            </a:r>
            <a:r>
              <a:rPr lang="pl-PL" b="1" i="1" dirty="0" smtClean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(IPP)</a:t>
            </a:r>
            <a:endParaRPr lang="pl-PL" b="1" i="1" dirty="0" smtClean="0">
              <a:solidFill>
                <a:srgbClr val="000099"/>
              </a:solidFill>
            </a:endParaRPr>
          </a:p>
        </p:txBody>
      </p:sp>
      <p:sp>
        <p:nvSpPr>
          <p:cNvPr id="3" name="Elipsa 2"/>
          <p:cNvSpPr/>
          <p:nvPr/>
        </p:nvSpPr>
        <p:spPr bwMode="auto">
          <a:xfrm>
            <a:off x="332228" y="3440547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085642" y="3568574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6" name="Elipsa 15"/>
          <p:cNvSpPr/>
          <p:nvPr/>
        </p:nvSpPr>
        <p:spPr bwMode="auto">
          <a:xfrm>
            <a:off x="2042418" y="3440547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78444" y="3561642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OFF</a:t>
            </a:r>
            <a:endParaRPr lang="pl-PL" b="1" dirty="0">
              <a:solidFill>
                <a:srgbClr val="000000"/>
              </a:solidFill>
            </a:endParaRPr>
          </a:p>
        </p:txBody>
      </p:sp>
      <p:cxnSp>
        <p:nvCxnSpPr>
          <p:cNvPr id="11" name="Łącznik zakrzywiony 10"/>
          <p:cNvCxnSpPr>
            <a:stCxn id="3" idx="0"/>
            <a:endCxn id="16" idx="0"/>
          </p:cNvCxnSpPr>
          <p:nvPr/>
        </p:nvCxnSpPr>
        <p:spPr bwMode="auto">
          <a:xfrm rot="5400000" flipH="1" flipV="1">
            <a:off x="1547363" y="2585452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zakrzywiony 20"/>
          <p:cNvCxnSpPr/>
          <p:nvPr/>
        </p:nvCxnSpPr>
        <p:spPr bwMode="auto">
          <a:xfrm rot="5400000">
            <a:off x="1547363" y="3284909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386629"/>
              </p:ext>
            </p:extLst>
          </p:nvPr>
        </p:nvGraphicFramePr>
        <p:xfrm>
          <a:off x="1322338" y="2893772"/>
          <a:ext cx="566431" cy="519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845" name="Równanie" r:id="rId8" imgW="152280" imgH="139680" progId="Equation.3">
                  <p:embed/>
                </p:oleObj>
              </mc:Choice>
              <mc:Fallback>
                <p:oleObj name="Równanie" r:id="rId8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22338" y="2893772"/>
                        <a:ext cx="566431" cy="519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192316"/>
              </p:ext>
            </p:extLst>
          </p:nvPr>
        </p:nvGraphicFramePr>
        <p:xfrm>
          <a:off x="1307561" y="3978232"/>
          <a:ext cx="566737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846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07561" y="3978232"/>
                        <a:ext cx="566737" cy="75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517105" y="3723565"/>
            <a:ext cx="1710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40421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43469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44231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>
            <a:off x="63241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21"/>
          <p:cNvSpPr>
            <a:spLocks noChangeShapeType="1"/>
          </p:cNvSpPr>
          <p:nvPr/>
        </p:nvSpPr>
        <p:spPr bwMode="auto">
          <a:xfrm>
            <a:off x="64003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66289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67813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70861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627593"/>
              </p:ext>
            </p:extLst>
          </p:nvPr>
        </p:nvGraphicFramePr>
        <p:xfrm>
          <a:off x="5738522" y="4234331"/>
          <a:ext cx="3333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847" name="Równanie" r:id="rId12" imgW="139680" imgH="177480" progId="Equation.3">
                  <p:embed/>
                </p:oleObj>
              </mc:Choice>
              <mc:Fallback>
                <p:oleObj name="Równanie" r:id="rId12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8522" y="4234331"/>
                        <a:ext cx="33337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pole tekstowe 43"/>
          <p:cNvSpPr txBox="1"/>
          <p:nvPr/>
        </p:nvSpPr>
        <p:spPr>
          <a:xfrm>
            <a:off x="6117727" y="4146082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07178" y="4996051"/>
            <a:ext cx="8626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Źródło w naprzemiennych przedziałach emituje zgłoszenia (ON)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intensywnością 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lub nie emituje zgłoszeń (OFF).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718229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 flipV="1">
            <a:off x="8029766" y="3723565"/>
            <a:ext cx="560986" cy="50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467531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385235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" name="Line 20"/>
          <p:cNvSpPr>
            <a:spLocks noChangeShapeType="1"/>
          </p:cNvSpPr>
          <p:nvPr/>
        </p:nvSpPr>
        <p:spPr bwMode="auto">
          <a:xfrm>
            <a:off x="81376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2" name="Line 21"/>
          <p:cNvSpPr>
            <a:spLocks noChangeShapeType="1"/>
          </p:cNvSpPr>
          <p:nvPr/>
        </p:nvSpPr>
        <p:spPr bwMode="auto">
          <a:xfrm>
            <a:off x="82138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3" name="Line 22"/>
          <p:cNvSpPr>
            <a:spLocks noChangeShapeType="1"/>
          </p:cNvSpPr>
          <p:nvPr/>
        </p:nvSpPr>
        <p:spPr bwMode="auto">
          <a:xfrm>
            <a:off x="84424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" name="pole tekstowe 44"/>
          <p:cNvSpPr txBox="1"/>
          <p:nvPr/>
        </p:nvSpPr>
        <p:spPr>
          <a:xfrm>
            <a:off x="3934662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4721043" y="3685763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OFF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56311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59359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60121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8009287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6144963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2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03617" y="953725"/>
            <a:ext cx="8213545" cy="4044296"/>
            <a:chOff x="103617" y="953725"/>
            <a:chExt cx="8213545" cy="4044296"/>
          </a:xfrm>
        </p:grpSpPr>
        <p:graphicFrame>
          <p:nvGraphicFramePr>
            <p:cNvPr id="5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907738"/>
                </p:ext>
              </p:extLst>
            </p:nvPr>
          </p:nvGraphicFramePr>
          <p:xfrm>
            <a:off x="107354" y="953725"/>
            <a:ext cx="3725863" cy="225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7928" name="Equation" r:id="rId4" imgW="2273040" imgH="1371600" progId="Equation.3">
                    <p:embed/>
                  </p:oleObj>
                </mc:Choice>
                <mc:Fallback>
                  <p:oleObj name="Equation" r:id="rId4" imgW="2273040" imgH="1371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354" y="953725"/>
                          <a:ext cx="3725863" cy="2251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9607077"/>
                </p:ext>
              </p:extLst>
            </p:nvPr>
          </p:nvGraphicFramePr>
          <p:xfrm>
            <a:off x="3309578" y="3432291"/>
            <a:ext cx="2222480" cy="1565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7929" name="Równanie" r:id="rId6" imgW="1333440" imgH="939600" progId="Equation.3">
                    <p:embed/>
                  </p:oleObj>
                </mc:Choice>
                <mc:Fallback>
                  <p:oleObj name="Równanie" r:id="rId6" imgW="1333440" imgH="93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9578" y="3432291"/>
                          <a:ext cx="2222480" cy="156573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iek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3586032"/>
                </p:ext>
              </p:extLst>
            </p:nvPr>
          </p:nvGraphicFramePr>
          <p:xfrm>
            <a:off x="6102170" y="3525973"/>
            <a:ext cx="1639999" cy="628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7930" name="Równanie" r:id="rId8" imgW="761760" imgH="291960" progId="Equation.3">
                    <p:embed/>
                  </p:oleObj>
                </mc:Choice>
                <mc:Fallback>
                  <p:oleObj name="Równanie" r:id="rId8" imgW="761760" imgH="291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2170" y="3525973"/>
                          <a:ext cx="1639999" cy="62886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4775144"/>
                </p:ext>
              </p:extLst>
            </p:nvPr>
          </p:nvGraphicFramePr>
          <p:xfrm>
            <a:off x="6097093" y="4419110"/>
            <a:ext cx="2220069" cy="461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7931" name="Equation" r:id="rId10" imgW="914400" imgH="190440" progId="Equation.3">
                    <p:embed/>
                  </p:oleObj>
                </mc:Choice>
                <mc:Fallback>
                  <p:oleObj name="Equation" r:id="rId10" imgW="9144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7093" y="4419110"/>
                          <a:ext cx="2220069" cy="46198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0000848"/>
                </p:ext>
              </p:extLst>
            </p:nvPr>
          </p:nvGraphicFramePr>
          <p:xfrm>
            <a:off x="103617" y="3432291"/>
            <a:ext cx="2308143" cy="1565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7932" name="Equation" r:id="rId12" imgW="1384200" imgH="939600" progId="Equation.3">
                    <p:embed/>
                  </p:oleObj>
                </mc:Choice>
                <mc:Fallback>
                  <p:oleObj name="Equation" r:id="rId12" imgW="1384200" imgH="93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617" y="3432291"/>
                          <a:ext cx="2308143" cy="156573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0" y="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KOLEJKA MMPP/M/1 (</a:t>
            </a:r>
            <a:r>
              <a:rPr kumimoji="1" lang="pl-PL" sz="4400" b="1" dirty="0" smtClean="0">
                <a:solidFill>
                  <a:srgbClr val="000000"/>
                </a:solidFill>
                <a:latin typeface="Impact" pitchFamily="34" charset="0"/>
              </a:rPr>
              <a:t>+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455502"/>
              </p:ext>
            </p:extLst>
          </p:nvPr>
        </p:nvGraphicFramePr>
        <p:xfrm>
          <a:off x="3983223" y="997314"/>
          <a:ext cx="5173185" cy="2109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933" name="Equation" r:id="rId14" imgW="3365280" imgH="1371600" progId="Equation.3">
                  <p:embed/>
                </p:oleObj>
              </mc:Choice>
              <mc:Fallback>
                <p:oleObj name="Equation" r:id="rId14" imgW="336528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3223" y="997314"/>
                        <a:ext cx="5173185" cy="21096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pole tekstowe 58"/>
          <p:cNvSpPr txBox="1"/>
          <p:nvPr/>
        </p:nvSpPr>
        <p:spPr>
          <a:xfrm>
            <a:off x="0" y="5262296"/>
            <a:ext cx="91396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Blokowa macierz tworząca procesu MMPP/M/1 </a:t>
            </a:r>
            <a:r>
              <a:rPr lang="pl-PL" sz="2000" b="1" smtClean="0">
                <a:solidFill>
                  <a:srgbClr val="000000"/>
                </a:solidFill>
              </a:rPr>
              <a:t>jest podobna </a:t>
            </a:r>
            <a:r>
              <a:rPr lang="pl-PL" sz="2000" b="1" dirty="0" smtClean="0">
                <a:solidFill>
                  <a:srgbClr val="000000"/>
                </a:solidFill>
              </a:rPr>
              <a:t>do macierzy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tworzącej procesu M/M/1 – dwie </a:t>
            </a:r>
            <a:r>
              <a:rPr lang="pl-PL" sz="2000" b="1" dirty="0" err="1" smtClean="0">
                <a:solidFill>
                  <a:srgbClr val="000000"/>
                </a:solidFill>
              </a:rPr>
              <a:t>podprzekątne</a:t>
            </a:r>
            <a:r>
              <a:rPr lang="pl-PL" sz="2000" b="1" dirty="0" smtClean="0">
                <a:solidFill>
                  <a:srgbClr val="000000"/>
                </a:solidFill>
              </a:rPr>
              <a:t> reprezentujące przybycia zgłoszeń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oraz ich obsługę oraz przekątna główna realizująca zerowanie się sumy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elementów wiersza.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2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47713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167392" y="707886"/>
            <a:ext cx="9110186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Proces Poissona = strumień wykładniczy = proces narodzin.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 smtClean="0">
                <a:solidFill>
                  <a:srgbClr val="000000"/>
                </a:solidFill>
              </a:rPr>
              <a:t> Proces narodzin/śmierci to jeden z najprostszych procesów Markowa.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 smtClean="0">
                <a:solidFill>
                  <a:srgbClr val="000000"/>
                </a:solidFill>
              </a:rPr>
              <a:t> Proces Markowa = chaotyczna wędrówka po grafie stanów procesu.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 smtClean="0">
                <a:solidFill>
                  <a:srgbClr val="000000"/>
                </a:solidFill>
              </a:rPr>
              <a:t> Proces Markowa jest parametryzowany przez macierz intensywności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przejść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pomiędzy stanami.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 smtClean="0">
                <a:solidFill>
                  <a:srgbClr val="000000"/>
                </a:solidFill>
              </a:rPr>
              <a:t> Równania </a:t>
            </a:r>
            <a:r>
              <a:rPr lang="pl-PL" sz="2200" b="1" dirty="0" err="1" smtClean="0">
                <a:solidFill>
                  <a:srgbClr val="000000"/>
                </a:solidFill>
              </a:rPr>
              <a:t>Chapmana-Kołmogorowa</a:t>
            </a:r>
            <a:r>
              <a:rPr lang="pl-PL" sz="2200" b="1" dirty="0" smtClean="0">
                <a:solidFill>
                  <a:srgbClr val="000000"/>
                </a:solidFill>
              </a:rPr>
              <a:t> wyznaczają zarówno ewolucję,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jak i stan stacjonarny procesu Markowa.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 smtClean="0">
                <a:solidFill>
                  <a:srgbClr val="000000"/>
                </a:solidFill>
              </a:rPr>
              <a:t> Chaotyczną wędrówkę procesu Markowa pomiędzy stanami można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rozłożyć na czasy pobytu procesu w stanie (losowa zmienna wykładnicza)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oraz przejścia między stanami (opisane przez włożony łańcuch Markowa).</a:t>
            </a:r>
          </a:p>
          <a:p>
            <a:pPr>
              <a:buFont typeface="Arial" pitchFamily="34" charset="0"/>
              <a:buChar char="•"/>
            </a:pP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Dekompozycja procesu Markowa pozwala tworzyć bardziej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skomplikowane modele ruchu teleinformatycznego.</a:t>
            </a:r>
          </a:p>
          <a:p>
            <a:endParaRPr lang="pl-PL" sz="2200" b="1" dirty="0" smtClean="0">
              <a:solidFill>
                <a:srgbClr val="000000"/>
              </a:solidFill>
            </a:endParaRPr>
          </a:p>
          <a:p>
            <a:r>
              <a:rPr lang="pl-PL" sz="2200" b="1" dirty="0" smtClean="0">
                <a:solidFill>
                  <a:srgbClr val="000099"/>
                </a:solidFill>
              </a:rPr>
              <a:t>Dlaczego tak dużo uwagi poświęcamy procesom Markowa?</a:t>
            </a:r>
            <a:br>
              <a:rPr lang="pl-PL" sz="2200" b="1" dirty="0" smtClean="0">
                <a:solidFill>
                  <a:srgbClr val="000099"/>
                </a:solidFill>
              </a:rPr>
            </a:br>
            <a:r>
              <a:rPr lang="pl-PL" sz="2200" b="1" dirty="0">
                <a:solidFill>
                  <a:srgbClr val="000099"/>
                </a:solidFill>
              </a:rPr>
              <a:t>P</a:t>
            </a:r>
            <a:r>
              <a:rPr lang="pl-PL" sz="2200" b="1" dirty="0" smtClean="0">
                <a:solidFill>
                  <a:srgbClr val="000099"/>
                </a:solidFill>
              </a:rPr>
              <a:t>roces Markowa, opisany przez macierz intensywności</a:t>
            </a:r>
            <a:r>
              <a:rPr lang="pl-PL" sz="2200" b="1" dirty="0">
                <a:solidFill>
                  <a:srgbClr val="000099"/>
                </a:solidFill>
              </a:rPr>
              <a:t>,</a:t>
            </a:r>
            <a:r>
              <a:rPr lang="pl-PL" sz="2200" b="1" dirty="0" smtClean="0">
                <a:solidFill>
                  <a:srgbClr val="000099"/>
                </a:solidFill>
              </a:rPr>
              <a:t/>
            </a:r>
            <a:br>
              <a:rPr lang="pl-PL" sz="2200" b="1" dirty="0" smtClean="0">
                <a:solidFill>
                  <a:srgbClr val="000099"/>
                </a:solidFill>
              </a:rPr>
            </a:br>
            <a:r>
              <a:rPr lang="pl-PL" sz="2200" b="1" dirty="0" smtClean="0">
                <a:solidFill>
                  <a:srgbClr val="000099"/>
                </a:solidFill>
              </a:rPr>
              <a:t>integruje proces przybyć oraz proces obsługi w proces kolejkowania.</a:t>
            </a:r>
            <a:endParaRPr lang="pl-PL" sz="2200" b="1" dirty="0">
              <a:solidFill>
                <a:srgbClr val="000099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6515" y="0"/>
            <a:ext cx="38452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4400" dirty="0">
                <a:solidFill>
                  <a:srgbClr val="000099"/>
                </a:solidFill>
                <a:latin typeface="Impact" pitchFamily="34" charset="0"/>
              </a:rPr>
              <a:t>PODSUMOWANIE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NARODZIN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428953"/>
              </p:ext>
            </p:extLst>
          </p:nvPr>
        </p:nvGraphicFramePr>
        <p:xfrm>
          <a:off x="3132138" y="2484438"/>
          <a:ext cx="4964112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730" name="Równanie" r:id="rId3" imgW="2628720" imgH="1600200" progId="Equation.3">
                  <p:embed/>
                </p:oleObj>
              </mc:Choice>
              <mc:Fallback>
                <p:oleObj name="Równanie" r:id="rId3" imgW="2628720" imgH="16002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484438"/>
                        <a:ext cx="4964112" cy="302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59" name="Group 1028"/>
          <p:cNvGrpSpPr>
            <a:grpSpLocks/>
          </p:cNvGrpSpPr>
          <p:nvPr/>
        </p:nvGrpSpPr>
        <p:grpSpPr bwMode="auto">
          <a:xfrm>
            <a:off x="1781175" y="998541"/>
            <a:ext cx="6383338" cy="738188"/>
            <a:chOff x="1248" y="3471"/>
            <a:chExt cx="4021" cy="465"/>
          </a:xfrm>
        </p:grpSpPr>
        <p:sp>
          <p:nvSpPr>
            <p:cNvPr id="23561" name="Line 1029"/>
            <p:cNvSpPr>
              <a:spLocks noChangeAspect="1" noChangeShapeType="1"/>
            </p:cNvSpPr>
            <p:nvPr/>
          </p:nvSpPr>
          <p:spPr bwMode="auto">
            <a:xfrm>
              <a:off x="1663" y="3634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Oval 1030"/>
            <p:cNvSpPr>
              <a:spLocks noChangeAspect="1" noChangeArrowheads="1"/>
            </p:cNvSpPr>
            <p:nvPr/>
          </p:nvSpPr>
          <p:spPr bwMode="auto">
            <a:xfrm>
              <a:off x="3106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Oval 1031"/>
            <p:cNvSpPr>
              <a:spLocks noChangeAspect="1" noChangeArrowheads="1"/>
            </p:cNvSpPr>
            <p:nvPr/>
          </p:nvSpPr>
          <p:spPr bwMode="auto">
            <a:xfrm>
              <a:off x="4258" y="3471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Oval 1032"/>
            <p:cNvSpPr>
              <a:spLocks noChangeAspect="1" noChangeArrowheads="1"/>
            </p:cNvSpPr>
            <p:nvPr/>
          </p:nvSpPr>
          <p:spPr bwMode="auto">
            <a:xfrm>
              <a:off x="1248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Oval 1033"/>
            <p:cNvSpPr>
              <a:spLocks noChangeAspect="1" noChangeArrowheads="1"/>
            </p:cNvSpPr>
            <p:nvPr/>
          </p:nvSpPr>
          <p:spPr bwMode="auto">
            <a:xfrm>
              <a:off x="2194" y="3477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034"/>
            <p:cNvSpPr>
              <a:spLocks noChangeAspect="1" noChangeShapeType="1"/>
            </p:cNvSpPr>
            <p:nvPr/>
          </p:nvSpPr>
          <p:spPr bwMode="auto">
            <a:xfrm>
              <a:off x="2608" y="3640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035"/>
            <p:cNvSpPr>
              <a:spLocks noChangeAspect="1" noChangeShapeType="1"/>
            </p:cNvSpPr>
            <p:nvPr/>
          </p:nvSpPr>
          <p:spPr bwMode="auto">
            <a:xfrm>
              <a:off x="3517" y="3638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036"/>
            <p:cNvSpPr>
              <a:spLocks noChangeAspect="1" noChangeShapeType="1"/>
            </p:cNvSpPr>
            <p:nvPr/>
          </p:nvSpPr>
          <p:spPr bwMode="auto">
            <a:xfrm>
              <a:off x="3747" y="3638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1037"/>
            <p:cNvSpPr>
              <a:spLocks noChangeAspect="1" noChangeShapeType="1"/>
            </p:cNvSpPr>
            <p:nvPr/>
          </p:nvSpPr>
          <p:spPr bwMode="auto">
            <a:xfrm>
              <a:off x="3992" y="3640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1038"/>
            <p:cNvSpPr>
              <a:spLocks noChangeAspect="1" noChangeShapeType="1"/>
            </p:cNvSpPr>
            <p:nvPr/>
          </p:nvSpPr>
          <p:spPr bwMode="auto">
            <a:xfrm>
              <a:off x="4674" y="3642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Text Box 1039"/>
            <p:cNvSpPr txBox="1">
              <a:spLocks noChangeArrowheads="1"/>
            </p:cNvSpPr>
            <p:nvPr/>
          </p:nvSpPr>
          <p:spPr bwMode="auto">
            <a:xfrm>
              <a:off x="1352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23572" name="Text Box 1040"/>
            <p:cNvSpPr txBox="1">
              <a:spLocks noChangeArrowheads="1"/>
            </p:cNvSpPr>
            <p:nvPr/>
          </p:nvSpPr>
          <p:spPr bwMode="auto">
            <a:xfrm>
              <a:off x="4368" y="347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23573" name="Text Box 1041"/>
            <p:cNvSpPr txBox="1">
              <a:spLocks noChangeArrowheads="1"/>
            </p:cNvSpPr>
            <p:nvPr/>
          </p:nvSpPr>
          <p:spPr bwMode="auto">
            <a:xfrm>
              <a:off x="2304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23574" name="Text Box 1042"/>
            <p:cNvSpPr txBox="1">
              <a:spLocks noChangeArrowheads="1"/>
            </p:cNvSpPr>
            <p:nvPr/>
          </p:nvSpPr>
          <p:spPr bwMode="auto">
            <a:xfrm>
              <a:off x="3216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23575" name="Text Box 1043"/>
            <p:cNvSpPr txBox="1">
              <a:spLocks noChangeArrowheads="1"/>
            </p:cNvSpPr>
            <p:nvPr/>
          </p:nvSpPr>
          <p:spPr bwMode="auto">
            <a:xfrm>
              <a:off x="177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6" name="Text Box 1044"/>
            <p:cNvSpPr txBox="1">
              <a:spLocks noChangeArrowheads="1"/>
            </p:cNvSpPr>
            <p:nvPr/>
          </p:nvSpPr>
          <p:spPr bwMode="auto">
            <a:xfrm>
              <a:off x="273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7" name="Text Box 1045"/>
            <p:cNvSpPr txBox="1">
              <a:spLocks noChangeArrowheads="1"/>
            </p:cNvSpPr>
            <p:nvPr/>
          </p:nvSpPr>
          <p:spPr bwMode="auto">
            <a:xfrm>
              <a:off x="3600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8" name="Text Box 1046"/>
            <p:cNvSpPr txBox="1">
              <a:spLocks noChangeArrowheads="1"/>
            </p:cNvSpPr>
            <p:nvPr/>
          </p:nvSpPr>
          <p:spPr bwMode="auto">
            <a:xfrm>
              <a:off x="4704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9" name="Line 1047"/>
            <p:cNvSpPr>
              <a:spLocks noChangeAspect="1" noChangeShapeType="1"/>
            </p:cNvSpPr>
            <p:nvPr/>
          </p:nvSpPr>
          <p:spPr bwMode="auto">
            <a:xfrm>
              <a:off x="5040" y="3642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3560" name="Text Box 1049"/>
          <p:cNvSpPr txBox="1">
            <a:spLocks noChangeArrowheads="1"/>
          </p:cNvSpPr>
          <p:nvPr/>
        </p:nvSpPr>
        <p:spPr bwMode="auto">
          <a:xfrm>
            <a:off x="7392988" y="6299200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355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615841"/>
              </p:ext>
            </p:extLst>
          </p:nvPr>
        </p:nvGraphicFramePr>
        <p:xfrm>
          <a:off x="252413" y="2338388"/>
          <a:ext cx="26320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731" name="Equation" r:id="rId5" imgW="1625400" imgH="1041120" progId="Equation.3">
                  <p:embed/>
                </p:oleObj>
              </mc:Choice>
              <mc:Fallback>
                <p:oleObj name="Equation" r:id="rId5" imgW="1625400" imgH="104112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2338388"/>
                        <a:ext cx="2632075" cy="16859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675052"/>
              </p:ext>
            </p:extLst>
          </p:nvPr>
        </p:nvGraphicFramePr>
        <p:xfrm>
          <a:off x="352425" y="4440238"/>
          <a:ext cx="2257425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732" name="Equation" r:id="rId7" imgW="888840" imgH="444240" progId="Equation.3">
                  <p:embed/>
                </p:oleObj>
              </mc:Choice>
              <mc:Fallback>
                <p:oleObj name="Equation" r:id="rId7" imgW="888840" imgH="44424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4440238"/>
                        <a:ext cx="2257425" cy="1128712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865831"/>
              </p:ext>
            </p:extLst>
          </p:nvPr>
        </p:nvGraphicFramePr>
        <p:xfrm>
          <a:off x="265113" y="5700713"/>
          <a:ext cx="4348162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733" name="Equation" r:id="rId9" imgW="1892160" imgH="482400" progId="Equation.3">
                  <p:embed/>
                </p:oleObj>
              </mc:Choice>
              <mc:Fallback>
                <p:oleObj name="Equation" r:id="rId9" imgW="1892160" imgH="4824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3" y="5700713"/>
                        <a:ext cx="4348162" cy="1108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930497" y="1583795"/>
            <a:ext cx="41596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Graf procesu narodzin</a:t>
            </a:r>
            <a:endParaRPr lang="pl-PL" sz="32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887067" y="6414566"/>
            <a:ext cx="6201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m</a:t>
            </a:r>
            <a:r>
              <a:rPr lang="pl-PL" sz="2000" b="1" dirty="0" smtClean="0">
                <a:solidFill>
                  <a:srgbClr val="000000"/>
                </a:solidFill>
              </a:rPr>
              <a:t>acierz tworząca 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generating</a:t>
            </a:r>
            <a:r>
              <a:rPr lang="pl-PL" sz="2000" b="1" i="1" dirty="0" smtClean="0">
                <a:solidFill>
                  <a:srgbClr val="000000"/>
                </a:solidFill>
              </a:rPr>
              <a:t> matrix</a:t>
            </a:r>
            <a:r>
              <a:rPr lang="pl-PL" sz="2000" b="1" dirty="0" smtClean="0">
                <a:solidFill>
                  <a:srgbClr val="000000"/>
                </a:solidFill>
              </a:rPr>
              <a:t>) procesu narodzin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717287" y="5845076"/>
            <a:ext cx="434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- wektor prawdopodobieństw stanów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ŚMIERCI (proces obsługi, 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death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/>
            </a:r>
            <a:b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process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37890" name="Object 1024"/>
          <p:cNvGraphicFramePr>
            <a:graphicFrameLocks noChangeAspect="1"/>
          </p:cNvGraphicFramePr>
          <p:nvPr/>
        </p:nvGraphicFramePr>
        <p:xfrm>
          <a:off x="2457450" y="998538"/>
          <a:ext cx="4248150" cy="24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44" name="Równanie" r:id="rId4" imgW="2349360" imgH="1371600" progId="Equation.3">
                  <p:embed/>
                </p:oleObj>
              </mc:Choice>
              <mc:Fallback>
                <p:oleObj name="Równanie" r:id="rId4" imgW="2349360" imgH="13716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450" y="998538"/>
                        <a:ext cx="4248150" cy="247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upa 24"/>
          <p:cNvGrpSpPr/>
          <p:nvPr/>
        </p:nvGrpSpPr>
        <p:grpSpPr>
          <a:xfrm>
            <a:off x="2096725" y="4554125"/>
            <a:ext cx="5435600" cy="681038"/>
            <a:chOff x="2231740" y="3654025"/>
            <a:chExt cx="5435600" cy="681038"/>
          </a:xfrm>
        </p:grpSpPr>
        <p:sp>
          <p:nvSpPr>
            <p:cNvPr id="37894" name="Line 4"/>
            <p:cNvSpPr>
              <a:spLocks noChangeAspect="1" noChangeShapeType="1"/>
            </p:cNvSpPr>
            <p:nvPr/>
          </p:nvSpPr>
          <p:spPr bwMode="auto">
            <a:xfrm flipH="1">
              <a:off x="2890553" y="3912788"/>
              <a:ext cx="858838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5" name="Oval 5"/>
            <p:cNvSpPr>
              <a:spLocks noChangeAspect="1" noChangeArrowheads="1"/>
            </p:cNvSpPr>
            <p:nvPr/>
          </p:nvSpPr>
          <p:spPr bwMode="auto">
            <a:xfrm>
              <a:off x="5181315" y="3654025"/>
              <a:ext cx="655638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6" name="Oval 6"/>
            <p:cNvSpPr>
              <a:spLocks noChangeAspect="1" noChangeArrowheads="1"/>
            </p:cNvSpPr>
            <p:nvPr/>
          </p:nvSpPr>
          <p:spPr bwMode="auto">
            <a:xfrm>
              <a:off x="7010115" y="3654025"/>
              <a:ext cx="657225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7" name="Oval 7"/>
            <p:cNvSpPr>
              <a:spLocks noChangeAspect="1" noChangeArrowheads="1"/>
            </p:cNvSpPr>
            <p:nvPr/>
          </p:nvSpPr>
          <p:spPr bwMode="auto">
            <a:xfrm>
              <a:off x="2231740" y="3654025"/>
              <a:ext cx="655638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8" name="Oval 8"/>
            <p:cNvSpPr>
              <a:spLocks noChangeAspect="1" noChangeArrowheads="1"/>
            </p:cNvSpPr>
            <p:nvPr/>
          </p:nvSpPr>
          <p:spPr bwMode="auto">
            <a:xfrm>
              <a:off x="3733515" y="3663550"/>
              <a:ext cx="657225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9" name="Line 9"/>
            <p:cNvSpPr>
              <a:spLocks noChangeAspect="1" noChangeShapeType="1"/>
            </p:cNvSpPr>
            <p:nvPr/>
          </p:nvSpPr>
          <p:spPr bwMode="auto">
            <a:xfrm flipH="1">
              <a:off x="4390740" y="3922313"/>
              <a:ext cx="793750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0" name="Line 10"/>
            <p:cNvSpPr>
              <a:spLocks noChangeAspect="1" noChangeShapeType="1"/>
            </p:cNvSpPr>
            <p:nvPr/>
          </p:nvSpPr>
          <p:spPr bwMode="auto">
            <a:xfrm flipH="1">
              <a:off x="5833778" y="3919138"/>
              <a:ext cx="339725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1" name="Line 11"/>
            <p:cNvSpPr>
              <a:spLocks noChangeAspect="1" noChangeShapeType="1"/>
            </p:cNvSpPr>
            <p:nvPr/>
          </p:nvSpPr>
          <p:spPr bwMode="auto">
            <a:xfrm>
              <a:off x="6198903" y="3919138"/>
              <a:ext cx="363538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2" name="Line 12"/>
            <p:cNvSpPr>
              <a:spLocks noChangeAspect="1" noChangeShapeType="1"/>
            </p:cNvSpPr>
            <p:nvPr/>
          </p:nvSpPr>
          <p:spPr bwMode="auto">
            <a:xfrm flipH="1">
              <a:off x="6587840" y="3922313"/>
              <a:ext cx="419100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23968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37904" name="Text Box 14"/>
            <p:cNvSpPr txBox="1">
              <a:spLocks noChangeArrowheads="1"/>
            </p:cNvSpPr>
            <p:nvPr/>
          </p:nvSpPr>
          <p:spPr bwMode="auto">
            <a:xfrm>
              <a:off x="7121240" y="3661963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N</a:t>
              </a:r>
              <a:endParaRPr lang="pl-PL" dirty="0"/>
            </a:p>
          </p:txBody>
        </p:sp>
        <p:sp>
          <p:nvSpPr>
            <p:cNvPr id="37905" name="Text Box 15"/>
            <p:cNvSpPr txBox="1">
              <a:spLocks noChangeArrowheads="1"/>
            </p:cNvSpPr>
            <p:nvPr/>
          </p:nvSpPr>
          <p:spPr bwMode="auto">
            <a:xfrm>
              <a:off x="39081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37906" name="Text Box 16"/>
            <p:cNvSpPr txBox="1">
              <a:spLocks noChangeArrowheads="1"/>
            </p:cNvSpPr>
            <p:nvPr/>
          </p:nvSpPr>
          <p:spPr bwMode="auto">
            <a:xfrm>
              <a:off x="53559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37907" name="Text Box 17"/>
            <p:cNvSpPr txBox="1">
              <a:spLocks noChangeArrowheads="1"/>
            </p:cNvSpPr>
            <p:nvPr/>
          </p:nvSpPr>
          <p:spPr bwMode="auto">
            <a:xfrm>
              <a:off x="3044540" y="3935013"/>
              <a:ext cx="3127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μ</a:t>
              </a:r>
              <a:endParaRPr lang="pl-PL" sz="1800" i="1" dirty="0"/>
            </a:p>
          </p:txBody>
        </p:sp>
        <p:sp>
          <p:nvSpPr>
            <p:cNvPr id="37908" name="Text Box 18"/>
            <p:cNvSpPr txBox="1">
              <a:spLocks noChangeArrowheads="1"/>
            </p:cNvSpPr>
            <p:nvPr/>
          </p:nvSpPr>
          <p:spPr bwMode="auto">
            <a:xfrm>
              <a:off x="45685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  <p:sp>
          <p:nvSpPr>
            <p:cNvPr id="37909" name="Text Box 19"/>
            <p:cNvSpPr txBox="1">
              <a:spLocks noChangeArrowheads="1"/>
            </p:cNvSpPr>
            <p:nvPr/>
          </p:nvSpPr>
          <p:spPr bwMode="auto">
            <a:xfrm>
              <a:off x="59401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  <p:sp>
          <p:nvSpPr>
            <p:cNvPr id="37910" name="Text Box 20"/>
            <p:cNvSpPr txBox="1">
              <a:spLocks noChangeArrowheads="1"/>
            </p:cNvSpPr>
            <p:nvPr/>
          </p:nvSpPr>
          <p:spPr bwMode="auto">
            <a:xfrm>
              <a:off x="66513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</p:grpSp>
      <p:sp>
        <p:nvSpPr>
          <p:cNvPr id="37893" name="Text Box 2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flipV="1">
            <a:off x="926595" y="6009707"/>
            <a:ext cx="7315200" cy="31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7708395" y="5583940"/>
            <a:ext cx="639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czas</a:t>
            </a:r>
            <a:endParaRPr lang="pl-PL" sz="2000" b="1" dirty="0">
              <a:solidFill>
                <a:srgbClr val="000099"/>
              </a:solidFill>
            </a:endParaRPr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290952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>
            <a:off x="362689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7002270" y="567925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1" name="Łącznik prosty ze strzałką 30"/>
          <p:cNvCxnSpPr/>
          <p:nvPr/>
        </p:nvCxnSpPr>
        <p:spPr bwMode="auto">
          <a:xfrm>
            <a:off x="3626895" y="5544235"/>
            <a:ext cx="148516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408832"/>
              </p:ext>
            </p:extLst>
          </p:nvPr>
        </p:nvGraphicFramePr>
        <p:xfrm>
          <a:off x="3335338" y="6219825"/>
          <a:ext cx="21764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45" name="Equation" r:id="rId6" imgW="1180800" imgH="215640" progId="Equation.3">
                  <p:embed/>
                </p:oleObj>
              </mc:Choice>
              <mc:Fallback>
                <p:oleObj name="Equation" r:id="rId6" imgW="118080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8" y="6219825"/>
                        <a:ext cx="2176462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515706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558755"/>
              </p:ext>
            </p:extLst>
          </p:nvPr>
        </p:nvGraphicFramePr>
        <p:xfrm>
          <a:off x="4211638" y="5589588"/>
          <a:ext cx="254000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46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5589588"/>
                        <a:ext cx="254000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1182739" y="3398622"/>
            <a:ext cx="69397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Proces śmierci</a:t>
            </a:r>
          </a:p>
          <a:p>
            <a:pPr algn="ctr"/>
            <a:r>
              <a:rPr lang="pl-PL" b="1" dirty="0" smtClean="0">
                <a:solidFill>
                  <a:srgbClr val="000099"/>
                </a:solidFill>
              </a:rPr>
              <a:t>(wędrówka po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jednokierunkowym grafie liniowym)</a:t>
            </a:r>
            <a:endParaRPr lang="pl-PL" dirty="0"/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55177" y="5583940"/>
            <a:ext cx="25971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6600"/>
                </a:solidFill>
              </a:rPr>
              <a:t>s</a:t>
            </a:r>
            <a:r>
              <a:rPr lang="pl-PL" sz="2000" b="1" dirty="0" smtClean="0">
                <a:solidFill>
                  <a:srgbClr val="006600"/>
                </a:solidFill>
              </a:rPr>
              <a:t>trumień wykładniczy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182828"/>
              </p:ext>
            </p:extLst>
          </p:nvPr>
        </p:nvGraphicFramePr>
        <p:xfrm>
          <a:off x="3710337" y="804265"/>
          <a:ext cx="4105275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27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0337" y="804265"/>
                        <a:ext cx="4105275" cy="182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upa 48"/>
          <p:cNvGrpSpPr/>
          <p:nvPr/>
        </p:nvGrpSpPr>
        <p:grpSpPr>
          <a:xfrm>
            <a:off x="1061610" y="2798930"/>
            <a:ext cx="7290810" cy="2025225"/>
            <a:chOff x="1106615" y="2888940"/>
            <a:chExt cx="7290810" cy="1800200"/>
          </a:xfrm>
        </p:grpSpPr>
        <p:sp>
          <p:nvSpPr>
            <p:cNvPr id="38916" name="Text Box 22"/>
            <p:cNvSpPr txBox="1">
              <a:spLocks noChangeArrowheads="1"/>
            </p:cNvSpPr>
            <p:nvPr/>
          </p:nvSpPr>
          <p:spPr bwMode="auto">
            <a:xfrm>
              <a:off x="2321153" y="2888940"/>
              <a:ext cx="4889287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Graf procesu narodzin-śmierci</a:t>
              </a:r>
            </a:p>
            <a:p>
              <a:pPr algn="ctr"/>
              <a:r>
                <a:rPr lang="pl-PL" sz="2000" b="1" dirty="0" smtClean="0">
                  <a:solidFill>
                    <a:srgbClr val="000099"/>
                  </a:solidFill>
                </a:rPr>
                <a:t>(parametry niezależne od stanu)</a:t>
              </a:r>
              <a:endParaRPr lang="pl-PL" sz="2000" dirty="0"/>
            </a:p>
          </p:txBody>
        </p:sp>
        <p:grpSp>
          <p:nvGrpSpPr>
            <p:cNvPr id="38918" name="Group 61"/>
            <p:cNvGrpSpPr>
              <a:grpSpLocks/>
            </p:cNvGrpSpPr>
            <p:nvPr/>
          </p:nvGrpSpPr>
          <p:grpSpPr bwMode="auto">
            <a:xfrm>
              <a:off x="1466655" y="3546320"/>
              <a:ext cx="6530976" cy="984250"/>
              <a:chOff x="1248" y="2884"/>
              <a:chExt cx="4114" cy="620"/>
            </a:xfrm>
          </p:grpSpPr>
          <p:sp>
            <p:nvSpPr>
              <p:cNvPr id="38919" name="Text Box 18"/>
              <p:cNvSpPr txBox="1">
                <a:spLocks noChangeArrowheads="1"/>
              </p:cNvSpPr>
              <p:nvPr/>
            </p:nvSpPr>
            <p:spPr bwMode="auto">
              <a:xfrm>
                <a:off x="1810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20" name="Freeform 46"/>
              <p:cNvSpPr>
                <a:spLocks/>
              </p:cNvSpPr>
              <p:nvPr/>
            </p:nvSpPr>
            <p:spPr bwMode="auto">
              <a:xfrm flipV="1">
                <a:off x="1584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1" name="Freeform 50"/>
              <p:cNvSpPr>
                <a:spLocks/>
              </p:cNvSpPr>
              <p:nvPr/>
            </p:nvSpPr>
            <p:spPr bwMode="auto">
              <a:xfrm flipV="1">
                <a:off x="2496" y="3360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2" name="Freeform 51"/>
              <p:cNvSpPr>
                <a:spLocks/>
              </p:cNvSpPr>
              <p:nvPr/>
            </p:nvSpPr>
            <p:spPr bwMode="auto">
              <a:xfrm flipV="1">
                <a:off x="3456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3" name="Freeform 52"/>
              <p:cNvSpPr>
                <a:spLocks/>
              </p:cNvSpPr>
              <p:nvPr/>
            </p:nvSpPr>
            <p:spPr bwMode="auto">
              <a:xfrm flipV="1">
                <a:off x="4512" y="3264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4" name="Freeform 41"/>
              <p:cNvSpPr>
                <a:spLocks/>
              </p:cNvSpPr>
              <p:nvPr/>
            </p:nvSpPr>
            <p:spPr bwMode="auto">
              <a:xfrm>
                <a:off x="1548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5" name="Oval 5"/>
              <p:cNvSpPr>
                <a:spLocks noChangeAspect="1" noChangeArrowheads="1"/>
              </p:cNvSpPr>
              <p:nvPr/>
            </p:nvSpPr>
            <p:spPr bwMode="auto">
              <a:xfrm>
                <a:off x="3106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6" name="Oval 7"/>
              <p:cNvSpPr>
                <a:spLocks noChangeAspect="1" noChangeArrowheads="1"/>
              </p:cNvSpPr>
              <p:nvPr/>
            </p:nvSpPr>
            <p:spPr bwMode="auto">
              <a:xfrm>
                <a:off x="1248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7" name="Oval 8"/>
              <p:cNvSpPr>
                <a:spLocks noChangeAspect="1" noChangeArrowheads="1"/>
              </p:cNvSpPr>
              <p:nvPr/>
            </p:nvSpPr>
            <p:spPr bwMode="auto">
              <a:xfrm>
                <a:off x="2194" y="3045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8" name="Text Box 13"/>
              <p:cNvSpPr txBox="1">
                <a:spLocks noChangeArrowheads="1"/>
              </p:cNvSpPr>
              <p:nvPr/>
            </p:nvSpPr>
            <p:spPr bwMode="auto">
              <a:xfrm>
                <a:off x="1352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0</a:t>
                </a:r>
                <a:endParaRPr lang="pl-PL"/>
              </a:p>
            </p:txBody>
          </p:sp>
          <p:sp>
            <p:nvSpPr>
              <p:cNvPr id="38929" name="Oval 6"/>
              <p:cNvSpPr>
                <a:spLocks noChangeAspect="1" noChangeArrowheads="1"/>
              </p:cNvSpPr>
              <p:nvPr/>
            </p:nvSpPr>
            <p:spPr bwMode="auto">
              <a:xfrm>
                <a:off x="4128" y="3024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30" name="Text Box 14"/>
              <p:cNvSpPr txBox="1">
                <a:spLocks noChangeArrowheads="1"/>
              </p:cNvSpPr>
              <p:nvPr/>
            </p:nvSpPr>
            <p:spPr bwMode="auto">
              <a:xfrm>
                <a:off x="4226" y="302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0000"/>
                    </a:solidFill>
                  </a:rPr>
                  <a:t>n</a:t>
                </a:r>
                <a:endParaRPr lang="pl-PL" dirty="0"/>
              </a:p>
            </p:txBody>
          </p:sp>
          <p:sp>
            <p:nvSpPr>
              <p:cNvPr id="38931" name="Text Box 15"/>
              <p:cNvSpPr txBox="1">
                <a:spLocks noChangeArrowheads="1"/>
              </p:cNvSpPr>
              <p:nvPr/>
            </p:nvSpPr>
            <p:spPr bwMode="auto">
              <a:xfrm>
                <a:off x="2304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1</a:t>
                </a:r>
                <a:endParaRPr lang="pl-PL"/>
              </a:p>
            </p:txBody>
          </p:sp>
          <p:sp>
            <p:nvSpPr>
              <p:cNvPr id="38932" name="Text Box 16"/>
              <p:cNvSpPr txBox="1">
                <a:spLocks noChangeArrowheads="1"/>
              </p:cNvSpPr>
              <p:nvPr/>
            </p:nvSpPr>
            <p:spPr bwMode="auto">
              <a:xfrm>
                <a:off x="3216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2</a:t>
                </a:r>
                <a:endParaRPr lang="pl-PL"/>
              </a:p>
            </p:txBody>
          </p:sp>
          <p:sp>
            <p:nvSpPr>
              <p:cNvPr id="38933" name="Freeform 42"/>
              <p:cNvSpPr>
                <a:spLocks/>
              </p:cNvSpPr>
              <p:nvPr/>
            </p:nvSpPr>
            <p:spPr bwMode="auto">
              <a:xfrm>
                <a:off x="4512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4" name="Freeform 43"/>
              <p:cNvSpPr>
                <a:spLocks/>
              </p:cNvSpPr>
              <p:nvPr/>
            </p:nvSpPr>
            <p:spPr bwMode="auto">
              <a:xfrm>
                <a:off x="345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5" name="Freeform 44"/>
              <p:cNvSpPr>
                <a:spLocks/>
              </p:cNvSpPr>
              <p:nvPr/>
            </p:nvSpPr>
            <p:spPr bwMode="auto">
              <a:xfrm>
                <a:off x="249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6" name="Text Box 54"/>
              <p:cNvSpPr txBox="1">
                <a:spLocks noChangeArrowheads="1"/>
              </p:cNvSpPr>
              <p:nvPr/>
            </p:nvSpPr>
            <p:spPr bwMode="auto">
              <a:xfrm>
                <a:off x="1830" y="2884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7" name="Text Box 55"/>
              <p:cNvSpPr txBox="1">
                <a:spLocks noChangeArrowheads="1"/>
              </p:cNvSpPr>
              <p:nvPr/>
            </p:nvSpPr>
            <p:spPr bwMode="auto">
              <a:xfrm>
                <a:off x="3708" y="2908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8" name="Text Box 56"/>
              <p:cNvSpPr txBox="1">
                <a:spLocks noChangeArrowheads="1"/>
              </p:cNvSpPr>
              <p:nvPr/>
            </p:nvSpPr>
            <p:spPr bwMode="auto">
              <a:xfrm>
                <a:off x="2753" y="2919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9" name="Text Box 57"/>
              <p:cNvSpPr txBox="1">
                <a:spLocks noChangeArrowheads="1"/>
              </p:cNvSpPr>
              <p:nvPr/>
            </p:nvSpPr>
            <p:spPr bwMode="auto">
              <a:xfrm>
                <a:off x="4756" y="2887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0" name="Text Box 58"/>
              <p:cNvSpPr txBox="1">
                <a:spLocks noChangeArrowheads="1"/>
              </p:cNvSpPr>
              <p:nvPr/>
            </p:nvSpPr>
            <p:spPr bwMode="auto">
              <a:xfrm>
                <a:off x="3682" y="3150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1" name="Text Box 59"/>
              <p:cNvSpPr txBox="1">
                <a:spLocks noChangeArrowheads="1"/>
              </p:cNvSpPr>
              <p:nvPr/>
            </p:nvSpPr>
            <p:spPr bwMode="auto">
              <a:xfrm>
                <a:off x="2722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2" name="Text Box 60"/>
              <p:cNvSpPr txBox="1">
                <a:spLocks noChangeArrowheads="1"/>
              </p:cNvSpPr>
              <p:nvPr/>
            </p:nvSpPr>
            <p:spPr bwMode="auto">
              <a:xfrm>
                <a:off x="4738" y="3150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6" name="Prostokąt 45"/>
            <p:cNvSpPr/>
            <p:nvPr/>
          </p:nvSpPr>
          <p:spPr bwMode="auto">
            <a:xfrm>
              <a:off x="1106615" y="2933945"/>
              <a:ext cx="7290810" cy="175519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1616597" y="4935730"/>
            <a:ext cx="6162201" cy="1922270"/>
            <a:chOff x="1594094" y="4779150"/>
            <a:chExt cx="6162201" cy="1922270"/>
          </a:xfrm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3806915" y="5679250"/>
              <a:ext cx="12954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Text Box 8"/>
            <p:cNvSpPr txBox="1">
              <a:spLocks noChangeArrowheads="1"/>
            </p:cNvSpPr>
            <p:nvPr/>
          </p:nvSpPr>
          <p:spPr bwMode="auto">
            <a:xfrm>
              <a:off x="4076945" y="527420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333399"/>
                  </a:solidFill>
                </a:rPr>
                <a:t>bufor</a:t>
              </a:r>
              <a:endParaRPr lang="pl-PL" sz="2000" b="1" dirty="0"/>
            </a:p>
          </p:txBody>
        </p:sp>
        <p:sp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5112060" y="545422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CC3300"/>
                  </a:solidFill>
                </a:rPr>
                <a:t>kanał</a:t>
              </a:r>
              <a:endParaRPr lang="pl-PL" sz="2000" b="1" dirty="0"/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3940265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>
              <a:off x="42053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12"/>
            <p:cNvSpPr>
              <a:spLocks noChangeShapeType="1"/>
            </p:cNvSpPr>
            <p:nvPr/>
          </p:nvSpPr>
          <p:spPr bwMode="auto">
            <a:xfrm>
              <a:off x="44720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13"/>
            <p:cNvSpPr>
              <a:spLocks noChangeShapeType="1"/>
            </p:cNvSpPr>
            <p:nvPr/>
          </p:nvSpPr>
          <p:spPr bwMode="auto">
            <a:xfrm>
              <a:off x="47387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14"/>
            <p:cNvSpPr>
              <a:spLocks noChangeShapeType="1"/>
            </p:cNvSpPr>
            <p:nvPr/>
          </p:nvSpPr>
          <p:spPr bwMode="auto">
            <a:xfrm>
              <a:off x="50054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15"/>
            <p:cNvSpPr>
              <a:spLocks noChangeShapeType="1"/>
            </p:cNvSpPr>
            <p:nvPr/>
          </p:nvSpPr>
          <p:spPr bwMode="auto">
            <a:xfrm rot="5400000">
              <a:off x="5521415" y="57935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>
              <a:off x="2702015" y="6082475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5940515" y="606025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2" name="Object 19"/>
            <p:cNvGraphicFramePr>
              <a:graphicFrameLocks noChangeAspect="1"/>
            </p:cNvGraphicFramePr>
            <p:nvPr/>
          </p:nvGraphicFramePr>
          <p:xfrm>
            <a:off x="3122095" y="5658290"/>
            <a:ext cx="321621" cy="405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528" name="Równanie" r:id="rId6" imgW="139680" imgH="177480" progId="Equation.3">
                    <p:embed/>
                  </p:oleObj>
                </mc:Choice>
                <mc:Fallback>
                  <p:oleObj name="Równanie" r:id="rId6" imgW="13968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2095" y="5658290"/>
                          <a:ext cx="321621" cy="4050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20"/>
            <p:cNvGraphicFramePr>
              <a:graphicFrameLocks noChangeAspect="1"/>
            </p:cNvGraphicFramePr>
            <p:nvPr/>
          </p:nvGraphicFramePr>
          <p:xfrm>
            <a:off x="5282335" y="6243355"/>
            <a:ext cx="423343" cy="4580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529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2335" y="6243355"/>
                          <a:ext cx="423343" cy="4580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1594094" y="4779150"/>
              <a:ext cx="616220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Kolejkowanie (proces przybyć-obsługi)</a:t>
              </a:r>
              <a:endParaRPr lang="pl-PL" sz="3200" dirty="0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5102315" y="5838310"/>
              <a:ext cx="838200" cy="447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" name="Prostokąt 46"/>
            <p:cNvSpPr/>
            <p:nvPr/>
          </p:nvSpPr>
          <p:spPr bwMode="auto">
            <a:xfrm>
              <a:off x="1594094" y="4824155"/>
              <a:ext cx="6129653" cy="184520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8917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-75686" y="-110208"/>
            <a:ext cx="9058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NARODZIN-ŚMIERCI (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kolejkowanie,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queueing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4461935" y="5971908"/>
            <a:ext cx="504380" cy="470657"/>
            <a:chOff x="8100230" y="750736"/>
            <a:chExt cx="504380" cy="470657"/>
          </a:xfrm>
        </p:grpSpPr>
        <p:sp>
          <p:nvSpPr>
            <p:cNvPr id="51" name="Oval 6"/>
            <p:cNvSpPr>
              <a:spLocks noChangeAspect="1" noChangeArrowheads="1"/>
            </p:cNvSpPr>
            <p:nvPr/>
          </p:nvSpPr>
          <p:spPr bwMode="auto">
            <a:xfrm>
              <a:off x="8100230" y="782802"/>
              <a:ext cx="504380" cy="4385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Text Box 14"/>
            <p:cNvSpPr txBox="1">
              <a:spLocks noChangeArrowheads="1"/>
            </p:cNvSpPr>
            <p:nvPr/>
          </p:nvSpPr>
          <p:spPr bwMode="auto">
            <a:xfrm>
              <a:off x="8180537" y="750736"/>
              <a:ext cx="271683" cy="394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n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513353"/>
              </p:ext>
            </p:extLst>
          </p:nvPr>
        </p:nvGraphicFramePr>
        <p:xfrm>
          <a:off x="1961710" y="998730"/>
          <a:ext cx="5060127" cy="225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418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710" y="998730"/>
                        <a:ext cx="5060127" cy="225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0" y="3293985"/>
            <a:ext cx="879202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Macierz tworząca procesu narodzin-śmierci jest macierzą rzadką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(większość jej elementów jest równa zero) z wyraźnie widocznymi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trzema niezerowymi przekątnymi.</a:t>
            </a:r>
          </a:p>
          <a:p>
            <a:endParaRPr lang="pl-PL" b="1" dirty="0" smtClean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C00000"/>
                </a:solidFill>
              </a:rPr>
              <a:t>Czy odniesiemy korzyści, gdyby struktura macierzy </a:t>
            </a:r>
            <a:r>
              <a:rPr lang="pl-PL" b="1" dirty="0" err="1" smtClean="0">
                <a:solidFill>
                  <a:srgbClr val="C00000"/>
                </a:solidFill>
              </a:rPr>
              <a:t>macierzy</a:t>
            </a:r>
            <a:r>
              <a:rPr lang="pl-PL" b="1" dirty="0" smtClean="0">
                <a:solidFill>
                  <a:srgbClr val="C00000"/>
                </a:solidFill>
              </a:rPr>
              <a:t/>
            </a:r>
            <a:br>
              <a:rPr lang="pl-PL" b="1" dirty="0" smtClean="0">
                <a:solidFill>
                  <a:srgbClr val="C00000"/>
                </a:solidFill>
              </a:rPr>
            </a:br>
            <a:r>
              <a:rPr lang="pl-PL" b="1" dirty="0" smtClean="0">
                <a:solidFill>
                  <a:srgbClr val="C00000"/>
                </a:solidFill>
              </a:rPr>
              <a:t>tworzącej była bardziej skomplikowana?</a:t>
            </a:r>
          </a:p>
          <a:p>
            <a:endParaRPr lang="pl-PL" b="1" dirty="0" smtClean="0">
              <a:solidFill>
                <a:srgbClr val="C00000"/>
              </a:solidFill>
            </a:endParaRPr>
          </a:p>
          <a:p>
            <a:r>
              <a:rPr lang="pl-PL" b="1" dirty="0" smtClean="0">
                <a:solidFill>
                  <a:srgbClr val="000099"/>
                </a:solidFill>
              </a:rPr>
              <a:t>Odpowiedzią są procesy Markowa z ciągłym czasem</a:t>
            </a:r>
            <a:br>
              <a:rPr lang="pl-PL" b="1" dirty="0" smtClean="0">
                <a:solidFill>
                  <a:srgbClr val="000099"/>
                </a:solidFill>
              </a:rPr>
            </a:br>
            <a:r>
              <a:rPr lang="pl-PL" b="1" dirty="0" smtClean="0">
                <a:solidFill>
                  <a:srgbClr val="000099"/>
                </a:solidFill>
              </a:rPr>
              <a:t>(</a:t>
            </a:r>
            <a:r>
              <a:rPr lang="pl-PL" b="1" i="1" dirty="0" err="1" smtClean="0">
                <a:solidFill>
                  <a:srgbClr val="000099"/>
                </a:solidFill>
              </a:rPr>
              <a:t>Continuous</a:t>
            </a:r>
            <a:r>
              <a:rPr lang="pl-PL" b="1" i="1" dirty="0" smtClean="0">
                <a:solidFill>
                  <a:srgbClr val="000099"/>
                </a:solidFill>
              </a:rPr>
              <a:t> Time </a:t>
            </a:r>
            <a:r>
              <a:rPr lang="pl-PL" b="1" i="1" dirty="0" err="1" smtClean="0">
                <a:solidFill>
                  <a:srgbClr val="000099"/>
                </a:solidFill>
              </a:rPr>
              <a:t>Markov</a:t>
            </a:r>
            <a:r>
              <a:rPr lang="pl-PL" b="1" i="1" dirty="0" smtClean="0">
                <a:solidFill>
                  <a:srgbClr val="000099"/>
                </a:solidFill>
              </a:rPr>
              <a:t> </a:t>
            </a:r>
            <a:r>
              <a:rPr lang="pl-PL" b="1" i="1" dirty="0" err="1" smtClean="0">
                <a:solidFill>
                  <a:srgbClr val="000099"/>
                </a:solidFill>
              </a:rPr>
              <a:t>Processes</a:t>
            </a:r>
            <a:r>
              <a:rPr lang="pl-PL" b="1" dirty="0" smtClean="0">
                <a:solidFill>
                  <a:srgbClr val="000099"/>
                </a:solidFill>
              </a:rPr>
              <a:t>).</a:t>
            </a:r>
            <a:endParaRPr lang="pl-PL" b="1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NARODZIN-ŚMIERCI (kolejkowanie)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MARKOWA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vs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KOLEJKOWANIE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0" y="1313765"/>
            <a:ext cx="923522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macierz tworząca (intensywności)  Q = [</a:t>
            </a:r>
            <a:r>
              <a:rPr lang="pl-PL" b="1" i="1" dirty="0" err="1" smtClean="0">
                <a:solidFill>
                  <a:srgbClr val="0000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dirty="0" smtClean="0">
                <a:solidFill>
                  <a:srgbClr val="000000"/>
                </a:solidFill>
              </a:rPr>
              <a:t>] procesu dopuszcza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grupowe przybycia i/lub obsługę, |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 –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| &gt; 1</a:t>
            </a:r>
          </a:p>
          <a:p>
            <a:pPr>
              <a:buFont typeface="Arial" pitchFamily="34" charset="0"/>
              <a:buChar char="•"/>
            </a:pPr>
            <a:endParaRPr lang="pl-PL" b="1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najprostszy model (narodzin-śmierci) dopuszcza wyłącznie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pojedyncze przybycia i </a:t>
            </a:r>
            <a:r>
              <a:rPr lang="pl-PL" b="1" dirty="0">
                <a:solidFill>
                  <a:srgbClr val="000000"/>
                </a:solidFill>
              </a:rPr>
              <a:t>obsługę |</a:t>
            </a:r>
            <a:r>
              <a:rPr lang="pl-PL" b="1" i="1" dirty="0">
                <a:solidFill>
                  <a:srgbClr val="000000"/>
                </a:solidFill>
              </a:rPr>
              <a:t>i</a:t>
            </a:r>
            <a:r>
              <a:rPr lang="pl-PL" b="1" dirty="0">
                <a:solidFill>
                  <a:srgbClr val="000000"/>
                </a:solidFill>
              </a:rPr>
              <a:t> –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dirty="0">
                <a:solidFill>
                  <a:srgbClr val="000000"/>
                </a:solidFill>
              </a:rPr>
              <a:t>| </a:t>
            </a:r>
            <a:r>
              <a:rPr lang="pl-PL" b="1" dirty="0" smtClean="0">
                <a:solidFill>
                  <a:srgbClr val="000000"/>
                </a:solidFill>
              </a:rPr>
              <a:t>= 1; intensywności mogą zależeć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jednak od stanu procesu</a:t>
            </a:r>
          </a:p>
          <a:p>
            <a:endParaRPr lang="pl-PL" b="1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macierz tworząca Q procesu Markowa opisującego kolejkowanie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musi spełniać ograniczenia:</a:t>
            </a:r>
          </a:p>
          <a:p>
            <a:r>
              <a:rPr lang="pl-PL" b="1" dirty="0" smtClean="0">
                <a:solidFill>
                  <a:srgbClr val="000000"/>
                </a:solidFill>
              </a:rPr>
              <a:t>  </a:t>
            </a:r>
            <a:r>
              <a:rPr lang="pl-PL" sz="2000" b="1" dirty="0" smtClean="0">
                <a:solidFill>
                  <a:srgbClr val="000000"/>
                </a:solidFill>
              </a:rPr>
              <a:t>- stany procesu Markowa muszą się komunikować wzajemnie (z każdego stanu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można dojść do dowolnego innego stanu, graf procesu jest spójny)</a:t>
            </a:r>
          </a:p>
          <a:p>
            <a:r>
              <a:rPr lang="pl-PL" sz="2000" b="1" dirty="0" smtClean="0">
                <a:solidFill>
                  <a:srgbClr val="000000"/>
                </a:solidFill>
              </a:rPr>
              <a:t>  - suma elementów wiersza macierzy tworzącej wynosi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8649</TotalTime>
  <Words>1726</Words>
  <Application>Microsoft Office PowerPoint</Application>
  <PresentationFormat>Pokaz na ekranie (4:3)</PresentationFormat>
  <Paragraphs>482</Paragraphs>
  <Slides>46</Slides>
  <Notes>44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46</vt:i4>
      </vt:variant>
    </vt:vector>
  </HeadingPairs>
  <TitlesOfParts>
    <vt:vector size="54" baseType="lpstr">
      <vt:lpstr>Arial</vt:lpstr>
      <vt:lpstr>Impact</vt:lpstr>
      <vt:lpstr>Symbol</vt:lpstr>
      <vt:lpstr>Times New Roman</vt:lpstr>
      <vt:lpstr>Różowy</vt:lpstr>
      <vt:lpstr>Klip</vt:lpstr>
      <vt:lpstr>Equation</vt:lpstr>
      <vt:lpstr>Równanie</vt:lpstr>
      <vt:lpstr>Prezentacja programu PowerPoint</vt:lpstr>
      <vt:lpstr>Prezentacja programu PowerPoint</vt:lpstr>
      <vt:lpstr>Prezentacja programu PowerPoint</vt:lpstr>
      <vt:lpstr>PROCESS NARODZIN (proces przybyć, birth process)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PROCES MARKOWA (przykład- autostop) (CTMC - Continuous Time Markov Chain )</vt:lpstr>
      <vt:lpstr>PROCES MARKOWA chaotyczna wędrówka po grafie</vt:lpstr>
      <vt:lpstr>PROCES MARKOWA - przykład</vt:lpstr>
      <vt:lpstr>PROCES MARKOWA – ewolucja (opis #1)</vt:lpstr>
      <vt:lpstr>PROCES MARKOWA – ewolucja (opis #1)</vt:lpstr>
      <vt:lpstr>PROCES MARKOWA – ewolucja (opis #2)</vt:lpstr>
      <vt:lpstr>MACIERZ  INTENSYWNOŚCI  - elementy</vt:lpstr>
      <vt:lpstr>PROCES MARKOWA ON-OFF – ewolucja</vt:lpstr>
      <vt:lpstr>MACIERZ INTENSYWNOŚCI  - ograniczenie</vt:lpstr>
      <vt:lpstr>MACIERZ INTENSYWNOŚCI  - ograniczenie (dowód)</vt:lpstr>
      <vt:lpstr>Prezentacja programu PowerPoint</vt:lpstr>
      <vt:lpstr>Prezentacja programu PowerPoint</vt:lpstr>
      <vt:lpstr>PROCES MARKOWA ON-OFF – stan stacjonarny</vt:lpstr>
      <vt:lpstr>KOLEJKOWANIE – stan stacjonarny</vt:lpstr>
      <vt:lpstr>Prezentacja programu PowerPoint</vt:lpstr>
      <vt:lpstr>MACIERZ  INTENSYWNOŚCI  - bezpamięciowość</vt:lpstr>
      <vt:lpstr>CZAS  POBYTU w stanie  i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Zdzislaw Papir</dc:creator>
  <cp:lastModifiedBy>user</cp:lastModifiedBy>
  <cp:revision>1138</cp:revision>
  <cp:lastPrinted>2019-03-19T11:34:43Z</cp:lastPrinted>
  <dcterms:created xsi:type="dcterms:W3CDTF">2002-03-01T09:30:08Z</dcterms:created>
  <dcterms:modified xsi:type="dcterms:W3CDTF">2019-10-15T13:07:30Z</dcterms:modified>
</cp:coreProperties>
</file>