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63"/>
  </p:notesMasterIdLst>
  <p:sldIdLst>
    <p:sldId id="256" r:id="rId2"/>
    <p:sldId id="326" r:id="rId3"/>
    <p:sldId id="325" r:id="rId4"/>
    <p:sldId id="328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300" r:id="rId19"/>
    <p:sldId id="299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13" r:id="rId28"/>
    <p:sldId id="308" r:id="rId29"/>
    <p:sldId id="309" r:id="rId30"/>
    <p:sldId id="310" r:id="rId31"/>
    <p:sldId id="311" r:id="rId32"/>
    <p:sldId id="327" r:id="rId33"/>
    <p:sldId id="281" r:id="rId34"/>
    <p:sldId id="259" r:id="rId35"/>
    <p:sldId id="323" r:id="rId36"/>
    <p:sldId id="318" r:id="rId37"/>
    <p:sldId id="314" r:id="rId38"/>
    <p:sldId id="312" r:id="rId39"/>
    <p:sldId id="320" r:id="rId40"/>
    <p:sldId id="317" r:id="rId41"/>
    <p:sldId id="321" r:id="rId42"/>
    <p:sldId id="322" r:id="rId43"/>
    <p:sldId id="324" r:id="rId44"/>
    <p:sldId id="261" r:id="rId45"/>
    <p:sldId id="262" r:id="rId46"/>
    <p:sldId id="263" r:id="rId47"/>
    <p:sldId id="264" r:id="rId48"/>
    <p:sldId id="315" r:id="rId49"/>
    <p:sldId id="265" r:id="rId50"/>
    <p:sldId id="266" r:id="rId51"/>
    <p:sldId id="267" r:id="rId52"/>
    <p:sldId id="282" r:id="rId53"/>
    <p:sldId id="270" r:id="rId54"/>
    <p:sldId id="271" r:id="rId55"/>
    <p:sldId id="272" r:id="rId56"/>
    <p:sldId id="273" r:id="rId57"/>
    <p:sldId id="274" r:id="rId58"/>
    <p:sldId id="284" r:id="rId59"/>
    <p:sldId id="275" r:id="rId60"/>
    <p:sldId id="276" r:id="rId61"/>
    <p:sldId id="279" r:id="rId6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00"/>
    <a:srgbClr val="000099"/>
    <a:srgbClr val="3399FF"/>
    <a:srgbClr val="CCFF66"/>
    <a:srgbClr val="99CCFF"/>
    <a:srgbClr val="0033CC"/>
    <a:srgbClr val="009900"/>
    <a:srgbClr val="FF99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88" d="100"/>
          <a:sy n="88" d="100"/>
        </p:scale>
        <p:origin x="1910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747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75.wmf"/><Relationship Id="rId7" Type="http://schemas.openxmlformats.org/officeDocument/2006/relationships/image" Target="../media/image2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Relationship Id="rId9" Type="http://schemas.openxmlformats.org/officeDocument/2006/relationships/image" Target="../media/image2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3.wmf"/><Relationship Id="rId4" Type="http://schemas.openxmlformats.org/officeDocument/2006/relationships/image" Target="../media/image81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4" Type="http://schemas.openxmlformats.org/officeDocument/2006/relationships/image" Target="../media/image90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4" Type="http://schemas.openxmlformats.org/officeDocument/2006/relationships/image" Target="../media/image101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image" Target="../media/image111.wmf"/><Relationship Id="rId5" Type="http://schemas.openxmlformats.org/officeDocument/2006/relationships/image" Target="../media/image115.wmf"/><Relationship Id="rId4" Type="http://schemas.openxmlformats.org/officeDocument/2006/relationships/image" Target="../media/image114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4" Type="http://schemas.openxmlformats.org/officeDocument/2006/relationships/image" Target="../media/image121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5" Type="http://schemas.openxmlformats.org/officeDocument/2006/relationships/image" Target="../media/image126.wmf"/><Relationship Id="rId4" Type="http://schemas.openxmlformats.org/officeDocument/2006/relationships/image" Target="../media/image12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image" Target="../media/image128.wmf"/><Relationship Id="rId1" Type="http://schemas.openxmlformats.org/officeDocument/2006/relationships/image" Target="../media/image127.wmf"/><Relationship Id="rId4" Type="http://schemas.openxmlformats.org/officeDocument/2006/relationships/image" Target="../media/image130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7" Type="http://schemas.openxmlformats.org/officeDocument/2006/relationships/image" Target="../media/image137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wmf"/><Relationship Id="rId2" Type="http://schemas.openxmlformats.org/officeDocument/2006/relationships/image" Target="../media/image138.wmf"/><Relationship Id="rId1" Type="http://schemas.openxmlformats.org/officeDocument/2006/relationships/image" Target="../media/image89.wmf"/><Relationship Id="rId5" Type="http://schemas.openxmlformats.org/officeDocument/2006/relationships/image" Target="../media/image141.wmf"/><Relationship Id="rId4" Type="http://schemas.openxmlformats.org/officeDocument/2006/relationships/image" Target="../media/image140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2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3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wmf"/><Relationship Id="rId1" Type="http://schemas.openxmlformats.org/officeDocument/2006/relationships/image" Target="../media/image145.wmf"/></Relationships>
</file>

<file path=ppt/drawings/_rels/vmlDrawing4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wmf"/><Relationship Id="rId2" Type="http://schemas.openxmlformats.org/officeDocument/2006/relationships/image" Target="../media/image150.wmf"/><Relationship Id="rId1" Type="http://schemas.openxmlformats.org/officeDocument/2006/relationships/image" Target="../media/image149.wmf"/><Relationship Id="rId6" Type="http://schemas.openxmlformats.org/officeDocument/2006/relationships/image" Target="../media/image154.wmf"/><Relationship Id="rId5" Type="http://schemas.openxmlformats.org/officeDocument/2006/relationships/image" Target="../media/image153.wmf"/><Relationship Id="rId4" Type="http://schemas.openxmlformats.org/officeDocument/2006/relationships/image" Target="../media/image152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7" Type="http://schemas.openxmlformats.org/officeDocument/2006/relationships/image" Target="../media/image161.wmf"/><Relationship Id="rId2" Type="http://schemas.openxmlformats.org/officeDocument/2006/relationships/image" Target="../media/image156.wmf"/><Relationship Id="rId1" Type="http://schemas.openxmlformats.org/officeDocument/2006/relationships/image" Target="../media/image155.wmf"/><Relationship Id="rId6" Type="http://schemas.openxmlformats.org/officeDocument/2006/relationships/image" Target="../media/image160.wmf"/><Relationship Id="rId5" Type="http://schemas.openxmlformats.org/officeDocument/2006/relationships/image" Target="../media/image159.wmf"/><Relationship Id="rId4" Type="http://schemas.openxmlformats.org/officeDocument/2006/relationships/image" Target="../media/image158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E08F152-DD29-43AD-929C-0A2DCE52B10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7498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56FDD3-F85E-47FB-9705-DB0193100F78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84046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659A22-F02A-4A65-A939-28F975DA3298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7680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42526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45D8F-4EDF-4D3F-9FA9-194315004C96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7782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3722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88609-E6F7-47D2-B276-B0A830DCAEFA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788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87868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2D7137-9A0A-496C-B690-E29FE014E7D1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7987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653387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F5E327-A2FD-45A5-9E60-D1D10F919762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8089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38650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EA6AAC-68D6-4AEE-B59B-4E80324536ED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574631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3A7FFE-DE9C-4BD2-B58F-F78E3E52E33F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37275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0DAC90-7E95-4880-A8EE-3637576603B4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50271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BC7B39-19B5-43AC-A21E-82EBA61A13C6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6120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1DD430-41AC-483F-AFC8-9AC481CC250F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80499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8E0240-F41F-4307-A261-340E04C17FE5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64515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83341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83D9B5-267A-4140-BBC7-693EAB498556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48754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1ACC9-523D-442E-8110-30A040066E5D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64155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E9A118-DD57-4FE0-BE1A-7DDC453BAD71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43202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599BD-DDB2-4DC4-AE36-BDAA141BDD1E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344712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97FB81-8F9E-49FC-91B7-30805948DA4A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587726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96FAF3-5729-43F7-B2EE-6ABF7A7BC59B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819570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BC131E-D37D-48E9-9039-81E23D0AE935}" type="slidenum">
              <a:rPr lang="pl-PL" smtClean="0"/>
              <a:pPr/>
              <a:t>33</a:t>
            </a:fld>
            <a:endParaRPr lang="pl-PL" smtClean="0"/>
          </a:p>
        </p:txBody>
      </p:sp>
      <p:sp>
        <p:nvSpPr>
          <p:cNvPr id="3277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43277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6C303-E7DA-4CA5-8B8C-A0A133D45BE9}" type="slidenum">
              <a:rPr lang="pl-PL" smtClean="0"/>
              <a:pPr/>
              <a:t>34</a:t>
            </a:fld>
            <a:endParaRPr lang="pl-PL" smtClean="0"/>
          </a:p>
        </p:txBody>
      </p:sp>
      <p:sp>
        <p:nvSpPr>
          <p:cNvPr id="3174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70803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6C303-E7DA-4CA5-8B8C-A0A133D45BE9}" type="slidenum">
              <a:rPr lang="pl-PL" smtClean="0"/>
              <a:pPr/>
              <a:t>35</a:t>
            </a:fld>
            <a:endParaRPr lang="pl-PL" smtClean="0"/>
          </a:p>
        </p:txBody>
      </p:sp>
      <p:sp>
        <p:nvSpPr>
          <p:cNvPr id="3174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752742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1ACC9-523D-442E-8110-30A040066E5D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1561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3058A0-99A6-434A-9AD6-94DA57EE96FF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65539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214799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1ACC9-523D-442E-8110-30A040066E5D}" type="slidenum">
              <a:rPr lang="pl-PL" smtClean="0"/>
              <a:pPr/>
              <a:t>40</a:t>
            </a:fld>
            <a:endParaRPr lang="pl-PL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989499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1ACC9-523D-442E-8110-30A040066E5D}" type="slidenum">
              <a:rPr lang="pl-PL" smtClean="0"/>
              <a:pPr/>
              <a:t>41</a:t>
            </a:fld>
            <a:endParaRPr lang="pl-PL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799544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C0175-5BA3-487E-94A9-991940AC23BB}" type="slidenum">
              <a:rPr lang="pl-PL" smtClean="0"/>
              <a:pPr/>
              <a:t>44</a:t>
            </a:fld>
            <a:endParaRPr lang="pl-PL" smtClean="0"/>
          </a:p>
        </p:txBody>
      </p:sp>
      <p:sp>
        <p:nvSpPr>
          <p:cNvPr id="337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815191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FE0BCC-87C1-44DB-90EB-86B27B293DBC}" type="slidenum">
              <a:rPr lang="pl-PL" smtClean="0"/>
              <a:pPr/>
              <a:t>45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952219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FDFEC-34D0-4EDC-80ED-1306441B2617}" type="slidenum">
              <a:rPr lang="pl-PL" smtClean="0"/>
              <a:pPr/>
              <a:t>46</a:t>
            </a:fld>
            <a:endParaRPr lang="pl-P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471569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D1BFAE-EDC2-4F21-838A-CCD11AA0BF3F}" type="slidenum">
              <a:rPr lang="pl-PL" smtClean="0"/>
              <a:pPr/>
              <a:t>47</a:t>
            </a:fld>
            <a:endParaRPr lang="pl-PL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072234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914CD0-4A5E-47EE-8E68-66BBD6D12F87}" type="slidenum">
              <a:rPr lang="pl-PL" smtClean="0"/>
              <a:pPr/>
              <a:t>49</a:t>
            </a:fld>
            <a:endParaRPr lang="pl-P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219905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73F052-F298-41AF-8D5F-F84B3E518022}" type="slidenum">
              <a:rPr lang="pl-PL" smtClean="0"/>
              <a:pPr/>
              <a:t>50</a:t>
            </a:fld>
            <a:endParaRPr lang="pl-PL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756818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7420B0-B630-4ECF-833C-C8F29A882AD3}" type="slidenum">
              <a:rPr lang="pl-PL" smtClean="0"/>
              <a:pPr/>
              <a:t>51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6749057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23169E-2BA2-4A62-AFBD-431CD38ADE8B}" type="slidenum">
              <a:rPr lang="pl-PL" smtClean="0"/>
              <a:pPr/>
              <a:t>52</a:t>
            </a:fld>
            <a:endParaRPr lang="pl-PL" smtClean="0"/>
          </a:p>
        </p:txBody>
      </p:sp>
      <p:sp>
        <p:nvSpPr>
          <p:cNvPr id="419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1587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95EDA-ED84-431C-A2EB-95E195BAB315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67587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818614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04F9B1-D7EF-4425-A39D-5B944CFACD63}" type="slidenum">
              <a:rPr lang="pl-PL" smtClean="0"/>
              <a:pPr/>
              <a:t>53</a:t>
            </a:fld>
            <a:endParaRPr lang="pl-PL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9483983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31A12A-B95A-4D90-8187-F836F2A142F7}" type="slidenum">
              <a:rPr lang="pl-PL" smtClean="0"/>
              <a:pPr/>
              <a:t>54</a:t>
            </a:fld>
            <a:endParaRPr lang="pl-PL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884130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08C225-641B-49EA-A7F5-B5BFB3042770}" type="slidenum">
              <a:rPr lang="pl-PL" smtClean="0"/>
              <a:pPr/>
              <a:t>55</a:t>
            </a:fld>
            <a:endParaRPr lang="pl-P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728597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A34107-9196-47FC-8ECE-7B9CCCEB8A7E}" type="slidenum">
              <a:rPr lang="pl-PL" smtClean="0"/>
              <a:pPr/>
              <a:t>56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718569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8E5F97-1079-4B7B-9F3A-A7E5465A02EE}" type="slidenum">
              <a:rPr lang="pl-PL" smtClean="0"/>
              <a:pPr/>
              <a:t>57</a:t>
            </a:fld>
            <a:endParaRPr lang="pl-PL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3942190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437BD1-BAF6-437C-8C0E-523E9DD31A12}" type="slidenum">
              <a:rPr lang="pl-PL" smtClean="0"/>
              <a:pPr/>
              <a:t>58</a:t>
            </a:fld>
            <a:endParaRPr lang="pl-PL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8567211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E63FCB-41F0-4B3E-9E5B-5DED4F74B51D}" type="slidenum">
              <a:rPr lang="pl-PL" smtClean="0"/>
              <a:pPr/>
              <a:t>59</a:t>
            </a:fld>
            <a:endParaRPr lang="pl-PL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0126273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CFF38-3679-4DB7-B0FE-E18A2FB19823}" type="slidenum">
              <a:rPr lang="pl-PL" smtClean="0"/>
              <a:pPr/>
              <a:t>60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420008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FED900-B0F8-4D01-A35D-4725E36DB6CF}" type="slidenum">
              <a:rPr lang="pl-PL" smtClean="0"/>
              <a:pPr/>
              <a:t>61</a:t>
            </a:fld>
            <a:endParaRPr lang="pl-P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63770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5B63F-9F38-4592-BEA3-70964546C73D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66563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812278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046B10-5140-4B85-8712-55CEEFC7BD98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7270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85907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98CD68-E66B-4F47-ABD1-AC012802D87A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7373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42289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12DB32-DDF3-4EE8-9279-D10CA387656F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7475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504949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C7B3F6-2A29-4CFA-8308-9BC2D8B1C39E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7577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57207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pic>
          <p:nvPicPr>
            <p:cNvPr id="6" name="Picture 6" descr="A:\grap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8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</a:t>
            </a:r>
            <a:br>
              <a:rPr lang="pl-PL"/>
            </a:br>
            <a:r>
              <a:rPr lang="pl-PL"/>
              <a:t>z Wzorca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fld id="{79E4DCCB-8868-432C-8C13-D0C0690C32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264E4-2EC8-4E97-A2CF-402E3890AC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56DAC-D595-4E6C-B25D-40C144012C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A1AB-9505-43A5-947E-3C90332F267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D7261-DF27-4E17-B052-01C19DBCE3C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E1754-1195-4805-9327-0AFDC4B900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C9EAD-457B-4B74-836C-DCC826A454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942BA-4BCC-47B4-9B98-D41D8C8710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D6267-7775-49D6-9B5F-26B993EB79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2F66-DFBD-4E69-93D6-E02E9DBA2F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228E3-E5A2-49FB-B722-D61A0227624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3560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grpSp>
          <p:nvGrpSpPr>
            <p:cNvPr id="23561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23562" name="Picture 7" descr="A:\grapes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3563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23555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23556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6D531280-76AA-4C37-9A4E-78E2FACA0F3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28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Dokument_programu_Microsoft_Word_97_20031.doc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4.wmf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38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3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4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4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4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49.wmf"/><Relationship Id="rId4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2.wmf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8.bin"/><Relationship Id="rId11" Type="http://schemas.openxmlformats.org/officeDocument/2006/relationships/oleObject" Target="../embeddings/oleObject50.bin"/><Relationship Id="rId5" Type="http://schemas.openxmlformats.org/officeDocument/2006/relationships/image" Target="../media/image51.wmf"/><Relationship Id="rId10" Type="http://schemas.openxmlformats.org/officeDocument/2006/relationships/image" Target="../media/image53.wmf"/><Relationship Id="rId4" Type="http://schemas.openxmlformats.org/officeDocument/2006/relationships/oleObject" Target="../embeddings/oleObject47.bin"/><Relationship Id="rId9" Type="http://schemas.openxmlformats.org/officeDocument/2006/relationships/oleObject" Target="../embeddings/oleObject4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3.jpeg"/><Relationship Id="rId5" Type="http://schemas.openxmlformats.org/officeDocument/2006/relationships/image" Target="../media/image55.wmf"/><Relationship Id="rId4" Type="http://schemas.openxmlformats.org/officeDocument/2006/relationships/oleObject" Target="../embeddings/oleObject5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57.wmf"/><Relationship Id="rId10" Type="http://schemas.openxmlformats.org/officeDocument/2006/relationships/image" Target="../media/image33.jpeg"/><Relationship Id="rId4" Type="http://schemas.openxmlformats.org/officeDocument/2006/relationships/oleObject" Target="../embeddings/oleObject53.bin"/><Relationship Id="rId9" Type="http://schemas.openxmlformats.org/officeDocument/2006/relationships/image" Target="../media/image5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56.bin"/><Relationship Id="rId9" Type="http://schemas.openxmlformats.org/officeDocument/2006/relationships/image" Target="../media/image6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5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61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6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68.wmf"/><Relationship Id="rId4" Type="http://schemas.openxmlformats.org/officeDocument/2006/relationships/oleObject" Target="../embeddings/oleObject6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70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oleObject" Target="../embeddings/oleObject73.bin"/><Relationship Id="rId18" Type="http://schemas.openxmlformats.org/officeDocument/2006/relationships/image" Target="../media/image26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77.wmf"/><Relationship Id="rId17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4.wmf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9.bin"/><Relationship Id="rId15" Type="http://schemas.openxmlformats.org/officeDocument/2006/relationships/oleObject" Target="../embeddings/oleObject74.bin"/><Relationship Id="rId10" Type="http://schemas.openxmlformats.org/officeDocument/2006/relationships/image" Target="../media/image76.wmf"/><Relationship Id="rId19" Type="http://schemas.openxmlformats.org/officeDocument/2006/relationships/oleObject" Target="../embeddings/oleObject76.bin"/><Relationship Id="rId4" Type="http://schemas.openxmlformats.org/officeDocument/2006/relationships/image" Target="../media/image73.wmf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78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81.wmf"/><Relationship Id="rId4" Type="http://schemas.openxmlformats.org/officeDocument/2006/relationships/image" Target="../media/image73.wmf"/><Relationship Id="rId9" Type="http://schemas.openxmlformats.org/officeDocument/2006/relationships/oleObject" Target="../embeddings/oleObject80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86.wmf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3.wmf"/><Relationship Id="rId12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85.wmf"/><Relationship Id="rId5" Type="http://schemas.openxmlformats.org/officeDocument/2006/relationships/image" Target="../media/image82.w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84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90.wmf"/><Relationship Id="rId5" Type="http://schemas.openxmlformats.org/officeDocument/2006/relationships/image" Target="../media/image87.wmf"/><Relationship Id="rId10" Type="http://schemas.openxmlformats.org/officeDocument/2006/relationships/oleObject" Target="../embeddings/oleObject89.bin"/><Relationship Id="rId4" Type="http://schemas.openxmlformats.org/officeDocument/2006/relationships/oleObject" Target="../embeddings/oleObject86.bin"/><Relationship Id="rId9" Type="http://schemas.openxmlformats.org/officeDocument/2006/relationships/image" Target="../media/image89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3.jpeg"/><Relationship Id="rId5" Type="http://schemas.openxmlformats.org/officeDocument/2006/relationships/image" Target="../media/image91.wmf"/><Relationship Id="rId4" Type="http://schemas.openxmlformats.org/officeDocument/2006/relationships/oleObject" Target="../embeddings/oleObject90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93.wmf"/><Relationship Id="rId5" Type="http://schemas.openxmlformats.org/officeDocument/2006/relationships/oleObject" Target="../embeddings/oleObject92.bin"/><Relationship Id="rId4" Type="http://schemas.openxmlformats.org/officeDocument/2006/relationships/image" Target="../media/image92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94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96.wmf"/><Relationship Id="rId4" Type="http://schemas.openxmlformats.org/officeDocument/2006/relationships/oleObject" Target="../embeddings/oleObject95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33.jpeg"/><Relationship Id="rId5" Type="http://schemas.openxmlformats.org/officeDocument/2006/relationships/image" Target="../media/image97.wmf"/><Relationship Id="rId4" Type="http://schemas.openxmlformats.org/officeDocument/2006/relationships/oleObject" Target="../embeddings/oleObject96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oleObject" Target="../embeddings/oleObject97.bin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98.bin"/><Relationship Id="rId10" Type="http://schemas.openxmlformats.org/officeDocument/2006/relationships/image" Target="../media/image101.w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00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102.wmf"/><Relationship Id="rId4" Type="http://schemas.openxmlformats.org/officeDocument/2006/relationships/oleObject" Target="../embeddings/oleObject101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13" Type="http://schemas.openxmlformats.org/officeDocument/2006/relationships/image" Target="../media/image108.wmf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05.wmf"/><Relationship Id="rId12" Type="http://schemas.openxmlformats.org/officeDocument/2006/relationships/oleObject" Target="../embeddings/oleObject10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03.bin"/><Relationship Id="rId11" Type="http://schemas.openxmlformats.org/officeDocument/2006/relationships/image" Target="../media/image107.wmf"/><Relationship Id="rId5" Type="http://schemas.openxmlformats.org/officeDocument/2006/relationships/image" Target="../media/image104.wmf"/><Relationship Id="rId10" Type="http://schemas.openxmlformats.org/officeDocument/2006/relationships/oleObject" Target="../embeddings/oleObject105.bin"/><Relationship Id="rId4" Type="http://schemas.openxmlformats.org/officeDocument/2006/relationships/oleObject" Target="../embeddings/oleObject102.bin"/><Relationship Id="rId9" Type="http://schemas.openxmlformats.org/officeDocument/2006/relationships/image" Target="../media/image106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11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08.bin"/><Relationship Id="rId5" Type="http://schemas.openxmlformats.org/officeDocument/2006/relationships/image" Target="../media/image109.wmf"/><Relationship Id="rId4" Type="http://schemas.openxmlformats.org/officeDocument/2006/relationships/oleObject" Target="../embeddings/oleObject107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13" Type="http://schemas.openxmlformats.org/officeDocument/2006/relationships/image" Target="../media/image115.wmf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112.wmf"/><Relationship Id="rId12" Type="http://schemas.openxmlformats.org/officeDocument/2006/relationships/oleObject" Target="../embeddings/oleObject1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10.bin"/><Relationship Id="rId11" Type="http://schemas.openxmlformats.org/officeDocument/2006/relationships/image" Target="../media/image114.wmf"/><Relationship Id="rId5" Type="http://schemas.openxmlformats.org/officeDocument/2006/relationships/image" Target="../media/image111.wmf"/><Relationship Id="rId10" Type="http://schemas.openxmlformats.org/officeDocument/2006/relationships/oleObject" Target="../embeddings/oleObject112.bin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113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15.bin"/><Relationship Id="rId5" Type="http://schemas.openxmlformats.org/officeDocument/2006/relationships/image" Target="../media/image116.wmf"/><Relationship Id="rId4" Type="http://schemas.openxmlformats.org/officeDocument/2006/relationships/oleObject" Target="../embeddings/oleObject114.bin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13" Type="http://schemas.openxmlformats.org/officeDocument/2006/relationships/oleObject" Target="../embeddings/oleObject122.bin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119.wmf"/><Relationship Id="rId12" Type="http://schemas.openxmlformats.org/officeDocument/2006/relationships/image" Target="../media/image12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17.bin"/><Relationship Id="rId11" Type="http://schemas.openxmlformats.org/officeDocument/2006/relationships/oleObject" Target="../embeddings/oleObject121.bin"/><Relationship Id="rId5" Type="http://schemas.openxmlformats.org/officeDocument/2006/relationships/image" Target="../media/image118.wmf"/><Relationship Id="rId15" Type="http://schemas.openxmlformats.org/officeDocument/2006/relationships/image" Target="../media/image33.jpeg"/><Relationship Id="rId10" Type="http://schemas.openxmlformats.org/officeDocument/2006/relationships/oleObject" Target="../embeddings/oleObject120.bin"/><Relationship Id="rId4" Type="http://schemas.openxmlformats.org/officeDocument/2006/relationships/oleObject" Target="../embeddings/oleObject116.bin"/><Relationship Id="rId9" Type="http://schemas.openxmlformats.org/officeDocument/2006/relationships/oleObject" Target="../embeddings/oleObject119.bin"/><Relationship Id="rId14" Type="http://schemas.openxmlformats.org/officeDocument/2006/relationships/image" Target="../media/image12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13" Type="http://schemas.openxmlformats.org/officeDocument/2006/relationships/image" Target="../media/image126.wmf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123.wmf"/><Relationship Id="rId12" Type="http://schemas.openxmlformats.org/officeDocument/2006/relationships/oleObject" Target="../embeddings/oleObject1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24.bin"/><Relationship Id="rId11" Type="http://schemas.openxmlformats.org/officeDocument/2006/relationships/image" Target="../media/image125.wmf"/><Relationship Id="rId5" Type="http://schemas.openxmlformats.org/officeDocument/2006/relationships/image" Target="../media/image122.wmf"/><Relationship Id="rId10" Type="http://schemas.openxmlformats.org/officeDocument/2006/relationships/oleObject" Target="../embeddings/oleObject126.bin"/><Relationship Id="rId4" Type="http://schemas.openxmlformats.org/officeDocument/2006/relationships/oleObject" Target="../embeddings/oleObject123.bin"/><Relationship Id="rId9" Type="http://schemas.openxmlformats.org/officeDocument/2006/relationships/image" Target="../media/image124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oleObject" Target="../embeddings/oleObject134.bin"/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128.wmf"/><Relationship Id="rId12" Type="http://schemas.openxmlformats.org/officeDocument/2006/relationships/oleObject" Target="../embeddings/oleObject133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30.wmf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29.bin"/><Relationship Id="rId11" Type="http://schemas.openxmlformats.org/officeDocument/2006/relationships/oleObject" Target="../embeddings/oleObject132.bin"/><Relationship Id="rId5" Type="http://schemas.openxmlformats.org/officeDocument/2006/relationships/image" Target="../media/image127.wmf"/><Relationship Id="rId15" Type="http://schemas.openxmlformats.org/officeDocument/2006/relationships/oleObject" Target="../embeddings/oleObject136.bin"/><Relationship Id="rId10" Type="http://schemas.openxmlformats.org/officeDocument/2006/relationships/oleObject" Target="../embeddings/oleObject131.bin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29.wmf"/><Relationship Id="rId14" Type="http://schemas.openxmlformats.org/officeDocument/2006/relationships/oleObject" Target="../embeddings/oleObject135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9.bin"/><Relationship Id="rId13" Type="http://schemas.openxmlformats.org/officeDocument/2006/relationships/image" Target="../media/image135.wmf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132.wmf"/><Relationship Id="rId12" Type="http://schemas.openxmlformats.org/officeDocument/2006/relationships/oleObject" Target="../embeddings/oleObject141.bin"/><Relationship Id="rId17" Type="http://schemas.openxmlformats.org/officeDocument/2006/relationships/image" Target="../media/image137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43.bin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38.bin"/><Relationship Id="rId11" Type="http://schemas.openxmlformats.org/officeDocument/2006/relationships/image" Target="../media/image134.wmf"/><Relationship Id="rId5" Type="http://schemas.openxmlformats.org/officeDocument/2006/relationships/image" Target="../media/image131.wmf"/><Relationship Id="rId15" Type="http://schemas.openxmlformats.org/officeDocument/2006/relationships/image" Target="../media/image136.wmf"/><Relationship Id="rId10" Type="http://schemas.openxmlformats.org/officeDocument/2006/relationships/oleObject" Target="../embeddings/oleObject140.bin"/><Relationship Id="rId4" Type="http://schemas.openxmlformats.org/officeDocument/2006/relationships/oleObject" Target="../embeddings/oleObject137.bin"/><Relationship Id="rId9" Type="http://schemas.openxmlformats.org/officeDocument/2006/relationships/image" Target="../media/image133.wmf"/><Relationship Id="rId14" Type="http://schemas.openxmlformats.org/officeDocument/2006/relationships/oleObject" Target="../embeddings/oleObject142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6.bin"/><Relationship Id="rId13" Type="http://schemas.openxmlformats.org/officeDocument/2006/relationships/image" Target="../media/image141.wmf"/><Relationship Id="rId3" Type="http://schemas.openxmlformats.org/officeDocument/2006/relationships/notesSlide" Target="../notesSlides/notesSlide40.xml"/><Relationship Id="rId7" Type="http://schemas.openxmlformats.org/officeDocument/2006/relationships/image" Target="../media/image138.wmf"/><Relationship Id="rId12" Type="http://schemas.openxmlformats.org/officeDocument/2006/relationships/oleObject" Target="../embeddings/oleObject14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45.bin"/><Relationship Id="rId11" Type="http://schemas.openxmlformats.org/officeDocument/2006/relationships/image" Target="../media/image140.wmf"/><Relationship Id="rId5" Type="http://schemas.openxmlformats.org/officeDocument/2006/relationships/image" Target="../media/image89.wmf"/><Relationship Id="rId10" Type="http://schemas.openxmlformats.org/officeDocument/2006/relationships/oleObject" Target="../embeddings/oleObject147.bin"/><Relationship Id="rId4" Type="http://schemas.openxmlformats.org/officeDocument/2006/relationships/oleObject" Target="../embeddings/oleObject144.bin"/><Relationship Id="rId9" Type="http://schemas.openxmlformats.org/officeDocument/2006/relationships/image" Target="../media/image139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142.wmf"/><Relationship Id="rId4" Type="http://schemas.openxmlformats.org/officeDocument/2006/relationships/oleObject" Target="../embeddings/oleObject149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notesSlide" Target="../notesSlides/notesSlide42.xml"/><Relationship Id="rId7" Type="http://schemas.openxmlformats.org/officeDocument/2006/relationships/oleObject" Target="../embeddings/oleObject15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43.wmf"/><Relationship Id="rId5" Type="http://schemas.openxmlformats.org/officeDocument/2006/relationships/oleObject" Target="../embeddings/Dokument_programu_Microsoft_Word_97_20032.doc"/><Relationship Id="rId4" Type="http://schemas.openxmlformats.org/officeDocument/2006/relationships/oleObject" Target="../embeddings/oleObject150.bin"/><Relationship Id="rId9" Type="http://schemas.openxmlformats.org/officeDocument/2006/relationships/image" Target="../media/image33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14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153.bin"/><Relationship Id="rId5" Type="http://schemas.openxmlformats.org/officeDocument/2006/relationships/image" Target="../media/image145.wmf"/><Relationship Id="rId4" Type="http://schemas.openxmlformats.org/officeDocument/2006/relationships/oleObject" Target="../embeddings/oleObject152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6.bin"/><Relationship Id="rId3" Type="http://schemas.openxmlformats.org/officeDocument/2006/relationships/notesSlide" Target="../notesSlides/notesSlide45.xml"/><Relationship Id="rId7" Type="http://schemas.openxmlformats.org/officeDocument/2006/relationships/image" Target="../media/image14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155.bin"/><Relationship Id="rId5" Type="http://schemas.openxmlformats.org/officeDocument/2006/relationships/image" Target="../media/image146.wmf"/><Relationship Id="rId10" Type="http://schemas.openxmlformats.org/officeDocument/2006/relationships/image" Target="../media/image33.jpeg"/><Relationship Id="rId4" Type="http://schemas.openxmlformats.org/officeDocument/2006/relationships/oleObject" Target="../embeddings/oleObject154.bin"/><Relationship Id="rId9" Type="http://schemas.openxmlformats.org/officeDocument/2006/relationships/image" Target="../media/image148.w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9.bin"/><Relationship Id="rId13" Type="http://schemas.openxmlformats.org/officeDocument/2006/relationships/image" Target="../media/image153.wmf"/><Relationship Id="rId3" Type="http://schemas.openxmlformats.org/officeDocument/2006/relationships/notesSlide" Target="../notesSlides/notesSlide46.xml"/><Relationship Id="rId7" Type="http://schemas.openxmlformats.org/officeDocument/2006/relationships/image" Target="../media/image150.wmf"/><Relationship Id="rId12" Type="http://schemas.openxmlformats.org/officeDocument/2006/relationships/oleObject" Target="../embeddings/oleObject16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158.bin"/><Relationship Id="rId11" Type="http://schemas.openxmlformats.org/officeDocument/2006/relationships/image" Target="../media/image152.wmf"/><Relationship Id="rId5" Type="http://schemas.openxmlformats.org/officeDocument/2006/relationships/image" Target="../media/image149.wmf"/><Relationship Id="rId15" Type="http://schemas.openxmlformats.org/officeDocument/2006/relationships/image" Target="../media/image154.wmf"/><Relationship Id="rId10" Type="http://schemas.openxmlformats.org/officeDocument/2006/relationships/oleObject" Target="../embeddings/oleObject160.bin"/><Relationship Id="rId4" Type="http://schemas.openxmlformats.org/officeDocument/2006/relationships/oleObject" Target="../embeddings/oleObject157.bin"/><Relationship Id="rId9" Type="http://schemas.openxmlformats.org/officeDocument/2006/relationships/image" Target="../media/image151.wmf"/><Relationship Id="rId14" Type="http://schemas.openxmlformats.org/officeDocument/2006/relationships/oleObject" Target="../embeddings/oleObject16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5.bin"/><Relationship Id="rId13" Type="http://schemas.openxmlformats.org/officeDocument/2006/relationships/image" Target="../media/image159.wmf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156.wmf"/><Relationship Id="rId12" Type="http://schemas.openxmlformats.org/officeDocument/2006/relationships/oleObject" Target="../embeddings/oleObject167.bin"/><Relationship Id="rId17" Type="http://schemas.openxmlformats.org/officeDocument/2006/relationships/image" Target="../media/image161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69.bin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164.bin"/><Relationship Id="rId11" Type="http://schemas.openxmlformats.org/officeDocument/2006/relationships/image" Target="../media/image158.wmf"/><Relationship Id="rId5" Type="http://schemas.openxmlformats.org/officeDocument/2006/relationships/image" Target="../media/image155.wmf"/><Relationship Id="rId15" Type="http://schemas.openxmlformats.org/officeDocument/2006/relationships/image" Target="../media/image160.wmf"/><Relationship Id="rId10" Type="http://schemas.openxmlformats.org/officeDocument/2006/relationships/oleObject" Target="../embeddings/oleObject166.bin"/><Relationship Id="rId4" Type="http://schemas.openxmlformats.org/officeDocument/2006/relationships/oleObject" Target="../embeddings/oleObject163.bin"/><Relationship Id="rId9" Type="http://schemas.openxmlformats.org/officeDocument/2006/relationships/image" Target="../media/image157.wmf"/><Relationship Id="rId14" Type="http://schemas.openxmlformats.org/officeDocument/2006/relationships/oleObject" Target="../embeddings/oleObject168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2.bin"/><Relationship Id="rId3" Type="http://schemas.openxmlformats.org/officeDocument/2006/relationships/notesSlide" Target="../notesSlides/notesSlide48.xml"/><Relationship Id="rId7" Type="http://schemas.openxmlformats.org/officeDocument/2006/relationships/image" Target="../media/image16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171.bin"/><Relationship Id="rId5" Type="http://schemas.openxmlformats.org/officeDocument/2006/relationships/image" Target="../media/image162.wmf"/><Relationship Id="rId4" Type="http://schemas.openxmlformats.org/officeDocument/2006/relationships/oleObject" Target="../embeddings/oleObject170.bin"/><Relationship Id="rId9" Type="http://schemas.openxmlformats.org/officeDocument/2006/relationships/image" Target="../media/image16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5" Type="http://schemas.openxmlformats.org/officeDocument/2006/relationships/image" Target="../media/image1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6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image" Target="../media/image13.wmf"/><Relationship Id="rId28" Type="http://schemas.openxmlformats.org/officeDocument/2006/relationships/oleObject" Target="../embeddings/oleObject13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1.wmf"/><Relationship Id="rId31" Type="http://schemas.openxmlformats.org/officeDocument/2006/relationships/image" Target="../media/image1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5.wmf"/><Relationship Id="rId30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7385143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0" y="2438400"/>
            <a:ext cx="899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WYKŁADNICZE MODELE</a:t>
            </a:r>
            <a:b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RUCHU TELEINFORMATYCZNEGO</a:t>
            </a:r>
            <a:endParaRPr kumimoji="1" lang="pl-PL" sz="4000" dirty="0">
              <a:solidFill>
                <a:schemeClr val="folHlink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1219200" y="5010150"/>
            <a:ext cx="384842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Zdzisław PAPIR</a:t>
            </a:r>
          </a:p>
          <a:p>
            <a:r>
              <a:rPr lang="pl-PL" sz="2800" dirty="0" smtClean="0">
                <a:latin typeface="Impact" pitchFamily="34" charset="0"/>
              </a:rPr>
              <a:t>Instytut Telekomunikacji</a:t>
            </a:r>
            <a:endParaRPr lang="pl-PL" sz="28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7392987" y="6486236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" name="Grupa 65"/>
          <p:cNvGrpSpPr/>
          <p:nvPr/>
        </p:nvGrpSpPr>
        <p:grpSpPr>
          <a:xfrm>
            <a:off x="1418513" y="4188778"/>
            <a:ext cx="6464300" cy="1965960"/>
            <a:chOff x="1314450" y="4189413"/>
            <a:chExt cx="6464300" cy="1965960"/>
          </a:xfrm>
        </p:grpSpPr>
        <p:sp>
          <p:nvSpPr>
            <p:cNvPr id="2056" name="Line 7"/>
            <p:cNvSpPr>
              <a:spLocks noChangeShapeType="1"/>
            </p:cNvSpPr>
            <p:nvPr/>
          </p:nvSpPr>
          <p:spPr bwMode="auto">
            <a:xfrm>
              <a:off x="1322388" y="4999038"/>
              <a:ext cx="6456362" cy="15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7199313" y="4994275"/>
              <a:ext cx="527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000099"/>
                  </a:solidFill>
                  <a:latin typeface="Arial" charset="0"/>
                </a:rPr>
                <a:t>czas</a:t>
              </a:r>
              <a:endParaRPr lang="pl-PL" dirty="0"/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336681" y="5049838"/>
              <a:ext cx="149226" cy="306387"/>
              <a:chOff x="842" y="3181"/>
              <a:chExt cx="94" cy="193"/>
            </a:xfrm>
          </p:grpSpPr>
          <p:sp>
            <p:nvSpPr>
              <p:cNvPr id="2112" name="Rectangle 10"/>
              <p:cNvSpPr>
                <a:spLocks noChangeArrowheads="1"/>
              </p:cNvSpPr>
              <p:nvPr/>
            </p:nvSpPr>
            <p:spPr bwMode="auto">
              <a:xfrm>
                <a:off x="842" y="3181"/>
                <a:ext cx="94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r>
                  <a:rPr lang="pl-PL" sz="1400" b="1" i="1" dirty="0" smtClean="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pl-PL" sz="1400" b="1" dirty="0"/>
              </a:p>
            </p:txBody>
          </p:sp>
          <p:sp>
            <p:nvSpPr>
              <p:cNvPr id="2113" name="Rectangle 11"/>
              <p:cNvSpPr>
                <a:spLocks noChangeArrowheads="1"/>
              </p:cNvSpPr>
              <p:nvPr/>
            </p:nvSpPr>
            <p:spPr bwMode="auto">
              <a:xfrm>
                <a:off x="897" y="3238"/>
                <a:ext cx="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 sz="1400" b="1" dirty="0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681468" y="5023225"/>
              <a:ext cx="187325" cy="303213"/>
              <a:chOff x="1501" y="3184"/>
              <a:chExt cx="118" cy="191"/>
            </a:xfrm>
          </p:grpSpPr>
          <p:sp>
            <p:nvSpPr>
              <p:cNvPr id="2110" name="Rectangle 13"/>
              <p:cNvSpPr>
                <a:spLocks noChangeArrowheads="1"/>
              </p:cNvSpPr>
              <p:nvPr/>
            </p:nvSpPr>
            <p:spPr bwMode="auto">
              <a:xfrm>
                <a:off x="1501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2111" name="Rectangle 14"/>
              <p:cNvSpPr>
                <a:spLocks noChangeArrowheads="1"/>
              </p:cNvSpPr>
              <p:nvPr/>
            </p:nvSpPr>
            <p:spPr bwMode="auto">
              <a:xfrm>
                <a:off x="1557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pl-PL" sz="1400" b="1" dirty="0"/>
              </a:p>
            </p:txBody>
          </p:sp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3284937" y="5015295"/>
              <a:ext cx="187325" cy="311151"/>
              <a:chOff x="1406" y="3179"/>
              <a:chExt cx="118" cy="196"/>
            </a:xfrm>
          </p:grpSpPr>
          <p:sp>
            <p:nvSpPr>
              <p:cNvPr id="2108" name="Rectangle 16"/>
              <p:cNvSpPr>
                <a:spLocks noChangeArrowheads="1"/>
              </p:cNvSpPr>
              <p:nvPr/>
            </p:nvSpPr>
            <p:spPr bwMode="auto">
              <a:xfrm>
                <a:off x="1406" y="3179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2109" name="Rectangle 17"/>
              <p:cNvSpPr>
                <a:spLocks noChangeArrowheads="1"/>
              </p:cNvSpPr>
              <p:nvPr/>
            </p:nvSpPr>
            <p:spPr bwMode="auto">
              <a:xfrm>
                <a:off x="1462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pl-PL" sz="1400" b="1" dirty="0"/>
              </a:p>
            </p:txBody>
          </p:sp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4638030" y="5023225"/>
              <a:ext cx="187325" cy="303213"/>
              <a:chOff x="2518" y="3184"/>
              <a:chExt cx="118" cy="191"/>
            </a:xfrm>
          </p:grpSpPr>
          <p:sp>
            <p:nvSpPr>
              <p:cNvPr id="2106" name="Rectangle 19"/>
              <p:cNvSpPr>
                <a:spLocks noChangeArrowheads="1"/>
              </p:cNvSpPr>
              <p:nvPr/>
            </p:nvSpPr>
            <p:spPr bwMode="auto">
              <a:xfrm>
                <a:off x="2518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/>
              </a:p>
            </p:txBody>
          </p:sp>
          <p:sp>
            <p:nvSpPr>
              <p:cNvPr id="2107" name="Rectangle 20"/>
              <p:cNvSpPr>
                <a:spLocks noChangeArrowheads="1"/>
              </p:cNvSpPr>
              <p:nvPr/>
            </p:nvSpPr>
            <p:spPr bwMode="auto">
              <a:xfrm>
                <a:off x="2574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pl-PL" sz="1400" b="1" dirty="0"/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4973623" y="5004175"/>
              <a:ext cx="185738" cy="322263"/>
              <a:chOff x="2812" y="3172"/>
              <a:chExt cx="117" cy="203"/>
            </a:xfrm>
          </p:grpSpPr>
          <p:sp>
            <p:nvSpPr>
              <p:cNvPr id="2104" name="Rectangle 22"/>
              <p:cNvSpPr>
                <a:spLocks noChangeArrowheads="1"/>
              </p:cNvSpPr>
              <p:nvPr/>
            </p:nvSpPr>
            <p:spPr bwMode="auto">
              <a:xfrm>
                <a:off x="2812" y="3172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/>
              </a:p>
            </p:txBody>
          </p:sp>
          <p:sp>
            <p:nvSpPr>
              <p:cNvPr id="2105" name="Rectangle 23"/>
              <p:cNvSpPr>
                <a:spLocks noChangeArrowheads="1"/>
              </p:cNvSpPr>
              <p:nvPr/>
            </p:nvSpPr>
            <p:spPr bwMode="auto">
              <a:xfrm>
                <a:off x="2867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pl-PL" sz="1400" b="1" dirty="0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5941588" y="5004175"/>
              <a:ext cx="187325" cy="322263"/>
              <a:chOff x="3347" y="3172"/>
              <a:chExt cx="118" cy="203"/>
            </a:xfrm>
          </p:grpSpPr>
          <p:sp>
            <p:nvSpPr>
              <p:cNvPr id="2102" name="Rectangle 25"/>
              <p:cNvSpPr>
                <a:spLocks noChangeArrowheads="1"/>
              </p:cNvSpPr>
              <p:nvPr/>
            </p:nvSpPr>
            <p:spPr bwMode="auto">
              <a:xfrm>
                <a:off x="3347" y="3172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2103" name="Rectangle 26"/>
              <p:cNvSpPr>
                <a:spLocks noChangeArrowheads="1"/>
              </p:cNvSpPr>
              <p:nvPr/>
            </p:nvSpPr>
            <p:spPr bwMode="auto">
              <a:xfrm>
                <a:off x="3403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pl-PL" sz="1400" b="1" dirty="0"/>
              </a:p>
            </p:txBody>
          </p:sp>
        </p:grpSp>
        <p:grpSp>
          <p:nvGrpSpPr>
            <p:cNvPr id="9" name="Group 30"/>
            <p:cNvGrpSpPr>
              <a:grpSpLocks/>
            </p:cNvGrpSpPr>
            <p:nvPr/>
          </p:nvGrpSpPr>
          <p:grpSpPr bwMode="auto">
            <a:xfrm>
              <a:off x="6879942" y="5023225"/>
              <a:ext cx="187325" cy="303213"/>
              <a:chOff x="3764" y="3184"/>
              <a:chExt cx="118" cy="191"/>
            </a:xfrm>
          </p:grpSpPr>
          <p:sp>
            <p:nvSpPr>
              <p:cNvPr id="2100" name="Rectangle 28"/>
              <p:cNvSpPr>
                <a:spLocks noChangeArrowheads="1"/>
              </p:cNvSpPr>
              <p:nvPr/>
            </p:nvSpPr>
            <p:spPr bwMode="auto">
              <a:xfrm>
                <a:off x="3764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2101" name="Rectangle 29"/>
              <p:cNvSpPr>
                <a:spLocks noChangeArrowheads="1"/>
              </p:cNvSpPr>
              <p:nvPr/>
            </p:nvSpPr>
            <p:spPr bwMode="auto">
              <a:xfrm>
                <a:off x="3820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pl-PL" sz="1400" b="1" dirty="0"/>
              </a:p>
            </p:txBody>
          </p:sp>
        </p:grpSp>
        <p:sp>
          <p:nvSpPr>
            <p:cNvPr id="2065" name="Line 31"/>
            <p:cNvSpPr>
              <a:spLocks noChangeShapeType="1"/>
            </p:cNvSpPr>
            <p:nvPr/>
          </p:nvSpPr>
          <p:spPr bwMode="auto">
            <a:xfrm flipV="1">
              <a:off x="1314450" y="4943475"/>
              <a:ext cx="1588" cy="101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6" name="Rectangle 32"/>
            <p:cNvSpPr>
              <a:spLocks noChangeArrowheads="1"/>
            </p:cNvSpPr>
            <p:nvPr/>
          </p:nvSpPr>
          <p:spPr bwMode="auto">
            <a:xfrm>
              <a:off x="2724150" y="4606925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7" name="Rectangle 33"/>
            <p:cNvSpPr>
              <a:spLocks noChangeArrowheads="1"/>
            </p:cNvSpPr>
            <p:nvPr/>
          </p:nvSpPr>
          <p:spPr bwMode="auto">
            <a:xfrm>
              <a:off x="3284538" y="4611688"/>
              <a:ext cx="1123950" cy="3825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8" name="Rectangle 34"/>
            <p:cNvSpPr>
              <a:spLocks noChangeArrowheads="1"/>
            </p:cNvSpPr>
            <p:nvPr/>
          </p:nvSpPr>
          <p:spPr bwMode="auto">
            <a:xfrm>
              <a:off x="5969000" y="4603750"/>
              <a:ext cx="711200" cy="3952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9" name="Rectangle 35"/>
            <p:cNvSpPr>
              <a:spLocks noChangeArrowheads="1"/>
            </p:cNvSpPr>
            <p:nvPr/>
          </p:nvSpPr>
          <p:spPr bwMode="auto">
            <a:xfrm>
              <a:off x="6862763" y="4606925"/>
              <a:ext cx="711200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0" name="Rectangle 36"/>
            <p:cNvSpPr>
              <a:spLocks noChangeArrowheads="1"/>
            </p:cNvSpPr>
            <p:nvPr/>
          </p:nvSpPr>
          <p:spPr bwMode="auto">
            <a:xfrm>
              <a:off x="4624388" y="4606925"/>
              <a:ext cx="919162" cy="387350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1" name="Line 37"/>
            <p:cNvSpPr>
              <a:spLocks noChangeShapeType="1"/>
            </p:cNvSpPr>
            <p:nvPr/>
          </p:nvSpPr>
          <p:spPr bwMode="auto">
            <a:xfrm flipV="1">
              <a:off x="7573963" y="4598988"/>
              <a:ext cx="1587" cy="37147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2" name="Line 38"/>
            <p:cNvSpPr>
              <a:spLocks noChangeShapeType="1"/>
            </p:cNvSpPr>
            <p:nvPr/>
          </p:nvSpPr>
          <p:spPr bwMode="auto">
            <a:xfrm>
              <a:off x="7432675" y="4598988"/>
              <a:ext cx="49213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3" name="Line 39"/>
            <p:cNvSpPr>
              <a:spLocks noChangeShapeType="1"/>
            </p:cNvSpPr>
            <p:nvPr/>
          </p:nvSpPr>
          <p:spPr bwMode="auto">
            <a:xfrm>
              <a:off x="7277100" y="4598988"/>
              <a:ext cx="53975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74" name="Line 40"/>
            <p:cNvSpPr>
              <a:spLocks noChangeShapeType="1"/>
            </p:cNvSpPr>
            <p:nvPr/>
          </p:nvSpPr>
          <p:spPr bwMode="auto">
            <a:xfrm>
              <a:off x="7113588" y="4598988"/>
              <a:ext cx="60325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0" name="Group 45"/>
            <p:cNvGrpSpPr>
              <a:grpSpLocks/>
            </p:cNvGrpSpPr>
            <p:nvPr/>
          </p:nvGrpSpPr>
          <p:grpSpPr bwMode="auto">
            <a:xfrm>
              <a:off x="2847975" y="4189413"/>
              <a:ext cx="233363" cy="303212"/>
              <a:chOff x="1782" y="2746"/>
              <a:chExt cx="147" cy="191"/>
            </a:xfrm>
          </p:grpSpPr>
          <p:sp>
            <p:nvSpPr>
              <p:cNvPr id="2098" name="Rectangle 43"/>
              <p:cNvSpPr>
                <a:spLocks noChangeArrowheads="1"/>
              </p:cNvSpPr>
              <p:nvPr/>
            </p:nvSpPr>
            <p:spPr bwMode="auto">
              <a:xfrm>
                <a:off x="1782" y="2746"/>
                <a:ext cx="8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2099" name="Rectangle 44"/>
              <p:cNvSpPr>
                <a:spLocks noChangeArrowheads="1"/>
              </p:cNvSpPr>
              <p:nvPr/>
            </p:nvSpPr>
            <p:spPr bwMode="auto">
              <a:xfrm>
                <a:off x="1867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pl-PL" sz="1400" b="1"/>
              </a:p>
            </p:txBody>
          </p:sp>
        </p:grpSp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3698875" y="4189413"/>
              <a:ext cx="292100" cy="303212"/>
              <a:chOff x="2318" y="2746"/>
              <a:chExt cx="184" cy="191"/>
            </a:xfrm>
          </p:grpSpPr>
          <p:sp>
            <p:nvSpPr>
              <p:cNvPr id="2096" name="Rectangle 46"/>
              <p:cNvSpPr>
                <a:spLocks noChangeArrowheads="1"/>
              </p:cNvSpPr>
              <p:nvPr/>
            </p:nvSpPr>
            <p:spPr bwMode="auto">
              <a:xfrm>
                <a:off x="2318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2097" name="Rectangle 47"/>
              <p:cNvSpPr>
                <a:spLocks noChangeArrowheads="1"/>
              </p:cNvSpPr>
              <p:nvPr/>
            </p:nvSpPr>
            <p:spPr bwMode="auto">
              <a:xfrm>
                <a:off x="2440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pl-PL" sz="1400" b="1"/>
              </a:p>
            </p:txBody>
          </p:sp>
        </p:grp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4648200" y="4189413"/>
              <a:ext cx="290513" cy="303212"/>
              <a:chOff x="2916" y="2746"/>
              <a:chExt cx="183" cy="191"/>
            </a:xfrm>
          </p:grpSpPr>
          <p:sp>
            <p:nvSpPr>
              <p:cNvPr id="2094" name="Rectangle 49"/>
              <p:cNvSpPr>
                <a:spLocks noChangeArrowheads="1"/>
              </p:cNvSpPr>
              <p:nvPr/>
            </p:nvSpPr>
            <p:spPr bwMode="auto">
              <a:xfrm>
                <a:off x="2916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2095" name="Rectangle 50"/>
              <p:cNvSpPr>
                <a:spLocks noChangeArrowheads="1"/>
              </p:cNvSpPr>
              <p:nvPr/>
            </p:nvSpPr>
            <p:spPr bwMode="auto">
              <a:xfrm>
                <a:off x="3037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pl-PL" sz="1400" b="1"/>
              </a:p>
            </p:txBody>
          </p:sp>
        </p:grpSp>
        <p:grpSp>
          <p:nvGrpSpPr>
            <p:cNvPr id="13" name="Group 54"/>
            <p:cNvGrpSpPr>
              <a:grpSpLocks/>
            </p:cNvGrpSpPr>
            <p:nvPr/>
          </p:nvGrpSpPr>
          <p:grpSpPr bwMode="auto">
            <a:xfrm>
              <a:off x="5218113" y="4189413"/>
              <a:ext cx="290512" cy="301625"/>
              <a:chOff x="3275" y="2697"/>
              <a:chExt cx="183" cy="190"/>
            </a:xfrm>
          </p:grpSpPr>
          <p:sp>
            <p:nvSpPr>
              <p:cNvPr id="2092" name="Rectangle 52"/>
              <p:cNvSpPr>
                <a:spLocks noChangeArrowheads="1"/>
              </p:cNvSpPr>
              <p:nvPr/>
            </p:nvSpPr>
            <p:spPr bwMode="auto">
              <a:xfrm>
                <a:off x="3275" y="2697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2093" name="Rectangle 53"/>
              <p:cNvSpPr>
                <a:spLocks noChangeArrowheads="1"/>
              </p:cNvSpPr>
              <p:nvPr/>
            </p:nvSpPr>
            <p:spPr bwMode="auto">
              <a:xfrm>
                <a:off x="3396" y="275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pl-PL" sz="1400" b="1"/>
              </a:p>
            </p:txBody>
          </p:sp>
        </p:grpSp>
        <p:grpSp>
          <p:nvGrpSpPr>
            <p:cNvPr id="14" name="Group 57"/>
            <p:cNvGrpSpPr>
              <a:grpSpLocks/>
            </p:cNvGrpSpPr>
            <p:nvPr/>
          </p:nvGrpSpPr>
          <p:grpSpPr bwMode="auto">
            <a:xfrm>
              <a:off x="6197600" y="4189413"/>
              <a:ext cx="288925" cy="303212"/>
              <a:chOff x="3892" y="2746"/>
              <a:chExt cx="182" cy="191"/>
            </a:xfrm>
          </p:grpSpPr>
          <p:sp>
            <p:nvSpPr>
              <p:cNvPr id="2090" name="Rectangle 55"/>
              <p:cNvSpPr>
                <a:spLocks noChangeArrowheads="1"/>
              </p:cNvSpPr>
              <p:nvPr/>
            </p:nvSpPr>
            <p:spPr bwMode="auto">
              <a:xfrm>
                <a:off x="3892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2091" name="Rectangle 56"/>
              <p:cNvSpPr>
                <a:spLocks noChangeArrowheads="1"/>
              </p:cNvSpPr>
              <p:nvPr/>
            </p:nvSpPr>
            <p:spPr bwMode="auto">
              <a:xfrm>
                <a:off x="4012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pl-PL" sz="1400" b="1"/>
              </a:p>
            </p:txBody>
          </p:sp>
        </p:grpSp>
        <p:grpSp>
          <p:nvGrpSpPr>
            <p:cNvPr id="15" name="Group 60"/>
            <p:cNvGrpSpPr>
              <a:grpSpLocks/>
            </p:cNvGrpSpPr>
            <p:nvPr/>
          </p:nvGrpSpPr>
          <p:grpSpPr bwMode="auto">
            <a:xfrm>
              <a:off x="6867525" y="4189413"/>
              <a:ext cx="288925" cy="303212"/>
              <a:chOff x="4314" y="2746"/>
              <a:chExt cx="182" cy="191"/>
            </a:xfrm>
          </p:grpSpPr>
          <p:sp>
            <p:nvSpPr>
              <p:cNvPr id="2088" name="Rectangle 58"/>
              <p:cNvSpPr>
                <a:spLocks noChangeArrowheads="1"/>
              </p:cNvSpPr>
              <p:nvPr/>
            </p:nvSpPr>
            <p:spPr bwMode="auto">
              <a:xfrm>
                <a:off x="4314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2089" name="Rectangle 59"/>
              <p:cNvSpPr>
                <a:spLocks noChangeArrowheads="1"/>
              </p:cNvSpPr>
              <p:nvPr/>
            </p:nvSpPr>
            <p:spPr bwMode="auto">
              <a:xfrm>
                <a:off x="4434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pl-PL" sz="1400" b="1"/>
              </a:p>
            </p:txBody>
          </p:sp>
        </p:grpSp>
        <p:sp>
          <p:nvSpPr>
            <p:cNvPr id="2081" name="Rectangle 67"/>
            <p:cNvSpPr>
              <a:spLocks noChangeArrowheads="1"/>
            </p:cNvSpPr>
            <p:nvPr/>
          </p:nvSpPr>
          <p:spPr bwMode="auto">
            <a:xfrm>
              <a:off x="5000625" y="4610100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2" name="Nawias klamrowy otwierający 61"/>
            <p:cNvSpPr>
              <a:spLocks/>
            </p:cNvSpPr>
            <p:nvPr/>
          </p:nvSpPr>
          <p:spPr bwMode="auto">
            <a:xfrm rot="16200000">
              <a:off x="1870869" y="4780756"/>
              <a:ext cx="314325" cy="1392238"/>
            </a:xfrm>
            <a:prstGeom prst="leftBrace">
              <a:avLst>
                <a:gd name="adj1" fmla="val 8356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3" name="Nawias klamrowy otwierający 62"/>
            <p:cNvSpPr>
              <a:spLocks/>
            </p:cNvSpPr>
            <p:nvPr/>
          </p:nvSpPr>
          <p:spPr bwMode="auto">
            <a:xfrm rot="16200000">
              <a:off x="2847182" y="5185231"/>
              <a:ext cx="314325" cy="560388"/>
            </a:xfrm>
            <a:prstGeom prst="leftBrace">
              <a:avLst>
                <a:gd name="adj1" fmla="val 8360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84" name="Nawias klamrowy otwierający 63"/>
            <p:cNvSpPr>
              <a:spLocks/>
            </p:cNvSpPr>
            <p:nvPr/>
          </p:nvSpPr>
          <p:spPr bwMode="auto">
            <a:xfrm rot="16200000">
              <a:off x="3792521" y="4802169"/>
              <a:ext cx="314325" cy="1349409"/>
            </a:xfrm>
            <a:prstGeom prst="leftBrace">
              <a:avLst>
                <a:gd name="adj1" fmla="val 8341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050" name="Object 30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7639264"/>
                </p:ext>
              </p:extLst>
            </p:nvPr>
          </p:nvGraphicFramePr>
          <p:xfrm>
            <a:off x="1918412" y="5725160"/>
            <a:ext cx="28892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762" name="Equation" r:id="rId4" imgW="152280" imgH="215640" progId="Equation.3">
                    <p:embed/>
                  </p:oleObj>
                </mc:Choice>
                <mc:Fallback>
                  <p:oleObj name="Equation" r:id="rId4" imgW="152280" imgH="215640" progId="Equation.3">
                    <p:embed/>
                    <p:pic>
                      <p:nvPicPr>
                        <p:cNvPr id="0" name="Object 30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8412" y="5725160"/>
                          <a:ext cx="28892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1" name="Object 30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1514616"/>
                </p:ext>
              </p:extLst>
            </p:nvPr>
          </p:nvGraphicFramePr>
          <p:xfrm>
            <a:off x="2824875" y="5714048"/>
            <a:ext cx="315912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763" name="Equation" r:id="rId6" imgW="164880" imgH="215640" progId="Equation.3">
                    <p:embed/>
                  </p:oleObj>
                </mc:Choice>
                <mc:Fallback>
                  <p:oleObj name="Equation" r:id="rId6" imgW="164880" imgH="215640" progId="Equation.3">
                    <p:embed/>
                    <p:pic>
                      <p:nvPicPr>
                        <p:cNvPr id="0" name="Object 30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4875" y="5714048"/>
                          <a:ext cx="315912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2" name="Object 30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7251195"/>
                </p:ext>
              </p:extLst>
            </p:nvPr>
          </p:nvGraphicFramePr>
          <p:xfrm>
            <a:off x="3740862" y="5717223"/>
            <a:ext cx="290513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764" name="Equation" r:id="rId8" imgW="152280" imgH="228600" progId="Equation.3">
                    <p:embed/>
                  </p:oleObj>
                </mc:Choice>
                <mc:Fallback>
                  <p:oleObj name="Equation" r:id="rId8" imgW="152280" imgH="228600" progId="Equation.3">
                    <p:embed/>
                    <p:pic>
                      <p:nvPicPr>
                        <p:cNvPr id="0" name="Object 30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0862" y="5717223"/>
                          <a:ext cx="290513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53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470228"/>
              </p:ext>
            </p:extLst>
          </p:nvPr>
        </p:nvGraphicFramePr>
        <p:xfrm>
          <a:off x="1439863" y="2308225"/>
          <a:ext cx="1314450" cy="138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765" name="Equation" r:id="rId10" imgW="457200" imgH="482400" progId="Equation.3">
                  <p:embed/>
                </p:oleObj>
              </mc:Choice>
              <mc:Fallback>
                <p:oleObj name="Equation" r:id="rId10" imgW="457200" imgH="482400" progId="Equation.3">
                  <p:embed/>
                  <p:pic>
                    <p:nvPicPr>
                      <p:cNvPr id="0" name="Object 3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9863" y="2308225"/>
                        <a:ext cx="1314450" cy="1389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5" name="pole tekstowe 69"/>
          <p:cNvSpPr txBox="1">
            <a:spLocks noChangeArrowheads="1"/>
          </p:cNvSpPr>
          <p:nvPr/>
        </p:nvSpPr>
        <p:spPr bwMode="auto">
          <a:xfrm>
            <a:off x="2858720" y="2489274"/>
            <a:ext cx="63738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Odstępy czasu pomiędzy kolejnymi pakietami</a:t>
            </a:r>
            <a:endParaRPr lang="pl-PL" b="1" dirty="0"/>
          </a:p>
        </p:txBody>
      </p:sp>
      <p:sp>
        <p:nvSpPr>
          <p:cNvPr id="2086" name="pole tekstowe 70"/>
          <p:cNvSpPr txBox="1">
            <a:spLocks noChangeArrowheads="1"/>
          </p:cNvSpPr>
          <p:nvPr/>
        </p:nvSpPr>
        <p:spPr bwMode="auto">
          <a:xfrm>
            <a:off x="2858720" y="3208412"/>
            <a:ext cx="50161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Czasy transmisji kolejnych pakietów</a:t>
            </a:r>
            <a:endParaRPr lang="pl-PL" b="1" dirty="0"/>
          </a:p>
        </p:txBody>
      </p:sp>
      <p:sp>
        <p:nvSpPr>
          <p:cNvPr id="68" name="Rectangle 2"/>
          <p:cNvSpPr>
            <a:spLocks noGrp="1" noChangeArrowheads="1"/>
          </p:cNvSpPr>
          <p:nvPr>
            <p:ph type="title"/>
          </p:nvPr>
        </p:nvSpPr>
        <p:spPr>
          <a:xfrm>
            <a:off x="206515" y="0"/>
            <a:ext cx="893748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STRUMIENIE PAKIETÓW – oznaczenia</a:t>
            </a:r>
            <a:endParaRPr lang="pl-PL" sz="4000" dirty="0" smtClean="0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620" y="303773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NATĘŻENIE STRUMIENIA PAKIETÓW</a:t>
            </a:r>
            <a:endParaRPr lang="pl-PL" sz="4000" dirty="0" smtClean="0"/>
          </a:p>
        </p:txBody>
      </p:sp>
      <p:sp>
        <p:nvSpPr>
          <p:cNvPr id="3081" name="Text Box 5"/>
          <p:cNvSpPr txBox="1">
            <a:spLocks noChangeArrowheads="1"/>
          </p:cNvSpPr>
          <p:nvPr/>
        </p:nvSpPr>
        <p:spPr bwMode="auto">
          <a:xfrm>
            <a:off x="320155" y="1647134"/>
            <a:ext cx="43701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Przedział (horyzont) obserwacji</a:t>
            </a:r>
            <a:endParaRPr lang="pl-PL" dirty="0"/>
          </a:p>
        </p:txBody>
      </p:sp>
      <p:sp>
        <p:nvSpPr>
          <p:cNvPr id="3082" name="Text Box 6"/>
          <p:cNvSpPr txBox="1">
            <a:spLocks noChangeArrowheads="1"/>
          </p:cNvSpPr>
          <p:nvPr/>
        </p:nvSpPr>
        <p:spPr bwMode="auto">
          <a:xfrm>
            <a:off x="320155" y="2502797"/>
            <a:ext cx="53992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Sumaryczny czas transmisji (</a:t>
            </a:r>
            <a:r>
              <a:rPr lang="pl-PL" b="1" i="1" dirty="0" err="1" smtClean="0">
                <a:solidFill>
                  <a:srgbClr val="000099"/>
                </a:solidFill>
              </a:rPr>
              <a:t>workload</a:t>
            </a:r>
            <a:r>
              <a:rPr lang="pl-PL" b="1" dirty="0" smtClean="0">
                <a:solidFill>
                  <a:srgbClr val="000099"/>
                </a:solidFill>
              </a:rPr>
              <a:t>) </a:t>
            </a:r>
            <a:endParaRPr lang="pl-PL" dirty="0"/>
          </a:p>
        </p:txBody>
      </p:sp>
      <p:graphicFrame>
        <p:nvGraphicFramePr>
          <p:cNvPr id="3074" name="Object 3074"/>
          <p:cNvGraphicFramePr>
            <a:graphicFrameLocks noChangeAspect="1"/>
          </p:cNvGraphicFramePr>
          <p:nvPr/>
        </p:nvGraphicFramePr>
        <p:xfrm>
          <a:off x="6075363" y="2362200"/>
          <a:ext cx="1362075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17" name="Dokument" r:id="rId5" imgW="743760" imgH="431640" progId="Word.Document.8">
                  <p:embed/>
                </p:oleObj>
              </mc:Choice>
              <mc:Fallback>
                <p:oleObj name="Dokument" r:id="rId5" imgW="743760" imgH="431640" progId="Word.Document.8">
                  <p:embed/>
                  <p:pic>
                    <p:nvPicPr>
                      <p:cNvPr id="0" name="Object 3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5363" y="2362200"/>
                        <a:ext cx="1362075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3" name="Text Box 8"/>
          <p:cNvSpPr txBox="1">
            <a:spLocks noChangeArrowheads="1"/>
          </p:cNvSpPr>
          <p:nvPr/>
        </p:nvSpPr>
        <p:spPr bwMode="auto">
          <a:xfrm>
            <a:off x="3142133" y="5568950"/>
            <a:ext cx="29610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Natężenie strumienia</a:t>
            </a:r>
            <a:endParaRPr lang="pl-PL" dirty="0"/>
          </a:p>
        </p:txBody>
      </p:sp>
      <p:sp>
        <p:nvSpPr>
          <p:cNvPr id="3084" name="Text Box 9"/>
          <p:cNvSpPr txBox="1">
            <a:spLocks noChangeArrowheads="1"/>
          </p:cNvSpPr>
          <p:nvPr/>
        </p:nvSpPr>
        <p:spPr bwMode="auto">
          <a:xfrm>
            <a:off x="7398388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3075" name="Object 40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35156"/>
              </p:ext>
            </p:extLst>
          </p:nvPr>
        </p:nvGraphicFramePr>
        <p:xfrm>
          <a:off x="6048375" y="1489075"/>
          <a:ext cx="1360488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18" name="Equation" r:id="rId7" imgW="647640" imgH="431640" progId="Equation.3">
                  <p:embed/>
                </p:oleObj>
              </mc:Choice>
              <mc:Fallback>
                <p:oleObj name="Equation" r:id="rId7" imgW="647640" imgH="431640" progId="Equation.3">
                  <p:embed/>
                  <p:pic>
                    <p:nvPicPr>
                      <p:cNvPr id="0" name="Object 40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8375" y="1489075"/>
                        <a:ext cx="1360488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41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417789"/>
              </p:ext>
            </p:extLst>
          </p:nvPr>
        </p:nvGraphicFramePr>
        <p:xfrm>
          <a:off x="1684808" y="5957888"/>
          <a:ext cx="5534025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19" name="Equation" r:id="rId9" imgW="2654280" imgH="431640" progId="Equation.3">
                  <p:embed/>
                </p:oleObj>
              </mc:Choice>
              <mc:Fallback>
                <p:oleObj name="Equation" r:id="rId9" imgW="2654280" imgH="431640" progId="Equation.3">
                  <p:embed/>
                  <p:pic>
                    <p:nvPicPr>
                      <p:cNvPr id="0" name="Object 4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4808" y="5957888"/>
                        <a:ext cx="5534025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pSp>
        <p:nvGrpSpPr>
          <p:cNvPr id="78" name="Grupa 65"/>
          <p:cNvGrpSpPr/>
          <p:nvPr/>
        </p:nvGrpSpPr>
        <p:grpSpPr>
          <a:xfrm>
            <a:off x="971933" y="3224232"/>
            <a:ext cx="6464300" cy="1792284"/>
            <a:chOff x="1314450" y="4189413"/>
            <a:chExt cx="6464300" cy="1792284"/>
          </a:xfrm>
        </p:grpSpPr>
        <p:sp>
          <p:nvSpPr>
            <p:cNvPr id="79" name="Line 7"/>
            <p:cNvSpPr>
              <a:spLocks noChangeShapeType="1"/>
            </p:cNvSpPr>
            <p:nvPr/>
          </p:nvSpPr>
          <p:spPr bwMode="auto">
            <a:xfrm>
              <a:off x="1322388" y="4999038"/>
              <a:ext cx="6456362" cy="15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Rectangle 9"/>
            <p:cNvSpPr>
              <a:spLocks noChangeArrowheads="1"/>
            </p:cNvSpPr>
            <p:nvPr/>
          </p:nvSpPr>
          <p:spPr bwMode="auto">
            <a:xfrm>
              <a:off x="7199313" y="4994275"/>
              <a:ext cx="527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000099"/>
                  </a:solidFill>
                  <a:latin typeface="Arial" charset="0"/>
                </a:rPr>
                <a:t>czas</a:t>
              </a:r>
              <a:endParaRPr lang="pl-PL" dirty="0"/>
            </a:p>
          </p:txBody>
        </p:sp>
        <p:grpSp>
          <p:nvGrpSpPr>
            <p:cNvPr id="81" name="Group 12"/>
            <p:cNvGrpSpPr>
              <a:grpSpLocks/>
            </p:cNvGrpSpPr>
            <p:nvPr/>
          </p:nvGrpSpPr>
          <p:grpSpPr bwMode="auto">
            <a:xfrm>
              <a:off x="1336681" y="5049838"/>
              <a:ext cx="149226" cy="306387"/>
              <a:chOff x="842" y="3181"/>
              <a:chExt cx="94" cy="193"/>
            </a:xfrm>
          </p:grpSpPr>
          <p:sp>
            <p:nvSpPr>
              <p:cNvPr id="185" name="Rectangle 10"/>
              <p:cNvSpPr>
                <a:spLocks noChangeArrowheads="1"/>
              </p:cNvSpPr>
              <p:nvPr/>
            </p:nvSpPr>
            <p:spPr bwMode="auto">
              <a:xfrm>
                <a:off x="842" y="3181"/>
                <a:ext cx="94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r>
                  <a:rPr lang="pl-PL" sz="1400" b="1" i="1" dirty="0" smtClean="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pl-PL" sz="1400" b="1" dirty="0"/>
              </a:p>
            </p:txBody>
          </p:sp>
          <p:sp>
            <p:nvSpPr>
              <p:cNvPr id="186" name="Rectangle 11"/>
              <p:cNvSpPr>
                <a:spLocks noChangeArrowheads="1"/>
              </p:cNvSpPr>
              <p:nvPr/>
            </p:nvSpPr>
            <p:spPr bwMode="auto">
              <a:xfrm>
                <a:off x="897" y="3238"/>
                <a:ext cx="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 sz="1400" b="1" dirty="0"/>
              </a:p>
            </p:txBody>
          </p:sp>
        </p:grpSp>
        <p:grpSp>
          <p:nvGrpSpPr>
            <p:cNvPr id="82" name="Group 15"/>
            <p:cNvGrpSpPr>
              <a:grpSpLocks/>
            </p:cNvGrpSpPr>
            <p:nvPr/>
          </p:nvGrpSpPr>
          <p:grpSpPr bwMode="auto">
            <a:xfrm>
              <a:off x="2681468" y="5023225"/>
              <a:ext cx="187325" cy="303213"/>
              <a:chOff x="1501" y="3184"/>
              <a:chExt cx="118" cy="191"/>
            </a:xfrm>
          </p:grpSpPr>
          <p:sp>
            <p:nvSpPr>
              <p:cNvPr id="183" name="Rectangle 13"/>
              <p:cNvSpPr>
                <a:spLocks noChangeArrowheads="1"/>
              </p:cNvSpPr>
              <p:nvPr/>
            </p:nvSpPr>
            <p:spPr bwMode="auto">
              <a:xfrm>
                <a:off x="1501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84" name="Rectangle 14"/>
              <p:cNvSpPr>
                <a:spLocks noChangeArrowheads="1"/>
              </p:cNvSpPr>
              <p:nvPr/>
            </p:nvSpPr>
            <p:spPr bwMode="auto">
              <a:xfrm>
                <a:off x="1557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pl-PL" sz="1400" b="1" dirty="0"/>
              </a:p>
            </p:txBody>
          </p:sp>
        </p:grpSp>
        <p:grpSp>
          <p:nvGrpSpPr>
            <p:cNvPr id="83" name="Group 18"/>
            <p:cNvGrpSpPr>
              <a:grpSpLocks/>
            </p:cNvGrpSpPr>
            <p:nvPr/>
          </p:nvGrpSpPr>
          <p:grpSpPr bwMode="auto">
            <a:xfrm>
              <a:off x="3284937" y="5015295"/>
              <a:ext cx="187325" cy="311151"/>
              <a:chOff x="1406" y="3179"/>
              <a:chExt cx="118" cy="196"/>
            </a:xfrm>
          </p:grpSpPr>
          <p:sp>
            <p:nvSpPr>
              <p:cNvPr id="181" name="Rectangle 16"/>
              <p:cNvSpPr>
                <a:spLocks noChangeArrowheads="1"/>
              </p:cNvSpPr>
              <p:nvPr/>
            </p:nvSpPr>
            <p:spPr bwMode="auto">
              <a:xfrm>
                <a:off x="1406" y="3179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82" name="Rectangle 17"/>
              <p:cNvSpPr>
                <a:spLocks noChangeArrowheads="1"/>
              </p:cNvSpPr>
              <p:nvPr/>
            </p:nvSpPr>
            <p:spPr bwMode="auto">
              <a:xfrm>
                <a:off x="1462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pl-PL" sz="1400" b="1" dirty="0"/>
              </a:p>
            </p:txBody>
          </p:sp>
        </p:grpSp>
        <p:grpSp>
          <p:nvGrpSpPr>
            <p:cNvPr id="84" name="Group 21"/>
            <p:cNvGrpSpPr>
              <a:grpSpLocks/>
            </p:cNvGrpSpPr>
            <p:nvPr/>
          </p:nvGrpSpPr>
          <p:grpSpPr bwMode="auto">
            <a:xfrm>
              <a:off x="4638030" y="5023225"/>
              <a:ext cx="187325" cy="303213"/>
              <a:chOff x="2518" y="3184"/>
              <a:chExt cx="118" cy="191"/>
            </a:xfrm>
          </p:grpSpPr>
          <p:sp>
            <p:nvSpPr>
              <p:cNvPr id="179" name="Rectangle 19"/>
              <p:cNvSpPr>
                <a:spLocks noChangeArrowheads="1"/>
              </p:cNvSpPr>
              <p:nvPr/>
            </p:nvSpPr>
            <p:spPr bwMode="auto">
              <a:xfrm>
                <a:off x="2518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/>
              </a:p>
            </p:txBody>
          </p:sp>
          <p:sp>
            <p:nvSpPr>
              <p:cNvPr id="180" name="Rectangle 20"/>
              <p:cNvSpPr>
                <a:spLocks noChangeArrowheads="1"/>
              </p:cNvSpPr>
              <p:nvPr/>
            </p:nvSpPr>
            <p:spPr bwMode="auto">
              <a:xfrm>
                <a:off x="2574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pl-PL" sz="1400" b="1" dirty="0"/>
              </a:p>
            </p:txBody>
          </p:sp>
        </p:grpSp>
        <p:grpSp>
          <p:nvGrpSpPr>
            <p:cNvPr id="85" name="Group 24"/>
            <p:cNvGrpSpPr>
              <a:grpSpLocks/>
            </p:cNvGrpSpPr>
            <p:nvPr/>
          </p:nvGrpSpPr>
          <p:grpSpPr bwMode="auto">
            <a:xfrm>
              <a:off x="4973623" y="5004175"/>
              <a:ext cx="185738" cy="322263"/>
              <a:chOff x="2812" y="3172"/>
              <a:chExt cx="117" cy="203"/>
            </a:xfrm>
          </p:grpSpPr>
          <p:sp>
            <p:nvSpPr>
              <p:cNvPr id="177" name="Rectangle 22"/>
              <p:cNvSpPr>
                <a:spLocks noChangeArrowheads="1"/>
              </p:cNvSpPr>
              <p:nvPr/>
            </p:nvSpPr>
            <p:spPr bwMode="auto">
              <a:xfrm>
                <a:off x="2812" y="3172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/>
              </a:p>
            </p:txBody>
          </p:sp>
          <p:sp>
            <p:nvSpPr>
              <p:cNvPr id="178" name="Rectangle 23"/>
              <p:cNvSpPr>
                <a:spLocks noChangeArrowheads="1"/>
              </p:cNvSpPr>
              <p:nvPr/>
            </p:nvSpPr>
            <p:spPr bwMode="auto">
              <a:xfrm>
                <a:off x="2867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pl-PL" sz="1400" b="1" dirty="0"/>
              </a:p>
            </p:txBody>
          </p:sp>
        </p:grpSp>
        <p:grpSp>
          <p:nvGrpSpPr>
            <p:cNvPr id="86" name="Group 27"/>
            <p:cNvGrpSpPr>
              <a:grpSpLocks/>
            </p:cNvGrpSpPr>
            <p:nvPr/>
          </p:nvGrpSpPr>
          <p:grpSpPr bwMode="auto">
            <a:xfrm>
              <a:off x="5941588" y="5004175"/>
              <a:ext cx="187325" cy="322263"/>
              <a:chOff x="3347" y="3172"/>
              <a:chExt cx="118" cy="203"/>
            </a:xfrm>
          </p:grpSpPr>
          <p:sp>
            <p:nvSpPr>
              <p:cNvPr id="175" name="Rectangle 25"/>
              <p:cNvSpPr>
                <a:spLocks noChangeArrowheads="1"/>
              </p:cNvSpPr>
              <p:nvPr/>
            </p:nvSpPr>
            <p:spPr bwMode="auto">
              <a:xfrm>
                <a:off x="3347" y="3172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76" name="Rectangle 26"/>
              <p:cNvSpPr>
                <a:spLocks noChangeArrowheads="1"/>
              </p:cNvSpPr>
              <p:nvPr/>
            </p:nvSpPr>
            <p:spPr bwMode="auto">
              <a:xfrm>
                <a:off x="3403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pl-PL" sz="1400" b="1" dirty="0"/>
              </a:p>
            </p:txBody>
          </p:sp>
        </p:grpSp>
        <p:grpSp>
          <p:nvGrpSpPr>
            <p:cNvPr id="87" name="Group 30"/>
            <p:cNvGrpSpPr>
              <a:grpSpLocks/>
            </p:cNvGrpSpPr>
            <p:nvPr/>
          </p:nvGrpSpPr>
          <p:grpSpPr bwMode="auto">
            <a:xfrm>
              <a:off x="6879942" y="5023225"/>
              <a:ext cx="187325" cy="303213"/>
              <a:chOff x="3764" y="3184"/>
              <a:chExt cx="118" cy="191"/>
            </a:xfrm>
          </p:grpSpPr>
          <p:sp>
            <p:nvSpPr>
              <p:cNvPr id="173" name="Rectangle 28"/>
              <p:cNvSpPr>
                <a:spLocks noChangeArrowheads="1"/>
              </p:cNvSpPr>
              <p:nvPr/>
            </p:nvSpPr>
            <p:spPr bwMode="auto">
              <a:xfrm>
                <a:off x="3764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74" name="Rectangle 29"/>
              <p:cNvSpPr>
                <a:spLocks noChangeArrowheads="1"/>
              </p:cNvSpPr>
              <p:nvPr/>
            </p:nvSpPr>
            <p:spPr bwMode="auto">
              <a:xfrm>
                <a:off x="3820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pl-PL" sz="1400" b="1" dirty="0"/>
              </a:p>
            </p:txBody>
          </p:sp>
        </p:grpSp>
        <p:sp>
          <p:nvSpPr>
            <p:cNvPr id="94" name="Line 31"/>
            <p:cNvSpPr>
              <a:spLocks noChangeShapeType="1"/>
            </p:cNvSpPr>
            <p:nvPr/>
          </p:nvSpPr>
          <p:spPr bwMode="auto">
            <a:xfrm flipV="1">
              <a:off x="1314450" y="4943475"/>
              <a:ext cx="1588" cy="101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5" name="Rectangle 32"/>
            <p:cNvSpPr>
              <a:spLocks noChangeArrowheads="1"/>
            </p:cNvSpPr>
            <p:nvPr/>
          </p:nvSpPr>
          <p:spPr bwMode="auto">
            <a:xfrm>
              <a:off x="2724150" y="4606925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Rectangle 33"/>
            <p:cNvSpPr>
              <a:spLocks noChangeArrowheads="1"/>
            </p:cNvSpPr>
            <p:nvPr/>
          </p:nvSpPr>
          <p:spPr bwMode="auto">
            <a:xfrm>
              <a:off x="3284538" y="4611688"/>
              <a:ext cx="1123950" cy="3825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7" name="Rectangle 34"/>
            <p:cNvSpPr>
              <a:spLocks noChangeArrowheads="1"/>
            </p:cNvSpPr>
            <p:nvPr/>
          </p:nvSpPr>
          <p:spPr bwMode="auto">
            <a:xfrm>
              <a:off x="5969000" y="4603750"/>
              <a:ext cx="711200" cy="3952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Rectangle 35"/>
            <p:cNvSpPr>
              <a:spLocks noChangeArrowheads="1"/>
            </p:cNvSpPr>
            <p:nvPr/>
          </p:nvSpPr>
          <p:spPr bwMode="auto">
            <a:xfrm>
              <a:off x="6862763" y="4606925"/>
              <a:ext cx="711200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9" name="Rectangle 36"/>
            <p:cNvSpPr>
              <a:spLocks noChangeArrowheads="1"/>
            </p:cNvSpPr>
            <p:nvPr/>
          </p:nvSpPr>
          <p:spPr bwMode="auto">
            <a:xfrm>
              <a:off x="4624388" y="4606925"/>
              <a:ext cx="919162" cy="387350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Line 37"/>
            <p:cNvSpPr>
              <a:spLocks noChangeShapeType="1"/>
            </p:cNvSpPr>
            <p:nvPr/>
          </p:nvSpPr>
          <p:spPr bwMode="auto">
            <a:xfrm flipV="1">
              <a:off x="7573963" y="4598988"/>
              <a:ext cx="1587" cy="37147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1" name="Line 38"/>
            <p:cNvSpPr>
              <a:spLocks noChangeShapeType="1"/>
            </p:cNvSpPr>
            <p:nvPr/>
          </p:nvSpPr>
          <p:spPr bwMode="auto">
            <a:xfrm>
              <a:off x="7432675" y="4598988"/>
              <a:ext cx="49213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Line 39"/>
            <p:cNvSpPr>
              <a:spLocks noChangeShapeType="1"/>
            </p:cNvSpPr>
            <p:nvPr/>
          </p:nvSpPr>
          <p:spPr bwMode="auto">
            <a:xfrm>
              <a:off x="7277100" y="4598988"/>
              <a:ext cx="53975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" name="Line 40"/>
            <p:cNvSpPr>
              <a:spLocks noChangeShapeType="1"/>
            </p:cNvSpPr>
            <p:nvPr/>
          </p:nvSpPr>
          <p:spPr bwMode="auto">
            <a:xfrm>
              <a:off x="7113588" y="4598988"/>
              <a:ext cx="60325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04" name="Group 45"/>
            <p:cNvGrpSpPr>
              <a:grpSpLocks/>
            </p:cNvGrpSpPr>
            <p:nvPr/>
          </p:nvGrpSpPr>
          <p:grpSpPr bwMode="auto">
            <a:xfrm>
              <a:off x="2847975" y="4189413"/>
              <a:ext cx="233363" cy="303212"/>
              <a:chOff x="1782" y="2746"/>
              <a:chExt cx="147" cy="191"/>
            </a:xfrm>
          </p:grpSpPr>
          <p:sp>
            <p:nvSpPr>
              <p:cNvPr id="141" name="Rectangle 43"/>
              <p:cNvSpPr>
                <a:spLocks noChangeArrowheads="1"/>
              </p:cNvSpPr>
              <p:nvPr/>
            </p:nvSpPr>
            <p:spPr bwMode="auto">
              <a:xfrm>
                <a:off x="1782" y="2746"/>
                <a:ext cx="8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46" name="Rectangle 44"/>
              <p:cNvSpPr>
                <a:spLocks noChangeArrowheads="1"/>
              </p:cNvSpPr>
              <p:nvPr/>
            </p:nvSpPr>
            <p:spPr bwMode="auto">
              <a:xfrm>
                <a:off x="1867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pl-PL" sz="1400" b="1"/>
              </a:p>
            </p:txBody>
          </p:sp>
        </p:grpSp>
        <p:grpSp>
          <p:nvGrpSpPr>
            <p:cNvPr id="105" name="Group 48"/>
            <p:cNvGrpSpPr>
              <a:grpSpLocks/>
            </p:cNvGrpSpPr>
            <p:nvPr/>
          </p:nvGrpSpPr>
          <p:grpSpPr bwMode="auto">
            <a:xfrm>
              <a:off x="3698875" y="4189413"/>
              <a:ext cx="292100" cy="303212"/>
              <a:chOff x="2318" y="2746"/>
              <a:chExt cx="184" cy="191"/>
            </a:xfrm>
          </p:grpSpPr>
          <p:sp>
            <p:nvSpPr>
              <p:cNvPr id="125" name="Rectangle 46"/>
              <p:cNvSpPr>
                <a:spLocks noChangeArrowheads="1"/>
              </p:cNvSpPr>
              <p:nvPr/>
            </p:nvSpPr>
            <p:spPr bwMode="auto">
              <a:xfrm>
                <a:off x="2318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26" name="Rectangle 47"/>
              <p:cNvSpPr>
                <a:spLocks noChangeArrowheads="1"/>
              </p:cNvSpPr>
              <p:nvPr/>
            </p:nvSpPr>
            <p:spPr bwMode="auto">
              <a:xfrm>
                <a:off x="2440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pl-PL" sz="1400" b="1"/>
              </a:p>
            </p:txBody>
          </p:sp>
        </p:grpSp>
        <p:grpSp>
          <p:nvGrpSpPr>
            <p:cNvPr id="106" name="Group 51"/>
            <p:cNvGrpSpPr>
              <a:grpSpLocks/>
            </p:cNvGrpSpPr>
            <p:nvPr/>
          </p:nvGrpSpPr>
          <p:grpSpPr bwMode="auto">
            <a:xfrm>
              <a:off x="4648200" y="4189413"/>
              <a:ext cx="290513" cy="303212"/>
              <a:chOff x="2916" y="2746"/>
              <a:chExt cx="183" cy="191"/>
            </a:xfrm>
          </p:grpSpPr>
          <p:sp>
            <p:nvSpPr>
              <p:cNvPr id="123" name="Rectangle 49"/>
              <p:cNvSpPr>
                <a:spLocks noChangeArrowheads="1"/>
              </p:cNvSpPr>
              <p:nvPr/>
            </p:nvSpPr>
            <p:spPr bwMode="auto">
              <a:xfrm>
                <a:off x="2916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24" name="Rectangle 50"/>
              <p:cNvSpPr>
                <a:spLocks noChangeArrowheads="1"/>
              </p:cNvSpPr>
              <p:nvPr/>
            </p:nvSpPr>
            <p:spPr bwMode="auto">
              <a:xfrm>
                <a:off x="3037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pl-PL" sz="1400" b="1"/>
              </a:p>
            </p:txBody>
          </p:sp>
        </p:grpSp>
        <p:grpSp>
          <p:nvGrpSpPr>
            <p:cNvPr id="107" name="Group 54"/>
            <p:cNvGrpSpPr>
              <a:grpSpLocks/>
            </p:cNvGrpSpPr>
            <p:nvPr/>
          </p:nvGrpSpPr>
          <p:grpSpPr bwMode="auto">
            <a:xfrm>
              <a:off x="5218113" y="4189413"/>
              <a:ext cx="290512" cy="301625"/>
              <a:chOff x="3275" y="2697"/>
              <a:chExt cx="183" cy="190"/>
            </a:xfrm>
          </p:grpSpPr>
          <p:sp>
            <p:nvSpPr>
              <p:cNvPr id="121" name="Rectangle 52"/>
              <p:cNvSpPr>
                <a:spLocks noChangeArrowheads="1"/>
              </p:cNvSpPr>
              <p:nvPr/>
            </p:nvSpPr>
            <p:spPr bwMode="auto">
              <a:xfrm>
                <a:off x="3275" y="2697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22" name="Rectangle 53"/>
              <p:cNvSpPr>
                <a:spLocks noChangeArrowheads="1"/>
              </p:cNvSpPr>
              <p:nvPr/>
            </p:nvSpPr>
            <p:spPr bwMode="auto">
              <a:xfrm>
                <a:off x="3396" y="275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pl-PL" sz="1400" b="1"/>
              </a:p>
            </p:txBody>
          </p:sp>
        </p:grpSp>
        <p:grpSp>
          <p:nvGrpSpPr>
            <p:cNvPr id="108" name="Group 57"/>
            <p:cNvGrpSpPr>
              <a:grpSpLocks/>
            </p:cNvGrpSpPr>
            <p:nvPr/>
          </p:nvGrpSpPr>
          <p:grpSpPr bwMode="auto">
            <a:xfrm>
              <a:off x="6197600" y="4189413"/>
              <a:ext cx="288925" cy="303212"/>
              <a:chOff x="3892" y="2746"/>
              <a:chExt cx="182" cy="191"/>
            </a:xfrm>
          </p:grpSpPr>
          <p:sp>
            <p:nvSpPr>
              <p:cNvPr id="119" name="Rectangle 55"/>
              <p:cNvSpPr>
                <a:spLocks noChangeArrowheads="1"/>
              </p:cNvSpPr>
              <p:nvPr/>
            </p:nvSpPr>
            <p:spPr bwMode="auto">
              <a:xfrm>
                <a:off x="3892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20" name="Rectangle 56"/>
              <p:cNvSpPr>
                <a:spLocks noChangeArrowheads="1"/>
              </p:cNvSpPr>
              <p:nvPr/>
            </p:nvSpPr>
            <p:spPr bwMode="auto">
              <a:xfrm>
                <a:off x="4012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pl-PL" sz="1400" b="1"/>
              </a:p>
            </p:txBody>
          </p:sp>
        </p:grpSp>
        <p:grpSp>
          <p:nvGrpSpPr>
            <p:cNvPr id="109" name="Group 60"/>
            <p:cNvGrpSpPr>
              <a:grpSpLocks/>
            </p:cNvGrpSpPr>
            <p:nvPr/>
          </p:nvGrpSpPr>
          <p:grpSpPr bwMode="auto">
            <a:xfrm>
              <a:off x="6867525" y="4189413"/>
              <a:ext cx="288925" cy="303212"/>
              <a:chOff x="4314" y="2746"/>
              <a:chExt cx="182" cy="191"/>
            </a:xfrm>
          </p:grpSpPr>
          <p:sp>
            <p:nvSpPr>
              <p:cNvPr id="117" name="Rectangle 58"/>
              <p:cNvSpPr>
                <a:spLocks noChangeArrowheads="1"/>
              </p:cNvSpPr>
              <p:nvPr/>
            </p:nvSpPr>
            <p:spPr bwMode="auto">
              <a:xfrm>
                <a:off x="4314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18" name="Rectangle 59"/>
              <p:cNvSpPr>
                <a:spLocks noChangeArrowheads="1"/>
              </p:cNvSpPr>
              <p:nvPr/>
            </p:nvSpPr>
            <p:spPr bwMode="auto">
              <a:xfrm>
                <a:off x="4434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pl-PL" sz="1400" b="1"/>
              </a:p>
            </p:txBody>
          </p:sp>
        </p:grpSp>
        <p:sp>
          <p:nvSpPr>
            <p:cNvPr id="110" name="Rectangle 67"/>
            <p:cNvSpPr>
              <a:spLocks noChangeArrowheads="1"/>
            </p:cNvSpPr>
            <p:nvPr/>
          </p:nvSpPr>
          <p:spPr bwMode="auto">
            <a:xfrm>
              <a:off x="5000625" y="4610100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1" name="Nawias klamrowy otwierający 61"/>
            <p:cNvSpPr>
              <a:spLocks/>
            </p:cNvSpPr>
            <p:nvPr/>
          </p:nvSpPr>
          <p:spPr bwMode="auto">
            <a:xfrm rot="16200000">
              <a:off x="1870869" y="4780756"/>
              <a:ext cx="314325" cy="1392238"/>
            </a:xfrm>
            <a:prstGeom prst="leftBrace">
              <a:avLst>
                <a:gd name="adj1" fmla="val 8356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" name="Nawias klamrowy otwierający 62"/>
            <p:cNvSpPr>
              <a:spLocks/>
            </p:cNvSpPr>
            <p:nvPr/>
          </p:nvSpPr>
          <p:spPr bwMode="auto">
            <a:xfrm rot="16200000">
              <a:off x="2847182" y="5185231"/>
              <a:ext cx="314325" cy="560388"/>
            </a:xfrm>
            <a:prstGeom prst="leftBrace">
              <a:avLst>
                <a:gd name="adj1" fmla="val 8360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Nawias klamrowy otwierający 63"/>
            <p:cNvSpPr>
              <a:spLocks/>
            </p:cNvSpPr>
            <p:nvPr/>
          </p:nvSpPr>
          <p:spPr bwMode="auto">
            <a:xfrm rot="16200000">
              <a:off x="3792521" y="4802169"/>
              <a:ext cx="314325" cy="1349409"/>
            </a:xfrm>
            <a:prstGeom prst="leftBrace">
              <a:avLst>
                <a:gd name="adj1" fmla="val 8341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14" name="Object 30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0380731"/>
                </p:ext>
              </p:extLst>
            </p:nvPr>
          </p:nvGraphicFramePr>
          <p:xfrm>
            <a:off x="1907962" y="5551484"/>
            <a:ext cx="28892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820" name="Equation" r:id="rId11" imgW="152280" imgH="215640" progId="Equation.3">
                    <p:embed/>
                  </p:oleObj>
                </mc:Choice>
                <mc:Fallback>
                  <p:oleObj name="Equation" r:id="rId11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962" y="5551484"/>
                          <a:ext cx="28892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5" name="Object 30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8333745"/>
                </p:ext>
              </p:extLst>
            </p:nvPr>
          </p:nvGraphicFramePr>
          <p:xfrm>
            <a:off x="2814425" y="5540372"/>
            <a:ext cx="315912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821" name="Equation" r:id="rId13" imgW="164880" imgH="215640" progId="Equation.3">
                    <p:embed/>
                  </p:oleObj>
                </mc:Choice>
                <mc:Fallback>
                  <p:oleObj name="Equation" r:id="rId13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4425" y="5540372"/>
                          <a:ext cx="315912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6" name="Object 30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4137410"/>
                </p:ext>
              </p:extLst>
            </p:nvPr>
          </p:nvGraphicFramePr>
          <p:xfrm>
            <a:off x="3730412" y="5543547"/>
            <a:ext cx="290513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822" name="Equation" r:id="rId15" imgW="152280" imgH="228600" progId="Equation.3">
                    <p:embed/>
                  </p:oleObj>
                </mc:Choice>
                <mc:Fallback>
                  <p:oleObj name="Equation" r:id="rId15" imgW="152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0412" y="5543547"/>
                          <a:ext cx="290513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a 7"/>
          <p:cNvGrpSpPr/>
          <p:nvPr/>
        </p:nvGrpSpPr>
        <p:grpSpPr>
          <a:xfrm>
            <a:off x="950394" y="5178368"/>
            <a:ext cx="5645769" cy="1040"/>
            <a:chOff x="1065127" y="5180359"/>
            <a:chExt cx="5645769" cy="1040"/>
          </a:xfrm>
        </p:grpSpPr>
        <p:cxnSp>
          <p:nvCxnSpPr>
            <p:cNvPr id="4" name="Łącznik prosty ze strzałką 3"/>
            <p:cNvCxnSpPr/>
            <p:nvPr/>
          </p:nvCxnSpPr>
          <p:spPr bwMode="auto">
            <a:xfrm flipV="1">
              <a:off x="1065127" y="5180359"/>
              <a:ext cx="5645769" cy="10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" name="Łącznik prosty ze strzałką 5"/>
            <p:cNvCxnSpPr/>
            <p:nvPr/>
          </p:nvCxnSpPr>
          <p:spPr bwMode="auto">
            <a:xfrm>
              <a:off x="1084404" y="5180359"/>
              <a:ext cx="432014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graphicFrame>
        <p:nvGraphicFramePr>
          <p:cNvPr id="77" name="Object 40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019106"/>
              </p:ext>
            </p:extLst>
          </p:nvPr>
        </p:nvGraphicFramePr>
        <p:xfrm>
          <a:off x="4961432" y="4703733"/>
          <a:ext cx="3476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23" name="Równanie" r:id="rId17" imgW="164880" imgH="228600" progId="Equation.3">
                  <p:embed/>
                </p:oleObj>
              </mc:Choice>
              <mc:Fallback>
                <p:oleObj name="Równanie" r:id="rId17" imgW="164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1432" y="4703733"/>
                        <a:ext cx="347663" cy="479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1317356" y="284420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NATĘŻENIE STRUMIENIA PAKIETÓW</a:t>
            </a:r>
            <a:endParaRPr lang="pl-PL" sz="4000" dirty="0" smtClean="0"/>
          </a:p>
        </p:txBody>
      </p:sp>
      <p:graphicFrame>
        <p:nvGraphicFramePr>
          <p:cNvPr id="4098" name="Object 30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053678"/>
              </p:ext>
            </p:extLst>
          </p:nvPr>
        </p:nvGraphicFramePr>
        <p:xfrm>
          <a:off x="2726795" y="3101548"/>
          <a:ext cx="3333750" cy="123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392" name="Equation" r:id="rId4" imgW="1193760" imgH="444240" progId="Equation.3">
                  <p:embed/>
                </p:oleObj>
              </mc:Choice>
              <mc:Fallback>
                <p:oleObj name="Equation" r:id="rId4" imgW="1193760" imgH="444240" progId="Equation.3">
                  <p:embed/>
                  <p:pic>
                    <p:nvPicPr>
                      <p:cNvPr id="0" name="Object 30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6795" y="3101548"/>
                        <a:ext cx="3333750" cy="1239838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392987" y="6488834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4099" name="Object 41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794233"/>
              </p:ext>
            </p:extLst>
          </p:nvPr>
        </p:nvGraphicFramePr>
        <p:xfrm>
          <a:off x="1376363" y="1628775"/>
          <a:ext cx="55340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393" name="Equation" r:id="rId6" imgW="2654280" imgH="431640" progId="Equation.3">
                  <p:embed/>
                </p:oleObj>
              </mc:Choice>
              <mc:Fallback>
                <p:oleObj name="Equation" r:id="rId6" imgW="2654280" imgH="431640" progId="Equation.3">
                  <p:embed/>
                  <p:pic>
                    <p:nvPicPr>
                      <p:cNvPr id="0" name="Object 4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6363" y="1628775"/>
                        <a:ext cx="5534025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03" name="Łącznik prosty 13"/>
          <p:cNvCxnSpPr>
            <a:cxnSpLocks noChangeShapeType="1"/>
            <a:stCxn id="4105" idx="3"/>
          </p:cNvCxnSpPr>
          <p:nvPr/>
        </p:nvCxnSpPr>
        <p:spPr bwMode="auto">
          <a:xfrm flipV="1">
            <a:off x="2279650" y="5229225"/>
            <a:ext cx="5397500" cy="793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105" name="pole tekstowe 11"/>
          <p:cNvSpPr txBox="1">
            <a:spLocks noChangeArrowheads="1"/>
          </p:cNvSpPr>
          <p:nvPr/>
        </p:nvSpPr>
        <p:spPr bwMode="auto">
          <a:xfrm>
            <a:off x="1331913" y="4914047"/>
            <a:ext cx="947559" cy="64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600" b="1" i="1"/>
              <a:t>A</a:t>
            </a:r>
            <a:r>
              <a:rPr lang="pl-PL" sz="3600" b="1"/>
              <a:t> =</a:t>
            </a:r>
            <a:r>
              <a:rPr lang="pl-PL"/>
              <a:t> </a:t>
            </a:r>
          </a:p>
        </p:txBody>
      </p:sp>
      <p:sp>
        <p:nvSpPr>
          <p:cNvPr id="4106" name="Prostokąt 15"/>
          <p:cNvSpPr>
            <a:spLocks noChangeArrowheads="1"/>
          </p:cNvSpPr>
          <p:nvPr/>
        </p:nvSpPr>
        <p:spPr bwMode="auto">
          <a:xfrm>
            <a:off x="2321750" y="4734145"/>
            <a:ext cx="43084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/>
              <a:t>ś</a:t>
            </a:r>
            <a:r>
              <a:rPr lang="pl-PL" b="1" dirty="0" smtClean="0"/>
              <a:t>redni czas transmisji pakietów</a:t>
            </a:r>
            <a:endParaRPr lang="pl-PL" dirty="0"/>
          </a:p>
        </p:txBody>
      </p:sp>
      <p:sp>
        <p:nvSpPr>
          <p:cNvPr id="4107" name="Prostokąt 16"/>
          <p:cNvSpPr>
            <a:spLocks noChangeArrowheads="1"/>
          </p:cNvSpPr>
          <p:nvPr/>
        </p:nvSpPr>
        <p:spPr bwMode="auto">
          <a:xfrm>
            <a:off x="2276881" y="5229261"/>
            <a:ext cx="54904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/>
              <a:t>ś</a:t>
            </a:r>
            <a:r>
              <a:rPr lang="pl-PL" b="1" dirty="0" smtClean="0"/>
              <a:t>redni odstęp czasu pomiędzy pakietami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186254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NATĘŻENIE STRUMIENIA PAKIETÓW</a:t>
            </a:r>
            <a:endParaRPr lang="pl-PL" sz="4000" dirty="0" smtClean="0"/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7391400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5124" name="Object 41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8456876"/>
              </p:ext>
            </p:extLst>
          </p:nvPr>
        </p:nvGraphicFramePr>
        <p:xfrm>
          <a:off x="1849851" y="1628775"/>
          <a:ext cx="55340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8" name="Equation" r:id="rId4" imgW="2654280" imgH="431640" progId="Equation.3">
                  <p:embed/>
                </p:oleObj>
              </mc:Choice>
              <mc:Fallback>
                <p:oleObj name="Equation" r:id="rId4" imgW="2654280" imgH="431640" progId="Equation.3">
                  <p:embed/>
                  <p:pic>
                    <p:nvPicPr>
                      <p:cNvPr id="0" name="Object 4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851" y="1628775"/>
                        <a:ext cx="5534025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0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2955478"/>
              </p:ext>
            </p:extLst>
          </p:nvPr>
        </p:nvGraphicFramePr>
        <p:xfrm>
          <a:off x="2365424" y="3430182"/>
          <a:ext cx="2800350" cy="134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19" name="Equation" r:id="rId6" imgW="1002960" imgH="482400" progId="Equation.3">
                  <p:embed/>
                </p:oleObj>
              </mc:Choice>
              <mc:Fallback>
                <p:oleObj name="Equation" r:id="rId6" imgW="1002960" imgH="482400" progId="Equation.3">
                  <p:embed/>
                  <p:pic>
                    <p:nvPicPr>
                      <p:cNvPr id="0" name="Object 3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424" y="3430182"/>
                        <a:ext cx="2800350" cy="1347787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118291" y="4856139"/>
            <a:ext cx="52655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i="1" dirty="0" smtClean="0">
                <a:solidFill>
                  <a:srgbClr val="006600"/>
                </a:solidFill>
              </a:rPr>
              <a:t>A</a:t>
            </a:r>
            <a:r>
              <a:rPr lang="pl-PL" b="1" dirty="0" smtClean="0">
                <a:solidFill>
                  <a:srgbClr val="006600"/>
                </a:solidFill>
              </a:rPr>
              <a:t> = liczba pakietów pojawiających się w średnim czasie transmisji pakietu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12" name="Prostokąt 11"/>
          <p:cNvSpPr/>
          <p:nvPr/>
        </p:nvSpPr>
        <p:spPr bwMode="auto">
          <a:xfrm>
            <a:off x="1804051" y="3338990"/>
            <a:ext cx="5625625" cy="2361167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3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34444" y="3619211"/>
            <a:ext cx="1011973" cy="1204354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a 47"/>
          <p:cNvGrpSpPr/>
          <p:nvPr/>
        </p:nvGrpSpPr>
        <p:grpSpPr>
          <a:xfrm>
            <a:off x="232681" y="5051026"/>
            <a:ext cx="4998929" cy="1709653"/>
            <a:chOff x="232681" y="5051026"/>
            <a:chExt cx="4998929" cy="1709653"/>
          </a:xfrm>
        </p:grpSpPr>
        <p:graphicFrame>
          <p:nvGraphicFramePr>
            <p:cNvPr id="17" name="Object 307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05107502"/>
                </p:ext>
              </p:extLst>
            </p:nvPr>
          </p:nvGraphicFramePr>
          <p:xfrm>
            <a:off x="237710" y="5899389"/>
            <a:ext cx="1314450" cy="695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846" name="Równanie" r:id="rId4" imgW="457200" imgH="241200" progId="Equation.3">
                    <p:embed/>
                  </p:oleObj>
                </mc:Choice>
                <mc:Fallback>
                  <p:oleObj name="Równanie" r:id="rId4" imgW="4572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710" y="5899389"/>
                          <a:ext cx="1314450" cy="695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7" name="Grupa 46"/>
            <p:cNvGrpSpPr/>
            <p:nvPr/>
          </p:nvGrpSpPr>
          <p:grpSpPr>
            <a:xfrm>
              <a:off x="232681" y="5051026"/>
              <a:ext cx="4998929" cy="1709653"/>
              <a:chOff x="232681" y="5051026"/>
              <a:chExt cx="4998929" cy="1709653"/>
            </a:xfrm>
          </p:grpSpPr>
          <p:sp>
            <p:nvSpPr>
              <p:cNvPr id="19" name="pole tekstowe 70"/>
              <p:cNvSpPr txBox="1">
                <a:spLocks noChangeArrowheads="1"/>
              </p:cNvSpPr>
              <p:nvPr/>
            </p:nvSpPr>
            <p:spPr bwMode="auto">
              <a:xfrm>
                <a:off x="1661402" y="5735958"/>
                <a:ext cx="3570208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/>
                  <a:t>c</a:t>
                </a:r>
                <a:r>
                  <a:rPr lang="pl-PL" b="1" dirty="0" smtClean="0"/>
                  <a:t>zasy transmisji pakietów</a:t>
                </a:r>
                <a:br>
                  <a:rPr lang="pl-PL" b="1" dirty="0" smtClean="0"/>
                </a:br>
                <a:r>
                  <a:rPr lang="pl-PL" b="1" dirty="0" smtClean="0">
                    <a:solidFill>
                      <a:srgbClr val="006600"/>
                    </a:solidFill>
                  </a:rPr>
                  <a:t>(rozkład wykładniczy)</a:t>
                </a:r>
                <a:endParaRPr lang="pl-PL" b="1" dirty="0">
                  <a:solidFill>
                    <a:srgbClr val="006600"/>
                  </a:solidFill>
                </a:endParaRPr>
              </a:p>
            </p:txBody>
          </p:sp>
          <p:grpSp>
            <p:nvGrpSpPr>
              <p:cNvPr id="8" name="Grupa 7"/>
              <p:cNvGrpSpPr/>
              <p:nvPr/>
            </p:nvGrpSpPr>
            <p:grpSpPr>
              <a:xfrm>
                <a:off x="232681" y="5051026"/>
                <a:ext cx="4998929" cy="1709653"/>
                <a:chOff x="232681" y="5051026"/>
                <a:chExt cx="4998929" cy="1709653"/>
              </a:xfrm>
            </p:grpSpPr>
            <p:sp>
              <p:nvSpPr>
                <p:cNvPr id="26" name="Prostokąt 25"/>
                <p:cNvSpPr/>
                <p:nvPr/>
              </p:nvSpPr>
              <p:spPr bwMode="auto">
                <a:xfrm>
                  <a:off x="232681" y="5772299"/>
                  <a:ext cx="4998929" cy="988380"/>
                </a:xfrm>
                <a:prstGeom prst="rect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7" name="pole tekstowe 6"/>
                <p:cNvSpPr txBox="1"/>
                <p:nvPr/>
              </p:nvSpPr>
              <p:spPr>
                <a:xfrm>
                  <a:off x="2896591" y="5051026"/>
                  <a:ext cx="641522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5400" b="1" dirty="0" smtClean="0">
                      <a:solidFill>
                        <a:srgbClr val="000000"/>
                      </a:solidFill>
                      <a:latin typeface="Arial Black" panose="020B0A04020102020204" pitchFamily="34" charset="0"/>
                    </a:rPr>
                    <a:t>+</a:t>
                  </a:r>
                  <a:endParaRPr lang="pl-PL" b="1" dirty="0">
                    <a:solidFill>
                      <a:srgbClr val="000000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</p:grpSp>
      </p:grpSp>
      <p:grpSp>
        <p:nvGrpSpPr>
          <p:cNvPr id="9" name="Grupa 8"/>
          <p:cNvGrpSpPr/>
          <p:nvPr/>
        </p:nvGrpSpPr>
        <p:grpSpPr>
          <a:xfrm>
            <a:off x="232681" y="232627"/>
            <a:ext cx="8618347" cy="2825446"/>
            <a:chOff x="232681" y="321850"/>
            <a:chExt cx="8618347" cy="2825446"/>
          </a:xfrm>
        </p:grpSpPr>
        <p:grpSp>
          <p:nvGrpSpPr>
            <p:cNvPr id="3" name="Grupa 2"/>
            <p:cNvGrpSpPr/>
            <p:nvPr/>
          </p:nvGrpSpPr>
          <p:grpSpPr>
            <a:xfrm>
              <a:off x="232681" y="323655"/>
              <a:ext cx="8481508" cy="2823641"/>
              <a:chOff x="232681" y="323655"/>
              <a:chExt cx="8481508" cy="2823641"/>
            </a:xfrm>
          </p:grpSpPr>
          <p:graphicFrame>
            <p:nvGraphicFramePr>
              <p:cNvPr id="13" name="Object 307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78162325"/>
                  </p:ext>
                </p:extLst>
              </p:nvPr>
            </p:nvGraphicFramePr>
            <p:xfrm>
              <a:off x="300038" y="974725"/>
              <a:ext cx="1766887" cy="750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847" name="Równanie" r:id="rId6" imgW="507960" imgH="215640" progId="Equation.3">
                      <p:embed/>
                    </p:oleObj>
                  </mc:Choice>
                  <mc:Fallback>
                    <p:oleObj name="Równanie" r:id="rId6" imgW="50796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0038" y="974725"/>
                            <a:ext cx="1766887" cy="7508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307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07752526"/>
                  </p:ext>
                </p:extLst>
              </p:nvPr>
            </p:nvGraphicFramePr>
            <p:xfrm>
              <a:off x="3217352" y="2397996"/>
              <a:ext cx="927100" cy="749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848" name="Equation" r:id="rId8" imgW="266400" imgH="215640" progId="Equation.3">
                      <p:embed/>
                    </p:oleObj>
                  </mc:Choice>
                  <mc:Fallback>
                    <p:oleObj name="Equation" r:id="rId8" imgW="2664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17352" y="2397996"/>
                            <a:ext cx="927100" cy="7493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pole tekstowe 69"/>
              <p:cNvSpPr txBox="1">
                <a:spLocks noChangeArrowheads="1"/>
              </p:cNvSpPr>
              <p:nvPr/>
            </p:nvSpPr>
            <p:spPr bwMode="auto">
              <a:xfrm>
                <a:off x="2469860" y="878221"/>
                <a:ext cx="5523500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prawdopodobieństwo, że w czasie </a:t>
                </a:r>
                <a:r>
                  <a:rPr lang="pl-PL" b="1" i="1" dirty="0" smtClean="0"/>
                  <a:t>t</a:t>
                </a:r>
                <a:br>
                  <a:rPr lang="pl-PL" b="1" i="1" dirty="0" smtClean="0"/>
                </a:br>
                <a:r>
                  <a:rPr lang="pl-PL" b="1" dirty="0" smtClean="0"/>
                  <a:t>pojawi się </a:t>
                </a:r>
                <a:r>
                  <a:rPr lang="pl-PL" b="1" i="1" dirty="0"/>
                  <a:t>n</a:t>
                </a:r>
                <a:r>
                  <a:rPr lang="pl-PL" b="1" dirty="0" smtClean="0"/>
                  <a:t> pakietów </a:t>
                </a:r>
                <a:r>
                  <a:rPr lang="pl-PL" b="1" dirty="0" smtClean="0">
                    <a:solidFill>
                      <a:srgbClr val="006600"/>
                    </a:solidFill>
                  </a:rPr>
                  <a:t>(rozkład Poissona)</a:t>
                </a:r>
                <a:endParaRPr lang="pl-PL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2" name="Prostokąt 1"/>
              <p:cNvSpPr/>
              <p:nvPr/>
            </p:nvSpPr>
            <p:spPr bwMode="auto">
              <a:xfrm>
                <a:off x="232681" y="323655"/>
                <a:ext cx="8481508" cy="1530170"/>
              </a:xfrm>
              <a:prstGeom prst="rect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" name="Łącznik prosty ze strzałką 3"/>
              <p:cNvCxnSpPr/>
              <p:nvPr/>
            </p:nvCxnSpPr>
            <p:spPr bwMode="auto">
              <a:xfrm>
                <a:off x="3581890" y="1853825"/>
                <a:ext cx="0" cy="516136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5" name="Prostokąt 4"/>
            <p:cNvSpPr/>
            <p:nvPr/>
          </p:nvSpPr>
          <p:spPr>
            <a:xfrm>
              <a:off x="369521" y="321850"/>
              <a:ext cx="84815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pl-PL" sz="3600" kern="0" dirty="0">
                  <a:solidFill>
                    <a:schemeClr val="folHlink"/>
                  </a:solidFill>
                  <a:latin typeface="+mj-lt"/>
                  <a:ea typeface="+mj-ea"/>
                  <a:cs typeface="+mj-cs"/>
                </a:rPr>
                <a:t>ZLICZENIOWY MODEL STRUMIENIA PAKIETÓW</a:t>
              </a:r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5330938" y="5321473"/>
            <a:ext cx="3705875" cy="1323842"/>
            <a:chOff x="5330938" y="5321473"/>
            <a:chExt cx="3705875" cy="1323842"/>
          </a:xfrm>
        </p:grpSpPr>
        <p:sp>
          <p:nvSpPr>
            <p:cNvPr id="27" name="Freeform 61"/>
            <p:cNvSpPr>
              <a:spLocks/>
            </p:cNvSpPr>
            <p:nvPr/>
          </p:nvSpPr>
          <p:spPr bwMode="auto">
            <a:xfrm>
              <a:off x="7369311" y="6035715"/>
              <a:ext cx="838200" cy="447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6073911" y="5883315"/>
              <a:ext cx="12954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Text Box 63"/>
            <p:cNvSpPr txBox="1">
              <a:spLocks noChangeArrowheads="1"/>
            </p:cNvSpPr>
            <p:nvPr/>
          </p:nvSpPr>
          <p:spPr bwMode="auto">
            <a:xfrm>
              <a:off x="7369311" y="5502315"/>
              <a:ext cx="92075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CC3300"/>
                  </a:solidFill>
                </a:rPr>
                <a:t>kanał</a:t>
              </a:r>
              <a:endParaRPr lang="pl-PL" b="1" dirty="0"/>
            </a:p>
          </p:txBody>
        </p:sp>
        <p:sp>
          <p:nvSpPr>
            <p:cNvPr id="32" name="Line 64"/>
            <p:cNvSpPr>
              <a:spLocks noChangeShapeType="1"/>
            </p:cNvSpPr>
            <p:nvPr/>
          </p:nvSpPr>
          <p:spPr bwMode="auto">
            <a:xfrm>
              <a:off x="6207261" y="6010315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65"/>
            <p:cNvSpPr>
              <a:spLocks noChangeShapeType="1"/>
            </p:cNvSpPr>
            <p:nvPr/>
          </p:nvSpPr>
          <p:spPr bwMode="auto">
            <a:xfrm>
              <a:off x="6472374" y="6010315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66"/>
            <p:cNvSpPr>
              <a:spLocks noChangeShapeType="1"/>
            </p:cNvSpPr>
            <p:nvPr/>
          </p:nvSpPr>
          <p:spPr bwMode="auto">
            <a:xfrm>
              <a:off x="6739074" y="6010315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67"/>
            <p:cNvSpPr>
              <a:spLocks noChangeShapeType="1"/>
            </p:cNvSpPr>
            <p:nvPr/>
          </p:nvSpPr>
          <p:spPr bwMode="auto">
            <a:xfrm>
              <a:off x="7005774" y="6010315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68"/>
            <p:cNvSpPr>
              <a:spLocks noChangeShapeType="1"/>
            </p:cNvSpPr>
            <p:nvPr/>
          </p:nvSpPr>
          <p:spPr bwMode="auto">
            <a:xfrm>
              <a:off x="7272474" y="6010315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69"/>
            <p:cNvSpPr>
              <a:spLocks noChangeShapeType="1"/>
            </p:cNvSpPr>
            <p:nvPr/>
          </p:nvSpPr>
          <p:spPr bwMode="auto">
            <a:xfrm rot="5400000">
              <a:off x="7788411" y="5997615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Line 71"/>
            <p:cNvSpPr>
              <a:spLocks noChangeShapeType="1"/>
            </p:cNvSpPr>
            <p:nvPr/>
          </p:nvSpPr>
          <p:spPr bwMode="auto">
            <a:xfrm>
              <a:off x="8207511" y="6264315"/>
              <a:ext cx="82930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3" name="Line 71"/>
            <p:cNvSpPr>
              <a:spLocks noChangeShapeType="1"/>
            </p:cNvSpPr>
            <p:nvPr/>
          </p:nvSpPr>
          <p:spPr bwMode="auto">
            <a:xfrm>
              <a:off x="5330938" y="6282135"/>
              <a:ext cx="82930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Text Box 63"/>
            <p:cNvSpPr txBox="1">
              <a:spLocks noChangeArrowheads="1"/>
            </p:cNvSpPr>
            <p:nvPr/>
          </p:nvSpPr>
          <p:spPr bwMode="auto">
            <a:xfrm>
              <a:off x="6066635" y="5321473"/>
              <a:ext cx="92044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99"/>
                  </a:solidFill>
                </a:rPr>
                <a:t>bufor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</p:grpSp>
      <p:grpSp>
        <p:nvGrpSpPr>
          <p:cNvPr id="46" name="Grupa 45"/>
          <p:cNvGrpSpPr/>
          <p:nvPr/>
        </p:nvGrpSpPr>
        <p:grpSpPr>
          <a:xfrm>
            <a:off x="232681" y="2308611"/>
            <a:ext cx="8906290" cy="2797924"/>
            <a:chOff x="232681" y="2308611"/>
            <a:chExt cx="8906290" cy="2797924"/>
          </a:xfrm>
        </p:grpSpPr>
        <p:grpSp>
          <p:nvGrpSpPr>
            <p:cNvPr id="24" name="Grupa 23"/>
            <p:cNvGrpSpPr/>
            <p:nvPr/>
          </p:nvGrpSpPr>
          <p:grpSpPr>
            <a:xfrm>
              <a:off x="232681" y="2308611"/>
              <a:ext cx="8906290" cy="2797924"/>
              <a:chOff x="232681" y="2308611"/>
              <a:chExt cx="8906290" cy="2797924"/>
            </a:xfrm>
          </p:grpSpPr>
          <p:sp>
            <p:nvSpPr>
              <p:cNvPr id="18" name="pole tekstowe 69"/>
              <p:cNvSpPr txBox="1">
                <a:spLocks noChangeArrowheads="1"/>
              </p:cNvSpPr>
              <p:nvPr/>
            </p:nvSpPr>
            <p:spPr bwMode="auto">
              <a:xfrm>
                <a:off x="1828345" y="4109476"/>
                <a:ext cx="6117380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odstępy czasu pomiędzy kolejnymi pakietami</a:t>
                </a:r>
                <a:br>
                  <a:rPr lang="pl-PL" b="1" dirty="0" smtClean="0"/>
                </a:br>
                <a:r>
                  <a:rPr lang="pl-PL" b="1" dirty="0" smtClean="0">
                    <a:solidFill>
                      <a:srgbClr val="006600"/>
                    </a:solidFill>
                  </a:rPr>
                  <a:t>(rozkład wykładniczy)</a:t>
                </a:r>
                <a:endParaRPr lang="pl-PL" b="1" dirty="0">
                  <a:solidFill>
                    <a:srgbClr val="006600"/>
                  </a:solidFill>
                </a:endParaRPr>
              </a:p>
            </p:txBody>
          </p:sp>
          <p:grpSp>
            <p:nvGrpSpPr>
              <p:cNvPr id="10" name="Grupa 9"/>
              <p:cNvGrpSpPr/>
              <p:nvPr/>
            </p:nvGrpSpPr>
            <p:grpSpPr>
              <a:xfrm>
                <a:off x="232681" y="2308611"/>
                <a:ext cx="8906290" cy="2797924"/>
                <a:chOff x="232681" y="2314025"/>
                <a:chExt cx="8906290" cy="2797924"/>
              </a:xfrm>
            </p:grpSpPr>
            <p:graphicFrame>
              <p:nvGraphicFramePr>
                <p:cNvPr id="6146" name="Object 307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60393350"/>
                    </p:ext>
                  </p:extLst>
                </p:nvPr>
              </p:nvGraphicFramePr>
              <p:xfrm>
                <a:off x="237710" y="4250562"/>
                <a:ext cx="1241425" cy="6953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3849" name="Równanie" r:id="rId10" imgW="431640" imgH="241200" progId="Equation.3">
                        <p:embed/>
                      </p:oleObj>
                    </mc:Choice>
                    <mc:Fallback>
                      <p:oleObj name="Równanie" r:id="rId10" imgW="431640" imgH="241200" progId="Equation.3">
                        <p:embed/>
                        <p:pic>
                          <p:nvPicPr>
                            <p:cNvPr id="0" name="Object 307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37710" y="4250562"/>
                              <a:ext cx="1241425" cy="6953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6" name="Tytuł 7"/>
                <p:cNvSpPr txBox="1">
                  <a:spLocks/>
                </p:cNvSpPr>
                <p:nvPr/>
              </p:nvSpPr>
              <p:spPr bwMode="auto">
                <a:xfrm>
                  <a:off x="232681" y="3338990"/>
                  <a:ext cx="8906290" cy="1143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+mj-lt"/>
                      <a:ea typeface="+mj-ea"/>
                      <a:cs typeface="+mj-cs"/>
                    </a:defRPr>
                  </a:lvl1pPr>
                  <a:lvl2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2pPr>
                  <a:lvl3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3pPr>
                  <a:lvl4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4pPr>
                  <a:lvl5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5pPr>
                  <a:lvl6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6pPr>
                  <a:lvl7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7pPr>
                  <a:lvl8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8pPr>
                  <a:lvl9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4400">
                      <a:solidFill>
                        <a:schemeClr val="tx2"/>
                      </a:solidFill>
                      <a:latin typeface="Impact" pitchFamily="34" charset="0"/>
                    </a:defRPr>
                  </a:lvl9pPr>
                </a:lstStyle>
                <a:p>
                  <a:r>
                    <a:rPr lang="pl-PL" sz="3600" kern="0" dirty="0" smtClean="0">
                      <a:solidFill>
                        <a:schemeClr val="folHlink"/>
                      </a:solidFill>
                    </a:rPr>
                    <a:t>PUNKTOWY MODEL STRUMIENIA PAKIETÓW</a:t>
                  </a:r>
                </a:p>
              </p:txBody>
            </p:sp>
            <p:sp>
              <p:nvSpPr>
                <p:cNvPr id="20" name="Prostokąt 19"/>
                <p:cNvSpPr/>
                <p:nvPr/>
              </p:nvSpPr>
              <p:spPr bwMode="auto">
                <a:xfrm>
                  <a:off x="232681" y="3606893"/>
                  <a:ext cx="7760679" cy="1505056"/>
                </a:xfrm>
                <a:prstGeom prst="rect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21" name="Object 307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53530469"/>
                    </p:ext>
                  </p:extLst>
                </p:nvPr>
              </p:nvGraphicFramePr>
              <p:xfrm>
                <a:off x="3217352" y="2314025"/>
                <a:ext cx="2252662" cy="7937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3850" name="Równanie" r:id="rId12" imgW="647640" imgH="228600" progId="Equation.3">
                        <p:embed/>
                      </p:oleObj>
                    </mc:Choice>
                    <mc:Fallback>
                      <p:oleObj name="Równanie" r:id="rId12" imgW="64764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217352" y="2314025"/>
                              <a:ext cx="2252662" cy="7937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cxnSp>
          <p:nvCxnSpPr>
            <p:cNvPr id="45" name="Łącznik prosty ze strzałką 44"/>
            <p:cNvCxnSpPr/>
            <p:nvPr/>
          </p:nvCxnSpPr>
          <p:spPr bwMode="auto">
            <a:xfrm>
              <a:off x="4977045" y="3058073"/>
              <a:ext cx="0" cy="51613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7391400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96352" y="254001"/>
            <a:ext cx="895129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ZLICZENIOWY MODEL STRUMIENIA PAKIETÓW</a:t>
            </a:r>
            <a:br>
              <a:rPr lang="pl-PL" sz="4000" dirty="0" smtClean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(MODEL POISSONA)</a:t>
            </a:r>
          </a:p>
        </p:txBody>
      </p:sp>
      <p:graphicFrame>
        <p:nvGraphicFramePr>
          <p:cNvPr id="7170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992476"/>
              </p:ext>
            </p:extLst>
          </p:nvPr>
        </p:nvGraphicFramePr>
        <p:xfrm>
          <a:off x="2498725" y="2286000"/>
          <a:ext cx="38227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86" name="Equation" r:id="rId4" imgW="914400" imgH="228600" progId="Equation.3">
                  <p:embed/>
                </p:oleObj>
              </mc:Choice>
              <mc:Fallback>
                <p:oleObj name="Equation" r:id="rId4" imgW="914400" imgH="2286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2286000"/>
                        <a:ext cx="3822700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675845" y="3429000"/>
            <a:ext cx="55002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800" b="1" dirty="0" smtClean="0"/>
              <a:t>Prawdopodobieństwo</a:t>
            </a:r>
            <a:r>
              <a:rPr lang="pl-PL" sz="2800" b="1" dirty="0"/>
              <a:t>, że w czasie </a:t>
            </a:r>
            <a:r>
              <a:rPr lang="pl-PL" sz="2800" b="1" i="1" dirty="0"/>
              <a:t>t</a:t>
            </a:r>
            <a:br>
              <a:rPr lang="pl-PL" sz="2800" b="1" i="1" dirty="0"/>
            </a:br>
            <a:r>
              <a:rPr lang="pl-PL" sz="2800" b="1" dirty="0"/>
              <a:t>pojawi się </a:t>
            </a:r>
            <a:r>
              <a:rPr lang="pl-PL" sz="2800" b="1" i="1" dirty="0"/>
              <a:t>n</a:t>
            </a:r>
            <a:r>
              <a:rPr lang="pl-PL" sz="2800" b="1" dirty="0"/>
              <a:t> pakietów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392987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19200" y="4340225"/>
            <a:ext cx="7602538" cy="1144588"/>
            <a:chOff x="768" y="2734"/>
            <a:chExt cx="4789" cy="721"/>
          </a:xfrm>
        </p:grpSpPr>
        <p:sp>
          <p:nvSpPr>
            <p:cNvPr id="7176" name="Line 7"/>
            <p:cNvSpPr>
              <a:spLocks noChangeShapeType="1"/>
            </p:cNvSpPr>
            <p:nvPr/>
          </p:nvSpPr>
          <p:spPr bwMode="auto">
            <a:xfrm>
              <a:off x="768" y="3408"/>
              <a:ext cx="4608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77" name="Rectangle 8"/>
            <p:cNvSpPr>
              <a:spLocks noChangeArrowheads="1"/>
            </p:cNvSpPr>
            <p:nvPr/>
          </p:nvSpPr>
          <p:spPr bwMode="auto">
            <a:xfrm>
              <a:off x="5040" y="2976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7178" name="Line 9"/>
            <p:cNvSpPr>
              <a:spLocks noChangeShapeType="1"/>
            </p:cNvSpPr>
            <p:nvPr/>
          </p:nvSpPr>
          <p:spPr bwMode="auto">
            <a:xfrm>
              <a:off x="2431" y="322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79" name="Line 10"/>
            <p:cNvSpPr>
              <a:spLocks noChangeShapeType="1"/>
            </p:cNvSpPr>
            <p:nvPr/>
          </p:nvSpPr>
          <p:spPr bwMode="auto">
            <a:xfrm>
              <a:off x="4575" y="322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80" name="Line 11"/>
            <p:cNvSpPr>
              <a:spLocks noChangeShapeType="1"/>
            </p:cNvSpPr>
            <p:nvPr/>
          </p:nvSpPr>
          <p:spPr bwMode="auto">
            <a:xfrm>
              <a:off x="2448" y="3216"/>
              <a:ext cx="21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81" name="Text Box 12"/>
            <p:cNvSpPr txBox="1">
              <a:spLocks noChangeArrowheads="1"/>
            </p:cNvSpPr>
            <p:nvPr/>
          </p:nvSpPr>
          <p:spPr bwMode="auto">
            <a:xfrm>
              <a:off x="3350" y="2734"/>
              <a:ext cx="7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000" b="1">
                  <a:solidFill>
                    <a:srgbClr val="000000"/>
                  </a:solidFill>
                </a:rPr>
                <a:t>{</a:t>
              </a:r>
              <a:r>
                <a:rPr lang="pl-PL" sz="4000" b="1" i="1">
                  <a:solidFill>
                    <a:srgbClr val="000000"/>
                  </a:solidFill>
                </a:rPr>
                <a:t>n;t</a:t>
              </a:r>
              <a:r>
                <a:rPr lang="pl-PL" sz="4000" b="1">
                  <a:solidFill>
                    <a:srgbClr val="000000"/>
                  </a:solidFill>
                </a:rPr>
                <a:t>}</a:t>
              </a:r>
              <a:endParaRPr lang="pl-PL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592" y="3359"/>
              <a:ext cx="1872" cy="96"/>
              <a:chOff x="2592" y="3336"/>
              <a:chExt cx="1872" cy="96"/>
            </a:xfrm>
          </p:grpSpPr>
          <p:sp>
            <p:nvSpPr>
              <p:cNvPr id="7183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84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85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86" name="Oval 17"/>
              <p:cNvSpPr>
                <a:spLocks noChangeArrowheads="1"/>
              </p:cNvSpPr>
              <p:nvPr/>
            </p:nvSpPr>
            <p:spPr bwMode="auto">
              <a:xfrm>
                <a:off x="3504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87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88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89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90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7175" name="Oval 22"/>
          <p:cNvSpPr>
            <a:spLocks noChangeArrowheads="1"/>
          </p:cNvSpPr>
          <p:nvPr/>
        </p:nvSpPr>
        <p:spPr bwMode="auto">
          <a:xfrm>
            <a:off x="4114800" y="53340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865479"/>
              </p:ext>
            </p:extLst>
          </p:nvPr>
        </p:nvGraphicFramePr>
        <p:xfrm>
          <a:off x="2790825" y="2590800"/>
          <a:ext cx="5094288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09" name="Equation" r:id="rId4" imgW="1295280" imgH="228600" progId="Equation.3">
                  <p:embed/>
                </p:oleObj>
              </mc:Choice>
              <mc:Fallback>
                <p:oleObj name="Equation" r:id="rId4" imgW="1295280" imgH="2286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0825" y="2590800"/>
                        <a:ext cx="5094288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431925" y="1924050"/>
            <a:ext cx="30796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solidFill>
                  <a:srgbClr val="000099"/>
                </a:solidFill>
              </a:rPr>
              <a:t>1. Stacjonarność</a:t>
            </a:r>
            <a:endParaRPr lang="pl-PL" dirty="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7362969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19200" y="4267200"/>
            <a:ext cx="7602538" cy="1997075"/>
            <a:chOff x="768" y="2688"/>
            <a:chExt cx="4789" cy="1258"/>
          </a:xfrm>
        </p:grpSpPr>
        <p:sp>
          <p:nvSpPr>
            <p:cNvPr id="8199" name="Line 7"/>
            <p:cNvSpPr>
              <a:spLocks noChangeShapeType="1"/>
            </p:cNvSpPr>
            <p:nvPr/>
          </p:nvSpPr>
          <p:spPr bwMode="auto">
            <a:xfrm>
              <a:off x="768" y="3409"/>
              <a:ext cx="4608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5040" y="2977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8201" name="Line 9"/>
            <p:cNvSpPr>
              <a:spLocks noChangeShapeType="1"/>
            </p:cNvSpPr>
            <p:nvPr/>
          </p:nvSpPr>
          <p:spPr bwMode="auto">
            <a:xfrm>
              <a:off x="2431" y="3226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2" name="Line 10"/>
            <p:cNvSpPr>
              <a:spLocks noChangeShapeType="1"/>
            </p:cNvSpPr>
            <p:nvPr/>
          </p:nvSpPr>
          <p:spPr bwMode="auto">
            <a:xfrm>
              <a:off x="4575" y="3226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3" name="Line 11"/>
            <p:cNvSpPr>
              <a:spLocks noChangeShapeType="1"/>
            </p:cNvSpPr>
            <p:nvPr/>
          </p:nvSpPr>
          <p:spPr bwMode="auto">
            <a:xfrm>
              <a:off x="2448" y="3217"/>
              <a:ext cx="21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3350" y="2688"/>
              <a:ext cx="7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000" b="1">
                  <a:solidFill>
                    <a:srgbClr val="000000"/>
                  </a:solidFill>
                </a:rPr>
                <a:t>{</a:t>
              </a:r>
              <a:r>
                <a:rPr lang="pl-PL" sz="4000" b="1" i="1">
                  <a:solidFill>
                    <a:srgbClr val="000000"/>
                  </a:solidFill>
                </a:rPr>
                <a:t>n;t</a:t>
              </a:r>
              <a:r>
                <a:rPr lang="pl-PL" sz="4000" b="1">
                  <a:solidFill>
                    <a:srgbClr val="000000"/>
                  </a:solidFill>
                </a:rPr>
                <a:t>}</a:t>
              </a:r>
              <a:endParaRPr lang="pl-PL"/>
            </a:p>
          </p:txBody>
        </p: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2592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2832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2976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3504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3696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10" name="Oval 18"/>
            <p:cNvSpPr>
              <a:spLocks noChangeArrowheads="1"/>
            </p:cNvSpPr>
            <p:nvPr/>
          </p:nvSpPr>
          <p:spPr bwMode="auto">
            <a:xfrm>
              <a:off x="4128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11" name="Oval 19"/>
            <p:cNvSpPr>
              <a:spLocks noChangeArrowheads="1"/>
            </p:cNvSpPr>
            <p:nvPr/>
          </p:nvSpPr>
          <p:spPr bwMode="auto">
            <a:xfrm>
              <a:off x="4368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12" name="Oval 20"/>
            <p:cNvSpPr>
              <a:spLocks noChangeArrowheads="1"/>
            </p:cNvSpPr>
            <p:nvPr/>
          </p:nvSpPr>
          <p:spPr bwMode="auto">
            <a:xfrm>
              <a:off x="3840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13" name="Text Box 21"/>
            <p:cNvSpPr txBox="1">
              <a:spLocks noChangeArrowheads="1"/>
            </p:cNvSpPr>
            <p:nvPr/>
          </p:nvSpPr>
          <p:spPr bwMode="auto">
            <a:xfrm>
              <a:off x="2256" y="3504"/>
              <a:ext cx="31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000" b="1" i="1">
                  <a:solidFill>
                    <a:srgbClr val="000000"/>
                  </a:solidFill>
                </a:rPr>
                <a:t>T</a:t>
              </a:r>
              <a:endParaRPr lang="pl-PL" i="1"/>
            </a:p>
          </p:txBody>
        </p:sp>
        <p:sp>
          <p:nvSpPr>
            <p:cNvPr id="8214" name="Text Box 22"/>
            <p:cNvSpPr txBox="1">
              <a:spLocks noChangeArrowheads="1"/>
            </p:cNvSpPr>
            <p:nvPr/>
          </p:nvSpPr>
          <p:spPr bwMode="auto">
            <a:xfrm>
              <a:off x="4272" y="3504"/>
              <a:ext cx="7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000" b="1" i="1">
                  <a:solidFill>
                    <a:srgbClr val="000000"/>
                  </a:solidFill>
                </a:rPr>
                <a:t>T + t</a:t>
              </a:r>
              <a:endParaRPr lang="pl-PL" i="1"/>
            </a:p>
          </p:txBody>
        </p:sp>
      </p:grp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96352" y="254001"/>
            <a:ext cx="895129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ZLICZENIOWY MODEL STRUMIENIA PAKIETÓW</a:t>
            </a:r>
            <a:br>
              <a:rPr lang="pl-PL" sz="4000" dirty="0" smtClean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(MODEL POISSONA)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40426" y="2133600"/>
            <a:ext cx="45833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2. Brak historii (pamięci)</a:t>
            </a:r>
            <a:endParaRPr lang="pl-PL" sz="2800" b="1" dirty="0">
              <a:solidFill>
                <a:srgbClr val="000099"/>
              </a:solidFill>
            </a:endParaRPr>
          </a:p>
        </p:txBody>
      </p:sp>
      <p:graphicFrame>
        <p:nvGraphicFramePr>
          <p:cNvPr id="9218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563027"/>
              </p:ext>
            </p:extLst>
          </p:nvPr>
        </p:nvGraphicFramePr>
        <p:xfrm>
          <a:off x="2513013" y="2743200"/>
          <a:ext cx="5495925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3" name="Equation" r:id="rId4" imgW="1396800" imgH="253800" progId="Equation.3">
                  <p:embed/>
                </p:oleObj>
              </mc:Choice>
              <mc:Fallback>
                <p:oleObj name="Equation" r:id="rId4" imgW="1396800" imgH="25380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013" y="2743200"/>
                        <a:ext cx="5495925" cy="992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19200" y="4340225"/>
            <a:ext cx="7602538" cy="1144588"/>
            <a:chOff x="768" y="2734"/>
            <a:chExt cx="4789" cy="721"/>
          </a:xfrm>
        </p:grpSpPr>
        <p:sp>
          <p:nvSpPr>
            <p:cNvPr id="9230" name="Line 7"/>
            <p:cNvSpPr>
              <a:spLocks noChangeShapeType="1"/>
            </p:cNvSpPr>
            <p:nvPr/>
          </p:nvSpPr>
          <p:spPr bwMode="auto">
            <a:xfrm>
              <a:off x="768" y="3408"/>
              <a:ext cx="4608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1" name="Rectangle 8"/>
            <p:cNvSpPr>
              <a:spLocks noChangeArrowheads="1"/>
            </p:cNvSpPr>
            <p:nvPr/>
          </p:nvSpPr>
          <p:spPr bwMode="auto">
            <a:xfrm>
              <a:off x="5040" y="2976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9232" name="Line 9"/>
            <p:cNvSpPr>
              <a:spLocks noChangeShapeType="1"/>
            </p:cNvSpPr>
            <p:nvPr/>
          </p:nvSpPr>
          <p:spPr bwMode="auto">
            <a:xfrm>
              <a:off x="2431" y="322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3" name="Line 10"/>
            <p:cNvSpPr>
              <a:spLocks noChangeShapeType="1"/>
            </p:cNvSpPr>
            <p:nvPr/>
          </p:nvSpPr>
          <p:spPr bwMode="auto">
            <a:xfrm>
              <a:off x="4575" y="322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4" name="Line 11"/>
            <p:cNvSpPr>
              <a:spLocks noChangeShapeType="1"/>
            </p:cNvSpPr>
            <p:nvPr/>
          </p:nvSpPr>
          <p:spPr bwMode="auto">
            <a:xfrm>
              <a:off x="2448" y="3216"/>
              <a:ext cx="21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5" name="Text Box 12"/>
            <p:cNvSpPr txBox="1">
              <a:spLocks noChangeArrowheads="1"/>
            </p:cNvSpPr>
            <p:nvPr/>
          </p:nvSpPr>
          <p:spPr bwMode="auto">
            <a:xfrm>
              <a:off x="3350" y="2734"/>
              <a:ext cx="7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000" b="1">
                  <a:solidFill>
                    <a:srgbClr val="000000"/>
                  </a:solidFill>
                </a:rPr>
                <a:t>{</a:t>
              </a:r>
              <a:r>
                <a:rPr lang="pl-PL" sz="4000" b="1" i="1">
                  <a:solidFill>
                    <a:srgbClr val="000000"/>
                  </a:solidFill>
                </a:rPr>
                <a:t>n;t</a:t>
              </a:r>
              <a:r>
                <a:rPr lang="pl-PL" sz="4000" b="1">
                  <a:solidFill>
                    <a:srgbClr val="000000"/>
                  </a:solidFill>
                </a:rPr>
                <a:t>}</a:t>
              </a:r>
              <a:endParaRPr lang="pl-PL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592" y="3359"/>
              <a:ext cx="1872" cy="96"/>
              <a:chOff x="2592" y="3336"/>
              <a:chExt cx="1872" cy="96"/>
            </a:xfrm>
          </p:grpSpPr>
          <p:sp>
            <p:nvSpPr>
              <p:cNvPr id="9237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38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39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40" name="Oval 17"/>
              <p:cNvSpPr>
                <a:spLocks noChangeArrowheads="1"/>
              </p:cNvSpPr>
              <p:nvPr/>
            </p:nvSpPr>
            <p:spPr bwMode="auto">
              <a:xfrm>
                <a:off x="3504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41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42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43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44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sp>
        <p:nvSpPr>
          <p:cNvPr id="9222" name="Oval 22"/>
          <p:cNvSpPr>
            <a:spLocks noChangeArrowheads="1"/>
          </p:cNvSpPr>
          <p:nvPr/>
        </p:nvSpPr>
        <p:spPr bwMode="auto">
          <a:xfrm>
            <a:off x="1447800" y="53340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3" name="Oval 23"/>
          <p:cNvSpPr>
            <a:spLocks noChangeArrowheads="1"/>
          </p:cNvSpPr>
          <p:nvPr/>
        </p:nvSpPr>
        <p:spPr bwMode="auto">
          <a:xfrm>
            <a:off x="1676400" y="53340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4" name="Oval 24"/>
          <p:cNvSpPr>
            <a:spLocks noChangeArrowheads="1"/>
          </p:cNvSpPr>
          <p:nvPr/>
        </p:nvSpPr>
        <p:spPr bwMode="auto">
          <a:xfrm>
            <a:off x="2209800" y="53340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5" name="Oval 25"/>
          <p:cNvSpPr>
            <a:spLocks noChangeArrowheads="1"/>
          </p:cNvSpPr>
          <p:nvPr/>
        </p:nvSpPr>
        <p:spPr bwMode="auto">
          <a:xfrm>
            <a:off x="2667000" y="53340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6" name="Oval 26"/>
          <p:cNvSpPr>
            <a:spLocks noChangeArrowheads="1"/>
          </p:cNvSpPr>
          <p:nvPr/>
        </p:nvSpPr>
        <p:spPr bwMode="auto">
          <a:xfrm>
            <a:off x="2971800" y="53340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7" name="Oval 27"/>
          <p:cNvSpPr>
            <a:spLocks noChangeArrowheads="1"/>
          </p:cNvSpPr>
          <p:nvPr/>
        </p:nvSpPr>
        <p:spPr bwMode="auto">
          <a:xfrm>
            <a:off x="3352800" y="53340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228" name="Text Box 28"/>
          <p:cNvSpPr txBox="1">
            <a:spLocks noChangeArrowheads="1"/>
          </p:cNvSpPr>
          <p:nvPr/>
        </p:nvSpPr>
        <p:spPr bwMode="auto">
          <a:xfrm>
            <a:off x="1584325" y="5553075"/>
            <a:ext cx="13612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historia</a:t>
            </a:r>
            <a:endParaRPr lang="pl-PL" dirty="0"/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96352" y="254001"/>
            <a:ext cx="895129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sz="4000" kern="0" smtClean="0">
                <a:solidFill>
                  <a:schemeClr val="folHlink"/>
                </a:solidFill>
              </a:rPr>
              <a:t>ZLICZENIOWY MODEL STRUMIENIA PAKIETÓW</a:t>
            </a:r>
            <a:br>
              <a:rPr lang="pl-PL" sz="4000" kern="0" smtClean="0">
                <a:solidFill>
                  <a:schemeClr val="folHlink"/>
                </a:solidFill>
              </a:rPr>
            </a:br>
            <a:r>
              <a:rPr lang="pl-PL" sz="4000" kern="0" smtClean="0">
                <a:solidFill>
                  <a:schemeClr val="folHlink"/>
                </a:solidFill>
              </a:rPr>
              <a:t>(MODEL POISSONA)</a:t>
            </a:r>
            <a:endParaRPr lang="pl-PL" sz="4000" kern="0" dirty="0" smtClean="0">
              <a:solidFill>
                <a:schemeClr val="folHlink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5"/>
          <p:cNvSpPr txBox="1">
            <a:spLocks noChangeArrowheads="1"/>
          </p:cNvSpPr>
          <p:nvPr/>
        </p:nvSpPr>
        <p:spPr bwMode="auto">
          <a:xfrm>
            <a:off x="7388097" y="6490983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517105" y="1718810"/>
            <a:ext cx="3300413" cy="1068388"/>
            <a:chOff x="3504" y="1872"/>
            <a:chExt cx="2079" cy="673"/>
          </a:xfrm>
        </p:grpSpPr>
        <p:sp>
          <p:nvSpPr>
            <p:cNvPr id="11279" name="Line 7"/>
            <p:cNvSpPr>
              <a:spLocks noChangeShapeType="1"/>
            </p:cNvSpPr>
            <p:nvPr/>
          </p:nvSpPr>
          <p:spPr bwMode="auto">
            <a:xfrm>
              <a:off x="3504" y="2496"/>
              <a:ext cx="2079" cy="2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80" name="Rectangle 8"/>
            <p:cNvSpPr>
              <a:spLocks noChangeArrowheads="1"/>
            </p:cNvSpPr>
            <p:nvPr/>
          </p:nvSpPr>
          <p:spPr bwMode="auto">
            <a:xfrm>
              <a:off x="5040" y="2112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11281" name="Line 9"/>
            <p:cNvSpPr>
              <a:spLocks noChangeShapeType="1"/>
            </p:cNvSpPr>
            <p:nvPr/>
          </p:nvSpPr>
          <p:spPr bwMode="auto">
            <a:xfrm>
              <a:off x="4176" y="231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82" name="Line 10"/>
            <p:cNvSpPr>
              <a:spLocks noChangeShapeType="1"/>
            </p:cNvSpPr>
            <p:nvPr/>
          </p:nvSpPr>
          <p:spPr bwMode="auto">
            <a:xfrm>
              <a:off x="4782" y="231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83" name="Line 11"/>
            <p:cNvSpPr>
              <a:spLocks noChangeShapeType="1"/>
            </p:cNvSpPr>
            <p:nvPr/>
          </p:nvSpPr>
          <p:spPr bwMode="auto">
            <a:xfrm>
              <a:off x="4176" y="2304"/>
              <a:ext cx="591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84" name="Oval 12"/>
            <p:cNvSpPr>
              <a:spLocks noChangeArrowheads="1"/>
            </p:cNvSpPr>
            <p:nvPr/>
          </p:nvSpPr>
          <p:spPr bwMode="auto">
            <a:xfrm>
              <a:off x="4575" y="244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1268" name="Object 2"/>
            <p:cNvGraphicFramePr>
              <a:graphicFrameLocks noChangeAspect="1"/>
            </p:cNvGraphicFramePr>
            <p:nvPr/>
          </p:nvGraphicFramePr>
          <p:xfrm>
            <a:off x="4128" y="1872"/>
            <a:ext cx="700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718" name="Equation" r:id="rId4" imgW="393480" imgH="215640" progId="Equation.3">
                    <p:embed/>
                  </p:oleObj>
                </mc:Choice>
                <mc:Fallback>
                  <p:oleObj name="Equation" r:id="rId4" imgW="39348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28" y="1872"/>
                          <a:ext cx="700" cy="3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5496841" y="3595742"/>
            <a:ext cx="3300413" cy="1008063"/>
            <a:chOff x="3312" y="3168"/>
            <a:chExt cx="2079" cy="635"/>
          </a:xfrm>
        </p:grpSpPr>
        <p:sp>
          <p:nvSpPr>
            <p:cNvPr id="11274" name="Line 15"/>
            <p:cNvSpPr>
              <a:spLocks noChangeShapeType="1"/>
            </p:cNvSpPr>
            <p:nvPr/>
          </p:nvSpPr>
          <p:spPr bwMode="auto">
            <a:xfrm>
              <a:off x="3312" y="3792"/>
              <a:ext cx="2079" cy="2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75" name="Rectangle 16"/>
            <p:cNvSpPr>
              <a:spLocks noChangeArrowheads="1"/>
            </p:cNvSpPr>
            <p:nvPr/>
          </p:nvSpPr>
          <p:spPr bwMode="auto">
            <a:xfrm>
              <a:off x="4848" y="3408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11276" name="Line 17"/>
            <p:cNvSpPr>
              <a:spLocks noChangeShapeType="1"/>
            </p:cNvSpPr>
            <p:nvPr/>
          </p:nvSpPr>
          <p:spPr bwMode="auto">
            <a:xfrm>
              <a:off x="3984" y="3611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77" name="Line 18"/>
            <p:cNvSpPr>
              <a:spLocks noChangeShapeType="1"/>
            </p:cNvSpPr>
            <p:nvPr/>
          </p:nvSpPr>
          <p:spPr bwMode="auto">
            <a:xfrm>
              <a:off x="4590" y="3611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78" name="Line 19"/>
            <p:cNvSpPr>
              <a:spLocks noChangeShapeType="1"/>
            </p:cNvSpPr>
            <p:nvPr/>
          </p:nvSpPr>
          <p:spPr bwMode="auto">
            <a:xfrm>
              <a:off x="3984" y="3600"/>
              <a:ext cx="591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1267" name="Object 1"/>
            <p:cNvGraphicFramePr>
              <a:graphicFrameLocks noChangeAspect="1"/>
            </p:cNvGraphicFramePr>
            <p:nvPr/>
          </p:nvGraphicFramePr>
          <p:xfrm>
            <a:off x="3912" y="3168"/>
            <a:ext cx="748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719" name="Equation" r:id="rId6" imgW="419040" imgH="215640" progId="Equation.3">
                    <p:embed/>
                  </p:oleObj>
                </mc:Choice>
                <mc:Fallback>
                  <p:oleObj name="Equation" r:id="rId6" imgW="41904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2" y="3168"/>
                          <a:ext cx="748" cy="3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>
          <a:xfrm>
            <a:off x="96352" y="254001"/>
            <a:ext cx="895129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ZLICZENIOWY MODEL STRUMIENIA PAKIETÓW</a:t>
            </a:r>
            <a:br>
              <a:rPr lang="pl-PL" sz="4000" dirty="0" smtClean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(MODEL POISSONA)</a:t>
            </a: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96352" y="1479720"/>
            <a:ext cx="64283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solidFill>
                  <a:srgbClr val="000099"/>
                </a:solidFill>
              </a:rPr>
              <a:t>3. Strumień pojedynczych pakietów</a:t>
            </a:r>
            <a:endParaRPr lang="pl-PL" sz="3200" dirty="0"/>
          </a:p>
        </p:txBody>
      </p:sp>
      <p:grpSp>
        <p:nvGrpSpPr>
          <p:cNvPr id="5" name="Grupa 4"/>
          <p:cNvGrpSpPr/>
          <p:nvPr/>
        </p:nvGrpSpPr>
        <p:grpSpPr>
          <a:xfrm>
            <a:off x="307975" y="2131005"/>
            <a:ext cx="5091010" cy="4726995"/>
            <a:chOff x="307975" y="2131005"/>
            <a:chExt cx="5091010" cy="4726995"/>
          </a:xfrm>
        </p:grpSpPr>
        <p:graphicFrame>
          <p:nvGraphicFramePr>
            <p:cNvPr id="11266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9936073"/>
                </p:ext>
              </p:extLst>
            </p:nvPr>
          </p:nvGraphicFramePr>
          <p:xfrm>
            <a:off x="1162050" y="5080000"/>
            <a:ext cx="3165475" cy="177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720" name="Equation" r:id="rId8" imgW="1130040" imgH="634680" progId="Equation.3">
                    <p:embed/>
                  </p:oleObj>
                </mc:Choice>
                <mc:Fallback>
                  <p:oleObj name="Equation" r:id="rId8" imgW="1130040" imgH="63468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2050" y="5080000"/>
                          <a:ext cx="3165475" cy="1778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680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2371442"/>
                </p:ext>
              </p:extLst>
            </p:nvPr>
          </p:nvGraphicFramePr>
          <p:xfrm>
            <a:off x="307975" y="3121025"/>
            <a:ext cx="4059238" cy="1006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721" name="Equation" r:id="rId10" imgW="1587240" imgH="393480" progId="Equation.3">
                    <p:embed/>
                  </p:oleObj>
                </mc:Choice>
                <mc:Fallback>
                  <p:oleObj name="Equation" r:id="rId10" imgW="1587240" imgH="393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975" y="3121025"/>
                          <a:ext cx="4059238" cy="1006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Nawias klamrowy otwierający 21"/>
            <p:cNvSpPr/>
            <p:nvPr/>
          </p:nvSpPr>
          <p:spPr bwMode="auto">
            <a:xfrm>
              <a:off x="4678905" y="2131005"/>
              <a:ext cx="720080" cy="3060340"/>
            </a:xfrm>
            <a:prstGeom prst="leftBrac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Nawias klamrowy otwierający 26"/>
            <p:cNvSpPr/>
            <p:nvPr/>
          </p:nvSpPr>
          <p:spPr bwMode="auto">
            <a:xfrm rot="16200000">
              <a:off x="2091446" y="2233207"/>
              <a:ext cx="455290" cy="3942360"/>
            </a:xfrm>
            <a:prstGeom prst="leftBrac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1185404" y="4451405"/>
              <a:ext cx="249619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0099"/>
                  </a:solidFill>
                </a:rPr>
                <a:t>Natężenie strumienia</a:t>
              </a:r>
              <a:br>
                <a:rPr lang="pl-PL" sz="2000" b="1" dirty="0" smtClean="0">
                  <a:solidFill>
                    <a:srgbClr val="000099"/>
                  </a:solidFill>
                </a:rPr>
              </a:br>
              <a:r>
                <a:rPr lang="pl-PL" sz="2000" b="1" dirty="0" smtClean="0">
                  <a:solidFill>
                    <a:srgbClr val="000099"/>
                  </a:solidFill>
                </a:rPr>
                <a:t>(w skali mikro)</a:t>
              </a:r>
              <a:endParaRPr lang="pl-PL" sz="2000" dirty="0"/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431925" y="1924050"/>
            <a:ext cx="64283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solidFill>
                  <a:srgbClr val="000099"/>
                </a:solidFill>
              </a:rPr>
              <a:t>3. Strumień pojedynczych pakietów</a:t>
            </a:r>
            <a:endParaRPr lang="pl-PL" sz="3200" dirty="0"/>
          </a:p>
        </p:txBody>
      </p:sp>
      <p:graphicFrame>
        <p:nvGraphicFramePr>
          <p:cNvPr id="1024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279445"/>
              </p:ext>
            </p:extLst>
          </p:nvPr>
        </p:nvGraphicFramePr>
        <p:xfrm>
          <a:off x="2409825" y="3578225"/>
          <a:ext cx="4624388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157" name="Equation" r:id="rId4" imgW="1650960" imgH="685800" progId="Equation.3">
                  <p:embed/>
                </p:oleObj>
              </mc:Choice>
              <mc:Fallback>
                <p:oleObj name="Equation" r:id="rId4" imgW="1650960" imgH="685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9825" y="3578225"/>
                        <a:ext cx="4624388" cy="192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7392987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6352" y="254001"/>
            <a:ext cx="895129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ZLICZENIOWY MODEL STRUMIENIA PAKIETÓW</a:t>
            </a:r>
            <a:br>
              <a:rPr lang="pl-PL" sz="4000" dirty="0" smtClean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(MODEL POISSONA)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515" y="323655"/>
            <a:ext cx="443698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PLAN WYKŁADU</a:t>
            </a:r>
            <a:endParaRPr kumimoji="1" lang="pl-PL" sz="4000" dirty="0">
              <a:solidFill>
                <a:schemeClr val="folHlink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06515" y="1673805"/>
            <a:ext cx="890750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>
              <a:buAutoNum type="arabicPeriod"/>
            </a:pPr>
            <a:r>
              <a:rPr lang="pl-PL" sz="2800" dirty="0" smtClean="0">
                <a:latin typeface="Impact" pitchFamily="34" charset="0"/>
              </a:rPr>
              <a:t>Ruch teleinformatyczny – skale czasu i regulatory ruchu</a:t>
            </a:r>
          </a:p>
          <a:p>
            <a:pPr marL="514350" indent="-514350">
              <a:buAutoNum type="arabicPeriod"/>
            </a:pPr>
            <a:r>
              <a:rPr lang="pl-PL" sz="2800" dirty="0" smtClean="0">
                <a:latin typeface="Impact" pitchFamily="34" charset="0"/>
              </a:rPr>
              <a:t>Strumień Poissona</a:t>
            </a:r>
          </a:p>
          <a:p>
            <a:pPr marL="514350" indent="-514350">
              <a:buAutoNum type="arabicPeriod"/>
            </a:pPr>
            <a:r>
              <a:rPr lang="pl-PL" sz="2800" dirty="0" smtClean="0">
                <a:latin typeface="Impact" pitchFamily="34" charset="0"/>
              </a:rPr>
              <a:t>Strumień wykładniczy</a:t>
            </a:r>
          </a:p>
          <a:p>
            <a:pPr marL="514350" indent="-514350">
              <a:buAutoNum type="arabicPeriod"/>
            </a:pPr>
            <a:r>
              <a:rPr lang="pl-PL" sz="2800" dirty="0" err="1" smtClean="0">
                <a:latin typeface="Impact" pitchFamily="34" charset="0"/>
              </a:rPr>
              <a:t>Bezpamięciowość</a:t>
            </a:r>
            <a:r>
              <a:rPr lang="pl-PL" sz="2800" dirty="0" smtClean="0">
                <a:latin typeface="Impact" pitchFamily="34" charset="0"/>
              </a:rPr>
              <a:t> rozkładu wykładniczego</a:t>
            </a:r>
          </a:p>
          <a:p>
            <a:pPr marL="514350" indent="-514350">
              <a:buAutoNum type="arabicPeriod"/>
            </a:pPr>
            <a:r>
              <a:rPr lang="pl-PL" sz="2800" dirty="0" smtClean="0">
                <a:latin typeface="Impact" pitchFamily="34" charset="0"/>
              </a:rPr>
              <a:t>Inne właściwości rozkładu Poissona i wykładniczego (+)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524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03716" y="126402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 POISSONA</a:t>
            </a: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051720" y="1448780"/>
            <a:ext cx="57342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>
                <a:solidFill>
                  <a:srgbClr val="000099"/>
                </a:solidFill>
              </a:rPr>
              <a:t>Prawdopodobieństwo całkowite</a:t>
            </a:r>
            <a:endParaRPr lang="pl-PL" sz="3200" dirty="0"/>
          </a:p>
        </p:txBody>
      </p:sp>
      <p:graphicFrame>
        <p:nvGraphicFramePr>
          <p:cNvPr id="1638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9410"/>
              </p:ext>
            </p:extLst>
          </p:nvPr>
        </p:nvGraphicFramePr>
        <p:xfrm>
          <a:off x="5051425" y="728663"/>
          <a:ext cx="3317875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584" name="Equation" r:id="rId4" imgW="1130040" imgH="228600" progId="Equation.3">
                  <p:embed/>
                </p:oleObj>
              </mc:Choice>
              <mc:Fallback>
                <p:oleObj name="Equation" r:id="rId4" imgW="1130040" imgH="228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1425" y="728663"/>
                        <a:ext cx="3317875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702210"/>
              </p:ext>
            </p:extLst>
          </p:nvPr>
        </p:nvGraphicFramePr>
        <p:xfrm>
          <a:off x="1044575" y="2033588"/>
          <a:ext cx="71310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585" name="Equation" r:id="rId6" imgW="2374560" imgH="228600" progId="Equation.3">
                  <p:embed/>
                </p:oleObj>
              </mc:Choice>
              <mc:Fallback>
                <p:oleObj name="Equation" r:id="rId6" imgW="237456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2033588"/>
                        <a:ext cx="71310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upa 28"/>
          <p:cNvGrpSpPr/>
          <p:nvPr/>
        </p:nvGrpSpPr>
        <p:grpSpPr>
          <a:xfrm>
            <a:off x="762000" y="4869160"/>
            <a:ext cx="7602859" cy="1729423"/>
            <a:chOff x="762000" y="4869160"/>
            <a:chExt cx="7602859" cy="1729423"/>
          </a:xfrm>
        </p:grpSpPr>
        <p:sp>
          <p:nvSpPr>
            <p:cNvPr id="16393" name="Line 7"/>
            <p:cNvSpPr>
              <a:spLocks noChangeShapeType="1"/>
            </p:cNvSpPr>
            <p:nvPr/>
          </p:nvSpPr>
          <p:spPr bwMode="auto">
            <a:xfrm flipV="1">
              <a:off x="762000" y="5715000"/>
              <a:ext cx="7315200" cy="3175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4" name="Rectangle 8"/>
            <p:cNvSpPr>
              <a:spLocks noChangeArrowheads="1"/>
            </p:cNvSpPr>
            <p:nvPr/>
          </p:nvSpPr>
          <p:spPr bwMode="auto">
            <a:xfrm>
              <a:off x="7543800" y="5032375"/>
              <a:ext cx="8210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16395" name="Line 9"/>
            <p:cNvSpPr>
              <a:spLocks noChangeShapeType="1"/>
            </p:cNvSpPr>
            <p:nvPr/>
          </p:nvSpPr>
          <p:spPr bwMode="auto">
            <a:xfrm>
              <a:off x="1905000" y="5427663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6" name="Line 10"/>
            <p:cNvSpPr>
              <a:spLocks noChangeShapeType="1"/>
            </p:cNvSpPr>
            <p:nvPr/>
          </p:nvSpPr>
          <p:spPr bwMode="auto">
            <a:xfrm>
              <a:off x="5308600" y="5427663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7" name="Line 11"/>
            <p:cNvSpPr>
              <a:spLocks noChangeShapeType="1"/>
            </p:cNvSpPr>
            <p:nvPr/>
          </p:nvSpPr>
          <p:spPr bwMode="auto">
            <a:xfrm>
              <a:off x="1931988" y="5413375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8" name="Text Box 12"/>
            <p:cNvSpPr txBox="1">
              <a:spLocks noChangeArrowheads="1"/>
            </p:cNvSpPr>
            <p:nvPr/>
          </p:nvSpPr>
          <p:spPr bwMode="auto">
            <a:xfrm>
              <a:off x="3086835" y="4869160"/>
              <a:ext cx="11865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n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-1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160588" y="5640388"/>
              <a:ext cx="2971800" cy="152400"/>
              <a:chOff x="2592" y="3336"/>
              <a:chExt cx="1872" cy="96"/>
            </a:xfrm>
          </p:grpSpPr>
          <p:sp>
            <p:nvSpPr>
              <p:cNvPr id="16408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09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0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1" name="Oval 17"/>
              <p:cNvSpPr>
                <a:spLocks noChangeArrowheads="1"/>
              </p:cNvSpPr>
              <p:nvPr/>
            </p:nvSpPr>
            <p:spPr bwMode="auto">
              <a:xfrm>
                <a:off x="3504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2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3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4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415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6407" name="Oval 25"/>
            <p:cNvSpPr>
              <a:spLocks noChangeArrowheads="1"/>
            </p:cNvSpPr>
            <p:nvPr/>
          </p:nvSpPr>
          <p:spPr bwMode="auto">
            <a:xfrm>
              <a:off x="6096000" y="5638800"/>
              <a:ext cx="152400" cy="152400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1" name="Line 26"/>
            <p:cNvSpPr>
              <a:spLocks noChangeShapeType="1"/>
            </p:cNvSpPr>
            <p:nvPr/>
          </p:nvSpPr>
          <p:spPr bwMode="auto">
            <a:xfrm>
              <a:off x="6629400" y="5410200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2" name="Line 27"/>
            <p:cNvSpPr>
              <a:spLocks noChangeShapeType="1"/>
            </p:cNvSpPr>
            <p:nvPr/>
          </p:nvSpPr>
          <p:spPr bwMode="auto">
            <a:xfrm flipV="1">
              <a:off x="5334000" y="5410200"/>
              <a:ext cx="129540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403" name="Text Box 28"/>
            <p:cNvSpPr txBox="1">
              <a:spLocks noChangeArrowheads="1"/>
            </p:cNvSpPr>
            <p:nvPr/>
          </p:nvSpPr>
          <p:spPr bwMode="auto">
            <a:xfrm>
              <a:off x="5427095" y="4869160"/>
              <a:ext cx="10903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{1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Δ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sp>
          <p:nvSpPr>
            <p:cNvPr id="16404" name="Line 29"/>
            <p:cNvSpPr>
              <a:spLocks noChangeShapeType="1"/>
            </p:cNvSpPr>
            <p:nvPr/>
          </p:nvSpPr>
          <p:spPr bwMode="auto">
            <a:xfrm>
              <a:off x="1905000" y="6096000"/>
              <a:ext cx="472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391" name="Text Box 30"/>
            <p:cNvSpPr txBox="1">
              <a:spLocks noChangeArrowheads="1"/>
            </p:cNvSpPr>
            <p:nvPr/>
          </p:nvSpPr>
          <p:spPr bwMode="auto">
            <a:xfrm>
              <a:off x="3521075" y="6075363"/>
              <a:ext cx="15055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err="1">
                  <a:solidFill>
                    <a:srgbClr val="000000"/>
                  </a:solidFill>
                </a:rPr>
                <a:t>n;t</a:t>
              </a:r>
              <a:r>
                <a:rPr lang="pl-PL" sz="2800" b="1" i="1" dirty="0">
                  <a:solidFill>
                    <a:srgbClr val="000000"/>
                  </a:solidFill>
                </a:rPr>
                <a:t> +</a:t>
              </a:r>
              <a:r>
                <a:rPr lang="pl-PL" sz="2800" b="1" dirty="0" err="1">
                  <a:solidFill>
                    <a:srgbClr val="000000"/>
                  </a:solidFill>
                </a:rPr>
                <a:t>Δ</a:t>
              </a:r>
              <a:r>
                <a:rPr lang="pl-PL" sz="2800" b="1" i="1" dirty="0" err="1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</p:grpSp>
      <p:sp>
        <p:nvSpPr>
          <p:cNvPr id="16392" name="Text Box 31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30" name="Grupa 29"/>
          <p:cNvGrpSpPr/>
          <p:nvPr/>
        </p:nvGrpSpPr>
        <p:grpSpPr>
          <a:xfrm>
            <a:off x="746575" y="2798930"/>
            <a:ext cx="7602859" cy="1725358"/>
            <a:chOff x="762000" y="4873225"/>
            <a:chExt cx="7602859" cy="1725358"/>
          </a:xfrm>
        </p:grpSpPr>
        <p:sp>
          <p:nvSpPr>
            <p:cNvPr id="31" name="Line 7"/>
            <p:cNvSpPr>
              <a:spLocks noChangeShapeType="1"/>
            </p:cNvSpPr>
            <p:nvPr/>
          </p:nvSpPr>
          <p:spPr bwMode="auto">
            <a:xfrm flipV="1">
              <a:off x="762000" y="5715000"/>
              <a:ext cx="7315200" cy="3175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7543800" y="5032375"/>
              <a:ext cx="8210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33" name="Line 9"/>
            <p:cNvSpPr>
              <a:spLocks noChangeShapeType="1"/>
            </p:cNvSpPr>
            <p:nvPr/>
          </p:nvSpPr>
          <p:spPr bwMode="auto">
            <a:xfrm>
              <a:off x="1905000" y="5427663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5308600" y="5427663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11"/>
            <p:cNvSpPr>
              <a:spLocks noChangeShapeType="1"/>
            </p:cNvSpPr>
            <p:nvPr/>
          </p:nvSpPr>
          <p:spPr bwMode="auto">
            <a:xfrm>
              <a:off x="1931988" y="5413375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Text Box 12"/>
            <p:cNvSpPr txBox="1">
              <a:spLocks noChangeArrowheads="1"/>
            </p:cNvSpPr>
            <p:nvPr/>
          </p:nvSpPr>
          <p:spPr bwMode="auto">
            <a:xfrm>
              <a:off x="3372290" y="4873225"/>
              <a:ext cx="88678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err="1" smtClean="0">
                  <a:solidFill>
                    <a:srgbClr val="000000"/>
                  </a:solidFill>
                </a:rPr>
                <a:t>n;t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grpSp>
          <p:nvGrpSpPr>
            <p:cNvPr id="37" name="Group 13"/>
            <p:cNvGrpSpPr>
              <a:grpSpLocks/>
            </p:cNvGrpSpPr>
            <p:nvPr/>
          </p:nvGrpSpPr>
          <p:grpSpPr bwMode="auto">
            <a:xfrm>
              <a:off x="2160588" y="5640388"/>
              <a:ext cx="2971800" cy="152400"/>
              <a:chOff x="2592" y="3336"/>
              <a:chExt cx="1872" cy="96"/>
            </a:xfrm>
          </p:grpSpPr>
          <p:sp>
            <p:nvSpPr>
              <p:cNvPr id="44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7" name="Oval 17"/>
              <p:cNvSpPr>
                <a:spLocks noChangeArrowheads="1"/>
              </p:cNvSpPr>
              <p:nvPr/>
            </p:nvSpPr>
            <p:spPr bwMode="auto">
              <a:xfrm>
                <a:off x="3504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8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>
              <a:off x="6629400" y="5410200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27"/>
            <p:cNvSpPr>
              <a:spLocks noChangeShapeType="1"/>
            </p:cNvSpPr>
            <p:nvPr/>
          </p:nvSpPr>
          <p:spPr bwMode="auto">
            <a:xfrm flipV="1">
              <a:off x="5334000" y="5410200"/>
              <a:ext cx="129540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Text Box 28"/>
            <p:cNvSpPr txBox="1">
              <a:spLocks noChangeArrowheads="1"/>
            </p:cNvSpPr>
            <p:nvPr/>
          </p:nvSpPr>
          <p:spPr bwMode="auto">
            <a:xfrm>
              <a:off x="5352510" y="4873225"/>
              <a:ext cx="10903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{0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Δ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sp>
          <p:nvSpPr>
            <p:cNvPr id="42" name="Line 29"/>
            <p:cNvSpPr>
              <a:spLocks noChangeShapeType="1"/>
            </p:cNvSpPr>
            <p:nvPr/>
          </p:nvSpPr>
          <p:spPr bwMode="auto">
            <a:xfrm>
              <a:off x="1905000" y="6096000"/>
              <a:ext cx="472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3" name="Text Box 30"/>
            <p:cNvSpPr txBox="1">
              <a:spLocks noChangeArrowheads="1"/>
            </p:cNvSpPr>
            <p:nvPr/>
          </p:nvSpPr>
          <p:spPr bwMode="auto">
            <a:xfrm>
              <a:off x="3521075" y="6075363"/>
              <a:ext cx="15055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err="1">
                  <a:solidFill>
                    <a:srgbClr val="000000"/>
                  </a:solidFill>
                </a:rPr>
                <a:t>n;t</a:t>
              </a:r>
              <a:r>
                <a:rPr lang="pl-PL" sz="2800" b="1" i="1" dirty="0">
                  <a:solidFill>
                    <a:srgbClr val="000000"/>
                  </a:solidFill>
                </a:rPr>
                <a:t> +</a:t>
              </a:r>
              <a:r>
                <a:rPr lang="pl-PL" sz="2800" b="1" dirty="0" err="1">
                  <a:solidFill>
                    <a:srgbClr val="000000"/>
                  </a:solidFill>
                </a:rPr>
                <a:t>Δ</a:t>
              </a:r>
              <a:r>
                <a:rPr lang="pl-PL" sz="2800" b="1" i="1" dirty="0" err="1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</p:grpSp>
      <p:sp>
        <p:nvSpPr>
          <p:cNvPr id="52" name="Oval 20"/>
          <p:cNvSpPr>
            <a:spLocks noChangeArrowheads="1"/>
          </p:cNvSpPr>
          <p:nvPr/>
        </p:nvSpPr>
        <p:spPr bwMode="auto">
          <a:xfrm>
            <a:off x="3086835" y="378904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26" y="196569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 POISSONA</a:t>
            </a:r>
          </a:p>
        </p:txBody>
      </p:sp>
      <p:graphicFrame>
        <p:nvGraphicFramePr>
          <p:cNvPr id="1741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36506"/>
              </p:ext>
            </p:extLst>
          </p:nvPr>
        </p:nvGraphicFramePr>
        <p:xfrm>
          <a:off x="1584325" y="1377950"/>
          <a:ext cx="4827588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608" name="Equation" r:id="rId4" imgW="2349360" imgH="1041120" progId="Equation.3">
                  <p:embed/>
                </p:oleObj>
              </mc:Choice>
              <mc:Fallback>
                <p:oleObj name="Equation" r:id="rId4" imgW="2349360" imgH="10411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325" y="1377950"/>
                        <a:ext cx="4827588" cy="213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387497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1395672" y="3802162"/>
            <a:ext cx="4758034" cy="2518475"/>
            <a:chOff x="1395672" y="3802162"/>
            <a:chExt cx="4758034" cy="2518475"/>
          </a:xfrm>
        </p:grpSpPr>
        <p:graphicFrame>
          <p:nvGraphicFramePr>
            <p:cNvPr id="17411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7136084"/>
                </p:ext>
              </p:extLst>
            </p:nvPr>
          </p:nvGraphicFramePr>
          <p:xfrm>
            <a:off x="1568450" y="4400550"/>
            <a:ext cx="4425950" cy="987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609" name="Equation" r:id="rId6" imgW="1930320" imgH="431640" progId="Equation.3">
                    <p:embed/>
                  </p:oleObj>
                </mc:Choice>
                <mc:Fallback>
                  <p:oleObj name="Equation" r:id="rId6" imgW="1930320" imgH="431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68450" y="4400550"/>
                          <a:ext cx="4425950" cy="9874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1395672" y="3802162"/>
              <a:ext cx="327365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dirty="0" smtClean="0">
                  <a:solidFill>
                    <a:srgbClr val="000099"/>
                  </a:solidFill>
                </a:rPr>
                <a:t>Rozkład Poissona</a:t>
              </a:r>
              <a:endParaRPr lang="pl-PL" sz="3200" dirty="0"/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395672" y="5489640"/>
              <a:ext cx="475803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b="1" dirty="0">
                  <a:solidFill>
                    <a:srgbClr val="000099"/>
                  </a:solidFill>
                </a:rPr>
                <a:t>Prawdopodobieństwo, że w czasie </a:t>
              </a:r>
              <a:r>
                <a:rPr lang="pl-PL" b="1" i="1" dirty="0">
                  <a:solidFill>
                    <a:srgbClr val="000099"/>
                  </a:solidFill>
                </a:rPr>
                <a:t>t</a:t>
              </a:r>
              <a:r>
                <a:rPr lang="pl-PL" b="1" dirty="0">
                  <a:solidFill>
                    <a:srgbClr val="000099"/>
                  </a:solidFill>
                </a:rPr>
                <a:t/>
              </a:r>
              <a:br>
                <a:rPr lang="pl-PL" b="1" dirty="0">
                  <a:solidFill>
                    <a:srgbClr val="000099"/>
                  </a:solidFill>
                </a:rPr>
              </a:br>
              <a:r>
                <a:rPr lang="pl-PL" b="1" dirty="0">
                  <a:solidFill>
                    <a:srgbClr val="000099"/>
                  </a:solidFill>
                </a:rPr>
                <a:t>pojawi się </a:t>
              </a:r>
              <a:r>
                <a:rPr lang="pl-PL" b="1" i="1" dirty="0">
                  <a:solidFill>
                    <a:srgbClr val="000099"/>
                  </a:solidFill>
                </a:rPr>
                <a:t>n</a:t>
              </a:r>
              <a:r>
                <a:rPr lang="pl-PL" b="1" dirty="0">
                  <a:solidFill>
                    <a:srgbClr val="000099"/>
                  </a:solidFill>
                </a:rPr>
                <a:t> pakietów</a:t>
              </a:r>
            </a:p>
          </p:txBody>
        </p:sp>
      </p:grpSp>
      <p:pic>
        <p:nvPicPr>
          <p:cNvPr id="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95027" y="1965204"/>
            <a:ext cx="1011973" cy="1204354"/>
          </a:xfrm>
          <a:prstGeom prst="rect">
            <a:avLst/>
          </a:prstGeom>
          <a:noFill/>
        </p:spPr>
      </p:pic>
      <p:sp>
        <p:nvSpPr>
          <p:cNvPr id="9" name="Prostokąt 8"/>
          <p:cNvSpPr/>
          <p:nvPr/>
        </p:nvSpPr>
        <p:spPr bwMode="auto">
          <a:xfrm>
            <a:off x="1398789" y="1271462"/>
            <a:ext cx="6486437" cy="2361167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9168" y="-6885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ROZKŁAD POISSONA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456765" y="880582"/>
            <a:ext cx="4603750" cy="35448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2456765" y="880582"/>
            <a:ext cx="46037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2456765" y="4425470"/>
            <a:ext cx="460375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 flipV="1">
            <a:off x="7060515" y="880582"/>
            <a:ext cx="1588" cy="35448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 flipV="1">
            <a:off x="2456765" y="880582"/>
            <a:ext cx="0" cy="35448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2456765" y="4425470"/>
            <a:ext cx="460375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2" name="Line 9"/>
          <p:cNvSpPr>
            <a:spLocks noChangeShapeType="1"/>
          </p:cNvSpPr>
          <p:nvPr/>
        </p:nvSpPr>
        <p:spPr bwMode="auto">
          <a:xfrm flipV="1">
            <a:off x="2456765" y="880582"/>
            <a:ext cx="0" cy="35448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3" name="Line 10"/>
          <p:cNvSpPr>
            <a:spLocks noChangeShapeType="1"/>
          </p:cNvSpPr>
          <p:nvPr/>
        </p:nvSpPr>
        <p:spPr bwMode="auto">
          <a:xfrm flipV="1">
            <a:off x="2456765" y="4379432"/>
            <a:ext cx="0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4" name="Line 11"/>
          <p:cNvSpPr>
            <a:spLocks noChangeShapeType="1"/>
          </p:cNvSpPr>
          <p:nvPr/>
        </p:nvSpPr>
        <p:spPr bwMode="auto">
          <a:xfrm>
            <a:off x="2456765" y="880582"/>
            <a:ext cx="0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5" name="Rectangle 12"/>
          <p:cNvSpPr>
            <a:spLocks noChangeArrowheads="1"/>
          </p:cNvSpPr>
          <p:nvPr/>
        </p:nvSpPr>
        <p:spPr bwMode="auto">
          <a:xfrm>
            <a:off x="2425015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18446" name="Line 13"/>
          <p:cNvSpPr>
            <a:spLocks noChangeShapeType="1"/>
          </p:cNvSpPr>
          <p:nvPr/>
        </p:nvSpPr>
        <p:spPr bwMode="auto">
          <a:xfrm flipV="1">
            <a:off x="3221940" y="4379432"/>
            <a:ext cx="1588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7" name="Line 14"/>
          <p:cNvSpPr>
            <a:spLocks noChangeShapeType="1"/>
          </p:cNvSpPr>
          <p:nvPr/>
        </p:nvSpPr>
        <p:spPr bwMode="auto">
          <a:xfrm>
            <a:off x="3221940" y="880582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8" name="Rectangle 15"/>
          <p:cNvSpPr>
            <a:spLocks noChangeArrowheads="1"/>
          </p:cNvSpPr>
          <p:nvPr/>
        </p:nvSpPr>
        <p:spPr bwMode="auto">
          <a:xfrm>
            <a:off x="3191778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/>
          </a:p>
        </p:txBody>
      </p:sp>
      <p:sp>
        <p:nvSpPr>
          <p:cNvPr id="18449" name="Line 16"/>
          <p:cNvSpPr>
            <a:spLocks noChangeShapeType="1"/>
          </p:cNvSpPr>
          <p:nvPr/>
        </p:nvSpPr>
        <p:spPr bwMode="auto">
          <a:xfrm flipV="1">
            <a:off x="3988703" y="4379432"/>
            <a:ext cx="1587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0" name="Line 17"/>
          <p:cNvSpPr>
            <a:spLocks noChangeShapeType="1"/>
          </p:cNvSpPr>
          <p:nvPr/>
        </p:nvSpPr>
        <p:spPr bwMode="auto">
          <a:xfrm>
            <a:off x="3988703" y="880582"/>
            <a:ext cx="1587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1" name="Rectangle 18"/>
          <p:cNvSpPr>
            <a:spLocks noChangeArrowheads="1"/>
          </p:cNvSpPr>
          <p:nvPr/>
        </p:nvSpPr>
        <p:spPr bwMode="auto">
          <a:xfrm>
            <a:off x="3956953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/>
          </a:p>
        </p:txBody>
      </p:sp>
      <p:sp>
        <p:nvSpPr>
          <p:cNvPr id="18452" name="Line 19"/>
          <p:cNvSpPr>
            <a:spLocks noChangeShapeType="1"/>
          </p:cNvSpPr>
          <p:nvPr/>
        </p:nvSpPr>
        <p:spPr bwMode="auto">
          <a:xfrm flipV="1">
            <a:off x="4753878" y="4379432"/>
            <a:ext cx="1587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3" name="Line 20"/>
          <p:cNvSpPr>
            <a:spLocks noChangeShapeType="1"/>
          </p:cNvSpPr>
          <p:nvPr/>
        </p:nvSpPr>
        <p:spPr bwMode="auto">
          <a:xfrm>
            <a:off x="4753878" y="880582"/>
            <a:ext cx="1587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4" name="Rectangle 21"/>
          <p:cNvSpPr>
            <a:spLocks noChangeArrowheads="1"/>
          </p:cNvSpPr>
          <p:nvPr/>
        </p:nvSpPr>
        <p:spPr bwMode="auto">
          <a:xfrm>
            <a:off x="4723715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/>
          </a:p>
        </p:txBody>
      </p:sp>
      <p:sp>
        <p:nvSpPr>
          <p:cNvPr id="18455" name="Line 22"/>
          <p:cNvSpPr>
            <a:spLocks noChangeShapeType="1"/>
          </p:cNvSpPr>
          <p:nvPr/>
        </p:nvSpPr>
        <p:spPr bwMode="auto">
          <a:xfrm flipV="1">
            <a:off x="5520640" y="4379432"/>
            <a:ext cx="1588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6" name="Line 23"/>
          <p:cNvSpPr>
            <a:spLocks noChangeShapeType="1"/>
          </p:cNvSpPr>
          <p:nvPr/>
        </p:nvSpPr>
        <p:spPr bwMode="auto">
          <a:xfrm>
            <a:off x="5520640" y="880582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7" name="Rectangle 24"/>
          <p:cNvSpPr>
            <a:spLocks noChangeArrowheads="1"/>
          </p:cNvSpPr>
          <p:nvPr/>
        </p:nvSpPr>
        <p:spPr bwMode="auto">
          <a:xfrm>
            <a:off x="5490478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/>
          </a:p>
        </p:txBody>
      </p:sp>
      <p:sp>
        <p:nvSpPr>
          <p:cNvPr id="18458" name="Line 25"/>
          <p:cNvSpPr>
            <a:spLocks noChangeShapeType="1"/>
          </p:cNvSpPr>
          <p:nvPr/>
        </p:nvSpPr>
        <p:spPr bwMode="auto">
          <a:xfrm flipV="1">
            <a:off x="6287403" y="4379432"/>
            <a:ext cx="1587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9" name="Line 26"/>
          <p:cNvSpPr>
            <a:spLocks noChangeShapeType="1"/>
          </p:cNvSpPr>
          <p:nvPr/>
        </p:nvSpPr>
        <p:spPr bwMode="auto">
          <a:xfrm>
            <a:off x="6287403" y="880582"/>
            <a:ext cx="1587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0" name="Rectangle 27"/>
          <p:cNvSpPr>
            <a:spLocks noChangeArrowheads="1"/>
          </p:cNvSpPr>
          <p:nvPr/>
        </p:nvSpPr>
        <p:spPr bwMode="auto">
          <a:xfrm>
            <a:off x="6255653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/>
          </a:p>
        </p:txBody>
      </p:sp>
      <p:sp>
        <p:nvSpPr>
          <p:cNvPr id="18461" name="Line 28"/>
          <p:cNvSpPr>
            <a:spLocks noChangeShapeType="1"/>
          </p:cNvSpPr>
          <p:nvPr/>
        </p:nvSpPr>
        <p:spPr bwMode="auto">
          <a:xfrm flipV="1">
            <a:off x="7060515" y="4379432"/>
            <a:ext cx="1588" cy="4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2" name="Line 29"/>
          <p:cNvSpPr>
            <a:spLocks noChangeShapeType="1"/>
          </p:cNvSpPr>
          <p:nvPr/>
        </p:nvSpPr>
        <p:spPr bwMode="auto">
          <a:xfrm>
            <a:off x="7060515" y="880582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3" name="Rectangle 30"/>
          <p:cNvSpPr>
            <a:spLocks noChangeArrowheads="1"/>
          </p:cNvSpPr>
          <p:nvPr/>
        </p:nvSpPr>
        <p:spPr bwMode="auto">
          <a:xfrm>
            <a:off x="7030353" y="4447695"/>
            <a:ext cx="76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/>
          </a:p>
        </p:txBody>
      </p:sp>
      <p:sp>
        <p:nvSpPr>
          <p:cNvPr id="18464" name="Line 31"/>
          <p:cNvSpPr>
            <a:spLocks noChangeShapeType="1"/>
          </p:cNvSpPr>
          <p:nvPr/>
        </p:nvSpPr>
        <p:spPr bwMode="auto">
          <a:xfrm>
            <a:off x="2456765" y="4425470"/>
            <a:ext cx="381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5" name="Line 32"/>
          <p:cNvSpPr>
            <a:spLocks noChangeShapeType="1"/>
          </p:cNvSpPr>
          <p:nvPr/>
        </p:nvSpPr>
        <p:spPr bwMode="auto">
          <a:xfrm flipH="1">
            <a:off x="7014478" y="4425470"/>
            <a:ext cx="460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6" name="Rectangle 33"/>
          <p:cNvSpPr>
            <a:spLocks noChangeArrowheads="1"/>
          </p:cNvSpPr>
          <p:nvPr/>
        </p:nvSpPr>
        <p:spPr bwMode="auto">
          <a:xfrm>
            <a:off x="2206881" y="4331013"/>
            <a:ext cx="76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/>
          </a:p>
        </p:txBody>
      </p:sp>
      <p:sp>
        <p:nvSpPr>
          <p:cNvPr id="18467" name="Line 34"/>
          <p:cNvSpPr>
            <a:spLocks noChangeShapeType="1"/>
          </p:cNvSpPr>
          <p:nvPr/>
        </p:nvSpPr>
        <p:spPr bwMode="auto">
          <a:xfrm>
            <a:off x="2456765" y="4071457"/>
            <a:ext cx="381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8" name="Line 35"/>
          <p:cNvSpPr>
            <a:spLocks noChangeShapeType="1"/>
          </p:cNvSpPr>
          <p:nvPr/>
        </p:nvSpPr>
        <p:spPr bwMode="auto">
          <a:xfrm flipH="1">
            <a:off x="7014478" y="4071457"/>
            <a:ext cx="460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69" name="Rectangle 36"/>
          <p:cNvSpPr>
            <a:spLocks noChangeArrowheads="1"/>
          </p:cNvSpPr>
          <p:nvPr/>
        </p:nvSpPr>
        <p:spPr bwMode="auto">
          <a:xfrm>
            <a:off x="2106869" y="3977001"/>
            <a:ext cx="1905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0.1</a:t>
            </a:r>
            <a:endParaRPr lang="pl-PL"/>
          </a:p>
        </p:txBody>
      </p:sp>
      <p:sp>
        <p:nvSpPr>
          <p:cNvPr id="18470" name="Line 37"/>
          <p:cNvSpPr>
            <a:spLocks noChangeShapeType="1"/>
          </p:cNvSpPr>
          <p:nvPr/>
        </p:nvSpPr>
        <p:spPr bwMode="auto">
          <a:xfrm>
            <a:off x="2456765" y="3715857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1" name="Line 38"/>
          <p:cNvSpPr>
            <a:spLocks noChangeShapeType="1"/>
          </p:cNvSpPr>
          <p:nvPr/>
        </p:nvSpPr>
        <p:spPr bwMode="auto">
          <a:xfrm flipH="1">
            <a:off x="7014478" y="3715857"/>
            <a:ext cx="46037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2" name="Rectangle 39"/>
          <p:cNvSpPr>
            <a:spLocks noChangeArrowheads="1"/>
          </p:cNvSpPr>
          <p:nvPr/>
        </p:nvSpPr>
        <p:spPr bwMode="auto">
          <a:xfrm>
            <a:off x="2106869" y="3622988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0.2</a:t>
            </a:r>
            <a:endParaRPr lang="pl-PL"/>
          </a:p>
        </p:txBody>
      </p:sp>
      <p:sp>
        <p:nvSpPr>
          <p:cNvPr id="18473" name="Line 40"/>
          <p:cNvSpPr>
            <a:spLocks noChangeShapeType="1"/>
          </p:cNvSpPr>
          <p:nvPr/>
        </p:nvSpPr>
        <p:spPr bwMode="auto">
          <a:xfrm>
            <a:off x="2456765" y="3361845"/>
            <a:ext cx="381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4" name="Line 41"/>
          <p:cNvSpPr>
            <a:spLocks noChangeShapeType="1"/>
          </p:cNvSpPr>
          <p:nvPr/>
        </p:nvSpPr>
        <p:spPr bwMode="auto">
          <a:xfrm flipH="1">
            <a:off x="7014478" y="3361845"/>
            <a:ext cx="460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5" name="Rectangle 42"/>
          <p:cNvSpPr>
            <a:spLocks noChangeArrowheads="1"/>
          </p:cNvSpPr>
          <p:nvPr/>
        </p:nvSpPr>
        <p:spPr bwMode="auto">
          <a:xfrm>
            <a:off x="2106869" y="3267388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0.3</a:t>
            </a:r>
            <a:endParaRPr lang="pl-PL"/>
          </a:p>
        </p:txBody>
      </p:sp>
      <p:sp>
        <p:nvSpPr>
          <p:cNvPr id="18476" name="Line 43"/>
          <p:cNvSpPr>
            <a:spLocks noChangeShapeType="1"/>
          </p:cNvSpPr>
          <p:nvPr/>
        </p:nvSpPr>
        <p:spPr bwMode="auto">
          <a:xfrm>
            <a:off x="2456765" y="3007832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7" name="Line 44"/>
          <p:cNvSpPr>
            <a:spLocks noChangeShapeType="1"/>
          </p:cNvSpPr>
          <p:nvPr/>
        </p:nvSpPr>
        <p:spPr bwMode="auto">
          <a:xfrm flipH="1">
            <a:off x="7014478" y="3007832"/>
            <a:ext cx="46037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78" name="Rectangle 45"/>
          <p:cNvSpPr>
            <a:spLocks noChangeArrowheads="1"/>
          </p:cNvSpPr>
          <p:nvPr/>
        </p:nvSpPr>
        <p:spPr bwMode="auto">
          <a:xfrm>
            <a:off x="2106869" y="2913376"/>
            <a:ext cx="1905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0.4</a:t>
            </a:r>
            <a:endParaRPr lang="pl-PL"/>
          </a:p>
        </p:txBody>
      </p:sp>
      <p:sp>
        <p:nvSpPr>
          <p:cNvPr id="18479" name="Line 46"/>
          <p:cNvSpPr>
            <a:spLocks noChangeShapeType="1"/>
          </p:cNvSpPr>
          <p:nvPr/>
        </p:nvSpPr>
        <p:spPr bwMode="auto">
          <a:xfrm>
            <a:off x="2456765" y="2653820"/>
            <a:ext cx="381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0" name="Line 47"/>
          <p:cNvSpPr>
            <a:spLocks noChangeShapeType="1"/>
          </p:cNvSpPr>
          <p:nvPr/>
        </p:nvSpPr>
        <p:spPr bwMode="auto">
          <a:xfrm flipH="1">
            <a:off x="7014478" y="2653820"/>
            <a:ext cx="460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1" name="Rectangle 48"/>
          <p:cNvSpPr>
            <a:spLocks noChangeArrowheads="1"/>
          </p:cNvSpPr>
          <p:nvPr/>
        </p:nvSpPr>
        <p:spPr bwMode="auto">
          <a:xfrm>
            <a:off x="2106869" y="2559363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/>
          </a:p>
        </p:txBody>
      </p:sp>
      <p:sp>
        <p:nvSpPr>
          <p:cNvPr id="18482" name="Line 49"/>
          <p:cNvSpPr>
            <a:spLocks noChangeShapeType="1"/>
          </p:cNvSpPr>
          <p:nvPr/>
        </p:nvSpPr>
        <p:spPr bwMode="auto">
          <a:xfrm>
            <a:off x="2456765" y="2291870"/>
            <a:ext cx="381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3" name="Line 50"/>
          <p:cNvSpPr>
            <a:spLocks noChangeShapeType="1"/>
          </p:cNvSpPr>
          <p:nvPr/>
        </p:nvSpPr>
        <p:spPr bwMode="auto">
          <a:xfrm flipH="1">
            <a:off x="7014478" y="2291870"/>
            <a:ext cx="460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4" name="Rectangle 51"/>
          <p:cNvSpPr>
            <a:spLocks noChangeArrowheads="1"/>
          </p:cNvSpPr>
          <p:nvPr/>
        </p:nvSpPr>
        <p:spPr bwMode="auto">
          <a:xfrm>
            <a:off x="2106869" y="2197413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0.6</a:t>
            </a:r>
            <a:endParaRPr lang="pl-PL"/>
          </a:p>
        </p:txBody>
      </p:sp>
      <p:sp>
        <p:nvSpPr>
          <p:cNvPr id="18485" name="Line 52"/>
          <p:cNvSpPr>
            <a:spLocks noChangeShapeType="1"/>
          </p:cNvSpPr>
          <p:nvPr/>
        </p:nvSpPr>
        <p:spPr bwMode="auto">
          <a:xfrm>
            <a:off x="2456765" y="1936270"/>
            <a:ext cx="381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6" name="Line 53"/>
          <p:cNvSpPr>
            <a:spLocks noChangeShapeType="1"/>
          </p:cNvSpPr>
          <p:nvPr/>
        </p:nvSpPr>
        <p:spPr bwMode="auto">
          <a:xfrm flipH="1">
            <a:off x="7014478" y="1936270"/>
            <a:ext cx="46037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7" name="Rectangle 54"/>
          <p:cNvSpPr>
            <a:spLocks noChangeArrowheads="1"/>
          </p:cNvSpPr>
          <p:nvPr/>
        </p:nvSpPr>
        <p:spPr bwMode="auto">
          <a:xfrm>
            <a:off x="2106869" y="1843401"/>
            <a:ext cx="1905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0.7</a:t>
            </a:r>
            <a:endParaRPr lang="pl-PL"/>
          </a:p>
        </p:txBody>
      </p:sp>
      <p:sp>
        <p:nvSpPr>
          <p:cNvPr id="18488" name="Line 55"/>
          <p:cNvSpPr>
            <a:spLocks noChangeShapeType="1"/>
          </p:cNvSpPr>
          <p:nvPr/>
        </p:nvSpPr>
        <p:spPr bwMode="auto">
          <a:xfrm>
            <a:off x="2456765" y="1590195"/>
            <a:ext cx="381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89" name="Line 56"/>
          <p:cNvSpPr>
            <a:spLocks noChangeShapeType="1"/>
          </p:cNvSpPr>
          <p:nvPr/>
        </p:nvSpPr>
        <p:spPr bwMode="auto">
          <a:xfrm flipH="1">
            <a:off x="7014478" y="1590195"/>
            <a:ext cx="46037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0" name="Rectangle 57"/>
          <p:cNvSpPr>
            <a:spLocks noChangeArrowheads="1"/>
          </p:cNvSpPr>
          <p:nvPr/>
        </p:nvSpPr>
        <p:spPr bwMode="auto">
          <a:xfrm>
            <a:off x="2106869" y="1495738"/>
            <a:ext cx="190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0.8</a:t>
            </a:r>
            <a:endParaRPr lang="pl-PL"/>
          </a:p>
        </p:txBody>
      </p:sp>
      <p:sp>
        <p:nvSpPr>
          <p:cNvPr id="18491" name="Line 58"/>
          <p:cNvSpPr>
            <a:spLocks noChangeShapeType="1"/>
          </p:cNvSpPr>
          <p:nvPr/>
        </p:nvSpPr>
        <p:spPr bwMode="auto">
          <a:xfrm>
            <a:off x="2456765" y="1236182"/>
            <a:ext cx="381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2" name="Line 59"/>
          <p:cNvSpPr>
            <a:spLocks noChangeShapeType="1"/>
          </p:cNvSpPr>
          <p:nvPr/>
        </p:nvSpPr>
        <p:spPr bwMode="auto">
          <a:xfrm flipH="1">
            <a:off x="7014478" y="1236182"/>
            <a:ext cx="460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3" name="Rectangle 60"/>
          <p:cNvSpPr>
            <a:spLocks noChangeArrowheads="1"/>
          </p:cNvSpPr>
          <p:nvPr/>
        </p:nvSpPr>
        <p:spPr bwMode="auto">
          <a:xfrm>
            <a:off x="2106869" y="1141726"/>
            <a:ext cx="1905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pitchFamily="34" charset="0"/>
              </a:rPr>
              <a:t>0.9</a:t>
            </a:r>
            <a:endParaRPr lang="pl-PL"/>
          </a:p>
        </p:txBody>
      </p:sp>
      <p:sp>
        <p:nvSpPr>
          <p:cNvPr id="18494" name="Line 61"/>
          <p:cNvSpPr>
            <a:spLocks noChangeShapeType="1"/>
          </p:cNvSpPr>
          <p:nvPr/>
        </p:nvSpPr>
        <p:spPr bwMode="auto">
          <a:xfrm>
            <a:off x="2456765" y="880582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5" name="Line 62"/>
          <p:cNvSpPr>
            <a:spLocks noChangeShapeType="1"/>
          </p:cNvSpPr>
          <p:nvPr/>
        </p:nvSpPr>
        <p:spPr bwMode="auto">
          <a:xfrm flipH="1">
            <a:off x="7014478" y="880582"/>
            <a:ext cx="46037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6" name="Rectangle 63"/>
          <p:cNvSpPr>
            <a:spLocks noChangeArrowheads="1"/>
          </p:cNvSpPr>
          <p:nvPr/>
        </p:nvSpPr>
        <p:spPr bwMode="auto">
          <a:xfrm>
            <a:off x="2116984" y="808350"/>
            <a:ext cx="76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dirty="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dirty="0"/>
          </a:p>
        </p:txBody>
      </p:sp>
      <p:sp>
        <p:nvSpPr>
          <p:cNvPr id="18497" name="Line 64"/>
          <p:cNvSpPr>
            <a:spLocks noChangeShapeType="1"/>
          </p:cNvSpPr>
          <p:nvPr/>
        </p:nvSpPr>
        <p:spPr bwMode="auto">
          <a:xfrm>
            <a:off x="2456765" y="880582"/>
            <a:ext cx="4603750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8" name="Line 65"/>
          <p:cNvSpPr>
            <a:spLocks noChangeShapeType="1"/>
          </p:cNvSpPr>
          <p:nvPr/>
        </p:nvSpPr>
        <p:spPr bwMode="auto">
          <a:xfrm>
            <a:off x="2456765" y="4425470"/>
            <a:ext cx="4603750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99" name="Line 66"/>
          <p:cNvSpPr>
            <a:spLocks noChangeShapeType="1"/>
          </p:cNvSpPr>
          <p:nvPr/>
        </p:nvSpPr>
        <p:spPr bwMode="auto">
          <a:xfrm flipV="1">
            <a:off x="7060515" y="880582"/>
            <a:ext cx="1588" cy="35448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0" name="Line 67"/>
          <p:cNvSpPr>
            <a:spLocks noChangeShapeType="1"/>
          </p:cNvSpPr>
          <p:nvPr/>
        </p:nvSpPr>
        <p:spPr bwMode="auto">
          <a:xfrm flipV="1">
            <a:off x="2456765" y="880582"/>
            <a:ext cx="0" cy="35448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1" name="Freeform 68"/>
          <p:cNvSpPr>
            <a:spLocks/>
          </p:cNvSpPr>
          <p:nvPr/>
        </p:nvSpPr>
        <p:spPr bwMode="auto">
          <a:xfrm>
            <a:off x="2456765" y="880582"/>
            <a:ext cx="4603750" cy="3529013"/>
          </a:xfrm>
          <a:custGeom>
            <a:avLst/>
            <a:gdLst>
              <a:gd name="T0" fmla="*/ 2147483647 w 3570"/>
              <a:gd name="T1" fmla="*/ 2147483647 h 2808"/>
              <a:gd name="T2" fmla="*/ 2147483647 w 3570"/>
              <a:gd name="T3" fmla="*/ 2147483647 h 2808"/>
              <a:gd name="T4" fmla="*/ 2147483647 w 3570"/>
              <a:gd name="T5" fmla="*/ 2147483647 h 2808"/>
              <a:gd name="T6" fmla="*/ 2147483647 w 3570"/>
              <a:gd name="T7" fmla="*/ 2147483647 h 2808"/>
              <a:gd name="T8" fmla="*/ 2147483647 w 3570"/>
              <a:gd name="T9" fmla="*/ 2147483647 h 2808"/>
              <a:gd name="T10" fmla="*/ 2147483647 w 3570"/>
              <a:gd name="T11" fmla="*/ 2147483647 h 2808"/>
              <a:gd name="T12" fmla="*/ 2147483647 w 3570"/>
              <a:gd name="T13" fmla="*/ 2147483647 h 2808"/>
              <a:gd name="T14" fmla="*/ 2147483647 w 3570"/>
              <a:gd name="T15" fmla="*/ 2147483647 h 2808"/>
              <a:gd name="T16" fmla="*/ 2147483647 w 3570"/>
              <a:gd name="T17" fmla="*/ 2147483647 h 2808"/>
              <a:gd name="T18" fmla="*/ 2147483647 w 3570"/>
              <a:gd name="T19" fmla="*/ 2147483647 h 2808"/>
              <a:gd name="T20" fmla="*/ 2147483647 w 3570"/>
              <a:gd name="T21" fmla="*/ 2147483647 h 2808"/>
              <a:gd name="T22" fmla="*/ 2147483647 w 3570"/>
              <a:gd name="T23" fmla="*/ 2147483647 h 2808"/>
              <a:gd name="T24" fmla="*/ 2147483647 w 3570"/>
              <a:gd name="T25" fmla="*/ 2147483647 h 2808"/>
              <a:gd name="T26" fmla="*/ 2147483647 w 3570"/>
              <a:gd name="T27" fmla="*/ 2147483647 h 2808"/>
              <a:gd name="T28" fmla="*/ 2147483647 w 3570"/>
              <a:gd name="T29" fmla="*/ 2147483647 h 2808"/>
              <a:gd name="T30" fmla="*/ 2147483647 w 3570"/>
              <a:gd name="T31" fmla="*/ 2147483647 h 2808"/>
              <a:gd name="T32" fmla="*/ 2147483647 w 3570"/>
              <a:gd name="T33" fmla="*/ 2147483647 h 2808"/>
              <a:gd name="T34" fmla="*/ 2147483647 w 3570"/>
              <a:gd name="T35" fmla="*/ 2147483647 h 2808"/>
              <a:gd name="T36" fmla="*/ 2147483647 w 3570"/>
              <a:gd name="T37" fmla="*/ 2147483647 h 2808"/>
              <a:gd name="T38" fmla="*/ 2147483647 w 3570"/>
              <a:gd name="T39" fmla="*/ 2147483647 h 2808"/>
              <a:gd name="T40" fmla="*/ 2147483647 w 3570"/>
              <a:gd name="T41" fmla="*/ 2147483647 h 2808"/>
              <a:gd name="T42" fmla="*/ 2147483647 w 3570"/>
              <a:gd name="T43" fmla="*/ 2147483647 h 2808"/>
              <a:gd name="T44" fmla="*/ 2147483647 w 3570"/>
              <a:gd name="T45" fmla="*/ 2147483647 h 2808"/>
              <a:gd name="T46" fmla="*/ 2147483647 w 3570"/>
              <a:gd name="T47" fmla="*/ 2147483647 h 2808"/>
              <a:gd name="T48" fmla="*/ 2147483647 w 3570"/>
              <a:gd name="T49" fmla="*/ 2147483647 h 2808"/>
              <a:gd name="T50" fmla="*/ 2147483647 w 3570"/>
              <a:gd name="T51" fmla="*/ 2147483647 h 2808"/>
              <a:gd name="T52" fmla="*/ 2147483647 w 3570"/>
              <a:gd name="T53" fmla="*/ 2147483647 h 2808"/>
              <a:gd name="T54" fmla="*/ 2147483647 w 3570"/>
              <a:gd name="T55" fmla="*/ 2147483647 h 2808"/>
              <a:gd name="T56" fmla="*/ 2147483647 w 3570"/>
              <a:gd name="T57" fmla="*/ 2147483647 h 2808"/>
              <a:gd name="T58" fmla="*/ 2147483647 w 3570"/>
              <a:gd name="T59" fmla="*/ 2147483647 h 2808"/>
              <a:gd name="T60" fmla="*/ 2147483647 w 3570"/>
              <a:gd name="T61" fmla="*/ 2147483647 h 2808"/>
              <a:gd name="T62" fmla="*/ 2147483647 w 3570"/>
              <a:gd name="T63" fmla="*/ 2147483647 h 2808"/>
              <a:gd name="T64" fmla="*/ 2147483647 w 3570"/>
              <a:gd name="T65" fmla="*/ 2147483647 h 2808"/>
              <a:gd name="T66" fmla="*/ 2147483647 w 3570"/>
              <a:gd name="T67" fmla="*/ 2147483647 h 2808"/>
              <a:gd name="T68" fmla="*/ 2147483647 w 3570"/>
              <a:gd name="T69" fmla="*/ 2147483647 h 2808"/>
              <a:gd name="T70" fmla="*/ 2147483647 w 3570"/>
              <a:gd name="T71" fmla="*/ 2147483647 h 2808"/>
              <a:gd name="T72" fmla="*/ 2147483647 w 3570"/>
              <a:gd name="T73" fmla="*/ 2147483647 h 2808"/>
              <a:gd name="T74" fmla="*/ 2147483647 w 3570"/>
              <a:gd name="T75" fmla="*/ 2147483647 h 2808"/>
              <a:gd name="T76" fmla="*/ 2147483647 w 3570"/>
              <a:gd name="T77" fmla="*/ 2147483647 h 2808"/>
              <a:gd name="T78" fmla="*/ 2147483647 w 3570"/>
              <a:gd name="T79" fmla="*/ 2147483647 h 2808"/>
              <a:gd name="T80" fmla="*/ 2147483647 w 3570"/>
              <a:gd name="T81" fmla="*/ 2147483647 h 2808"/>
              <a:gd name="T82" fmla="*/ 2147483647 w 3570"/>
              <a:gd name="T83" fmla="*/ 2147483647 h 2808"/>
              <a:gd name="T84" fmla="*/ 2147483647 w 3570"/>
              <a:gd name="T85" fmla="*/ 2147483647 h 2808"/>
              <a:gd name="T86" fmla="*/ 2147483647 w 3570"/>
              <a:gd name="T87" fmla="*/ 2147483647 h 2808"/>
              <a:gd name="T88" fmla="*/ 2147483647 w 3570"/>
              <a:gd name="T89" fmla="*/ 2147483647 h 2808"/>
              <a:gd name="T90" fmla="*/ 2147483647 w 3570"/>
              <a:gd name="T91" fmla="*/ 2147483647 h 2808"/>
              <a:gd name="T92" fmla="*/ 2147483647 w 3570"/>
              <a:gd name="T93" fmla="*/ 2147483647 h 2808"/>
              <a:gd name="T94" fmla="*/ 2147483647 w 3570"/>
              <a:gd name="T95" fmla="*/ 2147483647 h 2808"/>
              <a:gd name="T96" fmla="*/ 2147483647 w 3570"/>
              <a:gd name="T97" fmla="*/ 2147483647 h 2808"/>
              <a:gd name="T98" fmla="*/ 2147483647 w 3570"/>
              <a:gd name="T99" fmla="*/ 2147483647 h 280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08"/>
              <a:gd name="T152" fmla="*/ 3570 w 3570"/>
              <a:gd name="T153" fmla="*/ 2808 h 280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08">
                <a:moveTo>
                  <a:pt x="0" y="0"/>
                </a:moveTo>
                <a:lnTo>
                  <a:pt x="36" y="162"/>
                </a:lnTo>
                <a:lnTo>
                  <a:pt x="72" y="318"/>
                </a:lnTo>
                <a:lnTo>
                  <a:pt x="108" y="468"/>
                </a:lnTo>
                <a:lnTo>
                  <a:pt x="144" y="606"/>
                </a:lnTo>
                <a:lnTo>
                  <a:pt x="180" y="732"/>
                </a:lnTo>
                <a:lnTo>
                  <a:pt x="216" y="858"/>
                </a:lnTo>
                <a:lnTo>
                  <a:pt x="252" y="972"/>
                </a:lnTo>
                <a:lnTo>
                  <a:pt x="288" y="1080"/>
                </a:lnTo>
                <a:lnTo>
                  <a:pt x="324" y="1182"/>
                </a:lnTo>
                <a:lnTo>
                  <a:pt x="360" y="1278"/>
                </a:lnTo>
                <a:lnTo>
                  <a:pt x="396" y="1368"/>
                </a:lnTo>
                <a:lnTo>
                  <a:pt x="432" y="1452"/>
                </a:lnTo>
                <a:lnTo>
                  <a:pt x="468" y="1536"/>
                </a:lnTo>
                <a:lnTo>
                  <a:pt x="504" y="1608"/>
                </a:lnTo>
                <a:lnTo>
                  <a:pt x="540" y="1680"/>
                </a:lnTo>
                <a:lnTo>
                  <a:pt x="576" y="1746"/>
                </a:lnTo>
                <a:lnTo>
                  <a:pt x="612" y="1812"/>
                </a:lnTo>
                <a:lnTo>
                  <a:pt x="648" y="1872"/>
                </a:lnTo>
                <a:lnTo>
                  <a:pt x="684" y="1926"/>
                </a:lnTo>
                <a:lnTo>
                  <a:pt x="720" y="1980"/>
                </a:lnTo>
                <a:lnTo>
                  <a:pt x="756" y="2028"/>
                </a:lnTo>
                <a:lnTo>
                  <a:pt x="792" y="2076"/>
                </a:lnTo>
                <a:lnTo>
                  <a:pt x="828" y="2118"/>
                </a:lnTo>
                <a:lnTo>
                  <a:pt x="864" y="2160"/>
                </a:lnTo>
                <a:lnTo>
                  <a:pt x="900" y="2196"/>
                </a:lnTo>
                <a:lnTo>
                  <a:pt x="936" y="2232"/>
                </a:lnTo>
                <a:lnTo>
                  <a:pt x="972" y="2268"/>
                </a:lnTo>
                <a:lnTo>
                  <a:pt x="1008" y="2298"/>
                </a:lnTo>
                <a:lnTo>
                  <a:pt x="1044" y="2328"/>
                </a:lnTo>
                <a:lnTo>
                  <a:pt x="1080" y="2358"/>
                </a:lnTo>
                <a:lnTo>
                  <a:pt x="1116" y="2388"/>
                </a:lnTo>
                <a:lnTo>
                  <a:pt x="1152" y="2412"/>
                </a:lnTo>
                <a:lnTo>
                  <a:pt x="1188" y="2436"/>
                </a:lnTo>
                <a:lnTo>
                  <a:pt x="1224" y="2460"/>
                </a:lnTo>
                <a:lnTo>
                  <a:pt x="1260" y="2478"/>
                </a:lnTo>
                <a:lnTo>
                  <a:pt x="1296" y="2496"/>
                </a:lnTo>
                <a:lnTo>
                  <a:pt x="1332" y="2520"/>
                </a:lnTo>
                <a:lnTo>
                  <a:pt x="1368" y="2538"/>
                </a:lnTo>
                <a:lnTo>
                  <a:pt x="1404" y="2550"/>
                </a:lnTo>
                <a:lnTo>
                  <a:pt x="1440" y="2568"/>
                </a:lnTo>
                <a:lnTo>
                  <a:pt x="1476" y="2580"/>
                </a:lnTo>
                <a:lnTo>
                  <a:pt x="1512" y="2598"/>
                </a:lnTo>
                <a:lnTo>
                  <a:pt x="1548" y="2610"/>
                </a:lnTo>
                <a:lnTo>
                  <a:pt x="1584" y="2622"/>
                </a:lnTo>
                <a:lnTo>
                  <a:pt x="1620" y="2634"/>
                </a:lnTo>
                <a:lnTo>
                  <a:pt x="1656" y="2646"/>
                </a:lnTo>
                <a:lnTo>
                  <a:pt x="1692" y="2652"/>
                </a:lnTo>
                <a:lnTo>
                  <a:pt x="1728" y="2664"/>
                </a:lnTo>
                <a:lnTo>
                  <a:pt x="1764" y="2670"/>
                </a:lnTo>
                <a:lnTo>
                  <a:pt x="1800" y="2682"/>
                </a:lnTo>
                <a:lnTo>
                  <a:pt x="1836" y="2688"/>
                </a:lnTo>
                <a:lnTo>
                  <a:pt x="1872" y="2694"/>
                </a:lnTo>
                <a:lnTo>
                  <a:pt x="1908" y="2706"/>
                </a:lnTo>
                <a:lnTo>
                  <a:pt x="1944" y="2712"/>
                </a:lnTo>
                <a:lnTo>
                  <a:pt x="1980" y="2718"/>
                </a:lnTo>
                <a:lnTo>
                  <a:pt x="2016" y="2724"/>
                </a:lnTo>
                <a:lnTo>
                  <a:pt x="2052" y="2730"/>
                </a:lnTo>
                <a:lnTo>
                  <a:pt x="2088" y="2736"/>
                </a:lnTo>
                <a:lnTo>
                  <a:pt x="2124" y="2736"/>
                </a:lnTo>
                <a:lnTo>
                  <a:pt x="2160" y="2742"/>
                </a:lnTo>
                <a:lnTo>
                  <a:pt x="2196" y="2748"/>
                </a:lnTo>
                <a:lnTo>
                  <a:pt x="2232" y="2754"/>
                </a:lnTo>
                <a:lnTo>
                  <a:pt x="2268" y="2754"/>
                </a:lnTo>
                <a:lnTo>
                  <a:pt x="2304" y="2760"/>
                </a:lnTo>
                <a:lnTo>
                  <a:pt x="2340" y="2760"/>
                </a:lnTo>
                <a:lnTo>
                  <a:pt x="2376" y="2766"/>
                </a:lnTo>
                <a:lnTo>
                  <a:pt x="2412" y="2766"/>
                </a:lnTo>
                <a:lnTo>
                  <a:pt x="2448" y="2772"/>
                </a:lnTo>
                <a:lnTo>
                  <a:pt x="2484" y="2772"/>
                </a:lnTo>
                <a:lnTo>
                  <a:pt x="2520" y="2778"/>
                </a:lnTo>
                <a:lnTo>
                  <a:pt x="2556" y="2778"/>
                </a:lnTo>
                <a:lnTo>
                  <a:pt x="2592" y="2784"/>
                </a:lnTo>
                <a:lnTo>
                  <a:pt x="2628" y="2784"/>
                </a:lnTo>
                <a:lnTo>
                  <a:pt x="2664" y="2784"/>
                </a:lnTo>
                <a:lnTo>
                  <a:pt x="2700" y="2790"/>
                </a:lnTo>
                <a:lnTo>
                  <a:pt x="2736" y="2790"/>
                </a:lnTo>
                <a:lnTo>
                  <a:pt x="2772" y="2790"/>
                </a:lnTo>
                <a:lnTo>
                  <a:pt x="2808" y="2790"/>
                </a:lnTo>
                <a:lnTo>
                  <a:pt x="2844" y="2796"/>
                </a:lnTo>
                <a:lnTo>
                  <a:pt x="2880" y="2796"/>
                </a:lnTo>
                <a:lnTo>
                  <a:pt x="2916" y="2796"/>
                </a:lnTo>
                <a:lnTo>
                  <a:pt x="2952" y="2796"/>
                </a:lnTo>
                <a:lnTo>
                  <a:pt x="2988" y="2796"/>
                </a:lnTo>
                <a:lnTo>
                  <a:pt x="3024" y="2802"/>
                </a:lnTo>
                <a:lnTo>
                  <a:pt x="3060" y="2802"/>
                </a:lnTo>
                <a:lnTo>
                  <a:pt x="3096" y="2802"/>
                </a:lnTo>
                <a:lnTo>
                  <a:pt x="3132" y="2802"/>
                </a:lnTo>
                <a:lnTo>
                  <a:pt x="3168" y="2802"/>
                </a:lnTo>
                <a:lnTo>
                  <a:pt x="3204" y="2802"/>
                </a:lnTo>
                <a:lnTo>
                  <a:pt x="3240" y="2802"/>
                </a:lnTo>
                <a:lnTo>
                  <a:pt x="3276" y="2808"/>
                </a:lnTo>
                <a:lnTo>
                  <a:pt x="3312" y="2808"/>
                </a:lnTo>
                <a:lnTo>
                  <a:pt x="3348" y="2808"/>
                </a:lnTo>
                <a:lnTo>
                  <a:pt x="3384" y="2808"/>
                </a:lnTo>
                <a:lnTo>
                  <a:pt x="3420" y="2808"/>
                </a:lnTo>
                <a:lnTo>
                  <a:pt x="3456" y="2808"/>
                </a:lnTo>
                <a:lnTo>
                  <a:pt x="3492" y="2808"/>
                </a:lnTo>
                <a:lnTo>
                  <a:pt x="3528" y="2808"/>
                </a:lnTo>
                <a:lnTo>
                  <a:pt x="3570" y="2808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2" name="Freeform 69"/>
          <p:cNvSpPr>
            <a:spLocks/>
          </p:cNvSpPr>
          <p:nvPr/>
        </p:nvSpPr>
        <p:spPr bwMode="auto">
          <a:xfrm>
            <a:off x="2456765" y="3120545"/>
            <a:ext cx="4603750" cy="1304925"/>
          </a:xfrm>
          <a:custGeom>
            <a:avLst/>
            <a:gdLst>
              <a:gd name="T0" fmla="*/ 2147483647 w 3570"/>
              <a:gd name="T1" fmla="*/ 2147483647 h 1038"/>
              <a:gd name="T2" fmla="*/ 2147483647 w 3570"/>
              <a:gd name="T3" fmla="*/ 2147483647 h 1038"/>
              <a:gd name="T4" fmla="*/ 2147483647 w 3570"/>
              <a:gd name="T5" fmla="*/ 2147483647 h 1038"/>
              <a:gd name="T6" fmla="*/ 2147483647 w 3570"/>
              <a:gd name="T7" fmla="*/ 2147483647 h 1038"/>
              <a:gd name="T8" fmla="*/ 2147483647 w 3570"/>
              <a:gd name="T9" fmla="*/ 2147483647 h 1038"/>
              <a:gd name="T10" fmla="*/ 2147483647 w 3570"/>
              <a:gd name="T11" fmla="*/ 2147483647 h 1038"/>
              <a:gd name="T12" fmla="*/ 2147483647 w 3570"/>
              <a:gd name="T13" fmla="*/ 2147483647 h 1038"/>
              <a:gd name="T14" fmla="*/ 2147483647 w 3570"/>
              <a:gd name="T15" fmla="*/ 0 h 1038"/>
              <a:gd name="T16" fmla="*/ 2147483647 w 3570"/>
              <a:gd name="T17" fmla="*/ 0 h 1038"/>
              <a:gd name="T18" fmla="*/ 2147483647 w 3570"/>
              <a:gd name="T19" fmla="*/ 2147483647 h 1038"/>
              <a:gd name="T20" fmla="*/ 2147483647 w 3570"/>
              <a:gd name="T21" fmla="*/ 2147483647 h 1038"/>
              <a:gd name="T22" fmla="*/ 2147483647 w 3570"/>
              <a:gd name="T23" fmla="*/ 2147483647 h 1038"/>
              <a:gd name="T24" fmla="*/ 2147483647 w 3570"/>
              <a:gd name="T25" fmla="*/ 2147483647 h 1038"/>
              <a:gd name="T26" fmla="*/ 2147483647 w 3570"/>
              <a:gd name="T27" fmla="*/ 2147483647 h 1038"/>
              <a:gd name="T28" fmla="*/ 2147483647 w 3570"/>
              <a:gd name="T29" fmla="*/ 2147483647 h 1038"/>
              <a:gd name="T30" fmla="*/ 2147483647 w 3570"/>
              <a:gd name="T31" fmla="*/ 2147483647 h 1038"/>
              <a:gd name="T32" fmla="*/ 2147483647 w 3570"/>
              <a:gd name="T33" fmla="*/ 2147483647 h 1038"/>
              <a:gd name="T34" fmla="*/ 2147483647 w 3570"/>
              <a:gd name="T35" fmla="*/ 2147483647 h 1038"/>
              <a:gd name="T36" fmla="*/ 2147483647 w 3570"/>
              <a:gd name="T37" fmla="*/ 2147483647 h 1038"/>
              <a:gd name="T38" fmla="*/ 2147483647 w 3570"/>
              <a:gd name="T39" fmla="*/ 2147483647 h 1038"/>
              <a:gd name="T40" fmla="*/ 2147483647 w 3570"/>
              <a:gd name="T41" fmla="*/ 2147483647 h 1038"/>
              <a:gd name="T42" fmla="*/ 2147483647 w 3570"/>
              <a:gd name="T43" fmla="*/ 2147483647 h 1038"/>
              <a:gd name="T44" fmla="*/ 2147483647 w 3570"/>
              <a:gd name="T45" fmla="*/ 2147483647 h 1038"/>
              <a:gd name="T46" fmla="*/ 2147483647 w 3570"/>
              <a:gd name="T47" fmla="*/ 2147483647 h 1038"/>
              <a:gd name="T48" fmla="*/ 2147483647 w 3570"/>
              <a:gd name="T49" fmla="*/ 2147483647 h 1038"/>
              <a:gd name="T50" fmla="*/ 2147483647 w 3570"/>
              <a:gd name="T51" fmla="*/ 2147483647 h 1038"/>
              <a:gd name="T52" fmla="*/ 2147483647 w 3570"/>
              <a:gd name="T53" fmla="*/ 2147483647 h 1038"/>
              <a:gd name="T54" fmla="*/ 2147483647 w 3570"/>
              <a:gd name="T55" fmla="*/ 2147483647 h 1038"/>
              <a:gd name="T56" fmla="*/ 2147483647 w 3570"/>
              <a:gd name="T57" fmla="*/ 2147483647 h 1038"/>
              <a:gd name="T58" fmla="*/ 2147483647 w 3570"/>
              <a:gd name="T59" fmla="*/ 2147483647 h 1038"/>
              <a:gd name="T60" fmla="*/ 2147483647 w 3570"/>
              <a:gd name="T61" fmla="*/ 2147483647 h 1038"/>
              <a:gd name="T62" fmla="*/ 2147483647 w 3570"/>
              <a:gd name="T63" fmla="*/ 2147483647 h 1038"/>
              <a:gd name="T64" fmla="*/ 2147483647 w 3570"/>
              <a:gd name="T65" fmla="*/ 2147483647 h 1038"/>
              <a:gd name="T66" fmla="*/ 2147483647 w 3570"/>
              <a:gd name="T67" fmla="*/ 2147483647 h 1038"/>
              <a:gd name="T68" fmla="*/ 2147483647 w 3570"/>
              <a:gd name="T69" fmla="*/ 2147483647 h 1038"/>
              <a:gd name="T70" fmla="*/ 2147483647 w 3570"/>
              <a:gd name="T71" fmla="*/ 2147483647 h 1038"/>
              <a:gd name="T72" fmla="*/ 2147483647 w 3570"/>
              <a:gd name="T73" fmla="*/ 2147483647 h 1038"/>
              <a:gd name="T74" fmla="*/ 2147483647 w 3570"/>
              <a:gd name="T75" fmla="*/ 2147483647 h 1038"/>
              <a:gd name="T76" fmla="*/ 2147483647 w 3570"/>
              <a:gd name="T77" fmla="*/ 2147483647 h 1038"/>
              <a:gd name="T78" fmla="*/ 2147483647 w 3570"/>
              <a:gd name="T79" fmla="*/ 2147483647 h 1038"/>
              <a:gd name="T80" fmla="*/ 2147483647 w 3570"/>
              <a:gd name="T81" fmla="*/ 2147483647 h 1038"/>
              <a:gd name="T82" fmla="*/ 2147483647 w 3570"/>
              <a:gd name="T83" fmla="*/ 2147483647 h 1038"/>
              <a:gd name="T84" fmla="*/ 2147483647 w 3570"/>
              <a:gd name="T85" fmla="*/ 2147483647 h 1038"/>
              <a:gd name="T86" fmla="*/ 2147483647 w 3570"/>
              <a:gd name="T87" fmla="*/ 2147483647 h 1038"/>
              <a:gd name="T88" fmla="*/ 2147483647 w 3570"/>
              <a:gd name="T89" fmla="*/ 2147483647 h 1038"/>
              <a:gd name="T90" fmla="*/ 2147483647 w 3570"/>
              <a:gd name="T91" fmla="*/ 2147483647 h 1038"/>
              <a:gd name="T92" fmla="*/ 2147483647 w 3570"/>
              <a:gd name="T93" fmla="*/ 2147483647 h 1038"/>
              <a:gd name="T94" fmla="*/ 2147483647 w 3570"/>
              <a:gd name="T95" fmla="*/ 2147483647 h 1038"/>
              <a:gd name="T96" fmla="*/ 2147483647 w 3570"/>
              <a:gd name="T97" fmla="*/ 2147483647 h 1038"/>
              <a:gd name="T98" fmla="*/ 2147483647 w 3570"/>
              <a:gd name="T99" fmla="*/ 2147483647 h 103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038"/>
              <a:gd name="T152" fmla="*/ 3570 w 3570"/>
              <a:gd name="T153" fmla="*/ 1038 h 103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038">
                <a:moveTo>
                  <a:pt x="0" y="1038"/>
                </a:moveTo>
                <a:lnTo>
                  <a:pt x="36" y="876"/>
                </a:lnTo>
                <a:lnTo>
                  <a:pt x="72" y="732"/>
                </a:lnTo>
                <a:lnTo>
                  <a:pt x="108" y="606"/>
                </a:lnTo>
                <a:lnTo>
                  <a:pt x="144" y="498"/>
                </a:lnTo>
                <a:lnTo>
                  <a:pt x="180" y="402"/>
                </a:lnTo>
                <a:lnTo>
                  <a:pt x="216" y="324"/>
                </a:lnTo>
                <a:lnTo>
                  <a:pt x="252" y="252"/>
                </a:lnTo>
                <a:lnTo>
                  <a:pt x="288" y="192"/>
                </a:lnTo>
                <a:lnTo>
                  <a:pt x="324" y="144"/>
                </a:lnTo>
                <a:lnTo>
                  <a:pt x="360" y="102"/>
                </a:lnTo>
                <a:lnTo>
                  <a:pt x="396" y="72"/>
                </a:lnTo>
                <a:lnTo>
                  <a:pt x="432" y="42"/>
                </a:lnTo>
                <a:lnTo>
                  <a:pt x="468" y="24"/>
                </a:lnTo>
                <a:lnTo>
                  <a:pt x="504" y="12"/>
                </a:lnTo>
                <a:lnTo>
                  <a:pt x="540" y="0"/>
                </a:lnTo>
                <a:lnTo>
                  <a:pt x="576" y="0"/>
                </a:lnTo>
                <a:lnTo>
                  <a:pt x="612" y="0"/>
                </a:lnTo>
                <a:lnTo>
                  <a:pt x="648" y="0"/>
                </a:lnTo>
                <a:lnTo>
                  <a:pt x="684" y="6"/>
                </a:lnTo>
                <a:lnTo>
                  <a:pt x="720" y="18"/>
                </a:lnTo>
                <a:lnTo>
                  <a:pt x="756" y="30"/>
                </a:lnTo>
                <a:lnTo>
                  <a:pt x="792" y="42"/>
                </a:lnTo>
                <a:lnTo>
                  <a:pt x="828" y="60"/>
                </a:lnTo>
                <a:lnTo>
                  <a:pt x="864" y="78"/>
                </a:lnTo>
                <a:lnTo>
                  <a:pt x="900" y="96"/>
                </a:lnTo>
                <a:lnTo>
                  <a:pt x="936" y="114"/>
                </a:lnTo>
                <a:lnTo>
                  <a:pt x="972" y="138"/>
                </a:lnTo>
                <a:lnTo>
                  <a:pt x="1008" y="156"/>
                </a:lnTo>
                <a:lnTo>
                  <a:pt x="1044" y="180"/>
                </a:lnTo>
                <a:lnTo>
                  <a:pt x="1080" y="204"/>
                </a:lnTo>
                <a:lnTo>
                  <a:pt x="1116" y="228"/>
                </a:lnTo>
                <a:lnTo>
                  <a:pt x="1152" y="246"/>
                </a:lnTo>
                <a:lnTo>
                  <a:pt x="1188" y="270"/>
                </a:lnTo>
                <a:lnTo>
                  <a:pt x="1224" y="294"/>
                </a:lnTo>
                <a:lnTo>
                  <a:pt x="1260" y="318"/>
                </a:lnTo>
                <a:lnTo>
                  <a:pt x="1296" y="342"/>
                </a:lnTo>
                <a:lnTo>
                  <a:pt x="1332" y="366"/>
                </a:lnTo>
                <a:lnTo>
                  <a:pt x="1368" y="384"/>
                </a:lnTo>
                <a:lnTo>
                  <a:pt x="1404" y="408"/>
                </a:lnTo>
                <a:lnTo>
                  <a:pt x="1440" y="432"/>
                </a:lnTo>
                <a:lnTo>
                  <a:pt x="1476" y="450"/>
                </a:lnTo>
                <a:lnTo>
                  <a:pt x="1512" y="474"/>
                </a:lnTo>
                <a:lnTo>
                  <a:pt x="1548" y="492"/>
                </a:lnTo>
                <a:lnTo>
                  <a:pt x="1584" y="510"/>
                </a:lnTo>
                <a:lnTo>
                  <a:pt x="1620" y="534"/>
                </a:lnTo>
                <a:lnTo>
                  <a:pt x="1656" y="552"/>
                </a:lnTo>
                <a:lnTo>
                  <a:pt x="1692" y="570"/>
                </a:lnTo>
                <a:lnTo>
                  <a:pt x="1728" y="588"/>
                </a:lnTo>
                <a:lnTo>
                  <a:pt x="1764" y="606"/>
                </a:lnTo>
                <a:lnTo>
                  <a:pt x="1800" y="624"/>
                </a:lnTo>
                <a:lnTo>
                  <a:pt x="1836" y="636"/>
                </a:lnTo>
                <a:lnTo>
                  <a:pt x="1872" y="654"/>
                </a:lnTo>
                <a:lnTo>
                  <a:pt x="1908" y="672"/>
                </a:lnTo>
                <a:lnTo>
                  <a:pt x="1944" y="684"/>
                </a:lnTo>
                <a:lnTo>
                  <a:pt x="1980" y="702"/>
                </a:lnTo>
                <a:lnTo>
                  <a:pt x="2016" y="714"/>
                </a:lnTo>
                <a:lnTo>
                  <a:pt x="2052" y="726"/>
                </a:lnTo>
                <a:lnTo>
                  <a:pt x="2088" y="738"/>
                </a:lnTo>
                <a:lnTo>
                  <a:pt x="2124" y="750"/>
                </a:lnTo>
                <a:lnTo>
                  <a:pt x="2160" y="762"/>
                </a:lnTo>
                <a:lnTo>
                  <a:pt x="2196" y="774"/>
                </a:lnTo>
                <a:lnTo>
                  <a:pt x="2232" y="786"/>
                </a:lnTo>
                <a:lnTo>
                  <a:pt x="2268" y="798"/>
                </a:lnTo>
                <a:lnTo>
                  <a:pt x="2304" y="810"/>
                </a:lnTo>
                <a:lnTo>
                  <a:pt x="2340" y="816"/>
                </a:lnTo>
                <a:lnTo>
                  <a:pt x="2376" y="828"/>
                </a:lnTo>
                <a:lnTo>
                  <a:pt x="2412" y="840"/>
                </a:lnTo>
                <a:lnTo>
                  <a:pt x="2448" y="846"/>
                </a:lnTo>
                <a:lnTo>
                  <a:pt x="2484" y="852"/>
                </a:lnTo>
                <a:lnTo>
                  <a:pt x="2520" y="864"/>
                </a:lnTo>
                <a:lnTo>
                  <a:pt x="2556" y="870"/>
                </a:lnTo>
                <a:lnTo>
                  <a:pt x="2592" y="876"/>
                </a:lnTo>
                <a:lnTo>
                  <a:pt x="2628" y="888"/>
                </a:lnTo>
                <a:lnTo>
                  <a:pt x="2664" y="894"/>
                </a:lnTo>
                <a:lnTo>
                  <a:pt x="2700" y="900"/>
                </a:lnTo>
                <a:lnTo>
                  <a:pt x="2736" y="906"/>
                </a:lnTo>
                <a:lnTo>
                  <a:pt x="2772" y="912"/>
                </a:lnTo>
                <a:lnTo>
                  <a:pt x="2808" y="918"/>
                </a:lnTo>
                <a:lnTo>
                  <a:pt x="2844" y="924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6"/>
                </a:lnTo>
                <a:lnTo>
                  <a:pt x="2988" y="942"/>
                </a:lnTo>
                <a:lnTo>
                  <a:pt x="3024" y="948"/>
                </a:lnTo>
                <a:lnTo>
                  <a:pt x="3060" y="948"/>
                </a:lnTo>
                <a:lnTo>
                  <a:pt x="3096" y="954"/>
                </a:lnTo>
                <a:lnTo>
                  <a:pt x="3132" y="960"/>
                </a:lnTo>
                <a:lnTo>
                  <a:pt x="3168" y="960"/>
                </a:lnTo>
                <a:lnTo>
                  <a:pt x="3204" y="966"/>
                </a:lnTo>
                <a:lnTo>
                  <a:pt x="3240" y="972"/>
                </a:lnTo>
                <a:lnTo>
                  <a:pt x="3276" y="972"/>
                </a:lnTo>
                <a:lnTo>
                  <a:pt x="3312" y="978"/>
                </a:lnTo>
                <a:lnTo>
                  <a:pt x="3348" y="978"/>
                </a:lnTo>
                <a:lnTo>
                  <a:pt x="3384" y="984"/>
                </a:lnTo>
                <a:lnTo>
                  <a:pt x="3420" y="984"/>
                </a:lnTo>
                <a:lnTo>
                  <a:pt x="3456" y="984"/>
                </a:lnTo>
                <a:lnTo>
                  <a:pt x="3492" y="990"/>
                </a:lnTo>
                <a:lnTo>
                  <a:pt x="3528" y="990"/>
                </a:lnTo>
                <a:lnTo>
                  <a:pt x="3570" y="996"/>
                </a:lnTo>
              </a:path>
            </a:pathLst>
          </a:custGeom>
          <a:noFill/>
          <a:ln w="3810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3" name="Freeform 70"/>
          <p:cNvSpPr>
            <a:spLocks/>
          </p:cNvSpPr>
          <p:nvPr/>
        </p:nvSpPr>
        <p:spPr bwMode="auto">
          <a:xfrm>
            <a:off x="2456765" y="3460270"/>
            <a:ext cx="4603750" cy="965200"/>
          </a:xfrm>
          <a:custGeom>
            <a:avLst/>
            <a:gdLst>
              <a:gd name="T0" fmla="*/ 2147483647 w 3570"/>
              <a:gd name="T1" fmla="*/ 2147483647 h 768"/>
              <a:gd name="T2" fmla="*/ 2147483647 w 3570"/>
              <a:gd name="T3" fmla="*/ 2147483647 h 768"/>
              <a:gd name="T4" fmla="*/ 2147483647 w 3570"/>
              <a:gd name="T5" fmla="*/ 2147483647 h 768"/>
              <a:gd name="T6" fmla="*/ 2147483647 w 3570"/>
              <a:gd name="T7" fmla="*/ 2147483647 h 768"/>
              <a:gd name="T8" fmla="*/ 2147483647 w 3570"/>
              <a:gd name="T9" fmla="*/ 2147483647 h 768"/>
              <a:gd name="T10" fmla="*/ 2147483647 w 3570"/>
              <a:gd name="T11" fmla="*/ 2147483647 h 768"/>
              <a:gd name="T12" fmla="*/ 2147483647 w 3570"/>
              <a:gd name="T13" fmla="*/ 2147483647 h 768"/>
              <a:gd name="T14" fmla="*/ 2147483647 w 3570"/>
              <a:gd name="T15" fmla="*/ 2147483647 h 768"/>
              <a:gd name="T16" fmla="*/ 2147483647 w 3570"/>
              <a:gd name="T17" fmla="*/ 2147483647 h 768"/>
              <a:gd name="T18" fmla="*/ 2147483647 w 3570"/>
              <a:gd name="T19" fmla="*/ 2147483647 h 768"/>
              <a:gd name="T20" fmla="*/ 2147483647 w 3570"/>
              <a:gd name="T21" fmla="*/ 2147483647 h 768"/>
              <a:gd name="T22" fmla="*/ 2147483647 w 3570"/>
              <a:gd name="T23" fmla="*/ 2147483647 h 768"/>
              <a:gd name="T24" fmla="*/ 2147483647 w 3570"/>
              <a:gd name="T25" fmla="*/ 2147483647 h 768"/>
              <a:gd name="T26" fmla="*/ 2147483647 w 3570"/>
              <a:gd name="T27" fmla="*/ 2147483647 h 768"/>
              <a:gd name="T28" fmla="*/ 2147483647 w 3570"/>
              <a:gd name="T29" fmla="*/ 2147483647 h 768"/>
              <a:gd name="T30" fmla="*/ 2147483647 w 3570"/>
              <a:gd name="T31" fmla="*/ 2147483647 h 768"/>
              <a:gd name="T32" fmla="*/ 2147483647 w 3570"/>
              <a:gd name="T33" fmla="*/ 0 h 768"/>
              <a:gd name="T34" fmla="*/ 2147483647 w 3570"/>
              <a:gd name="T35" fmla="*/ 2147483647 h 768"/>
              <a:gd name="T36" fmla="*/ 2147483647 w 3570"/>
              <a:gd name="T37" fmla="*/ 2147483647 h 768"/>
              <a:gd name="T38" fmla="*/ 2147483647 w 3570"/>
              <a:gd name="T39" fmla="*/ 2147483647 h 768"/>
              <a:gd name="T40" fmla="*/ 2147483647 w 3570"/>
              <a:gd name="T41" fmla="*/ 2147483647 h 768"/>
              <a:gd name="T42" fmla="*/ 2147483647 w 3570"/>
              <a:gd name="T43" fmla="*/ 2147483647 h 768"/>
              <a:gd name="T44" fmla="*/ 2147483647 w 3570"/>
              <a:gd name="T45" fmla="*/ 2147483647 h 768"/>
              <a:gd name="T46" fmla="*/ 2147483647 w 3570"/>
              <a:gd name="T47" fmla="*/ 2147483647 h 768"/>
              <a:gd name="T48" fmla="*/ 2147483647 w 3570"/>
              <a:gd name="T49" fmla="*/ 2147483647 h 768"/>
              <a:gd name="T50" fmla="*/ 2147483647 w 3570"/>
              <a:gd name="T51" fmla="*/ 2147483647 h 768"/>
              <a:gd name="T52" fmla="*/ 2147483647 w 3570"/>
              <a:gd name="T53" fmla="*/ 2147483647 h 768"/>
              <a:gd name="T54" fmla="*/ 2147483647 w 3570"/>
              <a:gd name="T55" fmla="*/ 2147483647 h 768"/>
              <a:gd name="T56" fmla="*/ 2147483647 w 3570"/>
              <a:gd name="T57" fmla="*/ 2147483647 h 768"/>
              <a:gd name="T58" fmla="*/ 2147483647 w 3570"/>
              <a:gd name="T59" fmla="*/ 2147483647 h 768"/>
              <a:gd name="T60" fmla="*/ 2147483647 w 3570"/>
              <a:gd name="T61" fmla="*/ 2147483647 h 768"/>
              <a:gd name="T62" fmla="*/ 2147483647 w 3570"/>
              <a:gd name="T63" fmla="*/ 2147483647 h 768"/>
              <a:gd name="T64" fmla="*/ 2147483647 w 3570"/>
              <a:gd name="T65" fmla="*/ 2147483647 h 768"/>
              <a:gd name="T66" fmla="*/ 2147483647 w 3570"/>
              <a:gd name="T67" fmla="*/ 2147483647 h 768"/>
              <a:gd name="T68" fmla="*/ 2147483647 w 3570"/>
              <a:gd name="T69" fmla="*/ 2147483647 h 768"/>
              <a:gd name="T70" fmla="*/ 2147483647 w 3570"/>
              <a:gd name="T71" fmla="*/ 2147483647 h 768"/>
              <a:gd name="T72" fmla="*/ 2147483647 w 3570"/>
              <a:gd name="T73" fmla="*/ 2147483647 h 768"/>
              <a:gd name="T74" fmla="*/ 2147483647 w 3570"/>
              <a:gd name="T75" fmla="*/ 2147483647 h 768"/>
              <a:gd name="T76" fmla="*/ 2147483647 w 3570"/>
              <a:gd name="T77" fmla="*/ 2147483647 h 768"/>
              <a:gd name="T78" fmla="*/ 2147483647 w 3570"/>
              <a:gd name="T79" fmla="*/ 2147483647 h 768"/>
              <a:gd name="T80" fmla="*/ 2147483647 w 3570"/>
              <a:gd name="T81" fmla="*/ 2147483647 h 768"/>
              <a:gd name="T82" fmla="*/ 2147483647 w 3570"/>
              <a:gd name="T83" fmla="*/ 2147483647 h 768"/>
              <a:gd name="T84" fmla="*/ 2147483647 w 3570"/>
              <a:gd name="T85" fmla="*/ 2147483647 h 768"/>
              <a:gd name="T86" fmla="*/ 2147483647 w 3570"/>
              <a:gd name="T87" fmla="*/ 2147483647 h 768"/>
              <a:gd name="T88" fmla="*/ 2147483647 w 3570"/>
              <a:gd name="T89" fmla="*/ 2147483647 h 768"/>
              <a:gd name="T90" fmla="*/ 2147483647 w 3570"/>
              <a:gd name="T91" fmla="*/ 2147483647 h 768"/>
              <a:gd name="T92" fmla="*/ 2147483647 w 3570"/>
              <a:gd name="T93" fmla="*/ 2147483647 h 768"/>
              <a:gd name="T94" fmla="*/ 2147483647 w 3570"/>
              <a:gd name="T95" fmla="*/ 2147483647 h 768"/>
              <a:gd name="T96" fmla="*/ 2147483647 w 3570"/>
              <a:gd name="T97" fmla="*/ 2147483647 h 768"/>
              <a:gd name="T98" fmla="*/ 2147483647 w 3570"/>
              <a:gd name="T99" fmla="*/ 2147483647 h 76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768"/>
              <a:gd name="T152" fmla="*/ 3570 w 3570"/>
              <a:gd name="T153" fmla="*/ 768 h 76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768">
                <a:moveTo>
                  <a:pt x="0" y="768"/>
                </a:moveTo>
                <a:lnTo>
                  <a:pt x="36" y="762"/>
                </a:lnTo>
                <a:lnTo>
                  <a:pt x="72" y="744"/>
                </a:lnTo>
                <a:lnTo>
                  <a:pt x="108" y="726"/>
                </a:lnTo>
                <a:lnTo>
                  <a:pt x="144" y="702"/>
                </a:lnTo>
                <a:lnTo>
                  <a:pt x="180" y="672"/>
                </a:lnTo>
                <a:lnTo>
                  <a:pt x="216" y="636"/>
                </a:lnTo>
                <a:lnTo>
                  <a:pt x="252" y="600"/>
                </a:lnTo>
                <a:lnTo>
                  <a:pt x="288" y="558"/>
                </a:lnTo>
                <a:lnTo>
                  <a:pt x="324" y="522"/>
                </a:lnTo>
                <a:lnTo>
                  <a:pt x="360" y="480"/>
                </a:lnTo>
                <a:lnTo>
                  <a:pt x="396" y="444"/>
                </a:lnTo>
                <a:lnTo>
                  <a:pt x="432" y="402"/>
                </a:lnTo>
                <a:lnTo>
                  <a:pt x="468" y="366"/>
                </a:lnTo>
                <a:lnTo>
                  <a:pt x="504" y="330"/>
                </a:lnTo>
                <a:lnTo>
                  <a:pt x="540" y="294"/>
                </a:lnTo>
                <a:lnTo>
                  <a:pt x="576" y="264"/>
                </a:lnTo>
                <a:lnTo>
                  <a:pt x="612" y="228"/>
                </a:lnTo>
                <a:lnTo>
                  <a:pt x="648" y="204"/>
                </a:lnTo>
                <a:lnTo>
                  <a:pt x="684" y="174"/>
                </a:lnTo>
                <a:lnTo>
                  <a:pt x="720" y="150"/>
                </a:lnTo>
                <a:lnTo>
                  <a:pt x="756" y="126"/>
                </a:lnTo>
                <a:lnTo>
                  <a:pt x="792" y="102"/>
                </a:lnTo>
                <a:lnTo>
                  <a:pt x="828" y="84"/>
                </a:lnTo>
                <a:lnTo>
                  <a:pt x="864" y="66"/>
                </a:lnTo>
                <a:lnTo>
                  <a:pt x="900" y="54"/>
                </a:lnTo>
                <a:lnTo>
                  <a:pt x="936" y="42"/>
                </a:lnTo>
                <a:lnTo>
                  <a:pt x="972" y="30"/>
                </a:lnTo>
                <a:lnTo>
                  <a:pt x="1008" y="18"/>
                </a:lnTo>
                <a:lnTo>
                  <a:pt x="1044" y="12"/>
                </a:lnTo>
                <a:lnTo>
                  <a:pt x="1080" y="6"/>
                </a:lnTo>
                <a:lnTo>
                  <a:pt x="1116" y="6"/>
                </a:lnTo>
                <a:lnTo>
                  <a:pt x="1152" y="0"/>
                </a:lnTo>
                <a:lnTo>
                  <a:pt x="1188" y="0"/>
                </a:lnTo>
                <a:lnTo>
                  <a:pt x="1224" y="0"/>
                </a:lnTo>
                <a:lnTo>
                  <a:pt x="1260" y="6"/>
                </a:lnTo>
                <a:lnTo>
                  <a:pt x="1296" y="6"/>
                </a:lnTo>
                <a:lnTo>
                  <a:pt x="1332" y="12"/>
                </a:lnTo>
                <a:lnTo>
                  <a:pt x="1368" y="18"/>
                </a:lnTo>
                <a:lnTo>
                  <a:pt x="1404" y="24"/>
                </a:lnTo>
                <a:lnTo>
                  <a:pt x="1440" y="30"/>
                </a:lnTo>
                <a:lnTo>
                  <a:pt x="1476" y="42"/>
                </a:lnTo>
                <a:lnTo>
                  <a:pt x="1512" y="48"/>
                </a:lnTo>
                <a:lnTo>
                  <a:pt x="1548" y="60"/>
                </a:lnTo>
                <a:lnTo>
                  <a:pt x="1584" y="66"/>
                </a:lnTo>
                <a:lnTo>
                  <a:pt x="1620" y="78"/>
                </a:lnTo>
                <a:lnTo>
                  <a:pt x="1656" y="90"/>
                </a:lnTo>
                <a:lnTo>
                  <a:pt x="1692" y="102"/>
                </a:lnTo>
                <a:lnTo>
                  <a:pt x="1728" y="114"/>
                </a:lnTo>
                <a:lnTo>
                  <a:pt x="1764" y="126"/>
                </a:lnTo>
                <a:lnTo>
                  <a:pt x="1800" y="138"/>
                </a:lnTo>
                <a:lnTo>
                  <a:pt x="1836" y="150"/>
                </a:lnTo>
                <a:lnTo>
                  <a:pt x="1872" y="168"/>
                </a:lnTo>
                <a:lnTo>
                  <a:pt x="1908" y="180"/>
                </a:lnTo>
                <a:lnTo>
                  <a:pt x="1944" y="192"/>
                </a:lnTo>
                <a:lnTo>
                  <a:pt x="1980" y="204"/>
                </a:lnTo>
                <a:lnTo>
                  <a:pt x="2016" y="222"/>
                </a:lnTo>
                <a:lnTo>
                  <a:pt x="2052" y="234"/>
                </a:lnTo>
                <a:lnTo>
                  <a:pt x="2088" y="246"/>
                </a:lnTo>
                <a:lnTo>
                  <a:pt x="2124" y="258"/>
                </a:lnTo>
                <a:lnTo>
                  <a:pt x="2160" y="276"/>
                </a:lnTo>
                <a:lnTo>
                  <a:pt x="2196" y="288"/>
                </a:lnTo>
                <a:lnTo>
                  <a:pt x="2232" y="300"/>
                </a:lnTo>
                <a:lnTo>
                  <a:pt x="2268" y="312"/>
                </a:lnTo>
                <a:lnTo>
                  <a:pt x="2304" y="324"/>
                </a:lnTo>
                <a:lnTo>
                  <a:pt x="2340" y="342"/>
                </a:lnTo>
                <a:lnTo>
                  <a:pt x="2376" y="354"/>
                </a:lnTo>
                <a:lnTo>
                  <a:pt x="2412" y="366"/>
                </a:lnTo>
                <a:lnTo>
                  <a:pt x="2448" y="378"/>
                </a:lnTo>
                <a:lnTo>
                  <a:pt x="2484" y="390"/>
                </a:lnTo>
                <a:lnTo>
                  <a:pt x="2520" y="402"/>
                </a:lnTo>
                <a:lnTo>
                  <a:pt x="2556" y="414"/>
                </a:lnTo>
                <a:lnTo>
                  <a:pt x="2592" y="426"/>
                </a:lnTo>
                <a:lnTo>
                  <a:pt x="2628" y="432"/>
                </a:lnTo>
                <a:lnTo>
                  <a:pt x="2664" y="444"/>
                </a:lnTo>
                <a:lnTo>
                  <a:pt x="2700" y="456"/>
                </a:lnTo>
                <a:lnTo>
                  <a:pt x="2736" y="468"/>
                </a:lnTo>
                <a:lnTo>
                  <a:pt x="2772" y="474"/>
                </a:lnTo>
                <a:lnTo>
                  <a:pt x="2808" y="486"/>
                </a:lnTo>
                <a:lnTo>
                  <a:pt x="2844" y="498"/>
                </a:lnTo>
                <a:lnTo>
                  <a:pt x="2880" y="504"/>
                </a:lnTo>
                <a:lnTo>
                  <a:pt x="2916" y="516"/>
                </a:lnTo>
                <a:lnTo>
                  <a:pt x="2952" y="522"/>
                </a:lnTo>
                <a:lnTo>
                  <a:pt x="2988" y="534"/>
                </a:lnTo>
                <a:lnTo>
                  <a:pt x="3024" y="540"/>
                </a:lnTo>
                <a:lnTo>
                  <a:pt x="3060" y="546"/>
                </a:lnTo>
                <a:lnTo>
                  <a:pt x="3096" y="558"/>
                </a:lnTo>
                <a:lnTo>
                  <a:pt x="3132" y="564"/>
                </a:lnTo>
                <a:lnTo>
                  <a:pt x="3168" y="570"/>
                </a:lnTo>
                <a:lnTo>
                  <a:pt x="3204" y="576"/>
                </a:lnTo>
                <a:lnTo>
                  <a:pt x="3240" y="588"/>
                </a:lnTo>
                <a:lnTo>
                  <a:pt x="3276" y="594"/>
                </a:lnTo>
                <a:lnTo>
                  <a:pt x="3312" y="600"/>
                </a:lnTo>
                <a:lnTo>
                  <a:pt x="3348" y="606"/>
                </a:lnTo>
                <a:lnTo>
                  <a:pt x="3384" y="612"/>
                </a:lnTo>
                <a:lnTo>
                  <a:pt x="3420" y="618"/>
                </a:lnTo>
                <a:lnTo>
                  <a:pt x="3456" y="624"/>
                </a:lnTo>
                <a:lnTo>
                  <a:pt x="3492" y="630"/>
                </a:lnTo>
                <a:lnTo>
                  <a:pt x="3528" y="636"/>
                </a:lnTo>
                <a:lnTo>
                  <a:pt x="3570" y="642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4" name="Freeform 71"/>
          <p:cNvSpPr>
            <a:spLocks/>
          </p:cNvSpPr>
          <p:nvPr/>
        </p:nvSpPr>
        <p:spPr bwMode="auto">
          <a:xfrm>
            <a:off x="2456765" y="3625370"/>
            <a:ext cx="4603750" cy="800100"/>
          </a:xfrm>
          <a:custGeom>
            <a:avLst/>
            <a:gdLst>
              <a:gd name="T0" fmla="*/ 2147483647 w 3570"/>
              <a:gd name="T1" fmla="*/ 2147483647 h 636"/>
              <a:gd name="T2" fmla="*/ 2147483647 w 3570"/>
              <a:gd name="T3" fmla="*/ 2147483647 h 636"/>
              <a:gd name="T4" fmla="*/ 2147483647 w 3570"/>
              <a:gd name="T5" fmla="*/ 2147483647 h 636"/>
              <a:gd name="T6" fmla="*/ 2147483647 w 3570"/>
              <a:gd name="T7" fmla="*/ 2147483647 h 636"/>
              <a:gd name="T8" fmla="*/ 2147483647 w 3570"/>
              <a:gd name="T9" fmla="*/ 2147483647 h 636"/>
              <a:gd name="T10" fmla="*/ 2147483647 w 3570"/>
              <a:gd name="T11" fmla="*/ 2147483647 h 636"/>
              <a:gd name="T12" fmla="*/ 2147483647 w 3570"/>
              <a:gd name="T13" fmla="*/ 2147483647 h 636"/>
              <a:gd name="T14" fmla="*/ 2147483647 w 3570"/>
              <a:gd name="T15" fmla="*/ 2147483647 h 636"/>
              <a:gd name="T16" fmla="*/ 2147483647 w 3570"/>
              <a:gd name="T17" fmla="*/ 2147483647 h 636"/>
              <a:gd name="T18" fmla="*/ 2147483647 w 3570"/>
              <a:gd name="T19" fmla="*/ 2147483647 h 636"/>
              <a:gd name="T20" fmla="*/ 2147483647 w 3570"/>
              <a:gd name="T21" fmla="*/ 2147483647 h 636"/>
              <a:gd name="T22" fmla="*/ 2147483647 w 3570"/>
              <a:gd name="T23" fmla="*/ 2147483647 h 636"/>
              <a:gd name="T24" fmla="*/ 2147483647 w 3570"/>
              <a:gd name="T25" fmla="*/ 2147483647 h 636"/>
              <a:gd name="T26" fmla="*/ 2147483647 w 3570"/>
              <a:gd name="T27" fmla="*/ 2147483647 h 636"/>
              <a:gd name="T28" fmla="*/ 2147483647 w 3570"/>
              <a:gd name="T29" fmla="*/ 2147483647 h 636"/>
              <a:gd name="T30" fmla="*/ 2147483647 w 3570"/>
              <a:gd name="T31" fmla="*/ 2147483647 h 636"/>
              <a:gd name="T32" fmla="*/ 2147483647 w 3570"/>
              <a:gd name="T33" fmla="*/ 2147483647 h 636"/>
              <a:gd name="T34" fmla="*/ 2147483647 w 3570"/>
              <a:gd name="T35" fmla="*/ 2147483647 h 636"/>
              <a:gd name="T36" fmla="*/ 2147483647 w 3570"/>
              <a:gd name="T37" fmla="*/ 2147483647 h 636"/>
              <a:gd name="T38" fmla="*/ 2147483647 w 3570"/>
              <a:gd name="T39" fmla="*/ 2147483647 h 636"/>
              <a:gd name="T40" fmla="*/ 2147483647 w 3570"/>
              <a:gd name="T41" fmla="*/ 2147483647 h 636"/>
              <a:gd name="T42" fmla="*/ 2147483647 w 3570"/>
              <a:gd name="T43" fmla="*/ 2147483647 h 636"/>
              <a:gd name="T44" fmla="*/ 2147483647 w 3570"/>
              <a:gd name="T45" fmla="*/ 2147483647 h 636"/>
              <a:gd name="T46" fmla="*/ 2147483647 w 3570"/>
              <a:gd name="T47" fmla="*/ 2147483647 h 636"/>
              <a:gd name="T48" fmla="*/ 2147483647 w 3570"/>
              <a:gd name="T49" fmla="*/ 0 h 636"/>
              <a:gd name="T50" fmla="*/ 2147483647 w 3570"/>
              <a:gd name="T51" fmla="*/ 0 h 636"/>
              <a:gd name="T52" fmla="*/ 2147483647 w 3570"/>
              <a:gd name="T53" fmla="*/ 2147483647 h 636"/>
              <a:gd name="T54" fmla="*/ 2147483647 w 3570"/>
              <a:gd name="T55" fmla="*/ 2147483647 h 636"/>
              <a:gd name="T56" fmla="*/ 2147483647 w 3570"/>
              <a:gd name="T57" fmla="*/ 2147483647 h 636"/>
              <a:gd name="T58" fmla="*/ 2147483647 w 3570"/>
              <a:gd name="T59" fmla="*/ 2147483647 h 636"/>
              <a:gd name="T60" fmla="*/ 2147483647 w 3570"/>
              <a:gd name="T61" fmla="*/ 2147483647 h 636"/>
              <a:gd name="T62" fmla="*/ 2147483647 w 3570"/>
              <a:gd name="T63" fmla="*/ 2147483647 h 636"/>
              <a:gd name="T64" fmla="*/ 2147483647 w 3570"/>
              <a:gd name="T65" fmla="*/ 2147483647 h 636"/>
              <a:gd name="T66" fmla="*/ 2147483647 w 3570"/>
              <a:gd name="T67" fmla="*/ 2147483647 h 636"/>
              <a:gd name="T68" fmla="*/ 2147483647 w 3570"/>
              <a:gd name="T69" fmla="*/ 2147483647 h 636"/>
              <a:gd name="T70" fmla="*/ 2147483647 w 3570"/>
              <a:gd name="T71" fmla="*/ 2147483647 h 636"/>
              <a:gd name="T72" fmla="*/ 2147483647 w 3570"/>
              <a:gd name="T73" fmla="*/ 2147483647 h 636"/>
              <a:gd name="T74" fmla="*/ 2147483647 w 3570"/>
              <a:gd name="T75" fmla="*/ 2147483647 h 636"/>
              <a:gd name="T76" fmla="*/ 2147483647 w 3570"/>
              <a:gd name="T77" fmla="*/ 2147483647 h 636"/>
              <a:gd name="T78" fmla="*/ 2147483647 w 3570"/>
              <a:gd name="T79" fmla="*/ 2147483647 h 636"/>
              <a:gd name="T80" fmla="*/ 2147483647 w 3570"/>
              <a:gd name="T81" fmla="*/ 2147483647 h 636"/>
              <a:gd name="T82" fmla="*/ 2147483647 w 3570"/>
              <a:gd name="T83" fmla="*/ 2147483647 h 636"/>
              <a:gd name="T84" fmla="*/ 2147483647 w 3570"/>
              <a:gd name="T85" fmla="*/ 2147483647 h 636"/>
              <a:gd name="T86" fmla="*/ 2147483647 w 3570"/>
              <a:gd name="T87" fmla="*/ 2147483647 h 636"/>
              <a:gd name="T88" fmla="*/ 2147483647 w 3570"/>
              <a:gd name="T89" fmla="*/ 2147483647 h 636"/>
              <a:gd name="T90" fmla="*/ 2147483647 w 3570"/>
              <a:gd name="T91" fmla="*/ 2147483647 h 636"/>
              <a:gd name="T92" fmla="*/ 2147483647 w 3570"/>
              <a:gd name="T93" fmla="*/ 2147483647 h 636"/>
              <a:gd name="T94" fmla="*/ 2147483647 w 3570"/>
              <a:gd name="T95" fmla="*/ 2147483647 h 636"/>
              <a:gd name="T96" fmla="*/ 2147483647 w 3570"/>
              <a:gd name="T97" fmla="*/ 2147483647 h 636"/>
              <a:gd name="T98" fmla="*/ 2147483647 w 3570"/>
              <a:gd name="T99" fmla="*/ 2147483647 h 6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636"/>
              <a:gd name="T152" fmla="*/ 3570 w 3570"/>
              <a:gd name="T153" fmla="*/ 636 h 6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636">
                <a:moveTo>
                  <a:pt x="0" y="636"/>
                </a:moveTo>
                <a:lnTo>
                  <a:pt x="36" y="630"/>
                </a:lnTo>
                <a:lnTo>
                  <a:pt x="72" y="630"/>
                </a:lnTo>
                <a:lnTo>
                  <a:pt x="108" y="630"/>
                </a:lnTo>
                <a:lnTo>
                  <a:pt x="144" y="630"/>
                </a:lnTo>
                <a:lnTo>
                  <a:pt x="180" y="624"/>
                </a:lnTo>
                <a:lnTo>
                  <a:pt x="216" y="618"/>
                </a:lnTo>
                <a:lnTo>
                  <a:pt x="252" y="612"/>
                </a:lnTo>
                <a:lnTo>
                  <a:pt x="288" y="600"/>
                </a:lnTo>
                <a:lnTo>
                  <a:pt x="324" y="588"/>
                </a:lnTo>
                <a:lnTo>
                  <a:pt x="360" y="576"/>
                </a:lnTo>
                <a:lnTo>
                  <a:pt x="396" y="564"/>
                </a:lnTo>
                <a:lnTo>
                  <a:pt x="432" y="546"/>
                </a:lnTo>
                <a:lnTo>
                  <a:pt x="468" y="528"/>
                </a:lnTo>
                <a:lnTo>
                  <a:pt x="504" y="510"/>
                </a:lnTo>
                <a:lnTo>
                  <a:pt x="540" y="492"/>
                </a:lnTo>
                <a:lnTo>
                  <a:pt x="576" y="468"/>
                </a:lnTo>
                <a:lnTo>
                  <a:pt x="612" y="450"/>
                </a:lnTo>
                <a:lnTo>
                  <a:pt x="648" y="426"/>
                </a:lnTo>
                <a:lnTo>
                  <a:pt x="684" y="408"/>
                </a:lnTo>
                <a:lnTo>
                  <a:pt x="720" y="384"/>
                </a:lnTo>
                <a:lnTo>
                  <a:pt x="756" y="360"/>
                </a:lnTo>
                <a:lnTo>
                  <a:pt x="792" y="342"/>
                </a:lnTo>
                <a:lnTo>
                  <a:pt x="828" y="318"/>
                </a:lnTo>
                <a:lnTo>
                  <a:pt x="864" y="294"/>
                </a:lnTo>
                <a:lnTo>
                  <a:pt x="900" y="276"/>
                </a:lnTo>
                <a:lnTo>
                  <a:pt x="936" y="252"/>
                </a:lnTo>
                <a:lnTo>
                  <a:pt x="972" y="234"/>
                </a:lnTo>
                <a:lnTo>
                  <a:pt x="1008" y="210"/>
                </a:lnTo>
                <a:lnTo>
                  <a:pt x="1044" y="192"/>
                </a:lnTo>
                <a:lnTo>
                  <a:pt x="1080" y="174"/>
                </a:lnTo>
                <a:lnTo>
                  <a:pt x="1116" y="156"/>
                </a:lnTo>
                <a:lnTo>
                  <a:pt x="1152" y="138"/>
                </a:lnTo>
                <a:lnTo>
                  <a:pt x="1188" y="126"/>
                </a:lnTo>
                <a:lnTo>
                  <a:pt x="1224" y="108"/>
                </a:lnTo>
                <a:lnTo>
                  <a:pt x="1260" y="96"/>
                </a:lnTo>
                <a:lnTo>
                  <a:pt x="1296" y="84"/>
                </a:lnTo>
                <a:lnTo>
                  <a:pt x="1332" y="72"/>
                </a:lnTo>
                <a:lnTo>
                  <a:pt x="1368" y="60"/>
                </a:lnTo>
                <a:lnTo>
                  <a:pt x="1404" y="48"/>
                </a:lnTo>
                <a:lnTo>
                  <a:pt x="1440" y="42"/>
                </a:lnTo>
                <a:lnTo>
                  <a:pt x="1476" y="30"/>
                </a:lnTo>
                <a:lnTo>
                  <a:pt x="1512" y="24"/>
                </a:lnTo>
                <a:lnTo>
                  <a:pt x="1548" y="18"/>
                </a:lnTo>
                <a:lnTo>
                  <a:pt x="1584" y="12"/>
                </a:lnTo>
                <a:lnTo>
                  <a:pt x="1620" y="12"/>
                </a:lnTo>
                <a:lnTo>
                  <a:pt x="1656" y="6"/>
                </a:lnTo>
                <a:lnTo>
                  <a:pt x="1692" y="6"/>
                </a:lnTo>
                <a:lnTo>
                  <a:pt x="1728" y="0"/>
                </a:lnTo>
                <a:lnTo>
                  <a:pt x="1764" y="0"/>
                </a:lnTo>
                <a:lnTo>
                  <a:pt x="1800" y="0"/>
                </a:lnTo>
                <a:lnTo>
                  <a:pt x="1836" y="0"/>
                </a:lnTo>
                <a:lnTo>
                  <a:pt x="1872" y="6"/>
                </a:lnTo>
                <a:lnTo>
                  <a:pt x="1908" y="6"/>
                </a:lnTo>
                <a:lnTo>
                  <a:pt x="1944" y="6"/>
                </a:lnTo>
                <a:lnTo>
                  <a:pt x="1980" y="12"/>
                </a:lnTo>
                <a:lnTo>
                  <a:pt x="2016" y="18"/>
                </a:lnTo>
                <a:lnTo>
                  <a:pt x="2052" y="18"/>
                </a:lnTo>
                <a:lnTo>
                  <a:pt x="2088" y="24"/>
                </a:lnTo>
                <a:lnTo>
                  <a:pt x="2124" y="30"/>
                </a:lnTo>
                <a:lnTo>
                  <a:pt x="2160" y="36"/>
                </a:lnTo>
                <a:lnTo>
                  <a:pt x="2196" y="42"/>
                </a:lnTo>
                <a:lnTo>
                  <a:pt x="2232" y="48"/>
                </a:lnTo>
                <a:lnTo>
                  <a:pt x="2268" y="60"/>
                </a:lnTo>
                <a:lnTo>
                  <a:pt x="2304" y="66"/>
                </a:lnTo>
                <a:lnTo>
                  <a:pt x="2340" y="72"/>
                </a:lnTo>
                <a:lnTo>
                  <a:pt x="2376" y="84"/>
                </a:lnTo>
                <a:lnTo>
                  <a:pt x="2412" y="90"/>
                </a:lnTo>
                <a:lnTo>
                  <a:pt x="2448" y="102"/>
                </a:lnTo>
                <a:lnTo>
                  <a:pt x="2484" y="108"/>
                </a:lnTo>
                <a:lnTo>
                  <a:pt x="2520" y="120"/>
                </a:lnTo>
                <a:lnTo>
                  <a:pt x="2556" y="126"/>
                </a:lnTo>
                <a:lnTo>
                  <a:pt x="2592" y="138"/>
                </a:lnTo>
                <a:lnTo>
                  <a:pt x="2628" y="144"/>
                </a:lnTo>
                <a:lnTo>
                  <a:pt x="2664" y="156"/>
                </a:lnTo>
                <a:lnTo>
                  <a:pt x="2700" y="162"/>
                </a:lnTo>
                <a:lnTo>
                  <a:pt x="2736" y="174"/>
                </a:lnTo>
                <a:lnTo>
                  <a:pt x="2772" y="186"/>
                </a:lnTo>
                <a:lnTo>
                  <a:pt x="2808" y="192"/>
                </a:lnTo>
                <a:lnTo>
                  <a:pt x="2844" y="204"/>
                </a:lnTo>
                <a:lnTo>
                  <a:pt x="2880" y="216"/>
                </a:lnTo>
                <a:lnTo>
                  <a:pt x="2916" y="222"/>
                </a:lnTo>
                <a:lnTo>
                  <a:pt x="2952" y="234"/>
                </a:lnTo>
                <a:lnTo>
                  <a:pt x="2988" y="240"/>
                </a:lnTo>
                <a:lnTo>
                  <a:pt x="3024" y="252"/>
                </a:lnTo>
                <a:lnTo>
                  <a:pt x="3060" y="258"/>
                </a:lnTo>
                <a:lnTo>
                  <a:pt x="3096" y="270"/>
                </a:lnTo>
                <a:lnTo>
                  <a:pt x="3132" y="282"/>
                </a:lnTo>
                <a:lnTo>
                  <a:pt x="3168" y="288"/>
                </a:lnTo>
                <a:lnTo>
                  <a:pt x="3204" y="300"/>
                </a:lnTo>
                <a:lnTo>
                  <a:pt x="3240" y="306"/>
                </a:lnTo>
                <a:lnTo>
                  <a:pt x="3276" y="318"/>
                </a:lnTo>
                <a:lnTo>
                  <a:pt x="3312" y="324"/>
                </a:lnTo>
                <a:lnTo>
                  <a:pt x="3348" y="330"/>
                </a:lnTo>
                <a:lnTo>
                  <a:pt x="3384" y="342"/>
                </a:lnTo>
                <a:lnTo>
                  <a:pt x="3420" y="348"/>
                </a:lnTo>
                <a:lnTo>
                  <a:pt x="3456" y="360"/>
                </a:lnTo>
                <a:lnTo>
                  <a:pt x="3492" y="366"/>
                </a:lnTo>
                <a:lnTo>
                  <a:pt x="3528" y="372"/>
                </a:lnTo>
                <a:lnTo>
                  <a:pt x="3570" y="384"/>
                </a:lnTo>
              </a:path>
            </a:pathLst>
          </a:custGeom>
          <a:noFill/>
          <a:ln w="3810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06" name="Rectangle 73"/>
          <p:cNvSpPr>
            <a:spLocks noChangeArrowheads="1"/>
          </p:cNvSpPr>
          <p:nvPr/>
        </p:nvSpPr>
        <p:spPr bwMode="auto">
          <a:xfrm>
            <a:off x="5593801" y="2207474"/>
            <a:ext cx="3141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>
                <a:solidFill>
                  <a:srgbClr val="000000"/>
                </a:solidFill>
                <a:latin typeface="Helvetica" pitchFamily="34" charset="0"/>
              </a:rPr>
              <a:t>P</a:t>
            </a:r>
            <a:r>
              <a:rPr lang="pl-PL" sz="1200" b="1" baseline="-250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pl-PL" sz="1200" b="1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t</a:t>
            </a:r>
            <a:r>
              <a:rPr lang="pl-PL" sz="1200" b="1" dirty="0">
                <a:solidFill>
                  <a:srgbClr val="000000"/>
                </a:solidFill>
                <a:latin typeface="Helvetica" pitchFamily="34" charset="0"/>
              </a:rPr>
              <a:t>)</a:t>
            </a:r>
            <a:endParaRPr lang="pl-PL" dirty="0"/>
          </a:p>
        </p:txBody>
      </p:sp>
      <p:sp>
        <p:nvSpPr>
          <p:cNvPr id="18509" name="Line 76"/>
          <p:cNvSpPr>
            <a:spLocks noChangeShapeType="1"/>
          </p:cNvSpPr>
          <p:nvPr/>
        </p:nvSpPr>
        <p:spPr bwMode="auto">
          <a:xfrm>
            <a:off x="4893578" y="2295045"/>
            <a:ext cx="557212" cy="47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10" name="Line 77"/>
          <p:cNvSpPr>
            <a:spLocks noChangeShapeType="1"/>
          </p:cNvSpPr>
          <p:nvPr/>
        </p:nvSpPr>
        <p:spPr bwMode="auto">
          <a:xfrm>
            <a:off x="4893578" y="2647470"/>
            <a:ext cx="557212" cy="4762"/>
          </a:xfrm>
          <a:prstGeom prst="line">
            <a:avLst/>
          </a:prstGeom>
          <a:noFill/>
          <a:ln w="3810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11" name="Line 78"/>
          <p:cNvSpPr>
            <a:spLocks noChangeShapeType="1"/>
          </p:cNvSpPr>
          <p:nvPr/>
        </p:nvSpPr>
        <p:spPr bwMode="auto">
          <a:xfrm>
            <a:off x="4893578" y="3004657"/>
            <a:ext cx="5572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512" name="Line 79"/>
          <p:cNvSpPr>
            <a:spLocks noChangeShapeType="1"/>
          </p:cNvSpPr>
          <p:nvPr/>
        </p:nvSpPr>
        <p:spPr bwMode="auto">
          <a:xfrm>
            <a:off x="4893578" y="3358670"/>
            <a:ext cx="557212" cy="3175"/>
          </a:xfrm>
          <a:prstGeom prst="line">
            <a:avLst/>
          </a:prstGeom>
          <a:noFill/>
          <a:ln w="3810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843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559125"/>
              </p:ext>
            </p:extLst>
          </p:nvPr>
        </p:nvGraphicFramePr>
        <p:xfrm>
          <a:off x="2439988" y="4610100"/>
          <a:ext cx="442753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97" name="Equation" r:id="rId4" imgW="1930320" imgH="431640" progId="Equation.3">
                  <p:embed/>
                </p:oleObj>
              </mc:Choice>
              <mc:Fallback>
                <p:oleObj name="Equation" r:id="rId4" imgW="1930320" imgH="431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9988" y="4610100"/>
                        <a:ext cx="4427537" cy="9874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513" name="Text Box 81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054294"/>
              </p:ext>
            </p:extLst>
          </p:nvPr>
        </p:nvGraphicFramePr>
        <p:xfrm>
          <a:off x="2351088" y="5735638"/>
          <a:ext cx="3248025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98" name="Equation" r:id="rId6" imgW="1066680" imgH="279360" progId="Equation.3">
                  <p:embed/>
                </p:oleObj>
              </mc:Choice>
              <mc:Fallback>
                <p:oleObj name="Equation" r:id="rId6" imgW="106668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51088" y="5735638"/>
                        <a:ext cx="3248025" cy="849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3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3980" y="5709676"/>
            <a:ext cx="696373" cy="828757"/>
          </a:xfrm>
          <a:prstGeom prst="rect">
            <a:avLst/>
          </a:prstGeom>
          <a:noFill/>
        </p:spPr>
      </p:pic>
      <p:sp>
        <p:nvSpPr>
          <p:cNvPr id="85" name="Rectangle 73"/>
          <p:cNvSpPr>
            <a:spLocks noChangeArrowheads="1"/>
          </p:cNvSpPr>
          <p:nvPr/>
        </p:nvSpPr>
        <p:spPr bwMode="auto">
          <a:xfrm>
            <a:off x="5593801" y="2550732"/>
            <a:ext cx="3141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P</a:t>
            </a:r>
            <a:r>
              <a:rPr lang="pl-PL" sz="1200" b="1" baseline="-25000" dirty="0">
                <a:solidFill>
                  <a:srgbClr val="000000"/>
                </a:solidFill>
                <a:latin typeface="Helvetica" pitchFamily="34" charset="0"/>
              </a:rPr>
              <a:t>1</a:t>
            </a:r>
            <a:r>
              <a:rPr lang="pl-PL" sz="1200" b="1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t</a:t>
            </a:r>
            <a:r>
              <a:rPr lang="pl-PL" sz="1200" b="1" dirty="0">
                <a:solidFill>
                  <a:srgbClr val="000000"/>
                </a:solidFill>
                <a:latin typeface="Helvetica" pitchFamily="34" charset="0"/>
              </a:rPr>
              <a:t>)</a:t>
            </a:r>
            <a:endParaRPr lang="pl-PL" dirty="0"/>
          </a:p>
        </p:txBody>
      </p:sp>
      <p:sp>
        <p:nvSpPr>
          <p:cNvPr id="86" name="Rectangle 73"/>
          <p:cNvSpPr>
            <a:spLocks noChangeArrowheads="1"/>
          </p:cNvSpPr>
          <p:nvPr/>
        </p:nvSpPr>
        <p:spPr bwMode="auto">
          <a:xfrm>
            <a:off x="5593801" y="2899367"/>
            <a:ext cx="3141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P</a:t>
            </a:r>
            <a:r>
              <a:rPr lang="pl-PL" sz="1200" b="1" baseline="-25000" dirty="0">
                <a:solidFill>
                  <a:srgbClr val="000000"/>
                </a:solidFill>
                <a:latin typeface="Helvetica" pitchFamily="34" charset="0"/>
              </a:rPr>
              <a:t>2</a:t>
            </a:r>
            <a:r>
              <a:rPr lang="pl-PL" sz="1200" b="1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t</a:t>
            </a:r>
            <a:r>
              <a:rPr lang="pl-PL" sz="1200" b="1" dirty="0">
                <a:solidFill>
                  <a:srgbClr val="000000"/>
                </a:solidFill>
                <a:latin typeface="Helvetica" pitchFamily="34" charset="0"/>
              </a:rPr>
              <a:t>)</a:t>
            </a:r>
            <a:endParaRPr lang="pl-PL" dirty="0"/>
          </a:p>
        </p:txBody>
      </p:sp>
      <p:sp>
        <p:nvSpPr>
          <p:cNvPr id="87" name="Rectangle 73"/>
          <p:cNvSpPr>
            <a:spLocks noChangeArrowheads="1"/>
          </p:cNvSpPr>
          <p:nvPr/>
        </p:nvSpPr>
        <p:spPr bwMode="auto">
          <a:xfrm>
            <a:off x="5593801" y="3247496"/>
            <a:ext cx="3141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P</a:t>
            </a:r>
            <a:r>
              <a:rPr lang="pl-PL" sz="1200" b="1" baseline="-25000" dirty="0">
                <a:solidFill>
                  <a:srgbClr val="000000"/>
                </a:solidFill>
                <a:latin typeface="Helvetica" pitchFamily="34" charset="0"/>
              </a:rPr>
              <a:t>3</a:t>
            </a:r>
            <a:r>
              <a:rPr lang="pl-PL" sz="1200" b="1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pitchFamily="34" charset="0"/>
              </a:rPr>
              <a:t>t</a:t>
            </a:r>
            <a:r>
              <a:rPr lang="pl-PL" sz="1200" b="1" dirty="0">
                <a:solidFill>
                  <a:srgbClr val="000000"/>
                </a:solidFill>
                <a:latin typeface="Helvetica" pitchFamily="34" charset="0"/>
              </a:rPr>
              <a:t>)</a:t>
            </a:r>
            <a:endParaRPr lang="pl-PL" dirty="0"/>
          </a:p>
        </p:txBody>
      </p:sp>
      <p:sp>
        <p:nvSpPr>
          <p:cNvPr id="88" name="Prostokąt 87"/>
          <p:cNvSpPr/>
          <p:nvPr/>
        </p:nvSpPr>
        <p:spPr bwMode="auto">
          <a:xfrm>
            <a:off x="2255152" y="5651041"/>
            <a:ext cx="4925235" cy="893742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772419"/>
              </p:ext>
            </p:extLst>
          </p:nvPr>
        </p:nvGraphicFramePr>
        <p:xfrm>
          <a:off x="7179284" y="3957584"/>
          <a:ext cx="487950" cy="48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99" name="Equation" r:id="rId9" imgW="177480" imgH="177480" progId="Equation.3">
                  <p:embed/>
                </p:oleObj>
              </mc:Choice>
              <mc:Fallback>
                <p:oleObj name="Equation" r:id="rId9" imgW="17748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179284" y="3957584"/>
                        <a:ext cx="487950" cy="487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887824"/>
              </p:ext>
            </p:extLst>
          </p:nvPr>
        </p:nvGraphicFramePr>
        <p:xfrm>
          <a:off x="2607467" y="1010179"/>
          <a:ext cx="814559" cy="543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700" name="Equation" r:id="rId11" imgW="342720" imgH="228600" progId="Equation.3">
                  <p:embed/>
                </p:oleObj>
              </mc:Choice>
              <mc:Fallback>
                <p:oleObj name="Equation" r:id="rId11" imgW="3427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07467" y="1010179"/>
                        <a:ext cx="814559" cy="543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NATĘŻENIE STRUMIENIA POISSONA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391400" y="6451889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376645" y="2050371"/>
            <a:ext cx="6997073" cy="1104658"/>
            <a:chOff x="1376645" y="2050371"/>
            <a:chExt cx="6997073" cy="1104658"/>
          </a:xfrm>
        </p:grpSpPr>
        <p:graphicFrame>
          <p:nvGraphicFramePr>
            <p:cNvPr id="19458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8071836"/>
                </p:ext>
              </p:extLst>
            </p:nvPr>
          </p:nvGraphicFramePr>
          <p:xfrm>
            <a:off x="1594669" y="2050371"/>
            <a:ext cx="5935662" cy="1079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313" name="Equation" r:id="rId4" imgW="2514600" imgH="457200" progId="Equation.3">
                    <p:embed/>
                  </p:oleObj>
                </mc:Choice>
                <mc:Fallback>
                  <p:oleObj name="Equation" r:id="rId4" imgW="2514600" imgH="4572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4669" y="2050371"/>
                          <a:ext cx="5935662" cy="1079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Picture 6" descr="http://tomskillinglive.com/wp-content/uploads/2012/08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77345" y="2116869"/>
              <a:ext cx="696373" cy="828757"/>
            </a:xfrm>
            <a:prstGeom prst="rect">
              <a:avLst/>
            </a:prstGeom>
            <a:noFill/>
          </p:spPr>
        </p:pic>
        <p:sp>
          <p:nvSpPr>
            <p:cNvPr id="8" name="Prostokąt 7"/>
            <p:cNvSpPr/>
            <p:nvPr/>
          </p:nvSpPr>
          <p:spPr bwMode="auto">
            <a:xfrm>
              <a:off x="1376645" y="2050371"/>
              <a:ext cx="6165512" cy="1104658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385739" y="4059070"/>
            <a:ext cx="7756674" cy="2268004"/>
            <a:chOff x="1385739" y="4059070"/>
            <a:chExt cx="7756674" cy="2268004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3022596" y="4734145"/>
              <a:ext cx="611981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99"/>
                  </a:solidFill>
                </a:rPr>
                <a:t>Natężenie strumienia Poissona w skali makro</a:t>
              </a:r>
              <a:r>
                <a:rPr lang="pl-PL" b="1" dirty="0">
                  <a:solidFill>
                    <a:srgbClr val="000099"/>
                  </a:solidFill>
                </a:rPr>
                <a:t/>
              </a:r>
              <a:br>
                <a:rPr lang="pl-PL" b="1" dirty="0">
                  <a:solidFill>
                    <a:srgbClr val="000099"/>
                  </a:solidFill>
                </a:rPr>
              </a:br>
              <a:r>
                <a:rPr lang="pl-PL" b="1" dirty="0" smtClean="0">
                  <a:solidFill>
                    <a:srgbClr val="000099"/>
                  </a:solidFill>
                </a:rPr>
                <a:t>i w skali mikro jest identyczne (</a:t>
              </a:r>
              <a:r>
                <a:rPr lang="el-GR" b="1" i="1" dirty="0" smtClean="0">
                  <a:solidFill>
                    <a:srgbClr val="000099"/>
                  </a:solidFill>
                  <a:cs typeface="Times New Roman" panose="02020603050405020304" pitchFamily="18" charset="0"/>
                </a:rPr>
                <a:t>λ</a:t>
              </a:r>
              <a:r>
                <a:rPr lang="pl-PL" b="1" dirty="0" smtClean="0">
                  <a:solidFill>
                    <a:srgbClr val="000099"/>
                  </a:solidFill>
                </a:rPr>
                <a:t>).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0118916"/>
                </p:ext>
              </p:extLst>
            </p:nvPr>
          </p:nvGraphicFramePr>
          <p:xfrm>
            <a:off x="1385739" y="4059070"/>
            <a:ext cx="1500885" cy="22680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314" name="Equation" r:id="rId7" imgW="571320" imgH="863280" progId="Equation.3">
                    <p:embed/>
                  </p:oleObj>
                </mc:Choice>
                <mc:Fallback>
                  <p:oleObj name="Equation" r:id="rId7" imgW="571320" imgH="8632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85739" y="4059070"/>
                          <a:ext cx="1500885" cy="22680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7392987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949024" y="2503488"/>
            <a:ext cx="7772400" cy="3546475"/>
            <a:chOff x="1151620" y="2514600"/>
            <a:chExt cx="7772400" cy="3546475"/>
          </a:xfrm>
        </p:grpSpPr>
        <p:sp>
          <p:nvSpPr>
            <p:cNvPr id="15366" name="Rectangle 4"/>
            <p:cNvSpPr>
              <a:spLocks noChangeArrowheads="1"/>
            </p:cNvSpPr>
            <p:nvPr/>
          </p:nvSpPr>
          <p:spPr bwMode="auto">
            <a:xfrm>
              <a:off x="1151620" y="2514600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kumimoji="1" lang="pl-PL" sz="4000" dirty="0" smtClean="0">
                  <a:solidFill>
                    <a:schemeClr val="folHlink"/>
                  </a:solidFill>
                  <a:latin typeface="+mj-lt"/>
                  <a:ea typeface="+mj-ea"/>
                  <a:cs typeface="+mj-cs"/>
                </a:rPr>
                <a:t>ROZPROSZENIE STRUMIENIA POISSONA </a:t>
              </a:r>
              <a:endParaRPr kumimoji="1" lang="pl-PL" sz="4000" dirty="0">
                <a:solidFill>
                  <a:schemeClr val="folHlink"/>
                </a:solidFill>
                <a:latin typeface="+mj-lt"/>
                <a:ea typeface="+mj-ea"/>
                <a:cs typeface="+mj-cs"/>
              </a:endParaRPr>
            </a:p>
          </p:txBody>
        </p:sp>
        <p:graphicFrame>
          <p:nvGraphicFramePr>
            <p:cNvPr id="20483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4842697"/>
                </p:ext>
              </p:extLst>
            </p:nvPr>
          </p:nvGraphicFramePr>
          <p:xfrm>
            <a:off x="2514600" y="3429000"/>
            <a:ext cx="4730750" cy="1304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628" name="Equation" r:id="rId4" imgW="1841400" imgH="507960" progId="Equation.3">
                    <p:embed/>
                  </p:oleObj>
                </mc:Choice>
                <mc:Fallback>
                  <p:oleObj name="Equation" r:id="rId4" imgW="1841400" imgH="50796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429000"/>
                          <a:ext cx="4730750" cy="1304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5227975"/>
                </p:ext>
              </p:extLst>
            </p:nvPr>
          </p:nvGraphicFramePr>
          <p:xfrm>
            <a:off x="3276600" y="5105400"/>
            <a:ext cx="2339975" cy="955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629" name="Equation" r:id="rId6" imgW="990360" imgH="406080" progId="Equation.3">
                    <p:embed/>
                  </p:oleObj>
                </mc:Choice>
                <mc:Fallback>
                  <p:oleObj name="Equation" r:id="rId6" imgW="990360" imgH="4060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600" y="5105400"/>
                          <a:ext cx="2339975" cy="955675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151620" y="143635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WARIANCJA STRUMIENIA POISSONA</a:t>
            </a:r>
          </a:p>
        </p:txBody>
      </p:sp>
      <p:graphicFrame>
        <p:nvGraphicFramePr>
          <p:cNvPr id="10" name="Object 0"/>
          <p:cNvGraphicFramePr>
            <a:graphicFrameLocks noChangeAspect="1"/>
          </p:cNvGraphicFramePr>
          <p:nvPr/>
        </p:nvGraphicFramePr>
        <p:xfrm>
          <a:off x="1945370" y="1134235"/>
          <a:ext cx="5130800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630" name="Równanie" r:id="rId8" imgW="1650960" imgH="266400" progId="Equation.3">
                  <p:embed/>
                </p:oleObj>
              </mc:Choice>
              <mc:Fallback>
                <p:oleObj name="Równanie" r:id="rId8" imgW="1650960" imgH="266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5370" y="1134235"/>
                        <a:ext cx="5130800" cy="823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rostokąt 10"/>
          <p:cNvSpPr/>
          <p:nvPr/>
        </p:nvSpPr>
        <p:spPr bwMode="auto">
          <a:xfrm>
            <a:off x="949024" y="352745"/>
            <a:ext cx="7493405" cy="1620180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2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67460" y="1238068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13"/>
          <p:cNvSpPr txBox="1">
            <a:spLocks noChangeArrowheads="1"/>
          </p:cNvSpPr>
          <p:nvPr/>
        </p:nvSpPr>
        <p:spPr bwMode="auto">
          <a:xfrm>
            <a:off x="7418451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2297" name="Line 4"/>
          <p:cNvSpPr>
            <a:spLocks noChangeShapeType="1"/>
          </p:cNvSpPr>
          <p:nvPr/>
        </p:nvSpPr>
        <p:spPr bwMode="auto">
          <a:xfrm>
            <a:off x="1357790" y="2113163"/>
            <a:ext cx="7315201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298" name="Rectangle 5"/>
          <p:cNvSpPr>
            <a:spLocks noChangeArrowheads="1"/>
          </p:cNvSpPr>
          <p:nvPr/>
        </p:nvSpPr>
        <p:spPr bwMode="auto">
          <a:xfrm>
            <a:off x="8266906" y="1502832"/>
            <a:ext cx="820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czas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12299" name="Line 6"/>
          <p:cNvSpPr>
            <a:spLocks noChangeShapeType="1"/>
          </p:cNvSpPr>
          <p:nvPr/>
        </p:nvSpPr>
        <p:spPr bwMode="auto">
          <a:xfrm>
            <a:off x="5153490" y="1827414"/>
            <a:ext cx="2033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300" name="Text Box 7"/>
          <p:cNvSpPr txBox="1">
            <a:spLocks noChangeArrowheads="1"/>
          </p:cNvSpPr>
          <p:nvPr/>
        </p:nvSpPr>
        <p:spPr bwMode="auto">
          <a:xfrm>
            <a:off x="5967878" y="1141614"/>
            <a:ext cx="44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>
                <a:solidFill>
                  <a:srgbClr val="000000"/>
                </a:solidFill>
              </a:rPr>
              <a:t>τ</a:t>
            </a:r>
            <a:endParaRPr lang="pl-PL" dirty="0"/>
          </a:p>
        </p:txBody>
      </p:sp>
      <p:sp>
        <p:nvSpPr>
          <p:cNvPr id="12301" name="Oval 8"/>
          <p:cNvSpPr>
            <a:spLocks noChangeArrowheads="1"/>
          </p:cNvSpPr>
          <p:nvPr/>
        </p:nvSpPr>
        <p:spPr bwMode="auto">
          <a:xfrm>
            <a:off x="5153490" y="2054426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302" name="Oval 9"/>
          <p:cNvSpPr>
            <a:spLocks noChangeArrowheads="1"/>
          </p:cNvSpPr>
          <p:nvPr/>
        </p:nvSpPr>
        <p:spPr bwMode="auto">
          <a:xfrm>
            <a:off x="7644278" y="2056014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303" name="Text Box 10"/>
          <p:cNvSpPr txBox="1">
            <a:spLocks noChangeArrowheads="1"/>
          </p:cNvSpPr>
          <p:nvPr/>
        </p:nvSpPr>
        <p:spPr bwMode="auto">
          <a:xfrm>
            <a:off x="5741430" y="2171901"/>
            <a:ext cx="1667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olidFill>
                  <a:srgbClr val="FF0000"/>
                </a:solidFill>
              </a:rPr>
              <a:t>fgp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i="1" dirty="0">
                <a:solidFill>
                  <a:srgbClr val="FF0000"/>
                </a:solidFill>
              </a:rPr>
              <a:t>a</a:t>
            </a:r>
            <a:r>
              <a:rPr lang="pl-PL" b="1" dirty="0">
                <a:solidFill>
                  <a:srgbClr val="FF0000"/>
                </a:solidFill>
              </a:rPr>
              <a:t>(</a:t>
            </a:r>
            <a:r>
              <a:rPr lang="pl-PL" b="1" i="1" dirty="0">
                <a:solidFill>
                  <a:srgbClr val="FF0000"/>
                </a:solidFill>
              </a:rPr>
              <a:t>τ</a:t>
            </a:r>
            <a:r>
              <a:rPr lang="pl-PL" b="1" dirty="0">
                <a:solidFill>
                  <a:srgbClr val="FF0000"/>
                </a:solidFill>
              </a:rPr>
              <a:t>) = ?</a:t>
            </a: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12304" name="Text Box 11"/>
          <p:cNvSpPr txBox="1">
            <a:spLocks noChangeArrowheads="1"/>
          </p:cNvSpPr>
          <p:nvPr/>
        </p:nvSpPr>
        <p:spPr bwMode="auto">
          <a:xfrm>
            <a:off x="779869" y="857567"/>
            <a:ext cx="41921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000000"/>
                </a:solidFill>
              </a:rPr>
              <a:t>τ</a:t>
            </a:r>
            <a:r>
              <a:rPr lang="pl-PL" sz="3600" b="1" dirty="0">
                <a:solidFill>
                  <a:srgbClr val="000000"/>
                </a:solidFill>
              </a:rPr>
              <a:t> </a:t>
            </a:r>
            <a:r>
              <a:rPr lang="pl-PL" sz="1800" b="1" dirty="0">
                <a:solidFill>
                  <a:srgbClr val="000099"/>
                </a:solidFill>
              </a:rPr>
              <a:t>– zmienna </a:t>
            </a:r>
            <a:r>
              <a:rPr lang="pl-PL" sz="1800" b="1" dirty="0" smtClean="0">
                <a:solidFill>
                  <a:srgbClr val="000099"/>
                </a:solidFill>
              </a:rPr>
              <a:t>losowa - odstęp czasu</a:t>
            </a:r>
            <a:br>
              <a:rPr lang="pl-PL" sz="1800" b="1" dirty="0" smtClean="0">
                <a:solidFill>
                  <a:srgbClr val="000099"/>
                </a:solidFill>
              </a:rPr>
            </a:br>
            <a:r>
              <a:rPr lang="pl-PL" sz="1800" b="1" dirty="0" smtClean="0">
                <a:solidFill>
                  <a:srgbClr val="000099"/>
                </a:solidFill>
              </a:rPr>
              <a:t>pomiędzy pakietami (strumień Poissona)</a:t>
            </a:r>
            <a:endParaRPr lang="pl-PL" sz="1800" b="1" dirty="0">
              <a:solidFill>
                <a:srgbClr val="000099"/>
              </a:solidFill>
            </a:endParaRPr>
          </a:p>
        </p:txBody>
      </p:sp>
      <p:sp>
        <p:nvSpPr>
          <p:cNvPr id="12305" name="Line 14"/>
          <p:cNvSpPr>
            <a:spLocks noChangeShapeType="1"/>
          </p:cNvSpPr>
          <p:nvPr/>
        </p:nvSpPr>
        <p:spPr bwMode="auto">
          <a:xfrm>
            <a:off x="7187078" y="1827414"/>
            <a:ext cx="8905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306" name="Text Box 15"/>
          <p:cNvSpPr txBox="1">
            <a:spLocks noChangeArrowheads="1"/>
          </p:cNvSpPr>
          <p:nvPr/>
        </p:nvSpPr>
        <p:spPr bwMode="auto">
          <a:xfrm>
            <a:off x="7263278" y="1141614"/>
            <a:ext cx="784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>
                <a:solidFill>
                  <a:srgbClr val="000000"/>
                </a:solidFill>
                <a:sym typeface="Symbol" pitchFamily="18" charset="2"/>
              </a:rPr>
              <a:t></a:t>
            </a:r>
            <a:r>
              <a:rPr lang="pl-PL" sz="4400" b="1" dirty="0">
                <a:solidFill>
                  <a:srgbClr val="000000"/>
                </a:solidFill>
              </a:rPr>
              <a:t>τ</a:t>
            </a:r>
            <a:endParaRPr lang="pl-PL" dirty="0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5191590" y="1187652"/>
            <a:ext cx="28352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956765" y="466927"/>
            <a:ext cx="16557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dirty="0">
                <a:solidFill>
                  <a:srgbClr val="000000"/>
                </a:solidFill>
              </a:rPr>
              <a:t>τ + </a:t>
            </a:r>
            <a:r>
              <a:rPr lang="pl-PL" sz="4400" b="1" dirty="0">
                <a:solidFill>
                  <a:srgbClr val="000000"/>
                </a:solidFill>
                <a:sym typeface="Symbol" pitchFamily="18" charset="2"/>
              </a:rPr>
              <a:t></a:t>
            </a:r>
            <a:r>
              <a:rPr lang="pl-PL" sz="4400" b="1" dirty="0">
                <a:solidFill>
                  <a:srgbClr val="000000"/>
                </a:solidFill>
              </a:rPr>
              <a:t>τ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120454" y="-60101"/>
            <a:ext cx="86174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pl-PL" sz="4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PUNKTOWY MODEL STRUMIENIA PAKIETÓW</a:t>
            </a:r>
            <a:endParaRPr kumimoji="1" lang="pl-PL" sz="40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23961" y="5666640"/>
            <a:ext cx="84155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99"/>
                </a:solidFill>
              </a:rPr>
              <a:t>Ods</a:t>
            </a:r>
            <a:r>
              <a:rPr lang="pl-PL" b="1" dirty="0" smtClean="0">
                <a:solidFill>
                  <a:srgbClr val="000099"/>
                </a:solidFill>
              </a:rPr>
              <a:t>tępy czasu pomiędzy pakietami w </a:t>
            </a:r>
            <a:r>
              <a:rPr lang="pl-PL" b="1" dirty="0" smtClean="0">
                <a:solidFill>
                  <a:srgbClr val="006600"/>
                </a:solidFill>
              </a:rPr>
              <a:t>strumieniu Poissona</a:t>
            </a:r>
          </a:p>
          <a:p>
            <a:r>
              <a:rPr lang="pl-PL" b="1" dirty="0">
                <a:solidFill>
                  <a:srgbClr val="000099"/>
                </a:solidFill>
              </a:rPr>
              <a:t>s</a:t>
            </a:r>
            <a:r>
              <a:rPr lang="pl-PL" b="1" dirty="0" smtClean="0">
                <a:solidFill>
                  <a:srgbClr val="000099"/>
                </a:solidFill>
              </a:rPr>
              <a:t>ą opisane </a:t>
            </a:r>
            <a:r>
              <a:rPr lang="pl-PL" b="1" dirty="0">
                <a:solidFill>
                  <a:srgbClr val="006600"/>
                </a:solidFill>
              </a:rPr>
              <a:t>rozkładem wykładniczym</a:t>
            </a:r>
            <a:r>
              <a:rPr lang="pl-PL" b="1" dirty="0" smtClean="0">
                <a:solidFill>
                  <a:srgbClr val="000099"/>
                </a:solidFill>
              </a:rPr>
              <a:t>. Strumień Poissona</a:t>
            </a:r>
            <a:br>
              <a:rPr lang="pl-PL" b="1" dirty="0" smtClean="0">
                <a:solidFill>
                  <a:srgbClr val="000099"/>
                </a:solidFill>
              </a:rPr>
            </a:br>
            <a:r>
              <a:rPr lang="pl-PL" b="1" dirty="0" smtClean="0">
                <a:solidFill>
                  <a:srgbClr val="000099"/>
                </a:solidFill>
              </a:rPr>
              <a:t>to strumień wykładniczy.</a:t>
            </a:r>
            <a:endParaRPr lang="pl-PL" b="1" dirty="0">
              <a:solidFill>
                <a:srgbClr val="000099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77813" y="2347913"/>
            <a:ext cx="4137025" cy="2524796"/>
            <a:chOff x="277813" y="2347913"/>
            <a:chExt cx="4137025" cy="2524796"/>
          </a:xfrm>
        </p:grpSpPr>
        <p:graphicFrame>
          <p:nvGraphicFramePr>
            <p:cNvPr id="12290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73950470"/>
                </p:ext>
              </p:extLst>
            </p:nvPr>
          </p:nvGraphicFramePr>
          <p:xfrm>
            <a:off x="277813" y="2347913"/>
            <a:ext cx="4137025" cy="168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603" name="Equation" r:id="rId4" imgW="2209680" imgH="901440" progId="Equation.3">
                    <p:embed/>
                  </p:oleObj>
                </mc:Choice>
                <mc:Fallback>
                  <p:oleObj name="Equation" r:id="rId4" imgW="2209680" imgH="9014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813" y="2347913"/>
                          <a:ext cx="4137025" cy="168910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1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12219939"/>
                </p:ext>
              </p:extLst>
            </p:nvPr>
          </p:nvGraphicFramePr>
          <p:xfrm>
            <a:off x="324844" y="4409159"/>
            <a:ext cx="2551112" cy="463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604" name="Equation" r:id="rId6" imgW="1257120" imgH="228600" progId="Equation.3">
                    <p:embed/>
                  </p:oleObj>
                </mc:Choice>
                <mc:Fallback>
                  <p:oleObj name="Equation" r:id="rId6" imgW="1257120" imgH="2286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844" y="4409159"/>
                          <a:ext cx="2551112" cy="463550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rostokąt 1"/>
            <p:cNvSpPr/>
            <p:nvPr/>
          </p:nvSpPr>
          <p:spPr>
            <a:xfrm>
              <a:off x="1328141" y="3964315"/>
              <a:ext cx="6126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err="1" smtClean="0">
                  <a:solidFill>
                    <a:srgbClr val="000099"/>
                  </a:solidFill>
                </a:rPr>
                <a:t>fgp</a:t>
              </a:r>
              <a:endParaRPr lang="pl-PL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3776698" y="3964315"/>
            <a:ext cx="5324475" cy="1653637"/>
            <a:chOff x="3776698" y="3964315"/>
            <a:chExt cx="5324475" cy="1653637"/>
          </a:xfrm>
        </p:grpSpPr>
        <p:graphicFrame>
          <p:nvGraphicFramePr>
            <p:cNvPr id="21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9999100"/>
                </p:ext>
              </p:extLst>
            </p:nvPr>
          </p:nvGraphicFramePr>
          <p:xfrm>
            <a:off x="3776698" y="4405102"/>
            <a:ext cx="5324475" cy="1212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0605" name="Equation" r:id="rId8" imgW="2565360" imgH="583920" progId="Equation.3">
                    <p:embed/>
                  </p:oleObj>
                </mc:Choice>
                <mc:Fallback>
                  <p:oleObj name="Equation" r:id="rId8" imgW="2565360" imgH="583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6698" y="4405102"/>
                          <a:ext cx="5324475" cy="1212850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Prostokąt 21"/>
            <p:cNvSpPr/>
            <p:nvPr/>
          </p:nvSpPr>
          <p:spPr>
            <a:xfrm>
              <a:off x="5633439" y="3964315"/>
              <a:ext cx="194796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99"/>
                  </a:solidFill>
                </a:rPr>
                <a:t>dystrybuanty</a:t>
              </a:r>
              <a:endParaRPr lang="pl-PL" dirty="0"/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2667000" y="1485900"/>
            <a:ext cx="6483351" cy="2060575"/>
            <a:chOff x="1680" y="936"/>
            <a:chExt cx="4084" cy="1298"/>
          </a:xfrm>
        </p:grpSpPr>
        <p:sp>
          <p:nvSpPr>
            <p:cNvPr id="13352" name="Line 3"/>
            <p:cNvSpPr>
              <a:spLocks noChangeShapeType="1"/>
            </p:cNvSpPr>
            <p:nvPr/>
          </p:nvSpPr>
          <p:spPr bwMode="auto">
            <a:xfrm>
              <a:off x="1680" y="1536"/>
              <a:ext cx="3903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53" name="Rectangle 4"/>
            <p:cNvSpPr>
              <a:spLocks noChangeArrowheads="1"/>
            </p:cNvSpPr>
            <p:nvPr/>
          </p:nvSpPr>
          <p:spPr bwMode="auto">
            <a:xfrm>
              <a:off x="5247" y="1104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13354" name="Line 5"/>
            <p:cNvSpPr>
              <a:spLocks noChangeShapeType="1"/>
            </p:cNvSpPr>
            <p:nvPr/>
          </p:nvSpPr>
          <p:spPr bwMode="auto">
            <a:xfrm>
              <a:off x="2799" y="1344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55" name="Text Box 6"/>
            <p:cNvSpPr txBox="1">
              <a:spLocks noChangeArrowheads="1"/>
            </p:cNvSpPr>
            <p:nvPr/>
          </p:nvSpPr>
          <p:spPr bwMode="auto">
            <a:xfrm>
              <a:off x="3600" y="936"/>
              <a:ext cx="27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400" b="1" dirty="0">
                  <a:solidFill>
                    <a:srgbClr val="000000"/>
                  </a:solidFill>
                </a:rPr>
                <a:t>τ</a:t>
              </a:r>
              <a:endParaRPr lang="pl-PL" dirty="0"/>
            </a:p>
          </p:txBody>
        </p:sp>
        <p:sp>
          <p:nvSpPr>
            <p:cNvPr id="13356" name="Oval 7"/>
            <p:cNvSpPr>
              <a:spLocks noChangeArrowheads="1"/>
            </p:cNvSpPr>
            <p:nvPr/>
          </p:nvSpPr>
          <p:spPr bwMode="auto">
            <a:xfrm>
              <a:off x="2799" y="1487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57" name="Oval 8"/>
            <p:cNvSpPr>
              <a:spLocks noChangeArrowheads="1"/>
            </p:cNvSpPr>
            <p:nvPr/>
          </p:nvSpPr>
          <p:spPr bwMode="auto">
            <a:xfrm>
              <a:off x="4575" y="1487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3314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94033389"/>
                </p:ext>
              </p:extLst>
            </p:nvPr>
          </p:nvGraphicFramePr>
          <p:xfrm>
            <a:off x="2832" y="1680"/>
            <a:ext cx="1874" cy="5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4349" name="Equation" r:id="rId4" imgW="774360" imgH="228600" progId="Equation.3">
                    <p:embed/>
                  </p:oleObj>
                </mc:Choice>
                <mc:Fallback>
                  <p:oleObj name="Equation" r:id="rId4" imgW="77436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680"/>
                          <a:ext cx="1874" cy="5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17" name="Line 10"/>
          <p:cNvSpPr>
            <a:spLocks noChangeShapeType="1"/>
          </p:cNvSpPr>
          <p:nvPr/>
        </p:nvSpPr>
        <p:spPr bwMode="auto">
          <a:xfrm>
            <a:off x="1865313" y="1093788"/>
            <a:ext cx="1587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18" name="Line 11"/>
          <p:cNvSpPr>
            <a:spLocks noChangeShapeType="1"/>
          </p:cNvSpPr>
          <p:nvPr/>
        </p:nvSpPr>
        <p:spPr bwMode="auto">
          <a:xfrm>
            <a:off x="2808288" y="1093788"/>
            <a:ext cx="1587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19" name="Line 12"/>
          <p:cNvSpPr>
            <a:spLocks noChangeShapeType="1"/>
          </p:cNvSpPr>
          <p:nvPr/>
        </p:nvSpPr>
        <p:spPr bwMode="auto">
          <a:xfrm>
            <a:off x="3751263" y="1093788"/>
            <a:ext cx="1587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20" name="Line 13"/>
          <p:cNvSpPr>
            <a:spLocks noChangeShapeType="1"/>
          </p:cNvSpPr>
          <p:nvPr/>
        </p:nvSpPr>
        <p:spPr bwMode="auto">
          <a:xfrm>
            <a:off x="4694238" y="1093788"/>
            <a:ext cx="1587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21" name="Line 14"/>
          <p:cNvSpPr>
            <a:spLocks noChangeShapeType="1"/>
          </p:cNvSpPr>
          <p:nvPr/>
        </p:nvSpPr>
        <p:spPr bwMode="auto">
          <a:xfrm>
            <a:off x="5637213" y="1093788"/>
            <a:ext cx="1587" cy="47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22" name="Line 15"/>
          <p:cNvSpPr>
            <a:spLocks noChangeShapeType="1"/>
          </p:cNvSpPr>
          <p:nvPr/>
        </p:nvSpPr>
        <p:spPr bwMode="auto">
          <a:xfrm>
            <a:off x="1865313" y="2579688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23" name="Line 16"/>
          <p:cNvSpPr>
            <a:spLocks noChangeShapeType="1"/>
          </p:cNvSpPr>
          <p:nvPr/>
        </p:nvSpPr>
        <p:spPr bwMode="auto">
          <a:xfrm>
            <a:off x="1865313" y="1093788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24" name="Rectangle 17"/>
          <p:cNvSpPr>
            <a:spLocks noChangeArrowheads="1"/>
          </p:cNvSpPr>
          <p:nvPr/>
        </p:nvSpPr>
        <p:spPr bwMode="auto">
          <a:xfrm>
            <a:off x="1760538" y="1017588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000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/>
          </a:p>
        </p:txBody>
      </p:sp>
      <p:sp>
        <p:nvSpPr>
          <p:cNvPr id="13325" name="Rectangle 18"/>
          <p:cNvSpPr>
            <a:spLocks noChangeArrowheads="1"/>
          </p:cNvSpPr>
          <p:nvPr/>
        </p:nvSpPr>
        <p:spPr bwMode="auto">
          <a:xfrm>
            <a:off x="2724150" y="64373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13326" name="Rectangle 19"/>
          <p:cNvSpPr>
            <a:spLocks noChangeArrowheads="1"/>
          </p:cNvSpPr>
          <p:nvPr/>
        </p:nvSpPr>
        <p:spPr bwMode="auto">
          <a:xfrm>
            <a:off x="3667125" y="64373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13327" name="Rectangle 20"/>
          <p:cNvSpPr>
            <a:spLocks noChangeArrowheads="1"/>
          </p:cNvSpPr>
          <p:nvPr/>
        </p:nvSpPr>
        <p:spPr bwMode="auto">
          <a:xfrm>
            <a:off x="4610100" y="64373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13328" name="Rectangle 21"/>
          <p:cNvSpPr>
            <a:spLocks noChangeArrowheads="1"/>
          </p:cNvSpPr>
          <p:nvPr/>
        </p:nvSpPr>
        <p:spPr bwMode="auto">
          <a:xfrm>
            <a:off x="5553075" y="64373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13329" name="Rectangle 22"/>
          <p:cNvSpPr>
            <a:spLocks noChangeArrowheads="1"/>
          </p:cNvSpPr>
          <p:nvPr/>
        </p:nvSpPr>
        <p:spPr bwMode="auto">
          <a:xfrm>
            <a:off x="6496050" y="64373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13330" name="Rectangle 23"/>
          <p:cNvSpPr>
            <a:spLocks noChangeArrowheads="1"/>
          </p:cNvSpPr>
          <p:nvPr/>
        </p:nvSpPr>
        <p:spPr bwMode="auto">
          <a:xfrm>
            <a:off x="7448550" y="64373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13331" name="Rectangle 24"/>
          <p:cNvSpPr>
            <a:spLocks noChangeArrowheads="1"/>
          </p:cNvSpPr>
          <p:nvPr/>
        </p:nvSpPr>
        <p:spPr bwMode="auto">
          <a:xfrm>
            <a:off x="1704975" y="6332538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13332" name="Rectangle 25"/>
          <p:cNvSpPr>
            <a:spLocks noChangeArrowheads="1"/>
          </p:cNvSpPr>
          <p:nvPr/>
        </p:nvSpPr>
        <p:spPr bwMode="auto">
          <a:xfrm>
            <a:off x="1600200" y="5580063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13333" name="Rectangle 26"/>
          <p:cNvSpPr>
            <a:spLocks noChangeArrowheads="1"/>
          </p:cNvSpPr>
          <p:nvPr/>
        </p:nvSpPr>
        <p:spPr bwMode="auto">
          <a:xfrm>
            <a:off x="1704975" y="4837113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13334" name="Rectangle 27"/>
          <p:cNvSpPr>
            <a:spLocks noChangeArrowheads="1"/>
          </p:cNvSpPr>
          <p:nvPr/>
        </p:nvSpPr>
        <p:spPr bwMode="auto">
          <a:xfrm>
            <a:off x="1600200" y="4094163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13335" name="Rectangle 28"/>
          <p:cNvSpPr>
            <a:spLocks noChangeArrowheads="1"/>
          </p:cNvSpPr>
          <p:nvPr/>
        </p:nvSpPr>
        <p:spPr bwMode="auto">
          <a:xfrm>
            <a:off x="1704975" y="3341688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13336" name="Rectangle 29"/>
          <p:cNvSpPr>
            <a:spLocks noChangeArrowheads="1"/>
          </p:cNvSpPr>
          <p:nvPr/>
        </p:nvSpPr>
        <p:spPr bwMode="auto">
          <a:xfrm>
            <a:off x="1600200" y="2598738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13337" name="Line 30"/>
          <p:cNvSpPr>
            <a:spLocks noChangeShapeType="1"/>
          </p:cNvSpPr>
          <p:nvPr/>
        </p:nvSpPr>
        <p:spPr bwMode="auto">
          <a:xfrm>
            <a:off x="1849438" y="6381750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38" name="Line 31"/>
          <p:cNvSpPr>
            <a:spLocks noChangeShapeType="1"/>
          </p:cNvSpPr>
          <p:nvPr/>
        </p:nvSpPr>
        <p:spPr bwMode="auto">
          <a:xfrm flipV="1">
            <a:off x="1849438" y="1905000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39" name="Freeform 32"/>
          <p:cNvSpPr>
            <a:spLocks/>
          </p:cNvSpPr>
          <p:nvPr/>
        </p:nvSpPr>
        <p:spPr bwMode="auto">
          <a:xfrm>
            <a:off x="1849438" y="4886325"/>
            <a:ext cx="5667375" cy="1485900"/>
          </a:xfrm>
          <a:custGeom>
            <a:avLst/>
            <a:gdLst>
              <a:gd name="T0" fmla="*/ 2147483647 w 3570"/>
              <a:gd name="T1" fmla="*/ 2147483647 h 936"/>
              <a:gd name="T2" fmla="*/ 2147483647 w 3570"/>
              <a:gd name="T3" fmla="*/ 2147483647 h 936"/>
              <a:gd name="T4" fmla="*/ 2147483647 w 3570"/>
              <a:gd name="T5" fmla="*/ 2147483647 h 936"/>
              <a:gd name="T6" fmla="*/ 2147483647 w 3570"/>
              <a:gd name="T7" fmla="*/ 2147483647 h 936"/>
              <a:gd name="T8" fmla="*/ 2147483647 w 3570"/>
              <a:gd name="T9" fmla="*/ 2147483647 h 936"/>
              <a:gd name="T10" fmla="*/ 2147483647 w 3570"/>
              <a:gd name="T11" fmla="*/ 2147483647 h 936"/>
              <a:gd name="T12" fmla="*/ 2147483647 w 3570"/>
              <a:gd name="T13" fmla="*/ 2147483647 h 936"/>
              <a:gd name="T14" fmla="*/ 2147483647 w 3570"/>
              <a:gd name="T15" fmla="*/ 2147483647 h 936"/>
              <a:gd name="T16" fmla="*/ 2147483647 w 3570"/>
              <a:gd name="T17" fmla="*/ 2147483647 h 936"/>
              <a:gd name="T18" fmla="*/ 2147483647 w 3570"/>
              <a:gd name="T19" fmla="*/ 2147483647 h 936"/>
              <a:gd name="T20" fmla="*/ 2147483647 w 3570"/>
              <a:gd name="T21" fmla="*/ 2147483647 h 936"/>
              <a:gd name="T22" fmla="*/ 2147483647 w 3570"/>
              <a:gd name="T23" fmla="*/ 2147483647 h 936"/>
              <a:gd name="T24" fmla="*/ 2147483647 w 3570"/>
              <a:gd name="T25" fmla="*/ 2147483647 h 936"/>
              <a:gd name="T26" fmla="*/ 2147483647 w 3570"/>
              <a:gd name="T27" fmla="*/ 2147483647 h 936"/>
              <a:gd name="T28" fmla="*/ 2147483647 w 3570"/>
              <a:gd name="T29" fmla="*/ 2147483647 h 936"/>
              <a:gd name="T30" fmla="*/ 2147483647 w 3570"/>
              <a:gd name="T31" fmla="*/ 2147483647 h 936"/>
              <a:gd name="T32" fmla="*/ 2147483647 w 3570"/>
              <a:gd name="T33" fmla="*/ 2147483647 h 936"/>
              <a:gd name="T34" fmla="*/ 2147483647 w 3570"/>
              <a:gd name="T35" fmla="*/ 2147483647 h 936"/>
              <a:gd name="T36" fmla="*/ 2147483647 w 3570"/>
              <a:gd name="T37" fmla="*/ 2147483647 h 936"/>
              <a:gd name="T38" fmla="*/ 2147483647 w 3570"/>
              <a:gd name="T39" fmla="*/ 2147483647 h 936"/>
              <a:gd name="T40" fmla="*/ 2147483647 w 3570"/>
              <a:gd name="T41" fmla="*/ 2147483647 h 936"/>
              <a:gd name="T42" fmla="*/ 2147483647 w 3570"/>
              <a:gd name="T43" fmla="*/ 2147483647 h 936"/>
              <a:gd name="T44" fmla="*/ 2147483647 w 3570"/>
              <a:gd name="T45" fmla="*/ 2147483647 h 936"/>
              <a:gd name="T46" fmla="*/ 2147483647 w 3570"/>
              <a:gd name="T47" fmla="*/ 2147483647 h 936"/>
              <a:gd name="T48" fmla="*/ 2147483647 w 3570"/>
              <a:gd name="T49" fmla="*/ 2147483647 h 936"/>
              <a:gd name="T50" fmla="*/ 2147483647 w 3570"/>
              <a:gd name="T51" fmla="*/ 2147483647 h 936"/>
              <a:gd name="T52" fmla="*/ 2147483647 w 3570"/>
              <a:gd name="T53" fmla="*/ 2147483647 h 936"/>
              <a:gd name="T54" fmla="*/ 2147483647 w 3570"/>
              <a:gd name="T55" fmla="*/ 2147483647 h 936"/>
              <a:gd name="T56" fmla="*/ 2147483647 w 3570"/>
              <a:gd name="T57" fmla="*/ 2147483647 h 936"/>
              <a:gd name="T58" fmla="*/ 2147483647 w 3570"/>
              <a:gd name="T59" fmla="*/ 2147483647 h 936"/>
              <a:gd name="T60" fmla="*/ 2147483647 w 3570"/>
              <a:gd name="T61" fmla="*/ 2147483647 h 936"/>
              <a:gd name="T62" fmla="*/ 2147483647 w 3570"/>
              <a:gd name="T63" fmla="*/ 2147483647 h 936"/>
              <a:gd name="T64" fmla="*/ 2147483647 w 3570"/>
              <a:gd name="T65" fmla="*/ 2147483647 h 936"/>
              <a:gd name="T66" fmla="*/ 2147483647 w 3570"/>
              <a:gd name="T67" fmla="*/ 2147483647 h 936"/>
              <a:gd name="T68" fmla="*/ 2147483647 w 3570"/>
              <a:gd name="T69" fmla="*/ 2147483647 h 936"/>
              <a:gd name="T70" fmla="*/ 2147483647 w 3570"/>
              <a:gd name="T71" fmla="*/ 2147483647 h 936"/>
              <a:gd name="T72" fmla="*/ 2147483647 w 3570"/>
              <a:gd name="T73" fmla="*/ 2147483647 h 936"/>
              <a:gd name="T74" fmla="*/ 2147483647 w 3570"/>
              <a:gd name="T75" fmla="*/ 2147483647 h 936"/>
              <a:gd name="T76" fmla="*/ 2147483647 w 3570"/>
              <a:gd name="T77" fmla="*/ 2147483647 h 936"/>
              <a:gd name="T78" fmla="*/ 2147483647 w 3570"/>
              <a:gd name="T79" fmla="*/ 2147483647 h 936"/>
              <a:gd name="T80" fmla="*/ 2147483647 w 3570"/>
              <a:gd name="T81" fmla="*/ 2147483647 h 936"/>
              <a:gd name="T82" fmla="*/ 2147483647 w 3570"/>
              <a:gd name="T83" fmla="*/ 2147483647 h 936"/>
              <a:gd name="T84" fmla="*/ 2147483647 w 3570"/>
              <a:gd name="T85" fmla="*/ 2147483647 h 936"/>
              <a:gd name="T86" fmla="*/ 2147483647 w 3570"/>
              <a:gd name="T87" fmla="*/ 2147483647 h 936"/>
              <a:gd name="T88" fmla="*/ 2147483647 w 3570"/>
              <a:gd name="T89" fmla="*/ 2147483647 h 936"/>
              <a:gd name="T90" fmla="*/ 2147483647 w 3570"/>
              <a:gd name="T91" fmla="*/ 2147483647 h 936"/>
              <a:gd name="T92" fmla="*/ 2147483647 w 3570"/>
              <a:gd name="T93" fmla="*/ 2147483647 h 936"/>
              <a:gd name="T94" fmla="*/ 2147483647 w 3570"/>
              <a:gd name="T95" fmla="*/ 2147483647 h 936"/>
              <a:gd name="T96" fmla="*/ 2147483647 w 3570"/>
              <a:gd name="T97" fmla="*/ 2147483647 h 936"/>
              <a:gd name="T98" fmla="*/ 2147483647 w 3570"/>
              <a:gd name="T99" fmla="*/ 2147483647 h 9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936"/>
              <a:gd name="T152" fmla="*/ 3570 w 3570"/>
              <a:gd name="T153" fmla="*/ 936 h 9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936">
                <a:moveTo>
                  <a:pt x="0" y="0"/>
                </a:moveTo>
                <a:lnTo>
                  <a:pt x="36" y="54"/>
                </a:lnTo>
                <a:lnTo>
                  <a:pt x="72" y="108"/>
                </a:lnTo>
                <a:lnTo>
                  <a:pt x="108" y="156"/>
                </a:lnTo>
                <a:lnTo>
                  <a:pt x="144" y="204"/>
                </a:lnTo>
                <a:lnTo>
                  <a:pt x="180" y="246"/>
                </a:lnTo>
                <a:lnTo>
                  <a:pt x="216" y="288"/>
                </a:lnTo>
                <a:lnTo>
                  <a:pt x="252" y="324"/>
                </a:lnTo>
                <a:lnTo>
                  <a:pt x="288" y="360"/>
                </a:lnTo>
                <a:lnTo>
                  <a:pt x="324" y="396"/>
                </a:lnTo>
                <a:lnTo>
                  <a:pt x="360" y="426"/>
                </a:lnTo>
                <a:lnTo>
                  <a:pt x="396" y="456"/>
                </a:lnTo>
                <a:lnTo>
                  <a:pt x="432" y="486"/>
                </a:lnTo>
                <a:lnTo>
                  <a:pt x="468" y="510"/>
                </a:lnTo>
                <a:lnTo>
                  <a:pt x="504" y="534"/>
                </a:lnTo>
                <a:lnTo>
                  <a:pt x="540" y="558"/>
                </a:lnTo>
                <a:lnTo>
                  <a:pt x="576" y="582"/>
                </a:lnTo>
                <a:lnTo>
                  <a:pt x="612" y="606"/>
                </a:lnTo>
                <a:lnTo>
                  <a:pt x="648" y="624"/>
                </a:lnTo>
                <a:lnTo>
                  <a:pt x="684" y="642"/>
                </a:lnTo>
                <a:lnTo>
                  <a:pt x="720" y="660"/>
                </a:lnTo>
                <a:lnTo>
                  <a:pt x="756" y="678"/>
                </a:lnTo>
                <a:lnTo>
                  <a:pt x="792" y="690"/>
                </a:lnTo>
                <a:lnTo>
                  <a:pt x="828" y="708"/>
                </a:lnTo>
                <a:lnTo>
                  <a:pt x="864" y="720"/>
                </a:lnTo>
                <a:lnTo>
                  <a:pt x="900" y="732"/>
                </a:lnTo>
                <a:lnTo>
                  <a:pt x="936" y="744"/>
                </a:lnTo>
                <a:lnTo>
                  <a:pt x="972" y="756"/>
                </a:lnTo>
                <a:lnTo>
                  <a:pt x="1008" y="768"/>
                </a:lnTo>
                <a:lnTo>
                  <a:pt x="1044" y="774"/>
                </a:lnTo>
                <a:lnTo>
                  <a:pt x="1080" y="786"/>
                </a:lnTo>
                <a:lnTo>
                  <a:pt x="1116" y="798"/>
                </a:lnTo>
                <a:lnTo>
                  <a:pt x="1152" y="804"/>
                </a:lnTo>
                <a:lnTo>
                  <a:pt x="1188" y="810"/>
                </a:lnTo>
                <a:lnTo>
                  <a:pt x="1224" y="822"/>
                </a:lnTo>
                <a:lnTo>
                  <a:pt x="1260" y="828"/>
                </a:lnTo>
                <a:lnTo>
                  <a:pt x="1296" y="834"/>
                </a:lnTo>
                <a:lnTo>
                  <a:pt x="1332" y="840"/>
                </a:lnTo>
                <a:lnTo>
                  <a:pt x="1368" y="846"/>
                </a:lnTo>
                <a:lnTo>
                  <a:pt x="1404" y="852"/>
                </a:lnTo>
                <a:lnTo>
                  <a:pt x="1440" y="858"/>
                </a:lnTo>
                <a:lnTo>
                  <a:pt x="1476" y="858"/>
                </a:lnTo>
                <a:lnTo>
                  <a:pt x="1512" y="864"/>
                </a:lnTo>
                <a:lnTo>
                  <a:pt x="1548" y="870"/>
                </a:lnTo>
                <a:lnTo>
                  <a:pt x="1584" y="876"/>
                </a:lnTo>
                <a:lnTo>
                  <a:pt x="1620" y="876"/>
                </a:lnTo>
                <a:lnTo>
                  <a:pt x="1656" y="882"/>
                </a:lnTo>
                <a:lnTo>
                  <a:pt x="1692" y="882"/>
                </a:lnTo>
                <a:lnTo>
                  <a:pt x="1728" y="888"/>
                </a:lnTo>
                <a:lnTo>
                  <a:pt x="1764" y="888"/>
                </a:lnTo>
                <a:lnTo>
                  <a:pt x="1800" y="894"/>
                </a:lnTo>
                <a:lnTo>
                  <a:pt x="1836" y="894"/>
                </a:lnTo>
                <a:lnTo>
                  <a:pt x="1872" y="900"/>
                </a:lnTo>
                <a:lnTo>
                  <a:pt x="1908" y="900"/>
                </a:lnTo>
                <a:lnTo>
                  <a:pt x="1944" y="906"/>
                </a:lnTo>
                <a:lnTo>
                  <a:pt x="1980" y="906"/>
                </a:lnTo>
                <a:lnTo>
                  <a:pt x="2016" y="906"/>
                </a:lnTo>
                <a:lnTo>
                  <a:pt x="2052" y="912"/>
                </a:lnTo>
                <a:lnTo>
                  <a:pt x="2088" y="912"/>
                </a:lnTo>
                <a:lnTo>
                  <a:pt x="2124" y="912"/>
                </a:lnTo>
                <a:lnTo>
                  <a:pt x="2160" y="912"/>
                </a:lnTo>
                <a:lnTo>
                  <a:pt x="2196" y="918"/>
                </a:lnTo>
                <a:lnTo>
                  <a:pt x="2232" y="918"/>
                </a:lnTo>
                <a:lnTo>
                  <a:pt x="2268" y="918"/>
                </a:lnTo>
                <a:lnTo>
                  <a:pt x="2304" y="918"/>
                </a:lnTo>
                <a:lnTo>
                  <a:pt x="2340" y="918"/>
                </a:lnTo>
                <a:lnTo>
                  <a:pt x="2376" y="924"/>
                </a:lnTo>
                <a:lnTo>
                  <a:pt x="2412" y="924"/>
                </a:lnTo>
                <a:lnTo>
                  <a:pt x="2448" y="924"/>
                </a:lnTo>
                <a:lnTo>
                  <a:pt x="2484" y="924"/>
                </a:lnTo>
                <a:lnTo>
                  <a:pt x="2520" y="924"/>
                </a:lnTo>
                <a:lnTo>
                  <a:pt x="2556" y="924"/>
                </a:lnTo>
                <a:lnTo>
                  <a:pt x="2592" y="930"/>
                </a:lnTo>
                <a:lnTo>
                  <a:pt x="2628" y="930"/>
                </a:lnTo>
                <a:lnTo>
                  <a:pt x="2664" y="930"/>
                </a:lnTo>
                <a:lnTo>
                  <a:pt x="2700" y="930"/>
                </a:lnTo>
                <a:lnTo>
                  <a:pt x="2736" y="930"/>
                </a:lnTo>
                <a:lnTo>
                  <a:pt x="2772" y="930"/>
                </a:lnTo>
                <a:lnTo>
                  <a:pt x="2808" y="930"/>
                </a:lnTo>
                <a:lnTo>
                  <a:pt x="2844" y="930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0"/>
                </a:lnTo>
                <a:lnTo>
                  <a:pt x="2988" y="930"/>
                </a:lnTo>
                <a:lnTo>
                  <a:pt x="3024" y="936"/>
                </a:lnTo>
                <a:lnTo>
                  <a:pt x="3060" y="936"/>
                </a:lnTo>
                <a:lnTo>
                  <a:pt x="3096" y="936"/>
                </a:lnTo>
                <a:lnTo>
                  <a:pt x="3132" y="936"/>
                </a:lnTo>
                <a:lnTo>
                  <a:pt x="3168" y="936"/>
                </a:lnTo>
                <a:lnTo>
                  <a:pt x="3204" y="936"/>
                </a:lnTo>
                <a:lnTo>
                  <a:pt x="3240" y="936"/>
                </a:lnTo>
                <a:lnTo>
                  <a:pt x="3276" y="936"/>
                </a:lnTo>
                <a:lnTo>
                  <a:pt x="3312" y="936"/>
                </a:lnTo>
                <a:lnTo>
                  <a:pt x="3348" y="936"/>
                </a:lnTo>
                <a:lnTo>
                  <a:pt x="3384" y="936"/>
                </a:lnTo>
                <a:lnTo>
                  <a:pt x="3420" y="936"/>
                </a:lnTo>
                <a:lnTo>
                  <a:pt x="3456" y="936"/>
                </a:lnTo>
                <a:lnTo>
                  <a:pt x="3492" y="936"/>
                </a:lnTo>
                <a:lnTo>
                  <a:pt x="3528" y="936"/>
                </a:lnTo>
                <a:lnTo>
                  <a:pt x="3570" y="93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40" name="Freeform 33"/>
          <p:cNvSpPr>
            <a:spLocks/>
          </p:cNvSpPr>
          <p:nvPr/>
        </p:nvSpPr>
        <p:spPr bwMode="auto">
          <a:xfrm>
            <a:off x="1849438" y="3390900"/>
            <a:ext cx="5667375" cy="2981325"/>
          </a:xfrm>
          <a:custGeom>
            <a:avLst/>
            <a:gdLst>
              <a:gd name="T0" fmla="*/ 2147483647 w 3570"/>
              <a:gd name="T1" fmla="*/ 2147483647 h 1878"/>
              <a:gd name="T2" fmla="*/ 2147483647 w 3570"/>
              <a:gd name="T3" fmla="*/ 2147483647 h 1878"/>
              <a:gd name="T4" fmla="*/ 2147483647 w 3570"/>
              <a:gd name="T5" fmla="*/ 2147483647 h 1878"/>
              <a:gd name="T6" fmla="*/ 2147483647 w 3570"/>
              <a:gd name="T7" fmla="*/ 2147483647 h 1878"/>
              <a:gd name="T8" fmla="*/ 2147483647 w 3570"/>
              <a:gd name="T9" fmla="*/ 2147483647 h 1878"/>
              <a:gd name="T10" fmla="*/ 2147483647 w 3570"/>
              <a:gd name="T11" fmla="*/ 2147483647 h 1878"/>
              <a:gd name="T12" fmla="*/ 2147483647 w 3570"/>
              <a:gd name="T13" fmla="*/ 2147483647 h 1878"/>
              <a:gd name="T14" fmla="*/ 2147483647 w 3570"/>
              <a:gd name="T15" fmla="*/ 2147483647 h 1878"/>
              <a:gd name="T16" fmla="*/ 2147483647 w 3570"/>
              <a:gd name="T17" fmla="*/ 2147483647 h 1878"/>
              <a:gd name="T18" fmla="*/ 2147483647 w 3570"/>
              <a:gd name="T19" fmla="*/ 2147483647 h 1878"/>
              <a:gd name="T20" fmla="*/ 2147483647 w 3570"/>
              <a:gd name="T21" fmla="*/ 2147483647 h 1878"/>
              <a:gd name="T22" fmla="*/ 2147483647 w 3570"/>
              <a:gd name="T23" fmla="*/ 2147483647 h 1878"/>
              <a:gd name="T24" fmla="*/ 2147483647 w 3570"/>
              <a:gd name="T25" fmla="*/ 2147483647 h 1878"/>
              <a:gd name="T26" fmla="*/ 2147483647 w 3570"/>
              <a:gd name="T27" fmla="*/ 2147483647 h 1878"/>
              <a:gd name="T28" fmla="*/ 2147483647 w 3570"/>
              <a:gd name="T29" fmla="*/ 2147483647 h 1878"/>
              <a:gd name="T30" fmla="*/ 2147483647 w 3570"/>
              <a:gd name="T31" fmla="*/ 2147483647 h 1878"/>
              <a:gd name="T32" fmla="*/ 2147483647 w 3570"/>
              <a:gd name="T33" fmla="*/ 2147483647 h 1878"/>
              <a:gd name="T34" fmla="*/ 2147483647 w 3570"/>
              <a:gd name="T35" fmla="*/ 2147483647 h 1878"/>
              <a:gd name="T36" fmla="*/ 2147483647 w 3570"/>
              <a:gd name="T37" fmla="*/ 2147483647 h 1878"/>
              <a:gd name="T38" fmla="*/ 2147483647 w 3570"/>
              <a:gd name="T39" fmla="*/ 2147483647 h 1878"/>
              <a:gd name="T40" fmla="*/ 2147483647 w 3570"/>
              <a:gd name="T41" fmla="*/ 2147483647 h 1878"/>
              <a:gd name="T42" fmla="*/ 2147483647 w 3570"/>
              <a:gd name="T43" fmla="*/ 2147483647 h 1878"/>
              <a:gd name="T44" fmla="*/ 2147483647 w 3570"/>
              <a:gd name="T45" fmla="*/ 2147483647 h 1878"/>
              <a:gd name="T46" fmla="*/ 2147483647 w 3570"/>
              <a:gd name="T47" fmla="*/ 2147483647 h 1878"/>
              <a:gd name="T48" fmla="*/ 2147483647 w 3570"/>
              <a:gd name="T49" fmla="*/ 2147483647 h 1878"/>
              <a:gd name="T50" fmla="*/ 2147483647 w 3570"/>
              <a:gd name="T51" fmla="*/ 2147483647 h 1878"/>
              <a:gd name="T52" fmla="*/ 2147483647 w 3570"/>
              <a:gd name="T53" fmla="*/ 2147483647 h 1878"/>
              <a:gd name="T54" fmla="*/ 2147483647 w 3570"/>
              <a:gd name="T55" fmla="*/ 2147483647 h 1878"/>
              <a:gd name="T56" fmla="*/ 2147483647 w 3570"/>
              <a:gd name="T57" fmla="*/ 2147483647 h 1878"/>
              <a:gd name="T58" fmla="*/ 2147483647 w 3570"/>
              <a:gd name="T59" fmla="*/ 2147483647 h 1878"/>
              <a:gd name="T60" fmla="*/ 2147483647 w 3570"/>
              <a:gd name="T61" fmla="*/ 2147483647 h 1878"/>
              <a:gd name="T62" fmla="*/ 2147483647 w 3570"/>
              <a:gd name="T63" fmla="*/ 2147483647 h 1878"/>
              <a:gd name="T64" fmla="*/ 2147483647 w 3570"/>
              <a:gd name="T65" fmla="*/ 2147483647 h 1878"/>
              <a:gd name="T66" fmla="*/ 2147483647 w 3570"/>
              <a:gd name="T67" fmla="*/ 2147483647 h 1878"/>
              <a:gd name="T68" fmla="*/ 2147483647 w 3570"/>
              <a:gd name="T69" fmla="*/ 2147483647 h 1878"/>
              <a:gd name="T70" fmla="*/ 2147483647 w 3570"/>
              <a:gd name="T71" fmla="*/ 2147483647 h 1878"/>
              <a:gd name="T72" fmla="*/ 2147483647 w 3570"/>
              <a:gd name="T73" fmla="*/ 2147483647 h 1878"/>
              <a:gd name="T74" fmla="*/ 2147483647 w 3570"/>
              <a:gd name="T75" fmla="*/ 2147483647 h 1878"/>
              <a:gd name="T76" fmla="*/ 2147483647 w 3570"/>
              <a:gd name="T77" fmla="*/ 2147483647 h 1878"/>
              <a:gd name="T78" fmla="*/ 2147483647 w 3570"/>
              <a:gd name="T79" fmla="*/ 2147483647 h 1878"/>
              <a:gd name="T80" fmla="*/ 2147483647 w 3570"/>
              <a:gd name="T81" fmla="*/ 2147483647 h 1878"/>
              <a:gd name="T82" fmla="*/ 2147483647 w 3570"/>
              <a:gd name="T83" fmla="*/ 2147483647 h 1878"/>
              <a:gd name="T84" fmla="*/ 2147483647 w 3570"/>
              <a:gd name="T85" fmla="*/ 2147483647 h 1878"/>
              <a:gd name="T86" fmla="*/ 2147483647 w 3570"/>
              <a:gd name="T87" fmla="*/ 2147483647 h 1878"/>
              <a:gd name="T88" fmla="*/ 2147483647 w 3570"/>
              <a:gd name="T89" fmla="*/ 2147483647 h 1878"/>
              <a:gd name="T90" fmla="*/ 2147483647 w 3570"/>
              <a:gd name="T91" fmla="*/ 2147483647 h 1878"/>
              <a:gd name="T92" fmla="*/ 2147483647 w 3570"/>
              <a:gd name="T93" fmla="*/ 2147483647 h 1878"/>
              <a:gd name="T94" fmla="*/ 2147483647 w 3570"/>
              <a:gd name="T95" fmla="*/ 2147483647 h 1878"/>
              <a:gd name="T96" fmla="*/ 2147483647 w 3570"/>
              <a:gd name="T97" fmla="*/ 2147483647 h 1878"/>
              <a:gd name="T98" fmla="*/ 2147483647 w 3570"/>
              <a:gd name="T99" fmla="*/ 2147483647 h 18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878"/>
              <a:gd name="T152" fmla="*/ 3570 w 3570"/>
              <a:gd name="T153" fmla="*/ 1878 h 187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878">
                <a:moveTo>
                  <a:pt x="0" y="0"/>
                </a:moveTo>
                <a:lnTo>
                  <a:pt x="36" y="216"/>
                </a:lnTo>
                <a:lnTo>
                  <a:pt x="72" y="408"/>
                </a:lnTo>
                <a:lnTo>
                  <a:pt x="108" y="576"/>
                </a:lnTo>
                <a:lnTo>
                  <a:pt x="144" y="726"/>
                </a:lnTo>
                <a:lnTo>
                  <a:pt x="180" y="858"/>
                </a:lnTo>
                <a:lnTo>
                  <a:pt x="216" y="972"/>
                </a:lnTo>
                <a:lnTo>
                  <a:pt x="252" y="1074"/>
                </a:lnTo>
                <a:lnTo>
                  <a:pt x="288" y="1170"/>
                </a:lnTo>
                <a:lnTo>
                  <a:pt x="324" y="1248"/>
                </a:lnTo>
                <a:lnTo>
                  <a:pt x="360" y="1320"/>
                </a:lnTo>
                <a:lnTo>
                  <a:pt x="396" y="1386"/>
                </a:lnTo>
                <a:lnTo>
                  <a:pt x="432" y="1440"/>
                </a:lnTo>
                <a:lnTo>
                  <a:pt x="468" y="1494"/>
                </a:lnTo>
                <a:lnTo>
                  <a:pt x="504" y="1536"/>
                </a:lnTo>
                <a:lnTo>
                  <a:pt x="540" y="1578"/>
                </a:lnTo>
                <a:lnTo>
                  <a:pt x="576" y="1608"/>
                </a:lnTo>
                <a:lnTo>
                  <a:pt x="612" y="1644"/>
                </a:lnTo>
                <a:lnTo>
                  <a:pt x="648" y="1668"/>
                </a:lnTo>
                <a:lnTo>
                  <a:pt x="684" y="1692"/>
                </a:lnTo>
                <a:lnTo>
                  <a:pt x="720" y="1716"/>
                </a:lnTo>
                <a:lnTo>
                  <a:pt x="756" y="1734"/>
                </a:lnTo>
                <a:lnTo>
                  <a:pt x="792" y="1752"/>
                </a:lnTo>
                <a:lnTo>
                  <a:pt x="828" y="1764"/>
                </a:lnTo>
                <a:lnTo>
                  <a:pt x="864" y="1776"/>
                </a:lnTo>
                <a:lnTo>
                  <a:pt x="900" y="1788"/>
                </a:lnTo>
                <a:lnTo>
                  <a:pt x="936" y="1800"/>
                </a:lnTo>
                <a:lnTo>
                  <a:pt x="972" y="1812"/>
                </a:lnTo>
                <a:lnTo>
                  <a:pt x="1008" y="1818"/>
                </a:lnTo>
                <a:lnTo>
                  <a:pt x="1044" y="1824"/>
                </a:lnTo>
                <a:lnTo>
                  <a:pt x="1080" y="1830"/>
                </a:lnTo>
                <a:lnTo>
                  <a:pt x="1116" y="1836"/>
                </a:lnTo>
                <a:lnTo>
                  <a:pt x="1152" y="1842"/>
                </a:lnTo>
                <a:lnTo>
                  <a:pt x="1188" y="1848"/>
                </a:lnTo>
                <a:lnTo>
                  <a:pt x="1224" y="1848"/>
                </a:lnTo>
                <a:lnTo>
                  <a:pt x="1260" y="1854"/>
                </a:lnTo>
                <a:lnTo>
                  <a:pt x="1296" y="1860"/>
                </a:lnTo>
                <a:lnTo>
                  <a:pt x="1332" y="1860"/>
                </a:lnTo>
                <a:lnTo>
                  <a:pt x="1368" y="1860"/>
                </a:lnTo>
                <a:lnTo>
                  <a:pt x="1404" y="1866"/>
                </a:lnTo>
                <a:lnTo>
                  <a:pt x="1440" y="1866"/>
                </a:lnTo>
                <a:lnTo>
                  <a:pt x="1476" y="1866"/>
                </a:lnTo>
                <a:lnTo>
                  <a:pt x="1512" y="1872"/>
                </a:lnTo>
                <a:lnTo>
                  <a:pt x="1548" y="1872"/>
                </a:lnTo>
                <a:lnTo>
                  <a:pt x="1584" y="1872"/>
                </a:lnTo>
                <a:lnTo>
                  <a:pt x="1620" y="1872"/>
                </a:lnTo>
                <a:lnTo>
                  <a:pt x="1656" y="1872"/>
                </a:lnTo>
                <a:lnTo>
                  <a:pt x="1692" y="1872"/>
                </a:lnTo>
                <a:lnTo>
                  <a:pt x="1728" y="1878"/>
                </a:lnTo>
                <a:lnTo>
                  <a:pt x="1764" y="1878"/>
                </a:lnTo>
                <a:lnTo>
                  <a:pt x="1800" y="1878"/>
                </a:lnTo>
                <a:lnTo>
                  <a:pt x="1836" y="1878"/>
                </a:lnTo>
                <a:lnTo>
                  <a:pt x="1872" y="1878"/>
                </a:lnTo>
                <a:lnTo>
                  <a:pt x="1908" y="1878"/>
                </a:lnTo>
                <a:lnTo>
                  <a:pt x="1944" y="1878"/>
                </a:lnTo>
                <a:lnTo>
                  <a:pt x="1980" y="1878"/>
                </a:lnTo>
                <a:lnTo>
                  <a:pt x="2016" y="1878"/>
                </a:lnTo>
                <a:lnTo>
                  <a:pt x="2052" y="1878"/>
                </a:lnTo>
                <a:lnTo>
                  <a:pt x="2088" y="1878"/>
                </a:lnTo>
                <a:lnTo>
                  <a:pt x="2124" y="1878"/>
                </a:lnTo>
                <a:lnTo>
                  <a:pt x="2160" y="1878"/>
                </a:lnTo>
                <a:lnTo>
                  <a:pt x="2196" y="1878"/>
                </a:lnTo>
                <a:lnTo>
                  <a:pt x="2232" y="1878"/>
                </a:lnTo>
                <a:lnTo>
                  <a:pt x="2268" y="1878"/>
                </a:lnTo>
                <a:lnTo>
                  <a:pt x="2304" y="1878"/>
                </a:lnTo>
                <a:lnTo>
                  <a:pt x="2340" y="1878"/>
                </a:lnTo>
                <a:lnTo>
                  <a:pt x="2376" y="1878"/>
                </a:lnTo>
                <a:lnTo>
                  <a:pt x="2412" y="1878"/>
                </a:lnTo>
                <a:lnTo>
                  <a:pt x="2448" y="1878"/>
                </a:lnTo>
                <a:lnTo>
                  <a:pt x="2484" y="1878"/>
                </a:lnTo>
                <a:lnTo>
                  <a:pt x="2520" y="1878"/>
                </a:lnTo>
                <a:lnTo>
                  <a:pt x="2556" y="1878"/>
                </a:lnTo>
                <a:lnTo>
                  <a:pt x="2592" y="1878"/>
                </a:lnTo>
                <a:lnTo>
                  <a:pt x="2628" y="1878"/>
                </a:lnTo>
                <a:lnTo>
                  <a:pt x="2664" y="1878"/>
                </a:lnTo>
                <a:lnTo>
                  <a:pt x="2700" y="1878"/>
                </a:lnTo>
                <a:lnTo>
                  <a:pt x="2736" y="1878"/>
                </a:lnTo>
                <a:lnTo>
                  <a:pt x="2772" y="1878"/>
                </a:lnTo>
                <a:lnTo>
                  <a:pt x="2808" y="1878"/>
                </a:lnTo>
                <a:lnTo>
                  <a:pt x="2844" y="1878"/>
                </a:lnTo>
                <a:lnTo>
                  <a:pt x="2880" y="1878"/>
                </a:lnTo>
                <a:lnTo>
                  <a:pt x="2916" y="1878"/>
                </a:lnTo>
                <a:lnTo>
                  <a:pt x="2952" y="1878"/>
                </a:lnTo>
                <a:lnTo>
                  <a:pt x="2988" y="1878"/>
                </a:lnTo>
                <a:lnTo>
                  <a:pt x="3024" y="1878"/>
                </a:lnTo>
                <a:lnTo>
                  <a:pt x="3060" y="1878"/>
                </a:lnTo>
                <a:lnTo>
                  <a:pt x="3096" y="1878"/>
                </a:lnTo>
                <a:lnTo>
                  <a:pt x="3132" y="1878"/>
                </a:lnTo>
                <a:lnTo>
                  <a:pt x="3168" y="1878"/>
                </a:lnTo>
                <a:lnTo>
                  <a:pt x="3204" y="1878"/>
                </a:lnTo>
                <a:lnTo>
                  <a:pt x="3240" y="1878"/>
                </a:lnTo>
                <a:lnTo>
                  <a:pt x="3276" y="1878"/>
                </a:lnTo>
                <a:lnTo>
                  <a:pt x="3312" y="1878"/>
                </a:lnTo>
                <a:lnTo>
                  <a:pt x="3348" y="1878"/>
                </a:lnTo>
                <a:lnTo>
                  <a:pt x="3384" y="1878"/>
                </a:lnTo>
                <a:lnTo>
                  <a:pt x="3420" y="1878"/>
                </a:lnTo>
                <a:lnTo>
                  <a:pt x="3456" y="1878"/>
                </a:lnTo>
                <a:lnTo>
                  <a:pt x="3492" y="1878"/>
                </a:lnTo>
                <a:lnTo>
                  <a:pt x="3528" y="1878"/>
                </a:lnTo>
                <a:lnTo>
                  <a:pt x="3570" y="1878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41" name="Freeform 34"/>
          <p:cNvSpPr>
            <a:spLocks/>
          </p:cNvSpPr>
          <p:nvPr/>
        </p:nvSpPr>
        <p:spPr bwMode="auto">
          <a:xfrm>
            <a:off x="1849438" y="1905000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3342" name="Text Box 35"/>
          <p:cNvSpPr txBox="1">
            <a:spLocks noChangeArrowheads="1"/>
          </p:cNvSpPr>
          <p:nvPr/>
        </p:nvSpPr>
        <p:spPr bwMode="auto">
          <a:xfrm>
            <a:off x="6994525" y="5553075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13343" name="Text Box 36"/>
          <p:cNvSpPr txBox="1">
            <a:spLocks noChangeArrowheads="1"/>
          </p:cNvSpPr>
          <p:nvPr/>
        </p:nvSpPr>
        <p:spPr bwMode="auto">
          <a:xfrm>
            <a:off x="1981200" y="1828800"/>
            <a:ext cx="76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a</a:t>
            </a:r>
            <a:r>
              <a:rPr lang="pl-PL" sz="2800" b="1" dirty="0">
                <a:solidFill>
                  <a:srgbClr val="000000"/>
                </a:solidFill>
              </a:rPr>
              <a:t>(</a:t>
            </a:r>
            <a:r>
              <a:rPr lang="pl-PL" sz="2800" b="1" i="1" dirty="0">
                <a:solidFill>
                  <a:srgbClr val="000000"/>
                </a:solidFill>
              </a:rPr>
              <a:t>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038600" y="4038600"/>
            <a:ext cx="1573213" cy="1524000"/>
            <a:chOff x="2544" y="2544"/>
            <a:chExt cx="991" cy="960"/>
          </a:xfrm>
        </p:grpSpPr>
        <p:sp>
          <p:nvSpPr>
            <p:cNvPr id="13346" name="Line 38"/>
            <p:cNvSpPr>
              <a:spLocks noChangeShapeType="1"/>
            </p:cNvSpPr>
            <p:nvPr/>
          </p:nvSpPr>
          <p:spPr bwMode="auto">
            <a:xfrm>
              <a:off x="2544" y="2688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47" name="Line 39"/>
            <p:cNvSpPr>
              <a:spLocks noChangeShapeType="1"/>
            </p:cNvSpPr>
            <p:nvPr/>
          </p:nvSpPr>
          <p:spPr bwMode="auto">
            <a:xfrm>
              <a:off x="2544" y="3056"/>
              <a:ext cx="336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48" name="Line 40"/>
            <p:cNvSpPr>
              <a:spLocks noChangeShapeType="1"/>
            </p:cNvSpPr>
            <p:nvPr/>
          </p:nvSpPr>
          <p:spPr bwMode="auto">
            <a:xfrm>
              <a:off x="2544" y="3360"/>
              <a:ext cx="336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49" name="Text Box 41"/>
            <p:cNvSpPr txBox="1">
              <a:spLocks noChangeArrowheads="1"/>
            </p:cNvSpPr>
            <p:nvPr/>
          </p:nvSpPr>
          <p:spPr bwMode="auto">
            <a:xfrm>
              <a:off x="3024" y="3216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1</a:t>
              </a:r>
              <a:endParaRPr lang="pl-PL" dirty="0"/>
            </a:p>
          </p:txBody>
        </p:sp>
        <p:sp>
          <p:nvSpPr>
            <p:cNvPr id="13350" name="Text Box 42"/>
            <p:cNvSpPr txBox="1">
              <a:spLocks noChangeArrowheads="1"/>
            </p:cNvSpPr>
            <p:nvPr/>
          </p:nvSpPr>
          <p:spPr bwMode="auto">
            <a:xfrm>
              <a:off x="3024" y="288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2</a:t>
              </a:r>
              <a:endParaRPr lang="pl-PL" dirty="0"/>
            </a:p>
          </p:txBody>
        </p:sp>
        <p:sp>
          <p:nvSpPr>
            <p:cNvPr id="13351" name="Text Box 43"/>
            <p:cNvSpPr txBox="1">
              <a:spLocks noChangeArrowheads="1"/>
            </p:cNvSpPr>
            <p:nvPr/>
          </p:nvSpPr>
          <p:spPr bwMode="auto">
            <a:xfrm>
              <a:off x="3024" y="2544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3</a:t>
              </a:r>
              <a:endParaRPr lang="pl-PL" dirty="0"/>
            </a:p>
          </p:txBody>
        </p:sp>
      </p:grpSp>
      <p:sp>
        <p:nvSpPr>
          <p:cNvPr id="13345" name="Text Box 44"/>
          <p:cNvSpPr txBox="1">
            <a:spLocks noChangeArrowheads="1"/>
          </p:cNvSpPr>
          <p:nvPr/>
        </p:nvSpPr>
        <p:spPr bwMode="auto">
          <a:xfrm>
            <a:off x="7373937" y="650341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65101"/>
            <a:ext cx="7772400" cy="1143000"/>
          </a:xfrm>
          <a:solidFill>
            <a:srgbClr val="FFFFFF"/>
          </a:solidFill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ROZKŁAD WYKŁADNICZY ODSTĘPÓW CZASU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86535" y="41366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WYKŁADNICZA ZMIENNA LOSOWA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436327" y="1369302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1. Rozważamy dwie niezależne wykładnicze zmienne</a:t>
            </a:r>
            <a:br>
              <a:rPr lang="pl-PL" b="1" dirty="0" smtClean="0"/>
            </a:br>
            <a:r>
              <a:rPr lang="pl-PL" b="1" dirty="0" smtClean="0"/>
              <a:t>losowe </a:t>
            </a:r>
            <a:r>
              <a:rPr lang="pl-PL" b="1" i="1" dirty="0" smtClean="0">
                <a:sym typeface="Symbol"/>
              </a:rPr>
              <a:t></a:t>
            </a:r>
            <a:r>
              <a:rPr lang="pl-PL" b="1" baseline="-25000" dirty="0" smtClean="0">
                <a:sym typeface="Symbol"/>
              </a:rPr>
              <a:t>1</a:t>
            </a:r>
            <a:r>
              <a:rPr lang="pl-PL" b="1" dirty="0" smtClean="0">
                <a:sym typeface="Symbol"/>
              </a:rPr>
              <a:t>, </a:t>
            </a:r>
            <a:r>
              <a:rPr lang="pl-PL" b="1" i="1" dirty="0" smtClean="0">
                <a:sym typeface="Symbol"/>
              </a:rPr>
              <a:t></a:t>
            </a:r>
            <a:r>
              <a:rPr lang="pl-PL" b="1" baseline="-25000" dirty="0" smtClean="0">
                <a:sym typeface="Symbol"/>
              </a:rPr>
              <a:t>2</a:t>
            </a:r>
            <a:r>
              <a:rPr lang="pl-PL" b="1" dirty="0">
                <a:sym typeface="Symbol"/>
              </a:rPr>
              <a:t> </a:t>
            </a:r>
            <a:r>
              <a:rPr lang="pl-PL" b="1" dirty="0" smtClean="0">
                <a:sym typeface="Symbol"/>
              </a:rPr>
              <a:t>o parametrach</a:t>
            </a:r>
            <a:r>
              <a:rPr lang="pl-PL" b="1" dirty="0" smtClean="0"/>
              <a:t> </a:t>
            </a:r>
            <a:r>
              <a:rPr lang="pl-PL" b="1" i="1" dirty="0" smtClean="0">
                <a:sym typeface="Symbol"/>
              </a:rPr>
              <a:t></a:t>
            </a:r>
            <a:r>
              <a:rPr lang="pl-PL" b="1" baseline="-25000" dirty="0" smtClean="0">
                <a:sym typeface="Symbol"/>
              </a:rPr>
              <a:t>1</a:t>
            </a:r>
            <a:r>
              <a:rPr lang="pl-PL" b="1" dirty="0" smtClean="0">
                <a:sym typeface="Symbol"/>
              </a:rPr>
              <a:t>, </a:t>
            </a:r>
            <a:r>
              <a:rPr lang="pl-PL" b="1" i="1" dirty="0" smtClean="0">
                <a:sym typeface="Symbol"/>
              </a:rPr>
              <a:t></a:t>
            </a:r>
            <a:r>
              <a:rPr lang="pl-PL" b="1" baseline="-25000" dirty="0" smtClean="0">
                <a:sym typeface="Symbol"/>
              </a:rPr>
              <a:t>2</a:t>
            </a:r>
            <a:r>
              <a:rPr lang="pl-PL" b="1" dirty="0" smtClean="0"/>
              <a:t>. Udowodnij, że:</a:t>
            </a:r>
            <a:endParaRPr lang="pl-PL" b="1" dirty="0"/>
          </a:p>
        </p:txBody>
      </p:sp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1770" y="2322838"/>
            <a:ext cx="2383979" cy="81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 bwMode="auto">
          <a:xfrm>
            <a:off x="386535" y="548680"/>
            <a:ext cx="7335815" cy="5040560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2190" y="2377287"/>
            <a:ext cx="605056" cy="720080"/>
          </a:xfrm>
          <a:prstGeom prst="rect">
            <a:avLst/>
          </a:prstGeom>
          <a:noFill/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7402439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436327" y="3345772"/>
            <a:ext cx="7071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2</a:t>
            </a:r>
            <a:r>
              <a:rPr lang="pl-PL" b="1" dirty="0" smtClean="0"/>
              <a:t>. Rozważamy dwie niezależne wykładnicze zmienne</a:t>
            </a:r>
            <a:br>
              <a:rPr lang="pl-PL" b="1" dirty="0" smtClean="0"/>
            </a:br>
            <a:r>
              <a:rPr lang="pl-PL" b="1" dirty="0" smtClean="0"/>
              <a:t>losowe </a:t>
            </a:r>
            <a:r>
              <a:rPr lang="pl-PL" b="1" i="1" dirty="0" smtClean="0">
                <a:sym typeface="Symbol"/>
              </a:rPr>
              <a:t></a:t>
            </a:r>
            <a:r>
              <a:rPr lang="pl-PL" b="1" baseline="-25000" dirty="0" smtClean="0">
                <a:sym typeface="Symbol"/>
              </a:rPr>
              <a:t>1</a:t>
            </a:r>
            <a:r>
              <a:rPr lang="pl-PL" b="1" dirty="0" smtClean="0">
                <a:sym typeface="Symbol"/>
              </a:rPr>
              <a:t>, </a:t>
            </a:r>
            <a:r>
              <a:rPr lang="pl-PL" b="1" i="1" dirty="0" smtClean="0">
                <a:sym typeface="Symbol"/>
              </a:rPr>
              <a:t></a:t>
            </a:r>
            <a:r>
              <a:rPr lang="pl-PL" b="1" baseline="-25000" dirty="0" smtClean="0">
                <a:sym typeface="Symbol"/>
              </a:rPr>
              <a:t>2</a:t>
            </a:r>
            <a:r>
              <a:rPr lang="pl-PL" b="1" dirty="0">
                <a:sym typeface="Symbol"/>
              </a:rPr>
              <a:t> </a:t>
            </a:r>
            <a:r>
              <a:rPr lang="pl-PL" b="1" dirty="0" smtClean="0">
                <a:sym typeface="Symbol"/>
              </a:rPr>
              <a:t>o parametrach</a:t>
            </a:r>
            <a:r>
              <a:rPr lang="pl-PL" b="1" dirty="0" smtClean="0"/>
              <a:t> </a:t>
            </a:r>
            <a:r>
              <a:rPr lang="pl-PL" b="1" i="1" dirty="0" smtClean="0">
                <a:sym typeface="Symbol"/>
              </a:rPr>
              <a:t></a:t>
            </a:r>
            <a:r>
              <a:rPr lang="pl-PL" b="1" baseline="-25000" dirty="0" smtClean="0">
                <a:sym typeface="Symbol"/>
              </a:rPr>
              <a:t>1</a:t>
            </a:r>
            <a:r>
              <a:rPr lang="pl-PL" b="1" dirty="0" smtClean="0">
                <a:sym typeface="Symbol"/>
              </a:rPr>
              <a:t>, </a:t>
            </a:r>
            <a:r>
              <a:rPr lang="pl-PL" b="1" i="1" dirty="0" smtClean="0">
                <a:sym typeface="Symbol"/>
              </a:rPr>
              <a:t></a:t>
            </a:r>
            <a:r>
              <a:rPr lang="pl-PL" b="1" baseline="-25000" dirty="0" smtClean="0">
                <a:sym typeface="Symbol"/>
              </a:rPr>
              <a:t>2</a:t>
            </a:r>
            <a:r>
              <a:rPr lang="pl-PL" b="1" dirty="0" smtClean="0"/>
              <a:t>. Wyznacz:</a:t>
            </a:r>
          </a:p>
        </p:txBody>
      </p:sp>
      <p:graphicFrame>
        <p:nvGraphicFramePr>
          <p:cNvPr id="9" name="Obi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706235"/>
              </p:ext>
            </p:extLst>
          </p:nvPr>
        </p:nvGraphicFramePr>
        <p:xfrm>
          <a:off x="2523629" y="4311784"/>
          <a:ext cx="2340260" cy="915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010" name="Equation" r:id="rId5" imgW="1168200" imgH="457200" progId="Equation.3">
                  <p:embed/>
                </p:oleObj>
              </mc:Choice>
              <mc:Fallback>
                <p:oleObj name="Equation" r:id="rId5" imgW="1168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23629" y="4311784"/>
                        <a:ext cx="2340260" cy="915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0264" y="4517685"/>
            <a:ext cx="605056" cy="720080"/>
          </a:xfrm>
          <a:prstGeom prst="rect">
            <a:avLst/>
          </a:prstGeom>
          <a:noFill/>
        </p:spPr>
      </p:pic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-284564"/>
            <a:ext cx="815893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kumimoji="1" lang="pl-PL" sz="4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NATĘŻENIE STRUMIENA WYKŁADNICZEGO</a:t>
            </a:r>
            <a:endParaRPr kumimoji="1" lang="pl-PL" sz="40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392987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3" name="Grupa 2"/>
          <p:cNvGrpSpPr/>
          <p:nvPr/>
        </p:nvGrpSpPr>
        <p:grpSpPr>
          <a:xfrm>
            <a:off x="220465" y="828127"/>
            <a:ext cx="7177856" cy="3207061"/>
            <a:chOff x="220465" y="828127"/>
            <a:chExt cx="7177856" cy="3207061"/>
          </a:xfrm>
        </p:grpSpPr>
        <p:graphicFrame>
          <p:nvGraphicFramePr>
            <p:cNvPr id="14338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1650420"/>
                </p:ext>
              </p:extLst>
            </p:nvPr>
          </p:nvGraphicFramePr>
          <p:xfrm>
            <a:off x="384629" y="1471375"/>
            <a:ext cx="5476875" cy="2563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52" name="Equation" r:id="rId4" imgW="1981080" imgH="927000" progId="Equation.3">
                    <p:embed/>
                  </p:oleObj>
                </mc:Choice>
                <mc:Fallback>
                  <p:oleObj name="Equation" r:id="rId4" imgW="1981080" imgH="92700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629" y="1471375"/>
                          <a:ext cx="5476875" cy="2563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Prostokąt 5"/>
            <p:cNvSpPr/>
            <p:nvPr/>
          </p:nvSpPr>
          <p:spPr>
            <a:xfrm>
              <a:off x="220465" y="828127"/>
              <a:ext cx="71778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Średni odstęp czasu pomiędzy pakietami [s/pakiet]</a:t>
              </a:r>
              <a:endParaRPr lang="pl-PL" b="1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7" name="Prostokąt 6"/>
          <p:cNvSpPr/>
          <p:nvPr/>
        </p:nvSpPr>
        <p:spPr>
          <a:xfrm>
            <a:off x="343203" y="2958539"/>
            <a:ext cx="56926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Natężenie strumienia [pakiet/s]</a:t>
            </a:r>
            <a:endParaRPr lang="pl-PL" b="1" dirty="0" smtClean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343203" y="4072542"/>
            <a:ext cx="8762335" cy="2475986"/>
            <a:chOff x="343203" y="4072542"/>
            <a:chExt cx="8762335" cy="2475986"/>
          </a:xfrm>
        </p:grpSpPr>
        <p:graphicFrame>
          <p:nvGraphicFramePr>
            <p:cNvPr id="84995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0515307"/>
                </p:ext>
              </p:extLst>
            </p:nvPr>
          </p:nvGraphicFramePr>
          <p:xfrm>
            <a:off x="1301750" y="4956175"/>
            <a:ext cx="5910263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753" name="Equation" r:id="rId6" imgW="2425680" imgH="253800" progId="Equation.3">
                    <p:embed/>
                  </p:oleObj>
                </mc:Choice>
                <mc:Fallback>
                  <p:oleObj name="Equation" r:id="rId6" imgW="2425680" imgH="2538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1750" y="4956175"/>
                          <a:ext cx="5910263" cy="619125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43203" y="4072542"/>
              <a:ext cx="876233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99"/>
                  </a:solidFill>
                </a:rPr>
                <a:t>Natężenie strumienia wykładniczego jest identyczne z natężeniem</a:t>
              </a:r>
              <a:br>
                <a:rPr lang="pl-PL" b="1" dirty="0" smtClean="0">
                  <a:solidFill>
                    <a:srgbClr val="000099"/>
                  </a:solidFill>
                </a:rPr>
              </a:br>
              <a:r>
                <a:rPr lang="pl-PL" b="1" dirty="0" smtClean="0">
                  <a:solidFill>
                    <a:srgbClr val="000099"/>
                  </a:solidFill>
                </a:rPr>
                <a:t>strumienia Poissona </a:t>
              </a:r>
              <a:r>
                <a:rPr lang="pl-PL" b="1" dirty="0">
                  <a:solidFill>
                    <a:srgbClr val="000099"/>
                  </a:solidFill>
                </a:rPr>
                <a:t>w skali </a:t>
              </a:r>
              <a:r>
                <a:rPr lang="pl-PL" b="1" dirty="0" smtClean="0">
                  <a:solidFill>
                    <a:srgbClr val="000099"/>
                  </a:solidFill>
                </a:rPr>
                <a:t>makro i </a:t>
              </a:r>
              <a:r>
                <a:rPr lang="pl-PL" b="1" dirty="0">
                  <a:solidFill>
                    <a:srgbClr val="000099"/>
                  </a:solidFill>
                </a:rPr>
                <a:t>w skali </a:t>
              </a:r>
              <a:r>
                <a:rPr lang="pl-PL" b="1" dirty="0" smtClean="0">
                  <a:solidFill>
                    <a:srgbClr val="000099"/>
                  </a:solidFill>
                </a:rPr>
                <a:t>mikro (</a:t>
              </a:r>
              <a:r>
                <a:rPr lang="el-GR" b="1" i="1" dirty="0" smtClean="0">
                  <a:solidFill>
                    <a:srgbClr val="000099"/>
                  </a:solidFill>
                  <a:cs typeface="Times New Roman" panose="02020603050405020304" pitchFamily="18" charset="0"/>
                </a:rPr>
                <a:t>λ</a:t>
              </a:r>
              <a:r>
                <a:rPr lang="pl-PL" b="1" dirty="0" smtClean="0">
                  <a:solidFill>
                    <a:srgbClr val="000099"/>
                  </a:solidFill>
                </a:rPr>
                <a:t>).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1361100" y="5717531"/>
              <a:ext cx="550343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99"/>
                  </a:solidFill>
                </a:rPr>
                <a:t>Strumień wykładniczy jest równoważny</a:t>
              </a:r>
              <a:br>
                <a:rPr lang="pl-PL" b="1" dirty="0" smtClean="0">
                  <a:solidFill>
                    <a:srgbClr val="000099"/>
                  </a:solidFill>
                </a:rPr>
              </a:br>
              <a:r>
                <a:rPr lang="pl-PL" b="1" dirty="0" smtClean="0">
                  <a:solidFill>
                    <a:srgbClr val="000099"/>
                  </a:solidFill>
                </a:rPr>
                <a:t>ze strumieniem Poissona.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/>
          <p:cNvGrpSpPr/>
          <p:nvPr/>
        </p:nvGrpSpPr>
        <p:grpSpPr>
          <a:xfrm>
            <a:off x="1219200" y="3276600"/>
            <a:ext cx="7772400" cy="2392363"/>
            <a:chOff x="1219200" y="3276600"/>
            <a:chExt cx="7772400" cy="2392363"/>
          </a:xfrm>
        </p:grpSpPr>
        <p:sp>
          <p:nvSpPr>
            <p:cNvPr id="19461" name="Rectangle 4"/>
            <p:cNvSpPr>
              <a:spLocks noChangeArrowheads="1"/>
            </p:cNvSpPr>
            <p:nvPr/>
          </p:nvSpPr>
          <p:spPr bwMode="auto">
            <a:xfrm>
              <a:off x="1219200" y="3276600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kumimoji="1" lang="pl-PL" sz="4000" dirty="0" smtClean="0">
                  <a:solidFill>
                    <a:schemeClr val="folHlink"/>
                  </a:solidFill>
                  <a:latin typeface="+mj-lt"/>
                  <a:ea typeface="+mj-ea"/>
                  <a:cs typeface="+mj-cs"/>
                </a:rPr>
                <a:t>ROZPROSZENIE STRUMIENIA WYKŁADNICZEGO</a:t>
              </a:r>
            </a:p>
          </p:txBody>
        </p:sp>
        <p:graphicFrame>
          <p:nvGraphicFramePr>
            <p:cNvPr id="15363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8177536"/>
                </p:ext>
              </p:extLst>
            </p:nvPr>
          </p:nvGraphicFramePr>
          <p:xfrm>
            <a:off x="3352800" y="4495800"/>
            <a:ext cx="2152650" cy="1173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777" name="Equation" r:id="rId4" imgW="838080" imgH="457200" progId="Equation.3">
                    <p:embed/>
                  </p:oleObj>
                </mc:Choice>
                <mc:Fallback>
                  <p:oleObj name="Equation" r:id="rId4" imgW="838080" imgH="45720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2800" y="4495800"/>
                          <a:ext cx="2152650" cy="11731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404792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kumimoji="1" lang="pl-PL" sz="4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WARIANCJA STRUMIENIA WYKŁADNICZEGO</a:t>
            </a:r>
            <a:endParaRPr kumimoji="1" lang="pl-PL" sz="40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610507"/>
              </p:ext>
            </p:extLst>
          </p:nvPr>
        </p:nvGraphicFramePr>
        <p:xfrm>
          <a:off x="1816100" y="2019300"/>
          <a:ext cx="642937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78" name="Równanie" r:id="rId6" imgW="2070000" imgH="266400" progId="Equation.3">
                  <p:embed/>
                </p:oleObj>
              </mc:Choice>
              <mc:Fallback>
                <p:oleObj name="Równanie" r:id="rId6" imgW="2070000" imgH="2664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2019300"/>
                        <a:ext cx="6429375" cy="823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1540" y="2393885"/>
            <a:ext cx="605056" cy="720080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 bwMode="auto">
          <a:xfrm>
            <a:off x="1241630" y="548681"/>
            <a:ext cx="7290810" cy="2430270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-10898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SIECI z KOMUTACJĄ PAKIETÓW</a:t>
            </a:r>
            <a:endParaRPr lang="pl-PL" kern="0" dirty="0"/>
          </a:p>
        </p:txBody>
      </p:sp>
      <p:sp>
        <p:nvSpPr>
          <p:cNvPr id="4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43" name="Grupa 42"/>
          <p:cNvGrpSpPr/>
          <p:nvPr/>
        </p:nvGrpSpPr>
        <p:grpSpPr>
          <a:xfrm>
            <a:off x="124817" y="776808"/>
            <a:ext cx="4987244" cy="2427167"/>
            <a:chOff x="124816" y="776808"/>
            <a:chExt cx="7330353" cy="3734183"/>
          </a:xfrm>
        </p:grpSpPr>
        <p:cxnSp>
          <p:nvCxnSpPr>
            <p:cNvPr id="2" name="Łącznik prosty 1"/>
            <p:cNvCxnSpPr/>
            <p:nvPr/>
          </p:nvCxnSpPr>
          <p:spPr bwMode="auto">
            <a:xfrm>
              <a:off x="3631536" y="3729043"/>
              <a:ext cx="7521" cy="78194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Łącznik prosty 4"/>
            <p:cNvCxnSpPr/>
            <p:nvPr/>
          </p:nvCxnSpPr>
          <p:spPr bwMode="auto">
            <a:xfrm>
              <a:off x="5230441" y="3245257"/>
              <a:ext cx="1144608" cy="27223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>
              <a:off x="3014729" y="1560258"/>
              <a:ext cx="2215712" cy="159159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7" name="Łącznik prosty 6"/>
            <p:cNvCxnSpPr/>
            <p:nvPr/>
          </p:nvCxnSpPr>
          <p:spPr bwMode="auto">
            <a:xfrm>
              <a:off x="3261607" y="2627557"/>
              <a:ext cx="187786" cy="1076627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8" name="Łącznik prosty 7"/>
            <p:cNvCxnSpPr/>
            <p:nvPr/>
          </p:nvCxnSpPr>
          <p:spPr bwMode="auto">
            <a:xfrm flipV="1">
              <a:off x="1334488" y="1667604"/>
              <a:ext cx="1497689" cy="107655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9" name="Łącznik prosty 8"/>
            <p:cNvCxnSpPr/>
            <p:nvPr/>
          </p:nvCxnSpPr>
          <p:spPr bwMode="auto">
            <a:xfrm>
              <a:off x="3017346" y="1667603"/>
              <a:ext cx="1910302" cy="146584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0" name="Łącznik prosty 9"/>
            <p:cNvCxnSpPr/>
            <p:nvPr/>
          </p:nvCxnSpPr>
          <p:spPr bwMode="auto">
            <a:xfrm flipH="1">
              <a:off x="3004010" y="819408"/>
              <a:ext cx="901047" cy="845055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1" name="Łącznik prosty 10"/>
            <p:cNvCxnSpPr/>
            <p:nvPr/>
          </p:nvCxnSpPr>
          <p:spPr bwMode="auto">
            <a:xfrm>
              <a:off x="4927648" y="850440"/>
              <a:ext cx="0" cy="835401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2" name="Łącznik prosty 11"/>
            <p:cNvCxnSpPr/>
            <p:nvPr/>
          </p:nvCxnSpPr>
          <p:spPr bwMode="auto">
            <a:xfrm>
              <a:off x="4927648" y="1814187"/>
              <a:ext cx="1663424" cy="560409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3" name="Łącznik prosty 12"/>
            <p:cNvCxnSpPr/>
            <p:nvPr/>
          </p:nvCxnSpPr>
          <p:spPr bwMode="auto">
            <a:xfrm flipH="1">
              <a:off x="5222920" y="2385632"/>
              <a:ext cx="1368152" cy="859625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4" name="Łącznik prosty 13"/>
            <p:cNvCxnSpPr/>
            <p:nvPr/>
          </p:nvCxnSpPr>
          <p:spPr bwMode="auto">
            <a:xfrm flipV="1">
              <a:off x="3505880" y="3300310"/>
              <a:ext cx="1731811" cy="458086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5" name="Łącznik prosty 14"/>
            <p:cNvCxnSpPr/>
            <p:nvPr/>
          </p:nvCxnSpPr>
          <p:spPr bwMode="auto">
            <a:xfrm>
              <a:off x="1334488" y="2855454"/>
              <a:ext cx="2149100" cy="879137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6" name="Łącznik prosty 15"/>
            <p:cNvCxnSpPr/>
            <p:nvPr/>
          </p:nvCxnSpPr>
          <p:spPr bwMode="auto">
            <a:xfrm flipV="1">
              <a:off x="1362726" y="2672067"/>
              <a:ext cx="1898881" cy="72095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7" name="Łącznik prosty 16"/>
            <p:cNvCxnSpPr/>
            <p:nvPr/>
          </p:nvCxnSpPr>
          <p:spPr bwMode="auto">
            <a:xfrm>
              <a:off x="3264224" y="2704214"/>
              <a:ext cx="1958696" cy="487582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8" name="Łącznik prosty 17"/>
            <p:cNvCxnSpPr/>
            <p:nvPr/>
          </p:nvCxnSpPr>
          <p:spPr bwMode="auto">
            <a:xfrm>
              <a:off x="3017346" y="1664463"/>
              <a:ext cx="244261" cy="1039751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9" name="Łącznik prosty 18"/>
            <p:cNvCxnSpPr/>
            <p:nvPr/>
          </p:nvCxnSpPr>
          <p:spPr bwMode="auto">
            <a:xfrm>
              <a:off x="124816" y="2954964"/>
              <a:ext cx="1152127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20" name="Łącznik prosty 19"/>
            <p:cNvCxnSpPr/>
            <p:nvPr/>
          </p:nvCxnSpPr>
          <p:spPr bwMode="auto">
            <a:xfrm flipH="1" flipV="1">
              <a:off x="6531032" y="2316359"/>
              <a:ext cx="924137" cy="9533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21" name="Łącznik prosty 20"/>
            <p:cNvCxnSpPr/>
            <p:nvPr/>
          </p:nvCxnSpPr>
          <p:spPr bwMode="auto">
            <a:xfrm>
              <a:off x="3483588" y="3704184"/>
              <a:ext cx="7521" cy="781948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2" name="Obraz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601" y="1526876"/>
              <a:ext cx="864095" cy="574623"/>
            </a:xfrm>
            <a:prstGeom prst="rect">
              <a:avLst/>
            </a:prstGeom>
          </p:spPr>
        </p:pic>
        <p:pic>
          <p:nvPicPr>
            <p:cNvPr id="23" name="Obraz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177" y="2402549"/>
              <a:ext cx="864095" cy="574623"/>
            </a:xfrm>
            <a:prstGeom prst="rect">
              <a:avLst/>
            </a:prstGeom>
          </p:spPr>
        </p:pic>
        <p:pic>
          <p:nvPicPr>
            <p:cNvPr id="24" name="Obraz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0873" y="3024669"/>
              <a:ext cx="864095" cy="574623"/>
            </a:xfrm>
            <a:prstGeom prst="rect">
              <a:avLst/>
            </a:prstGeom>
          </p:spPr>
        </p:pic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7346" y="3517487"/>
              <a:ext cx="864095" cy="574623"/>
            </a:xfrm>
            <a:prstGeom prst="rect">
              <a:avLst/>
            </a:prstGeom>
          </p:spPr>
        </p:pic>
        <p:pic>
          <p:nvPicPr>
            <p:cNvPr id="26" name="Obraz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9025" y="2087285"/>
              <a:ext cx="864095" cy="574623"/>
            </a:xfrm>
            <a:prstGeom prst="rect">
              <a:avLst/>
            </a:prstGeom>
          </p:spPr>
        </p:pic>
        <p:pic>
          <p:nvPicPr>
            <p:cNvPr id="27" name="Obraz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8626" y="1380292"/>
              <a:ext cx="864095" cy="574623"/>
            </a:xfrm>
            <a:prstGeom prst="rect">
              <a:avLst/>
            </a:prstGeom>
          </p:spPr>
        </p:pic>
        <p:pic>
          <p:nvPicPr>
            <p:cNvPr id="28" name="Obraz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41" y="2587538"/>
              <a:ext cx="864095" cy="574623"/>
            </a:xfrm>
            <a:prstGeom prst="rect">
              <a:avLst/>
            </a:prstGeom>
          </p:spPr>
        </p:pic>
        <p:sp>
          <p:nvSpPr>
            <p:cNvPr id="29" name="Dowolny kształt 28"/>
            <p:cNvSpPr/>
            <p:nvPr/>
          </p:nvSpPr>
          <p:spPr bwMode="auto">
            <a:xfrm>
              <a:off x="128671" y="1529197"/>
              <a:ext cx="6606073" cy="2438242"/>
            </a:xfrm>
            <a:custGeom>
              <a:avLst/>
              <a:gdLst>
                <a:gd name="connsiteX0" fmla="*/ 0 w 6606073"/>
                <a:gd name="connsiteY0" fmla="*/ 1236446 h 2440095"/>
                <a:gd name="connsiteX1" fmla="*/ 1129004 w 6606073"/>
                <a:gd name="connsiteY1" fmla="*/ 1245777 h 2440095"/>
                <a:gd name="connsiteX2" fmla="*/ 2789853 w 6606073"/>
                <a:gd name="connsiteY2" fmla="*/ 4805 h 2440095"/>
                <a:gd name="connsiteX3" fmla="*/ 5085183 w 6606073"/>
                <a:gd name="connsiteY3" fmla="*/ 1768291 h 2440095"/>
                <a:gd name="connsiteX4" fmla="*/ 6606073 w 6606073"/>
                <a:gd name="connsiteY4" fmla="*/ 2440095 h 2440095"/>
                <a:gd name="connsiteX0" fmla="*/ 0 w 6606073"/>
                <a:gd name="connsiteY0" fmla="*/ 1234593 h 2438242"/>
                <a:gd name="connsiteX1" fmla="*/ 1129004 w 6606073"/>
                <a:gd name="connsiteY1" fmla="*/ 1243924 h 2438242"/>
                <a:gd name="connsiteX2" fmla="*/ 2789853 w 6606073"/>
                <a:gd name="connsiteY2" fmla="*/ 2952 h 2438242"/>
                <a:gd name="connsiteX3" fmla="*/ 5222343 w 6606073"/>
                <a:gd name="connsiteY3" fmla="*/ 1647566 h 2438242"/>
                <a:gd name="connsiteX4" fmla="*/ 6606073 w 6606073"/>
                <a:gd name="connsiteY4" fmla="*/ 2438242 h 2438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06073" h="2438242">
                  <a:moveTo>
                    <a:pt x="0" y="1234593"/>
                  </a:moveTo>
                  <a:cubicBezTo>
                    <a:pt x="332014" y="1341895"/>
                    <a:pt x="664029" y="1449197"/>
                    <a:pt x="1129004" y="1243924"/>
                  </a:cubicBezTo>
                  <a:cubicBezTo>
                    <a:pt x="1593979" y="1038651"/>
                    <a:pt x="2107630" y="-64322"/>
                    <a:pt x="2789853" y="2952"/>
                  </a:cubicBezTo>
                  <a:cubicBezTo>
                    <a:pt x="3472076" y="70226"/>
                    <a:pt x="4586306" y="1241684"/>
                    <a:pt x="5222343" y="1647566"/>
                  </a:cubicBezTo>
                  <a:cubicBezTo>
                    <a:pt x="5858380" y="2053448"/>
                    <a:pt x="6163646" y="2305281"/>
                    <a:pt x="6606073" y="2438242"/>
                  </a:cubicBez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Dowolny kształt 29"/>
            <p:cNvSpPr/>
            <p:nvPr/>
          </p:nvSpPr>
          <p:spPr bwMode="auto">
            <a:xfrm>
              <a:off x="2930692" y="776808"/>
              <a:ext cx="2285626" cy="3685592"/>
            </a:xfrm>
            <a:custGeom>
              <a:avLst/>
              <a:gdLst>
                <a:gd name="connsiteX0" fmla="*/ 831679 w 2345120"/>
                <a:gd name="connsiteY0" fmla="*/ 0 h 3685592"/>
                <a:gd name="connsiteX1" fmla="*/ 66569 w 2345120"/>
                <a:gd name="connsiteY1" fmla="*/ 718457 h 3685592"/>
                <a:gd name="connsiteX2" fmla="*/ 2343239 w 2345120"/>
                <a:gd name="connsiteY2" fmla="*/ 2491273 h 3685592"/>
                <a:gd name="connsiteX3" fmla="*/ 458455 w 2345120"/>
                <a:gd name="connsiteY3" fmla="*/ 2929812 h 3685592"/>
                <a:gd name="connsiteX4" fmla="*/ 570422 w 2345120"/>
                <a:gd name="connsiteY4" fmla="*/ 3685592 h 3685592"/>
                <a:gd name="connsiteX0" fmla="*/ 773164 w 2297007"/>
                <a:gd name="connsiteY0" fmla="*/ 0 h 3685592"/>
                <a:gd name="connsiteX1" fmla="*/ 8054 w 2297007"/>
                <a:gd name="connsiteY1" fmla="*/ 718457 h 3685592"/>
                <a:gd name="connsiteX2" fmla="*/ 1155719 w 2297007"/>
                <a:gd name="connsiteY2" fmla="*/ 1698171 h 3685592"/>
                <a:gd name="connsiteX3" fmla="*/ 2284724 w 2297007"/>
                <a:gd name="connsiteY3" fmla="*/ 2491273 h 3685592"/>
                <a:gd name="connsiteX4" fmla="*/ 399940 w 2297007"/>
                <a:gd name="connsiteY4" fmla="*/ 2929812 h 3685592"/>
                <a:gd name="connsiteX5" fmla="*/ 511907 w 2297007"/>
                <a:gd name="connsiteY5" fmla="*/ 3685592 h 3685592"/>
                <a:gd name="connsiteX0" fmla="*/ 773164 w 2285626"/>
                <a:gd name="connsiteY0" fmla="*/ 0 h 3685592"/>
                <a:gd name="connsiteX1" fmla="*/ 8054 w 2285626"/>
                <a:gd name="connsiteY1" fmla="*/ 718457 h 3685592"/>
                <a:gd name="connsiteX2" fmla="*/ 1155719 w 2285626"/>
                <a:gd name="connsiteY2" fmla="*/ 1698171 h 3685592"/>
                <a:gd name="connsiteX3" fmla="*/ 2284724 w 2285626"/>
                <a:gd name="connsiteY3" fmla="*/ 2491273 h 3685592"/>
                <a:gd name="connsiteX4" fmla="*/ 969107 w 2285626"/>
                <a:gd name="connsiteY4" fmla="*/ 2929812 h 3685592"/>
                <a:gd name="connsiteX5" fmla="*/ 399940 w 2285626"/>
                <a:gd name="connsiteY5" fmla="*/ 2929812 h 3685592"/>
                <a:gd name="connsiteX6" fmla="*/ 511907 w 2285626"/>
                <a:gd name="connsiteY6" fmla="*/ 3685592 h 368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5626" h="3685592">
                  <a:moveTo>
                    <a:pt x="773164" y="0"/>
                  </a:moveTo>
                  <a:cubicBezTo>
                    <a:pt x="264645" y="151622"/>
                    <a:pt x="-55705" y="435429"/>
                    <a:pt x="8054" y="718457"/>
                  </a:cubicBezTo>
                  <a:cubicBezTo>
                    <a:pt x="71813" y="1001485"/>
                    <a:pt x="776274" y="1402702"/>
                    <a:pt x="1155719" y="1698171"/>
                  </a:cubicBezTo>
                  <a:cubicBezTo>
                    <a:pt x="1535164" y="1993640"/>
                    <a:pt x="2315826" y="2286000"/>
                    <a:pt x="2284724" y="2491273"/>
                  </a:cubicBezTo>
                  <a:cubicBezTo>
                    <a:pt x="2253622" y="2696546"/>
                    <a:pt x="1283238" y="2856722"/>
                    <a:pt x="969107" y="2929812"/>
                  </a:cubicBezTo>
                  <a:cubicBezTo>
                    <a:pt x="654976" y="3002902"/>
                    <a:pt x="476140" y="2803849"/>
                    <a:pt x="399940" y="2929812"/>
                  </a:cubicBezTo>
                  <a:cubicBezTo>
                    <a:pt x="323740" y="3055775"/>
                    <a:pt x="308189" y="3407228"/>
                    <a:pt x="511907" y="3685592"/>
                  </a:cubicBezTo>
                </a:path>
              </a:pathLst>
            </a:custGeom>
            <a:noFill/>
            <a:ln w="50800" cap="flat" cmpd="sng" algn="ctr">
              <a:solidFill>
                <a:srgbClr val="0033CC"/>
              </a:solidFill>
              <a:prstDash val="sysDash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Dowolny kształt 30"/>
            <p:cNvSpPr/>
            <p:nvPr/>
          </p:nvSpPr>
          <p:spPr bwMode="auto">
            <a:xfrm>
              <a:off x="3480540" y="838888"/>
              <a:ext cx="3126783" cy="3648456"/>
            </a:xfrm>
            <a:custGeom>
              <a:avLst/>
              <a:gdLst>
                <a:gd name="connsiteX0" fmla="*/ 1560485 w 3126783"/>
                <a:gd name="connsiteY0" fmla="*/ 0 h 3648456"/>
                <a:gd name="connsiteX1" fmla="*/ 1542197 w 3126783"/>
                <a:gd name="connsiteY1" fmla="*/ 795528 h 3648456"/>
                <a:gd name="connsiteX2" fmla="*/ 3124109 w 3126783"/>
                <a:gd name="connsiteY2" fmla="*/ 1380744 h 3648456"/>
                <a:gd name="connsiteX3" fmla="*/ 1871381 w 3126783"/>
                <a:gd name="connsiteY3" fmla="*/ 2414016 h 3648456"/>
                <a:gd name="connsiteX4" fmla="*/ 88301 w 3126783"/>
                <a:gd name="connsiteY4" fmla="*/ 2651760 h 3648456"/>
                <a:gd name="connsiteX5" fmla="*/ 252893 w 3126783"/>
                <a:gd name="connsiteY5" fmla="*/ 3648456 h 3648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26783" h="3648456">
                  <a:moveTo>
                    <a:pt x="1560485" y="0"/>
                  </a:moveTo>
                  <a:cubicBezTo>
                    <a:pt x="1421039" y="282702"/>
                    <a:pt x="1281593" y="565404"/>
                    <a:pt x="1542197" y="795528"/>
                  </a:cubicBezTo>
                  <a:cubicBezTo>
                    <a:pt x="1802801" y="1025652"/>
                    <a:pt x="3069245" y="1110996"/>
                    <a:pt x="3124109" y="1380744"/>
                  </a:cubicBezTo>
                  <a:cubicBezTo>
                    <a:pt x="3178973" y="1650492"/>
                    <a:pt x="2377349" y="2202180"/>
                    <a:pt x="1871381" y="2414016"/>
                  </a:cubicBezTo>
                  <a:cubicBezTo>
                    <a:pt x="1365413" y="2625852"/>
                    <a:pt x="358049" y="2446020"/>
                    <a:pt x="88301" y="2651760"/>
                  </a:cubicBezTo>
                  <a:cubicBezTo>
                    <a:pt x="-181447" y="2857500"/>
                    <a:pt x="252893" y="3648456"/>
                    <a:pt x="252893" y="3648456"/>
                  </a:cubicBezTo>
                </a:path>
              </a:pathLst>
            </a:custGeom>
            <a:noFill/>
            <a:ln w="50800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stealth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32" name="Grupa 31"/>
          <p:cNvGrpSpPr/>
          <p:nvPr/>
        </p:nvGrpSpPr>
        <p:grpSpPr>
          <a:xfrm>
            <a:off x="5622332" y="1067143"/>
            <a:ext cx="2646162" cy="1532748"/>
            <a:chOff x="6025203" y="220146"/>
            <a:chExt cx="2646162" cy="1532748"/>
          </a:xfrm>
        </p:grpSpPr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34" name="pole tekstowe 33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35" name="Łącznik prosty 34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6025203" y="1268760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>
              <a:off x="6025203" y="1553302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pole tekstowe 37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6930183" y="1045008"/>
              <a:ext cx="17411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łącza wirtualne</a:t>
              </a:r>
            </a:p>
            <a:p>
              <a:pPr algn="ctr"/>
              <a:r>
                <a:rPr lang="pl-PL" sz="2000" dirty="0" smtClean="0">
                  <a:solidFill>
                    <a:srgbClr val="000000"/>
                  </a:solidFill>
                </a:rPr>
                <a:t>(sesje)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40" name="Łącznik prosty 39"/>
            <p:cNvCxnSpPr/>
            <p:nvPr/>
          </p:nvCxnSpPr>
          <p:spPr bwMode="auto">
            <a:xfrm>
              <a:off x="6025203" y="1394969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Prostokąt 40"/>
          <p:cNvSpPr/>
          <p:nvPr/>
        </p:nvSpPr>
        <p:spPr>
          <a:xfrm>
            <a:off x="167684" y="3479110"/>
            <a:ext cx="871296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 sieci z </a:t>
            </a:r>
            <a:r>
              <a:rPr lang="pl-PL" sz="2000" b="1" dirty="0" smtClean="0">
                <a:solidFill>
                  <a:srgbClr val="000000"/>
                </a:solidFill>
              </a:rPr>
              <a:t>komutacją pakietów</a:t>
            </a:r>
            <a:r>
              <a:rPr lang="pl-PL" sz="2000" dirty="0" smtClean="0">
                <a:solidFill>
                  <a:srgbClr val="000000"/>
                </a:solidFill>
              </a:rPr>
              <a:t> informacje od węzła źródłowego WŹ do węzła docelowego WD są przesyłane w postaci bloków danych (pakietów) bez konieczności zestawiania trwałego połączenia.</a:t>
            </a:r>
          </a:p>
          <a:p>
            <a:endParaRPr lang="pl-PL" sz="2000" dirty="0" smtClean="0">
              <a:solidFill>
                <a:srgbClr val="000000"/>
              </a:solidFill>
            </a:endParaRPr>
          </a:p>
          <a:p>
            <a:r>
              <a:rPr lang="pl-PL" sz="2000" dirty="0" smtClean="0">
                <a:solidFill>
                  <a:srgbClr val="000000"/>
                </a:solidFill>
              </a:rPr>
              <a:t>Każdy z kanałów sieci może przekazywać pakiety pochodzące z różnych połączeń. Komutacja pakietów pozwala na pełniejsze wykorzystanie zasobów pomimo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konieczności adresacji pakietów.</a:t>
            </a:r>
          </a:p>
          <a:p>
            <a:endParaRPr lang="pl-PL" sz="2000" dirty="0">
              <a:solidFill>
                <a:srgbClr val="000000"/>
              </a:solidFill>
            </a:endParaRPr>
          </a:p>
          <a:p>
            <a:r>
              <a:rPr lang="pl-PL" sz="2000" dirty="0">
                <a:solidFill>
                  <a:srgbClr val="000000"/>
                </a:solidFill>
              </a:rPr>
              <a:t>Pakiety danych są adresowane, co pozwala przełącznikom kierować pakiety </a:t>
            </a:r>
            <a:r>
              <a:rPr lang="pl-PL" sz="2000" dirty="0" smtClean="0">
                <a:solidFill>
                  <a:srgbClr val="000000"/>
                </a:solidFill>
              </a:rPr>
              <a:t>wzdłuż ustalonych tras w sieci (łącza wirtualne) dla całej sesji WŹ – WD.</a:t>
            </a:r>
          </a:p>
        </p:txBody>
      </p:sp>
      <p:sp>
        <p:nvSpPr>
          <p:cNvPr id="42" name="Symbol zastępczy numeru slajdu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3546255" y="628153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WŹ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2627460" y="2888278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WD</a:t>
            </a:r>
            <a:endParaRPr lang="pl-PL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-75164" y="391562"/>
            <a:ext cx="9226025" cy="60981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kumimoji="1" lang="pl-PL" sz="4400" kern="0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pl-PL" sz="40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WYKŁADNICZY MODEL </a:t>
            </a:r>
            <a:r>
              <a:rPr kumimoji="1" lang="pl-PL" sz="4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CZASÓW TRANSMISJI</a:t>
            </a:r>
            <a:endParaRPr kumimoji="1" lang="pl-PL" sz="40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7391400" y="653433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1511" name="pole tekstowe 22"/>
          <p:cNvSpPr txBox="1">
            <a:spLocks noChangeArrowheads="1"/>
          </p:cNvSpPr>
          <p:nvPr/>
        </p:nvSpPr>
        <p:spPr bwMode="auto">
          <a:xfrm>
            <a:off x="206373" y="1071641"/>
            <a:ext cx="81035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/>
              <a:t>C</a:t>
            </a:r>
            <a:r>
              <a:rPr lang="pl-PL" b="1" dirty="0"/>
              <a:t> [bit/s] = </a:t>
            </a:r>
            <a:r>
              <a:rPr lang="pl-PL" b="1" i="1" dirty="0"/>
              <a:t>C</a:t>
            </a:r>
            <a:r>
              <a:rPr lang="pl-PL" b="1" dirty="0"/>
              <a:t> [</a:t>
            </a:r>
            <a:r>
              <a:rPr lang="pl-PL" b="1" dirty="0" err="1"/>
              <a:t>bps</a:t>
            </a:r>
            <a:r>
              <a:rPr lang="pl-PL" b="1" dirty="0"/>
              <a:t>] = </a:t>
            </a:r>
            <a:r>
              <a:rPr lang="pl-PL" b="1" dirty="0" err="1"/>
              <a:t>const</a:t>
            </a:r>
            <a:r>
              <a:rPr lang="pl-PL" b="1" dirty="0"/>
              <a:t> – </a:t>
            </a:r>
            <a:r>
              <a:rPr lang="pl-PL" b="1" dirty="0" smtClean="0">
                <a:solidFill>
                  <a:srgbClr val="FF0000"/>
                </a:solidFill>
              </a:rPr>
              <a:t>stała</a:t>
            </a:r>
            <a:r>
              <a:rPr lang="pl-PL" b="1" dirty="0" smtClean="0"/>
              <a:t> przepustowość kanału</a:t>
            </a:r>
            <a:endParaRPr lang="pl-PL" b="1" dirty="0"/>
          </a:p>
          <a:p>
            <a:endParaRPr lang="pl-PL" b="1" dirty="0"/>
          </a:p>
          <a:p>
            <a:r>
              <a:rPr lang="pl-PL" b="1" i="1" dirty="0"/>
              <a:t>l</a:t>
            </a:r>
            <a:r>
              <a:rPr lang="pl-PL" b="1" dirty="0"/>
              <a:t> [</a:t>
            </a:r>
            <a:r>
              <a:rPr lang="pl-PL" b="1" dirty="0" smtClean="0"/>
              <a:t>bit/pakiet] </a:t>
            </a:r>
            <a:r>
              <a:rPr lang="pl-PL" b="1" dirty="0"/>
              <a:t>= </a:t>
            </a:r>
            <a:r>
              <a:rPr lang="pl-PL" b="1" dirty="0" err="1"/>
              <a:t>var</a:t>
            </a:r>
            <a:r>
              <a:rPr lang="pl-PL" b="1" dirty="0"/>
              <a:t> – </a:t>
            </a:r>
            <a:r>
              <a:rPr lang="pl-PL" b="1" dirty="0" smtClean="0">
                <a:solidFill>
                  <a:srgbClr val="FF0000"/>
                </a:solidFill>
              </a:rPr>
              <a:t>zmienna losowo </a:t>
            </a:r>
            <a:r>
              <a:rPr lang="pl-PL" b="1" dirty="0" smtClean="0"/>
              <a:t>długość pakietów</a:t>
            </a:r>
            <a:endParaRPr lang="pl-PL" b="1" dirty="0"/>
          </a:p>
          <a:p>
            <a:endParaRPr lang="pl-PL" b="1" i="1" dirty="0"/>
          </a:p>
          <a:p>
            <a:r>
              <a:rPr lang="pl-PL" b="1" i="1" dirty="0">
                <a:sym typeface="Symbol" pitchFamily="18" charset="2"/>
              </a:rPr>
              <a:t>w</a:t>
            </a:r>
            <a:r>
              <a:rPr lang="pl-PL" b="1" i="1" dirty="0" smtClean="0">
                <a:sym typeface="Symbol" pitchFamily="18" charset="2"/>
              </a:rPr>
              <a:t> </a:t>
            </a:r>
            <a:r>
              <a:rPr lang="pl-PL" b="1" dirty="0">
                <a:sym typeface="Symbol" pitchFamily="18" charset="2"/>
              </a:rPr>
              <a:t>[</a:t>
            </a:r>
            <a:r>
              <a:rPr lang="pl-PL" b="1" dirty="0" smtClean="0">
                <a:sym typeface="Symbol" pitchFamily="18" charset="2"/>
              </a:rPr>
              <a:t>s/pakiet] </a:t>
            </a:r>
            <a:r>
              <a:rPr lang="pl-PL" b="1" i="1" dirty="0">
                <a:sym typeface="Symbol" pitchFamily="18" charset="2"/>
              </a:rPr>
              <a:t>= l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>
                <a:sym typeface="Symbol" pitchFamily="18" charset="2"/>
              </a:rPr>
              <a:t>C </a:t>
            </a:r>
            <a:r>
              <a:rPr lang="pl-PL" b="1" i="1" dirty="0" smtClean="0">
                <a:sym typeface="Symbol" pitchFamily="18" charset="2"/>
              </a:rPr>
              <a:t> </a:t>
            </a:r>
            <a:r>
              <a:rPr lang="pl-PL" b="1" dirty="0" smtClean="0"/>
              <a:t>–</a:t>
            </a:r>
            <a:r>
              <a:rPr lang="pl-PL" b="1" dirty="0" smtClean="0">
                <a:sym typeface="Symbol" pitchFamily="18" charset="2"/>
              </a:rPr>
              <a:t> </a:t>
            </a:r>
            <a:r>
              <a:rPr lang="pl-PL" b="1" dirty="0" smtClean="0">
                <a:solidFill>
                  <a:srgbClr val="FF0000"/>
                </a:solidFill>
                <a:sym typeface="Symbol" pitchFamily="18" charset="2"/>
              </a:rPr>
              <a:t>zmienny losowo </a:t>
            </a:r>
            <a:r>
              <a:rPr lang="pl-PL" b="1" dirty="0" smtClean="0">
                <a:sym typeface="Symbol" pitchFamily="18" charset="2"/>
              </a:rPr>
              <a:t>czas transmisji pakietów</a:t>
            </a:r>
          </a:p>
          <a:p>
            <a:r>
              <a:rPr lang="pl-PL" b="1" dirty="0">
                <a:sym typeface="Symbol" pitchFamily="18" charset="2"/>
              </a:rPr>
              <a:t>	</a:t>
            </a:r>
            <a:r>
              <a:rPr lang="pl-PL" b="1" dirty="0" smtClean="0">
                <a:sym typeface="Symbol" pitchFamily="18" charset="2"/>
              </a:rPr>
              <a:t>	         (zmienna losowa wykładnicza)</a:t>
            </a:r>
            <a:endParaRPr lang="pl-PL" b="1" dirty="0"/>
          </a:p>
        </p:txBody>
      </p:sp>
      <p:grpSp>
        <p:nvGrpSpPr>
          <p:cNvPr id="4" name="Grupa 3"/>
          <p:cNvGrpSpPr/>
          <p:nvPr/>
        </p:nvGrpSpPr>
        <p:grpSpPr>
          <a:xfrm>
            <a:off x="120650" y="3373438"/>
            <a:ext cx="8156751" cy="2732087"/>
            <a:chOff x="120650" y="3373438"/>
            <a:chExt cx="8156751" cy="2732087"/>
          </a:xfrm>
        </p:grpSpPr>
        <p:graphicFrame>
          <p:nvGraphicFramePr>
            <p:cNvPr id="2150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211288"/>
                </p:ext>
              </p:extLst>
            </p:nvPr>
          </p:nvGraphicFramePr>
          <p:xfrm>
            <a:off x="906463" y="3373438"/>
            <a:ext cx="6915150" cy="1046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651" name="Equation" r:id="rId3" imgW="2603160" imgH="393480" progId="Equation.3">
                    <p:embed/>
                  </p:oleObj>
                </mc:Choice>
                <mc:Fallback>
                  <p:oleObj name="Equation" r:id="rId3" imgW="2603160" imgH="39348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6463" y="3373438"/>
                          <a:ext cx="6915150" cy="1046162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0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1550631"/>
                </p:ext>
              </p:extLst>
            </p:nvPr>
          </p:nvGraphicFramePr>
          <p:xfrm>
            <a:off x="136525" y="4889500"/>
            <a:ext cx="2771775" cy="614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652" name="Equation" r:id="rId5" imgW="1091880" imgH="241200" progId="Equation.3">
                    <p:embed/>
                  </p:oleObj>
                </mc:Choice>
                <mc:Fallback>
                  <p:oleObj name="Equation" r:id="rId5" imgW="1091880" imgH="2412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525" y="4889500"/>
                          <a:ext cx="2771775" cy="614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2" name="pole tekstowe 7"/>
            <p:cNvSpPr txBox="1">
              <a:spLocks noChangeArrowheads="1"/>
            </p:cNvSpPr>
            <p:nvPr/>
          </p:nvSpPr>
          <p:spPr bwMode="auto">
            <a:xfrm>
              <a:off x="2985568" y="4889187"/>
              <a:ext cx="437254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 dirty="0">
                  <a:sym typeface="Symbol" pitchFamily="18" charset="2"/>
                </a:rPr>
                <a:t>–</a:t>
              </a:r>
              <a:r>
                <a:rPr lang="pl-PL" sz="2800" b="1" dirty="0">
                  <a:sym typeface="Symbol" pitchFamily="18" charset="2"/>
                </a:rPr>
                <a:t> </a:t>
              </a:r>
              <a:r>
                <a:rPr lang="pl-PL" b="1" dirty="0" smtClean="0">
                  <a:sym typeface="Symbol" pitchFamily="18" charset="2"/>
                </a:rPr>
                <a:t>średni czas transmisji pakietu</a:t>
              </a:r>
              <a:endParaRPr lang="pl-PL" sz="2800" b="1" dirty="0">
                <a:sym typeface="Symbol" pitchFamily="18" charset="2"/>
              </a:endParaRPr>
            </a:p>
          </p:txBody>
        </p:sp>
        <p:graphicFrame>
          <p:nvGraphicFramePr>
            <p:cNvPr id="2150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8346886"/>
                </p:ext>
              </p:extLst>
            </p:nvPr>
          </p:nvGraphicFramePr>
          <p:xfrm>
            <a:off x="120650" y="5594350"/>
            <a:ext cx="2613025" cy="511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3653" name="Equation" r:id="rId7" imgW="1104840" imgH="215640" progId="Equation.3">
                    <p:embed/>
                  </p:oleObj>
                </mc:Choice>
                <mc:Fallback>
                  <p:oleObj name="Equation" r:id="rId7" imgW="110484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650" y="5594350"/>
                          <a:ext cx="2613025" cy="511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3" name="pole tekstowe 9"/>
            <p:cNvSpPr txBox="1">
              <a:spLocks noChangeArrowheads="1"/>
            </p:cNvSpPr>
            <p:nvPr/>
          </p:nvSpPr>
          <p:spPr bwMode="auto">
            <a:xfrm>
              <a:off x="2985568" y="5609912"/>
              <a:ext cx="529183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ym typeface="Symbol" pitchFamily="18" charset="2"/>
                </a:rPr>
                <a:t>–</a:t>
              </a:r>
              <a:r>
                <a:rPr lang="pl-PL" b="1" dirty="0">
                  <a:sym typeface="Symbol" pitchFamily="18" charset="2"/>
                </a:rPr>
                <a:t> </a:t>
              </a:r>
              <a:r>
                <a:rPr lang="pl-PL" b="1" dirty="0" smtClean="0">
                  <a:sym typeface="Symbol" pitchFamily="18" charset="2"/>
                </a:rPr>
                <a:t>(maksymalna) przepustowość kanału</a:t>
              </a:r>
              <a:endParaRPr lang="pl-PL" b="1" dirty="0">
                <a:sym typeface="Symbol" pitchFamily="18" charset="2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Text Box 5"/>
          <p:cNvSpPr txBox="1">
            <a:spLocks noChangeArrowheads="1"/>
          </p:cNvSpPr>
          <p:nvPr/>
        </p:nvSpPr>
        <p:spPr bwMode="auto">
          <a:xfrm>
            <a:off x="7329205" y="6519553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253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059900"/>
              </p:ext>
            </p:extLst>
          </p:nvPr>
        </p:nvGraphicFramePr>
        <p:xfrm>
          <a:off x="5495925" y="3482928"/>
          <a:ext cx="333375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50" name="Równanie" r:id="rId3" imgW="1701720" imgH="393480" progId="Equation.3">
                  <p:embed/>
                </p:oleObj>
              </mc:Choice>
              <mc:Fallback>
                <p:oleObj name="Równanie" r:id="rId3" imgW="170172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5925" y="3482928"/>
                        <a:ext cx="3333750" cy="7731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278087"/>
              </p:ext>
            </p:extLst>
          </p:nvPr>
        </p:nvGraphicFramePr>
        <p:xfrm>
          <a:off x="120650" y="1096963"/>
          <a:ext cx="35591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51" name="Equation" r:id="rId5" imgW="1815840" imgH="393480" progId="Equation.3">
                  <p:embed/>
                </p:oleObj>
              </mc:Choice>
              <mc:Fallback>
                <p:oleObj name="Equation" r:id="rId5" imgW="1815840" imgH="393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50" y="1096963"/>
                        <a:ext cx="3559175" cy="7715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" name="Rectangle 2"/>
          <p:cNvSpPr txBox="1">
            <a:spLocks noChangeArrowheads="1"/>
          </p:cNvSpPr>
          <p:nvPr/>
        </p:nvSpPr>
        <p:spPr>
          <a:xfrm>
            <a:off x="0" y="208896"/>
            <a:ext cx="9226025" cy="60981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kumimoji="1" lang="pl-PL" sz="4400" kern="0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pl-PL" sz="400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STRUMIEŃ </a:t>
            </a:r>
            <a:r>
              <a:rPr kumimoji="1" lang="pl-PL" sz="4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WYKŁADNICZY - podsumowanie</a:t>
            </a:r>
            <a:endParaRPr kumimoji="1" lang="pl-PL" sz="40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463550" y="4313238"/>
            <a:ext cx="8586506" cy="2608097"/>
            <a:chOff x="463550" y="4313238"/>
            <a:chExt cx="8586506" cy="2608097"/>
          </a:xfrm>
        </p:grpSpPr>
        <p:graphicFrame>
          <p:nvGraphicFramePr>
            <p:cNvPr id="22535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4663574"/>
                </p:ext>
              </p:extLst>
            </p:nvPr>
          </p:nvGraphicFramePr>
          <p:xfrm>
            <a:off x="463550" y="4313238"/>
            <a:ext cx="4483100" cy="1066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2" name="Równanie" r:id="rId7" imgW="1815840" imgH="431640" progId="Equation.3">
                    <p:embed/>
                  </p:oleObj>
                </mc:Choice>
                <mc:Fallback>
                  <p:oleObj name="Równanie" r:id="rId7" imgW="1815840" imgH="4316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550" y="4313238"/>
                          <a:ext cx="4483100" cy="106680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5" name="Łącznik prosty ze strzałką 104"/>
            <p:cNvCxnSpPr/>
            <p:nvPr/>
          </p:nvCxnSpPr>
          <p:spPr bwMode="auto">
            <a:xfrm>
              <a:off x="1539475" y="6259643"/>
              <a:ext cx="256528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6" name="Rectangle 32"/>
            <p:cNvSpPr>
              <a:spLocks noChangeArrowheads="1"/>
            </p:cNvSpPr>
            <p:nvPr/>
          </p:nvSpPr>
          <p:spPr bwMode="auto">
            <a:xfrm>
              <a:off x="1629485" y="5854598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88073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7926702"/>
                </p:ext>
              </p:extLst>
            </p:nvPr>
          </p:nvGraphicFramePr>
          <p:xfrm>
            <a:off x="1395413" y="5494338"/>
            <a:ext cx="911225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3" name="Równanie" r:id="rId9" imgW="520560" imgH="215640" progId="Equation.3">
                    <p:embed/>
                  </p:oleObj>
                </mc:Choice>
                <mc:Fallback>
                  <p:oleObj name="Równanie" r:id="rId9" imgW="520560" imgH="2156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5413" y="5494338"/>
                          <a:ext cx="911225" cy="379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8" name="Łącznik prosty ze strzałką 107"/>
            <p:cNvCxnSpPr/>
            <p:nvPr/>
          </p:nvCxnSpPr>
          <p:spPr bwMode="auto">
            <a:xfrm>
              <a:off x="1581511" y="6471803"/>
              <a:ext cx="1665185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graphicFrame>
          <p:nvGraphicFramePr>
            <p:cNvPr id="8807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400231"/>
                </p:ext>
              </p:extLst>
            </p:nvPr>
          </p:nvGraphicFramePr>
          <p:xfrm>
            <a:off x="1826076" y="6472073"/>
            <a:ext cx="1006475" cy="449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4" name="Równanie" r:id="rId11" imgW="482400" imgH="215640" progId="Equation.3">
                    <p:embed/>
                  </p:oleObj>
                </mc:Choice>
                <mc:Fallback>
                  <p:oleObj name="Równanie" r:id="rId11" imgW="482400" imgH="21564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6076" y="6472073"/>
                          <a:ext cx="1006475" cy="4492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" name="Rectangle 32"/>
            <p:cNvSpPr>
              <a:spLocks noChangeArrowheads="1"/>
            </p:cNvSpPr>
            <p:nvPr/>
          </p:nvSpPr>
          <p:spPr bwMode="auto">
            <a:xfrm>
              <a:off x="3294670" y="5854598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9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9968404"/>
                </p:ext>
              </p:extLst>
            </p:nvPr>
          </p:nvGraphicFramePr>
          <p:xfrm>
            <a:off x="3060700" y="5494338"/>
            <a:ext cx="911225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5" name="Równanie" r:id="rId13" imgW="520560" imgH="215640" progId="Equation.3">
                    <p:embed/>
                  </p:oleObj>
                </mc:Choice>
                <mc:Fallback>
                  <p:oleObj name="Równanie" r:id="rId13" imgW="520560" imgH="2156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0700" y="5494338"/>
                          <a:ext cx="911225" cy="379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1" name="Rectangle 5"/>
            <p:cNvSpPr>
              <a:spLocks noChangeArrowheads="1"/>
            </p:cNvSpPr>
            <p:nvPr/>
          </p:nvSpPr>
          <p:spPr bwMode="auto">
            <a:xfrm>
              <a:off x="5395823" y="4450060"/>
              <a:ext cx="3654233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l-PL" sz="1800" b="1" dirty="0">
                  <a:solidFill>
                    <a:srgbClr val="000099"/>
                  </a:solidFill>
                </a:rPr>
                <a:t>n</a:t>
              </a:r>
              <a:r>
                <a:rPr lang="pl-PL" sz="1800" b="1" dirty="0" smtClean="0">
                  <a:solidFill>
                    <a:srgbClr val="000099"/>
                  </a:solidFill>
                </a:rPr>
                <a:t>atężenie strumienia [erlang]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l-PL" sz="1800" b="1" dirty="0">
                  <a:solidFill>
                    <a:srgbClr val="000099"/>
                  </a:solidFill>
                </a:rPr>
                <a:t>w</a:t>
              </a:r>
              <a:r>
                <a:rPr lang="pl-PL" sz="1800" b="1" dirty="0" smtClean="0">
                  <a:solidFill>
                    <a:srgbClr val="000099"/>
                  </a:solidFill>
                </a:rPr>
                <a:t>spółczynnik wykorzystania</a:t>
              </a:r>
              <a:br>
                <a:rPr lang="pl-PL" sz="1800" b="1" dirty="0" smtClean="0">
                  <a:solidFill>
                    <a:srgbClr val="000099"/>
                  </a:solidFill>
                </a:rPr>
              </a:br>
              <a:r>
                <a:rPr lang="pl-PL" sz="1800" b="1" dirty="0" smtClean="0">
                  <a:solidFill>
                    <a:srgbClr val="000099"/>
                  </a:solidFill>
                </a:rPr>
                <a:t>(</a:t>
              </a:r>
              <a:r>
                <a:rPr lang="pl-PL" sz="1800" b="1" i="1" dirty="0" err="1" smtClean="0">
                  <a:solidFill>
                    <a:srgbClr val="000099"/>
                  </a:solidFill>
                </a:rPr>
                <a:t>utilisation</a:t>
              </a:r>
              <a:r>
                <a:rPr lang="pl-PL" sz="1800" b="1" i="1" dirty="0" smtClean="0">
                  <a:solidFill>
                    <a:srgbClr val="000099"/>
                  </a:solidFill>
                </a:rPr>
                <a:t> </a:t>
              </a:r>
              <a:r>
                <a:rPr lang="pl-PL" sz="1800" b="1" i="1" dirty="0" err="1" smtClean="0">
                  <a:solidFill>
                    <a:srgbClr val="000099"/>
                  </a:solidFill>
                </a:rPr>
                <a:t>coefficient</a:t>
              </a:r>
              <a:r>
                <a:rPr lang="pl-PL" sz="1800" b="1" dirty="0" smtClean="0">
                  <a:solidFill>
                    <a:srgbClr val="000099"/>
                  </a:solidFill>
                </a:rPr>
                <a:t>)</a:t>
              </a:r>
              <a:endParaRPr lang="pl-PL" sz="1800" b="1" dirty="0">
                <a:solidFill>
                  <a:srgbClr val="000099"/>
                </a:solidFill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pSp>
        <p:nvGrpSpPr>
          <p:cNvPr id="113" name="Grupa 65"/>
          <p:cNvGrpSpPr/>
          <p:nvPr/>
        </p:nvGrpSpPr>
        <p:grpSpPr>
          <a:xfrm>
            <a:off x="1567666" y="1959537"/>
            <a:ext cx="6464300" cy="1965960"/>
            <a:chOff x="1314450" y="4189413"/>
            <a:chExt cx="6464300" cy="1965960"/>
          </a:xfrm>
        </p:grpSpPr>
        <p:sp>
          <p:nvSpPr>
            <p:cNvPr id="114" name="Line 7"/>
            <p:cNvSpPr>
              <a:spLocks noChangeShapeType="1"/>
            </p:cNvSpPr>
            <p:nvPr/>
          </p:nvSpPr>
          <p:spPr bwMode="auto">
            <a:xfrm>
              <a:off x="1322388" y="4999038"/>
              <a:ext cx="6456362" cy="15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Rectangle 9"/>
            <p:cNvSpPr>
              <a:spLocks noChangeArrowheads="1"/>
            </p:cNvSpPr>
            <p:nvPr/>
          </p:nvSpPr>
          <p:spPr bwMode="auto">
            <a:xfrm>
              <a:off x="7199313" y="4994275"/>
              <a:ext cx="527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000099"/>
                  </a:solidFill>
                  <a:latin typeface="Arial" charset="0"/>
                </a:rPr>
                <a:t>czas</a:t>
              </a:r>
              <a:endParaRPr lang="pl-PL" dirty="0"/>
            </a:p>
          </p:txBody>
        </p:sp>
        <p:grpSp>
          <p:nvGrpSpPr>
            <p:cNvPr id="116" name="Group 12"/>
            <p:cNvGrpSpPr>
              <a:grpSpLocks/>
            </p:cNvGrpSpPr>
            <p:nvPr/>
          </p:nvGrpSpPr>
          <p:grpSpPr bwMode="auto">
            <a:xfrm>
              <a:off x="1336681" y="5049838"/>
              <a:ext cx="149226" cy="306387"/>
              <a:chOff x="842" y="3181"/>
              <a:chExt cx="94" cy="193"/>
            </a:xfrm>
          </p:grpSpPr>
          <p:sp>
            <p:nvSpPr>
              <p:cNvPr id="170" name="Rectangle 10"/>
              <p:cNvSpPr>
                <a:spLocks noChangeArrowheads="1"/>
              </p:cNvSpPr>
              <p:nvPr/>
            </p:nvSpPr>
            <p:spPr bwMode="auto">
              <a:xfrm>
                <a:off x="842" y="3181"/>
                <a:ext cx="94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r>
                  <a:rPr lang="pl-PL" sz="1400" b="1" i="1" dirty="0" smtClean="0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endParaRPr lang="pl-PL" sz="1400" b="1" dirty="0"/>
              </a:p>
            </p:txBody>
          </p:sp>
          <p:sp>
            <p:nvSpPr>
              <p:cNvPr id="171" name="Rectangle 11"/>
              <p:cNvSpPr>
                <a:spLocks noChangeArrowheads="1"/>
              </p:cNvSpPr>
              <p:nvPr/>
            </p:nvSpPr>
            <p:spPr bwMode="auto">
              <a:xfrm>
                <a:off x="897" y="3238"/>
                <a:ext cx="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 sz="1400" b="1" dirty="0"/>
              </a:p>
            </p:txBody>
          </p:sp>
        </p:grpSp>
        <p:grpSp>
          <p:nvGrpSpPr>
            <p:cNvPr id="117" name="Group 15"/>
            <p:cNvGrpSpPr>
              <a:grpSpLocks/>
            </p:cNvGrpSpPr>
            <p:nvPr/>
          </p:nvGrpSpPr>
          <p:grpSpPr bwMode="auto">
            <a:xfrm>
              <a:off x="2681468" y="5023225"/>
              <a:ext cx="187325" cy="303213"/>
              <a:chOff x="1501" y="3184"/>
              <a:chExt cx="118" cy="191"/>
            </a:xfrm>
          </p:grpSpPr>
          <p:sp>
            <p:nvSpPr>
              <p:cNvPr id="168" name="Rectangle 13"/>
              <p:cNvSpPr>
                <a:spLocks noChangeArrowheads="1"/>
              </p:cNvSpPr>
              <p:nvPr/>
            </p:nvSpPr>
            <p:spPr bwMode="auto">
              <a:xfrm>
                <a:off x="1501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69" name="Rectangle 14"/>
              <p:cNvSpPr>
                <a:spLocks noChangeArrowheads="1"/>
              </p:cNvSpPr>
              <p:nvPr/>
            </p:nvSpPr>
            <p:spPr bwMode="auto">
              <a:xfrm>
                <a:off x="1557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pl-PL" sz="1400" b="1" dirty="0"/>
              </a:p>
            </p:txBody>
          </p:sp>
        </p:grpSp>
        <p:grpSp>
          <p:nvGrpSpPr>
            <p:cNvPr id="118" name="Group 18"/>
            <p:cNvGrpSpPr>
              <a:grpSpLocks/>
            </p:cNvGrpSpPr>
            <p:nvPr/>
          </p:nvGrpSpPr>
          <p:grpSpPr bwMode="auto">
            <a:xfrm>
              <a:off x="3284937" y="5015295"/>
              <a:ext cx="187325" cy="311151"/>
              <a:chOff x="1406" y="3179"/>
              <a:chExt cx="118" cy="196"/>
            </a:xfrm>
          </p:grpSpPr>
          <p:sp>
            <p:nvSpPr>
              <p:cNvPr id="166" name="Rectangle 16"/>
              <p:cNvSpPr>
                <a:spLocks noChangeArrowheads="1"/>
              </p:cNvSpPr>
              <p:nvPr/>
            </p:nvSpPr>
            <p:spPr bwMode="auto">
              <a:xfrm>
                <a:off x="1406" y="3179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67" name="Rectangle 17"/>
              <p:cNvSpPr>
                <a:spLocks noChangeArrowheads="1"/>
              </p:cNvSpPr>
              <p:nvPr/>
            </p:nvSpPr>
            <p:spPr bwMode="auto">
              <a:xfrm>
                <a:off x="1462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pl-PL" sz="1400" b="1" dirty="0"/>
              </a:p>
            </p:txBody>
          </p:sp>
        </p:grpSp>
        <p:grpSp>
          <p:nvGrpSpPr>
            <p:cNvPr id="119" name="Group 21"/>
            <p:cNvGrpSpPr>
              <a:grpSpLocks/>
            </p:cNvGrpSpPr>
            <p:nvPr/>
          </p:nvGrpSpPr>
          <p:grpSpPr bwMode="auto">
            <a:xfrm>
              <a:off x="4638030" y="5023225"/>
              <a:ext cx="187325" cy="303213"/>
              <a:chOff x="2518" y="3184"/>
              <a:chExt cx="118" cy="191"/>
            </a:xfrm>
          </p:grpSpPr>
          <p:sp>
            <p:nvSpPr>
              <p:cNvPr id="164" name="Rectangle 19"/>
              <p:cNvSpPr>
                <a:spLocks noChangeArrowheads="1"/>
              </p:cNvSpPr>
              <p:nvPr/>
            </p:nvSpPr>
            <p:spPr bwMode="auto">
              <a:xfrm>
                <a:off x="2518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/>
              </a:p>
            </p:txBody>
          </p:sp>
          <p:sp>
            <p:nvSpPr>
              <p:cNvPr id="165" name="Rectangle 20"/>
              <p:cNvSpPr>
                <a:spLocks noChangeArrowheads="1"/>
              </p:cNvSpPr>
              <p:nvPr/>
            </p:nvSpPr>
            <p:spPr bwMode="auto">
              <a:xfrm>
                <a:off x="2574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pl-PL" sz="1400" b="1" dirty="0"/>
              </a:p>
            </p:txBody>
          </p:sp>
        </p:grpSp>
        <p:grpSp>
          <p:nvGrpSpPr>
            <p:cNvPr id="120" name="Group 24"/>
            <p:cNvGrpSpPr>
              <a:grpSpLocks/>
            </p:cNvGrpSpPr>
            <p:nvPr/>
          </p:nvGrpSpPr>
          <p:grpSpPr bwMode="auto">
            <a:xfrm>
              <a:off x="4973623" y="5004175"/>
              <a:ext cx="185738" cy="322263"/>
              <a:chOff x="2812" y="3172"/>
              <a:chExt cx="117" cy="203"/>
            </a:xfrm>
          </p:grpSpPr>
          <p:sp>
            <p:nvSpPr>
              <p:cNvPr id="162" name="Rectangle 22"/>
              <p:cNvSpPr>
                <a:spLocks noChangeArrowheads="1"/>
              </p:cNvSpPr>
              <p:nvPr/>
            </p:nvSpPr>
            <p:spPr bwMode="auto">
              <a:xfrm>
                <a:off x="2812" y="3172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/>
              </a:p>
            </p:txBody>
          </p:sp>
          <p:sp>
            <p:nvSpPr>
              <p:cNvPr id="163" name="Rectangle 23"/>
              <p:cNvSpPr>
                <a:spLocks noChangeArrowheads="1"/>
              </p:cNvSpPr>
              <p:nvPr/>
            </p:nvSpPr>
            <p:spPr bwMode="auto">
              <a:xfrm>
                <a:off x="2867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pl-PL" sz="1400" b="1" dirty="0"/>
              </a:p>
            </p:txBody>
          </p:sp>
        </p:grpSp>
        <p:grpSp>
          <p:nvGrpSpPr>
            <p:cNvPr id="121" name="Group 27"/>
            <p:cNvGrpSpPr>
              <a:grpSpLocks/>
            </p:cNvGrpSpPr>
            <p:nvPr/>
          </p:nvGrpSpPr>
          <p:grpSpPr bwMode="auto">
            <a:xfrm>
              <a:off x="5941588" y="5004175"/>
              <a:ext cx="187325" cy="322263"/>
              <a:chOff x="3347" y="3172"/>
              <a:chExt cx="118" cy="203"/>
            </a:xfrm>
          </p:grpSpPr>
          <p:sp>
            <p:nvSpPr>
              <p:cNvPr id="160" name="Rectangle 25"/>
              <p:cNvSpPr>
                <a:spLocks noChangeArrowheads="1"/>
              </p:cNvSpPr>
              <p:nvPr/>
            </p:nvSpPr>
            <p:spPr bwMode="auto">
              <a:xfrm>
                <a:off x="3347" y="3172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61" name="Rectangle 26"/>
              <p:cNvSpPr>
                <a:spLocks noChangeArrowheads="1"/>
              </p:cNvSpPr>
              <p:nvPr/>
            </p:nvSpPr>
            <p:spPr bwMode="auto">
              <a:xfrm>
                <a:off x="3403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pl-PL" sz="1400" b="1" dirty="0"/>
              </a:p>
            </p:txBody>
          </p:sp>
        </p:grpSp>
        <p:grpSp>
          <p:nvGrpSpPr>
            <p:cNvPr id="122" name="Group 30"/>
            <p:cNvGrpSpPr>
              <a:grpSpLocks/>
            </p:cNvGrpSpPr>
            <p:nvPr/>
          </p:nvGrpSpPr>
          <p:grpSpPr bwMode="auto">
            <a:xfrm>
              <a:off x="6879942" y="5023225"/>
              <a:ext cx="187325" cy="303213"/>
              <a:chOff x="3764" y="3184"/>
              <a:chExt cx="118" cy="191"/>
            </a:xfrm>
          </p:grpSpPr>
          <p:sp>
            <p:nvSpPr>
              <p:cNvPr id="158" name="Rectangle 28"/>
              <p:cNvSpPr>
                <a:spLocks noChangeArrowheads="1"/>
              </p:cNvSpPr>
              <p:nvPr/>
            </p:nvSpPr>
            <p:spPr bwMode="auto">
              <a:xfrm>
                <a:off x="3764" y="3184"/>
                <a:ext cx="37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 dirty="0">
                    <a:solidFill>
                      <a:srgbClr val="000000"/>
                    </a:solidFill>
                    <a:latin typeface="Arial" charset="0"/>
                  </a:rPr>
                  <a:t>t</a:t>
                </a:r>
                <a:endParaRPr lang="pl-PL" sz="1400" b="1" dirty="0"/>
              </a:p>
            </p:txBody>
          </p:sp>
          <p:sp>
            <p:nvSpPr>
              <p:cNvPr id="159" name="Rectangle 29"/>
              <p:cNvSpPr>
                <a:spLocks noChangeArrowheads="1"/>
              </p:cNvSpPr>
              <p:nvPr/>
            </p:nvSpPr>
            <p:spPr bwMode="auto">
              <a:xfrm>
                <a:off x="3820" y="3241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dirty="0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pl-PL" sz="1400" b="1" dirty="0"/>
              </a:p>
            </p:txBody>
          </p:sp>
        </p:grpSp>
        <p:sp>
          <p:nvSpPr>
            <p:cNvPr id="123" name="Line 31"/>
            <p:cNvSpPr>
              <a:spLocks noChangeShapeType="1"/>
            </p:cNvSpPr>
            <p:nvPr/>
          </p:nvSpPr>
          <p:spPr bwMode="auto">
            <a:xfrm flipV="1">
              <a:off x="1314450" y="4943475"/>
              <a:ext cx="1588" cy="1016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4" name="Rectangle 32"/>
            <p:cNvSpPr>
              <a:spLocks noChangeArrowheads="1"/>
            </p:cNvSpPr>
            <p:nvPr/>
          </p:nvSpPr>
          <p:spPr bwMode="auto">
            <a:xfrm>
              <a:off x="2724150" y="4606925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5" name="Rectangle 33"/>
            <p:cNvSpPr>
              <a:spLocks noChangeArrowheads="1"/>
            </p:cNvSpPr>
            <p:nvPr/>
          </p:nvSpPr>
          <p:spPr bwMode="auto">
            <a:xfrm>
              <a:off x="3284538" y="4611688"/>
              <a:ext cx="1123950" cy="3825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6" name="Rectangle 34"/>
            <p:cNvSpPr>
              <a:spLocks noChangeArrowheads="1"/>
            </p:cNvSpPr>
            <p:nvPr/>
          </p:nvSpPr>
          <p:spPr bwMode="auto">
            <a:xfrm>
              <a:off x="5969000" y="4603750"/>
              <a:ext cx="711200" cy="3952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7" name="Rectangle 35"/>
            <p:cNvSpPr>
              <a:spLocks noChangeArrowheads="1"/>
            </p:cNvSpPr>
            <p:nvPr/>
          </p:nvSpPr>
          <p:spPr bwMode="auto">
            <a:xfrm>
              <a:off x="6862763" y="4606925"/>
              <a:ext cx="711200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8" name="Rectangle 36"/>
            <p:cNvSpPr>
              <a:spLocks noChangeArrowheads="1"/>
            </p:cNvSpPr>
            <p:nvPr/>
          </p:nvSpPr>
          <p:spPr bwMode="auto">
            <a:xfrm>
              <a:off x="4624388" y="4606925"/>
              <a:ext cx="919162" cy="387350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9" name="Line 37"/>
            <p:cNvSpPr>
              <a:spLocks noChangeShapeType="1"/>
            </p:cNvSpPr>
            <p:nvPr/>
          </p:nvSpPr>
          <p:spPr bwMode="auto">
            <a:xfrm flipV="1">
              <a:off x="7573963" y="4598988"/>
              <a:ext cx="1587" cy="37147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0" name="Line 38"/>
            <p:cNvSpPr>
              <a:spLocks noChangeShapeType="1"/>
            </p:cNvSpPr>
            <p:nvPr/>
          </p:nvSpPr>
          <p:spPr bwMode="auto">
            <a:xfrm>
              <a:off x="7432675" y="4598988"/>
              <a:ext cx="49213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1" name="Line 39"/>
            <p:cNvSpPr>
              <a:spLocks noChangeShapeType="1"/>
            </p:cNvSpPr>
            <p:nvPr/>
          </p:nvSpPr>
          <p:spPr bwMode="auto">
            <a:xfrm>
              <a:off x="7277100" y="4598988"/>
              <a:ext cx="53975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2" name="Line 40"/>
            <p:cNvSpPr>
              <a:spLocks noChangeShapeType="1"/>
            </p:cNvSpPr>
            <p:nvPr/>
          </p:nvSpPr>
          <p:spPr bwMode="auto">
            <a:xfrm>
              <a:off x="7113588" y="4598988"/>
              <a:ext cx="60325" cy="15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33" name="Group 45"/>
            <p:cNvGrpSpPr>
              <a:grpSpLocks/>
            </p:cNvGrpSpPr>
            <p:nvPr/>
          </p:nvGrpSpPr>
          <p:grpSpPr bwMode="auto">
            <a:xfrm>
              <a:off x="2847975" y="4189413"/>
              <a:ext cx="233363" cy="303212"/>
              <a:chOff x="1782" y="2746"/>
              <a:chExt cx="147" cy="191"/>
            </a:xfrm>
          </p:grpSpPr>
          <p:sp>
            <p:nvSpPr>
              <p:cNvPr id="156" name="Rectangle 43"/>
              <p:cNvSpPr>
                <a:spLocks noChangeArrowheads="1"/>
              </p:cNvSpPr>
              <p:nvPr/>
            </p:nvSpPr>
            <p:spPr bwMode="auto">
              <a:xfrm>
                <a:off x="1782" y="2746"/>
                <a:ext cx="8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57" name="Rectangle 44"/>
              <p:cNvSpPr>
                <a:spLocks noChangeArrowheads="1"/>
              </p:cNvSpPr>
              <p:nvPr/>
            </p:nvSpPr>
            <p:spPr bwMode="auto">
              <a:xfrm>
                <a:off x="1867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pl-PL" sz="1400" b="1"/>
              </a:p>
            </p:txBody>
          </p:sp>
        </p:grpSp>
        <p:grpSp>
          <p:nvGrpSpPr>
            <p:cNvPr id="134" name="Group 48"/>
            <p:cNvGrpSpPr>
              <a:grpSpLocks/>
            </p:cNvGrpSpPr>
            <p:nvPr/>
          </p:nvGrpSpPr>
          <p:grpSpPr bwMode="auto">
            <a:xfrm>
              <a:off x="3698875" y="4189413"/>
              <a:ext cx="292100" cy="303212"/>
              <a:chOff x="2318" y="2746"/>
              <a:chExt cx="184" cy="191"/>
            </a:xfrm>
          </p:grpSpPr>
          <p:sp>
            <p:nvSpPr>
              <p:cNvPr id="154" name="Rectangle 46"/>
              <p:cNvSpPr>
                <a:spLocks noChangeArrowheads="1"/>
              </p:cNvSpPr>
              <p:nvPr/>
            </p:nvSpPr>
            <p:spPr bwMode="auto">
              <a:xfrm>
                <a:off x="2318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55" name="Rectangle 47"/>
              <p:cNvSpPr>
                <a:spLocks noChangeArrowheads="1"/>
              </p:cNvSpPr>
              <p:nvPr/>
            </p:nvSpPr>
            <p:spPr bwMode="auto">
              <a:xfrm>
                <a:off x="2440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pl-PL" sz="1400" b="1"/>
              </a:p>
            </p:txBody>
          </p:sp>
        </p:grpSp>
        <p:grpSp>
          <p:nvGrpSpPr>
            <p:cNvPr id="135" name="Group 51"/>
            <p:cNvGrpSpPr>
              <a:grpSpLocks/>
            </p:cNvGrpSpPr>
            <p:nvPr/>
          </p:nvGrpSpPr>
          <p:grpSpPr bwMode="auto">
            <a:xfrm>
              <a:off x="4648200" y="4189413"/>
              <a:ext cx="290513" cy="303212"/>
              <a:chOff x="2916" y="2746"/>
              <a:chExt cx="183" cy="191"/>
            </a:xfrm>
          </p:grpSpPr>
          <p:sp>
            <p:nvSpPr>
              <p:cNvPr id="152" name="Rectangle 49"/>
              <p:cNvSpPr>
                <a:spLocks noChangeArrowheads="1"/>
              </p:cNvSpPr>
              <p:nvPr/>
            </p:nvSpPr>
            <p:spPr bwMode="auto">
              <a:xfrm>
                <a:off x="2916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53" name="Rectangle 50"/>
              <p:cNvSpPr>
                <a:spLocks noChangeArrowheads="1"/>
              </p:cNvSpPr>
              <p:nvPr/>
            </p:nvSpPr>
            <p:spPr bwMode="auto">
              <a:xfrm>
                <a:off x="3037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pl-PL" sz="1400" b="1"/>
              </a:p>
            </p:txBody>
          </p:sp>
        </p:grpSp>
        <p:grpSp>
          <p:nvGrpSpPr>
            <p:cNvPr id="136" name="Group 54"/>
            <p:cNvGrpSpPr>
              <a:grpSpLocks/>
            </p:cNvGrpSpPr>
            <p:nvPr/>
          </p:nvGrpSpPr>
          <p:grpSpPr bwMode="auto">
            <a:xfrm>
              <a:off x="5218113" y="4189413"/>
              <a:ext cx="290512" cy="301625"/>
              <a:chOff x="3275" y="2697"/>
              <a:chExt cx="183" cy="190"/>
            </a:xfrm>
          </p:grpSpPr>
          <p:sp>
            <p:nvSpPr>
              <p:cNvPr id="150" name="Rectangle 52"/>
              <p:cNvSpPr>
                <a:spLocks noChangeArrowheads="1"/>
              </p:cNvSpPr>
              <p:nvPr/>
            </p:nvSpPr>
            <p:spPr bwMode="auto">
              <a:xfrm>
                <a:off x="3275" y="2697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51" name="Rectangle 53"/>
              <p:cNvSpPr>
                <a:spLocks noChangeArrowheads="1"/>
              </p:cNvSpPr>
              <p:nvPr/>
            </p:nvSpPr>
            <p:spPr bwMode="auto">
              <a:xfrm>
                <a:off x="3396" y="275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pl-PL" sz="1400" b="1"/>
              </a:p>
            </p:txBody>
          </p:sp>
        </p:grpSp>
        <p:grpSp>
          <p:nvGrpSpPr>
            <p:cNvPr id="137" name="Group 57"/>
            <p:cNvGrpSpPr>
              <a:grpSpLocks/>
            </p:cNvGrpSpPr>
            <p:nvPr/>
          </p:nvGrpSpPr>
          <p:grpSpPr bwMode="auto">
            <a:xfrm>
              <a:off x="6197600" y="4189413"/>
              <a:ext cx="288925" cy="303212"/>
              <a:chOff x="3892" y="2746"/>
              <a:chExt cx="182" cy="191"/>
            </a:xfrm>
          </p:grpSpPr>
          <p:sp>
            <p:nvSpPr>
              <p:cNvPr id="148" name="Rectangle 55"/>
              <p:cNvSpPr>
                <a:spLocks noChangeArrowheads="1"/>
              </p:cNvSpPr>
              <p:nvPr/>
            </p:nvSpPr>
            <p:spPr bwMode="auto">
              <a:xfrm>
                <a:off x="3892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49" name="Rectangle 56"/>
              <p:cNvSpPr>
                <a:spLocks noChangeArrowheads="1"/>
              </p:cNvSpPr>
              <p:nvPr/>
            </p:nvSpPr>
            <p:spPr bwMode="auto">
              <a:xfrm>
                <a:off x="4012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pl-PL" sz="1400" b="1"/>
              </a:p>
            </p:txBody>
          </p:sp>
        </p:grpSp>
        <p:grpSp>
          <p:nvGrpSpPr>
            <p:cNvPr id="138" name="Group 60"/>
            <p:cNvGrpSpPr>
              <a:grpSpLocks/>
            </p:cNvGrpSpPr>
            <p:nvPr/>
          </p:nvGrpSpPr>
          <p:grpSpPr bwMode="auto">
            <a:xfrm>
              <a:off x="6867525" y="4189413"/>
              <a:ext cx="288925" cy="303212"/>
              <a:chOff x="4314" y="2746"/>
              <a:chExt cx="182" cy="191"/>
            </a:xfrm>
          </p:grpSpPr>
          <p:sp>
            <p:nvSpPr>
              <p:cNvPr id="146" name="Rectangle 58"/>
              <p:cNvSpPr>
                <a:spLocks noChangeArrowheads="1"/>
              </p:cNvSpPr>
              <p:nvPr/>
            </p:nvSpPr>
            <p:spPr bwMode="auto">
              <a:xfrm>
                <a:off x="4314" y="2746"/>
                <a:ext cx="1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 </a:t>
                </a:r>
                <a:r>
                  <a:rPr lang="pl-PL" sz="1400" b="1" i="1">
                    <a:solidFill>
                      <a:srgbClr val="000000"/>
                    </a:solidFill>
                    <a:latin typeface="Arial" charset="0"/>
                  </a:rPr>
                  <a:t>w</a:t>
                </a:r>
                <a:endParaRPr lang="pl-PL" sz="1400" b="1" i="1"/>
              </a:p>
            </p:txBody>
          </p:sp>
          <p:sp>
            <p:nvSpPr>
              <p:cNvPr id="147" name="Rectangle 59"/>
              <p:cNvSpPr>
                <a:spLocks noChangeArrowheads="1"/>
              </p:cNvSpPr>
              <p:nvPr/>
            </p:nvSpPr>
            <p:spPr bwMode="auto">
              <a:xfrm>
                <a:off x="4434" y="2803"/>
                <a:ext cx="6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4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pl-PL" sz="1400" b="1"/>
              </a:p>
            </p:txBody>
          </p:sp>
        </p:grpSp>
        <p:sp>
          <p:nvSpPr>
            <p:cNvPr id="139" name="Rectangle 67"/>
            <p:cNvSpPr>
              <a:spLocks noChangeArrowheads="1"/>
            </p:cNvSpPr>
            <p:nvPr/>
          </p:nvSpPr>
          <p:spPr bwMode="auto">
            <a:xfrm>
              <a:off x="5000625" y="4610100"/>
              <a:ext cx="414338" cy="39211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0" name="Nawias klamrowy otwierający 61"/>
            <p:cNvSpPr>
              <a:spLocks/>
            </p:cNvSpPr>
            <p:nvPr/>
          </p:nvSpPr>
          <p:spPr bwMode="auto">
            <a:xfrm rot="16200000">
              <a:off x="1870869" y="4780756"/>
              <a:ext cx="314325" cy="1392238"/>
            </a:xfrm>
            <a:prstGeom prst="leftBrace">
              <a:avLst>
                <a:gd name="adj1" fmla="val 8356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1" name="Nawias klamrowy otwierający 62"/>
            <p:cNvSpPr>
              <a:spLocks/>
            </p:cNvSpPr>
            <p:nvPr/>
          </p:nvSpPr>
          <p:spPr bwMode="auto">
            <a:xfrm rot="16200000">
              <a:off x="2847182" y="5185231"/>
              <a:ext cx="314325" cy="560388"/>
            </a:xfrm>
            <a:prstGeom prst="leftBrace">
              <a:avLst>
                <a:gd name="adj1" fmla="val 8360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2" name="Nawias klamrowy otwierający 63"/>
            <p:cNvSpPr>
              <a:spLocks/>
            </p:cNvSpPr>
            <p:nvPr/>
          </p:nvSpPr>
          <p:spPr bwMode="auto">
            <a:xfrm rot="16200000">
              <a:off x="3792521" y="4802169"/>
              <a:ext cx="314325" cy="1349409"/>
            </a:xfrm>
            <a:prstGeom prst="leftBrace">
              <a:avLst>
                <a:gd name="adj1" fmla="val 8341"/>
                <a:gd name="adj2" fmla="val 50000"/>
              </a:avLst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3" name="Object 30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7827480"/>
                </p:ext>
              </p:extLst>
            </p:nvPr>
          </p:nvGraphicFramePr>
          <p:xfrm>
            <a:off x="1918412" y="5725160"/>
            <a:ext cx="28892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6" name="Equation" r:id="rId15" imgW="152280" imgH="215640" progId="Equation.3">
                    <p:embed/>
                  </p:oleObj>
                </mc:Choice>
                <mc:Fallback>
                  <p:oleObj name="Equation" r:id="rId15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8412" y="5725160"/>
                          <a:ext cx="28892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" name="Object 30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1815326"/>
                </p:ext>
              </p:extLst>
            </p:nvPr>
          </p:nvGraphicFramePr>
          <p:xfrm>
            <a:off x="2824875" y="5714048"/>
            <a:ext cx="315912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7" name="Equation" r:id="rId17" imgW="164880" imgH="215640" progId="Equation.3">
                    <p:embed/>
                  </p:oleObj>
                </mc:Choice>
                <mc:Fallback>
                  <p:oleObj name="Equation" r:id="rId17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4875" y="5714048"/>
                          <a:ext cx="315912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5" name="Object 307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0988614"/>
                </p:ext>
              </p:extLst>
            </p:nvPr>
          </p:nvGraphicFramePr>
          <p:xfrm>
            <a:off x="3740862" y="5717223"/>
            <a:ext cx="290513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958" name="Equation" r:id="rId19" imgW="152280" imgH="228600" progId="Equation.3">
                    <p:embed/>
                  </p:oleObj>
                </mc:Choice>
                <mc:Fallback>
                  <p:oleObj name="Equation" r:id="rId19" imgW="1522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0862" y="5717223"/>
                          <a:ext cx="290513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Text Box 5"/>
          <p:cNvSpPr txBox="1">
            <a:spLocks noChangeArrowheads="1"/>
          </p:cNvSpPr>
          <p:nvPr/>
        </p:nvSpPr>
        <p:spPr bwMode="auto">
          <a:xfrm>
            <a:off x="7329205" y="6519553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21" name="Grupa 20"/>
          <p:cNvGrpSpPr/>
          <p:nvPr/>
        </p:nvGrpSpPr>
        <p:grpSpPr>
          <a:xfrm>
            <a:off x="296525" y="1208859"/>
            <a:ext cx="8351205" cy="778503"/>
            <a:chOff x="296525" y="1208859"/>
            <a:chExt cx="8351205" cy="778503"/>
          </a:xfrm>
        </p:grpSpPr>
        <p:graphicFrame>
          <p:nvGraphicFramePr>
            <p:cNvPr id="22533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1318188"/>
                </p:ext>
              </p:extLst>
            </p:nvPr>
          </p:nvGraphicFramePr>
          <p:xfrm>
            <a:off x="296525" y="1208859"/>
            <a:ext cx="3333750" cy="77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650" name="Równanie" r:id="rId3" imgW="1701720" imgH="393480" progId="Equation.3">
                    <p:embed/>
                  </p:oleObj>
                </mc:Choice>
                <mc:Fallback>
                  <p:oleObj name="Równanie" r:id="rId3" imgW="1701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525" y="1208859"/>
                          <a:ext cx="3333750" cy="773113"/>
                        </a:xfrm>
                        <a:prstGeom prst="rect">
                          <a:avLst/>
                        </a:prstGeom>
                        <a:noFill/>
                        <a:ln w="2857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4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3067764"/>
                </p:ext>
              </p:extLst>
            </p:nvPr>
          </p:nvGraphicFramePr>
          <p:xfrm>
            <a:off x="5090142" y="1215837"/>
            <a:ext cx="3557588" cy="771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651" name="Equation" r:id="rId5" imgW="1815840" imgH="393480" progId="Equation.3">
                    <p:embed/>
                  </p:oleObj>
                </mc:Choice>
                <mc:Fallback>
                  <p:oleObj name="Equation" r:id="rId5" imgW="18158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0142" y="1215837"/>
                          <a:ext cx="3557588" cy="771525"/>
                        </a:xfrm>
                        <a:prstGeom prst="rect">
                          <a:avLst/>
                        </a:prstGeom>
                        <a:noFill/>
                        <a:ln w="28575">
                          <a:solidFill>
                            <a:schemeClr val="folHlink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0" name="Rectangle 2"/>
          <p:cNvSpPr txBox="1">
            <a:spLocks noChangeArrowheads="1"/>
          </p:cNvSpPr>
          <p:nvPr/>
        </p:nvSpPr>
        <p:spPr>
          <a:xfrm>
            <a:off x="1" y="208896"/>
            <a:ext cx="4193524" cy="60981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kumimoji="1" lang="pl-PL" sz="4400" kern="0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Odstępy czasu</a:t>
            </a:r>
            <a:endParaRPr kumimoji="1" lang="pl-PL" sz="36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3" name="Rectangle 2"/>
          <p:cNvSpPr txBox="1">
            <a:spLocks noChangeArrowheads="1"/>
          </p:cNvSpPr>
          <p:nvPr/>
        </p:nvSpPr>
        <p:spPr>
          <a:xfrm>
            <a:off x="4772174" y="208896"/>
            <a:ext cx="4193524" cy="60981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kumimoji="1" lang="pl-PL" sz="4400" kern="0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pl-PL" sz="36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Czasy transmisji</a:t>
            </a:r>
            <a:endParaRPr kumimoji="1" lang="pl-PL" sz="360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240307" y="2194131"/>
            <a:ext cx="44667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dirty="0" smtClean="0"/>
              <a:t>1/</a:t>
            </a:r>
            <a:r>
              <a:rPr lang="el-GR" sz="1800" b="1" i="1" dirty="0" smtClean="0">
                <a:cs typeface="Times New Roman" panose="02020603050405020304" pitchFamily="18" charset="0"/>
              </a:rPr>
              <a:t>λ</a:t>
            </a:r>
            <a:r>
              <a:rPr lang="pl-PL" sz="1800" b="1" dirty="0" smtClean="0">
                <a:cs typeface="Times New Roman" panose="02020603050405020304" pitchFamily="18" charset="0"/>
              </a:rPr>
              <a:t> – średni odstęp czasu między pakietami</a:t>
            </a:r>
          </a:p>
          <a:p>
            <a:endParaRPr lang="pl-PL" sz="1800" b="1" dirty="0">
              <a:cs typeface="Times New Roman" panose="02020603050405020304" pitchFamily="18" charset="0"/>
            </a:endParaRPr>
          </a:p>
          <a:p>
            <a:r>
              <a:rPr lang="el-GR" sz="1800" b="1" i="1" dirty="0">
                <a:cs typeface="Times New Roman" panose="02020603050405020304" pitchFamily="18" charset="0"/>
              </a:rPr>
              <a:t>λ</a:t>
            </a:r>
            <a:r>
              <a:rPr lang="pl-PL" sz="1800" b="1" dirty="0" smtClean="0">
                <a:cs typeface="Times New Roman" panose="02020603050405020304" pitchFamily="18" charset="0"/>
              </a:rPr>
              <a:t> – natężenie strumienia pakietów</a:t>
            </a:r>
          </a:p>
          <a:p>
            <a:endParaRPr lang="pl-PL" sz="1800" b="1" dirty="0">
              <a:cs typeface="Times New Roman" panose="02020603050405020304" pitchFamily="18" charset="0"/>
            </a:endParaRPr>
          </a:p>
          <a:p>
            <a:r>
              <a:rPr lang="el-GR" sz="1800" b="1" i="1" dirty="0" smtClean="0">
                <a:cs typeface="Times New Roman" panose="02020603050405020304" pitchFamily="18" charset="0"/>
              </a:rPr>
              <a:t>λ∆</a:t>
            </a:r>
            <a:r>
              <a:rPr lang="pl-PL" sz="1800" b="1" i="1" dirty="0" smtClean="0">
                <a:cs typeface="Times New Roman" panose="02020603050405020304" pitchFamily="18" charset="0"/>
              </a:rPr>
              <a:t>t </a:t>
            </a:r>
            <a:r>
              <a:rPr lang="pl-PL" sz="1800" b="1" dirty="0" smtClean="0">
                <a:cs typeface="Times New Roman" panose="02020603050405020304" pitchFamily="18" charset="0"/>
              </a:rPr>
              <a:t>– prawdopodobieństwo przybycia pakietu w czasie </a:t>
            </a:r>
            <a:r>
              <a:rPr lang="el-GR" sz="1800" b="1" i="1" dirty="0">
                <a:cs typeface="Times New Roman" panose="02020603050405020304" pitchFamily="18" charset="0"/>
              </a:rPr>
              <a:t>∆</a:t>
            </a:r>
            <a:r>
              <a:rPr lang="pl-PL" sz="1800" b="1" i="1" dirty="0">
                <a:cs typeface="Times New Roman" panose="02020603050405020304" pitchFamily="18" charset="0"/>
              </a:rPr>
              <a:t>t</a:t>
            </a:r>
            <a:endParaRPr lang="pl-PL" sz="1800" b="1" dirty="0"/>
          </a:p>
        </p:txBody>
      </p:sp>
      <p:sp>
        <p:nvSpPr>
          <p:cNvPr id="114" name="pole tekstowe 113"/>
          <p:cNvSpPr txBox="1"/>
          <p:nvPr/>
        </p:nvSpPr>
        <p:spPr>
          <a:xfrm>
            <a:off x="4989585" y="2198739"/>
            <a:ext cx="44667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dirty="0" smtClean="0"/>
              <a:t>1/</a:t>
            </a:r>
            <a:r>
              <a:rPr lang="el-GR" sz="1800" b="1" i="1" dirty="0" smtClean="0">
                <a:cs typeface="Times New Roman" panose="02020603050405020304" pitchFamily="18" charset="0"/>
              </a:rPr>
              <a:t>µ</a:t>
            </a:r>
            <a:r>
              <a:rPr lang="pl-PL" sz="1800" b="1" dirty="0" smtClean="0">
                <a:cs typeface="Times New Roman" panose="02020603050405020304" pitchFamily="18" charset="0"/>
              </a:rPr>
              <a:t> – średni czas transmisji pakietów</a:t>
            </a:r>
          </a:p>
          <a:p>
            <a:endParaRPr lang="pl-PL" sz="1800" b="1" dirty="0">
              <a:cs typeface="Times New Roman" panose="02020603050405020304" pitchFamily="18" charset="0"/>
            </a:endParaRPr>
          </a:p>
          <a:p>
            <a:r>
              <a:rPr lang="el-GR" sz="1800" b="1" i="1" dirty="0" smtClean="0">
                <a:cs typeface="Times New Roman" panose="02020603050405020304" pitchFamily="18" charset="0"/>
              </a:rPr>
              <a:t>µ</a:t>
            </a:r>
            <a:r>
              <a:rPr lang="pl-PL" sz="1800" b="1" dirty="0" smtClean="0">
                <a:cs typeface="Times New Roman" panose="02020603050405020304" pitchFamily="18" charset="0"/>
              </a:rPr>
              <a:t> – przepustowość kanału</a:t>
            </a:r>
          </a:p>
          <a:p>
            <a:endParaRPr lang="pl-PL" sz="1800" b="1" dirty="0">
              <a:cs typeface="Times New Roman" panose="02020603050405020304" pitchFamily="18" charset="0"/>
            </a:endParaRPr>
          </a:p>
          <a:p>
            <a:r>
              <a:rPr lang="el-GR" sz="1800" b="1" i="1" dirty="0" smtClean="0">
                <a:cs typeface="Times New Roman" panose="02020603050405020304" pitchFamily="18" charset="0"/>
              </a:rPr>
              <a:t>µ∆</a:t>
            </a:r>
            <a:r>
              <a:rPr lang="pl-PL" sz="1800" b="1" i="1" dirty="0" smtClean="0">
                <a:cs typeface="Times New Roman" panose="02020603050405020304" pitchFamily="18" charset="0"/>
              </a:rPr>
              <a:t>t</a:t>
            </a:r>
            <a:r>
              <a:rPr lang="pl-PL" sz="1800" b="1" dirty="0" smtClean="0">
                <a:cs typeface="Times New Roman" panose="02020603050405020304" pitchFamily="18" charset="0"/>
              </a:rPr>
              <a:t> – prawdopodobieństwo zakończenia transmisji pakietu w czasie</a:t>
            </a:r>
            <a:r>
              <a:rPr lang="el-GR" sz="1800" b="1" i="1" dirty="0">
                <a:cs typeface="Times New Roman" panose="02020603050405020304" pitchFamily="18" charset="0"/>
              </a:rPr>
              <a:t> ∆</a:t>
            </a:r>
            <a:r>
              <a:rPr lang="pl-PL" sz="1800" b="1" i="1" dirty="0">
                <a:cs typeface="Times New Roman" panose="02020603050405020304" pitchFamily="18" charset="0"/>
              </a:rPr>
              <a:t>t</a:t>
            </a:r>
            <a:endParaRPr lang="pl-PL" sz="1800" b="1" dirty="0"/>
          </a:p>
        </p:txBody>
      </p:sp>
      <p:grpSp>
        <p:nvGrpSpPr>
          <p:cNvPr id="19" name="Grupa 18"/>
          <p:cNvGrpSpPr/>
          <p:nvPr/>
        </p:nvGrpSpPr>
        <p:grpSpPr>
          <a:xfrm>
            <a:off x="198504" y="4329100"/>
            <a:ext cx="4572000" cy="1486427"/>
            <a:chOff x="198504" y="4329100"/>
            <a:chExt cx="4572000" cy="1486427"/>
          </a:xfrm>
        </p:grpSpPr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6119111"/>
                </p:ext>
              </p:extLst>
            </p:nvPr>
          </p:nvGraphicFramePr>
          <p:xfrm>
            <a:off x="235065" y="4329100"/>
            <a:ext cx="2786725" cy="8459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652" name="Equation" r:id="rId7" imgW="1422360" imgH="431640" progId="Equation.3">
                    <p:embed/>
                  </p:oleObj>
                </mc:Choice>
                <mc:Fallback>
                  <p:oleObj name="Equation" r:id="rId7" imgW="14223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35065" y="4329100"/>
                          <a:ext cx="2786725" cy="84597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Prostokąt 17"/>
            <p:cNvSpPr/>
            <p:nvPr/>
          </p:nvSpPr>
          <p:spPr>
            <a:xfrm>
              <a:off x="198504" y="5169196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pl-PL" sz="1800" b="1" dirty="0" smtClean="0">
                  <a:cs typeface="Times New Roman" panose="02020603050405020304" pitchFamily="18" charset="0"/>
                </a:rPr>
                <a:t>prawdopodobieństwo podania</a:t>
              </a:r>
              <a:r>
                <a:rPr lang="pl-PL" sz="1800" b="1" dirty="0">
                  <a:cs typeface="Times New Roman" panose="02020603050405020304" pitchFamily="18" charset="0"/>
                </a:rPr>
                <a:t/>
              </a:r>
              <a:br>
                <a:rPr lang="pl-PL" sz="1800" b="1" dirty="0">
                  <a:cs typeface="Times New Roman" panose="02020603050405020304" pitchFamily="18" charset="0"/>
                </a:rPr>
              </a:br>
              <a:r>
                <a:rPr lang="pl-PL" sz="1800" b="1" dirty="0" smtClean="0">
                  <a:cs typeface="Times New Roman" panose="02020603050405020304" pitchFamily="18" charset="0"/>
                </a:rPr>
                <a:t>przez źródło </a:t>
              </a:r>
              <a:r>
                <a:rPr lang="pl-PL" sz="1800" b="1" i="1" dirty="0" smtClean="0">
                  <a:cs typeface="Times New Roman" panose="02020603050405020304" pitchFamily="18" charset="0"/>
                </a:rPr>
                <a:t>n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 pakietów w czasie </a:t>
              </a:r>
              <a:r>
                <a:rPr lang="pl-PL" sz="1800" b="1" i="1" dirty="0">
                  <a:cs typeface="Times New Roman" panose="02020603050405020304" pitchFamily="18" charset="0"/>
                </a:rPr>
                <a:t>t</a:t>
              </a:r>
              <a:endParaRPr lang="pl-PL" sz="1800" b="1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upa 19"/>
          <p:cNvGrpSpPr/>
          <p:nvPr/>
        </p:nvGrpSpPr>
        <p:grpSpPr>
          <a:xfrm>
            <a:off x="4989585" y="4329631"/>
            <a:ext cx="4938010" cy="1485896"/>
            <a:chOff x="4989585" y="4170363"/>
            <a:chExt cx="4572000" cy="1485896"/>
          </a:xfrm>
        </p:grpSpPr>
        <p:graphicFrame>
          <p:nvGraphicFramePr>
            <p:cNvPr id="115" name="Obiekt 1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849130"/>
                </p:ext>
              </p:extLst>
            </p:nvPr>
          </p:nvGraphicFramePr>
          <p:xfrm>
            <a:off x="5113338" y="4170363"/>
            <a:ext cx="2813050" cy="846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653" name="Equation" r:id="rId9" imgW="1434960" imgH="431640" progId="Equation.3">
                    <p:embed/>
                  </p:oleObj>
                </mc:Choice>
                <mc:Fallback>
                  <p:oleObj name="Equation" r:id="rId9" imgW="143496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113338" y="4170363"/>
                          <a:ext cx="2813050" cy="846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6" name="Prostokąt 115"/>
            <p:cNvSpPr/>
            <p:nvPr/>
          </p:nvSpPr>
          <p:spPr>
            <a:xfrm>
              <a:off x="4989585" y="500992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pl-PL" sz="1800" b="1" dirty="0" smtClean="0">
                  <a:cs typeface="Times New Roman" panose="02020603050405020304" pitchFamily="18" charset="0"/>
                </a:rPr>
                <a:t>prawdopodobieństwo transmisji</a:t>
              </a:r>
              <a:r>
                <a:rPr lang="pl-PL" sz="1800" b="1" dirty="0">
                  <a:cs typeface="Times New Roman" panose="02020603050405020304" pitchFamily="18" charset="0"/>
                </a:rPr>
                <a:t/>
              </a:r>
              <a:br>
                <a:rPr lang="pl-PL" sz="1800" b="1" dirty="0">
                  <a:cs typeface="Times New Roman" panose="02020603050405020304" pitchFamily="18" charset="0"/>
                </a:rPr>
              </a:br>
              <a:r>
                <a:rPr lang="pl-PL" sz="1800" b="1" i="1" dirty="0" smtClean="0">
                  <a:cs typeface="Times New Roman" panose="02020603050405020304" pitchFamily="18" charset="0"/>
                </a:rPr>
                <a:t>n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 pakietów w czasie </a:t>
              </a:r>
              <a:r>
                <a:rPr lang="pl-PL" sz="1800" b="1" i="1" dirty="0">
                  <a:cs typeface="Times New Roman" panose="02020603050405020304" pitchFamily="18" charset="0"/>
                </a:rPr>
                <a:t>t</a:t>
              </a:r>
              <a:endParaRPr lang="pl-PL" sz="1800" b="1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77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Text Box 23"/>
          <p:cNvSpPr txBox="1">
            <a:spLocks noChangeArrowheads="1"/>
          </p:cNvSpPr>
          <p:nvPr/>
        </p:nvSpPr>
        <p:spPr bwMode="auto">
          <a:xfrm>
            <a:off x="7392987" y="6471154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307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44335"/>
              </p:ext>
            </p:extLst>
          </p:nvPr>
        </p:nvGraphicFramePr>
        <p:xfrm>
          <a:off x="578375" y="4574179"/>
          <a:ext cx="638810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1" name="Równanie" r:id="rId4" imgW="3047760" imgH="253800" progId="Equation.3">
                  <p:embed/>
                </p:oleObj>
              </mc:Choice>
              <mc:Fallback>
                <p:oleObj name="Równanie" r:id="rId4" imgW="3047760" imgH="253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375" y="4574179"/>
                        <a:ext cx="6388100" cy="5302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704626"/>
              </p:ext>
            </p:extLst>
          </p:nvPr>
        </p:nvGraphicFramePr>
        <p:xfrm>
          <a:off x="541979" y="2628843"/>
          <a:ext cx="7983538" cy="167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2" name="Equation" r:id="rId6" imgW="3809880" imgH="799920" progId="Equation.3">
                  <p:embed/>
                </p:oleObj>
              </mc:Choice>
              <mc:Fallback>
                <p:oleObj name="Equation" r:id="rId6" imgW="3809880" imgH="7999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979" y="2628843"/>
                        <a:ext cx="7983538" cy="1677988"/>
                      </a:xfrm>
                      <a:prstGeom prst="rect">
                        <a:avLst/>
                      </a:prstGeom>
                      <a:solidFill>
                        <a:srgbClr val="CC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9" name="Group 3"/>
          <p:cNvGrpSpPr>
            <a:grpSpLocks/>
          </p:cNvGrpSpPr>
          <p:nvPr/>
        </p:nvGrpSpPr>
        <p:grpSpPr bwMode="auto">
          <a:xfrm>
            <a:off x="578375" y="847488"/>
            <a:ext cx="8288338" cy="762000"/>
            <a:chOff x="336" y="2976"/>
            <a:chExt cx="5221" cy="480"/>
          </a:xfrm>
        </p:grpSpPr>
        <p:sp>
          <p:nvSpPr>
            <p:cNvPr id="3081" name="Line 4"/>
            <p:cNvSpPr>
              <a:spLocks noChangeShapeType="1"/>
            </p:cNvSpPr>
            <p:nvPr/>
          </p:nvSpPr>
          <p:spPr bwMode="auto">
            <a:xfrm>
              <a:off x="5040" y="3216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2" name="Line 5"/>
            <p:cNvSpPr>
              <a:spLocks noChangeShapeType="1"/>
            </p:cNvSpPr>
            <p:nvPr/>
          </p:nvSpPr>
          <p:spPr bwMode="auto">
            <a:xfrm>
              <a:off x="3504" y="3216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3" name="Line 6"/>
            <p:cNvSpPr>
              <a:spLocks noChangeShapeType="1"/>
            </p:cNvSpPr>
            <p:nvPr/>
          </p:nvSpPr>
          <p:spPr bwMode="auto">
            <a:xfrm>
              <a:off x="336" y="3408"/>
              <a:ext cx="504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4" name="Rectangle 7"/>
            <p:cNvSpPr>
              <a:spLocks noChangeArrowheads="1"/>
            </p:cNvSpPr>
            <p:nvPr/>
          </p:nvSpPr>
          <p:spPr bwMode="auto">
            <a:xfrm>
              <a:off x="5040" y="2976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3085" name="Line 8"/>
            <p:cNvSpPr>
              <a:spLocks noChangeShapeType="1"/>
            </p:cNvSpPr>
            <p:nvPr/>
          </p:nvSpPr>
          <p:spPr bwMode="auto">
            <a:xfrm>
              <a:off x="2256" y="3225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86" name="Line 9"/>
            <p:cNvSpPr>
              <a:spLocks noChangeShapeType="1"/>
            </p:cNvSpPr>
            <p:nvPr/>
          </p:nvSpPr>
          <p:spPr bwMode="auto">
            <a:xfrm>
              <a:off x="2273" y="3216"/>
              <a:ext cx="12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3088" name="Group 11"/>
            <p:cNvGrpSpPr>
              <a:grpSpLocks/>
            </p:cNvGrpSpPr>
            <p:nvPr/>
          </p:nvGrpSpPr>
          <p:grpSpPr bwMode="auto">
            <a:xfrm>
              <a:off x="432" y="3360"/>
              <a:ext cx="1872" cy="96"/>
              <a:chOff x="432" y="3360"/>
              <a:chExt cx="1872" cy="96"/>
            </a:xfrm>
          </p:grpSpPr>
          <p:sp>
            <p:nvSpPr>
              <p:cNvPr id="3092" name="Oval 12"/>
              <p:cNvSpPr>
                <a:spLocks noChangeArrowheads="1"/>
              </p:cNvSpPr>
              <p:nvPr/>
            </p:nvSpPr>
            <p:spPr bwMode="auto">
              <a:xfrm>
                <a:off x="432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Oval 13"/>
              <p:cNvSpPr>
                <a:spLocks noChangeArrowheads="1"/>
              </p:cNvSpPr>
              <p:nvPr/>
            </p:nvSpPr>
            <p:spPr bwMode="auto">
              <a:xfrm>
                <a:off x="672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Oval 14"/>
              <p:cNvSpPr>
                <a:spLocks noChangeArrowheads="1"/>
              </p:cNvSpPr>
              <p:nvPr/>
            </p:nvSpPr>
            <p:spPr bwMode="auto">
              <a:xfrm>
                <a:off x="816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5" name="Oval 15"/>
              <p:cNvSpPr>
                <a:spLocks noChangeArrowheads="1"/>
              </p:cNvSpPr>
              <p:nvPr/>
            </p:nvSpPr>
            <p:spPr bwMode="auto">
              <a:xfrm>
                <a:off x="1344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6" name="Oval 16"/>
              <p:cNvSpPr>
                <a:spLocks noChangeArrowheads="1"/>
              </p:cNvSpPr>
              <p:nvPr/>
            </p:nvSpPr>
            <p:spPr bwMode="auto">
              <a:xfrm>
                <a:off x="1536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7" name="Oval 17"/>
              <p:cNvSpPr>
                <a:spLocks noChangeArrowheads="1"/>
              </p:cNvSpPr>
              <p:nvPr/>
            </p:nvSpPr>
            <p:spPr bwMode="auto">
              <a:xfrm>
                <a:off x="1968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8" name="Oval 18"/>
              <p:cNvSpPr>
                <a:spLocks noChangeArrowheads="1"/>
              </p:cNvSpPr>
              <p:nvPr/>
            </p:nvSpPr>
            <p:spPr bwMode="auto">
              <a:xfrm>
                <a:off x="2208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9" name="Oval 19"/>
              <p:cNvSpPr>
                <a:spLocks noChangeArrowheads="1"/>
              </p:cNvSpPr>
              <p:nvPr/>
            </p:nvSpPr>
            <p:spPr bwMode="auto">
              <a:xfrm>
                <a:off x="1680" y="3360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89" name="Line 20"/>
            <p:cNvSpPr>
              <a:spLocks noChangeShapeType="1"/>
            </p:cNvSpPr>
            <p:nvPr/>
          </p:nvSpPr>
          <p:spPr bwMode="auto">
            <a:xfrm>
              <a:off x="3504" y="3216"/>
              <a:ext cx="15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1" name="Oval 22"/>
            <p:cNvSpPr>
              <a:spLocks noChangeArrowheads="1"/>
            </p:cNvSpPr>
            <p:nvPr/>
          </p:nvSpPr>
          <p:spPr bwMode="auto">
            <a:xfrm>
              <a:off x="4984" y="3360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465960"/>
              </p:ext>
            </p:extLst>
          </p:nvPr>
        </p:nvGraphicFramePr>
        <p:xfrm>
          <a:off x="4555063" y="634330"/>
          <a:ext cx="46355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3" name="Równanie" r:id="rId8" imgW="164880" imgH="228600" progId="Equation.3">
                  <p:embed/>
                </p:oleObj>
              </mc:Choice>
              <mc:Fallback>
                <p:oleObj name="Równanie" r:id="rId8" imgW="1648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5063" y="634330"/>
                        <a:ext cx="463550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405856"/>
              </p:ext>
            </p:extLst>
          </p:nvPr>
        </p:nvGraphicFramePr>
        <p:xfrm>
          <a:off x="5776531" y="627186"/>
          <a:ext cx="1681958" cy="646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4" name="Równanie" r:id="rId10" imgW="660240" imgH="253800" progId="Equation.3">
                  <p:embed/>
                </p:oleObj>
              </mc:Choice>
              <mc:Fallback>
                <p:oleObj name="Równanie" r:id="rId10" imgW="6602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776531" y="627186"/>
                        <a:ext cx="1681958" cy="646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591451"/>
              </p:ext>
            </p:extLst>
          </p:nvPr>
        </p:nvGraphicFramePr>
        <p:xfrm>
          <a:off x="7628695" y="840457"/>
          <a:ext cx="3556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745" name="Równanie" r:id="rId12" imgW="126720" imgH="139680" progId="Equation.3">
                  <p:embed/>
                </p:oleObj>
              </mc:Choice>
              <mc:Fallback>
                <p:oleObj name="Równanie" r:id="rId12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8695" y="840457"/>
                        <a:ext cx="35560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Prostokąt 29"/>
          <p:cNvSpPr/>
          <p:nvPr/>
        </p:nvSpPr>
        <p:spPr>
          <a:xfrm>
            <a:off x="147669" y="1759394"/>
            <a:ext cx="88147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Prawdopodobieństwo „przedłużającego się” oczekiwania: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(na następny pakiet czy zdarzenie, na koniec pliku, na zakończenie sesji)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endParaRPr lang="pl-PL" b="1" dirty="0" smtClean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268062" y="5371753"/>
            <a:ext cx="85986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Rozkład wykładniczy „nie pamięta” czasu oczekiwania </a:t>
            </a:r>
            <a:r>
              <a:rPr lang="el-GR" b="1" i="1" dirty="0" smtClean="0">
                <a:solidFill>
                  <a:srgbClr val="000000"/>
                </a:solidFill>
              </a:rPr>
              <a:t>τ</a:t>
            </a:r>
            <a:r>
              <a:rPr lang="pl-PL" b="1" baseline="-25000" dirty="0" smtClean="0">
                <a:solidFill>
                  <a:srgbClr val="000000"/>
                </a:solidFill>
              </a:rPr>
              <a:t>0</a:t>
            </a:r>
            <a:r>
              <a:rPr lang="pl-PL" b="1" dirty="0" smtClean="0">
                <a:solidFill>
                  <a:srgbClr val="000000"/>
                </a:solidFill>
              </a:rPr>
              <a:t>, ale też prawdopodobieństwo wydłużonego oczekiwania szybko (wykładniczo) maleje wraz ze wzrostem 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τ↑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dirty="0" err="1" smtClean="0">
                <a:solidFill>
                  <a:srgbClr val="000000"/>
                </a:solidFill>
              </a:rPr>
              <a:t>exp</a:t>
            </a:r>
            <a:r>
              <a:rPr lang="pl-PL" b="1" dirty="0" smtClean="0">
                <a:solidFill>
                  <a:srgbClr val="000000"/>
                </a:solidFill>
              </a:rPr>
              <a:t>(-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λτ</a:t>
            </a:r>
            <a:r>
              <a:rPr lang="pl-PL" b="1" dirty="0" smtClean="0">
                <a:solidFill>
                  <a:srgbClr val="000000"/>
                </a:solidFill>
              </a:rPr>
              <a:t>) → 0.</a:t>
            </a:r>
            <a:endParaRPr lang="pl-PL" b="1" dirty="0" smtClean="0">
              <a:solidFill>
                <a:srgbClr val="FF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35085" y="61830"/>
            <a:ext cx="8814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BEZPAMIĘCIOWOŚĆ ROZKŁADU WYKŁADNICZEGO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266699" y="134493"/>
            <a:ext cx="88757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BEZPAMIĘCIOWOŚĆ ROZKŁADU WYKŁADNICZEGO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(właściwość Markowa) </a:t>
            </a:r>
            <a:endParaRPr kumimoji="1" lang="pl-PL" sz="36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7391399" y="652640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055" name="Group 4"/>
          <p:cNvGrpSpPr>
            <a:grpSpLocks/>
          </p:cNvGrpSpPr>
          <p:nvPr/>
        </p:nvGrpSpPr>
        <p:grpSpPr bwMode="auto">
          <a:xfrm>
            <a:off x="476545" y="1478152"/>
            <a:ext cx="7162800" cy="3886200"/>
            <a:chOff x="960" y="1344"/>
            <a:chExt cx="4512" cy="2448"/>
          </a:xfrm>
        </p:grpSpPr>
        <p:sp>
          <p:nvSpPr>
            <p:cNvPr id="2070" name="Line 5"/>
            <p:cNvSpPr>
              <a:spLocks noChangeShapeType="1"/>
            </p:cNvSpPr>
            <p:nvPr/>
          </p:nvSpPr>
          <p:spPr bwMode="auto">
            <a:xfrm>
              <a:off x="960" y="3792"/>
              <a:ext cx="4512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1" name="Line 6"/>
            <p:cNvSpPr>
              <a:spLocks noChangeShapeType="1"/>
            </p:cNvSpPr>
            <p:nvPr/>
          </p:nvSpPr>
          <p:spPr bwMode="auto">
            <a:xfrm rot="-5400000">
              <a:off x="-264" y="2568"/>
              <a:ext cx="2448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56" name="Freeform 7"/>
          <p:cNvSpPr>
            <a:spLocks/>
          </p:cNvSpPr>
          <p:nvPr/>
        </p:nvSpPr>
        <p:spPr bwMode="auto">
          <a:xfrm>
            <a:off x="476545" y="1859152"/>
            <a:ext cx="5257800" cy="3429000"/>
          </a:xfrm>
          <a:custGeom>
            <a:avLst/>
            <a:gdLst>
              <a:gd name="T0" fmla="*/ 0 w 3312"/>
              <a:gd name="T1" fmla="*/ 0 h 2160"/>
              <a:gd name="T2" fmla="*/ 2147483647 w 3312"/>
              <a:gd name="T3" fmla="*/ 2147483647 h 2160"/>
              <a:gd name="T4" fmla="*/ 2147483647 w 3312"/>
              <a:gd name="T5" fmla="*/ 2147483647 h 2160"/>
              <a:gd name="T6" fmla="*/ 2147483647 w 3312"/>
              <a:gd name="T7" fmla="*/ 2147483647 h 2160"/>
              <a:gd name="T8" fmla="*/ 2147483647 w 3312"/>
              <a:gd name="T9" fmla="*/ 2147483647 h 2160"/>
              <a:gd name="T10" fmla="*/ 2147483647 w 3312"/>
              <a:gd name="T11" fmla="*/ 2147483647 h 2160"/>
              <a:gd name="T12" fmla="*/ 2147483647 w 3312"/>
              <a:gd name="T13" fmla="*/ 2147483647 h 2160"/>
              <a:gd name="T14" fmla="*/ 2147483647 w 3312"/>
              <a:gd name="T15" fmla="*/ 2147483647 h 2160"/>
              <a:gd name="T16" fmla="*/ 2147483647 w 3312"/>
              <a:gd name="T17" fmla="*/ 2147483647 h 21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12"/>
              <a:gd name="T28" fmla="*/ 0 h 2160"/>
              <a:gd name="T29" fmla="*/ 3312 w 3312"/>
              <a:gd name="T30" fmla="*/ 2160 h 21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12" h="2160">
                <a:moveTo>
                  <a:pt x="0" y="0"/>
                </a:moveTo>
                <a:cubicBezTo>
                  <a:pt x="13" y="115"/>
                  <a:pt x="47" y="511"/>
                  <a:pt x="80" y="688"/>
                </a:cubicBezTo>
                <a:cubicBezTo>
                  <a:pt x="113" y="865"/>
                  <a:pt x="149" y="957"/>
                  <a:pt x="200" y="1064"/>
                </a:cubicBezTo>
                <a:cubicBezTo>
                  <a:pt x="251" y="1171"/>
                  <a:pt x="297" y="1245"/>
                  <a:pt x="384" y="1328"/>
                </a:cubicBezTo>
                <a:cubicBezTo>
                  <a:pt x="471" y="1411"/>
                  <a:pt x="584" y="1485"/>
                  <a:pt x="720" y="1560"/>
                </a:cubicBezTo>
                <a:cubicBezTo>
                  <a:pt x="856" y="1635"/>
                  <a:pt x="1000" y="1708"/>
                  <a:pt x="1200" y="1776"/>
                </a:cubicBezTo>
                <a:cubicBezTo>
                  <a:pt x="1400" y="1844"/>
                  <a:pt x="1640" y="1912"/>
                  <a:pt x="1920" y="1968"/>
                </a:cubicBezTo>
                <a:cubicBezTo>
                  <a:pt x="2200" y="2024"/>
                  <a:pt x="2648" y="2080"/>
                  <a:pt x="2880" y="2112"/>
                </a:cubicBezTo>
                <a:cubicBezTo>
                  <a:pt x="3112" y="2144"/>
                  <a:pt x="3212" y="2152"/>
                  <a:pt x="3312" y="2160"/>
                </a:cubicBezTo>
              </a:path>
            </a:pathLst>
          </a:custGeom>
          <a:noFill/>
          <a:ln w="38100" cmpd="sng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57" name="Freeform 8"/>
          <p:cNvSpPr>
            <a:spLocks/>
          </p:cNvSpPr>
          <p:nvPr/>
        </p:nvSpPr>
        <p:spPr bwMode="auto">
          <a:xfrm>
            <a:off x="2152945" y="1859152"/>
            <a:ext cx="5257800" cy="3429000"/>
          </a:xfrm>
          <a:custGeom>
            <a:avLst/>
            <a:gdLst>
              <a:gd name="T0" fmla="*/ 0 w 3312"/>
              <a:gd name="T1" fmla="*/ 0 h 2160"/>
              <a:gd name="T2" fmla="*/ 2147483647 w 3312"/>
              <a:gd name="T3" fmla="*/ 2147483647 h 2160"/>
              <a:gd name="T4" fmla="*/ 2147483647 w 3312"/>
              <a:gd name="T5" fmla="*/ 2147483647 h 2160"/>
              <a:gd name="T6" fmla="*/ 2147483647 w 3312"/>
              <a:gd name="T7" fmla="*/ 2147483647 h 2160"/>
              <a:gd name="T8" fmla="*/ 2147483647 w 3312"/>
              <a:gd name="T9" fmla="*/ 2147483647 h 2160"/>
              <a:gd name="T10" fmla="*/ 2147483647 w 3312"/>
              <a:gd name="T11" fmla="*/ 2147483647 h 2160"/>
              <a:gd name="T12" fmla="*/ 2147483647 w 3312"/>
              <a:gd name="T13" fmla="*/ 2147483647 h 2160"/>
              <a:gd name="T14" fmla="*/ 2147483647 w 3312"/>
              <a:gd name="T15" fmla="*/ 2147483647 h 2160"/>
              <a:gd name="T16" fmla="*/ 2147483647 w 3312"/>
              <a:gd name="T17" fmla="*/ 2147483647 h 21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12"/>
              <a:gd name="T28" fmla="*/ 0 h 2160"/>
              <a:gd name="T29" fmla="*/ 3312 w 3312"/>
              <a:gd name="T30" fmla="*/ 2160 h 21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12" h="2160">
                <a:moveTo>
                  <a:pt x="0" y="0"/>
                </a:moveTo>
                <a:cubicBezTo>
                  <a:pt x="13" y="115"/>
                  <a:pt x="47" y="511"/>
                  <a:pt x="80" y="688"/>
                </a:cubicBezTo>
                <a:cubicBezTo>
                  <a:pt x="113" y="865"/>
                  <a:pt x="149" y="957"/>
                  <a:pt x="200" y="1064"/>
                </a:cubicBezTo>
                <a:cubicBezTo>
                  <a:pt x="251" y="1171"/>
                  <a:pt x="297" y="1245"/>
                  <a:pt x="384" y="1328"/>
                </a:cubicBezTo>
                <a:cubicBezTo>
                  <a:pt x="471" y="1411"/>
                  <a:pt x="584" y="1485"/>
                  <a:pt x="720" y="1560"/>
                </a:cubicBezTo>
                <a:cubicBezTo>
                  <a:pt x="856" y="1635"/>
                  <a:pt x="1000" y="1708"/>
                  <a:pt x="1200" y="1776"/>
                </a:cubicBezTo>
                <a:cubicBezTo>
                  <a:pt x="1400" y="1844"/>
                  <a:pt x="1640" y="1912"/>
                  <a:pt x="1920" y="1968"/>
                </a:cubicBezTo>
                <a:cubicBezTo>
                  <a:pt x="2200" y="2024"/>
                  <a:pt x="2648" y="2080"/>
                  <a:pt x="2880" y="2112"/>
                </a:cubicBezTo>
                <a:cubicBezTo>
                  <a:pt x="3112" y="2144"/>
                  <a:pt x="3212" y="2152"/>
                  <a:pt x="3312" y="216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58" name="Line 9"/>
          <p:cNvSpPr>
            <a:spLocks noChangeShapeType="1"/>
          </p:cNvSpPr>
          <p:nvPr/>
        </p:nvSpPr>
        <p:spPr bwMode="auto">
          <a:xfrm>
            <a:off x="2152945" y="1935352"/>
            <a:ext cx="0" cy="3429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Dot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59" name="Line 10"/>
          <p:cNvSpPr>
            <a:spLocks noChangeShapeType="1"/>
          </p:cNvSpPr>
          <p:nvPr/>
        </p:nvSpPr>
        <p:spPr bwMode="auto">
          <a:xfrm>
            <a:off x="476545" y="5364352"/>
            <a:ext cx="1676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7182145" y="4602352"/>
            <a:ext cx="341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>
                <a:solidFill>
                  <a:srgbClr val="000000"/>
                </a:solidFill>
              </a:rPr>
              <a:t>τ</a:t>
            </a:r>
            <a:endParaRPr lang="pl-PL" i="1"/>
          </a:p>
        </p:txBody>
      </p:sp>
      <p:graphicFrame>
        <p:nvGraphicFramePr>
          <p:cNvPr id="205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41688"/>
              </p:ext>
            </p:extLst>
          </p:nvPr>
        </p:nvGraphicFramePr>
        <p:xfrm>
          <a:off x="781345" y="2621152"/>
          <a:ext cx="83820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698" name="Equation" r:id="rId4" imgW="291960" imgH="215640" progId="Equation.3">
                  <p:embed/>
                </p:oleObj>
              </mc:Choice>
              <mc:Fallback>
                <p:oleObj name="Equation" r:id="rId4" imgW="291960" imgH="215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345" y="2621152"/>
                        <a:ext cx="838200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09577"/>
              </p:ext>
            </p:extLst>
          </p:nvPr>
        </p:nvGraphicFramePr>
        <p:xfrm>
          <a:off x="2951458" y="3154552"/>
          <a:ext cx="1906587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699" name="Równanie" r:id="rId6" imgW="660240" imgH="253800" progId="Equation.3">
                  <p:embed/>
                </p:oleObj>
              </mc:Choice>
              <mc:Fallback>
                <p:oleObj name="Równanie" r:id="rId6" imgW="660240" imgH="253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1458" y="3154552"/>
                        <a:ext cx="1906587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2" name="Text Box 15"/>
          <p:cNvSpPr txBox="1">
            <a:spLocks noChangeArrowheads="1"/>
          </p:cNvSpPr>
          <p:nvPr/>
        </p:nvSpPr>
        <p:spPr bwMode="auto">
          <a:xfrm>
            <a:off x="476544" y="5618857"/>
            <a:ext cx="587372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000099"/>
                </a:solidFill>
              </a:rPr>
              <a:t>M </a:t>
            </a:r>
            <a:r>
              <a:rPr lang="pl-PL" sz="3200" b="1" dirty="0" smtClean="0">
                <a:solidFill>
                  <a:srgbClr val="000099"/>
                </a:solidFill>
              </a:rPr>
              <a:t>– </a:t>
            </a:r>
            <a:r>
              <a:rPr lang="pl-PL" sz="3200" b="1" dirty="0" err="1" smtClean="0">
                <a:solidFill>
                  <a:srgbClr val="000099"/>
                </a:solidFill>
              </a:rPr>
              <a:t>bezpamięciowość</a:t>
            </a:r>
            <a:r>
              <a:rPr lang="pl-PL" sz="3200" b="1" dirty="0">
                <a:solidFill>
                  <a:srgbClr val="000099"/>
                </a:solidFill>
              </a:rPr>
              <a:t> </a:t>
            </a:r>
            <a:r>
              <a:rPr lang="pl-PL" sz="3200" b="1" dirty="0" smtClean="0">
                <a:solidFill>
                  <a:srgbClr val="000099"/>
                </a:solidFill>
              </a:rPr>
              <a:t>(</a:t>
            </a:r>
            <a:r>
              <a:rPr lang="pl-PL" sz="3200" b="1" dirty="0">
                <a:solidFill>
                  <a:srgbClr val="000099"/>
                </a:solidFill>
              </a:rPr>
              <a:t>M</a:t>
            </a:r>
            <a:r>
              <a:rPr lang="pl-PL" sz="3200" b="1" dirty="0" smtClean="0">
                <a:solidFill>
                  <a:srgbClr val="000099"/>
                </a:solidFill>
              </a:rPr>
              <a:t>arkow)</a:t>
            </a:r>
          </a:p>
          <a:p>
            <a:r>
              <a:rPr lang="pl-PL" sz="3200" b="1" dirty="0" smtClean="0">
                <a:solidFill>
                  <a:srgbClr val="000099"/>
                </a:solidFill>
              </a:rPr>
              <a:t>(ang. </a:t>
            </a:r>
            <a:r>
              <a:rPr lang="pl-PL" sz="3200" b="1" i="1" dirty="0" err="1">
                <a:solidFill>
                  <a:srgbClr val="000099"/>
                </a:solidFill>
              </a:rPr>
              <a:t>m</a:t>
            </a:r>
            <a:r>
              <a:rPr lang="pl-PL" sz="3200" b="1" i="1" dirty="0" err="1" smtClean="0">
                <a:solidFill>
                  <a:srgbClr val="000099"/>
                </a:solidFill>
              </a:rPr>
              <a:t>emorylessness</a:t>
            </a:r>
            <a:r>
              <a:rPr lang="pl-PL" sz="3200" b="1" dirty="0">
                <a:solidFill>
                  <a:srgbClr val="000099"/>
                </a:solidFill>
              </a:rPr>
              <a:t>)</a:t>
            </a:r>
          </a:p>
        </p:txBody>
      </p:sp>
      <p:grpSp>
        <p:nvGrpSpPr>
          <p:cNvPr id="2063" name="Group 16"/>
          <p:cNvGrpSpPr>
            <a:grpSpLocks/>
          </p:cNvGrpSpPr>
          <p:nvPr/>
        </p:nvGrpSpPr>
        <p:grpSpPr bwMode="auto">
          <a:xfrm>
            <a:off x="2690813" y="1066800"/>
            <a:ext cx="6459537" cy="1628775"/>
            <a:chOff x="432" y="2928"/>
            <a:chExt cx="4069" cy="1026"/>
          </a:xfrm>
        </p:grpSpPr>
        <p:sp>
          <p:nvSpPr>
            <p:cNvPr id="2064" name="Line 17"/>
            <p:cNvSpPr>
              <a:spLocks noChangeShapeType="1"/>
            </p:cNvSpPr>
            <p:nvPr/>
          </p:nvSpPr>
          <p:spPr bwMode="auto">
            <a:xfrm>
              <a:off x="432" y="3528"/>
              <a:ext cx="3903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5" name="Rectangle 18"/>
            <p:cNvSpPr>
              <a:spLocks noChangeArrowheads="1"/>
            </p:cNvSpPr>
            <p:nvPr/>
          </p:nvSpPr>
          <p:spPr bwMode="auto">
            <a:xfrm>
              <a:off x="3984" y="3552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2066" name="Line 19"/>
            <p:cNvSpPr>
              <a:spLocks noChangeShapeType="1"/>
            </p:cNvSpPr>
            <p:nvPr/>
          </p:nvSpPr>
          <p:spPr bwMode="auto">
            <a:xfrm>
              <a:off x="1551" y="3336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7" name="Text Box 20"/>
            <p:cNvSpPr txBox="1">
              <a:spLocks noChangeArrowheads="1"/>
            </p:cNvSpPr>
            <p:nvPr/>
          </p:nvSpPr>
          <p:spPr bwMode="auto">
            <a:xfrm>
              <a:off x="2352" y="2928"/>
              <a:ext cx="280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400" b="1" i="1" dirty="0">
                  <a:solidFill>
                    <a:srgbClr val="000000"/>
                  </a:solidFill>
                </a:rPr>
                <a:t>τ</a:t>
              </a:r>
              <a:endParaRPr lang="pl-PL" i="1" dirty="0"/>
            </a:p>
          </p:txBody>
        </p:sp>
        <p:sp>
          <p:nvSpPr>
            <p:cNvPr id="2068" name="Oval 21"/>
            <p:cNvSpPr>
              <a:spLocks noChangeArrowheads="1"/>
            </p:cNvSpPr>
            <p:nvPr/>
          </p:nvSpPr>
          <p:spPr bwMode="auto">
            <a:xfrm>
              <a:off x="1551" y="347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69" name="Oval 22"/>
            <p:cNvSpPr>
              <a:spLocks noChangeArrowheads="1"/>
            </p:cNvSpPr>
            <p:nvPr/>
          </p:nvSpPr>
          <p:spPr bwMode="auto">
            <a:xfrm>
              <a:off x="3327" y="347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052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2603489"/>
                </p:ext>
              </p:extLst>
            </p:nvPr>
          </p:nvGraphicFramePr>
          <p:xfrm>
            <a:off x="1802" y="3592"/>
            <a:ext cx="1224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700" name="Equation" r:id="rId8" imgW="774360" imgH="228600" progId="Equation.3">
                    <p:embed/>
                  </p:oleObj>
                </mc:Choice>
                <mc:Fallback>
                  <p:oleObj name="Equation" r:id="rId8" imgW="77436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2" y="3592"/>
                          <a:ext cx="1224" cy="36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276858"/>
              </p:ext>
            </p:extLst>
          </p:nvPr>
        </p:nvGraphicFramePr>
        <p:xfrm>
          <a:off x="1004265" y="4708767"/>
          <a:ext cx="46355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701" name="Równanie" r:id="rId10" imgW="164880" imgH="228600" progId="Equation.3">
                  <p:embed/>
                </p:oleObj>
              </mc:Choice>
              <mc:Fallback>
                <p:oleObj name="Równanie" r:id="rId10" imgW="1648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265" y="4708767"/>
                        <a:ext cx="463550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266699" y="134493"/>
            <a:ext cx="88757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BEZPAMIĘCIOWOŚĆ ROZKŁADU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ZMIENNEJ LOSOWEJ</a:t>
            </a:r>
            <a:endParaRPr kumimoji="1" lang="pl-PL" sz="36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7391399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107741"/>
              </p:ext>
            </p:extLst>
          </p:nvPr>
        </p:nvGraphicFramePr>
        <p:xfrm>
          <a:off x="1241630" y="2078850"/>
          <a:ext cx="60404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187" name="Equation" r:id="rId4" imgW="2882880" imgH="431640" progId="Equation.3">
                  <p:embed/>
                </p:oleObj>
              </mc:Choice>
              <mc:Fallback>
                <p:oleObj name="Equation" r:id="rId4" imgW="2882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1630" y="2078850"/>
                        <a:ext cx="6040438" cy="904875"/>
                      </a:xfrm>
                      <a:prstGeom prst="rect">
                        <a:avLst/>
                      </a:prstGeom>
                      <a:solidFill>
                        <a:srgbClr val="CC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1241630" y="1584429"/>
            <a:ext cx="138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Definicja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78096" y="3474005"/>
            <a:ext cx="804233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pl-PL" sz="2200" b="1" dirty="0" smtClean="0">
                <a:solidFill>
                  <a:srgbClr val="000000"/>
                </a:solidFill>
              </a:rPr>
              <a:t>Jedynym </a:t>
            </a:r>
            <a:r>
              <a:rPr lang="pl-PL" sz="2200" b="1" dirty="0" smtClean="0">
                <a:solidFill>
                  <a:srgbClr val="FF0000"/>
                </a:solidFill>
              </a:rPr>
              <a:t>ciągłym</a:t>
            </a:r>
            <a:r>
              <a:rPr lang="pl-PL" sz="2200" b="1" dirty="0" smtClean="0">
                <a:solidFill>
                  <a:srgbClr val="000000"/>
                </a:solidFill>
              </a:rPr>
              <a:t> rozkładem zmiennej losowej, posiadającym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cechę</a:t>
            </a: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err="1" smtClean="0">
                <a:solidFill>
                  <a:srgbClr val="000000"/>
                </a:solidFill>
              </a:rPr>
              <a:t>bezpamięciowości</a:t>
            </a:r>
            <a:r>
              <a:rPr lang="pl-PL" sz="2200" b="1" dirty="0" smtClean="0">
                <a:solidFill>
                  <a:srgbClr val="000000"/>
                </a:solidFill>
              </a:rPr>
              <a:t>, jest rozkład </a:t>
            </a:r>
            <a:r>
              <a:rPr lang="pl-PL" sz="2200" b="1" dirty="0" smtClean="0">
                <a:solidFill>
                  <a:srgbClr val="FF0000"/>
                </a:solidFill>
              </a:rPr>
              <a:t>wykładniczy</a:t>
            </a:r>
            <a:r>
              <a:rPr lang="pl-PL" sz="2200" b="1" dirty="0" smtClean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pl-PL" sz="2200" b="1" dirty="0" smtClean="0">
                <a:solidFill>
                  <a:srgbClr val="000000"/>
                </a:solidFill>
              </a:rPr>
              <a:t>Jedynym </a:t>
            </a:r>
            <a:r>
              <a:rPr lang="pl-PL" sz="2200" b="1" dirty="0" smtClean="0">
                <a:solidFill>
                  <a:srgbClr val="FF0000"/>
                </a:solidFill>
              </a:rPr>
              <a:t>dyskretnym</a:t>
            </a:r>
            <a:r>
              <a:rPr lang="pl-PL" sz="2200" b="1" dirty="0" smtClean="0">
                <a:solidFill>
                  <a:srgbClr val="000000"/>
                </a:solidFill>
              </a:rPr>
              <a:t> rozkładem zmiennej losowej, posiada-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err="1" smtClean="0">
                <a:solidFill>
                  <a:srgbClr val="000000"/>
                </a:solidFill>
              </a:rPr>
              <a:t>jącym</a:t>
            </a:r>
            <a:r>
              <a:rPr lang="pl-PL" sz="2200" b="1" dirty="0" smtClean="0">
                <a:solidFill>
                  <a:srgbClr val="000000"/>
                </a:solidFill>
              </a:rPr>
              <a:t> cechę </a:t>
            </a:r>
            <a:r>
              <a:rPr lang="pl-PL" sz="2200" b="1" dirty="0" err="1">
                <a:solidFill>
                  <a:srgbClr val="000000"/>
                </a:solidFill>
              </a:rPr>
              <a:t>bezpamięciowości</a:t>
            </a:r>
            <a:r>
              <a:rPr lang="pl-PL" sz="2200" b="1" dirty="0">
                <a:solidFill>
                  <a:srgbClr val="000000"/>
                </a:solidFill>
              </a:rPr>
              <a:t>, jest rozkład </a:t>
            </a:r>
            <a:r>
              <a:rPr lang="pl-PL" sz="2200" b="1" dirty="0" smtClean="0">
                <a:solidFill>
                  <a:srgbClr val="FF0000"/>
                </a:solidFill>
              </a:rPr>
              <a:t>geometryczny</a:t>
            </a:r>
            <a:r>
              <a:rPr lang="pl-PL" sz="2200" b="1" dirty="0" smtClean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7" name="Prostokąt 26"/>
          <p:cNvSpPr/>
          <p:nvPr/>
        </p:nvSpPr>
        <p:spPr bwMode="auto">
          <a:xfrm>
            <a:off x="78096" y="3386059"/>
            <a:ext cx="8539004" cy="1620180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66906" y="4278326"/>
            <a:ext cx="605056" cy="720080"/>
          </a:xfrm>
          <a:prstGeom prst="rect">
            <a:avLst/>
          </a:prstGeom>
          <a:noFill/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70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7391399" y="6491029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66699" y="134493"/>
            <a:ext cx="88757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BEZPAMIĘCIOWOŚĆ ROZKŁADU WYKŁADNICZEGO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-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odstawowa korzyść</a:t>
            </a:r>
            <a:endParaRPr kumimoji="1" lang="pl-PL" sz="36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82" name="Grupa 81"/>
          <p:cNvGrpSpPr/>
          <p:nvPr/>
        </p:nvGrpSpPr>
        <p:grpSpPr>
          <a:xfrm>
            <a:off x="2421261" y="4962184"/>
            <a:ext cx="5101075" cy="1832045"/>
            <a:chOff x="2421261" y="4962184"/>
            <a:chExt cx="5101075" cy="1832045"/>
          </a:xfrm>
        </p:grpSpPr>
        <p:graphicFrame>
          <p:nvGraphicFramePr>
            <p:cNvPr id="45" name="Obiek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3107518"/>
                </p:ext>
              </p:extLst>
            </p:nvPr>
          </p:nvGraphicFramePr>
          <p:xfrm>
            <a:off x="2422217" y="4962184"/>
            <a:ext cx="4827588" cy="925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6088" name="Równanie" r:id="rId3" imgW="1193760" imgH="228600" progId="Equation.3">
                    <p:embed/>
                  </p:oleObj>
                </mc:Choice>
                <mc:Fallback>
                  <p:oleObj name="Równanie" r:id="rId3" imgW="119376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422217" y="4962184"/>
                          <a:ext cx="4827588" cy="925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Text Box 15"/>
            <p:cNvSpPr txBox="1">
              <a:spLocks noChangeArrowheads="1"/>
            </p:cNvSpPr>
            <p:nvPr/>
          </p:nvSpPr>
          <p:spPr bwMode="auto">
            <a:xfrm>
              <a:off x="2421261" y="5717011"/>
              <a:ext cx="5101075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/>
              <a:r>
                <a:rPr lang="pl-PL" sz="3200" b="1" dirty="0" err="1" smtClean="0">
                  <a:solidFill>
                    <a:srgbClr val="000099"/>
                  </a:solidFill>
                </a:rPr>
                <a:t>Bezpamięciowość</a:t>
              </a:r>
              <a:r>
                <a:rPr lang="pl-PL" sz="3200" b="1" dirty="0">
                  <a:solidFill>
                    <a:srgbClr val="000099"/>
                  </a:solidFill>
                </a:rPr>
                <a:t> </a:t>
              </a:r>
              <a:r>
                <a:rPr lang="pl-PL" sz="3200" b="1" dirty="0" smtClean="0">
                  <a:solidFill>
                    <a:srgbClr val="000099"/>
                  </a:solidFill>
                </a:rPr>
                <a:t>upraszcza</a:t>
              </a:r>
              <a:br>
                <a:rPr lang="pl-PL" sz="3200" b="1" dirty="0" smtClean="0">
                  <a:solidFill>
                    <a:srgbClr val="000099"/>
                  </a:solidFill>
                </a:rPr>
              </a:br>
              <a:r>
                <a:rPr lang="pl-PL" sz="3200" b="1" dirty="0" smtClean="0">
                  <a:solidFill>
                    <a:srgbClr val="000099"/>
                  </a:solidFill>
                </a:rPr>
                <a:t>istotnie</a:t>
              </a:r>
              <a:r>
                <a:rPr lang="pl-PL" sz="3200" b="1" dirty="0">
                  <a:solidFill>
                    <a:srgbClr val="000099"/>
                  </a:solidFill>
                </a:rPr>
                <a:t> </a:t>
              </a:r>
              <a:r>
                <a:rPr lang="pl-PL" sz="3200" b="1" dirty="0" smtClean="0">
                  <a:solidFill>
                    <a:srgbClr val="000099"/>
                  </a:solidFill>
                </a:rPr>
                <a:t>opis stanu systemu.</a:t>
              </a:r>
              <a:endParaRPr lang="pl-PL" sz="3200" dirty="0"/>
            </a:p>
          </p:txBody>
        </p:sp>
      </p:grpSp>
      <p:grpSp>
        <p:nvGrpSpPr>
          <p:cNvPr id="80" name="Grupa 79"/>
          <p:cNvGrpSpPr/>
          <p:nvPr/>
        </p:nvGrpSpPr>
        <p:grpSpPr>
          <a:xfrm>
            <a:off x="4310632" y="1117737"/>
            <a:ext cx="4731468" cy="3801668"/>
            <a:chOff x="4310632" y="1117737"/>
            <a:chExt cx="4731468" cy="3801668"/>
          </a:xfrm>
        </p:grpSpPr>
        <p:sp>
          <p:nvSpPr>
            <p:cNvPr id="21" name="pole tekstowe 20"/>
            <p:cNvSpPr txBox="1"/>
            <p:nvPr/>
          </p:nvSpPr>
          <p:spPr>
            <a:xfrm>
              <a:off x="5059920" y="3595966"/>
              <a:ext cx="398218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000" b="1" i="1" dirty="0">
                  <a:solidFill>
                    <a:srgbClr val="000000"/>
                  </a:solidFill>
                </a:rPr>
                <a:t>τ</a:t>
              </a:r>
              <a:r>
                <a:rPr lang="pl-PL" sz="2000" b="1" baseline="-25000" dirty="0" smtClean="0">
                  <a:solidFill>
                    <a:srgbClr val="000000"/>
                  </a:solidFill>
                </a:rPr>
                <a:t>a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– czas do pojawienia się (</a:t>
              </a:r>
              <a:r>
                <a:rPr lang="pl-PL" sz="2000" b="1" i="1" dirty="0" err="1" smtClean="0">
                  <a:solidFill>
                    <a:srgbClr val="000000"/>
                  </a:solidFill>
                </a:rPr>
                <a:t>arrival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następnego</a:t>
              </a:r>
              <a:r>
                <a:rPr lang="pl-PL" sz="2000" b="1" dirty="0">
                  <a:solidFill>
                    <a:srgbClr val="000000"/>
                  </a:solidFill>
                </a:rPr>
                <a:t> 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zgłoszenia</a:t>
              </a:r>
            </a:p>
            <a:p>
              <a:r>
                <a:rPr lang="el-GR" sz="2000" b="1" i="1" dirty="0" smtClean="0">
                  <a:solidFill>
                    <a:srgbClr val="000000"/>
                  </a:solidFill>
                </a:rPr>
                <a:t>τ</a:t>
              </a:r>
              <a:r>
                <a:rPr lang="pl-PL" sz="2000" b="1" baseline="-25000" dirty="0">
                  <a:solidFill>
                    <a:srgbClr val="00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</a:t>
              </a:r>
              <a:r>
                <a:rPr lang="pl-PL" sz="2000" b="1" dirty="0">
                  <a:solidFill>
                    <a:srgbClr val="000000"/>
                  </a:solidFill>
                </a:rPr>
                <a:t>– 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czas do zakończenia obsługi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service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 bieżącego zgłoszenia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79" name="Grupa 78"/>
            <p:cNvGrpSpPr/>
            <p:nvPr/>
          </p:nvGrpSpPr>
          <p:grpSpPr>
            <a:xfrm>
              <a:off x="4310632" y="1117737"/>
              <a:ext cx="4731468" cy="2179431"/>
              <a:chOff x="4310632" y="1117737"/>
              <a:chExt cx="4731468" cy="2179431"/>
            </a:xfrm>
          </p:grpSpPr>
          <p:graphicFrame>
            <p:nvGraphicFramePr>
              <p:cNvPr id="20" name="Obiek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2802572"/>
                  </p:ext>
                </p:extLst>
              </p:nvPr>
            </p:nvGraphicFramePr>
            <p:xfrm>
              <a:off x="5437364" y="2630577"/>
              <a:ext cx="2108395" cy="6665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6089" name="Równanie" r:id="rId5" imgW="723600" imgH="228600" progId="Equation.3">
                      <p:embed/>
                    </p:oleObj>
                  </mc:Choice>
                  <mc:Fallback>
                    <p:oleObj name="Równanie" r:id="rId5" imgW="72360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5437364" y="2630577"/>
                            <a:ext cx="2108395" cy="66659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5700760" y="1117737"/>
                <a:ext cx="1295400" cy="76200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6996160" y="1270137"/>
                <a:ext cx="838200" cy="447675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5977322" y="1235874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" name="Line 15"/>
              <p:cNvSpPr>
                <a:spLocks noChangeShapeType="1"/>
              </p:cNvSpPr>
              <p:nvPr/>
            </p:nvSpPr>
            <p:spPr bwMode="auto">
              <a:xfrm>
                <a:off x="6738070" y="1235874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" name="Line 17"/>
              <p:cNvSpPr>
                <a:spLocks noChangeShapeType="1"/>
              </p:cNvSpPr>
              <p:nvPr/>
            </p:nvSpPr>
            <p:spPr bwMode="auto">
              <a:xfrm rot="5400000">
                <a:off x="7415260" y="1232037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5" name="Line 18"/>
              <p:cNvSpPr>
                <a:spLocks noChangeShapeType="1"/>
              </p:cNvSpPr>
              <p:nvPr/>
            </p:nvSpPr>
            <p:spPr bwMode="auto">
              <a:xfrm>
                <a:off x="7822900" y="1475182"/>
                <a:ext cx="1219200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7" name="Line 18"/>
              <p:cNvSpPr>
                <a:spLocks noChangeShapeType="1"/>
              </p:cNvSpPr>
              <p:nvPr/>
            </p:nvSpPr>
            <p:spPr bwMode="auto">
              <a:xfrm>
                <a:off x="4567935" y="1491805"/>
                <a:ext cx="1219200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2" name="Line 15"/>
              <p:cNvSpPr>
                <a:spLocks noChangeShapeType="1"/>
              </p:cNvSpPr>
              <p:nvPr/>
            </p:nvSpPr>
            <p:spPr bwMode="auto">
              <a:xfrm>
                <a:off x="6167509" y="1235874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15"/>
              <p:cNvSpPr>
                <a:spLocks noChangeShapeType="1"/>
              </p:cNvSpPr>
              <p:nvPr/>
            </p:nvSpPr>
            <p:spPr bwMode="auto">
              <a:xfrm>
                <a:off x="6357696" y="1235874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15"/>
              <p:cNvSpPr>
                <a:spLocks noChangeShapeType="1"/>
              </p:cNvSpPr>
              <p:nvPr/>
            </p:nvSpPr>
            <p:spPr bwMode="auto">
              <a:xfrm>
                <a:off x="6547883" y="1235874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9" name="Line 12"/>
              <p:cNvSpPr>
                <a:spLocks noChangeShapeType="1"/>
              </p:cNvSpPr>
              <p:nvPr/>
            </p:nvSpPr>
            <p:spPr bwMode="auto">
              <a:xfrm>
                <a:off x="5787135" y="1235874"/>
                <a:ext cx="0" cy="533400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" name="Prostokąt 60"/>
              <p:cNvSpPr/>
              <p:nvPr/>
            </p:nvSpPr>
            <p:spPr bwMode="auto">
              <a:xfrm>
                <a:off x="4310632" y="1687162"/>
                <a:ext cx="635236" cy="231273"/>
              </a:xfrm>
              <a:prstGeom prst="rect">
                <a:avLst/>
              </a:prstGeom>
              <a:pattFill prst="ltUpDiag">
                <a:fgClr>
                  <a:srgbClr val="006600"/>
                </a:fgClr>
                <a:bgClr>
                  <a:schemeClr val="bg1"/>
                </a:bgClr>
              </a:patt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Prostokąt 61"/>
              <p:cNvSpPr/>
              <p:nvPr/>
            </p:nvSpPr>
            <p:spPr bwMode="auto">
              <a:xfrm>
                <a:off x="4972341" y="1687162"/>
                <a:ext cx="397505" cy="231273"/>
              </a:xfrm>
              <a:prstGeom prst="rect">
                <a:avLst/>
              </a:prstGeom>
              <a:solidFill>
                <a:srgbClr val="006600">
                  <a:alpha val="50000"/>
                </a:srgb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Prostokąt 62"/>
              <p:cNvSpPr/>
              <p:nvPr/>
            </p:nvSpPr>
            <p:spPr bwMode="auto">
              <a:xfrm>
                <a:off x="7249805" y="2303603"/>
                <a:ext cx="405681" cy="231273"/>
              </a:xfrm>
              <a:prstGeom prst="rect">
                <a:avLst/>
              </a:prstGeom>
              <a:pattFill prst="ltUpDiag">
                <a:fgClr>
                  <a:srgbClr val="006600"/>
                </a:fgClr>
                <a:bgClr>
                  <a:schemeClr val="bg1"/>
                </a:bgClr>
              </a:patt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Prostokąt 63"/>
              <p:cNvSpPr/>
              <p:nvPr/>
            </p:nvSpPr>
            <p:spPr bwMode="auto">
              <a:xfrm>
                <a:off x="7681960" y="2303603"/>
                <a:ext cx="1009085" cy="226237"/>
              </a:xfrm>
              <a:prstGeom prst="rect">
                <a:avLst/>
              </a:prstGeom>
              <a:solidFill>
                <a:srgbClr val="006600">
                  <a:alpha val="50000"/>
                </a:srgb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2" name="Łącznik prosty ze strzałką 11"/>
              <p:cNvCxnSpPr/>
              <p:nvPr/>
            </p:nvCxnSpPr>
            <p:spPr bwMode="auto">
              <a:xfrm>
                <a:off x="7155021" y="1538790"/>
                <a:ext cx="94784" cy="755645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6" name="Łącznik prosty ze strzałką 65"/>
              <p:cNvCxnSpPr/>
              <p:nvPr/>
            </p:nvCxnSpPr>
            <p:spPr bwMode="auto">
              <a:xfrm>
                <a:off x="7681960" y="1538790"/>
                <a:ext cx="1009085" cy="76481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9" name="Prostokąt 68"/>
              <p:cNvSpPr/>
              <p:nvPr/>
            </p:nvSpPr>
            <p:spPr bwMode="auto">
              <a:xfrm>
                <a:off x="7155021" y="1464945"/>
                <a:ext cx="297498" cy="66130"/>
              </a:xfrm>
              <a:prstGeom prst="rect">
                <a:avLst/>
              </a:prstGeom>
              <a:pattFill prst="ltUpDiag">
                <a:fgClr>
                  <a:srgbClr val="006600"/>
                </a:fgClr>
                <a:bgClr>
                  <a:schemeClr val="bg1"/>
                </a:bgClr>
              </a:patt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2" name="pole tekstowe 71"/>
              <p:cNvSpPr txBox="1"/>
              <p:nvPr/>
            </p:nvSpPr>
            <p:spPr>
              <a:xfrm>
                <a:off x="4934834" y="1751689"/>
                <a:ext cx="6070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800" b="1" i="1" dirty="0" smtClean="0">
                    <a:solidFill>
                      <a:srgbClr val="000000"/>
                    </a:solidFill>
                  </a:rPr>
                  <a:t>τ</a:t>
                </a:r>
                <a:r>
                  <a:rPr lang="pl-PL" sz="2800" b="1" baseline="-25000" dirty="0" smtClean="0">
                    <a:solidFill>
                      <a:srgbClr val="000000"/>
                    </a:solidFill>
                  </a:rPr>
                  <a:t>a</a:t>
                </a:r>
                <a:endParaRPr lang="pl-PL" sz="2800" b="1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pole tekstowe 72"/>
              <p:cNvSpPr txBox="1"/>
              <p:nvPr/>
            </p:nvSpPr>
            <p:spPr>
              <a:xfrm>
                <a:off x="7963373" y="2410241"/>
                <a:ext cx="6070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800" b="1" i="1" dirty="0" smtClean="0">
                    <a:solidFill>
                      <a:srgbClr val="000000"/>
                    </a:solidFill>
                  </a:rPr>
                  <a:t>τ</a:t>
                </a:r>
                <a:r>
                  <a:rPr lang="pl-PL" sz="2800" b="1" baseline="-25000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75" name="Nawias klamrowy otwierający 74"/>
              <p:cNvSpPr/>
              <p:nvPr/>
            </p:nvSpPr>
            <p:spPr bwMode="auto">
              <a:xfrm rot="16200000">
                <a:off x="6549634" y="997178"/>
                <a:ext cx="490726" cy="2413930"/>
              </a:xfrm>
              <a:prstGeom prst="leftBrac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76" name="pole tekstowe 75"/>
              <p:cNvSpPr txBox="1"/>
              <p:nvPr/>
            </p:nvSpPr>
            <p:spPr>
              <a:xfrm>
                <a:off x="6419333" y="2252454"/>
                <a:ext cx="6070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800" b="1" i="1" dirty="0">
                    <a:solidFill>
                      <a:srgbClr val="000000"/>
                    </a:solidFill>
                  </a:rPr>
                  <a:t>k</a:t>
                </a:r>
                <a:endParaRPr lang="pl-PL" sz="2800" b="1" baseline="-25000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3" name="Grupa 82"/>
          <p:cNvGrpSpPr/>
          <p:nvPr/>
        </p:nvGrpSpPr>
        <p:grpSpPr>
          <a:xfrm>
            <a:off x="452142" y="1715779"/>
            <a:ext cx="4344883" cy="3048670"/>
            <a:chOff x="452142" y="1715779"/>
            <a:chExt cx="4344883" cy="3048670"/>
          </a:xfrm>
        </p:grpSpPr>
        <p:sp>
          <p:nvSpPr>
            <p:cNvPr id="47" name="Line 18"/>
            <p:cNvSpPr>
              <a:spLocks noChangeShapeType="1"/>
            </p:cNvSpPr>
            <p:nvPr/>
          </p:nvSpPr>
          <p:spPr bwMode="auto">
            <a:xfrm flipV="1">
              <a:off x="778328" y="3399240"/>
              <a:ext cx="4018697" cy="2249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" name="Prostokąt 3"/>
            <p:cNvSpPr/>
            <p:nvPr/>
          </p:nvSpPr>
          <p:spPr bwMode="auto">
            <a:xfrm>
              <a:off x="1830331" y="3140688"/>
              <a:ext cx="770251" cy="240769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Prostokąt 47"/>
            <p:cNvSpPr/>
            <p:nvPr/>
          </p:nvSpPr>
          <p:spPr bwMode="auto">
            <a:xfrm>
              <a:off x="2355948" y="2851576"/>
              <a:ext cx="244633" cy="264068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Prostokąt 48"/>
            <p:cNvSpPr/>
            <p:nvPr/>
          </p:nvSpPr>
          <p:spPr bwMode="auto">
            <a:xfrm>
              <a:off x="1965346" y="2620302"/>
              <a:ext cx="635236" cy="231273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Prostokąt 49"/>
            <p:cNvSpPr/>
            <p:nvPr/>
          </p:nvSpPr>
          <p:spPr bwMode="auto">
            <a:xfrm>
              <a:off x="2190370" y="2380741"/>
              <a:ext cx="410211" cy="214517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Prostokąt 50"/>
            <p:cNvSpPr/>
            <p:nvPr/>
          </p:nvSpPr>
          <p:spPr bwMode="auto">
            <a:xfrm>
              <a:off x="1374666" y="2091628"/>
              <a:ext cx="1225916" cy="272441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Prostokąt 51"/>
            <p:cNvSpPr/>
            <p:nvPr/>
          </p:nvSpPr>
          <p:spPr bwMode="auto">
            <a:xfrm>
              <a:off x="1740320" y="1818339"/>
              <a:ext cx="860261" cy="253987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" name="Łącznik prosty 8"/>
            <p:cNvCxnSpPr/>
            <p:nvPr/>
          </p:nvCxnSpPr>
          <p:spPr bwMode="auto">
            <a:xfrm>
              <a:off x="2600582" y="3414299"/>
              <a:ext cx="0" cy="135015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Prostokąt 52"/>
            <p:cNvSpPr/>
            <p:nvPr/>
          </p:nvSpPr>
          <p:spPr bwMode="auto">
            <a:xfrm>
              <a:off x="1960430" y="4368959"/>
              <a:ext cx="635236" cy="231273"/>
            </a:xfrm>
            <a:prstGeom prst="rect">
              <a:avLst/>
            </a:prstGeom>
            <a:pattFill prst="ltUpDiag">
              <a:fgClr>
                <a:srgbClr val="006600"/>
              </a:fgClr>
              <a:bgClr>
                <a:schemeClr val="bg1"/>
              </a:bgClr>
            </a:patt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Prostokąt 53"/>
            <p:cNvSpPr/>
            <p:nvPr/>
          </p:nvSpPr>
          <p:spPr bwMode="auto">
            <a:xfrm>
              <a:off x="2622139" y="4368959"/>
              <a:ext cx="397505" cy="238211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7" name="Prostokąt 56"/>
            <p:cNvSpPr/>
            <p:nvPr/>
          </p:nvSpPr>
          <p:spPr bwMode="auto">
            <a:xfrm>
              <a:off x="2189984" y="3771411"/>
              <a:ext cx="405681" cy="231273"/>
            </a:xfrm>
            <a:prstGeom prst="rect">
              <a:avLst/>
            </a:prstGeom>
            <a:pattFill prst="ltUpDiag">
              <a:fgClr>
                <a:srgbClr val="006600"/>
              </a:fgClr>
              <a:bgClr>
                <a:schemeClr val="bg1"/>
              </a:bgClr>
            </a:patt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8" name="Prostokąt 57"/>
            <p:cNvSpPr/>
            <p:nvPr/>
          </p:nvSpPr>
          <p:spPr bwMode="auto">
            <a:xfrm>
              <a:off x="2622139" y="3771411"/>
              <a:ext cx="1009085" cy="238211"/>
            </a:xfrm>
            <a:prstGeom prst="rect">
              <a:avLst/>
            </a:prstGeom>
            <a:solidFill>
              <a:srgbClr val="006600">
                <a:alpha val="5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3153154" y="4132758"/>
              <a:ext cx="6070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3200" b="1" i="1" dirty="0" smtClean="0">
                  <a:solidFill>
                    <a:srgbClr val="000000"/>
                  </a:solidFill>
                </a:rPr>
                <a:t>τ</a:t>
              </a:r>
              <a:r>
                <a:rPr lang="pl-PL" sz="3200" b="1" baseline="-25000" dirty="0" smtClean="0">
                  <a:solidFill>
                    <a:srgbClr val="000000"/>
                  </a:solidFill>
                </a:rPr>
                <a:t>a</a:t>
              </a:r>
              <a:endParaRPr lang="pl-PL" sz="3200" b="1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60" name="pole tekstowe 59"/>
            <p:cNvSpPr txBox="1"/>
            <p:nvPr/>
          </p:nvSpPr>
          <p:spPr>
            <a:xfrm>
              <a:off x="3794963" y="3563457"/>
              <a:ext cx="6070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3200" b="1" i="1" dirty="0" smtClean="0">
                  <a:solidFill>
                    <a:srgbClr val="000000"/>
                  </a:solidFill>
                </a:rPr>
                <a:t>τ</a:t>
              </a:r>
              <a:r>
                <a:rPr lang="pl-PL" sz="3200" b="1" baseline="-25000" dirty="0">
                  <a:solidFill>
                    <a:srgbClr val="000000"/>
                  </a:solidFill>
                </a:rPr>
                <a:t>s</a:t>
              </a:r>
            </a:p>
          </p:txBody>
        </p:sp>
        <p:sp>
          <p:nvSpPr>
            <p:cNvPr id="77" name="Nawias klamrowy otwierający 76"/>
            <p:cNvSpPr/>
            <p:nvPr/>
          </p:nvSpPr>
          <p:spPr bwMode="auto">
            <a:xfrm>
              <a:off x="973008" y="1715779"/>
              <a:ext cx="490726" cy="2413930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pole tekstowe 77"/>
            <p:cNvSpPr txBox="1"/>
            <p:nvPr/>
          </p:nvSpPr>
          <p:spPr>
            <a:xfrm>
              <a:off x="452142" y="2620302"/>
              <a:ext cx="6070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800" b="1" i="1" dirty="0">
                  <a:solidFill>
                    <a:srgbClr val="000000"/>
                  </a:solidFill>
                </a:rPr>
                <a:t>k</a:t>
              </a:r>
              <a:endParaRPr lang="pl-PL" sz="2800" b="1" baseline="-25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473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BEZPAMIĘCIOWOŚĆ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7392067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 bwMode="auto">
          <a:xfrm>
            <a:off x="0" y="1268760"/>
            <a:ext cx="9144000" cy="3645405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2933945"/>
            <a:ext cx="605056" cy="720080"/>
          </a:xfrm>
          <a:prstGeom prst="rect">
            <a:avLst/>
          </a:prstGeom>
          <a:noFill/>
        </p:spPr>
      </p:pic>
      <p:sp>
        <p:nvSpPr>
          <p:cNvPr id="6" name="pole tekstowe 5"/>
          <p:cNvSpPr txBox="1"/>
          <p:nvPr/>
        </p:nvSpPr>
        <p:spPr>
          <a:xfrm>
            <a:off x="0" y="1403775"/>
            <a:ext cx="914308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Dołączyłeś się do kolejki, w której czas obsługi klientów i odstępy</a:t>
            </a:r>
            <a:br>
              <a:rPr lang="pl-PL" b="1" dirty="0" smtClean="0"/>
            </a:br>
            <a:r>
              <a:rPr lang="pl-PL" b="1" dirty="0" smtClean="0"/>
              <a:t>czasu</a:t>
            </a:r>
            <a:r>
              <a:rPr lang="pl-PL" b="1" dirty="0"/>
              <a:t> </a:t>
            </a:r>
            <a:r>
              <a:rPr lang="pl-PL" b="1" dirty="0" smtClean="0"/>
              <a:t>pomiędzy klientami mają rozkład wykładniczy z parametrami</a:t>
            </a:r>
            <a:br>
              <a:rPr lang="pl-PL" b="1" dirty="0" smtClean="0"/>
            </a:br>
            <a:r>
              <a:rPr lang="pl-PL" b="1" dirty="0" smtClean="0"/>
              <a:t>odpowiednio</a:t>
            </a:r>
            <a:r>
              <a:rPr lang="pl-PL" b="1" dirty="0" smtClean="0">
                <a:sym typeface="Symbol"/>
              </a:rPr>
              <a:t> </a:t>
            </a:r>
            <a:r>
              <a:rPr lang="pl-PL" b="1" i="1" dirty="0">
                <a:sym typeface="Symbol"/>
              </a:rPr>
              <a:t></a:t>
            </a:r>
            <a:r>
              <a:rPr lang="pl-PL" b="1" dirty="0">
                <a:sym typeface="Symbol"/>
              </a:rPr>
              <a:t> </a:t>
            </a:r>
            <a:r>
              <a:rPr lang="pl-PL" b="1" dirty="0" smtClean="0">
                <a:sym typeface="Symbol"/>
              </a:rPr>
              <a:t>oraz </a:t>
            </a:r>
            <a:r>
              <a:rPr lang="pl-PL" b="1" i="1" dirty="0" smtClean="0">
                <a:sym typeface="Symbol"/>
              </a:rPr>
              <a:t>.</a:t>
            </a:r>
            <a:endParaRPr lang="pl-PL" b="1" dirty="0" smtClean="0"/>
          </a:p>
          <a:p>
            <a:endParaRPr lang="pl-PL" b="1" dirty="0" smtClean="0">
              <a:sym typeface="Symbol"/>
            </a:endParaRPr>
          </a:p>
          <a:p>
            <a:r>
              <a:rPr lang="pl-PL" b="1" dirty="0" smtClean="0">
                <a:sym typeface="Symbol"/>
              </a:rPr>
              <a:t>Ile wynosi prawdopodobieństwo, że obsługa klienta zakończy</a:t>
            </a:r>
            <a:br>
              <a:rPr lang="pl-PL" b="1" dirty="0" smtClean="0">
                <a:sym typeface="Symbol"/>
              </a:rPr>
            </a:br>
            <a:r>
              <a:rPr lang="pl-PL" b="1" dirty="0" smtClean="0">
                <a:sym typeface="Symbol"/>
              </a:rPr>
              <a:t>się przed nadejściem kolejnego klienta?</a:t>
            </a:r>
          </a:p>
          <a:p>
            <a:endParaRPr lang="pl-PL" b="1" dirty="0">
              <a:sym typeface="Symbol"/>
            </a:endParaRPr>
          </a:p>
          <a:p>
            <a:r>
              <a:rPr lang="pl-PL" b="1" dirty="0" smtClean="0">
                <a:sym typeface="Symbol"/>
              </a:rPr>
              <a:t>Wyznacz rozkład prawdopodobieństwa liczby klientów</a:t>
            </a:r>
            <a:br>
              <a:rPr lang="pl-PL" b="1" dirty="0" smtClean="0">
                <a:sym typeface="Symbol"/>
              </a:rPr>
            </a:br>
            <a:r>
              <a:rPr lang="pl-PL" b="1" dirty="0" smtClean="0">
                <a:sym typeface="Symbol"/>
              </a:rPr>
              <a:t>pojawiających się w kolejce w czasie obsługi jednego klienta.</a:t>
            </a:r>
          </a:p>
          <a:p>
            <a:endParaRPr lang="pl-PL" b="1" dirty="0" smtClean="0">
              <a:sym typeface="Symbol"/>
            </a:endParaRPr>
          </a:p>
        </p:txBody>
      </p:sp>
      <p:pic>
        <p:nvPicPr>
          <p:cNvPr id="7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159" y="3960983"/>
            <a:ext cx="605056" cy="720080"/>
          </a:xfrm>
          <a:prstGeom prst="rect">
            <a:avLst/>
          </a:prstGeom>
          <a:noFill/>
        </p:spPr>
      </p:pic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 PODSUMOWANIE</a:t>
            </a:r>
            <a:endParaRPr lang="pl-PL" dirty="0" smtClean="0"/>
          </a:p>
        </p:txBody>
      </p:sp>
      <p:sp>
        <p:nvSpPr>
          <p:cNvPr id="4" name="Text Box 50"/>
          <p:cNvSpPr txBox="1">
            <a:spLocks noChangeArrowheads="1"/>
          </p:cNvSpPr>
          <p:nvPr/>
        </p:nvSpPr>
        <p:spPr bwMode="auto">
          <a:xfrm>
            <a:off x="296525" y="1043736"/>
            <a:ext cx="8640960" cy="538609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000000"/>
                </a:solidFill>
              </a:rPr>
              <a:t>S</a:t>
            </a:r>
            <a:r>
              <a:rPr lang="pl-PL" sz="2000" b="1" dirty="0" smtClean="0">
                <a:solidFill>
                  <a:srgbClr val="000000"/>
                </a:solidFill>
              </a:rPr>
              <a:t>trumień wykładniczy pakietów jest definiowany przez odstępy czasu pomiędzy pakietami oraz czasy transmisji pakietów opisane rozkładem wykładniczym (punktowy model strumienia).</a:t>
            </a: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Rozkład Poissona opisuje zliczanie przybywających pakietów i jest równoważny z rozkładem wykładniczym odstępów czasu pomiędzy pakietami.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Strumień wykładniczy jest mierzony w erlangach lub współczynnikiem wykorzystania.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Właściwości rozkładu wykładniczego 1. </a:t>
            </a:r>
            <a:r>
              <a:rPr lang="pl-PL" sz="2000" b="1" dirty="0" err="1" smtClean="0">
                <a:solidFill>
                  <a:srgbClr val="000000"/>
                </a:solidFill>
              </a:rPr>
              <a:t>bezpamięciowość</a:t>
            </a:r>
            <a:r>
              <a:rPr lang="pl-PL" sz="2000" b="1" dirty="0" smtClean="0">
                <a:solidFill>
                  <a:srgbClr val="000000"/>
                </a:solidFill>
              </a:rPr>
              <a:t>, </a:t>
            </a:r>
            <a:r>
              <a:rPr lang="pl-PL" sz="2000" b="1" dirty="0" smtClean="0">
                <a:solidFill>
                  <a:srgbClr val="C00000"/>
                </a:solidFill>
              </a:rPr>
              <a:t>2. PASTA, 3. paradoks chwili obserwacji oraz 4. związek z rozkładem dwumianowym</a:t>
            </a:r>
            <a:r>
              <a:rPr lang="pl-PL" sz="2000" b="1" dirty="0" smtClean="0">
                <a:solidFill>
                  <a:srgbClr val="000000"/>
                </a:solidFill>
              </a:rPr>
              <a:t>.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C00000"/>
                </a:solidFill>
              </a:rPr>
              <a:t>Rozkład wykładniczy można stosować do danych, gdy </a:t>
            </a:r>
            <a:endParaRPr lang="pl-PL" sz="2000" b="1" dirty="0">
              <a:solidFill>
                <a:srgbClr val="C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C00000"/>
                </a:solidFill>
              </a:rPr>
              <a:t> Rozkłady wielofazowe stosujemy, gdy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C00000"/>
                </a:solidFill>
              </a:rPr>
              <a:t> Strumień odnowy (ciąg zmiennych losowych </a:t>
            </a:r>
            <a:r>
              <a:rPr lang="pl-PL" sz="2000" b="1" dirty="0" err="1" smtClean="0">
                <a:solidFill>
                  <a:srgbClr val="C00000"/>
                </a:solidFill>
              </a:rPr>
              <a:t>i.i.d</a:t>
            </a:r>
            <a:r>
              <a:rPr lang="pl-PL" sz="2000" b="1" dirty="0" smtClean="0">
                <a:solidFill>
                  <a:srgbClr val="C00000"/>
                </a:solidFill>
              </a:rPr>
              <a:t>.) to kres możliwości</a:t>
            </a:r>
            <a:br>
              <a:rPr lang="pl-PL" sz="2000" b="1" dirty="0" smtClean="0">
                <a:solidFill>
                  <a:srgbClr val="C00000"/>
                </a:solidFill>
              </a:rPr>
            </a:br>
            <a:r>
              <a:rPr lang="pl-PL" sz="2000" b="1" dirty="0" smtClean="0">
                <a:solidFill>
                  <a:srgbClr val="C00000"/>
                </a:solidFill>
              </a:rPr>
              <a:t>prostych modeli ruchu teleinformatycznego.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C00000"/>
                </a:solidFill>
              </a:rPr>
              <a:t> Poszukiwane są modele ruchu teleinformatycznego zachowujące </a:t>
            </a:r>
            <a:r>
              <a:rPr lang="pl-PL" sz="2000" b="1" dirty="0" err="1" smtClean="0">
                <a:solidFill>
                  <a:srgbClr val="C00000"/>
                </a:solidFill>
              </a:rPr>
              <a:t>bezpamięciowość</a:t>
            </a:r>
            <a:r>
              <a:rPr lang="pl-PL" sz="2000" b="1" dirty="0" smtClean="0">
                <a:solidFill>
                  <a:srgbClr val="C00000"/>
                </a:solidFill>
              </a:rPr>
              <a:t> oraz umożliwiające uwzględnienie korelacji wewnątrz strumienia (procesy Markowa).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75134"/>
              </p:ext>
            </p:extLst>
          </p:nvPr>
        </p:nvGraphicFramePr>
        <p:xfrm>
          <a:off x="6432460" y="4188236"/>
          <a:ext cx="1234715" cy="461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84" name="Równanie" r:id="rId3" imgW="609480" imgH="228600" progId="Equation.3">
                  <p:embed/>
                </p:oleObj>
              </mc:Choice>
              <mc:Fallback>
                <p:oleObj name="Równanie" r:id="rId3" imgW="60948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2460" y="4188236"/>
                        <a:ext cx="1234715" cy="4619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6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361793"/>
              </p:ext>
            </p:extLst>
          </p:nvPr>
        </p:nvGraphicFramePr>
        <p:xfrm>
          <a:off x="4677836" y="4481467"/>
          <a:ext cx="1215135" cy="456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85" name="Równanie" r:id="rId5" imgW="609480" imgH="228600" progId="Equation.3">
                  <p:embed/>
                </p:oleObj>
              </mc:Choice>
              <mc:Fallback>
                <p:oleObj name="Równanie" r:id="rId5" imgW="6094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7836" y="4481467"/>
                        <a:ext cx="1215135" cy="45602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3635"/>
            <a:ext cx="884747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ROZKŁAD POISSONA  vs.  ROZKŁAD JEDNOSTAJNY (</a:t>
            </a:r>
            <a:r>
              <a:rPr lang="pl-PL" sz="40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sz="4000" dirty="0">
                <a:solidFill>
                  <a:schemeClr val="folHlink"/>
                </a:solidFill>
              </a:rPr>
              <a:t>)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395556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0" y="1403775"/>
            <a:ext cx="92729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>
                <a:solidFill>
                  <a:srgbClr val="000000"/>
                </a:solidFill>
              </a:rPr>
              <a:t>liczb wylosowanych z </a:t>
            </a:r>
            <a:r>
              <a:rPr lang="pl-PL" b="1" dirty="0" smtClean="0">
                <a:solidFill>
                  <a:srgbClr val="FF0000"/>
                </a:solidFill>
              </a:rPr>
              <a:t>rozkładu jednostajnego </a:t>
            </a:r>
            <a:r>
              <a:rPr lang="pl-PL" b="1" dirty="0" smtClean="0">
                <a:solidFill>
                  <a:srgbClr val="000000"/>
                </a:solidFill>
              </a:rPr>
              <a:t>w przedziale [0, 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],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uporządkowanych w porządku wzrastającym, reprezentuje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 kolejnych liczb losowanych z </a:t>
            </a:r>
            <a:r>
              <a:rPr lang="pl-PL" b="1" dirty="0" smtClean="0">
                <a:solidFill>
                  <a:srgbClr val="FF0000"/>
                </a:solidFill>
              </a:rPr>
              <a:t>rozkładu Poissona </a:t>
            </a:r>
            <a:r>
              <a:rPr lang="pl-PL" b="1" dirty="0">
                <a:solidFill>
                  <a:srgbClr val="000000"/>
                </a:solidFill>
              </a:rPr>
              <a:t>w przedziale [0, 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dirty="0">
                <a:solidFill>
                  <a:srgbClr val="000000"/>
                </a:solidFill>
              </a:rPr>
              <a:t>].</a:t>
            </a:r>
          </a:p>
          <a:p>
            <a:endParaRPr lang="pl-PL" b="1" i="1" dirty="0" smtClean="0">
              <a:solidFill>
                <a:srgbClr val="0000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Średni odstęp pomiędzy tymi chwilami jest równy 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/(</a:t>
            </a:r>
            <a:r>
              <a:rPr lang="pl-PL" b="1" i="1" dirty="0" smtClean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+1)</a:t>
            </a:r>
            <a:r>
              <a:rPr lang="pl-PL" b="1" i="1" dirty="0" smtClean="0">
                <a:solidFill>
                  <a:srgbClr val="000000"/>
                </a:solidFill>
              </a:rPr>
              <a:t>.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endParaRPr lang="pl-PL" b="1" i="1" dirty="0" smtClean="0">
              <a:solidFill>
                <a:srgbClr val="000000"/>
              </a:solidFill>
            </a:endParaRPr>
          </a:p>
        </p:txBody>
      </p:sp>
      <p:grpSp>
        <p:nvGrpSpPr>
          <p:cNvPr id="35" name="Grupa 34"/>
          <p:cNvGrpSpPr/>
          <p:nvPr/>
        </p:nvGrpSpPr>
        <p:grpSpPr>
          <a:xfrm>
            <a:off x="926595" y="3519010"/>
            <a:ext cx="7940469" cy="1629472"/>
            <a:chOff x="881590" y="4644135"/>
            <a:chExt cx="7940469" cy="1629472"/>
          </a:xfrm>
        </p:grpSpPr>
        <p:grpSp>
          <p:nvGrpSpPr>
            <p:cNvPr id="17" name="Grupa 28"/>
            <p:cNvGrpSpPr/>
            <p:nvPr/>
          </p:nvGrpSpPr>
          <p:grpSpPr>
            <a:xfrm>
              <a:off x="881590" y="4644135"/>
              <a:ext cx="7940469" cy="842265"/>
              <a:chOff x="881590" y="4644135"/>
              <a:chExt cx="7940469" cy="842265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881590" y="5409220"/>
                <a:ext cx="7652810" cy="98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8001000" y="4724400"/>
                <a:ext cx="82105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 dirty="0" smtClean="0">
                    <a:solidFill>
                      <a:srgbClr val="000099"/>
                    </a:solidFill>
                  </a:rPr>
                  <a:t>czas</a:t>
                </a:r>
                <a:endParaRPr lang="pl-PL" sz="2800" b="1" dirty="0">
                  <a:solidFill>
                    <a:srgbClr val="000099"/>
                  </a:solidFill>
                </a:endParaRPr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1016605" y="5094185"/>
                <a:ext cx="661573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Oval 14"/>
              <p:cNvSpPr>
                <a:spLocks noChangeArrowheads="1"/>
              </p:cNvSpPr>
              <p:nvPr/>
            </p:nvSpPr>
            <p:spPr bwMode="auto">
              <a:xfrm>
                <a:off x="41148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Oval 15"/>
              <p:cNvSpPr>
                <a:spLocks noChangeArrowheads="1"/>
              </p:cNvSpPr>
              <p:nvPr/>
            </p:nvSpPr>
            <p:spPr bwMode="auto">
              <a:xfrm>
                <a:off x="44958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3" name="Oval 16"/>
              <p:cNvSpPr>
                <a:spLocks noChangeArrowheads="1"/>
              </p:cNvSpPr>
              <p:nvPr/>
            </p:nvSpPr>
            <p:spPr bwMode="auto">
              <a:xfrm>
                <a:off x="47244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Oval 17"/>
              <p:cNvSpPr>
                <a:spLocks noChangeArrowheads="1"/>
              </p:cNvSpPr>
              <p:nvPr/>
            </p:nvSpPr>
            <p:spPr bwMode="auto">
              <a:xfrm>
                <a:off x="55626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Oval 19"/>
              <p:cNvSpPr>
                <a:spLocks noChangeArrowheads="1"/>
              </p:cNvSpPr>
              <p:nvPr/>
            </p:nvSpPr>
            <p:spPr bwMode="auto">
              <a:xfrm>
                <a:off x="65532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Oval 20"/>
              <p:cNvSpPr>
                <a:spLocks noChangeArrowheads="1"/>
              </p:cNvSpPr>
              <p:nvPr/>
            </p:nvSpPr>
            <p:spPr bwMode="auto">
              <a:xfrm>
                <a:off x="69342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Oval 21"/>
              <p:cNvSpPr>
                <a:spLocks noChangeArrowheads="1"/>
              </p:cNvSpPr>
              <p:nvPr/>
            </p:nvSpPr>
            <p:spPr bwMode="auto">
              <a:xfrm>
                <a:off x="6096000" y="5332413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>
                <a:off x="1447800" y="53340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2209800" y="53340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" name="Oval 25"/>
              <p:cNvSpPr>
                <a:spLocks noChangeArrowheads="1"/>
              </p:cNvSpPr>
              <p:nvPr/>
            </p:nvSpPr>
            <p:spPr bwMode="auto">
              <a:xfrm>
                <a:off x="2667000" y="53340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" name="Oval 27"/>
              <p:cNvSpPr>
                <a:spLocks noChangeArrowheads="1"/>
              </p:cNvSpPr>
              <p:nvPr/>
            </p:nvSpPr>
            <p:spPr bwMode="auto">
              <a:xfrm>
                <a:off x="3352800" y="53340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" name="Prostokąt 31"/>
              <p:cNvSpPr/>
              <p:nvPr/>
            </p:nvSpPr>
            <p:spPr>
              <a:xfrm>
                <a:off x="3446875" y="4644135"/>
                <a:ext cx="128753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n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, [0, 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T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] </a:t>
                </a:r>
                <a:endParaRPr lang="pl-PL" dirty="0"/>
              </a:p>
            </p:txBody>
          </p:sp>
        </p:grpSp>
        <p:cxnSp>
          <p:nvCxnSpPr>
            <p:cNvPr id="33" name="Łącznik prosty ze strzałką 32"/>
            <p:cNvCxnSpPr/>
            <p:nvPr/>
          </p:nvCxnSpPr>
          <p:spPr bwMode="auto">
            <a:xfrm>
              <a:off x="3401870" y="5769260"/>
              <a:ext cx="81009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34" name="pole tekstowe 33"/>
            <p:cNvSpPr txBox="1"/>
            <p:nvPr/>
          </p:nvSpPr>
          <p:spPr>
            <a:xfrm>
              <a:off x="2816805" y="5904275"/>
              <a:ext cx="2325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800" b="1" dirty="0" smtClean="0"/>
                <a:t>Średni odstęp </a:t>
              </a:r>
              <a:r>
                <a:rPr lang="pl-PL" sz="1800" b="1" i="1" dirty="0" smtClean="0"/>
                <a:t>T</a:t>
              </a:r>
              <a:r>
                <a:rPr lang="pl-PL" sz="1800" b="1" dirty="0" smtClean="0"/>
                <a:t>/(</a:t>
              </a:r>
              <a:r>
                <a:rPr lang="pl-PL" sz="1800" b="1" i="1" dirty="0" smtClean="0"/>
                <a:t>n</a:t>
              </a:r>
              <a:r>
                <a:rPr lang="pl-PL" sz="1800" b="1" dirty="0" smtClean="0"/>
                <a:t>+1)</a:t>
              </a:r>
              <a:endParaRPr lang="pl-PL" sz="1800" b="1" dirty="0"/>
            </a:p>
          </p:txBody>
        </p:sp>
      </p:grpSp>
      <p:sp>
        <p:nvSpPr>
          <p:cNvPr id="36" name="Prostokąt 35"/>
          <p:cNvSpPr/>
          <p:nvPr/>
        </p:nvSpPr>
        <p:spPr>
          <a:xfrm>
            <a:off x="251520" y="5364215"/>
            <a:ext cx="86859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Rozkład Poissona jest nazywany </a:t>
            </a:r>
            <a:r>
              <a:rPr lang="pl-PL" b="1" dirty="0" smtClean="0">
                <a:solidFill>
                  <a:srgbClr val="FF0000"/>
                </a:solidFill>
              </a:rPr>
              <a:t>najbardziej losowym rozkładem</a:t>
            </a:r>
          </a:p>
          <a:p>
            <a:r>
              <a:rPr lang="pl-PL" b="1" dirty="0">
                <a:solidFill>
                  <a:srgbClr val="000000"/>
                </a:solidFill>
              </a:rPr>
              <a:t>p</a:t>
            </a:r>
            <a:r>
              <a:rPr lang="pl-PL" b="1" dirty="0" smtClean="0">
                <a:solidFill>
                  <a:srgbClr val="000000"/>
                </a:solidFill>
              </a:rPr>
              <a:t>unktów (chwil czasu) w przedziale czasu.</a:t>
            </a:r>
            <a:endParaRPr lang="pl-PL" b="1" i="1" dirty="0" smtClean="0">
              <a:solidFill>
                <a:srgbClr val="000000"/>
              </a:solidFill>
            </a:endParaRPr>
          </a:p>
        </p:txBody>
      </p:sp>
      <p:cxnSp>
        <p:nvCxnSpPr>
          <p:cNvPr id="40" name="Łącznik prosty 39"/>
          <p:cNvCxnSpPr/>
          <p:nvPr/>
        </p:nvCxnSpPr>
        <p:spPr bwMode="auto">
          <a:xfrm>
            <a:off x="7677345" y="3834045"/>
            <a:ext cx="0" cy="9001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Łącznik prosty 40"/>
          <p:cNvCxnSpPr/>
          <p:nvPr/>
        </p:nvCxnSpPr>
        <p:spPr bwMode="auto">
          <a:xfrm>
            <a:off x="1061610" y="3789040"/>
            <a:ext cx="0" cy="9001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32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1510" y="-64572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dirty="0" smtClean="0">
                <a:solidFill>
                  <a:schemeClr val="folHlink"/>
                </a:solidFill>
                <a:latin typeface="Impact" pitchFamily="34" charset="0"/>
              </a:rPr>
              <a:t>KOMUTACJA PAKIETÓW </a:t>
            </a:r>
            <a:r>
              <a:rPr kumimoji="1" lang="pl-PL" sz="3200" dirty="0" smtClean="0">
                <a:solidFill>
                  <a:schemeClr val="folHlink"/>
                </a:solidFill>
                <a:cs typeface="Times New Roman" panose="02020603050405020304" pitchFamily="18" charset="0"/>
              </a:rPr>
              <a:t>≡ </a:t>
            </a:r>
            <a:r>
              <a:rPr kumimoji="1" lang="pl-PL" sz="3200" dirty="0" smtClean="0">
                <a:solidFill>
                  <a:schemeClr val="folHlink"/>
                </a:solidFill>
                <a:latin typeface="Impact" pitchFamily="34" charset="0"/>
              </a:rPr>
              <a:t>KOLEJKOWANIE PAKIETÓW</a:t>
            </a:r>
            <a:endParaRPr kumimoji="1" lang="pl-PL" sz="32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4" name="Text Box 96"/>
          <p:cNvSpPr txBox="1">
            <a:spLocks noChangeArrowheads="1"/>
          </p:cNvSpPr>
          <p:nvPr/>
        </p:nvSpPr>
        <p:spPr bwMode="auto">
          <a:xfrm>
            <a:off x="1347700" y="4855978"/>
            <a:ext cx="6589368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>
                <a:solidFill>
                  <a:srgbClr val="000000"/>
                </a:solidFill>
              </a:rPr>
              <a:t>BUDOWA </a:t>
            </a:r>
            <a:r>
              <a:rPr lang="pl-PL" sz="2800" b="1" dirty="0" smtClean="0">
                <a:solidFill>
                  <a:srgbClr val="000000"/>
                </a:solidFill>
              </a:rPr>
              <a:t>RUTERA (PRZEŁĄCZNIKA)</a:t>
            </a:r>
            <a:endParaRPr lang="pl-PL" sz="1800" dirty="0">
              <a:solidFill>
                <a:srgbClr val="000000"/>
              </a:solidFill>
            </a:endParaRPr>
          </a:p>
        </p:txBody>
      </p:sp>
      <p:sp>
        <p:nvSpPr>
          <p:cNvPr id="5" name="Text Box 97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6" name="Grupa 5"/>
          <p:cNvGrpSpPr/>
          <p:nvPr/>
        </p:nvGrpSpPr>
        <p:grpSpPr>
          <a:xfrm>
            <a:off x="431540" y="863715"/>
            <a:ext cx="8082516" cy="3863031"/>
            <a:chOff x="685979" y="2187099"/>
            <a:chExt cx="8082516" cy="3863031"/>
          </a:xfrm>
        </p:grpSpPr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2006715" y="2798930"/>
              <a:ext cx="860456" cy="660400"/>
              <a:chOff x="2448" y="2928"/>
              <a:chExt cx="816" cy="480"/>
            </a:xfrm>
          </p:grpSpPr>
          <p:sp>
            <p:nvSpPr>
              <p:cNvPr id="72" name="Freeform 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3" name="Line 10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4" name="Line 11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5" name="Line 12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" name="Line 13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" name="Line 14"/>
              <p:cNvSpPr>
                <a:spLocks noChangeShapeType="1"/>
              </p:cNvSpPr>
              <p:nvPr/>
            </p:nvSpPr>
            <p:spPr bwMode="auto">
              <a:xfrm>
                <a:off x="3195" y="301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2006715" y="4119730"/>
              <a:ext cx="860456" cy="660400"/>
              <a:chOff x="2448" y="2928"/>
              <a:chExt cx="816" cy="480"/>
            </a:xfrm>
          </p:grpSpPr>
          <p:sp>
            <p:nvSpPr>
              <p:cNvPr id="66" name="Freeform 23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7" name="Line 24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8" name="Line 25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9" name="Line 26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0" name="Line 27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1" name="Line 28"/>
              <p:cNvSpPr>
                <a:spLocks noChangeShapeType="1"/>
              </p:cNvSpPr>
              <p:nvPr/>
            </p:nvSpPr>
            <p:spPr bwMode="auto">
              <a:xfrm>
                <a:off x="3164" y="301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2006715" y="5389730"/>
              <a:ext cx="860456" cy="660400"/>
              <a:chOff x="2448" y="2928"/>
              <a:chExt cx="816" cy="480"/>
            </a:xfrm>
          </p:grpSpPr>
          <p:sp>
            <p:nvSpPr>
              <p:cNvPr id="60" name="Freeform 30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" name="Line 31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2" name="Line 32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3" name="Line 33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4" name="Line 34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5" name="Line 35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4263708" y="2798930"/>
              <a:ext cx="2700528" cy="2835592"/>
              <a:chOff x="703" y="2928"/>
              <a:chExt cx="2561" cy="2061"/>
            </a:xfrm>
          </p:grpSpPr>
          <p:sp>
            <p:nvSpPr>
              <p:cNvPr id="54" name="Freeform 3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>
                <a:off x="1206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Line 42"/>
              <p:cNvSpPr>
                <a:spLocks noChangeShapeType="1"/>
              </p:cNvSpPr>
              <p:nvPr/>
            </p:nvSpPr>
            <p:spPr bwMode="auto">
              <a:xfrm>
                <a:off x="1374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7" name="Line 38"/>
              <p:cNvSpPr>
                <a:spLocks noChangeShapeType="1"/>
              </p:cNvSpPr>
              <p:nvPr/>
            </p:nvSpPr>
            <p:spPr bwMode="auto">
              <a:xfrm>
                <a:off x="703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8" name="Line 39"/>
              <p:cNvSpPr>
                <a:spLocks noChangeShapeType="1"/>
              </p:cNvSpPr>
              <p:nvPr/>
            </p:nvSpPr>
            <p:spPr bwMode="auto">
              <a:xfrm>
                <a:off x="870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9" name="Line 40"/>
              <p:cNvSpPr>
                <a:spLocks noChangeShapeType="1"/>
              </p:cNvSpPr>
              <p:nvPr/>
            </p:nvSpPr>
            <p:spPr bwMode="auto">
              <a:xfrm>
                <a:off x="1038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1" name="Group 43"/>
            <p:cNvGrpSpPr>
              <a:grpSpLocks/>
            </p:cNvGrpSpPr>
            <p:nvPr/>
          </p:nvGrpSpPr>
          <p:grpSpPr bwMode="auto">
            <a:xfrm>
              <a:off x="6103778" y="4119730"/>
              <a:ext cx="860457" cy="660400"/>
              <a:chOff x="2448" y="2928"/>
              <a:chExt cx="816" cy="480"/>
            </a:xfrm>
          </p:grpSpPr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Line 45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Line 46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Line 47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2" name="Line 48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2" name="Group 50"/>
            <p:cNvGrpSpPr>
              <a:grpSpLocks/>
            </p:cNvGrpSpPr>
            <p:nvPr/>
          </p:nvGrpSpPr>
          <p:grpSpPr bwMode="auto">
            <a:xfrm>
              <a:off x="6103778" y="5389730"/>
              <a:ext cx="860457" cy="660400"/>
              <a:chOff x="2448" y="2928"/>
              <a:chExt cx="816" cy="480"/>
            </a:xfrm>
          </p:grpSpPr>
          <p:sp>
            <p:nvSpPr>
              <p:cNvPr id="42" name="Freeform 51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3" name="Line 52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4" name="Line 53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54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55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7" name="Line 56"/>
              <p:cNvSpPr>
                <a:spLocks noChangeShapeType="1"/>
              </p:cNvSpPr>
              <p:nvPr/>
            </p:nvSpPr>
            <p:spPr bwMode="auto">
              <a:xfrm>
                <a:off x="315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3" name="Text Box 64"/>
            <p:cNvSpPr txBox="1">
              <a:spLocks noChangeArrowheads="1"/>
            </p:cNvSpPr>
            <p:nvPr/>
          </p:nvSpPr>
          <p:spPr bwMode="auto">
            <a:xfrm>
              <a:off x="685980" y="2187099"/>
              <a:ext cx="3550972" cy="4616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Kolejki (porty) wejściowe</a:t>
              </a:r>
              <a:endParaRPr lang="pl-PL" dirty="0"/>
            </a:p>
          </p:txBody>
        </p:sp>
        <p:grpSp>
          <p:nvGrpSpPr>
            <p:cNvPr id="14" name="Group 68"/>
            <p:cNvGrpSpPr>
              <a:grpSpLocks/>
            </p:cNvGrpSpPr>
            <p:nvPr/>
          </p:nvGrpSpPr>
          <p:grpSpPr bwMode="auto">
            <a:xfrm>
              <a:off x="3781864" y="3713330"/>
              <a:ext cx="1681336" cy="1295400"/>
              <a:chOff x="3072" y="2352"/>
              <a:chExt cx="1147" cy="816"/>
            </a:xfrm>
          </p:grpSpPr>
          <p:sp>
            <p:nvSpPr>
              <p:cNvPr id="40" name="Rectangle 66"/>
              <p:cNvSpPr>
                <a:spLocks noChangeArrowheads="1"/>
              </p:cNvSpPr>
              <p:nvPr/>
            </p:nvSpPr>
            <p:spPr bwMode="auto">
              <a:xfrm>
                <a:off x="3072" y="2352"/>
                <a:ext cx="1147" cy="816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" name="Text Box 67"/>
              <p:cNvSpPr txBox="1">
                <a:spLocks noChangeArrowheads="1"/>
              </p:cNvSpPr>
              <p:nvPr/>
            </p:nvSpPr>
            <p:spPr bwMode="auto">
              <a:xfrm>
                <a:off x="3170" y="2522"/>
                <a:ext cx="998" cy="407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1800" b="1" dirty="0" smtClean="0">
                    <a:solidFill>
                      <a:srgbClr val="000000"/>
                    </a:solidFill>
                  </a:rPr>
                  <a:t>RUTING</a:t>
                </a:r>
                <a:br>
                  <a:rPr lang="pl-PL" sz="1800" b="1" dirty="0" smtClean="0">
                    <a:solidFill>
                      <a:srgbClr val="000000"/>
                    </a:solidFill>
                  </a:rPr>
                </a:br>
                <a:r>
                  <a:rPr lang="pl-PL" sz="1800" b="1" dirty="0" smtClean="0">
                    <a:solidFill>
                      <a:srgbClr val="000000"/>
                    </a:solidFill>
                  </a:rPr>
                  <a:t>PAKIETÓW</a:t>
                </a:r>
              </a:p>
            </p:txBody>
          </p:sp>
        </p:grp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967423" y="548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6" name="Rectangle 70"/>
            <p:cNvSpPr>
              <a:spLocks noChangeArrowheads="1"/>
            </p:cNvSpPr>
            <p:nvPr/>
          </p:nvSpPr>
          <p:spPr bwMode="auto">
            <a:xfrm>
              <a:off x="967423" y="421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" name="Rectangle 71"/>
            <p:cNvSpPr>
              <a:spLocks noChangeArrowheads="1"/>
            </p:cNvSpPr>
            <p:nvPr/>
          </p:nvSpPr>
          <p:spPr bwMode="auto">
            <a:xfrm>
              <a:off x="967423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Rectangle 72"/>
            <p:cNvSpPr>
              <a:spLocks noChangeArrowheads="1"/>
            </p:cNvSpPr>
            <p:nvPr/>
          </p:nvSpPr>
          <p:spPr bwMode="auto">
            <a:xfrm>
              <a:off x="7437768" y="5488616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Rectangle 73"/>
            <p:cNvSpPr>
              <a:spLocks noChangeArrowheads="1"/>
            </p:cNvSpPr>
            <p:nvPr/>
          </p:nvSpPr>
          <p:spPr bwMode="auto">
            <a:xfrm>
              <a:off x="7489826" y="4226534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Rectangle 74"/>
            <p:cNvSpPr>
              <a:spLocks noChangeArrowheads="1"/>
            </p:cNvSpPr>
            <p:nvPr/>
          </p:nvSpPr>
          <p:spPr bwMode="auto">
            <a:xfrm>
              <a:off x="7452952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75"/>
            <p:cNvSpPr>
              <a:spLocks noChangeShapeType="1"/>
            </p:cNvSpPr>
            <p:nvPr/>
          </p:nvSpPr>
          <p:spPr bwMode="auto">
            <a:xfrm>
              <a:off x="160213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Line 76"/>
            <p:cNvSpPr>
              <a:spLocks noChangeShapeType="1"/>
            </p:cNvSpPr>
            <p:nvPr/>
          </p:nvSpPr>
          <p:spPr bwMode="auto">
            <a:xfrm>
              <a:off x="160213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Line 77"/>
            <p:cNvSpPr>
              <a:spLocks noChangeShapeType="1"/>
            </p:cNvSpPr>
            <p:nvPr/>
          </p:nvSpPr>
          <p:spPr bwMode="auto">
            <a:xfrm>
              <a:off x="160213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78"/>
            <p:cNvSpPr>
              <a:spLocks noChangeShapeType="1"/>
            </p:cNvSpPr>
            <p:nvPr/>
          </p:nvSpPr>
          <p:spPr bwMode="auto">
            <a:xfrm>
              <a:off x="6952508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Line 79"/>
            <p:cNvSpPr>
              <a:spLocks noChangeShapeType="1"/>
            </p:cNvSpPr>
            <p:nvPr/>
          </p:nvSpPr>
          <p:spPr bwMode="auto">
            <a:xfrm>
              <a:off x="6964234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Line 80"/>
            <p:cNvSpPr>
              <a:spLocks noChangeShapeType="1"/>
            </p:cNvSpPr>
            <p:nvPr/>
          </p:nvSpPr>
          <p:spPr bwMode="auto">
            <a:xfrm>
              <a:off x="6964234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Line 81"/>
            <p:cNvSpPr>
              <a:spLocks noChangeShapeType="1"/>
            </p:cNvSpPr>
            <p:nvPr/>
          </p:nvSpPr>
          <p:spPr bwMode="auto">
            <a:xfrm>
              <a:off x="68597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Line 82"/>
            <p:cNvSpPr>
              <a:spLocks noChangeShapeType="1"/>
            </p:cNvSpPr>
            <p:nvPr/>
          </p:nvSpPr>
          <p:spPr bwMode="auto">
            <a:xfrm>
              <a:off x="68597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Line 83"/>
            <p:cNvSpPr>
              <a:spLocks noChangeShapeType="1"/>
            </p:cNvSpPr>
            <p:nvPr/>
          </p:nvSpPr>
          <p:spPr bwMode="auto">
            <a:xfrm>
              <a:off x="68597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Line 84"/>
            <p:cNvSpPr>
              <a:spLocks noChangeShapeType="1"/>
            </p:cNvSpPr>
            <p:nvPr/>
          </p:nvSpPr>
          <p:spPr bwMode="auto">
            <a:xfrm>
              <a:off x="8226923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85"/>
            <p:cNvSpPr>
              <a:spLocks noChangeShapeType="1"/>
            </p:cNvSpPr>
            <p:nvPr/>
          </p:nvSpPr>
          <p:spPr bwMode="auto">
            <a:xfrm>
              <a:off x="8275968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Line 86"/>
            <p:cNvSpPr>
              <a:spLocks noChangeShapeType="1"/>
            </p:cNvSpPr>
            <p:nvPr/>
          </p:nvSpPr>
          <p:spPr bwMode="auto">
            <a:xfrm>
              <a:off x="823545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90"/>
            <p:cNvSpPr>
              <a:spLocks noChangeShapeType="1"/>
            </p:cNvSpPr>
            <p:nvPr/>
          </p:nvSpPr>
          <p:spPr bwMode="auto">
            <a:xfrm>
              <a:off x="2867171" y="3130718"/>
              <a:ext cx="914693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91"/>
            <p:cNvSpPr>
              <a:spLocks noChangeShapeType="1"/>
            </p:cNvSpPr>
            <p:nvPr/>
          </p:nvSpPr>
          <p:spPr bwMode="auto">
            <a:xfrm>
              <a:off x="2867171" y="4475330"/>
              <a:ext cx="914693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92"/>
            <p:cNvSpPr>
              <a:spLocks noChangeShapeType="1"/>
            </p:cNvSpPr>
            <p:nvPr/>
          </p:nvSpPr>
          <p:spPr bwMode="auto">
            <a:xfrm flipV="1">
              <a:off x="2867171" y="4780131"/>
              <a:ext cx="914693" cy="963613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93"/>
            <p:cNvSpPr>
              <a:spLocks noChangeShapeType="1"/>
            </p:cNvSpPr>
            <p:nvPr/>
          </p:nvSpPr>
          <p:spPr bwMode="auto">
            <a:xfrm flipV="1">
              <a:off x="5463200" y="3130718"/>
              <a:ext cx="640578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94"/>
            <p:cNvSpPr>
              <a:spLocks noChangeShapeType="1"/>
            </p:cNvSpPr>
            <p:nvPr/>
          </p:nvSpPr>
          <p:spPr bwMode="auto">
            <a:xfrm>
              <a:off x="5463200" y="4475330"/>
              <a:ext cx="640578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Line 95"/>
            <p:cNvSpPr>
              <a:spLocks noChangeShapeType="1"/>
            </p:cNvSpPr>
            <p:nvPr/>
          </p:nvSpPr>
          <p:spPr bwMode="auto">
            <a:xfrm>
              <a:off x="5463200" y="4692819"/>
              <a:ext cx="640578" cy="1050925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Text Box 64"/>
            <p:cNvSpPr txBox="1">
              <a:spLocks noChangeArrowheads="1"/>
            </p:cNvSpPr>
            <p:nvPr/>
          </p:nvSpPr>
          <p:spPr bwMode="auto">
            <a:xfrm>
              <a:off x="4953626" y="2221232"/>
              <a:ext cx="3568606" cy="4616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Kolejki (porty) wyjściowe</a:t>
              </a:r>
              <a:endParaRPr lang="pl-PL" dirty="0"/>
            </a:p>
          </p:txBody>
        </p:sp>
      </p:grpSp>
      <p:sp>
        <p:nvSpPr>
          <p:cNvPr id="78" name="Line 38"/>
          <p:cNvSpPr>
            <a:spLocks noChangeShapeType="1"/>
          </p:cNvSpPr>
          <p:nvPr/>
        </p:nvSpPr>
        <p:spPr bwMode="auto">
          <a:xfrm>
            <a:off x="5937916" y="1585613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9" name="Line 39"/>
          <p:cNvSpPr>
            <a:spLocks noChangeShapeType="1"/>
          </p:cNvSpPr>
          <p:nvPr/>
        </p:nvSpPr>
        <p:spPr bwMode="auto">
          <a:xfrm>
            <a:off x="6114014" y="1585613"/>
            <a:ext cx="0" cy="4622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Line 40"/>
          <p:cNvSpPr>
            <a:spLocks noChangeShapeType="1"/>
          </p:cNvSpPr>
          <p:nvPr/>
        </p:nvSpPr>
        <p:spPr bwMode="auto">
          <a:xfrm>
            <a:off x="6291167" y="1585613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Line 41"/>
          <p:cNvSpPr>
            <a:spLocks noChangeShapeType="1"/>
          </p:cNvSpPr>
          <p:nvPr/>
        </p:nvSpPr>
        <p:spPr bwMode="auto">
          <a:xfrm>
            <a:off x="6468320" y="1585613"/>
            <a:ext cx="0" cy="46228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" name="Line 42"/>
          <p:cNvSpPr>
            <a:spLocks noChangeShapeType="1"/>
          </p:cNvSpPr>
          <p:nvPr/>
        </p:nvSpPr>
        <p:spPr bwMode="auto">
          <a:xfrm>
            <a:off x="6645473" y="1585613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" name="Line 39"/>
          <p:cNvSpPr>
            <a:spLocks noChangeShapeType="1"/>
          </p:cNvSpPr>
          <p:nvPr/>
        </p:nvSpPr>
        <p:spPr bwMode="auto">
          <a:xfrm flipH="1" flipV="1">
            <a:off x="7358670" y="1816742"/>
            <a:ext cx="472138" cy="11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4" name="Line 39"/>
          <p:cNvSpPr>
            <a:spLocks noChangeShapeType="1"/>
          </p:cNvSpPr>
          <p:nvPr/>
        </p:nvSpPr>
        <p:spPr bwMode="auto">
          <a:xfrm flipH="1" flipV="1">
            <a:off x="7386303" y="3147001"/>
            <a:ext cx="472138" cy="11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5" name="Line 39"/>
          <p:cNvSpPr>
            <a:spLocks noChangeShapeType="1"/>
          </p:cNvSpPr>
          <p:nvPr/>
        </p:nvSpPr>
        <p:spPr bwMode="auto">
          <a:xfrm flipH="1" flipV="1">
            <a:off x="7386303" y="4420348"/>
            <a:ext cx="472138" cy="11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6" name="pole tekstowe 85"/>
          <p:cNvSpPr txBox="1"/>
          <p:nvPr/>
        </p:nvSpPr>
        <p:spPr>
          <a:xfrm>
            <a:off x="672845" y="5626500"/>
            <a:ext cx="47820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Kolejkowanie pakietów przyczynia się do:</a:t>
            </a:r>
          </a:p>
          <a:p>
            <a:pPr marL="342900" indent="-342900">
              <a:buAutoNum type="arabicPeriod"/>
            </a:pPr>
            <a:r>
              <a:rPr lang="pl-PL" sz="2000" b="1" dirty="0" smtClean="0">
                <a:solidFill>
                  <a:srgbClr val="000000"/>
                </a:solidFill>
              </a:rPr>
              <a:t>fluktuacyjnych opóźnień w transmisji</a:t>
            </a:r>
          </a:p>
          <a:p>
            <a:pPr marL="342900" indent="-342900">
              <a:buAutoNum type="arabicPeriod"/>
            </a:pPr>
            <a:r>
              <a:rPr lang="pl-PL" sz="2000" b="1" dirty="0" smtClean="0">
                <a:solidFill>
                  <a:srgbClr val="000000"/>
                </a:solidFill>
              </a:rPr>
              <a:t>strat pakietów.</a:t>
            </a:r>
            <a:endParaRPr lang="pl-PL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63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3635"/>
            <a:ext cx="884747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ROZKŁAD POISSONA  vs.  ROZKŁAD JEDNOSTAJNY – przypadek szczególny </a:t>
            </a:r>
            <a:r>
              <a:rPr lang="pl-PL" sz="4000" dirty="0">
                <a:solidFill>
                  <a:schemeClr val="folHlink"/>
                </a:solidFill>
              </a:rPr>
              <a:t>(</a:t>
            </a:r>
            <a:r>
              <a:rPr lang="pl-PL" sz="4000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sz="4000" dirty="0">
                <a:solidFill>
                  <a:schemeClr val="folHlink"/>
                </a:solidFill>
              </a:rPr>
              <a:t>)</a:t>
            </a:r>
            <a:endParaRPr lang="pl-PL" sz="4000" dirty="0" smtClean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392987" y="646317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0" y="1403775"/>
            <a:ext cx="89587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Jeżeli w przedziale [0, 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] odnotowano jedno zdarzenie z procesu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Poissona, </a:t>
            </a:r>
            <a:r>
              <a:rPr lang="pl-PL" b="1" i="1" dirty="0" smtClean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) = 1, to prawdopodobieństwo jego pojawienia się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do czasu </a:t>
            </a:r>
            <a:r>
              <a:rPr lang="pl-PL" b="1" i="1" dirty="0" smtClean="0">
                <a:solidFill>
                  <a:srgbClr val="000000"/>
                </a:solidFill>
              </a:rPr>
              <a:t>s </a:t>
            </a:r>
            <a:r>
              <a:rPr lang="pl-PL" b="1" dirty="0" smtClean="0">
                <a:solidFill>
                  <a:srgbClr val="000000"/>
                </a:solidFill>
              </a:rPr>
              <a:t>opisane jest rozkładem jednostajnym w </a:t>
            </a:r>
            <a:r>
              <a:rPr lang="pl-PL" b="1" dirty="0">
                <a:solidFill>
                  <a:srgbClr val="000000"/>
                </a:solidFill>
              </a:rPr>
              <a:t>przedziale [0, 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].</a:t>
            </a:r>
          </a:p>
        </p:txBody>
      </p:sp>
      <p:grpSp>
        <p:nvGrpSpPr>
          <p:cNvPr id="35" name="Grupa 34"/>
          <p:cNvGrpSpPr/>
          <p:nvPr/>
        </p:nvGrpSpPr>
        <p:grpSpPr>
          <a:xfrm>
            <a:off x="791580" y="2708092"/>
            <a:ext cx="7940469" cy="1035115"/>
            <a:chOff x="881590" y="4644135"/>
            <a:chExt cx="7940469" cy="1035115"/>
          </a:xfrm>
        </p:grpSpPr>
        <p:grpSp>
          <p:nvGrpSpPr>
            <p:cNvPr id="17" name="Grupa 28"/>
            <p:cNvGrpSpPr/>
            <p:nvPr/>
          </p:nvGrpSpPr>
          <p:grpSpPr>
            <a:xfrm>
              <a:off x="881590" y="4644135"/>
              <a:ext cx="7940469" cy="833556"/>
              <a:chOff x="881590" y="4644135"/>
              <a:chExt cx="7940469" cy="833556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881590" y="5409220"/>
                <a:ext cx="7652810" cy="98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8001000" y="4724400"/>
                <a:ext cx="82105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 dirty="0" smtClean="0">
                    <a:solidFill>
                      <a:srgbClr val="000099"/>
                    </a:solidFill>
                  </a:rPr>
                  <a:t>czas</a:t>
                </a:r>
                <a:endParaRPr lang="pl-PL" sz="2800" b="1" dirty="0">
                  <a:solidFill>
                    <a:srgbClr val="000099"/>
                  </a:solidFill>
                </a:endParaRPr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1016605" y="5094185"/>
                <a:ext cx="661573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" name="Oval 27"/>
              <p:cNvSpPr>
                <a:spLocks noChangeArrowheads="1"/>
              </p:cNvSpPr>
              <p:nvPr/>
            </p:nvSpPr>
            <p:spPr bwMode="auto">
              <a:xfrm>
                <a:off x="3039292" y="5325291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" name="Prostokąt 31"/>
              <p:cNvSpPr/>
              <p:nvPr/>
            </p:nvSpPr>
            <p:spPr>
              <a:xfrm>
                <a:off x="3446875" y="4644135"/>
                <a:ext cx="218040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000000"/>
                    </a:solidFill>
                  </a:rPr>
                  <a:t>n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(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T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) = 1, [0, 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T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] </a:t>
                </a:r>
                <a:endParaRPr lang="pl-PL" dirty="0"/>
              </a:p>
            </p:txBody>
          </p:sp>
        </p:grpSp>
        <p:cxnSp>
          <p:nvCxnSpPr>
            <p:cNvPr id="33" name="Łącznik prosty ze strzałką 32"/>
            <p:cNvCxnSpPr/>
            <p:nvPr/>
          </p:nvCxnSpPr>
          <p:spPr bwMode="auto">
            <a:xfrm>
              <a:off x="1016605" y="5679250"/>
              <a:ext cx="243027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cxnSp>
        <p:nvCxnSpPr>
          <p:cNvPr id="40" name="Łącznik prosty 39"/>
          <p:cNvCxnSpPr/>
          <p:nvPr/>
        </p:nvCxnSpPr>
        <p:spPr bwMode="auto">
          <a:xfrm>
            <a:off x="7542330" y="3023127"/>
            <a:ext cx="0" cy="9001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Łącznik prosty 40"/>
          <p:cNvCxnSpPr/>
          <p:nvPr/>
        </p:nvCxnSpPr>
        <p:spPr bwMode="auto">
          <a:xfrm>
            <a:off x="926595" y="2978122"/>
            <a:ext cx="0" cy="9001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Prostokąt 2"/>
          <p:cNvSpPr/>
          <p:nvPr/>
        </p:nvSpPr>
        <p:spPr>
          <a:xfrm>
            <a:off x="1854038" y="3371553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i="1" dirty="0">
                <a:solidFill>
                  <a:srgbClr val="000000"/>
                </a:solidFill>
              </a:rPr>
              <a:t>s</a:t>
            </a: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828207"/>
              </p:ext>
            </p:extLst>
          </p:nvPr>
        </p:nvGraphicFramePr>
        <p:xfrm>
          <a:off x="1352550" y="4533900"/>
          <a:ext cx="619125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130" name="Equation" r:id="rId4" imgW="2908080" imgH="419040" progId="Equation.3">
                  <p:embed/>
                </p:oleObj>
              </mc:Choice>
              <mc:Fallback>
                <p:oleObj name="Equation" r:id="rId4" imgW="2908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52550" y="4533900"/>
                        <a:ext cx="6191250" cy="892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421"/>
            <a:ext cx="90725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WARUNKOWY ROZKŁAD POISSONA </a:t>
            </a:r>
            <a:r>
              <a:rPr lang="pl-PL" sz="4000" dirty="0">
                <a:solidFill>
                  <a:schemeClr val="folHlink"/>
                </a:solidFill>
              </a:rPr>
              <a:t>(</a:t>
            </a:r>
            <a:r>
              <a:rPr lang="pl-PL" sz="4000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sz="4000" dirty="0">
                <a:solidFill>
                  <a:schemeClr val="folHlink"/>
                </a:solidFill>
              </a:rPr>
              <a:t>)</a:t>
            </a:r>
            <a:endParaRPr lang="pl-PL" sz="4000" dirty="0" smtClean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392987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54096" y="885081"/>
            <a:ext cx="92045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) jest procesem Poissona obserwowanym w przedziale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[0, 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]; w </a:t>
            </a:r>
            <a:r>
              <a:rPr lang="pl-PL" b="1" dirty="0">
                <a:solidFill>
                  <a:srgbClr val="000000"/>
                </a:solidFill>
              </a:rPr>
              <a:t>przedziale [0, 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] pojawiło się </a:t>
            </a:r>
            <a:r>
              <a:rPr lang="pl-PL" b="1" i="1" dirty="0" smtClean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) = </a:t>
            </a:r>
            <a:r>
              <a:rPr lang="pl-PL" b="1" i="1" dirty="0" smtClean="0">
                <a:solidFill>
                  <a:srgbClr val="000000"/>
                </a:solidFill>
              </a:rPr>
              <a:t>n </a:t>
            </a:r>
            <a:r>
              <a:rPr lang="pl-PL" b="1" dirty="0" smtClean="0">
                <a:solidFill>
                  <a:srgbClr val="000000"/>
                </a:solidFill>
              </a:rPr>
              <a:t>zgłoszeń.</a:t>
            </a:r>
          </a:p>
          <a:p>
            <a:r>
              <a:rPr lang="pl-PL" b="1" dirty="0" smtClean="0">
                <a:solidFill>
                  <a:srgbClr val="000000"/>
                </a:solidFill>
              </a:rPr>
              <a:t>Wyznacz prawdopodobieństwo, że </a:t>
            </a:r>
            <a:r>
              <a:rPr lang="pl-PL" b="1" dirty="0">
                <a:solidFill>
                  <a:srgbClr val="000000"/>
                </a:solidFill>
              </a:rPr>
              <a:t>w przedziale [0, </a:t>
            </a:r>
            <a:r>
              <a:rPr lang="pl-PL" b="1" i="1" dirty="0">
                <a:solidFill>
                  <a:srgbClr val="000000"/>
                </a:solidFill>
              </a:rPr>
              <a:t>s</a:t>
            </a:r>
            <a:r>
              <a:rPr lang="pl-PL" b="1" dirty="0" smtClean="0">
                <a:solidFill>
                  <a:srgbClr val="000000"/>
                </a:solidFill>
              </a:rPr>
              <a:t>], </a:t>
            </a:r>
            <a:r>
              <a:rPr lang="pl-PL" b="1" i="1" dirty="0" smtClean="0">
                <a:solidFill>
                  <a:srgbClr val="000000"/>
                </a:solidFill>
              </a:rPr>
              <a:t>s</a:t>
            </a:r>
            <a:r>
              <a:rPr lang="pl-PL" b="1" dirty="0" smtClean="0">
                <a:solidFill>
                  <a:srgbClr val="000000"/>
                </a:solidFill>
              </a:rPr>
              <a:t> &lt; 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dirty="0" smtClean="0">
                <a:solidFill>
                  <a:srgbClr val="000000"/>
                </a:solidFill>
              </a:rPr>
              <a:t> pojawi się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 &lt;</a:t>
            </a:r>
            <a:r>
              <a:rPr lang="pl-PL" b="1" i="1" dirty="0" smtClean="0">
                <a:solidFill>
                  <a:srgbClr val="000000"/>
                </a:solidFill>
              </a:rPr>
              <a:t> n</a:t>
            </a:r>
            <a:r>
              <a:rPr lang="pl-PL" b="1" dirty="0" smtClean="0">
                <a:solidFill>
                  <a:srgbClr val="000000"/>
                </a:solidFill>
              </a:rPr>
              <a:t> zgłoszeń.</a:t>
            </a:r>
            <a:endParaRPr lang="pl-PL" b="1" dirty="0">
              <a:solidFill>
                <a:srgbClr val="0000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643206"/>
              </p:ext>
            </p:extLst>
          </p:nvPr>
        </p:nvGraphicFramePr>
        <p:xfrm>
          <a:off x="1557118" y="4697982"/>
          <a:ext cx="6080173" cy="1496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8" name="Equation" r:id="rId4" imgW="3504960" imgH="863280" progId="Equation.3">
                  <p:embed/>
                </p:oleObj>
              </mc:Choice>
              <mc:Fallback>
                <p:oleObj name="Equation" r:id="rId4" imgW="3504960" imgH="863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57118" y="4697982"/>
                        <a:ext cx="6080173" cy="14964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07006" y="2708920"/>
            <a:ext cx="7940469" cy="1560838"/>
            <a:chOff x="907006" y="2708920"/>
            <a:chExt cx="7940469" cy="1560838"/>
          </a:xfrm>
        </p:grpSpPr>
        <p:grpSp>
          <p:nvGrpSpPr>
            <p:cNvPr id="4" name="Grupa 3"/>
            <p:cNvGrpSpPr/>
            <p:nvPr/>
          </p:nvGrpSpPr>
          <p:grpSpPr>
            <a:xfrm>
              <a:off x="907006" y="2708920"/>
              <a:ext cx="7940469" cy="1556922"/>
              <a:chOff x="926595" y="3483896"/>
              <a:chExt cx="7940469" cy="1556922"/>
            </a:xfrm>
          </p:grpSpPr>
          <p:sp>
            <p:nvSpPr>
              <p:cNvPr id="18" name="Line 7"/>
              <p:cNvSpPr>
                <a:spLocks noChangeShapeType="1"/>
              </p:cNvSpPr>
              <p:nvPr/>
            </p:nvSpPr>
            <p:spPr bwMode="auto">
              <a:xfrm>
                <a:off x="926595" y="4284095"/>
                <a:ext cx="7652810" cy="98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8"/>
              <p:cNvSpPr>
                <a:spLocks noChangeArrowheads="1"/>
              </p:cNvSpPr>
              <p:nvPr/>
            </p:nvSpPr>
            <p:spPr bwMode="auto">
              <a:xfrm>
                <a:off x="8046005" y="3599275"/>
                <a:ext cx="82105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 dirty="0" smtClean="0">
                    <a:solidFill>
                      <a:srgbClr val="006600"/>
                    </a:solidFill>
                  </a:rPr>
                  <a:t>czas</a:t>
                </a:r>
                <a:endParaRPr lang="pl-PL" sz="2800" b="1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1061610" y="3969060"/>
                <a:ext cx="661573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ash"/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Oval 14"/>
              <p:cNvSpPr>
                <a:spLocks noChangeArrowheads="1"/>
              </p:cNvSpPr>
              <p:nvPr/>
            </p:nvSpPr>
            <p:spPr bwMode="auto">
              <a:xfrm>
                <a:off x="4159805" y="4207288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Oval 15"/>
              <p:cNvSpPr>
                <a:spLocks noChangeArrowheads="1"/>
              </p:cNvSpPr>
              <p:nvPr/>
            </p:nvSpPr>
            <p:spPr bwMode="auto">
              <a:xfrm>
                <a:off x="4540805" y="4207288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3" name="Oval 16"/>
              <p:cNvSpPr>
                <a:spLocks noChangeArrowheads="1"/>
              </p:cNvSpPr>
              <p:nvPr/>
            </p:nvSpPr>
            <p:spPr bwMode="auto">
              <a:xfrm>
                <a:off x="4769405" y="4207288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Oval 17"/>
              <p:cNvSpPr>
                <a:spLocks noChangeArrowheads="1"/>
              </p:cNvSpPr>
              <p:nvPr/>
            </p:nvSpPr>
            <p:spPr bwMode="auto">
              <a:xfrm>
                <a:off x="5607605" y="4207288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Oval 19"/>
              <p:cNvSpPr>
                <a:spLocks noChangeArrowheads="1"/>
              </p:cNvSpPr>
              <p:nvPr/>
            </p:nvSpPr>
            <p:spPr bwMode="auto">
              <a:xfrm>
                <a:off x="6598205" y="4207288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Oval 20"/>
              <p:cNvSpPr>
                <a:spLocks noChangeArrowheads="1"/>
              </p:cNvSpPr>
              <p:nvPr/>
            </p:nvSpPr>
            <p:spPr bwMode="auto">
              <a:xfrm>
                <a:off x="6979205" y="4207288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Oval 21"/>
              <p:cNvSpPr>
                <a:spLocks noChangeArrowheads="1"/>
              </p:cNvSpPr>
              <p:nvPr/>
            </p:nvSpPr>
            <p:spPr bwMode="auto">
              <a:xfrm>
                <a:off x="6141005" y="4207288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>
                <a:off x="1492805" y="4208875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9" name="Oval 24"/>
              <p:cNvSpPr>
                <a:spLocks noChangeArrowheads="1"/>
              </p:cNvSpPr>
              <p:nvPr/>
            </p:nvSpPr>
            <p:spPr bwMode="auto">
              <a:xfrm>
                <a:off x="2254805" y="4208875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" name="Oval 25"/>
              <p:cNvSpPr>
                <a:spLocks noChangeArrowheads="1"/>
              </p:cNvSpPr>
              <p:nvPr/>
            </p:nvSpPr>
            <p:spPr bwMode="auto">
              <a:xfrm>
                <a:off x="2712005" y="4208875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1" name="Oval 27"/>
              <p:cNvSpPr>
                <a:spLocks noChangeArrowheads="1"/>
              </p:cNvSpPr>
              <p:nvPr/>
            </p:nvSpPr>
            <p:spPr bwMode="auto">
              <a:xfrm>
                <a:off x="3397805" y="4208875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2" name="Prostokąt 31"/>
              <p:cNvSpPr/>
              <p:nvPr/>
            </p:nvSpPr>
            <p:spPr>
              <a:xfrm>
                <a:off x="4843379" y="3483896"/>
                <a:ext cx="122341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n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(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t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)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 = n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 </a:t>
                </a:r>
                <a:endParaRPr lang="pl-PL" dirty="0"/>
              </a:p>
            </p:txBody>
          </p:sp>
          <p:cxnSp>
            <p:nvCxnSpPr>
              <p:cNvPr id="40" name="Łącznik prosty 39"/>
              <p:cNvCxnSpPr/>
              <p:nvPr/>
            </p:nvCxnSpPr>
            <p:spPr bwMode="auto">
              <a:xfrm>
                <a:off x="7677345" y="3789040"/>
                <a:ext cx="0" cy="9001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Łącznik prosty 40"/>
              <p:cNvCxnSpPr/>
              <p:nvPr/>
            </p:nvCxnSpPr>
            <p:spPr bwMode="auto">
              <a:xfrm>
                <a:off x="1061610" y="3789040"/>
                <a:ext cx="0" cy="9001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" name="Łącznik prosty ze strzałką 2"/>
              <p:cNvCxnSpPr/>
              <p:nvPr/>
            </p:nvCxnSpPr>
            <p:spPr bwMode="auto">
              <a:xfrm>
                <a:off x="1061610" y="4554125"/>
                <a:ext cx="3362127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C00000"/>
                </a:solidFill>
                <a:prstDash val="sysDash"/>
                <a:round/>
                <a:headEnd type="triangle" w="med" len="med"/>
                <a:tailEnd type="triangle"/>
              </a:ln>
              <a:effectLst/>
            </p:spPr>
          </p:cxnSp>
          <p:sp>
            <p:nvSpPr>
              <p:cNvPr id="37" name="Prostokąt 36"/>
              <p:cNvSpPr/>
              <p:nvPr/>
            </p:nvSpPr>
            <p:spPr>
              <a:xfrm>
                <a:off x="1915645" y="4579153"/>
                <a:ext cx="124104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000000"/>
                    </a:solidFill>
                  </a:rPr>
                  <a:t>n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(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s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)</a:t>
                </a:r>
                <a:r>
                  <a:rPr lang="pl-PL" b="1" i="1" dirty="0" smtClean="0">
                    <a:solidFill>
                      <a:srgbClr val="000000"/>
                    </a:solidFill>
                  </a:rPr>
                  <a:t> = k</a:t>
                </a:r>
                <a:r>
                  <a:rPr lang="pl-PL" b="1" dirty="0" smtClean="0">
                    <a:solidFill>
                      <a:srgbClr val="000000"/>
                    </a:solidFill>
                  </a:rPr>
                  <a:t> </a:t>
                </a:r>
                <a:endParaRPr lang="pl-PL" dirty="0"/>
              </a:p>
            </p:txBody>
          </p:sp>
          <p:cxnSp>
            <p:nvCxnSpPr>
              <p:cNvPr id="38" name="Łącznik prosty 37"/>
              <p:cNvCxnSpPr/>
              <p:nvPr/>
            </p:nvCxnSpPr>
            <p:spPr bwMode="auto">
              <a:xfrm>
                <a:off x="4450602" y="3789040"/>
                <a:ext cx="0" cy="9001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9" name="Prostokąt 38"/>
            <p:cNvSpPr/>
            <p:nvPr/>
          </p:nvSpPr>
          <p:spPr>
            <a:xfrm>
              <a:off x="4292616" y="3808093"/>
              <a:ext cx="3818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000000"/>
                  </a:solidFill>
                </a:rPr>
                <a:t>s</a:t>
              </a:r>
              <a:r>
                <a:rPr lang="pl-PL" b="1" dirty="0" smtClean="0">
                  <a:solidFill>
                    <a:srgbClr val="000000"/>
                  </a:solidFill>
                </a:rPr>
                <a:t> </a:t>
              </a:r>
              <a:endParaRPr lang="pl-PL" dirty="0"/>
            </a:p>
          </p:txBody>
        </p:sp>
        <p:sp>
          <p:nvSpPr>
            <p:cNvPr id="42" name="Prostokąt 41"/>
            <p:cNvSpPr/>
            <p:nvPr/>
          </p:nvSpPr>
          <p:spPr>
            <a:xfrm>
              <a:off x="7482133" y="3795745"/>
              <a:ext cx="3465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t</a:t>
              </a:r>
              <a:r>
                <a:rPr lang="pl-PL" b="1" dirty="0" smtClean="0">
                  <a:solidFill>
                    <a:srgbClr val="000000"/>
                  </a:solidFill>
                </a:rPr>
                <a:t> </a:t>
              </a:r>
              <a:endParaRPr lang="pl-PL" dirty="0"/>
            </a:p>
          </p:txBody>
        </p:sp>
      </p:grpSp>
      <p:sp>
        <p:nvSpPr>
          <p:cNvPr id="43" name="Prostokąt 42"/>
          <p:cNvSpPr/>
          <p:nvPr/>
        </p:nvSpPr>
        <p:spPr bwMode="auto">
          <a:xfrm>
            <a:off x="1208965" y="4551036"/>
            <a:ext cx="6654569" cy="1695804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4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9790" y="4119004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36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7392987" y="6522491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55887"/>
              </p:ext>
            </p:extLst>
          </p:nvPr>
        </p:nvGraphicFramePr>
        <p:xfrm>
          <a:off x="148116" y="4079742"/>
          <a:ext cx="3338513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782" name="Equation" r:id="rId3" imgW="1726920" imgH="685800" progId="Equation.3">
                  <p:embed/>
                </p:oleObj>
              </mc:Choice>
              <mc:Fallback>
                <p:oleObj name="Equation" r:id="rId3" imgW="17269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116" y="4079742"/>
                        <a:ext cx="3338513" cy="1323975"/>
                      </a:xfrm>
                      <a:prstGeom prst="rect">
                        <a:avLst/>
                      </a:prstGeom>
                      <a:solidFill>
                        <a:srgbClr val="CCFF66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Prostokąt 30"/>
          <p:cNvSpPr/>
          <p:nvPr/>
        </p:nvSpPr>
        <p:spPr>
          <a:xfrm>
            <a:off x="196730" y="3178042"/>
            <a:ext cx="88147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solidFill>
                  <a:srgbClr val="000000"/>
                </a:solidFill>
              </a:rPr>
              <a:t>Prawdopodobieństwo „przedłużającego się” oczekiwania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(ang. </a:t>
            </a:r>
            <a:r>
              <a:rPr lang="pl-PL" b="1" i="1" dirty="0" err="1">
                <a:solidFill>
                  <a:srgbClr val="000000"/>
                </a:solidFill>
              </a:rPr>
              <a:t>p</a:t>
            </a:r>
            <a:r>
              <a:rPr lang="pl-PL" b="1" i="1" dirty="0" err="1" smtClean="0">
                <a:solidFill>
                  <a:srgbClr val="000000"/>
                </a:solidFill>
              </a:rPr>
              <a:t>ersistence</a:t>
            </a:r>
            <a:r>
              <a:rPr lang="pl-PL" b="1" dirty="0" smtClean="0">
                <a:solidFill>
                  <a:srgbClr val="000000"/>
                </a:solidFill>
              </a:rPr>
              <a:t> – uporczywość, </a:t>
            </a:r>
            <a:r>
              <a:rPr lang="pl-PL" b="1" i="1" dirty="0" err="1" smtClean="0">
                <a:solidFill>
                  <a:srgbClr val="000000"/>
                </a:solidFill>
              </a:rPr>
              <a:t>lasting</a:t>
            </a:r>
            <a:r>
              <a:rPr lang="pl-PL" b="1" dirty="0" smtClean="0">
                <a:solidFill>
                  <a:srgbClr val="000000"/>
                </a:solidFill>
              </a:rPr>
              <a:t> - trwałość)</a:t>
            </a:r>
            <a:endParaRPr lang="pl-PL" b="1" dirty="0" smtClean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252802" y="5604543"/>
            <a:ext cx="8598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Zjawiska opisane rozkładem potęgowym wykazują tendencję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do przedłużającego się czasu trwania bez względu na upływ czasu.</a:t>
            </a:r>
            <a:endParaRPr lang="pl-PL" sz="2000" b="1" dirty="0" smtClean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35085" y="153807"/>
            <a:ext cx="8814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ROZKŁAD WYKŁADNICZY vs ROZKŁAD POTĘGOWY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(</a:t>
            </a: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light-tailed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pdf 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vs 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heavy-</a:t>
            </a: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tailed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pdf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 (</a:t>
            </a:r>
            <a:r>
              <a:rPr lang="pl-PL" sz="3600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32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431540" y="1388521"/>
            <a:ext cx="2797175" cy="1781541"/>
            <a:chOff x="431540" y="1388521"/>
            <a:chExt cx="2797175" cy="1781541"/>
          </a:xfrm>
        </p:grpSpPr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2014114"/>
                </p:ext>
              </p:extLst>
            </p:nvPr>
          </p:nvGraphicFramePr>
          <p:xfrm>
            <a:off x="431540" y="1388521"/>
            <a:ext cx="2797175" cy="1308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9783" name="Equation" r:id="rId5" imgW="977760" imgH="457200" progId="Equation.3">
                    <p:embed/>
                  </p:oleObj>
                </mc:Choice>
                <mc:Fallback>
                  <p:oleObj name="Equation" r:id="rId5" imgW="97776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31540" y="1388521"/>
                          <a:ext cx="2797175" cy="1308100"/>
                        </a:xfrm>
                        <a:prstGeom prst="rect">
                          <a:avLst/>
                        </a:prstGeom>
                        <a:solidFill>
                          <a:srgbClr val="CC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rostokąt 2"/>
            <p:cNvSpPr/>
            <p:nvPr/>
          </p:nvSpPr>
          <p:spPr>
            <a:xfrm>
              <a:off x="561759" y="2708397"/>
              <a:ext cx="213071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err="1">
                  <a:solidFill>
                    <a:srgbClr val="000000"/>
                  </a:solidFill>
                </a:rPr>
                <a:t>l</a:t>
              </a:r>
              <a:r>
                <a:rPr lang="pl-PL" b="1" i="1" dirty="0" err="1" smtClean="0">
                  <a:solidFill>
                    <a:srgbClr val="000000"/>
                  </a:solidFill>
                </a:rPr>
                <a:t>ight-tailed</a:t>
              </a:r>
              <a:r>
                <a:rPr lang="pl-PL" b="1" i="1" dirty="0" smtClean="0">
                  <a:solidFill>
                    <a:srgbClr val="000000"/>
                  </a:solidFill>
                </a:rPr>
                <a:t> pdf </a:t>
              </a:r>
              <a:endParaRPr lang="pl-PL" i="1" dirty="0"/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4540250" y="1389063"/>
            <a:ext cx="2687638" cy="1780999"/>
            <a:chOff x="4540250" y="1389063"/>
            <a:chExt cx="2687638" cy="1780999"/>
          </a:xfrm>
        </p:grpSpPr>
        <p:graphicFrame>
          <p:nvGraphicFramePr>
            <p:cNvPr id="34" name="Obiek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2875231"/>
                </p:ext>
              </p:extLst>
            </p:nvPr>
          </p:nvGraphicFramePr>
          <p:xfrm>
            <a:off x="4540250" y="1389063"/>
            <a:ext cx="2687638" cy="1308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9784" name="Equation" r:id="rId7" imgW="939600" imgH="457200" progId="Equation.3">
                    <p:embed/>
                  </p:oleObj>
                </mc:Choice>
                <mc:Fallback>
                  <p:oleObj name="Equation" r:id="rId7" imgW="93960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40250" y="1389063"/>
                          <a:ext cx="2687638" cy="1308100"/>
                        </a:xfrm>
                        <a:prstGeom prst="rect">
                          <a:avLst/>
                        </a:prstGeom>
                        <a:solidFill>
                          <a:srgbClr val="FF0000">
                            <a:alpha val="25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Prostokąt 34"/>
            <p:cNvSpPr/>
            <p:nvPr/>
          </p:nvSpPr>
          <p:spPr>
            <a:xfrm>
              <a:off x="4742562" y="2708397"/>
              <a:ext cx="228460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000000"/>
                  </a:solidFill>
                </a:rPr>
                <a:t>heavy-</a:t>
              </a:r>
              <a:r>
                <a:rPr lang="pl-PL" b="1" i="1" dirty="0" err="1" smtClean="0">
                  <a:solidFill>
                    <a:srgbClr val="000000"/>
                  </a:solidFill>
                </a:rPr>
                <a:t>tailed</a:t>
              </a:r>
              <a:r>
                <a:rPr lang="pl-PL" b="1" i="1" dirty="0" smtClean="0">
                  <a:solidFill>
                    <a:srgbClr val="000000"/>
                  </a:solidFill>
                </a:rPr>
                <a:t> pdf </a:t>
              </a:r>
              <a:endParaRPr lang="pl-PL" i="1" dirty="0"/>
            </a:p>
          </p:txBody>
        </p:sp>
      </p:grpSp>
      <p:graphicFrame>
        <p:nvGraphicFramePr>
          <p:cNvPr id="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893618"/>
              </p:ext>
            </p:extLst>
          </p:nvPr>
        </p:nvGraphicFramePr>
        <p:xfrm>
          <a:off x="3694591" y="4068630"/>
          <a:ext cx="5348288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785" name="Equation" r:id="rId9" imgW="2895480" imgH="711000" progId="Equation.3">
                  <p:embed/>
                </p:oleObj>
              </mc:Choice>
              <mc:Fallback>
                <p:oleObj name="Equation" r:id="rId9" imgW="28954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591" y="4068630"/>
                        <a:ext cx="5348288" cy="1311275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58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rostokąt 32"/>
          <p:cNvSpPr/>
          <p:nvPr/>
        </p:nvSpPr>
        <p:spPr>
          <a:xfrm>
            <a:off x="161510" y="27473"/>
            <a:ext cx="88147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ROZKŁAD WYKŁADNICZY vs ROZKŁAD POTĘGOWY</a:t>
            </a:r>
          </a:p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(</a:t>
            </a: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light-tailed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pdf 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vs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heavy-</a:t>
            </a: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tailed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pdf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 (</a:t>
            </a:r>
            <a:r>
              <a:rPr lang="pl-PL" sz="3600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3200" dirty="0">
              <a:solidFill>
                <a:schemeClr val="folHlink"/>
              </a:solidFill>
              <a:latin typeface="Impact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49" b="34507"/>
          <a:stretch/>
        </p:blipFill>
        <p:spPr>
          <a:xfrm>
            <a:off x="1961710" y="1227802"/>
            <a:ext cx="4569521" cy="3234179"/>
          </a:xfrm>
          <a:prstGeom prst="rect">
            <a:avLst/>
          </a:prstGeom>
        </p:spPr>
      </p:pic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664290"/>
              </p:ext>
            </p:extLst>
          </p:nvPr>
        </p:nvGraphicFramePr>
        <p:xfrm>
          <a:off x="3507153" y="4324578"/>
          <a:ext cx="1478633" cy="512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04" name="Equation" r:id="rId4" imgW="622080" imgH="215640" progId="Equation.3">
                  <p:embed/>
                </p:oleObj>
              </mc:Choice>
              <mc:Fallback>
                <p:oleObj name="Equation" r:id="rId4" imgW="6220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07153" y="4324578"/>
                        <a:ext cx="1478633" cy="512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2231740" y="4837573"/>
            <a:ext cx="4220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>
                <a:solidFill>
                  <a:srgbClr val="000000"/>
                </a:solidFill>
              </a:rPr>
              <a:t>Linia przerywana – rozkład wykładniczy</a:t>
            </a:r>
          </a:p>
          <a:p>
            <a:pPr algn="ctr"/>
            <a:r>
              <a:rPr lang="pl-PL" sz="1800" b="1" dirty="0" smtClean="0">
                <a:solidFill>
                  <a:srgbClr val="000000"/>
                </a:solidFill>
              </a:rPr>
              <a:t>Linia ciągła – rozkład </a:t>
            </a:r>
            <a:r>
              <a:rPr lang="pl-PL" sz="1800" b="1" dirty="0" err="1" smtClean="0">
                <a:solidFill>
                  <a:srgbClr val="000000"/>
                </a:solidFill>
              </a:rPr>
              <a:t>Pareto</a:t>
            </a:r>
            <a:r>
              <a:rPr lang="pl-PL" sz="1800" b="1" dirty="0" smtClean="0">
                <a:solidFill>
                  <a:srgbClr val="000000"/>
                </a:solidFill>
              </a:rPr>
              <a:t> (potęgowy)</a:t>
            </a:r>
            <a:endParaRPr lang="pl-PL" sz="1800" b="1" dirty="0">
              <a:solidFill>
                <a:srgbClr val="0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666008" y="5662310"/>
            <a:ext cx="53796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Impact" pitchFamily="34" charset="0"/>
              </a:rPr>
              <a:t>Inference, Models and Simulation for Complex </a:t>
            </a:r>
            <a:r>
              <a:rPr lang="en-US" sz="1800" dirty="0" smtClean="0">
                <a:latin typeface="Impact" pitchFamily="34" charset="0"/>
              </a:rPr>
              <a:t>Systems</a:t>
            </a:r>
            <a:endParaRPr lang="pl-PL" sz="1800" dirty="0" smtClean="0">
              <a:latin typeface="Impact" pitchFamily="34" charset="0"/>
            </a:endParaRPr>
          </a:p>
          <a:p>
            <a:r>
              <a:rPr lang="pl-PL" sz="1800" b="1" dirty="0">
                <a:latin typeface="Impact" pitchFamily="34" charset="0"/>
              </a:rPr>
              <a:t>© </a:t>
            </a:r>
            <a:r>
              <a:rPr lang="pl-PL" sz="1800" dirty="0" smtClean="0">
                <a:latin typeface="Impact" pitchFamily="34" charset="0"/>
              </a:rPr>
              <a:t>Prof</a:t>
            </a:r>
            <a:r>
              <a:rPr lang="pl-PL" sz="1800" dirty="0">
                <a:latin typeface="Impact" pitchFamily="34" charset="0"/>
              </a:rPr>
              <a:t>. Aaron </a:t>
            </a:r>
            <a:r>
              <a:rPr lang="pl-PL" sz="1800" dirty="0" err="1">
                <a:latin typeface="Impact" pitchFamily="34" charset="0"/>
              </a:rPr>
              <a:t>Clauset</a:t>
            </a:r>
            <a:endParaRPr lang="pl-PL" sz="1800" dirty="0">
              <a:latin typeface="Impact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43</a:t>
            </a:fld>
            <a:endParaRPr lang="pl-PL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391400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906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>
          <a:xfrm>
            <a:off x="386535" y="92075"/>
            <a:ext cx="8746029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PARADOKS „chwili obserwacji”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8077200" y="2971800"/>
            <a:ext cx="821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czas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4105" name="Line 4"/>
          <p:cNvSpPr>
            <a:spLocks noChangeShapeType="1"/>
          </p:cNvSpPr>
          <p:nvPr/>
        </p:nvSpPr>
        <p:spPr bwMode="auto">
          <a:xfrm>
            <a:off x="8001000" y="274320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06" name="Line 5"/>
          <p:cNvSpPr>
            <a:spLocks noChangeShapeType="1"/>
          </p:cNvSpPr>
          <p:nvPr/>
        </p:nvSpPr>
        <p:spPr bwMode="auto">
          <a:xfrm>
            <a:off x="5562600" y="2743200"/>
            <a:ext cx="0" cy="3048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07" name="Line 6"/>
          <p:cNvSpPr>
            <a:spLocks noChangeShapeType="1"/>
          </p:cNvSpPr>
          <p:nvPr/>
        </p:nvSpPr>
        <p:spPr bwMode="auto">
          <a:xfrm>
            <a:off x="533400" y="3048000"/>
            <a:ext cx="80010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08" name="Line 8"/>
          <p:cNvSpPr>
            <a:spLocks noChangeShapeType="1"/>
          </p:cNvSpPr>
          <p:nvPr/>
        </p:nvSpPr>
        <p:spPr bwMode="auto">
          <a:xfrm>
            <a:off x="3581400" y="2757488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09" name="Line 9"/>
          <p:cNvSpPr>
            <a:spLocks noChangeShapeType="1"/>
          </p:cNvSpPr>
          <p:nvPr/>
        </p:nvSpPr>
        <p:spPr bwMode="auto">
          <a:xfrm>
            <a:off x="3608388" y="2743200"/>
            <a:ext cx="19542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10" name="Text Box 10"/>
          <p:cNvSpPr txBox="1">
            <a:spLocks noChangeArrowheads="1"/>
          </p:cNvSpPr>
          <p:nvPr/>
        </p:nvSpPr>
        <p:spPr bwMode="auto">
          <a:xfrm>
            <a:off x="3657600" y="1906588"/>
            <a:ext cx="16276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i="1" dirty="0">
                <a:solidFill>
                  <a:srgbClr val="000000"/>
                </a:solidFill>
              </a:rPr>
              <a:t>A </a:t>
            </a:r>
            <a:r>
              <a:rPr lang="pl-PL" sz="4000" dirty="0">
                <a:solidFill>
                  <a:srgbClr val="000000"/>
                </a:solidFill>
              </a:rPr>
              <a:t>- </a:t>
            </a:r>
            <a:r>
              <a:rPr lang="pl-PL" sz="4000" dirty="0" err="1" smtClean="0">
                <a:solidFill>
                  <a:srgbClr val="000000"/>
                </a:solidFill>
              </a:rPr>
              <a:t>age</a:t>
            </a:r>
            <a:endParaRPr lang="pl-PL" sz="4000" dirty="0">
              <a:solidFill>
                <a:srgbClr val="000000"/>
              </a:solidFill>
            </a:endParaRPr>
          </a:p>
        </p:txBody>
      </p:sp>
      <p:sp>
        <p:nvSpPr>
          <p:cNvPr id="4111" name="Oval 12"/>
          <p:cNvSpPr>
            <a:spLocks noChangeArrowheads="1"/>
          </p:cNvSpPr>
          <p:nvPr/>
        </p:nvSpPr>
        <p:spPr bwMode="auto">
          <a:xfrm>
            <a:off x="685800" y="29718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12" name="Oval 13"/>
          <p:cNvSpPr>
            <a:spLocks noChangeArrowheads="1"/>
          </p:cNvSpPr>
          <p:nvPr/>
        </p:nvSpPr>
        <p:spPr bwMode="auto">
          <a:xfrm>
            <a:off x="962025" y="29718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13" name="Oval 17"/>
          <p:cNvSpPr>
            <a:spLocks noChangeArrowheads="1"/>
          </p:cNvSpPr>
          <p:nvPr/>
        </p:nvSpPr>
        <p:spPr bwMode="auto">
          <a:xfrm>
            <a:off x="3095625" y="29718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14" name="Oval 18"/>
          <p:cNvSpPr>
            <a:spLocks noChangeArrowheads="1"/>
          </p:cNvSpPr>
          <p:nvPr/>
        </p:nvSpPr>
        <p:spPr bwMode="auto">
          <a:xfrm>
            <a:off x="3505200" y="29718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15" name="Line 20"/>
          <p:cNvSpPr>
            <a:spLocks noChangeShapeType="1"/>
          </p:cNvSpPr>
          <p:nvPr/>
        </p:nvSpPr>
        <p:spPr bwMode="auto">
          <a:xfrm>
            <a:off x="5562600" y="27432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116" name="Oval 22"/>
          <p:cNvSpPr>
            <a:spLocks noChangeArrowheads="1"/>
          </p:cNvSpPr>
          <p:nvPr/>
        </p:nvSpPr>
        <p:spPr bwMode="auto">
          <a:xfrm>
            <a:off x="7912100" y="29718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098" name="Object 1024"/>
          <p:cNvGraphicFramePr>
            <a:graphicFrameLocks noChangeAspect="1"/>
          </p:cNvGraphicFramePr>
          <p:nvPr/>
        </p:nvGraphicFramePr>
        <p:xfrm>
          <a:off x="5735638" y="1966913"/>
          <a:ext cx="313690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924" name="Equation" r:id="rId4" imgW="965160" imgH="177480" progId="Equation.3">
                  <p:embed/>
                </p:oleObj>
              </mc:Choice>
              <mc:Fallback>
                <p:oleObj name="Equation" r:id="rId4" imgW="965160" imgH="177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638" y="1966913"/>
                        <a:ext cx="3136900" cy="579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E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7" name="Line 24"/>
          <p:cNvSpPr>
            <a:spLocks noChangeShapeType="1"/>
          </p:cNvSpPr>
          <p:nvPr/>
        </p:nvSpPr>
        <p:spPr bwMode="auto">
          <a:xfrm>
            <a:off x="3594100" y="3606800"/>
            <a:ext cx="44196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099" name="Object 1025"/>
          <p:cNvGraphicFramePr>
            <a:graphicFrameLocks noChangeAspect="1"/>
          </p:cNvGraphicFramePr>
          <p:nvPr/>
        </p:nvGraphicFramePr>
        <p:xfrm>
          <a:off x="4321175" y="3689350"/>
          <a:ext cx="30368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925" name="Equation" r:id="rId6" imgW="927000" imgH="177480" progId="Equation.3">
                  <p:embed/>
                </p:oleObj>
              </mc:Choice>
              <mc:Fallback>
                <p:oleObj name="Equation" r:id="rId6" imgW="927000" imgH="17748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1175" y="3689350"/>
                        <a:ext cx="30368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8" name="Text Box 30"/>
          <p:cNvSpPr txBox="1">
            <a:spLocks noChangeArrowheads="1"/>
          </p:cNvSpPr>
          <p:nvPr/>
        </p:nvSpPr>
        <p:spPr bwMode="auto">
          <a:xfrm>
            <a:off x="161925" y="5949950"/>
            <a:ext cx="85988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FF0066"/>
                </a:solidFill>
              </a:rPr>
              <a:t>Rozwiązanie:</a:t>
            </a:r>
            <a:r>
              <a:rPr lang="pl-PL" b="1" dirty="0" smtClean="0">
                <a:solidFill>
                  <a:srgbClr val="0000FF"/>
                </a:solidFill>
              </a:rPr>
              <a:t> </a:t>
            </a:r>
            <a:r>
              <a:rPr lang="pl-PL" b="1" u="sng" dirty="0" smtClean="0">
                <a:solidFill>
                  <a:srgbClr val="0000FF"/>
                </a:solidFill>
              </a:rPr>
              <a:t>dłuższe odstępy czasu są bardziej prawdopodobne</a:t>
            </a:r>
            <a:endParaRPr lang="pl-PL" b="1" dirty="0">
              <a:solidFill>
                <a:srgbClr val="0000FF"/>
              </a:solidFill>
            </a:endParaRPr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7392987" y="650875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4120" name="Text Box 34"/>
          <p:cNvSpPr txBox="1">
            <a:spLocks noChangeArrowheads="1"/>
          </p:cNvSpPr>
          <p:nvPr/>
        </p:nvSpPr>
        <p:spPr bwMode="auto">
          <a:xfrm>
            <a:off x="1134804" y="2057400"/>
            <a:ext cx="18261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Strumień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wykładniczy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4121" name="Text Box 35"/>
          <p:cNvSpPr txBox="1">
            <a:spLocks noChangeArrowheads="1"/>
          </p:cNvSpPr>
          <p:nvPr/>
        </p:nvSpPr>
        <p:spPr bwMode="auto">
          <a:xfrm>
            <a:off x="4250449" y="1143000"/>
            <a:ext cx="26100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0000"/>
                </a:solidFill>
              </a:rPr>
              <a:t>d</a:t>
            </a:r>
            <a:r>
              <a:rPr lang="pl-PL" sz="2000" b="1" dirty="0" smtClean="0">
                <a:solidFill>
                  <a:srgbClr val="000000"/>
                </a:solidFill>
              </a:rPr>
              <a:t>owolna chwila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obserwacji strumienia</a:t>
            </a:r>
            <a:endParaRPr lang="pl-PL" sz="2000" b="1" dirty="0">
              <a:solidFill>
                <a:srgbClr val="000000"/>
              </a:solidFill>
            </a:endParaRPr>
          </a:p>
        </p:txBody>
      </p:sp>
      <p:cxnSp>
        <p:nvCxnSpPr>
          <p:cNvPr id="4122" name="AutoShape 36"/>
          <p:cNvCxnSpPr>
            <a:cxnSpLocks noChangeShapeType="1"/>
            <a:stCxn id="4109" idx="1"/>
            <a:endCxn id="4121" idx="3"/>
          </p:cNvCxnSpPr>
          <p:nvPr/>
        </p:nvCxnSpPr>
        <p:spPr bwMode="auto">
          <a:xfrm rot="5400000" flipH="1" flipV="1">
            <a:off x="5588400" y="1471143"/>
            <a:ext cx="1246258" cy="1297859"/>
          </a:xfrm>
          <a:prstGeom prst="curvedConnector4">
            <a:avLst>
              <a:gd name="adj1" fmla="val 35800"/>
              <a:gd name="adj2" fmla="val 117614"/>
            </a:avLst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</p:cxnSp>
      <p:graphicFrame>
        <p:nvGraphicFramePr>
          <p:cNvPr id="4100" name="Object 1026"/>
          <p:cNvGraphicFramePr>
            <a:graphicFrameLocks noChangeAspect="1"/>
          </p:cNvGraphicFramePr>
          <p:nvPr/>
        </p:nvGraphicFramePr>
        <p:xfrm>
          <a:off x="2927350" y="4451350"/>
          <a:ext cx="3849688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926" name="Równanie" r:id="rId8" imgW="1676160" imgH="507960" progId="Equation.3">
                  <p:embed/>
                </p:oleObj>
              </mc:Choice>
              <mc:Fallback>
                <p:oleObj name="Równanie" r:id="rId8" imgW="1676160" imgH="50796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7350" y="4451350"/>
                        <a:ext cx="3849688" cy="1166813"/>
                      </a:xfrm>
                      <a:prstGeom prst="rect">
                        <a:avLst/>
                      </a:prstGeom>
                      <a:solidFill>
                        <a:srgbClr val="FF66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3" name="Line 38"/>
          <p:cNvSpPr>
            <a:spLocks noChangeShapeType="1"/>
          </p:cNvSpPr>
          <p:nvPr/>
        </p:nvSpPr>
        <p:spPr bwMode="auto">
          <a:xfrm>
            <a:off x="1022350" y="3606800"/>
            <a:ext cx="22098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69900" y="3759200"/>
          <a:ext cx="3195638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927" name="Equation" r:id="rId10" imgW="1282680" imgH="215640" progId="Equation.3">
                  <p:embed/>
                </p:oleObj>
              </mc:Choice>
              <mc:Fallback>
                <p:oleObj name="Equation" r:id="rId10" imgW="1282680" imgH="215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" y="3759200"/>
                        <a:ext cx="3195638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1028"/>
          <p:cNvGraphicFramePr>
            <a:graphicFrameLocks noChangeAspect="1"/>
          </p:cNvGraphicFramePr>
          <p:nvPr/>
        </p:nvGraphicFramePr>
        <p:xfrm>
          <a:off x="1682750" y="3162300"/>
          <a:ext cx="889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928" name="Równanie" r:id="rId12" imgW="482400" imgH="241200" progId="Equation.3">
                  <p:embed/>
                </p:oleObj>
              </mc:Choice>
              <mc:Fallback>
                <p:oleObj name="Równanie" r:id="rId12" imgW="482400" imgH="2412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3162300"/>
                        <a:ext cx="8890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44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52"/>
          <p:cNvGrpSpPr>
            <a:grpSpLocks/>
          </p:cNvGrpSpPr>
          <p:nvPr/>
        </p:nvGrpSpPr>
        <p:grpSpPr bwMode="auto">
          <a:xfrm>
            <a:off x="381000" y="5257800"/>
            <a:ext cx="8593138" cy="1204913"/>
            <a:chOff x="240" y="3456"/>
            <a:chExt cx="5413" cy="759"/>
          </a:xfrm>
        </p:grpSpPr>
        <p:sp>
          <p:nvSpPr>
            <p:cNvPr id="5129" name="Line 51"/>
            <p:cNvSpPr>
              <a:spLocks noChangeShapeType="1"/>
            </p:cNvSpPr>
            <p:nvPr/>
          </p:nvSpPr>
          <p:spPr bwMode="auto">
            <a:xfrm>
              <a:off x="308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0" name="Line 30"/>
            <p:cNvSpPr>
              <a:spLocks noChangeShapeType="1"/>
            </p:cNvSpPr>
            <p:nvPr/>
          </p:nvSpPr>
          <p:spPr bwMode="auto">
            <a:xfrm>
              <a:off x="316" y="3852"/>
              <a:ext cx="192" cy="0"/>
            </a:xfrm>
            <a:prstGeom prst="line">
              <a:avLst/>
            </a:prstGeom>
            <a:noFill/>
            <a:ln w="76200">
              <a:solidFill>
                <a:srgbClr val="00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1" name="Line 5"/>
            <p:cNvSpPr>
              <a:spLocks noChangeShapeType="1"/>
            </p:cNvSpPr>
            <p:nvPr/>
          </p:nvSpPr>
          <p:spPr bwMode="auto">
            <a:xfrm>
              <a:off x="240" y="3888"/>
              <a:ext cx="5184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2" name="Rectangle 6"/>
            <p:cNvSpPr>
              <a:spLocks noChangeArrowheads="1"/>
            </p:cNvSpPr>
            <p:nvPr/>
          </p:nvSpPr>
          <p:spPr bwMode="auto">
            <a:xfrm>
              <a:off x="5136" y="3840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smtClean="0">
                  <a:solidFill>
                    <a:srgbClr val="000099"/>
                  </a:solidFill>
                </a:rPr>
                <a:t>czas</a:t>
              </a:r>
              <a:endParaRPr lang="pl-PL" sz="2800" b="1">
                <a:solidFill>
                  <a:srgbClr val="000099"/>
                </a:solidFill>
              </a:endParaRPr>
            </a:p>
          </p:txBody>
        </p:sp>
        <p:sp>
          <p:nvSpPr>
            <p:cNvPr id="5133" name="Line 25"/>
            <p:cNvSpPr>
              <a:spLocks noChangeShapeType="1"/>
            </p:cNvSpPr>
            <p:nvPr/>
          </p:nvSpPr>
          <p:spPr bwMode="auto">
            <a:xfrm>
              <a:off x="528" y="3848"/>
              <a:ext cx="1008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4" name="Line 26"/>
            <p:cNvSpPr>
              <a:spLocks noChangeShapeType="1"/>
            </p:cNvSpPr>
            <p:nvPr/>
          </p:nvSpPr>
          <p:spPr bwMode="auto">
            <a:xfrm>
              <a:off x="1556" y="3848"/>
              <a:ext cx="1008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5" name="Line 27"/>
            <p:cNvSpPr>
              <a:spLocks noChangeShapeType="1"/>
            </p:cNvSpPr>
            <p:nvPr/>
          </p:nvSpPr>
          <p:spPr bwMode="auto">
            <a:xfrm>
              <a:off x="2796" y="3848"/>
              <a:ext cx="1008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6" name="Line 28"/>
            <p:cNvSpPr>
              <a:spLocks noChangeShapeType="1"/>
            </p:cNvSpPr>
            <p:nvPr/>
          </p:nvSpPr>
          <p:spPr bwMode="auto">
            <a:xfrm>
              <a:off x="4224" y="3848"/>
              <a:ext cx="1008" cy="0"/>
            </a:xfrm>
            <a:prstGeom prst="line">
              <a:avLst/>
            </a:prstGeom>
            <a:noFill/>
            <a:ln w="7620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7" name="Line 31"/>
            <p:cNvSpPr>
              <a:spLocks noChangeShapeType="1"/>
            </p:cNvSpPr>
            <p:nvPr/>
          </p:nvSpPr>
          <p:spPr bwMode="auto">
            <a:xfrm>
              <a:off x="4012" y="3848"/>
              <a:ext cx="192" cy="0"/>
            </a:xfrm>
            <a:prstGeom prst="line">
              <a:avLst/>
            </a:prstGeom>
            <a:noFill/>
            <a:ln w="76200">
              <a:solidFill>
                <a:srgbClr val="00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8" name="Line 32"/>
            <p:cNvSpPr>
              <a:spLocks noChangeShapeType="1"/>
            </p:cNvSpPr>
            <p:nvPr/>
          </p:nvSpPr>
          <p:spPr bwMode="auto">
            <a:xfrm>
              <a:off x="3800" y="3848"/>
              <a:ext cx="192" cy="0"/>
            </a:xfrm>
            <a:prstGeom prst="line">
              <a:avLst/>
            </a:prstGeom>
            <a:noFill/>
            <a:ln w="76200">
              <a:solidFill>
                <a:srgbClr val="00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39" name="Line 33"/>
            <p:cNvSpPr>
              <a:spLocks noChangeShapeType="1"/>
            </p:cNvSpPr>
            <p:nvPr/>
          </p:nvSpPr>
          <p:spPr bwMode="auto">
            <a:xfrm>
              <a:off x="2584" y="3848"/>
              <a:ext cx="192" cy="0"/>
            </a:xfrm>
            <a:prstGeom prst="line">
              <a:avLst/>
            </a:prstGeom>
            <a:noFill/>
            <a:ln w="76200">
              <a:solidFill>
                <a:srgbClr val="00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0" name="Line 34"/>
            <p:cNvSpPr>
              <a:spLocks noChangeShapeType="1"/>
            </p:cNvSpPr>
            <p:nvPr/>
          </p:nvSpPr>
          <p:spPr bwMode="auto">
            <a:xfrm>
              <a:off x="1544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1" name="Line 35"/>
            <p:cNvSpPr>
              <a:spLocks noChangeShapeType="1"/>
            </p:cNvSpPr>
            <p:nvPr/>
          </p:nvSpPr>
          <p:spPr bwMode="auto">
            <a:xfrm>
              <a:off x="2572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2" name="Line 36"/>
            <p:cNvSpPr>
              <a:spLocks noChangeShapeType="1"/>
            </p:cNvSpPr>
            <p:nvPr/>
          </p:nvSpPr>
          <p:spPr bwMode="auto">
            <a:xfrm>
              <a:off x="2788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3" name="Line 37"/>
            <p:cNvSpPr>
              <a:spLocks noChangeShapeType="1"/>
            </p:cNvSpPr>
            <p:nvPr/>
          </p:nvSpPr>
          <p:spPr bwMode="auto">
            <a:xfrm>
              <a:off x="3792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4" name="Line 38"/>
            <p:cNvSpPr>
              <a:spLocks noChangeShapeType="1"/>
            </p:cNvSpPr>
            <p:nvPr/>
          </p:nvSpPr>
          <p:spPr bwMode="auto">
            <a:xfrm>
              <a:off x="4000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5" name="Line 39"/>
            <p:cNvSpPr>
              <a:spLocks noChangeShapeType="1"/>
            </p:cNvSpPr>
            <p:nvPr/>
          </p:nvSpPr>
          <p:spPr bwMode="auto">
            <a:xfrm>
              <a:off x="4212" y="3780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6" name="Line 40"/>
            <p:cNvSpPr>
              <a:spLocks noChangeShapeType="1"/>
            </p:cNvSpPr>
            <p:nvPr/>
          </p:nvSpPr>
          <p:spPr bwMode="auto">
            <a:xfrm>
              <a:off x="516" y="3788"/>
              <a:ext cx="0" cy="9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147" name="Text Box 43"/>
            <p:cNvSpPr txBox="1">
              <a:spLocks noChangeArrowheads="1"/>
            </p:cNvSpPr>
            <p:nvPr/>
          </p:nvSpPr>
          <p:spPr bwMode="auto">
            <a:xfrm>
              <a:off x="960" y="345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 dirty="0">
                  <a:solidFill>
                    <a:srgbClr val="000000"/>
                  </a:solidFill>
                </a:rPr>
                <a:t>a</a:t>
              </a:r>
              <a:endParaRPr lang="pl-PL" dirty="0"/>
            </a:p>
          </p:txBody>
        </p:sp>
        <p:sp>
          <p:nvSpPr>
            <p:cNvPr id="5148" name="Text Box 44"/>
            <p:cNvSpPr txBox="1">
              <a:spLocks noChangeArrowheads="1"/>
            </p:cNvSpPr>
            <p:nvPr/>
          </p:nvSpPr>
          <p:spPr bwMode="auto">
            <a:xfrm>
              <a:off x="1920" y="345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5149" name="Text Box 45"/>
            <p:cNvSpPr txBox="1">
              <a:spLocks noChangeArrowheads="1"/>
            </p:cNvSpPr>
            <p:nvPr/>
          </p:nvSpPr>
          <p:spPr bwMode="auto">
            <a:xfrm>
              <a:off x="3216" y="345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5150" name="Text Box 46"/>
            <p:cNvSpPr txBox="1">
              <a:spLocks noChangeArrowheads="1"/>
            </p:cNvSpPr>
            <p:nvPr/>
          </p:nvSpPr>
          <p:spPr bwMode="auto">
            <a:xfrm>
              <a:off x="4608" y="345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5151" name="Text Box 47"/>
            <p:cNvSpPr txBox="1">
              <a:spLocks noChangeArrowheads="1"/>
            </p:cNvSpPr>
            <p:nvPr/>
          </p:nvSpPr>
          <p:spPr bwMode="auto">
            <a:xfrm>
              <a:off x="336" y="388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b</a:t>
              </a:r>
              <a:endParaRPr lang="pl-PL"/>
            </a:p>
          </p:txBody>
        </p:sp>
        <p:sp>
          <p:nvSpPr>
            <p:cNvPr id="5152" name="Text Box 48"/>
            <p:cNvSpPr txBox="1">
              <a:spLocks noChangeArrowheads="1"/>
            </p:cNvSpPr>
            <p:nvPr/>
          </p:nvSpPr>
          <p:spPr bwMode="auto">
            <a:xfrm>
              <a:off x="4032" y="388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b</a:t>
              </a:r>
              <a:endParaRPr lang="pl-PL"/>
            </a:p>
          </p:txBody>
        </p:sp>
        <p:sp>
          <p:nvSpPr>
            <p:cNvPr id="5153" name="Text Box 49"/>
            <p:cNvSpPr txBox="1">
              <a:spLocks noChangeArrowheads="1"/>
            </p:cNvSpPr>
            <p:nvPr/>
          </p:nvSpPr>
          <p:spPr bwMode="auto">
            <a:xfrm>
              <a:off x="3738" y="388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b</a:t>
              </a:r>
              <a:endParaRPr lang="pl-PL"/>
            </a:p>
          </p:txBody>
        </p:sp>
        <p:sp>
          <p:nvSpPr>
            <p:cNvPr id="5154" name="Text Box 50"/>
            <p:cNvSpPr txBox="1">
              <a:spLocks noChangeArrowheads="1"/>
            </p:cNvSpPr>
            <p:nvPr/>
          </p:nvSpPr>
          <p:spPr bwMode="auto">
            <a:xfrm>
              <a:off x="2592" y="388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i="1">
                  <a:solidFill>
                    <a:srgbClr val="000000"/>
                  </a:solidFill>
                </a:rPr>
                <a:t>b</a:t>
              </a:r>
              <a:endParaRPr lang="pl-PL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232300" y="1788860"/>
            <a:ext cx="2194832" cy="3427413"/>
            <a:chOff x="1227537" y="1600200"/>
            <a:chExt cx="2194832" cy="3427413"/>
          </a:xfrm>
        </p:grpSpPr>
        <p:graphicFrame>
          <p:nvGraphicFramePr>
            <p:cNvPr id="5122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942666"/>
                </p:ext>
              </p:extLst>
            </p:nvPr>
          </p:nvGraphicFramePr>
          <p:xfrm>
            <a:off x="1371600" y="2667000"/>
            <a:ext cx="1881188" cy="2360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78" name="Equation" r:id="rId4" imgW="647640" imgH="812520" progId="Equation.3">
                    <p:embed/>
                  </p:oleObj>
                </mc:Choice>
                <mc:Fallback>
                  <p:oleObj name="Equation" r:id="rId4" imgW="647640" imgH="81252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1600" y="2667000"/>
                          <a:ext cx="1881188" cy="2360613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5" name="Text Box 57"/>
            <p:cNvSpPr txBox="1">
              <a:spLocks noChangeArrowheads="1"/>
            </p:cNvSpPr>
            <p:nvPr/>
          </p:nvSpPr>
          <p:spPr bwMode="auto">
            <a:xfrm>
              <a:off x="1227537" y="1600200"/>
              <a:ext cx="219483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0033CC"/>
                  </a:solidFill>
                </a:rPr>
                <a:t>Losowy wybór</a:t>
              </a:r>
              <a:br>
                <a:rPr lang="pl-PL" b="1" dirty="0" smtClean="0">
                  <a:solidFill>
                    <a:srgbClr val="0033CC"/>
                  </a:solidFill>
                </a:rPr>
              </a:br>
              <a:r>
                <a:rPr lang="pl-PL" b="1" dirty="0" smtClean="0">
                  <a:solidFill>
                    <a:srgbClr val="0033CC"/>
                  </a:solidFill>
                </a:rPr>
                <a:t>odcinka</a:t>
              </a:r>
              <a:r>
                <a:rPr lang="pl-PL" b="1" dirty="0">
                  <a:solidFill>
                    <a:srgbClr val="0033CC"/>
                  </a:solidFill>
                </a:rPr>
                <a:t> </a:t>
              </a:r>
              <a:r>
                <a:rPr lang="pl-PL" b="1" i="1" dirty="0" smtClean="0">
                  <a:solidFill>
                    <a:srgbClr val="0033CC"/>
                  </a:solidFill>
                </a:rPr>
                <a:t>a</a:t>
              </a:r>
              <a:r>
                <a:rPr lang="pl-PL" b="1" dirty="0" smtClean="0">
                  <a:solidFill>
                    <a:srgbClr val="0033CC"/>
                  </a:solidFill>
                </a:rPr>
                <a:t> lub </a:t>
              </a:r>
              <a:r>
                <a:rPr lang="pl-PL" b="1" i="1" dirty="0">
                  <a:solidFill>
                    <a:srgbClr val="0033CC"/>
                  </a:solidFill>
                </a:rPr>
                <a:t>b</a:t>
              </a:r>
              <a:endParaRPr lang="pl-PL" dirty="0"/>
            </a:p>
          </p:txBody>
        </p:sp>
      </p:grpSp>
      <p:sp>
        <p:nvSpPr>
          <p:cNvPr id="5126" name="Text Box 59"/>
          <p:cNvSpPr txBox="1">
            <a:spLocks noChangeArrowheads="1"/>
          </p:cNvSpPr>
          <p:nvPr/>
        </p:nvSpPr>
        <p:spPr bwMode="auto">
          <a:xfrm>
            <a:off x="7430293" y="648335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2" name="Grupa 1"/>
          <p:cNvGrpSpPr/>
          <p:nvPr/>
        </p:nvGrpSpPr>
        <p:grpSpPr>
          <a:xfrm>
            <a:off x="4043363" y="1817435"/>
            <a:ext cx="4930775" cy="3468688"/>
            <a:chOff x="4038600" y="1628775"/>
            <a:chExt cx="4930775" cy="3468688"/>
          </a:xfrm>
        </p:grpSpPr>
        <p:graphicFrame>
          <p:nvGraphicFramePr>
            <p:cNvPr id="68609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6944924"/>
                </p:ext>
              </p:extLst>
            </p:nvPr>
          </p:nvGraphicFramePr>
          <p:xfrm>
            <a:off x="4038600" y="2819400"/>
            <a:ext cx="4930775" cy="2278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79" name="Equation" r:id="rId6" imgW="2145960" imgH="990360" progId="Equation.3">
                    <p:embed/>
                  </p:oleObj>
                </mc:Choice>
                <mc:Fallback>
                  <p:oleObj name="Equation" r:id="rId6" imgW="2145960" imgH="99036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2819400"/>
                          <a:ext cx="4930775" cy="2278063"/>
                        </a:xfrm>
                        <a:prstGeom prst="rect">
                          <a:avLst/>
                        </a:prstGeom>
                        <a:solidFill>
                          <a:srgbClr val="99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8" name="Text Box 57"/>
            <p:cNvSpPr txBox="1">
              <a:spLocks noChangeArrowheads="1"/>
            </p:cNvSpPr>
            <p:nvPr/>
          </p:nvSpPr>
          <p:spPr bwMode="auto">
            <a:xfrm>
              <a:off x="5044942" y="1628775"/>
              <a:ext cx="260520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0033CC"/>
                  </a:solidFill>
                </a:rPr>
                <a:t>Losowe wskazanie</a:t>
              </a:r>
              <a:br>
                <a:rPr lang="pl-PL" b="1" dirty="0" smtClean="0">
                  <a:solidFill>
                    <a:srgbClr val="0033CC"/>
                  </a:solidFill>
                </a:rPr>
              </a:br>
              <a:r>
                <a:rPr lang="pl-PL" b="1" dirty="0" smtClean="0">
                  <a:solidFill>
                    <a:srgbClr val="0033CC"/>
                  </a:solidFill>
                </a:rPr>
                <a:t>odcinka</a:t>
              </a:r>
              <a:r>
                <a:rPr lang="pl-PL" b="1" dirty="0">
                  <a:solidFill>
                    <a:srgbClr val="0033CC"/>
                  </a:solidFill>
                </a:rPr>
                <a:t> </a:t>
              </a:r>
              <a:r>
                <a:rPr lang="pl-PL" b="1" i="1" dirty="0" smtClean="0">
                  <a:solidFill>
                    <a:srgbClr val="0033CC"/>
                  </a:solidFill>
                </a:rPr>
                <a:t>a</a:t>
              </a:r>
              <a:r>
                <a:rPr lang="pl-PL" b="1" dirty="0" smtClean="0">
                  <a:solidFill>
                    <a:srgbClr val="0033CC"/>
                  </a:solidFill>
                </a:rPr>
                <a:t> lub </a:t>
              </a:r>
              <a:r>
                <a:rPr lang="pl-PL" b="1" i="1" dirty="0">
                  <a:solidFill>
                    <a:srgbClr val="0033CC"/>
                  </a:solidFill>
                </a:rPr>
                <a:t>b</a:t>
              </a:r>
              <a:endParaRPr lang="pl-PL" dirty="0"/>
            </a:p>
          </p:txBody>
        </p:sp>
      </p:grpSp>
      <p:sp>
        <p:nvSpPr>
          <p:cNvPr id="3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2075"/>
            <a:ext cx="8599164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PARADOKS „chwili obserwacji”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  <p:sp>
        <p:nvSpPr>
          <p:cNvPr id="38" name="Line 26"/>
          <p:cNvSpPr>
            <a:spLocks noChangeShapeType="1"/>
          </p:cNvSpPr>
          <p:nvPr/>
        </p:nvSpPr>
        <p:spPr bwMode="auto">
          <a:xfrm>
            <a:off x="3406684" y="1235075"/>
            <a:ext cx="1600200" cy="0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Line 33"/>
          <p:cNvSpPr>
            <a:spLocks noChangeShapeType="1"/>
          </p:cNvSpPr>
          <p:nvPr/>
        </p:nvSpPr>
        <p:spPr bwMode="auto">
          <a:xfrm>
            <a:off x="5467350" y="1235075"/>
            <a:ext cx="304800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3857682" y="123403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a</a:t>
            </a:r>
            <a:endParaRPr lang="pl-PL" dirty="0"/>
          </a:p>
        </p:txBody>
      </p:sp>
      <p:sp>
        <p:nvSpPr>
          <p:cNvPr id="41" name="Text Box 50"/>
          <p:cNvSpPr txBox="1">
            <a:spLocks noChangeArrowheads="1"/>
          </p:cNvSpPr>
          <p:nvPr/>
        </p:nvSpPr>
        <p:spPr bwMode="auto">
          <a:xfrm>
            <a:off x="5428004" y="1234032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b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6"/>
          <p:cNvSpPr>
            <a:spLocks noChangeArrowheads="1"/>
          </p:cNvSpPr>
          <p:nvPr/>
        </p:nvSpPr>
        <p:spPr bwMode="auto">
          <a:xfrm>
            <a:off x="1905000" y="3962400"/>
            <a:ext cx="5943600" cy="1219200"/>
          </a:xfrm>
          <a:prstGeom prst="rect">
            <a:avLst/>
          </a:prstGeom>
          <a:solidFill>
            <a:srgbClr val="99CCFF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14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824419"/>
              </p:ext>
            </p:extLst>
          </p:nvPr>
        </p:nvGraphicFramePr>
        <p:xfrm>
          <a:off x="2530475" y="5410200"/>
          <a:ext cx="4465638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48" name="Równanie" r:id="rId4" imgW="1904760" imgH="520560" progId="Equation.3">
                  <p:embed/>
                </p:oleObj>
              </mc:Choice>
              <mc:Fallback>
                <p:oleObj name="Równanie" r:id="rId4" imgW="1904760" imgH="52056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475" y="5410200"/>
                        <a:ext cx="4465638" cy="1222375"/>
                      </a:xfrm>
                      <a:prstGeom prst="rect">
                        <a:avLst/>
                      </a:prstGeom>
                      <a:solidFill>
                        <a:srgbClr val="99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Line 56"/>
          <p:cNvSpPr>
            <a:spLocks noChangeShapeType="1"/>
          </p:cNvSpPr>
          <p:nvPr/>
        </p:nvSpPr>
        <p:spPr bwMode="auto">
          <a:xfrm>
            <a:off x="1371600" y="1919288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53" name="Line 35"/>
          <p:cNvSpPr>
            <a:spLocks noChangeShapeType="1"/>
          </p:cNvSpPr>
          <p:nvPr/>
        </p:nvSpPr>
        <p:spPr bwMode="auto">
          <a:xfrm>
            <a:off x="8001000" y="190500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54" name="Line 36"/>
          <p:cNvSpPr>
            <a:spLocks noChangeShapeType="1"/>
          </p:cNvSpPr>
          <p:nvPr/>
        </p:nvSpPr>
        <p:spPr bwMode="auto">
          <a:xfrm>
            <a:off x="5562600" y="1905000"/>
            <a:ext cx="0" cy="3048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55" name="Line 37"/>
          <p:cNvSpPr>
            <a:spLocks noChangeShapeType="1"/>
          </p:cNvSpPr>
          <p:nvPr/>
        </p:nvSpPr>
        <p:spPr bwMode="auto">
          <a:xfrm>
            <a:off x="533400" y="2209800"/>
            <a:ext cx="80010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56" name="Line 38"/>
          <p:cNvSpPr>
            <a:spLocks noChangeShapeType="1"/>
          </p:cNvSpPr>
          <p:nvPr/>
        </p:nvSpPr>
        <p:spPr bwMode="auto">
          <a:xfrm>
            <a:off x="3581400" y="1919288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57" name="Line 39"/>
          <p:cNvSpPr>
            <a:spLocks noChangeShapeType="1"/>
          </p:cNvSpPr>
          <p:nvPr/>
        </p:nvSpPr>
        <p:spPr bwMode="auto">
          <a:xfrm>
            <a:off x="3608388" y="1905000"/>
            <a:ext cx="19542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58" name="Text Box 40"/>
          <p:cNvSpPr txBox="1">
            <a:spLocks noChangeArrowheads="1"/>
          </p:cNvSpPr>
          <p:nvPr/>
        </p:nvSpPr>
        <p:spPr bwMode="auto">
          <a:xfrm>
            <a:off x="4267200" y="1068388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000" i="1">
                <a:solidFill>
                  <a:srgbClr val="000000"/>
                </a:solidFill>
              </a:rPr>
              <a:t>A</a:t>
            </a:r>
            <a:endParaRPr lang="pl-PL" sz="3200" baseline="-25000">
              <a:solidFill>
                <a:srgbClr val="000000"/>
              </a:solidFill>
            </a:endParaRPr>
          </a:p>
        </p:txBody>
      </p:sp>
      <p:sp>
        <p:nvSpPr>
          <p:cNvPr id="6159" name="Oval 44"/>
          <p:cNvSpPr>
            <a:spLocks noChangeArrowheads="1"/>
          </p:cNvSpPr>
          <p:nvPr/>
        </p:nvSpPr>
        <p:spPr bwMode="auto">
          <a:xfrm>
            <a:off x="1295400" y="21336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60" name="Oval 48"/>
          <p:cNvSpPr>
            <a:spLocks noChangeArrowheads="1"/>
          </p:cNvSpPr>
          <p:nvPr/>
        </p:nvSpPr>
        <p:spPr bwMode="auto">
          <a:xfrm>
            <a:off x="3505200" y="21336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61" name="Line 50"/>
          <p:cNvSpPr>
            <a:spLocks noChangeShapeType="1"/>
          </p:cNvSpPr>
          <p:nvPr/>
        </p:nvSpPr>
        <p:spPr bwMode="auto">
          <a:xfrm>
            <a:off x="5562600" y="19050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62" name="Oval 51"/>
          <p:cNvSpPr>
            <a:spLocks noChangeArrowheads="1"/>
          </p:cNvSpPr>
          <p:nvPr/>
        </p:nvSpPr>
        <p:spPr bwMode="auto">
          <a:xfrm>
            <a:off x="7912100" y="2133600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147" name="Object 52"/>
          <p:cNvGraphicFramePr>
            <a:graphicFrameLocks noChangeAspect="1"/>
          </p:cNvGraphicFramePr>
          <p:nvPr/>
        </p:nvGraphicFramePr>
        <p:xfrm>
          <a:off x="6650038" y="1149350"/>
          <a:ext cx="49530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49" name="Equation" r:id="rId6" imgW="152280" imgH="164880" progId="Equation.3">
                  <p:embed/>
                </p:oleObj>
              </mc:Choice>
              <mc:Fallback>
                <p:oleObj name="Equation" r:id="rId6" imgW="152280" imgH="16488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0038" y="1149350"/>
                        <a:ext cx="495300" cy="538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E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3" name="Line 53"/>
          <p:cNvSpPr>
            <a:spLocks noChangeShapeType="1"/>
          </p:cNvSpPr>
          <p:nvPr/>
        </p:nvSpPr>
        <p:spPr bwMode="auto">
          <a:xfrm>
            <a:off x="3581400" y="2590800"/>
            <a:ext cx="44196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148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948616"/>
              </p:ext>
            </p:extLst>
          </p:nvPr>
        </p:nvGraphicFramePr>
        <p:xfrm>
          <a:off x="5203825" y="2840038"/>
          <a:ext cx="13716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50" name="Równanie" r:id="rId8" imgW="419040" imgH="215640" progId="Equation.3">
                  <p:embed/>
                </p:oleObj>
              </mc:Choice>
              <mc:Fallback>
                <p:oleObj name="Równanie" r:id="rId8" imgW="419040" imgH="21564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3825" y="2840038"/>
                        <a:ext cx="13716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4" name="Line 57"/>
          <p:cNvSpPr>
            <a:spLocks noChangeShapeType="1"/>
          </p:cNvSpPr>
          <p:nvPr/>
        </p:nvSpPr>
        <p:spPr bwMode="auto">
          <a:xfrm>
            <a:off x="1371600" y="2590800"/>
            <a:ext cx="22098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6149" name="Object 58"/>
          <p:cNvGraphicFramePr>
            <a:graphicFrameLocks noChangeAspect="1"/>
          </p:cNvGraphicFramePr>
          <p:nvPr/>
        </p:nvGraphicFramePr>
        <p:xfrm>
          <a:off x="1943100" y="2819400"/>
          <a:ext cx="1373188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51" name="Equation" r:id="rId10" imgW="419040" imgH="215640" progId="Equation.3">
                  <p:embed/>
                </p:oleObj>
              </mc:Choice>
              <mc:Fallback>
                <p:oleObj name="Equation" r:id="rId10" imgW="419040" imgH="2156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2819400"/>
                        <a:ext cx="1373188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622228"/>
              </p:ext>
            </p:extLst>
          </p:nvPr>
        </p:nvGraphicFramePr>
        <p:xfrm>
          <a:off x="1978025" y="4267200"/>
          <a:ext cx="1928813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52" name="Równanie" r:id="rId12" imgW="583920" imgH="215640" progId="Equation.3">
                  <p:embed/>
                </p:oleObj>
              </mc:Choice>
              <mc:Fallback>
                <p:oleObj name="Równanie" r:id="rId12" imgW="583920" imgH="21564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8025" y="4267200"/>
                        <a:ext cx="1928813" cy="709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65" name="Group 65"/>
          <p:cNvGrpSpPr>
            <a:grpSpLocks/>
          </p:cNvGrpSpPr>
          <p:nvPr/>
        </p:nvGrpSpPr>
        <p:grpSpPr bwMode="auto">
          <a:xfrm>
            <a:off x="3886199" y="4114800"/>
            <a:ext cx="3657600" cy="1036638"/>
            <a:chOff x="2640" y="2592"/>
            <a:chExt cx="2304" cy="653"/>
          </a:xfrm>
        </p:grpSpPr>
        <p:sp>
          <p:nvSpPr>
            <p:cNvPr id="6168" name="Line 61"/>
            <p:cNvSpPr>
              <a:spLocks noChangeShapeType="1"/>
            </p:cNvSpPr>
            <p:nvPr/>
          </p:nvSpPr>
          <p:spPr bwMode="auto">
            <a:xfrm>
              <a:off x="2640" y="2928"/>
              <a:ext cx="230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69" name="Text Box 62"/>
            <p:cNvSpPr txBox="1">
              <a:spLocks noChangeArrowheads="1"/>
            </p:cNvSpPr>
            <p:nvPr/>
          </p:nvSpPr>
          <p:spPr bwMode="auto">
            <a:xfrm>
              <a:off x="2784" y="2592"/>
              <a:ext cx="175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smtClean="0">
                  <a:solidFill>
                    <a:srgbClr val="000000"/>
                  </a:solidFill>
                </a:rPr>
                <a:t>ważony odstęp czasu</a:t>
              </a:r>
              <a:endParaRPr lang="pl-PL" dirty="0"/>
            </a:p>
            <a:p>
              <a:endParaRPr lang="pl-PL" dirty="0"/>
            </a:p>
          </p:txBody>
        </p:sp>
        <p:sp>
          <p:nvSpPr>
            <p:cNvPr id="6170" name="Text Box 63"/>
            <p:cNvSpPr txBox="1">
              <a:spLocks noChangeArrowheads="1"/>
            </p:cNvSpPr>
            <p:nvPr/>
          </p:nvSpPr>
          <p:spPr bwMode="auto">
            <a:xfrm>
              <a:off x="2774" y="2954"/>
              <a:ext cx="162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>
                  <a:solidFill>
                    <a:srgbClr val="000000"/>
                  </a:solidFill>
                </a:rPr>
                <a:t>ś</a:t>
              </a:r>
              <a:r>
                <a:rPr lang="pl-PL" dirty="0" smtClean="0">
                  <a:solidFill>
                    <a:srgbClr val="000000"/>
                  </a:solidFill>
                </a:rPr>
                <a:t>redni odstęp czasu</a:t>
              </a:r>
              <a:endParaRPr lang="pl-PL" dirty="0"/>
            </a:p>
          </p:txBody>
        </p:sp>
      </p:grpSp>
      <p:sp>
        <p:nvSpPr>
          <p:cNvPr id="6166" name="Text Box 67"/>
          <p:cNvSpPr txBox="1">
            <a:spLocks noChangeArrowheads="1"/>
          </p:cNvSpPr>
          <p:nvPr/>
        </p:nvSpPr>
        <p:spPr bwMode="auto">
          <a:xfrm>
            <a:off x="7392987" y="6504709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>
          <a:xfrm>
            <a:off x="656565" y="92075"/>
            <a:ext cx="8475999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PARADOKS „chwili obserwacji”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2" name="Group 94"/>
          <p:cNvGrpSpPr>
            <a:grpSpLocks/>
          </p:cNvGrpSpPr>
          <p:nvPr/>
        </p:nvGrpSpPr>
        <p:grpSpPr bwMode="auto">
          <a:xfrm>
            <a:off x="763655" y="1614487"/>
            <a:ext cx="6246813" cy="4883150"/>
            <a:chOff x="864" y="624"/>
            <a:chExt cx="3935" cy="3076"/>
          </a:xfrm>
        </p:grpSpPr>
        <p:sp>
          <p:nvSpPr>
            <p:cNvPr id="7177" name="Rectangle 25"/>
            <p:cNvSpPr>
              <a:spLocks noChangeArrowheads="1"/>
            </p:cNvSpPr>
            <p:nvPr/>
          </p:nvSpPr>
          <p:spPr bwMode="auto">
            <a:xfrm>
              <a:off x="1175" y="689"/>
              <a:ext cx="3570" cy="2820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78" name="Line 26"/>
            <p:cNvSpPr>
              <a:spLocks noChangeShapeType="1"/>
            </p:cNvSpPr>
            <p:nvPr/>
          </p:nvSpPr>
          <p:spPr bwMode="auto">
            <a:xfrm>
              <a:off x="1175" y="689"/>
              <a:ext cx="35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79" name="Line 27"/>
            <p:cNvSpPr>
              <a:spLocks noChangeShapeType="1"/>
            </p:cNvSpPr>
            <p:nvPr/>
          </p:nvSpPr>
          <p:spPr bwMode="auto">
            <a:xfrm>
              <a:off x="1175" y="3509"/>
              <a:ext cx="35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0" name="Line 28"/>
            <p:cNvSpPr>
              <a:spLocks noChangeShapeType="1"/>
            </p:cNvSpPr>
            <p:nvPr/>
          </p:nvSpPr>
          <p:spPr bwMode="auto">
            <a:xfrm flipV="1">
              <a:off x="4745" y="689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1" name="Line 29"/>
            <p:cNvSpPr>
              <a:spLocks noChangeShapeType="1"/>
            </p:cNvSpPr>
            <p:nvPr/>
          </p:nvSpPr>
          <p:spPr bwMode="auto">
            <a:xfrm flipV="1">
              <a:off x="1175" y="689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2" name="Line 30"/>
            <p:cNvSpPr>
              <a:spLocks noChangeShapeType="1"/>
            </p:cNvSpPr>
            <p:nvPr/>
          </p:nvSpPr>
          <p:spPr bwMode="auto">
            <a:xfrm>
              <a:off x="1175" y="3509"/>
              <a:ext cx="35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3" name="Line 31"/>
            <p:cNvSpPr>
              <a:spLocks noChangeShapeType="1"/>
            </p:cNvSpPr>
            <p:nvPr/>
          </p:nvSpPr>
          <p:spPr bwMode="auto">
            <a:xfrm flipV="1">
              <a:off x="1175" y="689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4" name="Line 32"/>
            <p:cNvSpPr>
              <a:spLocks noChangeShapeType="1"/>
            </p:cNvSpPr>
            <p:nvPr/>
          </p:nvSpPr>
          <p:spPr bwMode="auto">
            <a:xfrm flipV="1">
              <a:off x="1175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5" name="Line 33"/>
            <p:cNvSpPr>
              <a:spLocks noChangeShapeType="1"/>
            </p:cNvSpPr>
            <p:nvPr/>
          </p:nvSpPr>
          <p:spPr bwMode="auto">
            <a:xfrm>
              <a:off x="1175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6" name="Line 35"/>
            <p:cNvSpPr>
              <a:spLocks noChangeShapeType="1"/>
            </p:cNvSpPr>
            <p:nvPr/>
          </p:nvSpPr>
          <p:spPr bwMode="auto">
            <a:xfrm flipV="1">
              <a:off x="1769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7" name="Line 36"/>
            <p:cNvSpPr>
              <a:spLocks noChangeShapeType="1"/>
            </p:cNvSpPr>
            <p:nvPr/>
          </p:nvSpPr>
          <p:spPr bwMode="auto">
            <a:xfrm>
              <a:off x="1769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8" name="Line 38"/>
            <p:cNvSpPr>
              <a:spLocks noChangeShapeType="1"/>
            </p:cNvSpPr>
            <p:nvPr/>
          </p:nvSpPr>
          <p:spPr bwMode="auto">
            <a:xfrm flipV="1">
              <a:off x="2363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89" name="Line 39"/>
            <p:cNvSpPr>
              <a:spLocks noChangeShapeType="1"/>
            </p:cNvSpPr>
            <p:nvPr/>
          </p:nvSpPr>
          <p:spPr bwMode="auto">
            <a:xfrm>
              <a:off x="2363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0" name="Line 41"/>
            <p:cNvSpPr>
              <a:spLocks noChangeShapeType="1"/>
            </p:cNvSpPr>
            <p:nvPr/>
          </p:nvSpPr>
          <p:spPr bwMode="auto">
            <a:xfrm flipV="1">
              <a:off x="2957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1" name="Line 42"/>
            <p:cNvSpPr>
              <a:spLocks noChangeShapeType="1"/>
            </p:cNvSpPr>
            <p:nvPr/>
          </p:nvSpPr>
          <p:spPr bwMode="auto">
            <a:xfrm>
              <a:off x="2957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2" name="Line 44"/>
            <p:cNvSpPr>
              <a:spLocks noChangeShapeType="1"/>
            </p:cNvSpPr>
            <p:nvPr/>
          </p:nvSpPr>
          <p:spPr bwMode="auto">
            <a:xfrm flipV="1">
              <a:off x="3551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3" name="Line 45"/>
            <p:cNvSpPr>
              <a:spLocks noChangeShapeType="1"/>
            </p:cNvSpPr>
            <p:nvPr/>
          </p:nvSpPr>
          <p:spPr bwMode="auto">
            <a:xfrm>
              <a:off x="3551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4" name="Line 47"/>
            <p:cNvSpPr>
              <a:spLocks noChangeShapeType="1"/>
            </p:cNvSpPr>
            <p:nvPr/>
          </p:nvSpPr>
          <p:spPr bwMode="auto">
            <a:xfrm flipV="1">
              <a:off x="4145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5" name="Line 48"/>
            <p:cNvSpPr>
              <a:spLocks noChangeShapeType="1"/>
            </p:cNvSpPr>
            <p:nvPr/>
          </p:nvSpPr>
          <p:spPr bwMode="auto">
            <a:xfrm>
              <a:off x="4145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6" name="Line 50"/>
            <p:cNvSpPr>
              <a:spLocks noChangeShapeType="1"/>
            </p:cNvSpPr>
            <p:nvPr/>
          </p:nvSpPr>
          <p:spPr bwMode="auto">
            <a:xfrm flipV="1">
              <a:off x="4745" y="3473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7" name="Line 51"/>
            <p:cNvSpPr>
              <a:spLocks noChangeShapeType="1"/>
            </p:cNvSpPr>
            <p:nvPr/>
          </p:nvSpPr>
          <p:spPr bwMode="auto">
            <a:xfrm>
              <a:off x="4745" y="689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8" name="Line 53"/>
            <p:cNvSpPr>
              <a:spLocks noChangeShapeType="1"/>
            </p:cNvSpPr>
            <p:nvPr/>
          </p:nvSpPr>
          <p:spPr bwMode="auto">
            <a:xfrm>
              <a:off x="1175" y="3509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99" name="Line 54"/>
            <p:cNvSpPr>
              <a:spLocks noChangeShapeType="1"/>
            </p:cNvSpPr>
            <p:nvPr/>
          </p:nvSpPr>
          <p:spPr bwMode="auto">
            <a:xfrm flipH="1">
              <a:off x="4709" y="350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0" name="Line 56"/>
            <p:cNvSpPr>
              <a:spLocks noChangeShapeType="1"/>
            </p:cNvSpPr>
            <p:nvPr/>
          </p:nvSpPr>
          <p:spPr bwMode="auto">
            <a:xfrm>
              <a:off x="1175" y="3227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1" name="Line 57"/>
            <p:cNvSpPr>
              <a:spLocks noChangeShapeType="1"/>
            </p:cNvSpPr>
            <p:nvPr/>
          </p:nvSpPr>
          <p:spPr bwMode="auto">
            <a:xfrm flipH="1">
              <a:off x="4709" y="3227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2" name="Line 59"/>
            <p:cNvSpPr>
              <a:spLocks noChangeShapeType="1"/>
            </p:cNvSpPr>
            <p:nvPr/>
          </p:nvSpPr>
          <p:spPr bwMode="auto">
            <a:xfrm>
              <a:off x="1175" y="2945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3" name="Line 60"/>
            <p:cNvSpPr>
              <a:spLocks noChangeShapeType="1"/>
            </p:cNvSpPr>
            <p:nvPr/>
          </p:nvSpPr>
          <p:spPr bwMode="auto">
            <a:xfrm flipH="1">
              <a:off x="4709" y="2945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4" name="Line 62"/>
            <p:cNvSpPr>
              <a:spLocks noChangeShapeType="1"/>
            </p:cNvSpPr>
            <p:nvPr/>
          </p:nvSpPr>
          <p:spPr bwMode="auto">
            <a:xfrm>
              <a:off x="1175" y="2663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5" name="Line 63"/>
            <p:cNvSpPr>
              <a:spLocks noChangeShapeType="1"/>
            </p:cNvSpPr>
            <p:nvPr/>
          </p:nvSpPr>
          <p:spPr bwMode="auto">
            <a:xfrm flipH="1">
              <a:off x="4709" y="2663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6" name="Line 65"/>
            <p:cNvSpPr>
              <a:spLocks noChangeShapeType="1"/>
            </p:cNvSpPr>
            <p:nvPr/>
          </p:nvSpPr>
          <p:spPr bwMode="auto">
            <a:xfrm>
              <a:off x="1175" y="2381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7" name="Line 66"/>
            <p:cNvSpPr>
              <a:spLocks noChangeShapeType="1"/>
            </p:cNvSpPr>
            <p:nvPr/>
          </p:nvSpPr>
          <p:spPr bwMode="auto">
            <a:xfrm flipH="1">
              <a:off x="4709" y="2381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8" name="Line 68"/>
            <p:cNvSpPr>
              <a:spLocks noChangeShapeType="1"/>
            </p:cNvSpPr>
            <p:nvPr/>
          </p:nvSpPr>
          <p:spPr bwMode="auto">
            <a:xfrm>
              <a:off x="1175" y="2099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09" name="Line 69"/>
            <p:cNvSpPr>
              <a:spLocks noChangeShapeType="1"/>
            </p:cNvSpPr>
            <p:nvPr/>
          </p:nvSpPr>
          <p:spPr bwMode="auto">
            <a:xfrm flipH="1">
              <a:off x="4709" y="209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0" name="Line 71"/>
            <p:cNvSpPr>
              <a:spLocks noChangeShapeType="1"/>
            </p:cNvSpPr>
            <p:nvPr/>
          </p:nvSpPr>
          <p:spPr bwMode="auto">
            <a:xfrm>
              <a:off x="1175" y="1811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1" name="Line 72"/>
            <p:cNvSpPr>
              <a:spLocks noChangeShapeType="1"/>
            </p:cNvSpPr>
            <p:nvPr/>
          </p:nvSpPr>
          <p:spPr bwMode="auto">
            <a:xfrm flipH="1">
              <a:off x="4709" y="1811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2" name="Line 74"/>
            <p:cNvSpPr>
              <a:spLocks noChangeShapeType="1"/>
            </p:cNvSpPr>
            <p:nvPr/>
          </p:nvSpPr>
          <p:spPr bwMode="auto">
            <a:xfrm>
              <a:off x="1175" y="1529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3" name="Line 75"/>
            <p:cNvSpPr>
              <a:spLocks noChangeShapeType="1"/>
            </p:cNvSpPr>
            <p:nvPr/>
          </p:nvSpPr>
          <p:spPr bwMode="auto">
            <a:xfrm flipH="1">
              <a:off x="4709" y="152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4" name="Line 77"/>
            <p:cNvSpPr>
              <a:spLocks noChangeShapeType="1"/>
            </p:cNvSpPr>
            <p:nvPr/>
          </p:nvSpPr>
          <p:spPr bwMode="auto">
            <a:xfrm>
              <a:off x="1175" y="1253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5" name="Line 78"/>
            <p:cNvSpPr>
              <a:spLocks noChangeShapeType="1"/>
            </p:cNvSpPr>
            <p:nvPr/>
          </p:nvSpPr>
          <p:spPr bwMode="auto">
            <a:xfrm flipH="1">
              <a:off x="4709" y="1253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6" name="Line 80"/>
            <p:cNvSpPr>
              <a:spLocks noChangeShapeType="1"/>
            </p:cNvSpPr>
            <p:nvPr/>
          </p:nvSpPr>
          <p:spPr bwMode="auto">
            <a:xfrm>
              <a:off x="1175" y="971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7" name="Line 81"/>
            <p:cNvSpPr>
              <a:spLocks noChangeShapeType="1"/>
            </p:cNvSpPr>
            <p:nvPr/>
          </p:nvSpPr>
          <p:spPr bwMode="auto">
            <a:xfrm flipH="1">
              <a:off x="4709" y="971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8" name="Line 83"/>
            <p:cNvSpPr>
              <a:spLocks noChangeShapeType="1"/>
            </p:cNvSpPr>
            <p:nvPr/>
          </p:nvSpPr>
          <p:spPr bwMode="auto">
            <a:xfrm>
              <a:off x="1175" y="689"/>
              <a:ext cx="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19" name="Line 84"/>
            <p:cNvSpPr>
              <a:spLocks noChangeShapeType="1"/>
            </p:cNvSpPr>
            <p:nvPr/>
          </p:nvSpPr>
          <p:spPr bwMode="auto">
            <a:xfrm flipH="1">
              <a:off x="4709" y="68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20" name="Line 86"/>
            <p:cNvSpPr>
              <a:spLocks noChangeShapeType="1"/>
            </p:cNvSpPr>
            <p:nvPr/>
          </p:nvSpPr>
          <p:spPr bwMode="auto">
            <a:xfrm>
              <a:off x="1175" y="689"/>
              <a:ext cx="357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21" name="Line 87"/>
            <p:cNvSpPr>
              <a:spLocks noChangeShapeType="1"/>
            </p:cNvSpPr>
            <p:nvPr/>
          </p:nvSpPr>
          <p:spPr bwMode="auto">
            <a:xfrm>
              <a:off x="1175" y="3509"/>
              <a:ext cx="357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22" name="Line 88"/>
            <p:cNvSpPr>
              <a:spLocks noChangeShapeType="1"/>
            </p:cNvSpPr>
            <p:nvPr/>
          </p:nvSpPr>
          <p:spPr bwMode="auto">
            <a:xfrm flipV="1">
              <a:off x="4745" y="689"/>
              <a:ext cx="1" cy="28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23" name="Line 89"/>
            <p:cNvSpPr>
              <a:spLocks noChangeShapeType="1"/>
            </p:cNvSpPr>
            <p:nvPr/>
          </p:nvSpPr>
          <p:spPr bwMode="auto">
            <a:xfrm flipV="1">
              <a:off x="1175" y="689"/>
              <a:ext cx="1" cy="28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24" name="Rectangle 34"/>
            <p:cNvSpPr>
              <a:spLocks noChangeArrowheads="1"/>
            </p:cNvSpPr>
            <p:nvPr/>
          </p:nvSpPr>
          <p:spPr bwMode="auto">
            <a:xfrm>
              <a:off x="1157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0</a:t>
              </a:r>
              <a:endParaRPr lang="pl-PL" sz="1800" b="1"/>
            </a:p>
          </p:txBody>
        </p:sp>
        <p:sp>
          <p:nvSpPr>
            <p:cNvPr id="7225" name="Rectangle 37"/>
            <p:cNvSpPr>
              <a:spLocks noChangeArrowheads="1"/>
            </p:cNvSpPr>
            <p:nvPr/>
          </p:nvSpPr>
          <p:spPr bwMode="auto">
            <a:xfrm>
              <a:off x="1751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1</a:t>
              </a:r>
              <a:endParaRPr lang="pl-PL" sz="1800" b="1"/>
            </a:p>
          </p:txBody>
        </p:sp>
        <p:sp>
          <p:nvSpPr>
            <p:cNvPr id="7226" name="Rectangle 40"/>
            <p:cNvSpPr>
              <a:spLocks noChangeArrowheads="1"/>
            </p:cNvSpPr>
            <p:nvPr/>
          </p:nvSpPr>
          <p:spPr bwMode="auto">
            <a:xfrm>
              <a:off x="2345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2</a:t>
              </a:r>
              <a:endParaRPr lang="pl-PL" sz="1800" b="1"/>
            </a:p>
          </p:txBody>
        </p:sp>
        <p:sp>
          <p:nvSpPr>
            <p:cNvPr id="7227" name="Rectangle 43"/>
            <p:cNvSpPr>
              <a:spLocks noChangeArrowheads="1"/>
            </p:cNvSpPr>
            <p:nvPr/>
          </p:nvSpPr>
          <p:spPr bwMode="auto">
            <a:xfrm>
              <a:off x="2939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3</a:t>
              </a:r>
              <a:endParaRPr lang="pl-PL" sz="1800" b="1"/>
            </a:p>
          </p:txBody>
        </p:sp>
        <p:sp>
          <p:nvSpPr>
            <p:cNvPr id="7228" name="Rectangle 46"/>
            <p:cNvSpPr>
              <a:spLocks noChangeArrowheads="1"/>
            </p:cNvSpPr>
            <p:nvPr/>
          </p:nvSpPr>
          <p:spPr bwMode="auto">
            <a:xfrm>
              <a:off x="3533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4</a:t>
              </a:r>
              <a:endParaRPr lang="pl-PL" sz="1800" b="1"/>
            </a:p>
          </p:txBody>
        </p:sp>
        <p:sp>
          <p:nvSpPr>
            <p:cNvPr id="7229" name="Rectangle 49"/>
            <p:cNvSpPr>
              <a:spLocks noChangeArrowheads="1"/>
            </p:cNvSpPr>
            <p:nvPr/>
          </p:nvSpPr>
          <p:spPr bwMode="auto">
            <a:xfrm>
              <a:off x="4127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5</a:t>
              </a:r>
              <a:endParaRPr lang="pl-PL" sz="1800" b="1"/>
            </a:p>
          </p:txBody>
        </p:sp>
        <p:sp>
          <p:nvSpPr>
            <p:cNvPr id="7230" name="Rectangle 52"/>
            <p:cNvSpPr>
              <a:spLocks noChangeArrowheads="1"/>
            </p:cNvSpPr>
            <p:nvPr/>
          </p:nvSpPr>
          <p:spPr bwMode="auto">
            <a:xfrm>
              <a:off x="4727" y="3527"/>
              <a:ext cx="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>
                  <a:solidFill>
                    <a:srgbClr val="000000"/>
                  </a:solidFill>
                </a:rPr>
                <a:t>6</a:t>
              </a:r>
              <a:endParaRPr lang="pl-PL" sz="1800" b="1"/>
            </a:p>
          </p:txBody>
        </p:sp>
        <p:grpSp>
          <p:nvGrpSpPr>
            <p:cNvPr id="7231" name="Group 93"/>
            <p:cNvGrpSpPr>
              <a:grpSpLocks/>
            </p:cNvGrpSpPr>
            <p:nvPr/>
          </p:nvGrpSpPr>
          <p:grpSpPr bwMode="auto">
            <a:xfrm>
              <a:off x="864" y="624"/>
              <a:ext cx="180" cy="2711"/>
              <a:chOff x="1043" y="641"/>
              <a:chExt cx="180" cy="2711"/>
            </a:xfrm>
          </p:grpSpPr>
          <p:sp>
            <p:nvSpPr>
              <p:cNvPr id="7234" name="Rectangle 58"/>
              <p:cNvSpPr>
                <a:spLocks noChangeArrowheads="1"/>
              </p:cNvSpPr>
              <p:nvPr/>
            </p:nvSpPr>
            <p:spPr bwMode="auto">
              <a:xfrm>
                <a:off x="1043" y="3179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0.1</a:t>
                </a:r>
                <a:endParaRPr lang="pl-PL" sz="1800" b="1"/>
              </a:p>
            </p:txBody>
          </p:sp>
          <p:sp>
            <p:nvSpPr>
              <p:cNvPr id="7235" name="Rectangle 61"/>
              <p:cNvSpPr>
                <a:spLocks noChangeArrowheads="1"/>
              </p:cNvSpPr>
              <p:nvPr/>
            </p:nvSpPr>
            <p:spPr bwMode="auto">
              <a:xfrm>
                <a:off x="1043" y="2897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0.2</a:t>
                </a:r>
                <a:endParaRPr lang="pl-PL" sz="1800" b="1"/>
              </a:p>
            </p:txBody>
          </p:sp>
          <p:sp>
            <p:nvSpPr>
              <p:cNvPr id="7236" name="Rectangle 64"/>
              <p:cNvSpPr>
                <a:spLocks noChangeArrowheads="1"/>
              </p:cNvSpPr>
              <p:nvPr/>
            </p:nvSpPr>
            <p:spPr bwMode="auto">
              <a:xfrm>
                <a:off x="1043" y="2615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0.3</a:t>
                </a:r>
                <a:endParaRPr lang="pl-PL" sz="1800" b="1"/>
              </a:p>
            </p:txBody>
          </p:sp>
          <p:sp>
            <p:nvSpPr>
              <p:cNvPr id="7237" name="Rectangle 67"/>
              <p:cNvSpPr>
                <a:spLocks noChangeArrowheads="1"/>
              </p:cNvSpPr>
              <p:nvPr/>
            </p:nvSpPr>
            <p:spPr bwMode="auto">
              <a:xfrm>
                <a:off x="1043" y="2333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0.4</a:t>
                </a:r>
                <a:endParaRPr lang="pl-PL" sz="1800" b="1"/>
              </a:p>
            </p:txBody>
          </p:sp>
          <p:sp>
            <p:nvSpPr>
              <p:cNvPr id="7238" name="Rectangle 70"/>
              <p:cNvSpPr>
                <a:spLocks noChangeArrowheads="1"/>
              </p:cNvSpPr>
              <p:nvPr/>
            </p:nvSpPr>
            <p:spPr bwMode="auto">
              <a:xfrm>
                <a:off x="1043" y="2051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0.5</a:t>
                </a:r>
                <a:endParaRPr lang="pl-PL" sz="1800" b="1"/>
              </a:p>
            </p:txBody>
          </p:sp>
          <p:sp>
            <p:nvSpPr>
              <p:cNvPr id="7239" name="Rectangle 73"/>
              <p:cNvSpPr>
                <a:spLocks noChangeArrowheads="1"/>
              </p:cNvSpPr>
              <p:nvPr/>
            </p:nvSpPr>
            <p:spPr bwMode="auto">
              <a:xfrm>
                <a:off x="1043" y="1763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0.6</a:t>
                </a:r>
                <a:endParaRPr lang="pl-PL" sz="1800" b="1"/>
              </a:p>
            </p:txBody>
          </p:sp>
          <p:sp>
            <p:nvSpPr>
              <p:cNvPr id="7240" name="Rectangle 76"/>
              <p:cNvSpPr>
                <a:spLocks noChangeArrowheads="1"/>
              </p:cNvSpPr>
              <p:nvPr/>
            </p:nvSpPr>
            <p:spPr bwMode="auto">
              <a:xfrm>
                <a:off x="1043" y="1481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0.7</a:t>
                </a:r>
                <a:endParaRPr lang="pl-PL" sz="1800" b="1"/>
              </a:p>
            </p:txBody>
          </p:sp>
          <p:sp>
            <p:nvSpPr>
              <p:cNvPr id="7241" name="Rectangle 79"/>
              <p:cNvSpPr>
                <a:spLocks noChangeArrowheads="1"/>
              </p:cNvSpPr>
              <p:nvPr/>
            </p:nvSpPr>
            <p:spPr bwMode="auto">
              <a:xfrm>
                <a:off x="1043" y="1205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0.8</a:t>
                </a:r>
                <a:endParaRPr lang="pl-PL" sz="1800" b="1"/>
              </a:p>
            </p:txBody>
          </p:sp>
          <p:sp>
            <p:nvSpPr>
              <p:cNvPr id="7242" name="Rectangle 82"/>
              <p:cNvSpPr>
                <a:spLocks noChangeArrowheads="1"/>
              </p:cNvSpPr>
              <p:nvPr/>
            </p:nvSpPr>
            <p:spPr bwMode="auto">
              <a:xfrm>
                <a:off x="1043" y="923"/>
                <a:ext cx="18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0.9</a:t>
                </a:r>
                <a:endParaRPr lang="pl-PL" sz="1800" b="1"/>
              </a:p>
            </p:txBody>
          </p:sp>
          <p:sp>
            <p:nvSpPr>
              <p:cNvPr id="7243" name="Rectangle 85"/>
              <p:cNvSpPr>
                <a:spLocks noChangeArrowheads="1"/>
              </p:cNvSpPr>
              <p:nvPr/>
            </p:nvSpPr>
            <p:spPr bwMode="auto">
              <a:xfrm>
                <a:off x="1109" y="641"/>
                <a:ext cx="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>
                    <a:solidFill>
                      <a:srgbClr val="000000"/>
                    </a:solidFill>
                  </a:rPr>
                  <a:t>1</a:t>
                </a:r>
                <a:endParaRPr lang="pl-PL" sz="1800" b="1"/>
              </a:p>
            </p:txBody>
          </p:sp>
        </p:grpSp>
        <p:sp>
          <p:nvSpPr>
            <p:cNvPr id="7232" name="Freeform 90"/>
            <p:cNvSpPr>
              <a:spLocks/>
            </p:cNvSpPr>
            <p:nvPr/>
          </p:nvSpPr>
          <p:spPr bwMode="auto">
            <a:xfrm>
              <a:off x="1175" y="2471"/>
              <a:ext cx="3570" cy="1038"/>
            </a:xfrm>
            <a:custGeom>
              <a:avLst/>
              <a:gdLst>
                <a:gd name="T0" fmla="*/ 36 w 3570"/>
                <a:gd name="T1" fmla="*/ 876 h 1038"/>
                <a:gd name="T2" fmla="*/ 108 w 3570"/>
                <a:gd name="T3" fmla="*/ 606 h 1038"/>
                <a:gd name="T4" fmla="*/ 180 w 3570"/>
                <a:gd name="T5" fmla="*/ 402 h 1038"/>
                <a:gd name="T6" fmla="*/ 252 w 3570"/>
                <a:gd name="T7" fmla="*/ 252 h 1038"/>
                <a:gd name="T8" fmla="*/ 324 w 3570"/>
                <a:gd name="T9" fmla="*/ 144 h 1038"/>
                <a:gd name="T10" fmla="*/ 396 w 3570"/>
                <a:gd name="T11" fmla="*/ 72 h 1038"/>
                <a:gd name="T12" fmla="*/ 468 w 3570"/>
                <a:gd name="T13" fmla="*/ 24 h 1038"/>
                <a:gd name="T14" fmla="*/ 540 w 3570"/>
                <a:gd name="T15" fmla="*/ 0 h 1038"/>
                <a:gd name="T16" fmla="*/ 612 w 3570"/>
                <a:gd name="T17" fmla="*/ 0 h 1038"/>
                <a:gd name="T18" fmla="*/ 684 w 3570"/>
                <a:gd name="T19" fmla="*/ 6 h 1038"/>
                <a:gd name="T20" fmla="*/ 756 w 3570"/>
                <a:gd name="T21" fmla="*/ 30 h 1038"/>
                <a:gd name="T22" fmla="*/ 828 w 3570"/>
                <a:gd name="T23" fmla="*/ 60 h 1038"/>
                <a:gd name="T24" fmla="*/ 900 w 3570"/>
                <a:gd name="T25" fmla="*/ 96 h 1038"/>
                <a:gd name="T26" fmla="*/ 972 w 3570"/>
                <a:gd name="T27" fmla="*/ 138 h 1038"/>
                <a:gd name="T28" fmla="*/ 1044 w 3570"/>
                <a:gd name="T29" fmla="*/ 180 h 1038"/>
                <a:gd name="T30" fmla="*/ 1116 w 3570"/>
                <a:gd name="T31" fmla="*/ 228 h 1038"/>
                <a:gd name="T32" fmla="*/ 1188 w 3570"/>
                <a:gd name="T33" fmla="*/ 270 h 1038"/>
                <a:gd name="T34" fmla="*/ 1260 w 3570"/>
                <a:gd name="T35" fmla="*/ 318 h 1038"/>
                <a:gd name="T36" fmla="*/ 1332 w 3570"/>
                <a:gd name="T37" fmla="*/ 366 h 1038"/>
                <a:gd name="T38" fmla="*/ 1404 w 3570"/>
                <a:gd name="T39" fmla="*/ 408 h 1038"/>
                <a:gd name="T40" fmla="*/ 1476 w 3570"/>
                <a:gd name="T41" fmla="*/ 450 h 1038"/>
                <a:gd name="T42" fmla="*/ 1548 w 3570"/>
                <a:gd name="T43" fmla="*/ 492 h 1038"/>
                <a:gd name="T44" fmla="*/ 1620 w 3570"/>
                <a:gd name="T45" fmla="*/ 534 h 1038"/>
                <a:gd name="T46" fmla="*/ 1692 w 3570"/>
                <a:gd name="T47" fmla="*/ 570 h 1038"/>
                <a:gd name="T48" fmla="*/ 1764 w 3570"/>
                <a:gd name="T49" fmla="*/ 606 h 1038"/>
                <a:gd name="T50" fmla="*/ 1836 w 3570"/>
                <a:gd name="T51" fmla="*/ 636 h 1038"/>
                <a:gd name="T52" fmla="*/ 1908 w 3570"/>
                <a:gd name="T53" fmla="*/ 672 h 1038"/>
                <a:gd name="T54" fmla="*/ 1980 w 3570"/>
                <a:gd name="T55" fmla="*/ 702 h 1038"/>
                <a:gd name="T56" fmla="*/ 2052 w 3570"/>
                <a:gd name="T57" fmla="*/ 726 h 1038"/>
                <a:gd name="T58" fmla="*/ 2124 w 3570"/>
                <a:gd name="T59" fmla="*/ 750 h 1038"/>
                <a:gd name="T60" fmla="*/ 2196 w 3570"/>
                <a:gd name="T61" fmla="*/ 774 h 1038"/>
                <a:gd name="T62" fmla="*/ 2268 w 3570"/>
                <a:gd name="T63" fmla="*/ 798 h 1038"/>
                <a:gd name="T64" fmla="*/ 2340 w 3570"/>
                <a:gd name="T65" fmla="*/ 816 h 1038"/>
                <a:gd name="T66" fmla="*/ 2412 w 3570"/>
                <a:gd name="T67" fmla="*/ 840 h 1038"/>
                <a:gd name="T68" fmla="*/ 2484 w 3570"/>
                <a:gd name="T69" fmla="*/ 852 h 1038"/>
                <a:gd name="T70" fmla="*/ 2556 w 3570"/>
                <a:gd name="T71" fmla="*/ 870 h 1038"/>
                <a:gd name="T72" fmla="*/ 2628 w 3570"/>
                <a:gd name="T73" fmla="*/ 888 h 1038"/>
                <a:gd name="T74" fmla="*/ 2700 w 3570"/>
                <a:gd name="T75" fmla="*/ 900 h 1038"/>
                <a:gd name="T76" fmla="*/ 2772 w 3570"/>
                <a:gd name="T77" fmla="*/ 912 h 1038"/>
                <a:gd name="T78" fmla="*/ 2844 w 3570"/>
                <a:gd name="T79" fmla="*/ 924 h 1038"/>
                <a:gd name="T80" fmla="*/ 2916 w 3570"/>
                <a:gd name="T81" fmla="*/ 930 h 1038"/>
                <a:gd name="T82" fmla="*/ 2988 w 3570"/>
                <a:gd name="T83" fmla="*/ 942 h 1038"/>
                <a:gd name="T84" fmla="*/ 3060 w 3570"/>
                <a:gd name="T85" fmla="*/ 948 h 1038"/>
                <a:gd name="T86" fmla="*/ 3132 w 3570"/>
                <a:gd name="T87" fmla="*/ 960 h 1038"/>
                <a:gd name="T88" fmla="*/ 3204 w 3570"/>
                <a:gd name="T89" fmla="*/ 966 h 1038"/>
                <a:gd name="T90" fmla="*/ 3276 w 3570"/>
                <a:gd name="T91" fmla="*/ 972 h 1038"/>
                <a:gd name="T92" fmla="*/ 3348 w 3570"/>
                <a:gd name="T93" fmla="*/ 978 h 1038"/>
                <a:gd name="T94" fmla="*/ 3420 w 3570"/>
                <a:gd name="T95" fmla="*/ 984 h 1038"/>
                <a:gd name="T96" fmla="*/ 3492 w 3570"/>
                <a:gd name="T97" fmla="*/ 990 h 1038"/>
                <a:gd name="T98" fmla="*/ 3570 w 3570"/>
                <a:gd name="T99" fmla="*/ 996 h 103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70"/>
                <a:gd name="T151" fmla="*/ 0 h 1038"/>
                <a:gd name="T152" fmla="*/ 3570 w 3570"/>
                <a:gd name="T153" fmla="*/ 1038 h 103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70" h="1038">
                  <a:moveTo>
                    <a:pt x="0" y="1038"/>
                  </a:moveTo>
                  <a:lnTo>
                    <a:pt x="36" y="876"/>
                  </a:lnTo>
                  <a:lnTo>
                    <a:pt x="72" y="732"/>
                  </a:lnTo>
                  <a:lnTo>
                    <a:pt x="108" y="606"/>
                  </a:lnTo>
                  <a:lnTo>
                    <a:pt x="144" y="498"/>
                  </a:lnTo>
                  <a:lnTo>
                    <a:pt x="180" y="402"/>
                  </a:lnTo>
                  <a:lnTo>
                    <a:pt x="216" y="324"/>
                  </a:lnTo>
                  <a:lnTo>
                    <a:pt x="252" y="252"/>
                  </a:lnTo>
                  <a:lnTo>
                    <a:pt x="288" y="192"/>
                  </a:lnTo>
                  <a:lnTo>
                    <a:pt x="324" y="144"/>
                  </a:lnTo>
                  <a:lnTo>
                    <a:pt x="360" y="102"/>
                  </a:lnTo>
                  <a:lnTo>
                    <a:pt x="396" y="72"/>
                  </a:lnTo>
                  <a:lnTo>
                    <a:pt x="432" y="42"/>
                  </a:lnTo>
                  <a:lnTo>
                    <a:pt x="468" y="24"/>
                  </a:lnTo>
                  <a:lnTo>
                    <a:pt x="504" y="12"/>
                  </a:lnTo>
                  <a:lnTo>
                    <a:pt x="540" y="0"/>
                  </a:lnTo>
                  <a:lnTo>
                    <a:pt x="576" y="0"/>
                  </a:lnTo>
                  <a:lnTo>
                    <a:pt x="612" y="0"/>
                  </a:lnTo>
                  <a:lnTo>
                    <a:pt x="648" y="0"/>
                  </a:lnTo>
                  <a:lnTo>
                    <a:pt x="684" y="6"/>
                  </a:lnTo>
                  <a:lnTo>
                    <a:pt x="720" y="18"/>
                  </a:lnTo>
                  <a:lnTo>
                    <a:pt x="756" y="30"/>
                  </a:lnTo>
                  <a:lnTo>
                    <a:pt x="792" y="42"/>
                  </a:lnTo>
                  <a:lnTo>
                    <a:pt x="828" y="60"/>
                  </a:lnTo>
                  <a:lnTo>
                    <a:pt x="864" y="78"/>
                  </a:lnTo>
                  <a:lnTo>
                    <a:pt x="900" y="96"/>
                  </a:lnTo>
                  <a:lnTo>
                    <a:pt x="936" y="114"/>
                  </a:lnTo>
                  <a:lnTo>
                    <a:pt x="972" y="138"/>
                  </a:lnTo>
                  <a:lnTo>
                    <a:pt x="1008" y="156"/>
                  </a:lnTo>
                  <a:lnTo>
                    <a:pt x="1044" y="180"/>
                  </a:lnTo>
                  <a:lnTo>
                    <a:pt x="1080" y="204"/>
                  </a:lnTo>
                  <a:lnTo>
                    <a:pt x="1116" y="228"/>
                  </a:lnTo>
                  <a:lnTo>
                    <a:pt x="1152" y="246"/>
                  </a:lnTo>
                  <a:lnTo>
                    <a:pt x="1188" y="270"/>
                  </a:lnTo>
                  <a:lnTo>
                    <a:pt x="1224" y="294"/>
                  </a:lnTo>
                  <a:lnTo>
                    <a:pt x="1260" y="318"/>
                  </a:lnTo>
                  <a:lnTo>
                    <a:pt x="1296" y="342"/>
                  </a:lnTo>
                  <a:lnTo>
                    <a:pt x="1332" y="366"/>
                  </a:lnTo>
                  <a:lnTo>
                    <a:pt x="1368" y="384"/>
                  </a:lnTo>
                  <a:lnTo>
                    <a:pt x="1404" y="408"/>
                  </a:lnTo>
                  <a:lnTo>
                    <a:pt x="1440" y="432"/>
                  </a:lnTo>
                  <a:lnTo>
                    <a:pt x="1476" y="450"/>
                  </a:lnTo>
                  <a:lnTo>
                    <a:pt x="1512" y="474"/>
                  </a:lnTo>
                  <a:lnTo>
                    <a:pt x="1548" y="492"/>
                  </a:lnTo>
                  <a:lnTo>
                    <a:pt x="1584" y="510"/>
                  </a:lnTo>
                  <a:lnTo>
                    <a:pt x="1620" y="534"/>
                  </a:lnTo>
                  <a:lnTo>
                    <a:pt x="1656" y="552"/>
                  </a:lnTo>
                  <a:lnTo>
                    <a:pt x="1692" y="570"/>
                  </a:lnTo>
                  <a:lnTo>
                    <a:pt x="1728" y="588"/>
                  </a:lnTo>
                  <a:lnTo>
                    <a:pt x="1764" y="606"/>
                  </a:lnTo>
                  <a:lnTo>
                    <a:pt x="1800" y="624"/>
                  </a:lnTo>
                  <a:lnTo>
                    <a:pt x="1836" y="636"/>
                  </a:lnTo>
                  <a:lnTo>
                    <a:pt x="1872" y="654"/>
                  </a:lnTo>
                  <a:lnTo>
                    <a:pt x="1908" y="672"/>
                  </a:lnTo>
                  <a:lnTo>
                    <a:pt x="1944" y="684"/>
                  </a:lnTo>
                  <a:lnTo>
                    <a:pt x="1980" y="702"/>
                  </a:lnTo>
                  <a:lnTo>
                    <a:pt x="2016" y="714"/>
                  </a:lnTo>
                  <a:lnTo>
                    <a:pt x="2052" y="726"/>
                  </a:lnTo>
                  <a:lnTo>
                    <a:pt x="2088" y="738"/>
                  </a:lnTo>
                  <a:lnTo>
                    <a:pt x="2124" y="750"/>
                  </a:lnTo>
                  <a:lnTo>
                    <a:pt x="2160" y="762"/>
                  </a:lnTo>
                  <a:lnTo>
                    <a:pt x="2196" y="774"/>
                  </a:lnTo>
                  <a:lnTo>
                    <a:pt x="2232" y="786"/>
                  </a:lnTo>
                  <a:lnTo>
                    <a:pt x="2268" y="798"/>
                  </a:lnTo>
                  <a:lnTo>
                    <a:pt x="2304" y="810"/>
                  </a:lnTo>
                  <a:lnTo>
                    <a:pt x="2340" y="816"/>
                  </a:lnTo>
                  <a:lnTo>
                    <a:pt x="2376" y="828"/>
                  </a:lnTo>
                  <a:lnTo>
                    <a:pt x="2412" y="840"/>
                  </a:lnTo>
                  <a:lnTo>
                    <a:pt x="2448" y="846"/>
                  </a:lnTo>
                  <a:lnTo>
                    <a:pt x="2484" y="852"/>
                  </a:lnTo>
                  <a:lnTo>
                    <a:pt x="2520" y="864"/>
                  </a:lnTo>
                  <a:lnTo>
                    <a:pt x="2556" y="870"/>
                  </a:lnTo>
                  <a:lnTo>
                    <a:pt x="2592" y="876"/>
                  </a:lnTo>
                  <a:lnTo>
                    <a:pt x="2628" y="888"/>
                  </a:lnTo>
                  <a:lnTo>
                    <a:pt x="2664" y="894"/>
                  </a:lnTo>
                  <a:lnTo>
                    <a:pt x="2700" y="900"/>
                  </a:lnTo>
                  <a:lnTo>
                    <a:pt x="2736" y="906"/>
                  </a:lnTo>
                  <a:lnTo>
                    <a:pt x="2772" y="912"/>
                  </a:lnTo>
                  <a:lnTo>
                    <a:pt x="2808" y="918"/>
                  </a:lnTo>
                  <a:lnTo>
                    <a:pt x="2844" y="924"/>
                  </a:lnTo>
                  <a:lnTo>
                    <a:pt x="2880" y="930"/>
                  </a:lnTo>
                  <a:lnTo>
                    <a:pt x="2916" y="930"/>
                  </a:lnTo>
                  <a:lnTo>
                    <a:pt x="2952" y="936"/>
                  </a:lnTo>
                  <a:lnTo>
                    <a:pt x="2988" y="942"/>
                  </a:lnTo>
                  <a:lnTo>
                    <a:pt x="3024" y="948"/>
                  </a:lnTo>
                  <a:lnTo>
                    <a:pt x="3060" y="948"/>
                  </a:lnTo>
                  <a:lnTo>
                    <a:pt x="3096" y="954"/>
                  </a:lnTo>
                  <a:lnTo>
                    <a:pt x="3132" y="960"/>
                  </a:lnTo>
                  <a:lnTo>
                    <a:pt x="3168" y="960"/>
                  </a:lnTo>
                  <a:lnTo>
                    <a:pt x="3204" y="966"/>
                  </a:lnTo>
                  <a:lnTo>
                    <a:pt x="3240" y="972"/>
                  </a:lnTo>
                  <a:lnTo>
                    <a:pt x="3276" y="972"/>
                  </a:lnTo>
                  <a:lnTo>
                    <a:pt x="3312" y="978"/>
                  </a:lnTo>
                  <a:lnTo>
                    <a:pt x="3348" y="978"/>
                  </a:lnTo>
                  <a:lnTo>
                    <a:pt x="3384" y="984"/>
                  </a:lnTo>
                  <a:lnTo>
                    <a:pt x="3420" y="984"/>
                  </a:lnTo>
                  <a:lnTo>
                    <a:pt x="3456" y="984"/>
                  </a:lnTo>
                  <a:lnTo>
                    <a:pt x="3492" y="990"/>
                  </a:lnTo>
                  <a:lnTo>
                    <a:pt x="3528" y="990"/>
                  </a:lnTo>
                  <a:lnTo>
                    <a:pt x="3570" y="996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33" name="Freeform 91"/>
            <p:cNvSpPr>
              <a:spLocks/>
            </p:cNvSpPr>
            <p:nvPr/>
          </p:nvSpPr>
          <p:spPr bwMode="auto">
            <a:xfrm>
              <a:off x="1175" y="689"/>
              <a:ext cx="3570" cy="2808"/>
            </a:xfrm>
            <a:custGeom>
              <a:avLst/>
              <a:gdLst>
                <a:gd name="T0" fmla="*/ 36 w 3570"/>
                <a:gd name="T1" fmla="*/ 162 h 2808"/>
                <a:gd name="T2" fmla="*/ 108 w 3570"/>
                <a:gd name="T3" fmla="*/ 468 h 2808"/>
                <a:gd name="T4" fmla="*/ 180 w 3570"/>
                <a:gd name="T5" fmla="*/ 732 h 2808"/>
                <a:gd name="T6" fmla="*/ 252 w 3570"/>
                <a:gd name="T7" fmla="*/ 972 h 2808"/>
                <a:gd name="T8" fmla="*/ 324 w 3570"/>
                <a:gd name="T9" fmla="*/ 1182 h 2808"/>
                <a:gd name="T10" fmla="*/ 396 w 3570"/>
                <a:gd name="T11" fmla="*/ 1368 h 2808"/>
                <a:gd name="T12" fmla="*/ 468 w 3570"/>
                <a:gd name="T13" fmla="*/ 1536 h 2808"/>
                <a:gd name="T14" fmla="*/ 540 w 3570"/>
                <a:gd name="T15" fmla="*/ 1680 h 2808"/>
                <a:gd name="T16" fmla="*/ 612 w 3570"/>
                <a:gd name="T17" fmla="*/ 1812 h 2808"/>
                <a:gd name="T18" fmla="*/ 684 w 3570"/>
                <a:gd name="T19" fmla="*/ 1926 h 2808"/>
                <a:gd name="T20" fmla="*/ 756 w 3570"/>
                <a:gd name="T21" fmla="*/ 2028 h 2808"/>
                <a:gd name="T22" fmla="*/ 828 w 3570"/>
                <a:gd name="T23" fmla="*/ 2118 h 2808"/>
                <a:gd name="T24" fmla="*/ 900 w 3570"/>
                <a:gd name="T25" fmla="*/ 2196 h 2808"/>
                <a:gd name="T26" fmla="*/ 972 w 3570"/>
                <a:gd name="T27" fmla="*/ 2268 h 2808"/>
                <a:gd name="T28" fmla="*/ 1044 w 3570"/>
                <a:gd name="T29" fmla="*/ 2328 h 2808"/>
                <a:gd name="T30" fmla="*/ 1116 w 3570"/>
                <a:gd name="T31" fmla="*/ 2388 h 2808"/>
                <a:gd name="T32" fmla="*/ 1188 w 3570"/>
                <a:gd name="T33" fmla="*/ 2436 h 2808"/>
                <a:gd name="T34" fmla="*/ 1260 w 3570"/>
                <a:gd name="T35" fmla="*/ 2478 h 2808"/>
                <a:gd name="T36" fmla="*/ 1332 w 3570"/>
                <a:gd name="T37" fmla="*/ 2520 h 2808"/>
                <a:gd name="T38" fmla="*/ 1404 w 3570"/>
                <a:gd name="T39" fmla="*/ 2550 h 2808"/>
                <a:gd name="T40" fmla="*/ 1476 w 3570"/>
                <a:gd name="T41" fmla="*/ 2580 h 2808"/>
                <a:gd name="T42" fmla="*/ 1548 w 3570"/>
                <a:gd name="T43" fmla="*/ 2610 h 2808"/>
                <a:gd name="T44" fmla="*/ 1620 w 3570"/>
                <a:gd name="T45" fmla="*/ 2634 h 2808"/>
                <a:gd name="T46" fmla="*/ 1692 w 3570"/>
                <a:gd name="T47" fmla="*/ 2652 h 2808"/>
                <a:gd name="T48" fmla="*/ 1764 w 3570"/>
                <a:gd name="T49" fmla="*/ 2670 h 2808"/>
                <a:gd name="T50" fmla="*/ 1836 w 3570"/>
                <a:gd name="T51" fmla="*/ 2688 h 2808"/>
                <a:gd name="T52" fmla="*/ 1908 w 3570"/>
                <a:gd name="T53" fmla="*/ 2706 h 2808"/>
                <a:gd name="T54" fmla="*/ 1980 w 3570"/>
                <a:gd name="T55" fmla="*/ 2718 h 2808"/>
                <a:gd name="T56" fmla="*/ 2052 w 3570"/>
                <a:gd name="T57" fmla="*/ 2730 h 2808"/>
                <a:gd name="T58" fmla="*/ 2124 w 3570"/>
                <a:gd name="T59" fmla="*/ 2736 h 2808"/>
                <a:gd name="T60" fmla="*/ 2196 w 3570"/>
                <a:gd name="T61" fmla="*/ 2748 h 2808"/>
                <a:gd name="T62" fmla="*/ 2268 w 3570"/>
                <a:gd name="T63" fmla="*/ 2754 h 2808"/>
                <a:gd name="T64" fmla="*/ 2340 w 3570"/>
                <a:gd name="T65" fmla="*/ 2760 h 2808"/>
                <a:gd name="T66" fmla="*/ 2412 w 3570"/>
                <a:gd name="T67" fmla="*/ 2766 h 2808"/>
                <a:gd name="T68" fmla="*/ 2484 w 3570"/>
                <a:gd name="T69" fmla="*/ 2772 h 2808"/>
                <a:gd name="T70" fmla="*/ 2556 w 3570"/>
                <a:gd name="T71" fmla="*/ 2778 h 2808"/>
                <a:gd name="T72" fmla="*/ 2628 w 3570"/>
                <a:gd name="T73" fmla="*/ 2784 h 2808"/>
                <a:gd name="T74" fmla="*/ 2700 w 3570"/>
                <a:gd name="T75" fmla="*/ 2790 h 2808"/>
                <a:gd name="T76" fmla="*/ 2772 w 3570"/>
                <a:gd name="T77" fmla="*/ 2790 h 2808"/>
                <a:gd name="T78" fmla="*/ 2844 w 3570"/>
                <a:gd name="T79" fmla="*/ 2796 h 2808"/>
                <a:gd name="T80" fmla="*/ 2916 w 3570"/>
                <a:gd name="T81" fmla="*/ 2796 h 2808"/>
                <a:gd name="T82" fmla="*/ 2988 w 3570"/>
                <a:gd name="T83" fmla="*/ 2796 h 2808"/>
                <a:gd name="T84" fmla="*/ 3060 w 3570"/>
                <a:gd name="T85" fmla="*/ 2802 h 2808"/>
                <a:gd name="T86" fmla="*/ 3132 w 3570"/>
                <a:gd name="T87" fmla="*/ 2802 h 2808"/>
                <a:gd name="T88" fmla="*/ 3204 w 3570"/>
                <a:gd name="T89" fmla="*/ 2802 h 2808"/>
                <a:gd name="T90" fmla="*/ 3276 w 3570"/>
                <a:gd name="T91" fmla="*/ 2808 h 2808"/>
                <a:gd name="T92" fmla="*/ 3348 w 3570"/>
                <a:gd name="T93" fmla="*/ 2808 h 2808"/>
                <a:gd name="T94" fmla="*/ 3420 w 3570"/>
                <a:gd name="T95" fmla="*/ 2808 h 2808"/>
                <a:gd name="T96" fmla="*/ 3492 w 3570"/>
                <a:gd name="T97" fmla="*/ 2808 h 2808"/>
                <a:gd name="T98" fmla="*/ 3570 w 3570"/>
                <a:gd name="T99" fmla="*/ 2808 h 280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70"/>
                <a:gd name="T151" fmla="*/ 0 h 2808"/>
                <a:gd name="T152" fmla="*/ 3570 w 3570"/>
                <a:gd name="T153" fmla="*/ 2808 h 280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70" h="2808">
                  <a:moveTo>
                    <a:pt x="0" y="0"/>
                  </a:moveTo>
                  <a:lnTo>
                    <a:pt x="36" y="162"/>
                  </a:lnTo>
                  <a:lnTo>
                    <a:pt x="72" y="318"/>
                  </a:lnTo>
                  <a:lnTo>
                    <a:pt x="108" y="468"/>
                  </a:lnTo>
                  <a:lnTo>
                    <a:pt x="144" y="606"/>
                  </a:lnTo>
                  <a:lnTo>
                    <a:pt x="180" y="732"/>
                  </a:lnTo>
                  <a:lnTo>
                    <a:pt x="216" y="858"/>
                  </a:lnTo>
                  <a:lnTo>
                    <a:pt x="252" y="972"/>
                  </a:lnTo>
                  <a:lnTo>
                    <a:pt x="288" y="1080"/>
                  </a:lnTo>
                  <a:lnTo>
                    <a:pt x="324" y="1182"/>
                  </a:lnTo>
                  <a:lnTo>
                    <a:pt x="360" y="1278"/>
                  </a:lnTo>
                  <a:lnTo>
                    <a:pt x="396" y="1368"/>
                  </a:lnTo>
                  <a:lnTo>
                    <a:pt x="432" y="1452"/>
                  </a:lnTo>
                  <a:lnTo>
                    <a:pt x="468" y="1536"/>
                  </a:lnTo>
                  <a:lnTo>
                    <a:pt x="504" y="1608"/>
                  </a:lnTo>
                  <a:lnTo>
                    <a:pt x="540" y="1680"/>
                  </a:lnTo>
                  <a:lnTo>
                    <a:pt x="576" y="1746"/>
                  </a:lnTo>
                  <a:lnTo>
                    <a:pt x="612" y="1812"/>
                  </a:lnTo>
                  <a:lnTo>
                    <a:pt x="648" y="1872"/>
                  </a:lnTo>
                  <a:lnTo>
                    <a:pt x="684" y="1926"/>
                  </a:lnTo>
                  <a:lnTo>
                    <a:pt x="720" y="1980"/>
                  </a:lnTo>
                  <a:lnTo>
                    <a:pt x="756" y="2028"/>
                  </a:lnTo>
                  <a:lnTo>
                    <a:pt x="792" y="2076"/>
                  </a:lnTo>
                  <a:lnTo>
                    <a:pt x="828" y="2118"/>
                  </a:lnTo>
                  <a:lnTo>
                    <a:pt x="864" y="2160"/>
                  </a:lnTo>
                  <a:lnTo>
                    <a:pt x="900" y="2196"/>
                  </a:lnTo>
                  <a:lnTo>
                    <a:pt x="936" y="2232"/>
                  </a:lnTo>
                  <a:lnTo>
                    <a:pt x="972" y="2268"/>
                  </a:lnTo>
                  <a:lnTo>
                    <a:pt x="1008" y="2298"/>
                  </a:lnTo>
                  <a:lnTo>
                    <a:pt x="1044" y="2328"/>
                  </a:lnTo>
                  <a:lnTo>
                    <a:pt x="1080" y="2358"/>
                  </a:lnTo>
                  <a:lnTo>
                    <a:pt x="1116" y="2388"/>
                  </a:lnTo>
                  <a:lnTo>
                    <a:pt x="1152" y="2412"/>
                  </a:lnTo>
                  <a:lnTo>
                    <a:pt x="1188" y="2436"/>
                  </a:lnTo>
                  <a:lnTo>
                    <a:pt x="1224" y="2460"/>
                  </a:lnTo>
                  <a:lnTo>
                    <a:pt x="1260" y="2478"/>
                  </a:lnTo>
                  <a:lnTo>
                    <a:pt x="1296" y="2496"/>
                  </a:lnTo>
                  <a:lnTo>
                    <a:pt x="1332" y="2520"/>
                  </a:lnTo>
                  <a:lnTo>
                    <a:pt x="1368" y="2538"/>
                  </a:lnTo>
                  <a:lnTo>
                    <a:pt x="1404" y="2550"/>
                  </a:lnTo>
                  <a:lnTo>
                    <a:pt x="1440" y="2568"/>
                  </a:lnTo>
                  <a:lnTo>
                    <a:pt x="1476" y="2580"/>
                  </a:lnTo>
                  <a:lnTo>
                    <a:pt x="1512" y="2598"/>
                  </a:lnTo>
                  <a:lnTo>
                    <a:pt x="1548" y="2610"/>
                  </a:lnTo>
                  <a:lnTo>
                    <a:pt x="1584" y="2622"/>
                  </a:lnTo>
                  <a:lnTo>
                    <a:pt x="1620" y="2634"/>
                  </a:lnTo>
                  <a:lnTo>
                    <a:pt x="1656" y="2646"/>
                  </a:lnTo>
                  <a:lnTo>
                    <a:pt x="1692" y="2652"/>
                  </a:lnTo>
                  <a:lnTo>
                    <a:pt x="1728" y="2664"/>
                  </a:lnTo>
                  <a:lnTo>
                    <a:pt x="1764" y="2670"/>
                  </a:lnTo>
                  <a:lnTo>
                    <a:pt x="1800" y="2682"/>
                  </a:lnTo>
                  <a:lnTo>
                    <a:pt x="1836" y="2688"/>
                  </a:lnTo>
                  <a:lnTo>
                    <a:pt x="1872" y="2694"/>
                  </a:lnTo>
                  <a:lnTo>
                    <a:pt x="1908" y="2706"/>
                  </a:lnTo>
                  <a:lnTo>
                    <a:pt x="1944" y="2712"/>
                  </a:lnTo>
                  <a:lnTo>
                    <a:pt x="1980" y="2718"/>
                  </a:lnTo>
                  <a:lnTo>
                    <a:pt x="2016" y="2724"/>
                  </a:lnTo>
                  <a:lnTo>
                    <a:pt x="2052" y="2730"/>
                  </a:lnTo>
                  <a:lnTo>
                    <a:pt x="2088" y="2736"/>
                  </a:lnTo>
                  <a:lnTo>
                    <a:pt x="2124" y="2736"/>
                  </a:lnTo>
                  <a:lnTo>
                    <a:pt x="2160" y="2742"/>
                  </a:lnTo>
                  <a:lnTo>
                    <a:pt x="2196" y="2748"/>
                  </a:lnTo>
                  <a:lnTo>
                    <a:pt x="2232" y="2754"/>
                  </a:lnTo>
                  <a:lnTo>
                    <a:pt x="2268" y="2754"/>
                  </a:lnTo>
                  <a:lnTo>
                    <a:pt x="2304" y="2760"/>
                  </a:lnTo>
                  <a:lnTo>
                    <a:pt x="2340" y="2760"/>
                  </a:lnTo>
                  <a:lnTo>
                    <a:pt x="2376" y="2766"/>
                  </a:lnTo>
                  <a:lnTo>
                    <a:pt x="2412" y="2766"/>
                  </a:lnTo>
                  <a:lnTo>
                    <a:pt x="2448" y="2772"/>
                  </a:lnTo>
                  <a:lnTo>
                    <a:pt x="2484" y="2772"/>
                  </a:lnTo>
                  <a:lnTo>
                    <a:pt x="2520" y="2778"/>
                  </a:lnTo>
                  <a:lnTo>
                    <a:pt x="2556" y="2778"/>
                  </a:lnTo>
                  <a:lnTo>
                    <a:pt x="2592" y="2784"/>
                  </a:lnTo>
                  <a:lnTo>
                    <a:pt x="2628" y="2784"/>
                  </a:lnTo>
                  <a:lnTo>
                    <a:pt x="2664" y="2784"/>
                  </a:lnTo>
                  <a:lnTo>
                    <a:pt x="2700" y="2790"/>
                  </a:lnTo>
                  <a:lnTo>
                    <a:pt x="2736" y="2790"/>
                  </a:lnTo>
                  <a:lnTo>
                    <a:pt x="2772" y="2790"/>
                  </a:lnTo>
                  <a:lnTo>
                    <a:pt x="2808" y="2790"/>
                  </a:lnTo>
                  <a:lnTo>
                    <a:pt x="2844" y="2796"/>
                  </a:lnTo>
                  <a:lnTo>
                    <a:pt x="2880" y="2796"/>
                  </a:lnTo>
                  <a:lnTo>
                    <a:pt x="2916" y="2796"/>
                  </a:lnTo>
                  <a:lnTo>
                    <a:pt x="2952" y="2796"/>
                  </a:lnTo>
                  <a:lnTo>
                    <a:pt x="2988" y="2796"/>
                  </a:lnTo>
                  <a:lnTo>
                    <a:pt x="3024" y="2802"/>
                  </a:lnTo>
                  <a:lnTo>
                    <a:pt x="3060" y="2802"/>
                  </a:lnTo>
                  <a:lnTo>
                    <a:pt x="3096" y="2802"/>
                  </a:lnTo>
                  <a:lnTo>
                    <a:pt x="3132" y="2802"/>
                  </a:lnTo>
                  <a:lnTo>
                    <a:pt x="3168" y="2802"/>
                  </a:lnTo>
                  <a:lnTo>
                    <a:pt x="3204" y="2802"/>
                  </a:lnTo>
                  <a:lnTo>
                    <a:pt x="3240" y="2802"/>
                  </a:lnTo>
                  <a:lnTo>
                    <a:pt x="3276" y="2808"/>
                  </a:lnTo>
                  <a:lnTo>
                    <a:pt x="3312" y="2808"/>
                  </a:lnTo>
                  <a:lnTo>
                    <a:pt x="3348" y="2808"/>
                  </a:lnTo>
                  <a:lnTo>
                    <a:pt x="3384" y="2808"/>
                  </a:lnTo>
                  <a:lnTo>
                    <a:pt x="3420" y="2808"/>
                  </a:lnTo>
                  <a:lnTo>
                    <a:pt x="3456" y="2808"/>
                  </a:lnTo>
                  <a:lnTo>
                    <a:pt x="3492" y="2808"/>
                  </a:lnTo>
                  <a:lnTo>
                    <a:pt x="3528" y="2808"/>
                  </a:lnTo>
                  <a:lnTo>
                    <a:pt x="3570" y="2808"/>
                  </a:lnTo>
                </a:path>
              </a:pathLst>
            </a:custGeom>
            <a:noFill/>
            <a:ln w="38100" cmpd="sng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717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479272"/>
              </p:ext>
            </p:extLst>
          </p:nvPr>
        </p:nvGraphicFramePr>
        <p:xfrm>
          <a:off x="3045023" y="3571660"/>
          <a:ext cx="33559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6" name="Równanie" r:id="rId4" imgW="1523880" imgH="228600" progId="Equation.3">
                  <p:embed/>
                </p:oleObj>
              </mc:Choice>
              <mc:Fallback>
                <p:oleObj name="Równanie" r:id="rId4" imgW="152388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5023" y="3571660"/>
                        <a:ext cx="335597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803485"/>
              </p:ext>
            </p:extLst>
          </p:nvPr>
        </p:nvGraphicFramePr>
        <p:xfrm>
          <a:off x="3127573" y="4322548"/>
          <a:ext cx="308451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27" name="Equation" r:id="rId6" imgW="1396800" imgH="228600" progId="Equation.3">
                  <p:embed/>
                </p:oleObj>
              </mc:Choice>
              <mc:Fallback>
                <p:oleObj name="Equation" r:id="rId6" imgW="139680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573" y="4322548"/>
                        <a:ext cx="3084512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Line 106"/>
          <p:cNvSpPr>
            <a:spLocks noChangeShapeType="1"/>
          </p:cNvSpPr>
          <p:nvPr/>
        </p:nvSpPr>
        <p:spPr bwMode="auto">
          <a:xfrm>
            <a:off x="3206818" y="4858078"/>
            <a:ext cx="3101975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174" name="Line 107"/>
          <p:cNvSpPr>
            <a:spLocks noChangeShapeType="1"/>
          </p:cNvSpPr>
          <p:nvPr/>
        </p:nvSpPr>
        <p:spPr bwMode="auto">
          <a:xfrm>
            <a:off x="3152843" y="4108778"/>
            <a:ext cx="31559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175" name="Text Box 109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78" name="Rectangle 2"/>
          <p:cNvSpPr>
            <a:spLocks noGrp="1" noChangeArrowheads="1"/>
          </p:cNvSpPr>
          <p:nvPr>
            <p:ph type="title"/>
          </p:nvPr>
        </p:nvSpPr>
        <p:spPr>
          <a:xfrm>
            <a:off x="862" y="21289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PARADOKS „chwili obserwacji”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dirty="0" smtClean="0">
                <a:solidFill>
                  <a:schemeClr val="folHlink"/>
                </a:solidFill>
              </a:rPr>
              <a:t>rozwiązanie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79" name="Text Box 30"/>
          <p:cNvSpPr txBox="1">
            <a:spLocks noChangeArrowheads="1"/>
          </p:cNvSpPr>
          <p:nvPr/>
        </p:nvSpPr>
        <p:spPr bwMode="auto">
          <a:xfrm>
            <a:off x="1654322" y="1998585"/>
            <a:ext cx="52116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FF0066"/>
                </a:solidFill>
              </a:rPr>
              <a:t>Rozwiązanie:</a:t>
            </a:r>
            <a:r>
              <a:rPr lang="pl-PL" b="1" dirty="0" smtClean="0">
                <a:solidFill>
                  <a:srgbClr val="0000FF"/>
                </a:solidFill>
              </a:rPr>
              <a:t> </a:t>
            </a:r>
            <a:r>
              <a:rPr lang="pl-PL" b="1" u="sng" dirty="0" smtClean="0">
                <a:solidFill>
                  <a:srgbClr val="0000FF"/>
                </a:solidFill>
              </a:rPr>
              <a:t>dłuższe odstępy czasu są</a:t>
            </a:r>
            <a:br>
              <a:rPr lang="pl-PL" b="1" u="sng" dirty="0" smtClean="0">
                <a:solidFill>
                  <a:srgbClr val="0000FF"/>
                </a:solidFill>
              </a:rPr>
            </a:br>
            <a:r>
              <a:rPr lang="pl-PL" b="1" u="sng" dirty="0" smtClean="0">
                <a:solidFill>
                  <a:srgbClr val="0000FF"/>
                </a:solidFill>
              </a:rPr>
              <a:t>bardziej prawdopodobne</a:t>
            </a:r>
            <a:endParaRPr lang="pl-PL" b="1" dirty="0">
              <a:solidFill>
                <a:srgbClr val="0000FF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9"/>
          <p:cNvSpPr txBox="1">
            <a:spLocks noChangeArrowheads="1"/>
          </p:cNvSpPr>
          <p:nvPr/>
        </p:nvSpPr>
        <p:spPr bwMode="auto">
          <a:xfrm>
            <a:off x="7392987" y="651394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233645"/>
            <a:ext cx="7772400" cy="1143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kumimoji="1" lang="pl-PL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INSPECTION  TIME  PARADOX –</a:t>
            </a:r>
            <a:br>
              <a:rPr kumimoji="1" lang="pl-PL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1" lang="pl-PL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recommended</a:t>
            </a:r>
            <a:r>
              <a:rPr kumimoji="1" lang="pl-PL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reading</a:t>
            </a:r>
            <a:r>
              <a:rPr kumimoji="1" lang="pl-PL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pl-PL" sz="44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1" lang="pl-PL" sz="44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51520" y="1853825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http://blogs.discovermagazine.com/crux/2013/09/04/on-the-persistence-of-bad-luck-and-good/#.VzBreeRcM3c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 bwMode="auto">
          <a:xfrm>
            <a:off x="161510" y="143635"/>
            <a:ext cx="8100900" cy="2565285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7295" y="863715"/>
            <a:ext cx="605056" cy="720080"/>
          </a:xfrm>
          <a:prstGeom prst="rect">
            <a:avLst/>
          </a:prstGeom>
          <a:noFill/>
        </p:spPr>
      </p:pic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D6267-7775-49D6-9B5F-26B993EB7946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2"/>
          <p:cNvSpPr>
            <a:spLocks noGrp="1" noChangeArrowheads="1"/>
          </p:cNvSpPr>
          <p:nvPr>
            <p:ph type="title"/>
          </p:nvPr>
        </p:nvSpPr>
        <p:spPr>
          <a:xfrm>
            <a:off x="8837" y="1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ROZKŁAD DWUMIANOWY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sz="5400" dirty="0" smtClean="0"/>
          </a:p>
        </p:txBody>
      </p:sp>
      <p:grpSp>
        <p:nvGrpSpPr>
          <p:cNvPr id="9225" name="Group 95"/>
          <p:cNvGrpSpPr>
            <a:grpSpLocks/>
          </p:cNvGrpSpPr>
          <p:nvPr/>
        </p:nvGrpSpPr>
        <p:grpSpPr bwMode="auto">
          <a:xfrm>
            <a:off x="1331640" y="970105"/>
            <a:ext cx="7315200" cy="2419350"/>
            <a:chOff x="624" y="2640"/>
            <a:chExt cx="4608" cy="1524"/>
          </a:xfrm>
        </p:grpSpPr>
        <p:grpSp>
          <p:nvGrpSpPr>
            <p:cNvPr id="9228" name="Group 78"/>
            <p:cNvGrpSpPr>
              <a:grpSpLocks/>
            </p:cNvGrpSpPr>
            <p:nvPr/>
          </p:nvGrpSpPr>
          <p:grpSpPr bwMode="auto">
            <a:xfrm>
              <a:off x="624" y="3473"/>
              <a:ext cx="4608" cy="36"/>
              <a:chOff x="624" y="3473"/>
              <a:chExt cx="4608" cy="36"/>
            </a:xfrm>
          </p:grpSpPr>
          <p:sp>
            <p:nvSpPr>
              <p:cNvPr id="9238" name="Line 8"/>
              <p:cNvSpPr>
                <a:spLocks noChangeShapeType="1"/>
              </p:cNvSpPr>
              <p:nvPr/>
            </p:nvSpPr>
            <p:spPr bwMode="auto">
              <a:xfrm flipV="1">
                <a:off x="624" y="3504"/>
                <a:ext cx="4608" cy="0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39" name="Line 13"/>
              <p:cNvSpPr>
                <a:spLocks noChangeShapeType="1"/>
              </p:cNvSpPr>
              <p:nvPr/>
            </p:nvSpPr>
            <p:spPr bwMode="auto">
              <a:xfrm flipV="1">
                <a:off x="1175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0" name="Line 16"/>
              <p:cNvSpPr>
                <a:spLocks noChangeShapeType="1"/>
              </p:cNvSpPr>
              <p:nvPr/>
            </p:nvSpPr>
            <p:spPr bwMode="auto">
              <a:xfrm flipV="1">
                <a:off x="1469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1" name="Line 19"/>
              <p:cNvSpPr>
                <a:spLocks noChangeShapeType="1"/>
              </p:cNvSpPr>
              <p:nvPr/>
            </p:nvSpPr>
            <p:spPr bwMode="auto">
              <a:xfrm flipV="1">
                <a:off x="1769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2" name="Line 22"/>
              <p:cNvSpPr>
                <a:spLocks noChangeShapeType="1"/>
              </p:cNvSpPr>
              <p:nvPr/>
            </p:nvSpPr>
            <p:spPr bwMode="auto">
              <a:xfrm flipV="1">
                <a:off x="2063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3" name="Line 25"/>
              <p:cNvSpPr>
                <a:spLocks noChangeShapeType="1"/>
              </p:cNvSpPr>
              <p:nvPr/>
            </p:nvSpPr>
            <p:spPr bwMode="auto">
              <a:xfrm flipV="1">
                <a:off x="2363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4" name="Line 28"/>
              <p:cNvSpPr>
                <a:spLocks noChangeShapeType="1"/>
              </p:cNvSpPr>
              <p:nvPr/>
            </p:nvSpPr>
            <p:spPr bwMode="auto">
              <a:xfrm flipV="1">
                <a:off x="2657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5" name="Line 31"/>
              <p:cNvSpPr>
                <a:spLocks noChangeShapeType="1"/>
              </p:cNvSpPr>
              <p:nvPr/>
            </p:nvSpPr>
            <p:spPr bwMode="auto">
              <a:xfrm flipV="1">
                <a:off x="2957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6" name="Line 34"/>
              <p:cNvSpPr>
                <a:spLocks noChangeShapeType="1"/>
              </p:cNvSpPr>
              <p:nvPr/>
            </p:nvSpPr>
            <p:spPr bwMode="auto">
              <a:xfrm flipV="1">
                <a:off x="3257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7" name="Line 37"/>
              <p:cNvSpPr>
                <a:spLocks noChangeShapeType="1"/>
              </p:cNvSpPr>
              <p:nvPr/>
            </p:nvSpPr>
            <p:spPr bwMode="auto">
              <a:xfrm flipV="1">
                <a:off x="3551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8" name="Line 40"/>
              <p:cNvSpPr>
                <a:spLocks noChangeShapeType="1"/>
              </p:cNvSpPr>
              <p:nvPr/>
            </p:nvSpPr>
            <p:spPr bwMode="auto">
              <a:xfrm flipV="1">
                <a:off x="3851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49" name="Line 43"/>
              <p:cNvSpPr>
                <a:spLocks noChangeShapeType="1"/>
              </p:cNvSpPr>
              <p:nvPr/>
            </p:nvSpPr>
            <p:spPr bwMode="auto">
              <a:xfrm flipV="1">
                <a:off x="4145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50" name="Line 46"/>
              <p:cNvSpPr>
                <a:spLocks noChangeShapeType="1"/>
              </p:cNvSpPr>
              <p:nvPr/>
            </p:nvSpPr>
            <p:spPr bwMode="auto">
              <a:xfrm flipV="1">
                <a:off x="4445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51" name="Line 49"/>
              <p:cNvSpPr>
                <a:spLocks noChangeShapeType="1"/>
              </p:cNvSpPr>
              <p:nvPr/>
            </p:nvSpPr>
            <p:spPr bwMode="auto">
              <a:xfrm flipV="1">
                <a:off x="4745" y="3473"/>
                <a:ext cx="1" cy="36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9229" name="Line 79"/>
            <p:cNvSpPr>
              <a:spLocks noChangeShapeType="1"/>
            </p:cNvSpPr>
            <p:nvPr/>
          </p:nvSpPr>
          <p:spPr bwMode="auto">
            <a:xfrm>
              <a:off x="1152" y="3792"/>
              <a:ext cx="3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0" name="Rectangle 81"/>
            <p:cNvSpPr>
              <a:spLocks noChangeArrowheads="1"/>
            </p:cNvSpPr>
            <p:nvPr/>
          </p:nvSpPr>
          <p:spPr bwMode="auto">
            <a:xfrm>
              <a:off x="1200" y="312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  <a:sym typeface="Symbol" pitchFamily="18" charset="2"/>
                </a:rPr>
                <a:t></a:t>
              </a:r>
              <a:r>
                <a:rPr lang="pl-PL" b="1" i="1">
                  <a:solidFill>
                    <a:srgbClr val="000000"/>
                  </a:solidFill>
                  <a:sym typeface="Symbol" pitchFamily="18" charset="2"/>
                </a:rPr>
                <a:t>t</a:t>
              </a:r>
              <a:endParaRPr lang="pl-PL" i="1">
                <a:sym typeface="Symbol" pitchFamily="18" charset="2"/>
              </a:endParaRPr>
            </a:p>
          </p:txBody>
        </p:sp>
        <p:sp>
          <p:nvSpPr>
            <p:cNvPr id="9231" name="Rectangle 82"/>
            <p:cNvSpPr>
              <a:spLocks noChangeArrowheads="1"/>
            </p:cNvSpPr>
            <p:nvPr/>
          </p:nvSpPr>
          <p:spPr bwMode="auto">
            <a:xfrm>
              <a:off x="4128" y="312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  <a:sym typeface="Symbol" pitchFamily="18" charset="2"/>
                </a:rPr>
                <a:t></a:t>
              </a:r>
              <a:r>
                <a:rPr lang="pl-PL" b="1" i="1">
                  <a:solidFill>
                    <a:srgbClr val="000000"/>
                  </a:solidFill>
                  <a:sym typeface="Symbol" pitchFamily="18" charset="2"/>
                </a:rPr>
                <a:t>t</a:t>
              </a:r>
              <a:endParaRPr lang="pl-PL" i="1">
                <a:sym typeface="Symbol" pitchFamily="18" charset="2"/>
              </a:endParaRPr>
            </a:p>
          </p:txBody>
        </p:sp>
        <p:sp>
          <p:nvSpPr>
            <p:cNvPr id="9232" name="Rectangle 83"/>
            <p:cNvSpPr>
              <a:spLocks noChangeArrowheads="1"/>
            </p:cNvSpPr>
            <p:nvPr/>
          </p:nvSpPr>
          <p:spPr bwMode="auto">
            <a:xfrm>
              <a:off x="2064" y="312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  <a:sym typeface="Symbol" pitchFamily="18" charset="2"/>
                </a:rPr>
                <a:t></a:t>
              </a:r>
              <a:r>
                <a:rPr lang="pl-PL" b="1" i="1">
                  <a:solidFill>
                    <a:srgbClr val="000000"/>
                  </a:solidFill>
                  <a:sym typeface="Symbol" pitchFamily="18" charset="2"/>
                </a:rPr>
                <a:t>t</a:t>
              </a:r>
              <a:endParaRPr lang="pl-PL" i="1">
                <a:sym typeface="Symbol" pitchFamily="18" charset="2"/>
              </a:endParaRPr>
            </a:p>
          </p:txBody>
        </p:sp>
        <p:sp>
          <p:nvSpPr>
            <p:cNvPr id="9233" name="Rectangle 84"/>
            <p:cNvSpPr>
              <a:spLocks noChangeArrowheads="1"/>
            </p:cNvSpPr>
            <p:nvPr/>
          </p:nvSpPr>
          <p:spPr bwMode="auto">
            <a:xfrm>
              <a:off x="2976" y="312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  <a:sym typeface="Symbol" pitchFamily="18" charset="2"/>
                </a:rPr>
                <a:t></a:t>
              </a:r>
              <a:r>
                <a:rPr lang="pl-PL" b="1" i="1">
                  <a:solidFill>
                    <a:srgbClr val="000000"/>
                  </a:solidFill>
                  <a:sym typeface="Symbol" pitchFamily="18" charset="2"/>
                </a:rPr>
                <a:t>t</a:t>
              </a:r>
              <a:endParaRPr lang="pl-PL" i="1">
                <a:sym typeface="Symbol" pitchFamily="18" charset="2"/>
              </a:endParaRPr>
            </a:p>
          </p:txBody>
        </p:sp>
        <p:graphicFrame>
          <p:nvGraphicFramePr>
            <p:cNvPr id="9219" name="Object 85"/>
            <p:cNvGraphicFramePr>
              <a:graphicFrameLocks noChangeAspect="1"/>
            </p:cNvGraphicFramePr>
            <p:nvPr/>
          </p:nvGraphicFramePr>
          <p:xfrm>
            <a:off x="1584" y="3888"/>
            <a:ext cx="2640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970" name="Equation" r:id="rId4" imgW="1930320" imgH="203040" progId="Equation.3">
                    <p:embed/>
                  </p:oleObj>
                </mc:Choice>
                <mc:Fallback>
                  <p:oleObj name="Equation" r:id="rId4" imgW="1930320" imgH="203040" progId="Equation.3">
                    <p:embed/>
                    <p:pic>
                      <p:nvPicPr>
                        <p:cNvPr id="0" name="Object 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888"/>
                          <a:ext cx="2640" cy="2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34" name="Line 86"/>
            <p:cNvSpPr>
              <a:spLocks noChangeShapeType="1"/>
            </p:cNvSpPr>
            <p:nvPr/>
          </p:nvSpPr>
          <p:spPr bwMode="auto">
            <a:xfrm>
              <a:off x="1968" y="2928"/>
              <a:ext cx="0" cy="57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5" name="Line 87"/>
            <p:cNvSpPr>
              <a:spLocks noChangeShapeType="1"/>
            </p:cNvSpPr>
            <p:nvPr/>
          </p:nvSpPr>
          <p:spPr bwMode="auto">
            <a:xfrm>
              <a:off x="3888" y="2928"/>
              <a:ext cx="0" cy="57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6" name="Line 88"/>
            <p:cNvSpPr>
              <a:spLocks noChangeShapeType="1"/>
            </p:cNvSpPr>
            <p:nvPr/>
          </p:nvSpPr>
          <p:spPr bwMode="auto">
            <a:xfrm>
              <a:off x="2784" y="2928"/>
              <a:ext cx="0" cy="57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37" name="Line 89"/>
            <p:cNvSpPr>
              <a:spLocks noChangeShapeType="1"/>
            </p:cNvSpPr>
            <p:nvPr/>
          </p:nvSpPr>
          <p:spPr bwMode="auto">
            <a:xfrm>
              <a:off x="3648" y="2928"/>
              <a:ext cx="0" cy="57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220" name="Object 91"/>
            <p:cNvGraphicFramePr>
              <a:graphicFrameLocks noChangeAspect="1"/>
            </p:cNvGraphicFramePr>
            <p:nvPr/>
          </p:nvGraphicFramePr>
          <p:xfrm>
            <a:off x="1776" y="2640"/>
            <a:ext cx="374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971" name="Equation" r:id="rId6" imgW="279360" imgH="177480" progId="Equation.3">
                    <p:embed/>
                  </p:oleObj>
                </mc:Choice>
                <mc:Fallback>
                  <p:oleObj name="Equation" r:id="rId6" imgW="279360" imgH="177480" progId="Equation.3">
                    <p:embed/>
                    <p:pic>
                      <p:nvPicPr>
                        <p:cNvPr id="0" name="Object 9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2640"/>
                          <a:ext cx="374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1" name="Object 92"/>
            <p:cNvGraphicFramePr>
              <a:graphicFrameLocks noChangeAspect="1"/>
            </p:cNvGraphicFramePr>
            <p:nvPr/>
          </p:nvGraphicFramePr>
          <p:xfrm>
            <a:off x="2496" y="2640"/>
            <a:ext cx="374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972" name="Equation" r:id="rId8" imgW="279360" imgH="177480" progId="Equation.3">
                    <p:embed/>
                  </p:oleObj>
                </mc:Choice>
                <mc:Fallback>
                  <p:oleObj name="Equation" r:id="rId8" imgW="279360" imgH="177480" progId="Equation.3">
                    <p:embed/>
                    <p:pic>
                      <p:nvPicPr>
                        <p:cNvPr id="0" name="Object 9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2640"/>
                          <a:ext cx="374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2" name="Object 93"/>
            <p:cNvGraphicFramePr>
              <a:graphicFrameLocks noChangeAspect="1"/>
            </p:cNvGraphicFramePr>
            <p:nvPr/>
          </p:nvGraphicFramePr>
          <p:xfrm>
            <a:off x="3216" y="2640"/>
            <a:ext cx="374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973" name="Equation" r:id="rId9" imgW="279360" imgH="177480" progId="Equation.3">
                    <p:embed/>
                  </p:oleObj>
                </mc:Choice>
                <mc:Fallback>
                  <p:oleObj name="Equation" r:id="rId9" imgW="279360" imgH="177480" progId="Equation.3">
                    <p:embed/>
                    <p:pic>
                      <p:nvPicPr>
                        <p:cNvPr id="0" name="Object 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2640"/>
                          <a:ext cx="374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3" name="Object 94"/>
            <p:cNvGraphicFramePr>
              <a:graphicFrameLocks noChangeAspect="1"/>
            </p:cNvGraphicFramePr>
            <p:nvPr/>
          </p:nvGraphicFramePr>
          <p:xfrm>
            <a:off x="3888" y="2640"/>
            <a:ext cx="374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974" name="Equation" r:id="rId10" imgW="279360" imgH="177480" progId="Equation.3">
                    <p:embed/>
                  </p:oleObj>
                </mc:Choice>
                <mc:Fallback>
                  <p:oleObj name="Equation" r:id="rId10" imgW="279360" imgH="177480" progId="Equation.3">
                    <p:embed/>
                    <p:pic>
                      <p:nvPicPr>
                        <p:cNvPr id="0" name="Object 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8" y="2640"/>
                          <a:ext cx="374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227" name="Text Box 99"/>
          <p:cNvSpPr txBox="1">
            <a:spLocks noChangeArrowheads="1"/>
          </p:cNvSpPr>
          <p:nvPr/>
        </p:nvSpPr>
        <p:spPr bwMode="auto">
          <a:xfrm>
            <a:off x="7398543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37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482743"/>
              </p:ext>
            </p:extLst>
          </p:nvPr>
        </p:nvGraphicFramePr>
        <p:xfrm>
          <a:off x="779463" y="3516313"/>
          <a:ext cx="7494587" cy="139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75" name="Equation" r:id="rId11" imgW="2717640" imgH="507960" progId="Equation.3">
                  <p:embed/>
                </p:oleObj>
              </mc:Choice>
              <mc:Fallback>
                <p:oleObj name="Equation" r:id="rId11" imgW="2717640" imgH="507960" progId="Equation.3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463" y="3516313"/>
                        <a:ext cx="7494587" cy="1398587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98"/>
          <p:cNvSpPr txBox="1">
            <a:spLocks noChangeArrowheads="1"/>
          </p:cNvSpPr>
          <p:nvPr/>
        </p:nvSpPr>
        <p:spPr bwMode="auto">
          <a:xfrm>
            <a:off x="341530" y="4981009"/>
            <a:ext cx="81724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err="1" smtClean="0">
                <a:solidFill>
                  <a:srgbClr val="CC3300"/>
                </a:solidFill>
              </a:rPr>
              <a:t>Rozklad</a:t>
            </a:r>
            <a:r>
              <a:rPr lang="pl-PL" sz="2000" b="1" dirty="0" smtClean="0">
                <a:solidFill>
                  <a:srgbClr val="CC3300"/>
                </a:solidFill>
              </a:rPr>
              <a:t> </a:t>
            </a:r>
            <a:r>
              <a:rPr lang="pl-PL" sz="2000" b="1" dirty="0" err="1" smtClean="0">
                <a:solidFill>
                  <a:srgbClr val="CC3300"/>
                </a:solidFill>
              </a:rPr>
              <a:t>Poissna</a:t>
            </a:r>
            <a:r>
              <a:rPr lang="pl-PL" sz="2000" b="1" dirty="0" smtClean="0">
                <a:solidFill>
                  <a:srgbClr val="CC3300"/>
                </a:solidFill>
              </a:rPr>
              <a:t> jest granicznym przypadkiem rozkładu dwumianowego</a:t>
            </a:r>
            <a:br>
              <a:rPr lang="pl-PL" sz="2000" b="1" dirty="0" smtClean="0">
                <a:solidFill>
                  <a:srgbClr val="CC3300"/>
                </a:solidFill>
              </a:rPr>
            </a:br>
            <a:r>
              <a:rPr lang="pl-PL" sz="2000" b="1" dirty="0" smtClean="0">
                <a:solidFill>
                  <a:srgbClr val="CC3300"/>
                </a:solidFill>
              </a:rPr>
              <a:t>opisującego ciąg prób </a:t>
            </a:r>
            <a:r>
              <a:rPr lang="pl-PL" sz="2000" b="1" dirty="0" err="1" smtClean="0">
                <a:solidFill>
                  <a:srgbClr val="CC3300"/>
                </a:solidFill>
              </a:rPr>
              <a:t>Bernoulliego</a:t>
            </a:r>
            <a:r>
              <a:rPr lang="pl-PL" sz="2000" b="1" dirty="0" smtClean="0">
                <a:solidFill>
                  <a:srgbClr val="CC3300"/>
                </a:solidFill>
              </a:rPr>
              <a:t> (brak pamięci!).</a:t>
            </a:r>
            <a:endParaRPr lang="pl-PL" sz="2000" b="1" dirty="0">
              <a:solidFill>
                <a:srgbClr val="CC3300"/>
              </a:solidFill>
            </a:endParaRPr>
          </a:p>
        </p:txBody>
      </p:sp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521742"/>
              </p:ext>
            </p:extLst>
          </p:nvPr>
        </p:nvGraphicFramePr>
        <p:xfrm>
          <a:off x="1151620" y="6078916"/>
          <a:ext cx="2726795" cy="779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76" name="Equation" r:id="rId13" imgW="1066680" imgH="304560" progId="Equation.3">
                  <p:embed/>
                </p:oleObj>
              </mc:Choice>
              <mc:Fallback>
                <p:oleObj name="Equation" r:id="rId13" imgW="1066680" imgH="3045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1620" y="6078916"/>
                        <a:ext cx="2726795" cy="779084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Prostokąt 39"/>
          <p:cNvSpPr/>
          <p:nvPr/>
        </p:nvSpPr>
        <p:spPr bwMode="auto">
          <a:xfrm>
            <a:off x="206515" y="3441137"/>
            <a:ext cx="8640960" cy="2463137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1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06515" y="6137920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725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STRUMIENIE RUCHU TELEINFORMATYCZNEGO</a:t>
            </a:r>
            <a:endParaRPr lang="pl-PL" sz="4000" dirty="0" smtClean="0"/>
          </a:p>
        </p:txBody>
      </p:sp>
      <p:sp>
        <p:nvSpPr>
          <p:cNvPr id="48131" name="Text Box 84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296525" y="3716472"/>
            <a:ext cx="381386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Sesje:</a:t>
            </a:r>
            <a:endParaRPr lang="pl-PL" b="1" dirty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połączenie telefoniczne (</a:t>
            </a:r>
            <a:r>
              <a:rPr lang="pl-PL" sz="2000" b="1" dirty="0" err="1" smtClean="0">
                <a:solidFill>
                  <a:srgbClr val="000099"/>
                </a:solidFill>
              </a:rPr>
              <a:t>VoIP</a:t>
            </a:r>
            <a:r>
              <a:rPr lang="pl-PL" sz="2000" b="1" dirty="0" smtClean="0">
                <a:solidFill>
                  <a:srgbClr val="000099"/>
                </a:solidFill>
              </a:rPr>
              <a:t>)</a:t>
            </a:r>
            <a:endParaRPr lang="pl-PL" sz="2000" b="1" dirty="0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transfer plików</a:t>
            </a:r>
            <a:endParaRPr lang="pl-PL" sz="2000" b="1" dirty="0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e-bankowość, e-zakupy</a:t>
            </a:r>
            <a:endParaRPr lang="pl-PL" sz="2000" b="1" dirty="0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przeglądanie stron WWW</a:t>
            </a:r>
            <a:endParaRPr lang="pl-PL" sz="2000" b="1" dirty="0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wymiana mail</a:t>
            </a:r>
            <a:endParaRPr lang="pl-PL" sz="2000" b="1" dirty="0">
              <a:solidFill>
                <a:srgbClr val="000099"/>
              </a:solidFill>
            </a:endParaRPr>
          </a:p>
          <a:p>
            <a:pPr>
              <a:buFontTx/>
              <a:buChar char="-"/>
            </a:pP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strumieniowanie audio &amp; wideo</a:t>
            </a:r>
            <a:endParaRPr lang="pl-PL" sz="2000" dirty="0"/>
          </a:p>
        </p:txBody>
      </p:sp>
      <p:sp>
        <p:nvSpPr>
          <p:cNvPr id="48133" name="Prostokąt 108"/>
          <p:cNvSpPr>
            <a:spLocks noChangeArrowheads="1"/>
          </p:cNvSpPr>
          <p:nvPr/>
        </p:nvSpPr>
        <p:spPr bwMode="auto">
          <a:xfrm>
            <a:off x="206515" y="1133745"/>
            <a:ext cx="87312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FF0000"/>
                </a:solidFill>
              </a:rPr>
              <a:t>Sesja</a:t>
            </a:r>
            <a:r>
              <a:rPr lang="pl-PL" b="1" dirty="0" smtClean="0"/>
              <a:t> jest </a:t>
            </a:r>
            <a:r>
              <a:rPr lang="pl-PL" b="1" dirty="0" smtClean="0">
                <a:solidFill>
                  <a:srgbClr val="FF0000"/>
                </a:solidFill>
              </a:rPr>
              <a:t>czasowym połączeniem </a:t>
            </a:r>
            <a:r>
              <a:rPr lang="pl-PL" b="1" dirty="0" smtClean="0"/>
              <a:t>między dwoma użytkownikami lub użytkownikiem a serwerem.</a:t>
            </a:r>
            <a:r>
              <a:rPr lang="pl-PL" b="1" dirty="0"/>
              <a:t/>
            </a:r>
            <a:br>
              <a:rPr lang="pl-PL" b="1" dirty="0"/>
            </a:br>
            <a:endParaRPr lang="pl-PL" b="1" dirty="0"/>
          </a:p>
          <a:p>
            <a:r>
              <a:rPr lang="pl-PL" b="1" dirty="0" smtClean="0"/>
              <a:t>Informacje przesyłane w sesji (w sieciach teleinformatycznych) są dzielone na bloki informacji (pakiety); strumienie tych pakietów tworzą ruch teleinformatyczny (</a:t>
            </a:r>
            <a:r>
              <a:rPr lang="pl-PL" b="1" i="1" dirty="0" err="1" smtClean="0"/>
              <a:t>teletraffic</a:t>
            </a:r>
            <a:r>
              <a:rPr lang="pl-PL" b="1" dirty="0" smtClean="0"/>
              <a:t>)</a:t>
            </a:r>
            <a:r>
              <a:rPr lang="pl-PL" b="1" i="1" dirty="0" smtClean="0"/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WŁAŚCIWOŚĆ  PASTA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0248" name="Text Box 3"/>
          <p:cNvSpPr txBox="1">
            <a:spLocks noChangeArrowheads="1"/>
          </p:cNvSpPr>
          <p:nvPr/>
        </p:nvSpPr>
        <p:spPr bwMode="auto">
          <a:xfrm>
            <a:off x="1031875" y="1219200"/>
            <a:ext cx="8112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>
                <a:solidFill>
                  <a:srgbClr val="CC3300"/>
                </a:solidFill>
              </a:rPr>
              <a:t>PASTA</a:t>
            </a:r>
            <a:r>
              <a:rPr lang="pl-PL" sz="3200" b="1">
                <a:solidFill>
                  <a:srgbClr val="0000FF"/>
                </a:solidFill>
              </a:rPr>
              <a:t> - </a:t>
            </a:r>
            <a:r>
              <a:rPr lang="pl-PL" sz="3200" b="1">
                <a:solidFill>
                  <a:srgbClr val="CC3300"/>
                </a:solidFill>
              </a:rPr>
              <a:t>P</a:t>
            </a:r>
            <a:r>
              <a:rPr lang="pl-PL" sz="3200" b="1">
                <a:solidFill>
                  <a:srgbClr val="0000FF"/>
                </a:solidFill>
              </a:rPr>
              <a:t>oisson </a:t>
            </a:r>
            <a:r>
              <a:rPr lang="pl-PL" sz="3200" b="1">
                <a:solidFill>
                  <a:srgbClr val="CC3300"/>
                </a:solidFill>
              </a:rPr>
              <a:t>A</a:t>
            </a:r>
            <a:r>
              <a:rPr lang="pl-PL" sz="3200" b="1">
                <a:solidFill>
                  <a:srgbClr val="0000FF"/>
                </a:solidFill>
              </a:rPr>
              <a:t>rrivals </a:t>
            </a:r>
            <a:r>
              <a:rPr lang="pl-PL" sz="3200" b="1">
                <a:solidFill>
                  <a:srgbClr val="CC3300"/>
                </a:solidFill>
              </a:rPr>
              <a:t>S</a:t>
            </a:r>
            <a:r>
              <a:rPr lang="pl-PL" sz="3200" b="1">
                <a:solidFill>
                  <a:srgbClr val="0000FF"/>
                </a:solidFill>
              </a:rPr>
              <a:t>ee </a:t>
            </a:r>
            <a:r>
              <a:rPr lang="pl-PL" sz="3200" b="1">
                <a:solidFill>
                  <a:srgbClr val="CC3300"/>
                </a:solidFill>
              </a:rPr>
              <a:t>T</a:t>
            </a:r>
            <a:r>
              <a:rPr lang="pl-PL" sz="3200" b="1">
                <a:solidFill>
                  <a:srgbClr val="0000FF"/>
                </a:solidFill>
              </a:rPr>
              <a:t>ime </a:t>
            </a:r>
            <a:r>
              <a:rPr lang="pl-PL" sz="3200" b="1">
                <a:solidFill>
                  <a:srgbClr val="CC3300"/>
                </a:solidFill>
              </a:rPr>
              <a:t>A</a:t>
            </a:r>
            <a:r>
              <a:rPr lang="pl-PL" sz="3200" b="1">
                <a:solidFill>
                  <a:srgbClr val="0000FF"/>
                </a:solidFill>
              </a:rPr>
              <a:t>verages</a:t>
            </a:r>
            <a:endParaRPr lang="pl-PL"/>
          </a:p>
        </p:txBody>
      </p:sp>
      <p:graphicFrame>
        <p:nvGraphicFramePr>
          <p:cNvPr id="1024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921745"/>
              </p:ext>
            </p:extLst>
          </p:nvPr>
        </p:nvGraphicFramePr>
        <p:xfrm>
          <a:off x="2419350" y="1981200"/>
          <a:ext cx="29527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905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1981200"/>
                        <a:ext cx="295275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816906"/>
              </p:ext>
            </p:extLst>
          </p:nvPr>
        </p:nvGraphicFramePr>
        <p:xfrm>
          <a:off x="2457450" y="2794000"/>
          <a:ext cx="291147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906" name="Equation" r:id="rId6" imgW="939600" imgH="228600" progId="Equation.3">
                  <p:embed/>
                </p:oleObj>
              </mc:Choice>
              <mc:Fallback>
                <p:oleObj name="Equation" r:id="rId6" imgW="939600" imgH="2286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7450" y="2794000"/>
                        <a:ext cx="291147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Text Box 20"/>
          <p:cNvSpPr txBox="1">
            <a:spLocks noChangeArrowheads="1"/>
          </p:cNvSpPr>
          <p:nvPr/>
        </p:nvSpPr>
        <p:spPr bwMode="auto">
          <a:xfrm>
            <a:off x="5562600" y="2747963"/>
            <a:ext cx="26933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CC3300"/>
                </a:solidFill>
              </a:rPr>
              <a:t>Pr</a:t>
            </a:r>
            <a:r>
              <a:rPr lang="pl-PL" sz="1800" b="1" dirty="0" smtClean="0">
                <a:solidFill>
                  <a:srgbClr val="3333CC"/>
                </a:solidFill>
              </a:rPr>
              <a:t>{stan widziany przez</a:t>
            </a:r>
            <a:br>
              <a:rPr lang="pl-PL" sz="1800" b="1" dirty="0" smtClean="0">
                <a:solidFill>
                  <a:srgbClr val="3333CC"/>
                </a:solidFill>
              </a:rPr>
            </a:br>
            <a:r>
              <a:rPr lang="pl-PL" sz="1800" b="1" dirty="0" smtClean="0">
                <a:solidFill>
                  <a:srgbClr val="3333CC"/>
                </a:solidFill>
              </a:rPr>
              <a:t>przybywające zgłoszenie}</a:t>
            </a:r>
            <a:endParaRPr lang="pl-PL" dirty="0"/>
          </a:p>
        </p:txBody>
      </p:sp>
      <p:sp>
        <p:nvSpPr>
          <p:cNvPr id="10251" name="Text Box 21"/>
          <p:cNvSpPr txBox="1">
            <a:spLocks noChangeArrowheads="1"/>
          </p:cNvSpPr>
          <p:nvPr/>
        </p:nvSpPr>
        <p:spPr bwMode="auto">
          <a:xfrm>
            <a:off x="5562600" y="1981200"/>
            <a:ext cx="29113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CC3300"/>
                </a:solidFill>
              </a:rPr>
              <a:t>Pr</a:t>
            </a:r>
            <a:r>
              <a:rPr lang="pl-PL" sz="1800" b="1" dirty="0" smtClean="0">
                <a:solidFill>
                  <a:srgbClr val="3333CC"/>
                </a:solidFill>
              </a:rPr>
              <a:t>{stan widziany przez</a:t>
            </a:r>
            <a:br>
              <a:rPr lang="pl-PL" sz="1800" b="1" dirty="0" smtClean="0">
                <a:solidFill>
                  <a:srgbClr val="3333CC"/>
                </a:solidFill>
              </a:rPr>
            </a:br>
            <a:r>
              <a:rPr lang="pl-PL" sz="1800" b="1" dirty="0" smtClean="0">
                <a:solidFill>
                  <a:srgbClr val="3333CC"/>
                </a:solidFill>
              </a:rPr>
              <a:t>zewnętrznego obserwatora}</a:t>
            </a:r>
            <a:endParaRPr lang="pl-PL" dirty="0"/>
          </a:p>
        </p:txBody>
      </p:sp>
      <p:sp>
        <p:nvSpPr>
          <p:cNvPr id="10253" name="Text Box 27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0254" name="AutoShape 30"/>
          <p:cNvSpPr>
            <a:spLocks/>
          </p:cNvSpPr>
          <p:nvPr/>
        </p:nvSpPr>
        <p:spPr bwMode="auto">
          <a:xfrm>
            <a:off x="1981200" y="2133600"/>
            <a:ext cx="381000" cy="1143000"/>
          </a:xfrm>
          <a:prstGeom prst="leftBrace">
            <a:avLst>
              <a:gd name="adj1" fmla="val 2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255" name="Text Box 31"/>
          <p:cNvSpPr txBox="1">
            <a:spLocks noChangeArrowheads="1"/>
          </p:cNvSpPr>
          <p:nvPr/>
        </p:nvSpPr>
        <p:spPr bwMode="auto">
          <a:xfrm>
            <a:off x="458147" y="2286000"/>
            <a:ext cx="17411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s</a:t>
            </a:r>
            <a:r>
              <a:rPr lang="pl-PL" b="1" dirty="0" smtClean="0">
                <a:solidFill>
                  <a:srgbClr val="FF0000"/>
                </a:solidFill>
              </a:rPr>
              <a:t>tan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stacjonarny</a:t>
            </a:r>
            <a:endParaRPr lang="pl-PL" b="1" dirty="0">
              <a:solidFill>
                <a:srgbClr val="FF0000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385763" y="3429000"/>
            <a:ext cx="8453437" cy="3121244"/>
            <a:chOff x="385763" y="3429000"/>
            <a:chExt cx="8453437" cy="3121244"/>
          </a:xfrm>
        </p:grpSpPr>
        <p:grpSp>
          <p:nvGrpSpPr>
            <p:cNvPr id="10249" name="Group 33"/>
            <p:cNvGrpSpPr>
              <a:grpSpLocks/>
            </p:cNvGrpSpPr>
            <p:nvPr/>
          </p:nvGrpSpPr>
          <p:grpSpPr bwMode="auto">
            <a:xfrm>
              <a:off x="5181600" y="3429000"/>
              <a:ext cx="3657600" cy="2613025"/>
              <a:chOff x="3264" y="2160"/>
              <a:chExt cx="2304" cy="1646"/>
            </a:xfrm>
          </p:grpSpPr>
          <p:graphicFrame>
            <p:nvGraphicFramePr>
              <p:cNvPr id="10245" name="Object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85397339"/>
                  </p:ext>
                </p:extLst>
              </p:nvPr>
            </p:nvGraphicFramePr>
            <p:xfrm>
              <a:off x="3513" y="3360"/>
              <a:ext cx="347" cy="4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2907" name="Equation" r:id="rId8" imgW="177480" imgH="228600" progId="Equation.3">
                      <p:embed/>
                    </p:oleObj>
                  </mc:Choice>
                  <mc:Fallback>
                    <p:oleObj name="Equation" r:id="rId8" imgW="177480" imgH="228600" progId="Equation.3">
                      <p:embed/>
                      <p:pic>
                        <p:nvPicPr>
                          <p:cNvPr id="0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13" y="3360"/>
                            <a:ext cx="347" cy="4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2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0257" name="Group 9"/>
              <p:cNvGrpSpPr>
                <a:grpSpLocks/>
              </p:cNvGrpSpPr>
              <p:nvPr/>
            </p:nvGrpSpPr>
            <p:grpSpPr bwMode="auto">
              <a:xfrm>
                <a:off x="4032" y="2400"/>
                <a:ext cx="1536" cy="1255"/>
                <a:chOff x="3648" y="2352"/>
                <a:chExt cx="1536" cy="1255"/>
              </a:xfrm>
            </p:grpSpPr>
            <p:grpSp>
              <p:nvGrpSpPr>
                <p:cNvPr id="10260" name="Group 4"/>
                <p:cNvGrpSpPr>
                  <a:grpSpLocks/>
                </p:cNvGrpSpPr>
                <p:nvPr/>
              </p:nvGrpSpPr>
              <p:grpSpPr bwMode="auto">
                <a:xfrm>
                  <a:off x="3648" y="2352"/>
                  <a:ext cx="1536" cy="1255"/>
                  <a:chOff x="114" y="3393"/>
                  <a:chExt cx="1151" cy="529"/>
                </a:xfrm>
              </p:grpSpPr>
              <p:sp>
                <p:nvSpPr>
                  <p:cNvPr id="10263" name="Freeform 5"/>
                  <p:cNvSpPr>
                    <a:spLocks/>
                  </p:cNvSpPr>
                  <p:nvPr/>
                </p:nvSpPr>
                <p:spPr bwMode="auto">
                  <a:xfrm>
                    <a:off x="114" y="3393"/>
                    <a:ext cx="1151" cy="529"/>
                  </a:xfrm>
                  <a:custGeom>
                    <a:avLst/>
                    <a:gdLst>
                      <a:gd name="T0" fmla="*/ 83 w 1151"/>
                      <a:gd name="T1" fmla="*/ 183 h 529"/>
                      <a:gd name="T2" fmla="*/ 60 w 1151"/>
                      <a:gd name="T3" fmla="*/ 121 h 529"/>
                      <a:gd name="T4" fmla="*/ 84 w 1151"/>
                      <a:gd name="T5" fmla="*/ 70 h 529"/>
                      <a:gd name="T6" fmla="*/ 143 w 1151"/>
                      <a:gd name="T7" fmla="*/ 31 h 529"/>
                      <a:gd name="T8" fmla="*/ 223 w 1151"/>
                      <a:gd name="T9" fmla="*/ 7 h 529"/>
                      <a:gd name="T10" fmla="*/ 312 w 1151"/>
                      <a:gd name="T11" fmla="*/ 0 h 529"/>
                      <a:gd name="T12" fmla="*/ 397 w 1151"/>
                      <a:gd name="T13" fmla="*/ 13 h 529"/>
                      <a:gd name="T14" fmla="*/ 465 w 1151"/>
                      <a:gd name="T15" fmla="*/ 49 h 529"/>
                      <a:gd name="T16" fmla="*/ 500 w 1151"/>
                      <a:gd name="T17" fmla="*/ 61 h 529"/>
                      <a:gd name="T18" fmla="*/ 534 w 1151"/>
                      <a:gd name="T19" fmla="*/ 39 h 529"/>
                      <a:gd name="T20" fmla="*/ 577 w 1151"/>
                      <a:gd name="T21" fmla="*/ 27 h 529"/>
                      <a:gd name="T22" fmla="*/ 623 w 1151"/>
                      <a:gd name="T23" fmla="*/ 23 h 529"/>
                      <a:gd name="T24" fmla="*/ 668 w 1151"/>
                      <a:gd name="T25" fmla="*/ 27 h 529"/>
                      <a:gd name="T26" fmla="*/ 708 w 1151"/>
                      <a:gd name="T27" fmla="*/ 38 h 529"/>
                      <a:gd name="T28" fmla="*/ 736 w 1151"/>
                      <a:gd name="T29" fmla="*/ 55 h 529"/>
                      <a:gd name="T30" fmla="*/ 749 w 1151"/>
                      <a:gd name="T31" fmla="*/ 78 h 529"/>
                      <a:gd name="T32" fmla="*/ 782 w 1151"/>
                      <a:gd name="T33" fmla="*/ 79 h 529"/>
                      <a:gd name="T34" fmla="*/ 854 w 1151"/>
                      <a:gd name="T35" fmla="*/ 65 h 529"/>
                      <a:gd name="T36" fmla="*/ 923 w 1151"/>
                      <a:gd name="T37" fmla="*/ 65 h 529"/>
                      <a:gd name="T38" fmla="*/ 986 w 1151"/>
                      <a:gd name="T39" fmla="*/ 78 h 529"/>
                      <a:gd name="T40" fmla="*/ 1038 w 1151"/>
                      <a:gd name="T41" fmla="*/ 101 h 529"/>
                      <a:gd name="T42" fmla="*/ 1074 w 1151"/>
                      <a:gd name="T43" fmla="*/ 132 h 529"/>
                      <a:gd name="T44" fmla="*/ 1090 w 1151"/>
                      <a:gd name="T45" fmla="*/ 168 h 529"/>
                      <a:gd name="T46" fmla="*/ 1081 w 1151"/>
                      <a:gd name="T47" fmla="*/ 208 h 529"/>
                      <a:gd name="T48" fmla="*/ 1099 w 1151"/>
                      <a:gd name="T49" fmla="*/ 252 h 529"/>
                      <a:gd name="T50" fmla="*/ 1140 w 1151"/>
                      <a:gd name="T51" fmla="*/ 299 h 529"/>
                      <a:gd name="T52" fmla="*/ 1149 w 1151"/>
                      <a:gd name="T53" fmla="*/ 346 h 529"/>
                      <a:gd name="T54" fmla="*/ 1129 w 1151"/>
                      <a:gd name="T55" fmla="*/ 389 h 529"/>
                      <a:gd name="T56" fmla="*/ 1085 w 1151"/>
                      <a:gd name="T57" fmla="*/ 424 h 529"/>
                      <a:gd name="T58" fmla="*/ 1020 w 1151"/>
                      <a:gd name="T59" fmla="*/ 449 h 529"/>
                      <a:gd name="T60" fmla="*/ 937 w 1151"/>
                      <a:gd name="T61" fmla="*/ 460 h 529"/>
                      <a:gd name="T62" fmla="*/ 841 w 1151"/>
                      <a:gd name="T63" fmla="*/ 454 h 529"/>
                      <a:gd name="T64" fmla="*/ 764 w 1151"/>
                      <a:gd name="T65" fmla="*/ 464 h 529"/>
                      <a:gd name="T66" fmla="*/ 710 w 1151"/>
                      <a:gd name="T67" fmla="*/ 497 h 529"/>
                      <a:gd name="T68" fmla="*/ 653 w 1151"/>
                      <a:gd name="T69" fmla="*/ 518 h 529"/>
                      <a:gd name="T70" fmla="*/ 595 w 1151"/>
                      <a:gd name="T71" fmla="*/ 527 h 529"/>
                      <a:gd name="T72" fmla="*/ 536 w 1151"/>
                      <a:gd name="T73" fmla="*/ 526 h 529"/>
                      <a:gd name="T74" fmla="*/ 478 w 1151"/>
                      <a:gd name="T75" fmla="*/ 514 h 529"/>
                      <a:gd name="T76" fmla="*/ 424 w 1151"/>
                      <a:gd name="T77" fmla="*/ 493 h 529"/>
                      <a:gd name="T78" fmla="*/ 375 w 1151"/>
                      <a:gd name="T79" fmla="*/ 461 h 529"/>
                      <a:gd name="T80" fmla="*/ 308 w 1151"/>
                      <a:gd name="T81" fmla="*/ 452 h 529"/>
                      <a:gd name="T82" fmla="*/ 219 w 1151"/>
                      <a:gd name="T83" fmla="*/ 458 h 529"/>
                      <a:gd name="T84" fmla="*/ 137 w 1151"/>
                      <a:gd name="T85" fmla="*/ 447 h 529"/>
                      <a:gd name="T86" fmla="*/ 68 w 1151"/>
                      <a:gd name="T87" fmla="*/ 423 h 529"/>
                      <a:gd name="T88" fmla="*/ 20 w 1151"/>
                      <a:gd name="T89" fmla="*/ 387 h 529"/>
                      <a:gd name="T90" fmla="*/ 0 w 1151"/>
                      <a:gd name="T91" fmla="*/ 344 h 529"/>
                      <a:gd name="T92" fmla="*/ 14 w 1151"/>
                      <a:gd name="T93" fmla="*/ 295 h 529"/>
                      <a:gd name="T94" fmla="*/ 70 w 1151"/>
                      <a:gd name="T95" fmla="*/ 243 h 529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151"/>
                      <a:gd name="T145" fmla="*/ 0 h 529"/>
                      <a:gd name="T146" fmla="*/ 1151 w 1151"/>
                      <a:gd name="T147" fmla="*/ 529 h 529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151" h="529">
                        <a:moveTo>
                          <a:pt x="116" y="217"/>
                        </a:moveTo>
                        <a:lnTo>
                          <a:pt x="116" y="217"/>
                        </a:lnTo>
                        <a:lnTo>
                          <a:pt x="97" y="200"/>
                        </a:lnTo>
                        <a:lnTo>
                          <a:pt x="83" y="183"/>
                        </a:lnTo>
                        <a:lnTo>
                          <a:pt x="72" y="167"/>
                        </a:lnTo>
                        <a:lnTo>
                          <a:pt x="64" y="151"/>
                        </a:lnTo>
                        <a:lnTo>
                          <a:pt x="61" y="136"/>
                        </a:lnTo>
                        <a:lnTo>
                          <a:pt x="60" y="121"/>
                        </a:lnTo>
                        <a:lnTo>
                          <a:pt x="62" y="107"/>
                        </a:lnTo>
                        <a:lnTo>
                          <a:pt x="67" y="94"/>
                        </a:lnTo>
                        <a:lnTo>
                          <a:pt x="74" y="81"/>
                        </a:lnTo>
                        <a:lnTo>
                          <a:pt x="84" y="70"/>
                        </a:lnTo>
                        <a:lnTo>
                          <a:pt x="96" y="59"/>
                        </a:lnTo>
                        <a:lnTo>
                          <a:pt x="110" y="48"/>
                        </a:lnTo>
                        <a:lnTo>
                          <a:pt x="126" y="39"/>
                        </a:lnTo>
                        <a:lnTo>
                          <a:pt x="143" y="31"/>
                        </a:lnTo>
                        <a:lnTo>
                          <a:pt x="162" y="23"/>
                        </a:lnTo>
                        <a:lnTo>
                          <a:pt x="181" y="17"/>
                        </a:lnTo>
                        <a:lnTo>
                          <a:pt x="202" y="11"/>
                        </a:lnTo>
                        <a:lnTo>
                          <a:pt x="223" y="7"/>
                        </a:lnTo>
                        <a:lnTo>
                          <a:pt x="245" y="3"/>
                        </a:lnTo>
                        <a:lnTo>
                          <a:pt x="268" y="1"/>
                        </a:lnTo>
                        <a:lnTo>
                          <a:pt x="290" y="0"/>
                        </a:lnTo>
                        <a:lnTo>
                          <a:pt x="312" y="0"/>
                        </a:lnTo>
                        <a:lnTo>
                          <a:pt x="335" y="1"/>
                        </a:lnTo>
                        <a:lnTo>
                          <a:pt x="356" y="4"/>
                        </a:lnTo>
                        <a:lnTo>
                          <a:pt x="377" y="8"/>
                        </a:lnTo>
                        <a:lnTo>
                          <a:pt x="397" y="13"/>
                        </a:lnTo>
                        <a:lnTo>
                          <a:pt x="416" y="20"/>
                        </a:lnTo>
                        <a:lnTo>
                          <a:pt x="434" y="28"/>
                        </a:lnTo>
                        <a:lnTo>
                          <a:pt x="450" y="37"/>
                        </a:lnTo>
                        <a:lnTo>
                          <a:pt x="465" y="49"/>
                        </a:lnTo>
                        <a:lnTo>
                          <a:pt x="477" y="61"/>
                        </a:lnTo>
                        <a:lnTo>
                          <a:pt x="488" y="75"/>
                        </a:lnTo>
                        <a:lnTo>
                          <a:pt x="494" y="68"/>
                        </a:lnTo>
                        <a:lnTo>
                          <a:pt x="500" y="61"/>
                        </a:lnTo>
                        <a:lnTo>
                          <a:pt x="508" y="54"/>
                        </a:lnTo>
                        <a:lnTo>
                          <a:pt x="516" y="49"/>
                        </a:lnTo>
                        <a:lnTo>
                          <a:pt x="525" y="44"/>
                        </a:lnTo>
                        <a:lnTo>
                          <a:pt x="534" y="39"/>
                        </a:lnTo>
                        <a:lnTo>
                          <a:pt x="544" y="35"/>
                        </a:lnTo>
                        <a:lnTo>
                          <a:pt x="555" y="32"/>
                        </a:lnTo>
                        <a:lnTo>
                          <a:pt x="566" y="29"/>
                        </a:lnTo>
                        <a:lnTo>
                          <a:pt x="577" y="27"/>
                        </a:lnTo>
                        <a:lnTo>
                          <a:pt x="588" y="25"/>
                        </a:lnTo>
                        <a:lnTo>
                          <a:pt x="600" y="24"/>
                        </a:lnTo>
                        <a:lnTo>
                          <a:pt x="612" y="23"/>
                        </a:lnTo>
                        <a:lnTo>
                          <a:pt x="623" y="23"/>
                        </a:lnTo>
                        <a:lnTo>
                          <a:pt x="635" y="23"/>
                        </a:lnTo>
                        <a:lnTo>
                          <a:pt x="646" y="24"/>
                        </a:lnTo>
                        <a:lnTo>
                          <a:pt x="658" y="25"/>
                        </a:lnTo>
                        <a:lnTo>
                          <a:pt x="668" y="27"/>
                        </a:lnTo>
                        <a:lnTo>
                          <a:pt x="679" y="29"/>
                        </a:lnTo>
                        <a:lnTo>
                          <a:pt x="689" y="31"/>
                        </a:lnTo>
                        <a:lnTo>
                          <a:pt x="699" y="34"/>
                        </a:lnTo>
                        <a:lnTo>
                          <a:pt x="708" y="38"/>
                        </a:lnTo>
                        <a:lnTo>
                          <a:pt x="716" y="41"/>
                        </a:lnTo>
                        <a:lnTo>
                          <a:pt x="723" y="46"/>
                        </a:lnTo>
                        <a:lnTo>
                          <a:pt x="730" y="50"/>
                        </a:lnTo>
                        <a:lnTo>
                          <a:pt x="736" y="55"/>
                        </a:lnTo>
                        <a:lnTo>
                          <a:pt x="741" y="60"/>
                        </a:lnTo>
                        <a:lnTo>
                          <a:pt x="745" y="66"/>
                        </a:lnTo>
                        <a:lnTo>
                          <a:pt x="747" y="72"/>
                        </a:lnTo>
                        <a:lnTo>
                          <a:pt x="749" y="78"/>
                        </a:lnTo>
                        <a:lnTo>
                          <a:pt x="749" y="85"/>
                        </a:lnTo>
                        <a:lnTo>
                          <a:pt x="747" y="92"/>
                        </a:lnTo>
                        <a:lnTo>
                          <a:pt x="765" y="85"/>
                        </a:lnTo>
                        <a:lnTo>
                          <a:pt x="782" y="79"/>
                        </a:lnTo>
                        <a:lnTo>
                          <a:pt x="800" y="74"/>
                        </a:lnTo>
                        <a:lnTo>
                          <a:pt x="818" y="70"/>
                        </a:lnTo>
                        <a:lnTo>
                          <a:pt x="836" y="67"/>
                        </a:lnTo>
                        <a:lnTo>
                          <a:pt x="854" y="65"/>
                        </a:lnTo>
                        <a:lnTo>
                          <a:pt x="872" y="64"/>
                        </a:lnTo>
                        <a:lnTo>
                          <a:pt x="889" y="63"/>
                        </a:lnTo>
                        <a:lnTo>
                          <a:pt x="906" y="64"/>
                        </a:lnTo>
                        <a:lnTo>
                          <a:pt x="923" y="65"/>
                        </a:lnTo>
                        <a:lnTo>
                          <a:pt x="940" y="67"/>
                        </a:lnTo>
                        <a:lnTo>
                          <a:pt x="956" y="70"/>
                        </a:lnTo>
                        <a:lnTo>
                          <a:pt x="971" y="74"/>
                        </a:lnTo>
                        <a:lnTo>
                          <a:pt x="986" y="78"/>
                        </a:lnTo>
                        <a:lnTo>
                          <a:pt x="1000" y="83"/>
                        </a:lnTo>
                        <a:lnTo>
                          <a:pt x="1013" y="88"/>
                        </a:lnTo>
                        <a:lnTo>
                          <a:pt x="1026" y="94"/>
                        </a:lnTo>
                        <a:lnTo>
                          <a:pt x="1038" y="101"/>
                        </a:lnTo>
                        <a:lnTo>
                          <a:pt x="1048" y="108"/>
                        </a:lnTo>
                        <a:lnTo>
                          <a:pt x="1058" y="115"/>
                        </a:lnTo>
                        <a:lnTo>
                          <a:pt x="1066" y="123"/>
                        </a:lnTo>
                        <a:lnTo>
                          <a:pt x="1074" y="132"/>
                        </a:lnTo>
                        <a:lnTo>
                          <a:pt x="1080" y="140"/>
                        </a:lnTo>
                        <a:lnTo>
                          <a:pt x="1084" y="149"/>
                        </a:lnTo>
                        <a:lnTo>
                          <a:pt x="1088" y="159"/>
                        </a:lnTo>
                        <a:lnTo>
                          <a:pt x="1090" y="168"/>
                        </a:lnTo>
                        <a:lnTo>
                          <a:pt x="1090" y="178"/>
                        </a:lnTo>
                        <a:lnTo>
                          <a:pt x="1088" y="188"/>
                        </a:lnTo>
                        <a:lnTo>
                          <a:pt x="1085" y="198"/>
                        </a:lnTo>
                        <a:lnTo>
                          <a:pt x="1081" y="208"/>
                        </a:lnTo>
                        <a:lnTo>
                          <a:pt x="1074" y="218"/>
                        </a:lnTo>
                        <a:lnTo>
                          <a:pt x="1066" y="229"/>
                        </a:lnTo>
                        <a:lnTo>
                          <a:pt x="1084" y="240"/>
                        </a:lnTo>
                        <a:lnTo>
                          <a:pt x="1099" y="252"/>
                        </a:lnTo>
                        <a:lnTo>
                          <a:pt x="1113" y="263"/>
                        </a:lnTo>
                        <a:lnTo>
                          <a:pt x="1124" y="275"/>
                        </a:lnTo>
                        <a:lnTo>
                          <a:pt x="1133" y="287"/>
                        </a:lnTo>
                        <a:lnTo>
                          <a:pt x="1140" y="299"/>
                        </a:lnTo>
                        <a:lnTo>
                          <a:pt x="1145" y="311"/>
                        </a:lnTo>
                        <a:lnTo>
                          <a:pt x="1149" y="323"/>
                        </a:lnTo>
                        <a:lnTo>
                          <a:pt x="1150" y="334"/>
                        </a:lnTo>
                        <a:lnTo>
                          <a:pt x="1149" y="346"/>
                        </a:lnTo>
                        <a:lnTo>
                          <a:pt x="1147" y="357"/>
                        </a:lnTo>
                        <a:lnTo>
                          <a:pt x="1143" y="368"/>
                        </a:lnTo>
                        <a:lnTo>
                          <a:pt x="1137" y="379"/>
                        </a:lnTo>
                        <a:lnTo>
                          <a:pt x="1129" y="389"/>
                        </a:lnTo>
                        <a:lnTo>
                          <a:pt x="1121" y="398"/>
                        </a:lnTo>
                        <a:lnTo>
                          <a:pt x="1110" y="408"/>
                        </a:lnTo>
                        <a:lnTo>
                          <a:pt x="1098" y="416"/>
                        </a:lnTo>
                        <a:lnTo>
                          <a:pt x="1085" y="424"/>
                        </a:lnTo>
                        <a:lnTo>
                          <a:pt x="1071" y="432"/>
                        </a:lnTo>
                        <a:lnTo>
                          <a:pt x="1055" y="438"/>
                        </a:lnTo>
                        <a:lnTo>
                          <a:pt x="1038" y="444"/>
                        </a:lnTo>
                        <a:lnTo>
                          <a:pt x="1020" y="449"/>
                        </a:lnTo>
                        <a:lnTo>
                          <a:pt x="1001" y="453"/>
                        </a:lnTo>
                        <a:lnTo>
                          <a:pt x="981" y="457"/>
                        </a:lnTo>
                        <a:lnTo>
                          <a:pt x="959" y="459"/>
                        </a:lnTo>
                        <a:lnTo>
                          <a:pt x="937" y="460"/>
                        </a:lnTo>
                        <a:lnTo>
                          <a:pt x="914" y="461"/>
                        </a:lnTo>
                        <a:lnTo>
                          <a:pt x="891" y="460"/>
                        </a:lnTo>
                        <a:lnTo>
                          <a:pt x="867" y="457"/>
                        </a:lnTo>
                        <a:lnTo>
                          <a:pt x="841" y="454"/>
                        </a:lnTo>
                        <a:lnTo>
                          <a:pt x="816" y="449"/>
                        </a:lnTo>
                        <a:lnTo>
                          <a:pt x="790" y="444"/>
                        </a:lnTo>
                        <a:lnTo>
                          <a:pt x="777" y="454"/>
                        </a:lnTo>
                        <a:lnTo>
                          <a:pt x="764" y="464"/>
                        </a:lnTo>
                        <a:lnTo>
                          <a:pt x="751" y="474"/>
                        </a:lnTo>
                        <a:lnTo>
                          <a:pt x="738" y="482"/>
                        </a:lnTo>
                        <a:lnTo>
                          <a:pt x="724" y="490"/>
                        </a:lnTo>
                        <a:lnTo>
                          <a:pt x="710" y="497"/>
                        </a:lnTo>
                        <a:lnTo>
                          <a:pt x="696" y="503"/>
                        </a:lnTo>
                        <a:lnTo>
                          <a:pt x="682" y="509"/>
                        </a:lnTo>
                        <a:lnTo>
                          <a:pt x="668" y="513"/>
                        </a:lnTo>
                        <a:lnTo>
                          <a:pt x="653" y="518"/>
                        </a:lnTo>
                        <a:lnTo>
                          <a:pt x="639" y="521"/>
                        </a:lnTo>
                        <a:lnTo>
                          <a:pt x="624" y="524"/>
                        </a:lnTo>
                        <a:lnTo>
                          <a:pt x="609" y="526"/>
                        </a:lnTo>
                        <a:lnTo>
                          <a:pt x="595" y="527"/>
                        </a:lnTo>
                        <a:lnTo>
                          <a:pt x="580" y="528"/>
                        </a:lnTo>
                        <a:lnTo>
                          <a:pt x="565" y="528"/>
                        </a:lnTo>
                        <a:lnTo>
                          <a:pt x="550" y="527"/>
                        </a:lnTo>
                        <a:lnTo>
                          <a:pt x="536" y="526"/>
                        </a:lnTo>
                        <a:lnTo>
                          <a:pt x="521" y="524"/>
                        </a:lnTo>
                        <a:lnTo>
                          <a:pt x="507" y="522"/>
                        </a:lnTo>
                        <a:lnTo>
                          <a:pt x="493" y="518"/>
                        </a:lnTo>
                        <a:lnTo>
                          <a:pt x="478" y="514"/>
                        </a:lnTo>
                        <a:lnTo>
                          <a:pt x="465" y="510"/>
                        </a:lnTo>
                        <a:lnTo>
                          <a:pt x="451" y="505"/>
                        </a:lnTo>
                        <a:lnTo>
                          <a:pt x="438" y="499"/>
                        </a:lnTo>
                        <a:lnTo>
                          <a:pt x="424" y="493"/>
                        </a:lnTo>
                        <a:lnTo>
                          <a:pt x="412" y="486"/>
                        </a:lnTo>
                        <a:lnTo>
                          <a:pt x="399" y="478"/>
                        </a:lnTo>
                        <a:lnTo>
                          <a:pt x="387" y="470"/>
                        </a:lnTo>
                        <a:lnTo>
                          <a:pt x="375" y="461"/>
                        </a:lnTo>
                        <a:lnTo>
                          <a:pt x="364" y="452"/>
                        </a:lnTo>
                        <a:lnTo>
                          <a:pt x="353" y="442"/>
                        </a:lnTo>
                        <a:lnTo>
                          <a:pt x="331" y="448"/>
                        </a:lnTo>
                        <a:lnTo>
                          <a:pt x="308" y="452"/>
                        </a:lnTo>
                        <a:lnTo>
                          <a:pt x="286" y="455"/>
                        </a:lnTo>
                        <a:lnTo>
                          <a:pt x="263" y="457"/>
                        </a:lnTo>
                        <a:lnTo>
                          <a:pt x="241" y="458"/>
                        </a:lnTo>
                        <a:lnTo>
                          <a:pt x="219" y="458"/>
                        </a:lnTo>
                        <a:lnTo>
                          <a:pt x="197" y="457"/>
                        </a:lnTo>
                        <a:lnTo>
                          <a:pt x="177" y="454"/>
                        </a:lnTo>
                        <a:lnTo>
                          <a:pt x="156" y="451"/>
                        </a:lnTo>
                        <a:lnTo>
                          <a:pt x="137" y="447"/>
                        </a:lnTo>
                        <a:lnTo>
                          <a:pt x="118" y="442"/>
                        </a:lnTo>
                        <a:lnTo>
                          <a:pt x="100" y="436"/>
                        </a:lnTo>
                        <a:lnTo>
                          <a:pt x="84" y="430"/>
                        </a:lnTo>
                        <a:lnTo>
                          <a:pt x="68" y="423"/>
                        </a:lnTo>
                        <a:lnTo>
                          <a:pt x="54" y="415"/>
                        </a:lnTo>
                        <a:lnTo>
                          <a:pt x="41" y="406"/>
                        </a:lnTo>
                        <a:lnTo>
                          <a:pt x="30" y="397"/>
                        </a:lnTo>
                        <a:lnTo>
                          <a:pt x="20" y="387"/>
                        </a:lnTo>
                        <a:lnTo>
                          <a:pt x="12" y="377"/>
                        </a:lnTo>
                        <a:lnTo>
                          <a:pt x="6" y="366"/>
                        </a:lnTo>
                        <a:lnTo>
                          <a:pt x="2" y="355"/>
                        </a:lnTo>
                        <a:lnTo>
                          <a:pt x="0" y="344"/>
                        </a:lnTo>
                        <a:lnTo>
                          <a:pt x="0" y="332"/>
                        </a:lnTo>
                        <a:lnTo>
                          <a:pt x="2" y="320"/>
                        </a:lnTo>
                        <a:lnTo>
                          <a:pt x="7" y="307"/>
                        </a:lnTo>
                        <a:lnTo>
                          <a:pt x="14" y="295"/>
                        </a:lnTo>
                        <a:lnTo>
                          <a:pt x="24" y="282"/>
                        </a:lnTo>
                        <a:lnTo>
                          <a:pt x="37" y="269"/>
                        </a:lnTo>
                        <a:lnTo>
                          <a:pt x="52" y="256"/>
                        </a:lnTo>
                        <a:lnTo>
                          <a:pt x="70" y="243"/>
                        </a:lnTo>
                        <a:lnTo>
                          <a:pt x="92" y="230"/>
                        </a:lnTo>
                        <a:lnTo>
                          <a:pt x="116" y="217"/>
                        </a:lnTo>
                      </a:path>
                    </a:pathLst>
                  </a:custGeom>
                  <a:solidFill>
                    <a:srgbClr val="99FFCC">
                      <a:alpha val="50195"/>
                    </a:srgbClr>
                  </a:solidFill>
                  <a:ln w="25400" cap="rnd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0264" name="Freeform 6"/>
                  <p:cNvSpPr>
                    <a:spLocks/>
                  </p:cNvSpPr>
                  <p:nvPr/>
                </p:nvSpPr>
                <p:spPr bwMode="auto">
                  <a:xfrm>
                    <a:off x="114" y="3393"/>
                    <a:ext cx="1145" cy="523"/>
                  </a:xfrm>
                  <a:custGeom>
                    <a:avLst/>
                    <a:gdLst>
                      <a:gd name="T0" fmla="*/ 72 w 1145"/>
                      <a:gd name="T1" fmla="*/ 165 h 523"/>
                      <a:gd name="T2" fmla="*/ 62 w 1145"/>
                      <a:gd name="T3" fmla="*/ 106 h 523"/>
                      <a:gd name="T4" fmla="*/ 95 w 1145"/>
                      <a:gd name="T5" fmla="*/ 58 h 523"/>
                      <a:gd name="T6" fmla="*/ 161 w 1145"/>
                      <a:gd name="T7" fmla="*/ 23 h 523"/>
                      <a:gd name="T8" fmla="*/ 244 w 1145"/>
                      <a:gd name="T9" fmla="*/ 3 h 523"/>
                      <a:gd name="T10" fmla="*/ 333 w 1145"/>
                      <a:gd name="T11" fmla="*/ 1 h 523"/>
                      <a:gd name="T12" fmla="*/ 414 w 1145"/>
                      <a:gd name="T13" fmla="*/ 20 h 523"/>
                      <a:gd name="T14" fmla="*/ 475 w 1145"/>
                      <a:gd name="T15" fmla="*/ 60 h 523"/>
                      <a:gd name="T16" fmla="*/ 505 w 1145"/>
                      <a:gd name="T17" fmla="*/ 53 h 523"/>
                      <a:gd name="T18" fmla="*/ 541 w 1145"/>
                      <a:gd name="T19" fmla="*/ 35 h 523"/>
                      <a:gd name="T20" fmla="*/ 585 w 1145"/>
                      <a:gd name="T21" fmla="*/ 25 h 523"/>
                      <a:gd name="T22" fmla="*/ 632 w 1145"/>
                      <a:gd name="T23" fmla="*/ 23 h 523"/>
                      <a:gd name="T24" fmla="*/ 675 w 1145"/>
                      <a:gd name="T25" fmla="*/ 29 h 523"/>
                      <a:gd name="T26" fmla="*/ 712 w 1145"/>
                      <a:gd name="T27" fmla="*/ 41 h 523"/>
                      <a:gd name="T28" fmla="*/ 737 w 1145"/>
                      <a:gd name="T29" fmla="*/ 59 h 523"/>
                      <a:gd name="T30" fmla="*/ 745 w 1145"/>
                      <a:gd name="T31" fmla="*/ 84 h 523"/>
                      <a:gd name="T32" fmla="*/ 796 w 1145"/>
                      <a:gd name="T33" fmla="*/ 73 h 523"/>
                      <a:gd name="T34" fmla="*/ 867 w 1145"/>
                      <a:gd name="T35" fmla="*/ 63 h 523"/>
                      <a:gd name="T36" fmla="*/ 935 w 1145"/>
                      <a:gd name="T37" fmla="*/ 66 h 523"/>
                      <a:gd name="T38" fmla="*/ 995 w 1145"/>
                      <a:gd name="T39" fmla="*/ 82 h 523"/>
                      <a:gd name="T40" fmla="*/ 1043 w 1145"/>
                      <a:gd name="T41" fmla="*/ 107 h 523"/>
                      <a:gd name="T42" fmla="*/ 1074 w 1145"/>
                      <a:gd name="T43" fmla="*/ 138 h 523"/>
                      <a:gd name="T44" fmla="*/ 1084 w 1145"/>
                      <a:gd name="T45" fmla="*/ 176 h 523"/>
                      <a:gd name="T46" fmla="*/ 1068 w 1145"/>
                      <a:gd name="T47" fmla="*/ 216 h 523"/>
                      <a:gd name="T48" fmla="*/ 1107 w 1145"/>
                      <a:gd name="T49" fmla="*/ 260 h 523"/>
                      <a:gd name="T50" fmla="*/ 1139 w 1145"/>
                      <a:gd name="T51" fmla="*/ 307 h 523"/>
                      <a:gd name="T52" fmla="*/ 1141 w 1145"/>
                      <a:gd name="T53" fmla="*/ 353 h 523"/>
                      <a:gd name="T54" fmla="*/ 1115 w 1145"/>
                      <a:gd name="T55" fmla="*/ 393 h 523"/>
                      <a:gd name="T56" fmla="*/ 1065 w 1145"/>
                      <a:gd name="T57" fmla="*/ 427 h 523"/>
                      <a:gd name="T58" fmla="*/ 996 w 1145"/>
                      <a:gd name="T59" fmla="*/ 448 h 523"/>
                      <a:gd name="T60" fmla="*/ 909 w 1145"/>
                      <a:gd name="T61" fmla="*/ 456 h 523"/>
                      <a:gd name="T62" fmla="*/ 812 w 1145"/>
                      <a:gd name="T63" fmla="*/ 444 h 523"/>
                      <a:gd name="T64" fmla="*/ 747 w 1145"/>
                      <a:gd name="T65" fmla="*/ 469 h 523"/>
                      <a:gd name="T66" fmla="*/ 692 w 1145"/>
                      <a:gd name="T67" fmla="*/ 497 h 523"/>
                      <a:gd name="T68" fmla="*/ 636 w 1145"/>
                      <a:gd name="T69" fmla="*/ 515 h 523"/>
                      <a:gd name="T70" fmla="*/ 577 w 1145"/>
                      <a:gd name="T71" fmla="*/ 522 h 523"/>
                      <a:gd name="T72" fmla="*/ 518 w 1145"/>
                      <a:gd name="T73" fmla="*/ 518 h 523"/>
                      <a:gd name="T74" fmla="*/ 463 w 1145"/>
                      <a:gd name="T75" fmla="*/ 504 h 523"/>
                      <a:gd name="T76" fmla="*/ 410 w 1145"/>
                      <a:gd name="T77" fmla="*/ 480 h 523"/>
                      <a:gd name="T78" fmla="*/ 362 w 1145"/>
                      <a:gd name="T79" fmla="*/ 447 h 523"/>
                      <a:gd name="T80" fmla="*/ 285 w 1145"/>
                      <a:gd name="T81" fmla="*/ 450 h 523"/>
                      <a:gd name="T82" fmla="*/ 196 w 1145"/>
                      <a:gd name="T83" fmla="*/ 452 h 523"/>
                      <a:gd name="T84" fmla="*/ 117 w 1145"/>
                      <a:gd name="T85" fmla="*/ 437 h 523"/>
                      <a:gd name="T86" fmla="*/ 54 w 1145"/>
                      <a:gd name="T87" fmla="*/ 410 h 523"/>
                      <a:gd name="T88" fmla="*/ 12 w 1145"/>
                      <a:gd name="T89" fmla="*/ 373 h 523"/>
                      <a:gd name="T90" fmla="*/ 0 w 1145"/>
                      <a:gd name="T91" fmla="*/ 328 h 523"/>
                      <a:gd name="T92" fmla="*/ 24 w 1145"/>
                      <a:gd name="T93" fmla="*/ 279 h 523"/>
                      <a:gd name="T94" fmla="*/ 92 w 1145"/>
                      <a:gd name="T95" fmla="*/ 227 h 523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145"/>
                      <a:gd name="T145" fmla="*/ 0 h 523"/>
                      <a:gd name="T146" fmla="*/ 1145 w 1145"/>
                      <a:gd name="T147" fmla="*/ 523 h 523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145" h="523">
                        <a:moveTo>
                          <a:pt x="115" y="215"/>
                        </a:moveTo>
                        <a:lnTo>
                          <a:pt x="96" y="198"/>
                        </a:lnTo>
                        <a:lnTo>
                          <a:pt x="83" y="181"/>
                        </a:lnTo>
                        <a:lnTo>
                          <a:pt x="72" y="165"/>
                        </a:lnTo>
                        <a:lnTo>
                          <a:pt x="64" y="149"/>
                        </a:lnTo>
                        <a:lnTo>
                          <a:pt x="61" y="134"/>
                        </a:lnTo>
                        <a:lnTo>
                          <a:pt x="60" y="120"/>
                        </a:lnTo>
                        <a:lnTo>
                          <a:pt x="62" y="106"/>
                        </a:lnTo>
                        <a:lnTo>
                          <a:pt x="67" y="93"/>
                        </a:lnTo>
                        <a:lnTo>
                          <a:pt x="74" y="80"/>
                        </a:lnTo>
                        <a:lnTo>
                          <a:pt x="84" y="69"/>
                        </a:lnTo>
                        <a:lnTo>
                          <a:pt x="95" y="58"/>
                        </a:lnTo>
                        <a:lnTo>
                          <a:pt x="109" y="47"/>
                        </a:lnTo>
                        <a:lnTo>
                          <a:pt x="125" y="39"/>
                        </a:lnTo>
                        <a:lnTo>
                          <a:pt x="142" y="31"/>
                        </a:lnTo>
                        <a:lnTo>
                          <a:pt x="161" y="23"/>
                        </a:lnTo>
                        <a:lnTo>
                          <a:pt x="180" y="17"/>
                        </a:lnTo>
                        <a:lnTo>
                          <a:pt x="201" y="11"/>
                        </a:lnTo>
                        <a:lnTo>
                          <a:pt x="222" y="7"/>
                        </a:lnTo>
                        <a:lnTo>
                          <a:pt x="244" y="3"/>
                        </a:lnTo>
                        <a:lnTo>
                          <a:pt x="267" y="1"/>
                        </a:lnTo>
                        <a:lnTo>
                          <a:pt x="288" y="0"/>
                        </a:lnTo>
                        <a:lnTo>
                          <a:pt x="310" y="0"/>
                        </a:lnTo>
                        <a:lnTo>
                          <a:pt x="333" y="1"/>
                        </a:lnTo>
                        <a:lnTo>
                          <a:pt x="354" y="4"/>
                        </a:lnTo>
                        <a:lnTo>
                          <a:pt x="375" y="8"/>
                        </a:lnTo>
                        <a:lnTo>
                          <a:pt x="395" y="13"/>
                        </a:lnTo>
                        <a:lnTo>
                          <a:pt x="414" y="20"/>
                        </a:lnTo>
                        <a:lnTo>
                          <a:pt x="432" y="28"/>
                        </a:lnTo>
                        <a:lnTo>
                          <a:pt x="448" y="37"/>
                        </a:lnTo>
                        <a:lnTo>
                          <a:pt x="463" y="48"/>
                        </a:lnTo>
                        <a:lnTo>
                          <a:pt x="475" y="60"/>
                        </a:lnTo>
                        <a:lnTo>
                          <a:pt x="485" y="74"/>
                        </a:lnTo>
                        <a:lnTo>
                          <a:pt x="491" y="67"/>
                        </a:lnTo>
                        <a:lnTo>
                          <a:pt x="497" y="60"/>
                        </a:lnTo>
                        <a:lnTo>
                          <a:pt x="505" y="53"/>
                        </a:lnTo>
                        <a:lnTo>
                          <a:pt x="513" y="48"/>
                        </a:lnTo>
                        <a:lnTo>
                          <a:pt x="522" y="44"/>
                        </a:lnTo>
                        <a:lnTo>
                          <a:pt x="531" y="39"/>
                        </a:lnTo>
                        <a:lnTo>
                          <a:pt x="541" y="35"/>
                        </a:lnTo>
                        <a:lnTo>
                          <a:pt x="552" y="32"/>
                        </a:lnTo>
                        <a:lnTo>
                          <a:pt x="563" y="29"/>
                        </a:lnTo>
                        <a:lnTo>
                          <a:pt x="574" y="27"/>
                        </a:lnTo>
                        <a:lnTo>
                          <a:pt x="585" y="25"/>
                        </a:lnTo>
                        <a:lnTo>
                          <a:pt x="597" y="24"/>
                        </a:lnTo>
                        <a:lnTo>
                          <a:pt x="609" y="23"/>
                        </a:lnTo>
                        <a:lnTo>
                          <a:pt x="620" y="23"/>
                        </a:lnTo>
                        <a:lnTo>
                          <a:pt x="632" y="23"/>
                        </a:lnTo>
                        <a:lnTo>
                          <a:pt x="643" y="24"/>
                        </a:lnTo>
                        <a:lnTo>
                          <a:pt x="655" y="25"/>
                        </a:lnTo>
                        <a:lnTo>
                          <a:pt x="665" y="27"/>
                        </a:lnTo>
                        <a:lnTo>
                          <a:pt x="675" y="29"/>
                        </a:lnTo>
                        <a:lnTo>
                          <a:pt x="685" y="31"/>
                        </a:lnTo>
                        <a:lnTo>
                          <a:pt x="695" y="34"/>
                        </a:lnTo>
                        <a:lnTo>
                          <a:pt x="704" y="38"/>
                        </a:lnTo>
                        <a:lnTo>
                          <a:pt x="712" y="41"/>
                        </a:lnTo>
                        <a:lnTo>
                          <a:pt x="719" y="45"/>
                        </a:lnTo>
                        <a:lnTo>
                          <a:pt x="726" y="49"/>
                        </a:lnTo>
                        <a:lnTo>
                          <a:pt x="732" y="54"/>
                        </a:lnTo>
                        <a:lnTo>
                          <a:pt x="737" y="59"/>
                        </a:lnTo>
                        <a:lnTo>
                          <a:pt x="741" y="65"/>
                        </a:lnTo>
                        <a:lnTo>
                          <a:pt x="743" y="71"/>
                        </a:lnTo>
                        <a:lnTo>
                          <a:pt x="745" y="77"/>
                        </a:lnTo>
                        <a:lnTo>
                          <a:pt x="745" y="84"/>
                        </a:lnTo>
                        <a:lnTo>
                          <a:pt x="743" y="91"/>
                        </a:lnTo>
                        <a:lnTo>
                          <a:pt x="761" y="84"/>
                        </a:lnTo>
                        <a:lnTo>
                          <a:pt x="778" y="78"/>
                        </a:lnTo>
                        <a:lnTo>
                          <a:pt x="796" y="73"/>
                        </a:lnTo>
                        <a:lnTo>
                          <a:pt x="814" y="69"/>
                        </a:lnTo>
                        <a:lnTo>
                          <a:pt x="832" y="66"/>
                        </a:lnTo>
                        <a:lnTo>
                          <a:pt x="850" y="64"/>
                        </a:lnTo>
                        <a:lnTo>
                          <a:pt x="867" y="63"/>
                        </a:lnTo>
                        <a:lnTo>
                          <a:pt x="884" y="62"/>
                        </a:lnTo>
                        <a:lnTo>
                          <a:pt x="901" y="63"/>
                        </a:lnTo>
                        <a:lnTo>
                          <a:pt x="918" y="64"/>
                        </a:lnTo>
                        <a:lnTo>
                          <a:pt x="935" y="66"/>
                        </a:lnTo>
                        <a:lnTo>
                          <a:pt x="951" y="69"/>
                        </a:lnTo>
                        <a:lnTo>
                          <a:pt x="966" y="73"/>
                        </a:lnTo>
                        <a:lnTo>
                          <a:pt x="981" y="77"/>
                        </a:lnTo>
                        <a:lnTo>
                          <a:pt x="995" y="82"/>
                        </a:lnTo>
                        <a:lnTo>
                          <a:pt x="1008" y="87"/>
                        </a:lnTo>
                        <a:lnTo>
                          <a:pt x="1021" y="93"/>
                        </a:lnTo>
                        <a:lnTo>
                          <a:pt x="1033" y="100"/>
                        </a:lnTo>
                        <a:lnTo>
                          <a:pt x="1043" y="107"/>
                        </a:lnTo>
                        <a:lnTo>
                          <a:pt x="1052" y="114"/>
                        </a:lnTo>
                        <a:lnTo>
                          <a:pt x="1060" y="122"/>
                        </a:lnTo>
                        <a:lnTo>
                          <a:pt x="1068" y="131"/>
                        </a:lnTo>
                        <a:lnTo>
                          <a:pt x="1074" y="138"/>
                        </a:lnTo>
                        <a:lnTo>
                          <a:pt x="1078" y="147"/>
                        </a:lnTo>
                        <a:lnTo>
                          <a:pt x="1082" y="157"/>
                        </a:lnTo>
                        <a:lnTo>
                          <a:pt x="1084" y="166"/>
                        </a:lnTo>
                        <a:lnTo>
                          <a:pt x="1084" y="176"/>
                        </a:lnTo>
                        <a:lnTo>
                          <a:pt x="1082" y="186"/>
                        </a:lnTo>
                        <a:lnTo>
                          <a:pt x="1079" y="196"/>
                        </a:lnTo>
                        <a:lnTo>
                          <a:pt x="1075" y="206"/>
                        </a:lnTo>
                        <a:lnTo>
                          <a:pt x="1068" y="216"/>
                        </a:lnTo>
                        <a:lnTo>
                          <a:pt x="1060" y="226"/>
                        </a:lnTo>
                        <a:lnTo>
                          <a:pt x="1078" y="237"/>
                        </a:lnTo>
                        <a:lnTo>
                          <a:pt x="1093" y="249"/>
                        </a:lnTo>
                        <a:lnTo>
                          <a:pt x="1107" y="260"/>
                        </a:lnTo>
                        <a:lnTo>
                          <a:pt x="1118" y="272"/>
                        </a:lnTo>
                        <a:lnTo>
                          <a:pt x="1127" y="284"/>
                        </a:lnTo>
                        <a:lnTo>
                          <a:pt x="1134" y="296"/>
                        </a:lnTo>
                        <a:lnTo>
                          <a:pt x="1139" y="307"/>
                        </a:lnTo>
                        <a:lnTo>
                          <a:pt x="1143" y="319"/>
                        </a:lnTo>
                        <a:lnTo>
                          <a:pt x="1144" y="330"/>
                        </a:lnTo>
                        <a:lnTo>
                          <a:pt x="1143" y="342"/>
                        </a:lnTo>
                        <a:lnTo>
                          <a:pt x="1141" y="353"/>
                        </a:lnTo>
                        <a:lnTo>
                          <a:pt x="1137" y="364"/>
                        </a:lnTo>
                        <a:lnTo>
                          <a:pt x="1131" y="375"/>
                        </a:lnTo>
                        <a:lnTo>
                          <a:pt x="1123" y="385"/>
                        </a:lnTo>
                        <a:lnTo>
                          <a:pt x="1115" y="393"/>
                        </a:lnTo>
                        <a:lnTo>
                          <a:pt x="1104" y="403"/>
                        </a:lnTo>
                        <a:lnTo>
                          <a:pt x="1092" y="411"/>
                        </a:lnTo>
                        <a:lnTo>
                          <a:pt x="1079" y="419"/>
                        </a:lnTo>
                        <a:lnTo>
                          <a:pt x="1065" y="427"/>
                        </a:lnTo>
                        <a:lnTo>
                          <a:pt x="1049" y="433"/>
                        </a:lnTo>
                        <a:lnTo>
                          <a:pt x="1033" y="439"/>
                        </a:lnTo>
                        <a:lnTo>
                          <a:pt x="1015" y="444"/>
                        </a:lnTo>
                        <a:lnTo>
                          <a:pt x="996" y="448"/>
                        </a:lnTo>
                        <a:lnTo>
                          <a:pt x="976" y="452"/>
                        </a:lnTo>
                        <a:lnTo>
                          <a:pt x="954" y="454"/>
                        </a:lnTo>
                        <a:lnTo>
                          <a:pt x="932" y="455"/>
                        </a:lnTo>
                        <a:lnTo>
                          <a:pt x="909" y="456"/>
                        </a:lnTo>
                        <a:lnTo>
                          <a:pt x="886" y="455"/>
                        </a:lnTo>
                        <a:lnTo>
                          <a:pt x="862" y="452"/>
                        </a:lnTo>
                        <a:lnTo>
                          <a:pt x="837" y="449"/>
                        </a:lnTo>
                        <a:lnTo>
                          <a:pt x="812" y="444"/>
                        </a:lnTo>
                        <a:lnTo>
                          <a:pt x="786" y="439"/>
                        </a:lnTo>
                        <a:lnTo>
                          <a:pt x="773" y="449"/>
                        </a:lnTo>
                        <a:lnTo>
                          <a:pt x="760" y="459"/>
                        </a:lnTo>
                        <a:lnTo>
                          <a:pt x="747" y="469"/>
                        </a:lnTo>
                        <a:lnTo>
                          <a:pt x="734" y="477"/>
                        </a:lnTo>
                        <a:lnTo>
                          <a:pt x="720" y="484"/>
                        </a:lnTo>
                        <a:lnTo>
                          <a:pt x="706" y="491"/>
                        </a:lnTo>
                        <a:lnTo>
                          <a:pt x="692" y="497"/>
                        </a:lnTo>
                        <a:lnTo>
                          <a:pt x="678" y="503"/>
                        </a:lnTo>
                        <a:lnTo>
                          <a:pt x="665" y="507"/>
                        </a:lnTo>
                        <a:lnTo>
                          <a:pt x="650" y="512"/>
                        </a:lnTo>
                        <a:lnTo>
                          <a:pt x="636" y="515"/>
                        </a:lnTo>
                        <a:lnTo>
                          <a:pt x="621" y="518"/>
                        </a:lnTo>
                        <a:lnTo>
                          <a:pt x="606" y="520"/>
                        </a:lnTo>
                        <a:lnTo>
                          <a:pt x="592" y="521"/>
                        </a:lnTo>
                        <a:lnTo>
                          <a:pt x="577" y="522"/>
                        </a:lnTo>
                        <a:lnTo>
                          <a:pt x="562" y="522"/>
                        </a:lnTo>
                        <a:lnTo>
                          <a:pt x="547" y="521"/>
                        </a:lnTo>
                        <a:lnTo>
                          <a:pt x="533" y="520"/>
                        </a:lnTo>
                        <a:lnTo>
                          <a:pt x="518" y="518"/>
                        </a:lnTo>
                        <a:lnTo>
                          <a:pt x="504" y="516"/>
                        </a:lnTo>
                        <a:lnTo>
                          <a:pt x="490" y="512"/>
                        </a:lnTo>
                        <a:lnTo>
                          <a:pt x="476" y="508"/>
                        </a:lnTo>
                        <a:lnTo>
                          <a:pt x="463" y="504"/>
                        </a:lnTo>
                        <a:lnTo>
                          <a:pt x="449" y="499"/>
                        </a:lnTo>
                        <a:lnTo>
                          <a:pt x="436" y="493"/>
                        </a:lnTo>
                        <a:lnTo>
                          <a:pt x="422" y="487"/>
                        </a:lnTo>
                        <a:lnTo>
                          <a:pt x="410" y="480"/>
                        </a:lnTo>
                        <a:lnTo>
                          <a:pt x="397" y="473"/>
                        </a:lnTo>
                        <a:lnTo>
                          <a:pt x="385" y="465"/>
                        </a:lnTo>
                        <a:lnTo>
                          <a:pt x="373" y="456"/>
                        </a:lnTo>
                        <a:lnTo>
                          <a:pt x="362" y="447"/>
                        </a:lnTo>
                        <a:lnTo>
                          <a:pt x="351" y="437"/>
                        </a:lnTo>
                        <a:lnTo>
                          <a:pt x="329" y="443"/>
                        </a:lnTo>
                        <a:lnTo>
                          <a:pt x="306" y="447"/>
                        </a:lnTo>
                        <a:lnTo>
                          <a:pt x="285" y="450"/>
                        </a:lnTo>
                        <a:lnTo>
                          <a:pt x="262" y="452"/>
                        </a:lnTo>
                        <a:lnTo>
                          <a:pt x="240" y="453"/>
                        </a:lnTo>
                        <a:lnTo>
                          <a:pt x="218" y="453"/>
                        </a:lnTo>
                        <a:lnTo>
                          <a:pt x="196" y="452"/>
                        </a:lnTo>
                        <a:lnTo>
                          <a:pt x="176" y="449"/>
                        </a:lnTo>
                        <a:lnTo>
                          <a:pt x="155" y="446"/>
                        </a:lnTo>
                        <a:lnTo>
                          <a:pt x="136" y="442"/>
                        </a:lnTo>
                        <a:lnTo>
                          <a:pt x="117" y="437"/>
                        </a:lnTo>
                        <a:lnTo>
                          <a:pt x="99" y="431"/>
                        </a:lnTo>
                        <a:lnTo>
                          <a:pt x="84" y="425"/>
                        </a:lnTo>
                        <a:lnTo>
                          <a:pt x="68" y="418"/>
                        </a:lnTo>
                        <a:lnTo>
                          <a:pt x="54" y="410"/>
                        </a:lnTo>
                        <a:lnTo>
                          <a:pt x="41" y="401"/>
                        </a:lnTo>
                        <a:lnTo>
                          <a:pt x="30" y="392"/>
                        </a:lnTo>
                        <a:lnTo>
                          <a:pt x="20" y="383"/>
                        </a:lnTo>
                        <a:lnTo>
                          <a:pt x="12" y="373"/>
                        </a:lnTo>
                        <a:lnTo>
                          <a:pt x="6" y="362"/>
                        </a:lnTo>
                        <a:lnTo>
                          <a:pt x="2" y="351"/>
                        </a:lnTo>
                        <a:lnTo>
                          <a:pt x="0" y="340"/>
                        </a:lnTo>
                        <a:lnTo>
                          <a:pt x="0" y="328"/>
                        </a:lnTo>
                        <a:lnTo>
                          <a:pt x="2" y="316"/>
                        </a:lnTo>
                        <a:lnTo>
                          <a:pt x="7" y="304"/>
                        </a:lnTo>
                        <a:lnTo>
                          <a:pt x="14" y="292"/>
                        </a:lnTo>
                        <a:lnTo>
                          <a:pt x="24" y="279"/>
                        </a:lnTo>
                        <a:lnTo>
                          <a:pt x="37" y="266"/>
                        </a:lnTo>
                        <a:lnTo>
                          <a:pt x="52" y="253"/>
                        </a:lnTo>
                        <a:lnTo>
                          <a:pt x="70" y="240"/>
                        </a:lnTo>
                        <a:lnTo>
                          <a:pt x="92" y="227"/>
                        </a:lnTo>
                        <a:lnTo>
                          <a:pt x="115" y="215"/>
                        </a:lnTo>
                      </a:path>
                    </a:pathLst>
                  </a:custGeom>
                  <a:solidFill>
                    <a:srgbClr val="99FFCC">
                      <a:alpha val="50195"/>
                    </a:srgbClr>
                  </a:solidFill>
                  <a:ln w="9525" cap="rnd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sp>
              <p:nvSpPr>
                <p:cNvPr id="1026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027" y="3013"/>
                  <a:ext cx="770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3200" b="1" dirty="0">
                      <a:solidFill>
                        <a:srgbClr val="000000"/>
                      </a:solidFill>
                    </a:rPr>
                    <a:t>s</a:t>
                  </a:r>
                  <a:r>
                    <a:rPr lang="pl-PL" sz="3200" b="1" dirty="0" smtClean="0">
                      <a:solidFill>
                        <a:srgbClr val="000000"/>
                      </a:solidFill>
                    </a:rPr>
                    <a:t>tan </a:t>
                  </a:r>
                  <a:r>
                    <a:rPr lang="pl-PL" sz="3200" b="1" i="1" dirty="0" smtClean="0">
                      <a:solidFill>
                        <a:srgbClr val="000000"/>
                      </a:solidFill>
                    </a:rPr>
                    <a:t>k</a:t>
                  </a:r>
                  <a:endParaRPr lang="pl-PL" i="1" dirty="0"/>
                </a:p>
              </p:txBody>
            </p:sp>
            <p:sp>
              <p:nvSpPr>
                <p:cNvPr id="1026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998" y="2544"/>
                  <a:ext cx="834" cy="5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pl-PL" b="1" dirty="0">
                      <a:solidFill>
                        <a:srgbClr val="000000"/>
                      </a:solidFill>
                    </a:rPr>
                    <a:t>k</a:t>
                  </a:r>
                  <a:r>
                    <a:rPr lang="pl-PL" b="1" dirty="0" smtClean="0">
                      <a:solidFill>
                        <a:srgbClr val="000000"/>
                      </a:solidFill>
                    </a:rPr>
                    <a:t>olejka</a:t>
                  </a:r>
                  <a:br>
                    <a:rPr lang="pl-PL" b="1" dirty="0" smtClean="0">
                      <a:solidFill>
                        <a:srgbClr val="000000"/>
                      </a:solidFill>
                    </a:rPr>
                  </a:br>
                  <a:r>
                    <a:rPr lang="pl-PL" b="1" dirty="0" smtClean="0">
                      <a:solidFill>
                        <a:srgbClr val="000000"/>
                      </a:solidFill>
                    </a:rPr>
                    <a:t>+ serwer</a:t>
                  </a:r>
                  <a:endParaRPr lang="pl-PL" b="1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258" name="AutoShape 10"/>
              <p:cNvSpPr>
                <a:spLocks noChangeArrowheads="1"/>
              </p:cNvSpPr>
              <p:nvPr/>
            </p:nvSpPr>
            <p:spPr bwMode="auto">
              <a:xfrm>
                <a:off x="3264" y="2640"/>
                <a:ext cx="1008" cy="816"/>
              </a:xfrm>
              <a:prstGeom prst="rightArrow">
                <a:avLst>
                  <a:gd name="adj1" fmla="val 50000"/>
                  <a:gd name="adj2" fmla="val 30882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59" name="Text Box 11"/>
              <p:cNvSpPr txBox="1">
                <a:spLocks noChangeArrowheads="1"/>
              </p:cNvSpPr>
              <p:nvPr/>
            </p:nvSpPr>
            <p:spPr bwMode="auto">
              <a:xfrm>
                <a:off x="3371" y="2832"/>
                <a:ext cx="753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2000" b="1" dirty="0">
                    <a:solidFill>
                      <a:srgbClr val="FF0000"/>
                    </a:solidFill>
                  </a:rPr>
                  <a:t>s</a:t>
                </a:r>
                <a:r>
                  <a:rPr lang="pl-PL" sz="2000" b="1" dirty="0" smtClean="0">
                    <a:solidFill>
                      <a:srgbClr val="FF0000"/>
                    </a:solidFill>
                  </a:rPr>
                  <a:t>trumień</a:t>
                </a:r>
                <a:br>
                  <a:rPr lang="pl-PL" sz="2000" b="1" dirty="0" smtClean="0">
                    <a:solidFill>
                      <a:srgbClr val="FF0000"/>
                    </a:solidFill>
                  </a:rPr>
                </a:br>
                <a:r>
                  <a:rPr lang="pl-PL" sz="2000" b="1" dirty="0" smtClean="0">
                    <a:solidFill>
                      <a:srgbClr val="FF0000"/>
                    </a:solidFill>
                  </a:rPr>
                  <a:t>Poissona</a:t>
                </a:r>
                <a:endParaRPr lang="pl-PL" sz="2000" b="1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10246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88130744"/>
                  </p:ext>
                </p:extLst>
              </p:nvPr>
            </p:nvGraphicFramePr>
            <p:xfrm>
              <a:off x="5179" y="2160"/>
              <a:ext cx="369" cy="4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2908" name="Equation" r:id="rId10" imgW="190440" imgH="228600" progId="Equation.3">
                      <p:embed/>
                    </p:oleObj>
                  </mc:Choice>
                  <mc:Fallback>
                    <p:oleObj name="Equation" r:id="rId10" imgW="190440" imgH="228600" progId="Equation.3">
                      <p:embed/>
                      <p:pic>
                        <p:nvPicPr>
                          <p:cNvPr id="0" name="Object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79" y="2160"/>
                            <a:ext cx="369" cy="4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0252" name="Text Box 24"/>
            <p:cNvSpPr txBox="1">
              <a:spLocks noChangeArrowheads="1"/>
            </p:cNvSpPr>
            <p:nvPr/>
          </p:nvSpPr>
          <p:spPr bwMode="auto">
            <a:xfrm>
              <a:off x="2133600" y="4038600"/>
              <a:ext cx="1847850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000" b="1" dirty="0">
                  <a:solidFill>
                    <a:srgbClr val="CC3300"/>
                  </a:solidFill>
                </a:rPr>
                <a:t>PASTA</a:t>
              </a:r>
              <a:endParaRPr lang="pl-PL" dirty="0"/>
            </a:p>
          </p:txBody>
        </p:sp>
        <p:graphicFrame>
          <p:nvGraphicFramePr>
            <p:cNvPr id="10244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4846982"/>
                </p:ext>
              </p:extLst>
            </p:nvPr>
          </p:nvGraphicFramePr>
          <p:xfrm>
            <a:off x="2290763" y="4953000"/>
            <a:ext cx="1535112" cy="708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909" name="Equation" r:id="rId12" imgW="495000" imgH="228600" progId="Equation.3">
                    <p:embed/>
                  </p:oleObj>
                </mc:Choice>
                <mc:Fallback>
                  <p:oleObj name="Equation" r:id="rId12" imgW="49500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763" y="4953000"/>
                          <a:ext cx="1535112" cy="708025"/>
                        </a:xfrm>
                        <a:prstGeom prst="rect">
                          <a:avLst/>
                        </a:prstGeom>
                        <a:solidFill>
                          <a:srgbClr val="C0C0C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6" name="pole tekstowe 23"/>
            <p:cNvSpPr txBox="1">
              <a:spLocks noChangeArrowheads="1"/>
            </p:cNvSpPr>
            <p:nvPr/>
          </p:nvSpPr>
          <p:spPr bwMode="auto">
            <a:xfrm>
              <a:off x="385763" y="5903913"/>
              <a:ext cx="4463786" cy="646331"/>
            </a:xfrm>
            <a:prstGeom prst="rect">
              <a:avLst/>
            </a:prstGeom>
            <a:noFill/>
            <a:ln w="3175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Zgłoszenia przybywające widzą taki stan</a:t>
              </a:r>
              <a:br>
                <a:rPr lang="pl-PL" sz="1800" b="1" dirty="0" smtClean="0"/>
              </a:br>
              <a:r>
                <a:rPr lang="pl-PL" sz="1800" b="1" dirty="0" smtClean="0"/>
                <a:t>systemu, jaki widzi obserwator zewnętrzny.</a:t>
              </a:r>
              <a:endParaRPr lang="pl-PL" sz="1800" b="1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Rectangle 2"/>
          <p:cNvSpPr>
            <a:spLocks noGrp="1" noChangeArrowheads="1"/>
          </p:cNvSpPr>
          <p:nvPr>
            <p:ph type="title"/>
          </p:nvPr>
        </p:nvSpPr>
        <p:spPr>
          <a:xfrm>
            <a:off x="1361879" y="14289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WŁAŚCIWOŚĆ  PASTA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1276" name="Text Box 68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42875" y="5838825"/>
            <a:ext cx="8885332" cy="708025"/>
            <a:chOff x="142875" y="5838825"/>
            <a:chExt cx="8885332" cy="708025"/>
          </a:xfrm>
        </p:grpSpPr>
        <p:graphicFrame>
          <p:nvGraphicFramePr>
            <p:cNvPr id="11266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4623167"/>
                </p:ext>
              </p:extLst>
            </p:nvPr>
          </p:nvGraphicFramePr>
          <p:xfrm>
            <a:off x="142875" y="5838825"/>
            <a:ext cx="1533525" cy="708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964" name="Equation" r:id="rId4" imgW="495000" imgH="228600" progId="Equation.3">
                    <p:embed/>
                  </p:oleObj>
                </mc:Choice>
                <mc:Fallback>
                  <p:oleObj name="Equation" r:id="rId4" imgW="49500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75" y="5838825"/>
                          <a:ext cx="1533525" cy="708025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80" name="pole tekstowe 35"/>
            <p:cNvSpPr txBox="1">
              <a:spLocks noChangeArrowheads="1"/>
            </p:cNvSpPr>
            <p:nvPr/>
          </p:nvSpPr>
          <p:spPr bwMode="auto">
            <a:xfrm>
              <a:off x="1828800" y="5899783"/>
              <a:ext cx="7199407" cy="646331"/>
            </a:xfrm>
            <a:prstGeom prst="rect">
              <a:avLst/>
            </a:prstGeom>
            <a:noFill/>
            <a:ln w="3175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Frakcja zgłoszeń przybywających i widzących system w pewnym stanie</a:t>
              </a:r>
              <a:br>
                <a:rPr lang="pl-PL" sz="1800" b="1" dirty="0" smtClean="0"/>
              </a:br>
              <a:r>
                <a:rPr lang="pl-PL" sz="1800" b="1" dirty="0" smtClean="0"/>
                <a:t>jest równa frakcji czasu spędzanego przez system w tym stanie.</a:t>
              </a:r>
              <a:endParaRPr lang="pl-PL" sz="1800" b="1" dirty="0"/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335756" y="980345"/>
            <a:ext cx="8339233" cy="1694234"/>
            <a:chOff x="335756" y="980345"/>
            <a:chExt cx="8339233" cy="1694234"/>
          </a:xfrm>
        </p:grpSpPr>
        <p:sp>
          <p:nvSpPr>
            <p:cNvPr id="11299" name="Rectangle 77"/>
            <p:cNvSpPr>
              <a:spLocks noChangeArrowheads="1"/>
            </p:cNvSpPr>
            <p:nvPr/>
          </p:nvSpPr>
          <p:spPr bwMode="auto">
            <a:xfrm>
              <a:off x="335756" y="980345"/>
              <a:ext cx="833923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600" b="1" dirty="0" smtClean="0">
                  <a:solidFill>
                    <a:srgbClr val="3333CC"/>
                  </a:solidFill>
                </a:rPr>
                <a:t>SYSTEM KOLEJKOWY OBSERWOWANY PRZEZ ZEWNĘTRZNEGO OBSERWATORA</a:t>
              </a:r>
              <a:endParaRPr lang="pl-PL" sz="1600" dirty="0"/>
            </a:p>
          </p:txBody>
        </p:sp>
        <p:grpSp>
          <p:nvGrpSpPr>
            <p:cNvPr id="2" name="Grupa 1"/>
            <p:cNvGrpSpPr/>
            <p:nvPr/>
          </p:nvGrpSpPr>
          <p:grpSpPr>
            <a:xfrm>
              <a:off x="609602" y="1347429"/>
              <a:ext cx="8001000" cy="1327150"/>
              <a:chOff x="685800" y="1792288"/>
              <a:chExt cx="8001000" cy="1327150"/>
            </a:xfrm>
          </p:grpSpPr>
          <p:sp>
            <p:nvSpPr>
              <p:cNvPr id="11294" name="Text Box 65"/>
              <p:cNvSpPr txBox="1">
                <a:spLocks noChangeArrowheads="1"/>
              </p:cNvSpPr>
              <p:nvPr/>
            </p:nvSpPr>
            <p:spPr bwMode="auto">
              <a:xfrm>
                <a:off x="4132849" y="2618298"/>
                <a:ext cx="362150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CC3300"/>
                    </a:solidFill>
                  </a:rPr>
                  <a:t>Frakcja czasu spędzona w stanie  </a:t>
                </a:r>
                <a:r>
                  <a:rPr lang="pl-PL" sz="1800" b="1" i="1" dirty="0" smtClean="0">
                    <a:solidFill>
                      <a:srgbClr val="3333CC"/>
                    </a:solidFill>
                  </a:rPr>
                  <a:t>k</a:t>
                </a:r>
                <a:endParaRPr lang="pl-PL" dirty="0"/>
              </a:p>
            </p:txBody>
          </p:sp>
          <p:sp>
            <p:nvSpPr>
              <p:cNvPr id="11295" name="Line 69"/>
              <p:cNvSpPr>
                <a:spLocks noChangeShapeType="1"/>
              </p:cNvSpPr>
              <p:nvPr/>
            </p:nvSpPr>
            <p:spPr bwMode="auto">
              <a:xfrm>
                <a:off x="685800" y="2362200"/>
                <a:ext cx="8001000" cy="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96" name="Line 70"/>
              <p:cNvSpPr>
                <a:spLocks noChangeShapeType="1"/>
              </p:cNvSpPr>
              <p:nvPr/>
            </p:nvSpPr>
            <p:spPr bwMode="auto">
              <a:xfrm>
                <a:off x="3276600" y="2362200"/>
                <a:ext cx="1371600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97" name="Line 71"/>
              <p:cNvSpPr>
                <a:spLocks noChangeShapeType="1"/>
              </p:cNvSpPr>
              <p:nvPr/>
            </p:nvSpPr>
            <p:spPr bwMode="auto">
              <a:xfrm>
                <a:off x="1600200" y="2362200"/>
                <a:ext cx="990600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98" name="Line 72"/>
              <p:cNvSpPr>
                <a:spLocks noChangeShapeType="1"/>
              </p:cNvSpPr>
              <p:nvPr/>
            </p:nvSpPr>
            <p:spPr bwMode="auto">
              <a:xfrm>
                <a:off x="5867400" y="2362200"/>
                <a:ext cx="2362200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1271" name="Object 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07098139"/>
                  </p:ext>
                </p:extLst>
              </p:nvPr>
            </p:nvGraphicFramePr>
            <p:xfrm>
              <a:off x="1657350" y="1792288"/>
              <a:ext cx="874713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7965" name="Równanie" r:id="rId6" imgW="406080" imgH="177480" progId="Equation.3">
                      <p:embed/>
                    </p:oleObj>
                  </mc:Choice>
                  <mc:Fallback>
                    <p:oleObj name="Równanie" r:id="rId6" imgW="406080" imgH="177480" progId="Equation.3">
                      <p:embed/>
                      <p:pic>
                        <p:nvPicPr>
                          <p:cNvPr id="0" name="Object 7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57350" y="1792288"/>
                            <a:ext cx="874713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74" name="Object 7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2526926"/>
                  </p:ext>
                </p:extLst>
              </p:nvPr>
            </p:nvGraphicFramePr>
            <p:xfrm>
              <a:off x="1014413" y="2489200"/>
              <a:ext cx="2630487" cy="630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7966" name="Equation" r:id="rId8" imgW="952200" imgH="228600" progId="Equation.3">
                      <p:embed/>
                    </p:oleObj>
                  </mc:Choice>
                  <mc:Fallback>
                    <p:oleObj name="Equation" r:id="rId8" imgW="952200" imgH="228600" progId="Equation.3">
                      <p:embed/>
                      <p:pic>
                        <p:nvPicPr>
                          <p:cNvPr id="0" name="Object 7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14413" y="2489200"/>
                            <a:ext cx="2630487" cy="630238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95000"/>
                            </a:scheme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6" name="Object 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41826925"/>
                  </p:ext>
                </p:extLst>
              </p:nvPr>
            </p:nvGraphicFramePr>
            <p:xfrm>
              <a:off x="6500019" y="1792288"/>
              <a:ext cx="874713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7967" name="Równanie" r:id="rId10" imgW="406080" imgH="177480" progId="Equation.3">
                      <p:embed/>
                    </p:oleObj>
                  </mc:Choice>
                  <mc:Fallback>
                    <p:oleObj name="Równanie" r:id="rId10" imgW="4060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00019" y="1792288"/>
                            <a:ext cx="874713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34677587"/>
                  </p:ext>
                </p:extLst>
              </p:nvPr>
            </p:nvGraphicFramePr>
            <p:xfrm>
              <a:off x="3506787" y="1792288"/>
              <a:ext cx="874713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7968" name="Równanie" r:id="rId11" imgW="406080" imgH="177480" progId="Equation.3">
                      <p:embed/>
                    </p:oleObj>
                  </mc:Choice>
                  <mc:Fallback>
                    <p:oleObj name="Równanie" r:id="rId11" imgW="4060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6787" y="1792288"/>
                            <a:ext cx="874713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8" name="Grupa 7"/>
          <p:cNvGrpSpPr/>
          <p:nvPr/>
        </p:nvGrpSpPr>
        <p:grpSpPr>
          <a:xfrm>
            <a:off x="387236" y="3449789"/>
            <a:ext cx="8528166" cy="1552509"/>
            <a:chOff x="387236" y="3449789"/>
            <a:chExt cx="8528166" cy="1552509"/>
          </a:xfrm>
        </p:grpSpPr>
        <p:grpSp>
          <p:nvGrpSpPr>
            <p:cNvPr id="11279" name="Group 105"/>
            <p:cNvGrpSpPr>
              <a:grpSpLocks/>
            </p:cNvGrpSpPr>
            <p:nvPr/>
          </p:nvGrpSpPr>
          <p:grpSpPr bwMode="auto">
            <a:xfrm>
              <a:off x="902587" y="4286335"/>
              <a:ext cx="8001002" cy="715963"/>
              <a:chOff x="576" y="3024"/>
              <a:chExt cx="5040" cy="451"/>
            </a:xfrm>
          </p:grpSpPr>
          <p:sp>
            <p:nvSpPr>
              <p:cNvPr id="11281" name="Text Box 67"/>
              <p:cNvSpPr txBox="1">
                <a:spLocks noChangeArrowheads="1"/>
              </p:cNvSpPr>
              <p:nvPr/>
            </p:nvSpPr>
            <p:spPr bwMode="auto">
              <a:xfrm>
                <a:off x="2473" y="3242"/>
                <a:ext cx="2903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CC3300"/>
                    </a:solidFill>
                  </a:rPr>
                  <a:t>Frakcja przybywających zgłoszeń w stanie</a:t>
                </a:r>
                <a:r>
                  <a:rPr lang="pl-PL" sz="1800" b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pl-PL" sz="1800" b="1" i="1" dirty="0">
                    <a:solidFill>
                      <a:srgbClr val="3333CC"/>
                    </a:solidFill>
                  </a:rPr>
                  <a:t>k</a:t>
                </a:r>
              </a:p>
            </p:txBody>
          </p:sp>
          <p:sp>
            <p:nvSpPr>
              <p:cNvPr id="11282" name="Line 79"/>
              <p:cNvSpPr>
                <a:spLocks noChangeShapeType="1"/>
              </p:cNvSpPr>
              <p:nvPr/>
            </p:nvSpPr>
            <p:spPr bwMode="auto">
              <a:xfrm>
                <a:off x="576" y="3072"/>
                <a:ext cx="5040" cy="0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83" name="Line 80"/>
              <p:cNvSpPr>
                <a:spLocks noChangeShapeType="1"/>
              </p:cNvSpPr>
              <p:nvPr/>
            </p:nvSpPr>
            <p:spPr bwMode="auto">
              <a:xfrm>
                <a:off x="2208" y="3072"/>
                <a:ext cx="864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84" name="Line 81"/>
              <p:cNvSpPr>
                <a:spLocks noChangeShapeType="1"/>
              </p:cNvSpPr>
              <p:nvPr/>
            </p:nvSpPr>
            <p:spPr bwMode="auto">
              <a:xfrm>
                <a:off x="1152" y="3072"/>
                <a:ext cx="624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85" name="Line 82"/>
              <p:cNvSpPr>
                <a:spLocks noChangeShapeType="1"/>
              </p:cNvSpPr>
              <p:nvPr/>
            </p:nvSpPr>
            <p:spPr bwMode="auto">
              <a:xfrm>
                <a:off x="3840" y="3072"/>
                <a:ext cx="1488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286" name="Oval 89"/>
              <p:cNvSpPr>
                <a:spLocks noChangeArrowheads="1"/>
              </p:cNvSpPr>
              <p:nvPr/>
            </p:nvSpPr>
            <p:spPr bwMode="auto">
              <a:xfrm>
                <a:off x="1056" y="3024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87" name="Oval 90"/>
              <p:cNvSpPr>
                <a:spLocks noChangeArrowheads="1"/>
              </p:cNvSpPr>
              <p:nvPr/>
            </p:nvSpPr>
            <p:spPr bwMode="auto">
              <a:xfrm>
                <a:off x="3744" y="3024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88" name="Oval 91"/>
              <p:cNvSpPr>
                <a:spLocks noChangeArrowheads="1"/>
              </p:cNvSpPr>
              <p:nvPr/>
            </p:nvSpPr>
            <p:spPr bwMode="auto">
              <a:xfrm>
                <a:off x="2112" y="3024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89" name="Oval 97"/>
              <p:cNvSpPr>
                <a:spLocks noChangeArrowheads="1"/>
              </p:cNvSpPr>
              <p:nvPr/>
            </p:nvSpPr>
            <p:spPr bwMode="auto">
              <a:xfrm>
                <a:off x="5376" y="3024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90" name="Oval 98"/>
              <p:cNvSpPr>
                <a:spLocks noChangeArrowheads="1"/>
              </p:cNvSpPr>
              <p:nvPr/>
            </p:nvSpPr>
            <p:spPr bwMode="auto">
              <a:xfrm>
                <a:off x="3216" y="3024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91" name="Oval 99"/>
              <p:cNvSpPr>
                <a:spLocks noChangeArrowheads="1"/>
              </p:cNvSpPr>
              <p:nvPr/>
            </p:nvSpPr>
            <p:spPr bwMode="auto">
              <a:xfrm>
                <a:off x="3504" y="3024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92" name="Oval 100"/>
              <p:cNvSpPr>
                <a:spLocks noChangeArrowheads="1"/>
              </p:cNvSpPr>
              <p:nvPr/>
            </p:nvSpPr>
            <p:spPr bwMode="auto">
              <a:xfrm>
                <a:off x="1920" y="3024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93" name="Oval 101"/>
              <p:cNvSpPr>
                <a:spLocks noChangeArrowheads="1"/>
              </p:cNvSpPr>
              <p:nvPr/>
            </p:nvSpPr>
            <p:spPr bwMode="auto">
              <a:xfrm>
                <a:off x="768" y="3024"/>
                <a:ext cx="96" cy="96"/>
              </a:xfrm>
              <a:prstGeom prst="ellipse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9" name="Rectangle 77"/>
            <p:cNvSpPr>
              <a:spLocks noChangeArrowheads="1"/>
            </p:cNvSpPr>
            <p:nvPr/>
          </p:nvSpPr>
          <p:spPr bwMode="auto">
            <a:xfrm>
              <a:off x="387236" y="3449789"/>
              <a:ext cx="852816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600" b="1" dirty="0" smtClean="0">
                  <a:solidFill>
                    <a:srgbClr val="3333CC"/>
                  </a:solidFill>
                </a:rPr>
                <a:t>SYSTEM KOLEJKOWY OBSERWOWANY PRZEZ ZGŁOSZENIE PRZYBYWAJĄCE</a:t>
              </a:r>
              <a:endParaRPr lang="pl-PL" sz="1600" dirty="0"/>
            </a:p>
          </p:txBody>
        </p:sp>
        <p:graphicFrame>
          <p:nvGraphicFramePr>
            <p:cNvPr id="40" name="Objec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4554076"/>
                </p:ext>
              </p:extLst>
            </p:nvPr>
          </p:nvGraphicFramePr>
          <p:xfrm>
            <a:off x="6827930" y="3879760"/>
            <a:ext cx="874713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969" name="Równanie" r:id="rId12" imgW="406080" imgH="177480" progId="Equation.3">
                    <p:embed/>
                  </p:oleObj>
                </mc:Choice>
                <mc:Fallback>
                  <p:oleObj name="Równanie" r:id="rId12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27930" y="3879760"/>
                          <a:ext cx="874713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8971938"/>
                </p:ext>
              </p:extLst>
            </p:nvPr>
          </p:nvGraphicFramePr>
          <p:xfrm>
            <a:off x="3765960" y="3864862"/>
            <a:ext cx="874713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970" name="Równanie" r:id="rId13" imgW="406080" imgH="177480" progId="Equation.3">
                    <p:embed/>
                  </p:oleObj>
                </mc:Choice>
                <mc:Fallback>
                  <p:oleObj name="Równanie" r:id="rId13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5960" y="3864862"/>
                          <a:ext cx="874713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406742"/>
                </p:ext>
              </p:extLst>
            </p:nvPr>
          </p:nvGraphicFramePr>
          <p:xfrm>
            <a:off x="1950337" y="3864862"/>
            <a:ext cx="874713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7971" name="Równanie" r:id="rId14" imgW="406080" imgH="177480" progId="Equation.3">
                    <p:embed/>
                  </p:oleObj>
                </mc:Choice>
                <mc:Fallback>
                  <p:oleObj name="Równanie" r:id="rId14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0337" y="3864862"/>
                          <a:ext cx="874713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8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791988"/>
              </p:ext>
            </p:extLst>
          </p:nvPr>
        </p:nvGraphicFramePr>
        <p:xfrm>
          <a:off x="938215" y="4556608"/>
          <a:ext cx="259238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972" name="Equation" r:id="rId15" imgW="939600" imgH="228600" progId="Equation.3">
                  <p:embed/>
                </p:oleObj>
              </mc:Choice>
              <mc:Fallback>
                <p:oleObj name="Equation" r:id="rId15" imgW="93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215" y="4556608"/>
                        <a:ext cx="2592387" cy="6318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PASTA – strumień </a:t>
            </a:r>
            <a:r>
              <a:rPr lang="pl-PL" dirty="0" err="1" smtClean="0">
                <a:solidFill>
                  <a:schemeClr val="folHlink"/>
                </a:solidFill>
              </a:rPr>
              <a:t>niepoissonowski</a:t>
            </a:r>
            <a:r>
              <a:rPr lang="pl-PL" dirty="0" smtClean="0">
                <a:solidFill>
                  <a:schemeClr val="folHlink"/>
                </a:solidFill>
              </a:rPr>
              <a:t>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2298" name="Text Box 11"/>
          <p:cNvSpPr txBox="1">
            <a:spLocks noChangeArrowheads="1"/>
          </p:cNvSpPr>
          <p:nvPr/>
        </p:nvSpPr>
        <p:spPr bwMode="auto">
          <a:xfrm>
            <a:off x="7404792" y="65071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1229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158113"/>
              </p:ext>
            </p:extLst>
          </p:nvPr>
        </p:nvGraphicFramePr>
        <p:xfrm>
          <a:off x="2495550" y="1295400"/>
          <a:ext cx="29527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51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550" y="1295400"/>
                        <a:ext cx="295275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62299"/>
              </p:ext>
            </p:extLst>
          </p:nvPr>
        </p:nvGraphicFramePr>
        <p:xfrm>
          <a:off x="2533650" y="2108200"/>
          <a:ext cx="291147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52" name="Equation" r:id="rId6" imgW="939600" imgH="228600" progId="Equation.3">
                  <p:embed/>
                </p:oleObj>
              </mc:Choice>
              <mc:Fallback>
                <p:oleObj name="Equation" r:id="rId6" imgW="93960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3650" y="2108200"/>
                        <a:ext cx="291147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9" name="Text Box 16"/>
          <p:cNvSpPr txBox="1">
            <a:spLocks noChangeArrowheads="1"/>
          </p:cNvSpPr>
          <p:nvPr/>
        </p:nvSpPr>
        <p:spPr bwMode="auto">
          <a:xfrm>
            <a:off x="534347" y="2057400"/>
            <a:ext cx="17411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s</a:t>
            </a:r>
            <a:r>
              <a:rPr lang="pl-PL" b="1" dirty="0" smtClean="0">
                <a:solidFill>
                  <a:srgbClr val="FF0000"/>
                </a:solidFill>
              </a:rPr>
              <a:t>tan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stacjonarny</a:t>
            </a:r>
            <a:endParaRPr lang="pl-PL" b="1" dirty="0">
              <a:solidFill>
                <a:srgbClr val="FF0000"/>
              </a:solidFill>
            </a:endParaRPr>
          </a:p>
        </p:txBody>
      </p:sp>
      <p:graphicFrame>
        <p:nvGraphicFramePr>
          <p:cNvPr id="1229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045555"/>
              </p:ext>
            </p:extLst>
          </p:nvPr>
        </p:nvGraphicFramePr>
        <p:xfrm>
          <a:off x="2552700" y="2895600"/>
          <a:ext cx="29146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53" name="Equation" r:id="rId8" imgW="939600" imgH="228600" progId="Equation.3">
                  <p:embed/>
                </p:oleObj>
              </mc:Choice>
              <mc:Fallback>
                <p:oleObj name="Equation" r:id="rId8" imgW="9396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700" y="2895600"/>
                        <a:ext cx="291465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0" name="AutoShape 19"/>
          <p:cNvSpPr>
            <a:spLocks/>
          </p:cNvSpPr>
          <p:nvPr/>
        </p:nvSpPr>
        <p:spPr bwMode="auto">
          <a:xfrm>
            <a:off x="2133600" y="1447800"/>
            <a:ext cx="381000" cy="2057400"/>
          </a:xfrm>
          <a:prstGeom prst="leftBrace">
            <a:avLst>
              <a:gd name="adj1" fmla="val 4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2301" name="Group 36"/>
          <p:cNvGrpSpPr>
            <a:grpSpLocks/>
          </p:cNvGrpSpPr>
          <p:nvPr/>
        </p:nvGrpSpPr>
        <p:grpSpPr bwMode="auto">
          <a:xfrm>
            <a:off x="1414463" y="3505200"/>
            <a:ext cx="5519738" cy="2613025"/>
            <a:chOff x="891" y="2208"/>
            <a:chExt cx="3477" cy="1646"/>
          </a:xfrm>
        </p:grpSpPr>
        <p:graphicFrame>
          <p:nvGraphicFramePr>
            <p:cNvPr id="12294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2678225"/>
                </p:ext>
              </p:extLst>
            </p:nvPr>
          </p:nvGraphicFramePr>
          <p:xfrm>
            <a:off x="1593" y="3408"/>
            <a:ext cx="347" cy="4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954" name="Equation" r:id="rId10" imgW="177480" imgH="228600" progId="Equation.3">
                    <p:embed/>
                  </p:oleObj>
                </mc:Choice>
                <mc:Fallback>
                  <p:oleObj name="Equation" r:id="rId10" imgW="17748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3" y="3408"/>
                          <a:ext cx="347" cy="4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2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305" name="Group 22"/>
            <p:cNvGrpSpPr>
              <a:grpSpLocks/>
            </p:cNvGrpSpPr>
            <p:nvPr/>
          </p:nvGrpSpPr>
          <p:grpSpPr bwMode="auto">
            <a:xfrm>
              <a:off x="2112" y="2448"/>
              <a:ext cx="1536" cy="1255"/>
              <a:chOff x="3648" y="2352"/>
              <a:chExt cx="1536" cy="1255"/>
            </a:xfrm>
          </p:grpSpPr>
          <p:grpSp>
            <p:nvGrpSpPr>
              <p:cNvPr id="12310" name="Group 23"/>
              <p:cNvGrpSpPr>
                <a:grpSpLocks/>
              </p:cNvGrpSpPr>
              <p:nvPr/>
            </p:nvGrpSpPr>
            <p:grpSpPr bwMode="auto">
              <a:xfrm>
                <a:off x="3648" y="2352"/>
                <a:ext cx="1536" cy="1255"/>
                <a:chOff x="114" y="3393"/>
                <a:chExt cx="1151" cy="529"/>
              </a:xfrm>
            </p:grpSpPr>
            <p:sp>
              <p:nvSpPr>
                <p:cNvPr id="12313" name="Freeform 24"/>
                <p:cNvSpPr>
                  <a:spLocks/>
                </p:cNvSpPr>
                <p:nvPr/>
              </p:nvSpPr>
              <p:spPr bwMode="auto">
                <a:xfrm>
                  <a:off x="114" y="3393"/>
                  <a:ext cx="1151" cy="529"/>
                </a:xfrm>
                <a:custGeom>
                  <a:avLst/>
                  <a:gdLst>
                    <a:gd name="T0" fmla="*/ 83 w 1151"/>
                    <a:gd name="T1" fmla="*/ 183 h 529"/>
                    <a:gd name="T2" fmla="*/ 60 w 1151"/>
                    <a:gd name="T3" fmla="*/ 121 h 529"/>
                    <a:gd name="T4" fmla="*/ 84 w 1151"/>
                    <a:gd name="T5" fmla="*/ 70 h 529"/>
                    <a:gd name="T6" fmla="*/ 143 w 1151"/>
                    <a:gd name="T7" fmla="*/ 31 h 529"/>
                    <a:gd name="T8" fmla="*/ 223 w 1151"/>
                    <a:gd name="T9" fmla="*/ 7 h 529"/>
                    <a:gd name="T10" fmla="*/ 312 w 1151"/>
                    <a:gd name="T11" fmla="*/ 0 h 529"/>
                    <a:gd name="T12" fmla="*/ 397 w 1151"/>
                    <a:gd name="T13" fmla="*/ 13 h 529"/>
                    <a:gd name="T14" fmla="*/ 465 w 1151"/>
                    <a:gd name="T15" fmla="*/ 49 h 529"/>
                    <a:gd name="T16" fmla="*/ 500 w 1151"/>
                    <a:gd name="T17" fmla="*/ 61 h 529"/>
                    <a:gd name="T18" fmla="*/ 534 w 1151"/>
                    <a:gd name="T19" fmla="*/ 39 h 529"/>
                    <a:gd name="T20" fmla="*/ 577 w 1151"/>
                    <a:gd name="T21" fmla="*/ 27 h 529"/>
                    <a:gd name="T22" fmla="*/ 623 w 1151"/>
                    <a:gd name="T23" fmla="*/ 23 h 529"/>
                    <a:gd name="T24" fmla="*/ 668 w 1151"/>
                    <a:gd name="T25" fmla="*/ 27 h 529"/>
                    <a:gd name="T26" fmla="*/ 708 w 1151"/>
                    <a:gd name="T27" fmla="*/ 38 h 529"/>
                    <a:gd name="T28" fmla="*/ 736 w 1151"/>
                    <a:gd name="T29" fmla="*/ 55 h 529"/>
                    <a:gd name="T30" fmla="*/ 749 w 1151"/>
                    <a:gd name="T31" fmla="*/ 78 h 529"/>
                    <a:gd name="T32" fmla="*/ 782 w 1151"/>
                    <a:gd name="T33" fmla="*/ 79 h 529"/>
                    <a:gd name="T34" fmla="*/ 854 w 1151"/>
                    <a:gd name="T35" fmla="*/ 65 h 529"/>
                    <a:gd name="T36" fmla="*/ 923 w 1151"/>
                    <a:gd name="T37" fmla="*/ 65 h 529"/>
                    <a:gd name="T38" fmla="*/ 986 w 1151"/>
                    <a:gd name="T39" fmla="*/ 78 h 529"/>
                    <a:gd name="T40" fmla="*/ 1038 w 1151"/>
                    <a:gd name="T41" fmla="*/ 101 h 529"/>
                    <a:gd name="T42" fmla="*/ 1074 w 1151"/>
                    <a:gd name="T43" fmla="*/ 132 h 529"/>
                    <a:gd name="T44" fmla="*/ 1090 w 1151"/>
                    <a:gd name="T45" fmla="*/ 168 h 529"/>
                    <a:gd name="T46" fmla="*/ 1081 w 1151"/>
                    <a:gd name="T47" fmla="*/ 208 h 529"/>
                    <a:gd name="T48" fmla="*/ 1099 w 1151"/>
                    <a:gd name="T49" fmla="*/ 252 h 529"/>
                    <a:gd name="T50" fmla="*/ 1140 w 1151"/>
                    <a:gd name="T51" fmla="*/ 299 h 529"/>
                    <a:gd name="T52" fmla="*/ 1149 w 1151"/>
                    <a:gd name="T53" fmla="*/ 346 h 529"/>
                    <a:gd name="T54" fmla="*/ 1129 w 1151"/>
                    <a:gd name="T55" fmla="*/ 389 h 529"/>
                    <a:gd name="T56" fmla="*/ 1085 w 1151"/>
                    <a:gd name="T57" fmla="*/ 424 h 529"/>
                    <a:gd name="T58" fmla="*/ 1020 w 1151"/>
                    <a:gd name="T59" fmla="*/ 449 h 529"/>
                    <a:gd name="T60" fmla="*/ 937 w 1151"/>
                    <a:gd name="T61" fmla="*/ 460 h 529"/>
                    <a:gd name="T62" fmla="*/ 841 w 1151"/>
                    <a:gd name="T63" fmla="*/ 454 h 529"/>
                    <a:gd name="T64" fmla="*/ 764 w 1151"/>
                    <a:gd name="T65" fmla="*/ 464 h 529"/>
                    <a:gd name="T66" fmla="*/ 710 w 1151"/>
                    <a:gd name="T67" fmla="*/ 497 h 529"/>
                    <a:gd name="T68" fmla="*/ 653 w 1151"/>
                    <a:gd name="T69" fmla="*/ 518 h 529"/>
                    <a:gd name="T70" fmla="*/ 595 w 1151"/>
                    <a:gd name="T71" fmla="*/ 527 h 529"/>
                    <a:gd name="T72" fmla="*/ 536 w 1151"/>
                    <a:gd name="T73" fmla="*/ 526 h 529"/>
                    <a:gd name="T74" fmla="*/ 478 w 1151"/>
                    <a:gd name="T75" fmla="*/ 514 h 529"/>
                    <a:gd name="T76" fmla="*/ 424 w 1151"/>
                    <a:gd name="T77" fmla="*/ 493 h 529"/>
                    <a:gd name="T78" fmla="*/ 375 w 1151"/>
                    <a:gd name="T79" fmla="*/ 461 h 529"/>
                    <a:gd name="T80" fmla="*/ 308 w 1151"/>
                    <a:gd name="T81" fmla="*/ 452 h 529"/>
                    <a:gd name="T82" fmla="*/ 219 w 1151"/>
                    <a:gd name="T83" fmla="*/ 458 h 529"/>
                    <a:gd name="T84" fmla="*/ 137 w 1151"/>
                    <a:gd name="T85" fmla="*/ 447 h 529"/>
                    <a:gd name="T86" fmla="*/ 68 w 1151"/>
                    <a:gd name="T87" fmla="*/ 423 h 529"/>
                    <a:gd name="T88" fmla="*/ 20 w 1151"/>
                    <a:gd name="T89" fmla="*/ 387 h 529"/>
                    <a:gd name="T90" fmla="*/ 0 w 1151"/>
                    <a:gd name="T91" fmla="*/ 344 h 529"/>
                    <a:gd name="T92" fmla="*/ 14 w 1151"/>
                    <a:gd name="T93" fmla="*/ 295 h 529"/>
                    <a:gd name="T94" fmla="*/ 70 w 1151"/>
                    <a:gd name="T95" fmla="*/ 243 h 529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151"/>
                    <a:gd name="T145" fmla="*/ 0 h 529"/>
                    <a:gd name="T146" fmla="*/ 1151 w 1151"/>
                    <a:gd name="T147" fmla="*/ 529 h 529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151" h="529">
                      <a:moveTo>
                        <a:pt x="116" y="217"/>
                      </a:moveTo>
                      <a:lnTo>
                        <a:pt x="116" y="217"/>
                      </a:lnTo>
                      <a:lnTo>
                        <a:pt x="97" y="200"/>
                      </a:lnTo>
                      <a:lnTo>
                        <a:pt x="83" y="183"/>
                      </a:lnTo>
                      <a:lnTo>
                        <a:pt x="72" y="167"/>
                      </a:lnTo>
                      <a:lnTo>
                        <a:pt x="64" y="151"/>
                      </a:lnTo>
                      <a:lnTo>
                        <a:pt x="61" y="136"/>
                      </a:lnTo>
                      <a:lnTo>
                        <a:pt x="60" y="121"/>
                      </a:lnTo>
                      <a:lnTo>
                        <a:pt x="62" y="107"/>
                      </a:lnTo>
                      <a:lnTo>
                        <a:pt x="67" y="94"/>
                      </a:lnTo>
                      <a:lnTo>
                        <a:pt x="74" y="81"/>
                      </a:lnTo>
                      <a:lnTo>
                        <a:pt x="84" y="70"/>
                      </a:lnTo>
                      <a:lnTo>
                        <a:pt x="96" y="59"/>
                      </a:lnTo>
                      <a:lnTo>
                        <a:pt x="110" y="48"/>
                      </a:lnTo>
                      <a:lnTo>
                        <a:pt x="126" y="39"/>
                      </a:lnTo>
                      <a:lnTo>
                        <a:pt x="143" y="31"/>
                      </a:lnTo>
                      <a:lnTo>
                        <a:pt x="162" y="23"/>
                      </a:lnTo>
                      <a:lnTo>
                        <a:pt x="181" y="17"/>
                      </a:lnTo>
                      <a:lnTo>
                        <a:pt x="202" y="11"/>
                      </a:lnTo>
                      <a:lnTo>
                        <a:pt x="223" y="7"/>
                      </a:lnTo>
                      <a:lnTo>
                        <a:pt x="245" y="3"/>
                      </a:lnTo>
                      <a:lnTo>
                        <a:pt x="268" y="1"/>
                      </a:lnTo>
                      <a:lnTo>
                        <a:pt x="290" y="0"/>
                      </a:lnTo>
                      <a:lnTo>
                        <a:pt x="312" y="0"/>
                      </a:lnTo>
                      <a:lnTo>
                        <a:pt x="335" y="1"/>
                      </a:lnTo>
                      <a:lnTo>
                        <a:pt x="356" y="4"/>
                      </a:lnTo>
                      <a:lnTo>
                        <a:pt x="377" y="8"/>
                      </a:lnTo>
                      <a:lnTo>
                        <a:pt x="397" y="13"/>
                      </a:lnTo>
                      <a:lnTo>
                        <a:pt x="416" y="20"/>
                      </a:lnTo>
                      <a:lnTo>
                        <a:pt x="434" y="28"/>
                      </a:lnTo>
                      <a:lnTo>
                        <a:pt x="450" y="37"/>
                      </a:lnTo>
                      <a:lnTo>
                        <a:pt x="465" y="49"/>
                      </a:lnTo>
                      <a:lnTo>
                        <a:pt x="477" y="61"/>
                      </a:lnTo>
                      <a:lnTo>
                        <a:pt x="488" y="75"/>
                      </a:lnTo>
                      <a:lnTo>
                        <a:pt x="494" y="68"/>
                      </a:lnTo>
                      <a:lnTo>
                        <a:pt x="500" y="61"/>
                      </a:lnTo>
                      <a:lnTo>
                        <a:pt x="508" y="54"/>
                      </a:lnTo>
                      <a:lnTo>
                        <a:pt x="516" y="49"/>
                      </a:lnTo>
                      <a:lnTo>
                        <a:pt x="525" y="44"/>
                      </a:lnTo>
                      <a:lnTo>
                        <a:pt x="534" y="39"/>
                      </a:lnTo>
                      <a:lnTo>
                        <a:pt x="544" y="35"/>
                      </a:lnTo>
                      <a:lnTo>
                        <a:pt x="555" y="32"/>
                      </a:lnTo>
                      <a:lnTo>
                        <a:pt x="566" y="29"/>
                      </a:lnTo>
                      <a:lnTo>
                        <a:pt x="577" y="27"/>
                      </a:lnTo>
                      <a:lnTo>
                        <a:pt x="588" y="25"/>
                      </a:lnTo>
                      <a:lnTo>
                        <a:pt x="600" y="24"/>
                      </a:lnTo>
                      <a:lnTo>
                        <a:pt x="612" y="23"/>
                      </a:lnTo>
                      <a:lnTo>
                        <a:pt x="623" y="23"/>
                      </a:lnTo>
                      <a:lnTo>
                        <a:pt x="635" y="23"/>
                      </a:lnTo>
                      <a:lnTo>
                        <a:pt x="646" y="24"/>
                      </a:lnTo>
                      <a:lnTo>
                        <a:pt x="658" y="25"/>
                      </a:lnTo>
                      <a:lnTo>
                        <a:pt x="668" y="27"/>
                      </a:lnTo>
                      <a:lnTo>
                        <a:pt x="679" y="29"/>
                      </a:lnTo>
                      <a:lnTo>
                        <a:pt x="689" y="31"/>
                      </a:lnTo>
                      <a:lnTo>
                        <a:pt x="699" y="34"/>
                      </a:lnTo>
                      <a:lnTo>
                        <a:pt x="708" y="38"/>
                      </a:lnTo>
                      <a:lnTo>
                        <a:pt x="716" y="41"/>
                      </a:lnTo>
                      <a:lnTo>
                        <a:pt x="723" y="46"/>
                      </a:lnTo>
                      <a:lnTo>
                        <a:pt x="730" y="50"/>
                      </a:lnTo>
                      <a:lnTo>
                        <a:pt x="736" y="55"/>
                      </a:lnTo>
                      <a:lnTo>
                        <a:pt x="741" y="60"/>
                      </a:lnTo>
                      <a:lnTo>
                        <a:pt x="745" y="66"/>
                      </a:lnTo>
                      <a:lnTo>
                        <a:pt x="747" y="72"/>
                      </a:lnTo>
                      <a:lnTo>
                        <a:pt x="749" y="78"/>
                      </a:lnTo>
                      <a:lnTo>
                        <a:pt x="749" y="85"/>
                      </a:lnTo>
                      <a:lnTo>
                        <a:pt x="747" y="92"/>
                      </a:lnTo>
                      <a:lnTo>
                        <a:pt x="765" y="85"/>
                      </a:lnTo>
                      <a:lnTo>
                        <a:pt x="782" y="79"/>
                      </a:lnTo>
                      <a:lnTo>
                        <a:pt x="800" y="74"/>
                      </a:lnTo>
                      <a:lnTo>
                        <a:pt x="818" y="70"/>
                      </a:lnTo>
                      <a:lnTo>
                        <a:pt x="836" y="67"/>
                      </a:lnTo>
                      <a:lnTo>
                        <a:pt x="854" y="65"/>
                      </a:lnTo>
                      <a:lnTo>
                        <a:pt x="872" y="64"/>
                      </a:lnTo>
                      <a:lnTo>
                        <a:pt x="889" y="63"/>
                      </a:lnTo>
                      <a:lnTo>
                        <a:pt x="906" y="64"/>
                      </a:lnTo>
                      <a:lnTo>
                        <a:pt x="923" y="65"/>
                      </a:lnTo>
                      <a:lnTo>
                        <a:pt x="940" y="67"/>
                      </a:lnTo>
                      <a:lnTo>
                        <a:pt x="956" y="70"/>
                      </a:lnTo>
                      <a:lnTo>
                        <a:pt x="971" y="74"/>
                      </a:lnTo>
                      <a:lnTo>
                        <a:pt x="986" y="78"/>
                      </a:lnTo>
                      <a:lnTo>
                        <a:pt x="1000" y="83"/>
                      </a:lnTo>
                      <a:lnTo>
                        <a:pt x="1013" y="88"/>
                      </a:lnTo>
                      <a:lnTo>
                        <a:pt x="1026" y="94"/>
                      </a:lnTo>
                      <a:lnTo>
                        <a:pt x="1038" y="101"/>
                      </a:lnTo>
                      <a:lnTo>
                        <a:pt x="1048" y="108"/>
                      </a:lnTo>
                      <a:lnTo>
                        <a:pt x="1058" y="115"/>
                      </a:lnTo>
                      <a:lnTo>
                        <a:pt x="1066" y="123"/>
                      </a:lnTo>
                      <a:lnTo>
                        <a:pt x="1074" y="132"/>
                      </a:lnTo>
                      <a:lnTo>
                        <a:pt x="1080" y="140"/>
                      </a:lnTo>
                      <a:lnTo>
                        <a:pt x="1084" y="149"/>
                      </a:lnTo>
                      <a:lnTo>
                        <a:pt x="1088" y="159"/>
                      </a:lnTo>
                      <a:lnTo>
                        <a:pt x="1090" y="168"/>
                      </a:lnTo>
                      <a:lnTo>
                        <a:pt x="1090" y="178"/>
                      </a:lnTo>
                      <a:lnTo>
                        <a:pt x="1088" y="188"/>
                      </a:lnTo>
                      <a:lnTo>
                        <a:pt x="1085" y="198"/>
                      </a:lnTo>
                      <a:lnTo>
                        <a:pt x="1081" y="208"/>
                      </a:lnTo>
                      <a:lnTo>
                        <a:pt x="1074" y="218"/>
                      </a:lnTo>
                      <a:lnTo>
                        <a:pt x="1066" y="229"/>
                      </a:lnTo>
                      <a:lnTo>
                        <a:pt x="1084" y="240"/>
                      </a:lnTo>
                      <a:lnTo>
                        <a:pt x="1099" y="252"/>
                      </a:lnTo>
                      <a:lnTo>
                        <a:pt x="1113" y="263"/>
                      </a:lnTo>
                      <a:lnTo>
                        <a:pt x="1124" y="275"/>
                      </a:lnTo>
                      <a:lnTo>
                        <a:pt x="1133" y="287"/>
                      </a:lnTo>
                      <a:lnTo>
                        <a:pt x="1140" y="299"/>
                      </a:lnTo>
                      <a:lnTo>
                        <a:pt x="1145" y="311"/>
                      </a:lnTo>
                      <a:lnTo>
                        <a:pt x="1149" y="323"/>
                      </a:lnTo>
                      <a:lnTo>
                        <a:pt x="1150" y="334"/>
                      </a:lnTo>
                      <a:lnTo>
                        <a:pt x="1149" y="346"/>
                      </a:lnTo>
                      <a:lnTo>
                        <a:pt x="1147" y="357"/>
                      </a:lnTo>
                      <a:lnTo>
                        <a:pt x="1143" y="368"/>
                      </a:lnTo>
                      <a:lnTo>
                        <a:pt x="1137" y="379"/>
                      </a:lnTo>
                      <a:lnTo>
                        <a:pt x="1129" y="389"/>
                      </a:lnTo>
                      <a:lnTo>
                        <a:pt x="1121" y="398"/>
                      </a:lnTo>
                      <a:lnTo>
                        <a:pt x="1110" y="408"/>
                      </a:lnTo>
                      <a:lnTo>
                        <a:pt x="1098" y="416"/>
                      </a:lnTo>
                      <a:lnTo>
                        <a:pt x="1085" y="424"/>
                      </a:lnTo>
                      <a:lnTo>
                        <a:pt x="1071" y="432"/>
                      </a:lnTo>
                      <a:lnTo>
                        <a:pt x="1055" y="438"/>
                      </a:lnTo>
                      <a:lnTo>
                        <a:pt x="1038" y="444"/>
                      </a:lnTo>
                      <a:lnTo>
                        <a:pt x="1020" y="449"/>
                      </a:lnTo>
                      <a:lnTo>
                        <a:pt x="1001" y="453"/>
                      </a:lnTo>
                      <a:lnTo>
                        <a:pt x="981" y="457"/>
                      </a:lnTo>
                      <a:lnTo>
                        <a:pt x="959" y="459"/>
                      </a:lnTo>
                      <a:lnTo>
                        <a:pt x="937" y="460"/>
                      </a:lnTo>
                      <a:lnTo>
                        <a:pt x="914" y="461"/>
                      </a:lnTo>
                      <a:lnTo>
                        <a:pt x="891" y="460"/>
                      </a:lnTo>
                      <a:lnTo>
                        <a:pt x="867" y="457"/>
                      </a:lnTo>
                      <a:lnTo>
                        <a:pt x="841" y="454"/>
                      </a:lnTo>
                      <a:lnTo>
                        <a:pt x="816" y="449"/>
                      </a:lnTo>
                      <a:lnTo>
                        <a:pt x="790" y="444"/>
                      </a:lnTo>
                      <a:lnTo>
                        <a:pt x="777" y="454"/>
                      </a:lnTo>
                      <a:lnTo>
                        <a:pt x="764" y="464"/>
                      </a:lnTo>
                      <a:lnTo>
                        <a:pt x="751" y="474"/>
                      </a:lnTo>
                      <a:lnTo>
                        <a:pt x="738" y="482"/>
                      </a:lnTo>
                      <a:lnTo>
                        <a:pt x="724" y="490"/>
                      </a:lnTo>
                      <a:lnTo>
                        <a:pt x="710" y="497"/>
                      </a:lnTo>
                      <a:lnTo>
                        <a:pt x="696" y="503"/>
                      </a:lnTo>
                      <a:lnTo>
                        <a:pt x="682" y="509"/>
                      </a:lnTo>
                      <a:lnTo>
                        <a:pt x="668" y="513"/>
                      </a:lnTo>
                      <a:lnTo>
                        <a:pt x="653" y="518"/>
                      </a:lnTo>
                      <a:lnTo>
                        <a:pt x="639" y="521"/>
                      </a:lnTo>
                      <a:lnTo>
                        <a:pt x="624" y="524"/>
                      </a:lnTo>
                      <a:lnTo>
                        <a:pt x="609" y="526"/>
                      </a:lnTo>
                      <a:lnTo>
                        <a:pt x="595" y="527"/>
                      </a:lnTo>
                      <a:lnTo>
                        <a:pt x="580" y="528"/>
                      </a:lnTo>
                      <a:lnTo>
                        <a:pt x="565" y="528"/>
                      </a:lnTo>
                      <a:lnTo>
                        <a:pt x="550" y="527"/>
                      </a:lnTo>
                      <a:lnTo>
                        <a:pt x="536" y="526"/>
                      </a:lnTo>
                      <a:lnTo>
                        <a:pt x="521" y="524"/>
                      </a:lnTo>
                      <a:lnTo>
                        <a:pt x="507" y="522"/>
                      </a:lnTo>
                      <a:lnTo>
                        <a:pt x="493" y="518"/>
                      </a:lnTo>
                      <a:lnTo>
                        <a:pt x="478" y="514"/>
                      </a:lnTo>
                      <a:lnTo>
                        <a:pt x="465" y="510"/>
                      </a:lnTo>
                      <a:lnTo>
                        <a:pt x="451" y="505"/>
                      </a:lnTo>
                      <a:lnTo>
                        <a:pt x="438" y="499"/>
                      </a:lnTo>
                      <a:lnTo>
                        <a:pt x="424" y="493"/>
                      </a:lnTo>
                      <a:lnTo>
                        <a:pt x="412" y="486"/>
                      </a:lnTo>
                      <a:lnTo>
                        <a:pt x="399" y="478"/>
                      </a:lnTo>
                      <a:lnTo>
                        <a:pt x="387" y="470"/>
                      </a:lnTo>
                      <a:lnTo>
                        <a:pt x="375" y="461"/>
                      </a:lnTo>
                      <a:lnTo>
                        <a:pt x="364" y="452"/>
                      </a:lnTo>
                      <a:lnTo>
                        <a:pt x="353" y="442"/>
                      </a:lnTo>
                      <a:lnTo>
                        <a:pt x="331" y="448"/>
                      </a:lnTo>
                      <a:lnTo>
                        <a:pt x="308" y="452"/>
                      </a:lnTo>
                      <a:lnTo>
                        <a:pt x="286" y="455"/>
                      </a:lnTo>
                      <a:lnTo>
                        <a:pt x="263" y="457"/>
                      </a:lnTo>
                      <a:lnTo>
                        <a:pt x="241" y="458"/>
                      </a:lnTo>
                      <a:lnTo>
                        <a:pt x="219" y="458"/>
                      </a:lnTo>
                      <a:lnTo>
                        <a:pt x="197" y="457"/>
                      </a:lnTo>
                      <a:lnTo>
                        <a:pt x="177" y="454"/>
                      </a:lnTo>
                      <a:lnTo>
                        <a:pt x="156" y="451"/>
                      </a:lnTo>
                      <a:lnTo>
                        <a:pt x="137" y="447"/>
                      </a:lnTo>
                      <a:lnTo>
                        <a:pt x="118" y="442"/>
                      </a:lnTo>
                      <a:lnTo>
                        <a:pt x="100" y="436"/>
                      </a:lnTo>
                      <a:lnTo>
                        <a:pt x="84" y="430"/>
                      </a:lnTo>
                      <a:lnTo>
                        <a:pt x="68" y="423"/>
                      </a:lnTo>
                      <a:lnTo>
                        <a:pt x="54" y="415"/>
                      </a:lnTo>
                      <a:lnTo>
                        <a:pt x="41" y="406"/>
                      </a:lnTo>
                      <a:lnTo>
                        <a:pt x="30" y="397"/>
                      </a:lnTo>
                      <a:lnTo>
                        <a:pt x="20" y="387"/>
                      </a:lnTo>
                      <a:lnTo>
                        <a:pt x="12" y="377"/>
                      </a:lnTo>
                      <a:lnTo>
                        <a:pt x="6" y="366"/>
                      </a:lnTo>
                      <a:lnTo>
                        <a:pt x="2" y="355"/>
                      </a:lnTo>
                      <a:lnTo>
                        <a:pt x="0" y="344"/>
                      </a:lnTo>
                      <a:lnTo>
                        <a:pt x="0" y="332"/>
                      </a:lnTo>
                      <a:lnTo>
                        <a:pt x="2" y="320"/>
                      </a:lnTo>
                      <a:lnTo>
                        <a:pt x="7" y="307"/>
                      </a:lnTo>
                      <a:lnTo>
                        <a:pt x="14" y="295"/>
                      </a:lnTo>
                      <a:lnTo>
                        <a:pt x="24" y="282"/>
                      </a:lnTo>
                      <a:lnTo>
                        <a:pt x="37" y="269"/>
                      </a:lnTo>
                      <a:lnTo>
                        <a:pt x="52" y="256"/>
                      </a:lnTo>
                      <a:lnTo>
                        <a:pt x="70" y="243"/>
                      </a:lnTo>
                      <a:lnTo>
                        <a:pt x="92" y="230"/>
                      </a:lnTo>
                      <a:lnTo>
                        <a:pt x="116" y="217"/>
                      </a:lnTo>
                    </a:path>
                  </a:pathLst>
                </a:custGeom>
                <a:solidFill>
                  <a:srgbClr val="99FFCC">
                    <a:alpha val="50195"/>
                  </a:srgbClr>
                </a:solidFill>
                <a:ln w="254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2314" name="Freeform 25"/>
                <p:cNvSpPr>
                  <a:spLocks/>
                </p:cNvSpPr>
                <p:nvPr/>
              </p:nvSpPr>
              <p:spPr bwMode="auto">
                <a:xfrm>
                  <a:off x="114" y="3393"/>
                  <a:ext cx="1145" cy="523"/>
                </a:xfrm>
                <a:custGeom>
                  <a:avLst/>
                  <a:gdLst>
                    <a:gd name="T0" fmla="*/ 72 w 1145"/>
                    <a:gd name="T1" fmla="*/ 165 h 523"/>
                    <a:gd name="T2" fmla="*/ 62 w 1145"/>
                    <a:gd name="T3" fmla="*/ 106 h 523"/>
                    <a:gd name="T4" fmla="*/ 95 w 1145"/>
                    <a:gd name="T5" fmla="*/ 58 h 523"/>
                    <a:gd name="T6" fmla="*/ 161 w 1145"/>
                    <a:gd name="T7" fmla="*/ 23 h 523"/>
                    <a:gd name="T8" fmla="*/ 244 w 1145"/>
                    <a:gd name="T9" fmla="*/ 3 h 523"/>
                    <a:gd name="T10" fmla="*/ 333 w 1145"/>
                    <a:gd name="T11" fmla="*/ 1 h 523"/>
                    <a:gd name="T12" fmla="*/ 414 w 1145"/>
                    <a:gd name="T13" fmla="*/ 20 h 523"/>
                    <a:gd name="T14" fmla="*/ 475 w 1145"/>
                    <a:gd name="T15" fmla="*/ 60 h 523"/>
                    <a:gd name="T16" fmla="*/ 505 w 1145"/>
                    <a:gd name="T17" fmla="*/ 53 h 523"/>
                    <a:gd name="T18" fmla="*/ 541 w 1145"/>
                    <a:gd name="T19" fmla="*/ 35 h 523"/>
                    <a:gd name="T20" fmla="*/ 585 w 1145"/>
                    <a:gd name="T21" fmla="*/ 25 h 523"/>
                    <a:gd name="T22" fmla="*/ 632 w 1145"/>
                    <a:gd name="T23" fmla="*/ 23 h 523"/>
                    <a:gd name="T24" fmla="*/ 675 w 1145"/>
                    <a:gd name="T25" fmla="*/ 29 h 523"/>
                    <a:gd name="T26" fmla="*/ 712 w 1145"/>
                    <a:gd name="T27" fmla="*/ 41 h 523"/>
                    <a:gd name="T28" fmla="*/ 737 w 1145"/>
                    <a:gd name="T29" fmla="*/ 59 h 523"/>
                    <a:gd name="T30" fmla="*/ 745 w 1145"/>
                    <a:gd name="T31" fmla="*/ 84 h 523"/>
                    <a:gd name="T32" fmla="*/ 796 w 1145"/>
                    <a:gd name="T33" fmla="*/ 73 h 523"/>
                    <a:gd name="T34" fmla="*/ 867 w 1145"/>
                    <a:gd name="T35" fmla="*/ 63 h 523"/>
                    <a:gd name="T36" fmla="*/ 935 w 1145"/>
                    <a:gd name="T37" fmla="*/ 66 h 523"/>
                    <a:gd name="T38" fmla="*/ 995 w 1145"/>
                    <a:gd name="T39" fmla="*/ 82 h 523"/>
                    <a:gd name="T40" fmla="*/ 1043 w 1145"/>
                    <a:gd name="T41" fmla="*/ 107 h 523"/>
                    <a:gd name="T42" fmla="*/ 1074 w 1145"/>
                    <a:gd name="T43" fmla="*/ 138 h 523"/>
                    <a:gd name="T44" fmla="*/ 1084 w 1145"/>
                    <a:gd name="T45" fmla="*/ 176 h 523"/>
                    <a:gd name="T46" fmla="*/ 1068 w 1145"/>
                    <a:gd name="T47" fmla="*/ 216 h 523"/>
                    <a:gd name="T48" fmla="*/ 1107 w 1145"/>
                    <a:gd name="T49" fmla="*/ 260 h 523"/>
                    <a:gd name="T50" fmla="*/ 1139 w 1145"/>
                    <a:gd name="T51" fmla="*/ 307 h 523"/>
                    <a:gd name="T52" fmla="*/ 1141 w 1145"/>
                    <a:gd name="T53" fmla="*/ 353 h 523"/>
                    <a:gd name="T54" fmla="*/ 1115 w 1145"/>
                    <a:gd name="T55" fmla="*/ 393 h 523"/>
                    <a:gd name="T56" fmla="*/ 1065 w 1145"/>
                    <a:gd name="T57" fmla="*/ 427 h 523"/>
                    <a:gd name="T58" fmla="*/ 996 w 1145"/>
                    <a:gd name="T59" fmla="*/ 448 h 523"/>
                    <a:gd name="T60" fmla="*/ 909 w 1145"/>
                    <a:gd name="T61" fmla="*/ 456 h 523"/>
                    <a:gd name="T62" fmla="*/ 812 w 1145"/>
                    <a:gd name="T63" fmla="*/ 444 h 523"/>
                    <a:gd name="T64" fmla="*/ 747 w 1145"/>
                    <a:gd name="T65" fmla="*/ 469 h 523"/>
                    <a:gd name="T66" fmla="*/ 692 w 1145"/>
                    <a:gd name="T67" fmla="*/ 497 h 523"/>
                    <a:gd name="T68" fmla="*/ 636 w 1145"/>
                    <a:gd name="T69" fmla="*/ 515 h 523"/>
                    <a:gd name="T70" fmla="*/ 577 w 1145"/>
                    <a:gd name="T71" fmla="*/ 522 h 523"/>
                    <a:gd name="T72" fmla="*/ 518 w 1145"/>
                    <a:gd name="T73" fmla="*/ 518 h 523"/>
                    <a:gd name="T74" fmla="*/ 463 w 1145"/>
                    <a:gd name="T75" fmla="*/ 504 h 523"/>
                    <a:gd name="T76" fmla="*/ 410 w 1145"/>
                    <a:gd name="T77" fmla="*/ 480 h 523"/>
                    <a:gd name="T78" fmla="*/ 362 w 1145"/>
                    <a:gd name="T79" fmla="*/ 447 h 523"/>
                    <a:gd name="T80" fmla="*/ 285 w 1145"/>
                    <a:gd name="T81" fmla="*/ 450 h 523"/>
                    <a:gd name="T82" fmla="*/ 196 w 1145"/>
                    <a:gd name="T83" fmla="*/ 452 h 523"/>
                    <a:gd name="T84" fmla="*/ 117 w 1145"/>
                    <a:gd name="T85" fmla="*/ 437 h 523"/>
                    <a:gd name="T86" fmla="*/ 54 w 1145"/>
                    <a:gd name="T87" fmla="*/ 410 h 523"/>
                    <a:gd name="T88" fmla="*/ 12 w 1145"/>
                    <a:gd name="T89" fmla="*/ 373 h 523"/>
                    <a:gd name="T90" fmla="*/ 0 w 1145"/>
                    <a:gd name="T91" fmla="*/ 328 h 523"/>
                    <a:gd name="T92" fmla="*/ 24 w 1145"/>
                    <a:gd name="T93" fmla="*/ 279 h 523"/>
                    <a:gd name="T94" fmla="*/ 92 w 1145"/>
                    <a:gd name="T95" fmla="*/ 227 h 523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145"/>
                    <a:gd name="T145" fmla="*/ 0 h 523"/>
                    <a:gd name="T146" fmla="*/ 1145 w 1145"/>
                    <a:gd name="T147" fmla="*/ 523 h 523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145" h="523">
                      <a:moveTo>
                        <a:pt x="115" y="215"/>
                      </a:moveTo>
                      <a:lnTo>
                        <a:pt x="96" y="198"/>
                      </a:lnTo>
                      <a:lnTo>
                        <a:pt x="83" y="181"/>
                      </a:lnTo>
                      <a:lnTo>
                        <a:pt x="72" y="165"/>
                      </a:lnTo>
                      <a:lnTo>
                        <a:pt x="64" y="149"/>
                      </a:lnTo>
                      <a:lnTo>
                        <a:pt x="61" y="134"/>
                      </a:lnTo>
                      <a:lnTo>
                        <a:pt x="60" y="120"/>
                      </a:lnTo>
                      <a:lnTo>
                        <a:pt x="62" y="106"/>
                      </a:lnTo>
                      <a:lnTo>
                        <a:pt x="67" y="93"/>
                      </a:lnTo>
                      <a:lnTo>
                        <a:pt x="74" y="80"/>
                      </a:lnTo>
                      <a:lnTo>
                        <a:pt x="84" y="69"/>
                      </a:lnTo>
                      <a:lnTo>
                        <a:pt x="95" y="58"/>
                      </a:lnTo>
                      <a:lnTo>
                        <a:pt x="109" y="47"/>
                      </a:lnTo>
                      <a:lnTo>
                        <a:pt x="125" y="39"/>
                      </a:lnTo>
                      <a:lnTo>
                        <a:pt x="142" y="31"/>
                      </a:lnTo>
                      <a:lnTo>
                        <a:pt x="161" y="23"/>
                      </a:lnTo>
                      <a:lnTo>
                        <a:pt x="180" y="17"/>
                      </a:lnTo>
                      <a:lnTo>
                        <a:pt x="201" y="11"/>
                      </a:lnTo>
                      <a:lnTo>
                        <a:pt x="222" y="7"/>
                      </a:lnTo>
                      <a:lnTo>
                        <a:pt x="244" y="3"/>
                      </a:lnTo>
                      <a:lnTo>
                        <a:pt x="267" y="1"/>
                      </a:lnTo>
                      <a:lnTo>
                        <a:pt x="288" y="0"/>
                      </a:lnTo>
                      <a:lnTo>
                        <a:pt x="310" y="0"/>
                      </a:lnTo>
                      <a:lnTo>
                        <a:pt x="333" y="1"/>
                      </a:lnTo>
                      <a:lnTo>
                        <a:pt x="354" y="4"/>
                      </a:lnTo>
                      <a:lnTo>
                        <a:pt x="375" y="8"/>
                      </a:lnTo>
                      <a:lnTo>
                        <a:pt x="395" y="13"/>
                      </a:lnTo>
                      <a:lnTo>
                        <a:pt x="414" y="20"/>
                      </a:lnTo>
                      <a:lnTo>
                        <a:pt x="432" y="28"/>
                      </a:lnTo>
                      <a:lnTo>
                        <a:pt x="448" y="37"/>
                      </a:lnTo>
                      <a:lnTo>
                        <a:pt x="463" y="48"/>
                      </a:lnTo>
                      <a:lnTo>
                        <a:pt x="475" y="60"/>
                      </a:lnTo>
                      <a:lnTo>
                        <a:pt x="485" y="74"/>
                      </a:lnTo>
                      <a:lnTo>
                        <a:pt x="491" y="67"/>
                      </a:lnTo>
                      <a:lnTo>
                        <a:pt x="497" y="60"/>
                      </a:lnTo>
                      <a:lnTo>
                        <a:pt x="505" y="53"/>
                      </a:lnTo>
                      <a:lnTo>
                        <a:pt x="513" y="48"/>
                      </a:lnTo>
                      <a:lnTo>
                        <a:pt x="522" y="44"/>
                      </a:lnTo>
                      <a:lnTo>
                        <a:pt x="531" y="39"/>
                      </a:lnTo>
                      <a:lnTo>
                        <a:pt x="541" y="35"/>
                      </a:lnTo>
                      <a:lnTo>
                        <a:pt x="552" y="32"/>
                      </a:lnTo>
                      <a:lnTo>
                        <a:pt x="563" y="29"/>
                      </a:lnTo>
                      <a:lnTo>
                        <a:pt x="574" y="27"/>
                      </a:lnTo>
                      <a:lnTo>
                        <a:pt x="585" y="25"/>
                      </a:lnTo>
                      <a:lnTo>
                        <a:pt x="597" y="24"/>
                      </a:lnTo>
                      <a:lnTo>
                        <a:pt x="609" y="23"/>
                      </a:lnTo>
                      <a:lnTo>
                        <a:pt x="620" y="23"/>
                      </a:lnTo>
                      <a:lnTo>
                        <a:pt x="632" y="23"/>
                      </a:lnTo>
                      <a:lnTo>
                        <a:pt x="643" y="24"/>
                      </a:lnTo>
                      <a:lnTo>
                        <a:pt x="655" y="25"/>
                      </a:lnTo>
                      <a:lnTo>
                        <a:pt x="665" y="27"/>
                      </a:lnTo>
                      <a:lnTo>
                        <a:pt x="675" y="29"/>
                      </a:lnTo>
                      <a:lnTo>
                        <a:pt x="685" y="31"/>
                      </a:lnTo>
                      <a:lnTo>
                        <a:pt x="695" y="34"/>
                      </a:lnTo>
                      <a:lnTo>
                        <a:pt x="704" y="38"/>
                      </a:lnTo>
                      <a:lnTo>
                        <a:pt x="712" y="41"/>
                      </a:lnTo>
                      <a:lnTo>
                        <a:pt x="719" y="45"/>
                      </a:lnTo>
                      <a:lnTo>
                        <a:pt x="726" y="49"/>
                      </a:lnTo>
                      <a:lnTo>
                        <a:pt x="732" y="54"/>
                      </a:lnTo>
                      <a:lnTo>
                        <a:pt x="737" y="59"/>
                      </a:lnTo>
                      <a:lnTo>
                        <a:pt x="741" y="65"/>
                      </a:lnTo>
                      <a:lnTo>
                        <a:pt x="743" y="71"/>
                      </a:lnTo>
                      <a:lnTo>
                        <a:pt x="745" y="77"/>
                      </a:lnTo>
                      <a:lnTo>
                        <a:pt x="745" y="84"/>
                      </a:lnTo>
                      <a:lnTo>
                        <a:pt x="743" y="91"/>
                      </a:lnTo>
                      <a:lnTo>
                        <a:pt x="761" y="84"/>
                      </a:lnTo>
                      <a:lnTo>
                        <a:pt x="778" y="78"/>
                      </a:lnTo>
                      <a:lnTo>
                        <a:pt x="796" y="73"/>
                      </a:lnTo>
                      <a:lnTo>
                        <a:pt x="814" y="69"/>
                      </a:lnTo>
                      <a:lnTo>
                        <a:pt x="832" y="66"/>
                      </a:lnTo>
                      <a:lnTo>
                        <a:pt x="850" y="64"/>
                      </a:lnTo>
                      <a:lnTo>
                        <a:pt x="867" y="63"/>
                      </a:lnTo>
                      <a:lnTo>
                        <a:pt x="884" y="62"/>
                      </a:lnTo>
                      <a:lnTo>
                        <a:pt x="901" y="63"/>
                      </a:lnTo>
                      <a:lnTo>
                        <a:pt x="918" y="64"/>
                      </a:lnTo>
                      <a:lnTo>
                        <a:pt x="935" y="66"/>
                      </a:lnTo>
                      <a:lnTo>
                        <a:pt x="951" y="69"/>
                      </a:lnTo>
                      <a:lnTo>
                        <a:pt x="966" y="73"/>
                      </a:lnTo>
                      <a:lnTo>
                        <a:pt x="981" y="77"/>
                      </a:lnTo>
                      <a:lnTo>
                        <a:pt x="995" y="82"/>
                      </a:lnTo>
                      <a:lnTo>
                        <a:pt x="1008" y="87"/>
                      </a:lnTo>
                      <a:lnTo>
                        <a:pt x="1021" y="93"/>
                      </a:lnTo>
                      <a:lnTo>
                        <a:pt x="1033" y="100"/>
                      </a:lnTo>
                      <a:lnTo>
                        <a:pt x="1043" y="107"/>
                      </a:lnTo>
                      <a:lnTo>
                        <a:pt x="1052" y="114"/>
                      </a:lnTo>
                      <a:lnTo>
                        <a:pt x="1060" y="122"/>
                      </a:lnTo>
                      <a:lnTo>
                        <a:pt x="1068" y="131"/>
                      </a:lnTo>
                      <a:lnTo>
                        <a:pt x="1074" y="138"/>
                      </a:lnTo>
                      <a:lnTo>
                        <a:pt x="1078" y="147"/>
                      </a:lnTo>
                      <a:lnTo>
                        <a:pt x="1082" y="157"/>
                      </a:lnTo>
                      <a:lnTo>
                        <a:pt x="1084" y="166"/>
                      </a:lnTo>
                      <a:lnTo>
                        <a:pt x="1084" y="176"/>
                      </a:lnTo>
                      <a:lnTo>
                        <a:pt x="1082" y="186"/>
                      </a:lnTo>
                      <a:lnTo>
                        <a:pt x="1079" y="196"/>
                      </a:lnTo>
                      <a:lnTo>
                        <a:pt x="1075" y="206"/>
                      </a:lnTo>
                      <a:lnTo>
                        <a:pt x="1068" y="216"/>
                      </a:lnTo>
                      <a:lnTo>
                        <a:pt x="1060" y="226"/>
                      </a:lnTo>
                      <a:lnTo>
                        <a:pt x="1078" y="237"/>
                      </a:lnTo>
                      <a:lnTo>
                        <a:pt x="1093" y="249"/>
                      </a:lnTo>
                      <a:lnTo>
                        <a:pt x="1107" y="260"/>
                      </a:lnTo>
                      <a:lnTo>
                        <a:pt x="1118" y="272"/>
                      </a:lnTo>
                      <a:lnTo>
                        <a:pt x="1127" y="284"/>
                      </a:lnTo>
                      <a:lnTo>
                        <a:pt x="1134" y="296"/>
                      </a:lnTo>
                      <a:lnTo>
                        <a:pt x="1139" y="307"/>
                      </a:lnTo>
                      <a:lnTo>
                        <a:pt x="1143" y="319"/>
                      </a:lnTo>
                      <a:lnTo>
                        <a:pt x="1144" y="330"/>
                      </a:lnTo>
                      <a:lnTo>
                        <a:pt x="1143" y="342"/>
                      </a:lnTo>
                      <a:lnTo>
                        <a:pt x="1141" y="353"/>
                      </a:lnTo>
                      <a:lnTo>
                        <a:pt x="1137" y="364"/>
                      </a:lnTo>
                      <a:lnTo>
                        <a:pt x="1131" y="375"/>
                      </a:lnTo>
                      <a:lnTo>
                        <a:pt x="1123" y="385"/>
                      </a:lnTo>
                      <a:lnTo>
                        <a:pt x="1115" y="393"/>
                      </a:lnTo>
                      <a:lnTo>
                        <a:pt x="1104" y="403"/>
                      </a:lnTo>
                      <a:lnTo>
                        <a:pt x="1092" y="411"/>
                      </a:lnTo>
                      <a:lnTo>
                        <a:pt x="1079" y="419"/>
                      </a:lnTo>
                      <a:lnTo>
                        <a:pt x="1065" y="427"/>
                      </a:lnTo>
                      <a:lnTo>
                        <a:pt x="1049" y="433"/>
                      </a:lnTo>
                      <a:lnTo>
                        <a:pt x="1033" y="439"/>
                      </a:lnTo>
                      <a:lnTo>
                        <a:pt x="1015" y="444"/>
                      </a:lnTo>
                      <a:lnTo>
                        <a:pt x="996" y="448"/>
                      </a:lnTo>
                      <a:lnTo>
                        <a:pt x="976" y="452"/>
                      </a:lnTo>
                      <a:lnTo>
                        <a:pt x="954" y="454"/>
                      </a:lnTo>
                      <a:lnTo>
                        <a:pt x="932" y="455"/>
                      </a:lnTo>
                      <a:lnTo>
                        <a:pt x="909" y="456"/>
                      </a:lnTo>
                      <a:lnTo>
                        <a:pt x="886" y="455"/>
                      </a:lnTo>
                      <a:lnTo>
                        <a:pt x="862" y="452"/>
                      </a:lnTo>
                      <a:lnTo>
                        <a:pt x="837" y="449"/>
                      </a:lnTo>
                      <a:lnTo>
                        <a:pt x="812" y="444"/>
                      </a:lnTo>
                      <a:lnTo>
                        <a:pt x="786" y="439"/>
                      </a:lnTo>
                      <a:lnTo>
                        <a:pt x="773" y="449"/>
                      </a:lnTo>
                      <a:lnTo>
                        <a:pt x="760" y="459"/>
                      </a:lnTo>
                      <a:lnTo>
                        <a:pt x="747" y="469"/>
                      </a:lnTo>
                      <a:lnTo>
                        <a:pt x="734" y="477"/>
                      </a:lnTo>
                      <a:lnTo>
                        <a:pt x="720" y="484"/>
                      </a:lnTo>
                      <a:lnTo>
                        <a:pt x="706" y="491"/>
                      </a:lnTo>
                      <a:lnTo>
                        <a:pt x="692" y="497"/>
                      </a:lnTo>
                      <a:lnTo>
                        <a:pt x="678" y="503"/>
                      </a:lnTo>
                      <a:lnTo>
                        <a:pt x="665" y="507"/>
                      </a:lnTo>
                      <a:lnTo>
                        <a:pt x="650" y="512"/>
                      </a:lnTo>
                      <a:lnTo>
                        <a:pt x="636" y="515"/>
                      </a:lnTo>
                      <a:lnTo>
                        <a:pt x="621" y="518"/>
                      </a:lnTo>
                      <a:lnTo>
                        <a:pt x="606" y="520"/>
                      </a:lnTo>
                      <a:lnTo>
                        <a:pt x="592" y="521"/>
                      </a:lnTo>
                      <a:lnTo>
                        <a:pt x="577" y="522"/>
                      </a:lnTo>
                      <a:lnTo>
                        <a:pt x="562" y="522"/>
                      </a:lnTo>
                      <a:lnTo>
                        <a:pt x="547" y="521"/>
                      </a:lnTo>
                      <a:lnTo>
                        <a:pt x="533" y="520"/>
                      </a:lnTo>
                      <a:lnTo>
                        <a:pt x="518" y="518"/>
                      </a:lnTo>
                      <a:lnTo>
                        <a:pt x="504" y="516"/>
                      </a:lnTo>
                      <a:lnTo>
                        <a:pt x="490" y="512"/>
                      </a:lnTo>
                      <a:lnTo>
                        <a:pt x="476" y="508"/>
                      </a:lnTo>
                      <a:lnTo>
                        <a:pt x="463" y="504"/>
                      </a:lnTo>
                      <a:lnTo>
                        <a:pt x="449" y="499"/>
                      </a:lnTo>
                      <a:lnTo>
                        <a:pt x="436" y="493"/>
                      </a:lnTo>
                      <a:lnTo>
                        <a:pt x="422" y="487"/>
                      </a:lnTo>
                      <a:lnTo>
                        <a:pt x="410" y="480"/>
                      </a:lnTo>
                      <a:lnTo>
                        <a:pt x="397" y="473"/>
                      </a:lnTo>
                      <a:lnTo>
                        <a:pt x="385" y="465"/>
                      </a:lnTo>
                      <a:lnTo>
                        <a:pt x="373" y="456"/>
                      </a:lnTo>
                      <a:lnTo>
                        <a:pt x="362" y="447"/>
                      </a:lnTo>
                      <a:lnTo>
                        <a:pt x="351" y="437"/>
                      </a:lnTo>
                      <a:lnTo>
                        <a:pt x="329" y="443"/>
                      </a:lnTo>
                      <a:lnTo>
                        <a:pt x="306" y="447"/>
                      </a:lnTo>
                      <a:lnTo>
                        <a:pt x="285" y="450"/>
                      </a:lnTo>
                      <a:lnTo>
                        <a:pt x="262" y="452"/>
                      </a:lnTo>
                      <a:lnTo>
                        <a:pt x="240" y="453"/>
                      </a:lnTo>
                      <a:lnTo>
                        <a:pt x="218" y="453"/>
                      </a:lnTo>
                      <a:lnTo>
                        <a:pt x="196" y="452"/>
                      </a:lnTo>
                      <a:lnTo>
                        <a:pt x="176" y="449"/>
                      </a:lnTo>
                      <a:lnTo>
                        <a:pt x="155" y="446"/>
                      </a:lnTo>
                      <a:lnTo>
                        <a:pt x="136" y="442"/>
                      </a:lnTo>
                      <a:lnTo>
                        <a:pt x="117" y="437"/>
                      </a:lnTo>
                      <a:lnTo>
                        <a:pt x="99" y="431"/>
                      </a:lnTo>
                      <a:lnTo>
                        <a:pt x="84" y="425"/>
                      </a:lnTo>
                      <a:lnTo>
                        <a:pt x="68" y="418"/>
                      </a:lnTo>
                      <a:lnTo>
                        <a:pt x="54" y="410"/>
                      </a:lnTo>
                      <a:lnTo>
                        <a:pt x="41" y="401"/>
                      </a:lnTo>
                      <a:lnTo>
                        <a:pt x="30" y="392"/>
                      </a:lnTo>
                      <a:lnTo>
                        <a:pt x="20" y="383"/>
                      </a:lnTo>
                      <a:lnTo>
                        <a:pt x="12" y="373"/>
                      </a:lnTo>
                      <a:lnTo>
                        <a:pt x="6" y="362"/>
                      </a:lnTo>
                      <a:lnTo>
                        <a:pt x="2" y="351"/>
                      </a:lnTo>
                      <a:lnTo>
                        <a:pt x="0" y="340"/>
                      </a:lnTo>
                      <a:lnTo>
                        <a:pt x="0" y="328"/>
                      </a:lnTo>
                      <a:lnTo>
                        <a:pt x="2" y="316"/>
                      </a:lnTo>
                      <a:lnTo>
                        <a:pt x="7" y="304"/>
                      </a:lnTo>
                      <a:lnTo>
                        <a:pt x="14" y="292"/>
                      </a:lnTo>
                      <a:lnTo>
                        <a:pt x="24" y="279"/>
                      </a:lnTo>
                      <a:lnTo>
                        <a:pt x="37" y="266"/>
                      </a:lnTo>
                      <a:lnTo>
                        <a:pt x="52" y="253"/>
                      </a:lnTo>
                      <a:lnTo>
                        <a:pt x="70" y="240"/>
                      </a:lnTo>
                      <a:lnTo>
                        <a:pt x="92" y="227"/>
                      </a:lnTo>
                      <a:lnTo>
                        <a:pt x="115" y="215"/>
                      </a:lnTo>
                    </a:path>
                  </a:pathLst>
                </a:custGeom>
                <a:solidFill>
                  <a:srgbClr val="99FFCC">
                    <a:alpha val="50195"/>
                  </a:srgbClr>
                </a:solidFill>
                <a:ln w="9525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2311" name="Text Box 26"/>
              <p:cNvSpPr txBox="1">
                <a:spLocks noChangeArrowheads="1"/>
              </p:cNvSpPr>
              <p:nvPr/>
            </p:nvSpPr>
            <p:spPr bwMode="auto">
              <a:xfrm>
                <a:off x="4017" y="2975"/>
                <a:ext cx="770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3200" b="1" dirty="0" smtClean="0">
                    <a:solidFill>
                      <a:srgbClr val="000000"/>
                    </a:solidFill>
                  </a:rPr>
                  <a:t>stan </a:t>
                </a:r>
                <a:r>
                  <a:rPr lang="pl-PL" sz="3200" b="1" i="1" dirty="0" smtClean="0">
                    <a:solidFill>
                      <a:srgbClr val="000000"/>
                    </a:solidFill>
                  </a:rPr>
                  <a:t>k</a:t>
                </a:r>
                <a:endParaRPr lang="pl-PL" i="1" dirty="0"/>
              </a:p>
            </p:txBody>
          </p:sp>
        </p:grpSp>
        <p:sp>
          <p:nvSpPr>
            <p:cNvPr id="12306" name="AutoShape 28"/>
            <p:cNvSpPr>
              <a:spLocks noChangeArrowheads="1"/>
            </p:cNvSpPr>
            <p:nvPr/>
          </p:nvSpPr>
          <p:spPr bwMode="auto">
            <a:xfrm>
              <a:off x="1344" y="2664"/>
              <a:ext cx="1008" cy="816"/>
            </a:xfrm>
            <a:prstGeom prst="rightArrow">
              <a:avLst>
                <a:gd name="adj1" fmla="val 50000"/>
                <a:gd name="adj2" fmla="val 30882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7" name="Text Box 29"/>
            <p:cNvSpPr txBox="1">
              <a:spLocks noChangeArrowheads="1"/>
            </p:cNvSpPr>
            <p:nvPr/>
          </p:nvSpPr>
          <p:spPr bwMode="auto">
            <a:xfrm>
              <a:off x="891" y="2831"/>
              <a:ext cx="187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l-PL" sz="2000" b="1" dirty="0">
                  <a:solidFill>
                    <a:srgbClr val="FF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trumień nie-</a:t>
              </a:r>
              <a:br>
                <a:rPr lang="pl-PL" sz="2000" b="1" dirty="0" smtClean="0">
                  <a:solidFill>
                    <a:srgbClr val="FF0000"/>
                  </a:solidFill>
                </a:rPr>
              </a:br>
              <a:r>
                <a:rPr lang="pl-PL" sz="2000" b="1" dirty="0" err="1" smtClean="0">
                  <a:solidFill>
                    <a:srgbClr val="FF0000"/>
                  </a:solidFill>
                </a:rPr>
                <a:t>poissonowski</a:t>
              </a:r>
              <a:endParaRPr lang="pl-PL" sz="2000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12295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6583702"/>
                </p:ext>
              </p:extLst>
            </p:nvPr>
          </p:nvGraphicFramePr>
          <p:xfrm>
            <a:off x="3259" y="2208"/>
            <a:ext cx="369" cy="4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955" name="Equation" r:id="rId12" imgW="190440" imgH="228600" progId="Equation.3">
                    <p:embed/>
                  </p:oleObj>
                </mc:Choice>
                <mc:Fallback>
                  <p:oleObj name="Equation" r:id="rId12" imgW="190440" imgH="2286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9" y="2208"/>
                          <a:ext cx="369" cy="4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6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5423391"/>
                </p:ext>
              </p:extLst>
            </p:nvPr>
          </p:nvGraphicFramePr>
          <p:xfrm>
            <a:off x="3610" y="3360"/>
            <a:ext cx="347" cy="4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956" name="Equation" r:id="rId14" imgW="177480" imgH="228600" progId="Equation.3">
                    <p:embed/>
                  </p:oleObj>
                </mc:Choice>
                <mc:Fallback>
                  <p:oleObj name="Equation" r:id="rId14" imgW="177480" imgH="22860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0" y="3360"/>
                          <a:ext cx="347" cy="4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2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08" name="AutoShape 32"/>
            <p:cNvSpPr>
              <a:spLocks noChangeArrowheads="1"/>
            </p:cNvSpPr>
            <p:nvPr/>
          </p:nvSpPr>
          <p:spPr bwMode="auto">
            <a:xfrm>
              <a:off x="3360" y="2664"/>
              <a:ext cx="1008" cy="816"/>
            </a:xfrm>
            <a:prstGeom prst="rightArrow">
              <a:avLst>
                <a:gd name="adj1" fmla="val 50000"/>
                <a:gd name="adj2" fmla="val 30882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9" name="Text Box 35"/>
            <p:cNvSpPr txBox="1">
              <a:spLocks noChangeArrowheads="1"/>
            </p:cNvSpPr>
            <p:nvPr/>
          </p:nvSpPr>
          <p:spPr bwMode="auto">
            <a:xfrm>
              <a:off x="3405" y="2850"/>
              <a:ext cx="825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>
                  <a:solidFill>
                    <a:srgbClr val="FF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trumień</a:t>
              </a:r>
              <a:br>
                <a:rPr lang="pl-PL" sz="2000" b="1" dirty="0" smtClean="0">
                  <a:solidFill>
                    <a:srgbClr val="FF0000"/>
                  </a:solidFill>
                </a:rPr>
              </a:br>
              <a:r>
                <a:rPr lang="pl-PL" sz="2000" b="1" dirty="0" smtClean="0">
                  <a:solidFill>
                    <a:srgbClr val="FF0000"/>
                  </a:solidFill>
                </a:rPr>
                <a:t>wyjściowy</a:t>
              </a:r>
              <a:endParaRPr lang="pl-PL" sz="2000" b="1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2293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597112"/>
              </p:ext>
            </p:extLst>
          </p:nvPr>
        </p:nvGraphicFramePr>
        <p:xfrm>
          <a:off x="3295650" y="5943600"/>
          <a:ext cx="247967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57" name="Equation" r:id="rId16" imgW="799920" imgH="228600" progId="Equation.3">
                  <p:embed/>
                </p:oleObj>
              </mc:Choice>
              <mc:Fallback>
                <p:oleObj name="Equation" r:id="rId16" imgW="799920" imgH="22860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5650" y="5943600"/>
                        <a:ext cx="2479675" cy="708025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5916714" y="2137350"/>
            <a:ext cx="26933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CC3300"/>
                </a:solidFill>
              </a:rPr>
              <a:t>Pr</a:t>
            </a:r>
            <a:r>
              <a:rPr lang="pl-PL" sz="1800" b="1" dirty="0" smtClean="0">
                <a:solidFill>
                  <a:srgbClr val="3333CC"/>
                </a:solidFill>
              </a:rPr>
              <a:t>{stan widziany przez</a:t>
            </a:r>
            <a:br>
              <a:rPr lang="pl-PL" sz="1800" b="1" dirty="0" smtClean="0">
                <a:solidFill>
                  <a:srgbClr val="3333CC"/>
                </a:solidFill>
              </a:rPr>
            </a:br>
            <a:r>
              <a:rPr lang="pl-PL" sz="1800" b="1" dirty="0" smtClean="0">
                <a:solidFill>
                  <a:srgbClr val="3333CC"/>
                </a:solidFill>
              </a:rPr>
              <a:t>przybywające zgłoszenie}</a:t>
            </a:r>
            <a:endParaRPr lang="pl-PL" dirty="0"/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916714" y="1370587"/>
            <a:ext cx="29113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CC3300"/>
                </a:solidFill>
              </a:rPr>
              <a:t>Pr</a:t>
            </a:r>
            <a:r>
              <a:rPr lang="pl-PL" sz="1800" b="1" dirty="0" smtClean="0">
                <a:solidFill>
                  <a:srgbClr val="3333CC"/>
                </a:solidFill>
              </a:rPr>
              <a:t>{stan widziany przez</a:t>
            </a:r>
            <a:br>
              <a:rPr lang="pl-PL" sz="1800" b="1" dirty="0" smtClean="0">
                <a:solidFill>
                  <a:srgbClr val="3333CC"/>
                </a:solidFill>
              </a:rPr>
            </a:br>
            <a:r>
              <a:rPr lang="pl-PL" sz="1800" b="1" dirty="0" smtClean="0">
                <a:solidFill>
                  <a:srgbClr val="3333CC"/>
                </a:solidFill>
              </a:rPr>
              <a:t>zewnętrznego obserwatora}</a:t>
            </a:r>
            <a:endParaRPr lang="pl-PL" dirty="0"/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5916714" y="2899759"/>
            <a:ext cx="24881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CC3300"/>
                </a:solidFill>
              </a:rPr>
              <a:t>Pr</a:t>
            </a:r>
            <a:r>
              <a:rPr lang="pl-PL" sz="1800" b="1" dirty="0" smtClean="0">
                <a:solidFill>
                  <a:srgbClr val="3333CC"/>
                </a:solidFill>
              </a:rPr>
              <a:t>{stan widziany przez</a:t>
            </a:r>
            <a:br>
              <a:rPr lang="pl-PL" sz="1800" b="1" dirty="0" smtClean="0">
                <a:solidFill>
                  <a:srgbClr val="3333CC"/>
                </a:solidFill>
              </a:rPr>
            </a:br>
            <a:r>
              <a:rPr lang="pl-PL" sz="1800" b="1" dirty="0" smtClean="0">
                <a:solidFill>
                  <a:srgbClr val="3333CC"/>
                </a:solidFill>
              </a:rPr>
              <a:t>odchodzące zgłoszenie}</a:t>
            </a:r>
            <a:endParaRPr lang="pl-PL" dirty="0"/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3836989" y="4182997"/>
            <a:ext cx="1323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olejka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+ serwer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2413" y="256848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ROZKŁADY (WIELO) </a:t>
            </a:r>
            <a:r>
              <a:rPr lang="pl-PL" dirty="0">
                <a:solidFill>
                  <a:schemeClr val="folHlink"/>
                </a:solidFill>
              </a:rPr>
              <a:t>FAZOWE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grpSp>
        <p:nvGrpSpPr>
          <p:cNvPr id="13319" name="Group 3"/>
          <p:cNvGrpSpPr>
            <a:grpSpLocks/>
          </p:cNvGrpSpPr>
          <p:nvPr/>
        </p:nvGrpSpPr>
        <p:grpSpPr bwMode="auto">
          <a:xfrm>
            <a:off x="2362200" y="1676400"/>
            <a:ext cx="6459538" cy="2060575"/>
            <a:chOff x="432" y="2928"/>
            <a:chExt cx="4069" cy="1298"/>
          </a:xfrm>
        </p:grpSpPr>
        <p:sp>
          <p:nvSpPr>
            <p:cNvPr id="13323" name="Line 4"/>
            <p:cNvSpPr>
              <a:spLocks noChangeShapeType="1"/>
            </p:cNvSpPr>
            <p:nvPr/>
          </p:nvSpPr>
          <p:spPr bwMode="auto">
            <a:xfrm>
              <a:off x="432" y="3528"/>
              <a:ext cx="3903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4" name="Rectangle 5"/>
            <p:cNvSpPr>
              <a:spLocks noChangeArrowheads="1"/>
            </p:cNvSpPr>
            <p:nvPr/>
          </p:nvSpPr>
          <p:spPr bwMode="auto">
            <a:xfrm>
              <a:off x="3984" y="3552"/>
              <a:ext cx="5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13325" name="Line 6"/>
            <p:cNvSpPr>
              <a:spLocks noChangeShapeType="1"/>
            </p:cNvSpPr>
            <p:nvPr/>
          </p:nvSpPr>
          <p:spPr bwMode="auto">
            <a:xfrm>
              <a:off x="1551" y="3336"/>
              <a:ext cx="18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6" name="Text Box 7"/>
            <p:cNvSpPr txBox="1">
              <a:spLocks noChangeArrowheads="1"/>
            </p:cNvSpPr>
            <p:nvPr/>
          </p:nvSpPr>
          <p:spPr bwMode="auto">
            <a:xfrm>
              <a:off x="2352" y="2928"/>
              <a:ext cx="27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4400" b="1" i="1" dirty="0">
                  <a:solidFill>
                    <a:srgbClr val="000000"/>
                  </a:solidFill>
                </a:rPr>
                <a:t>τ</a:t>
              </a:r>
              <a:endParaRPr lang="pl-PL" i="1" dirty="0"/>
            </a:p>
          </p:txBody>
        </p:sp>
        <p:sp>
          <p:nvSpPr>
            <p:cNvPr id="13327" name="Oval 8"/>
            <p:cNvSpPr>
              <a:spLocks noChangeArrowheads="1"/>
            </p:cNvSpPr>
            <p:nvPr/>
          </p:nvSpPr>
          <p:spPr bwMode="auto">
            <a:xfrm>
              <a:off x="1551" y="347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8" name="Oval 9"/>
            <p:cNvSpPr>
              <a:spLocks noChangeArrowheads="1"/>
            </p:cNvSpPr>
            <p:nvPr/>
          </p:nvSpPr>
          <p:spPr bwMode="auto">
            <a:xfrm>
              <a:off x="3327" y="3479"/>
              <a:ext cx="96" cy="96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3317" name="Object 10"/>
            <p:cNvGraphicFramePr>
              <a:graphicFrameLocks noChangeAspect="1"/>
            </p:cNvGraphicFramePr>
            <p:nvPr/>
          </p:nvGraphicFramePr>
          <p:xfrm>
            <a:off x="1584" y="3672"/>
            <a:ext cx="1874" cy="5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840" name="Equation" r:id="rId4" imgW="774360" imgH="228600" progId="Equation.3">
                    <p:embed/>
                  </p:oleObj>
                </mc:Choice>
                <mc:Fallback>
                  <p:oleObj name="Equation" r:id="rId4" imgW="774360" imgH="2286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3672"/>
                          <a:ext cx="1874" cy="5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1431925" y="1666875"/>
            <a:ext cx="34676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3333CC"/>
                </a:solidFill>
              </a:rPr>
              <a:t>Rozkład wykładniczy</a:t>
            </a:r>
            <a:endParaRPr lang="pl-PL" dirty="0"/>
          </a:p>
        </p:txBody>
      </p:sp>
      <p:graphicFrame>
        <p:nvGraphicFramePr>
          <p:cNvPr id="1331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917296"/>
              </p:ext>
            </p:extLst>
          </p:nvPr>
        </p:nvGraphicFramePr>
        <p:xfrm>
          <a:off x="252413" y="4040515"/>
          <a:ext cx="152400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41" name="Equation" r:id="rId6" imgW="482400" imgH="215640" progId="Equation.3">
                  <p:embed/>
                </p:oleObj>
              </mc:Choice>
              <mc:Fallback>
                <p:oleObj name="Equation" r:id="rId6" imgW="482400" imgH="215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4040515"/>
                        <a:ext cx="1524000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280864"/>
              </p:ext>
            </p:extLst>
          </p:nvPr>
        </p:nvGraphicFramePr>
        <p:xfrm>
          <a:off x="4947444" y="3894466"/>
          <a:ext cx="4021138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42" name="Equation" r:id="rId8" imgW="1295280" imgH="266400" progId="Equation.3">
                  <p:embed/>
                </p:oleObj>
              </mc:Choice>
              <mc:Fallback>
                <p:oleObj name="Equation" r:id="rId8" imgW="1295280" imgH="266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7444" y="3894466"/>
                        <a:ext cx="4021138" cy="823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14"/>
          <p:cNvSpPr>
            <a:spLocks noChangeArrowheads="1"/>
          </p:cNvSpPr>
          <p:nvPr/>
        </p:nvSpPr>
        <p:spPr bwMode="auto">
          <a:xfrm>
            <a:off x="1143000" y="464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800" b="1" dirty="0" smtClean="0">
                <a:solidFill>
                  <a:srgbClr val="3333CC"/>
                </a:solidFill>
              </a:rPr>
              <a:t>Rozproszenie strumienia wykładniczego</a:t>
            </a:r>
            <a:endParaRPr kumimoji="1" lang="pl-PL" sz="44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aphicFrame>
        <p:nvGraphicFramePr>
          <p:cNvPr id="133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567225"/>
              </p:ext>
            </p:extLst>
          </p:nvPr>
        </p:nvGraphicFramePr>
        <p:xfrm>
          <a:off x="3505200" y="5545138"/>
          <a:ext cx="2771775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43" name="Equation" r:id="rId10" imgW="1079280" imgH="419040" progId="Equation.3">
                  <p:embed/>
                </p:oleObj>
              </mc:Choice>
              <mc:Fallback>
                <p:oleObj name="Equation" r:id="rId10" imgW="1079280" imgH="4190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545138"/>
                        <a:ext cx="2771775" cy="1074737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2" name="Text Box 16"/>
          <p:cNvSpPr txBox="1">
            <a:spLocks noChangeArrowheads="1"/>
          </p:cNvSpPr>
          <p:nvPr/>
        </p:nvSpPr>
        <p:spPr bwMode="auto">
          <a:xfrm>
            <a:off x="7392987" y="650683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1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900491"/>
              </p:ext>
            </p:extLst>
          </p:nvPr>
        </p:nvGraphicFramePr>
        <p:xfrm>
          <a:off x="2339905" y="3932565"/>
          <a:ext cx="1931988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44" name="Equation" r:id="rId12" imgW="622080" imgH="253800" progId="Equation.3">
                  <p:embed/>
                </p:oleObj>
              </mc:Choice>
              <mc:Fallback>
                <p:oleObj name="Equation" r:id="rId12" imgW="622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05" y="3932565"/>
                        <a:ext cx="1931988" cy="785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ROZKŁAD ERLANGA (ogólny</a:t>
            </a:r>
            <a:r>
              <a:rPr lang="pl-PL" dirty="0">
                <a:solidFill>
                  <a:schemeClr val="folHlink"/>
                </a:solidFill>
              </a:rPr>
              <a:t>)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grpSp>
        <p:nvGrpSpPr>
          <p:cNvPr id="14340" name="Group 40"/>
          <p:cNvGrpSpPr>
            <a:grpSpLocks/>
          </p:cNvGrpSpPr>
          <p:nvPr/>
        </p:nvGrpSpPr>
        <p:grpSpPr bwMode="auto">
          <a:xfrm>
            <a:off x="1295400" y="1944688"/>
            <a:ext cx="7808913" cy="828675"/>
            <a:chOff x="816" y="1225"/>
            <a:chExt cx="4919" cy="522"/>
          </a:xfrm>
        </p:grpSpPr>
        <p:sp>
          <p:nvSpPr>
            <p:cNvPr id="14344" name="Line 17"/>
            <p:cNvSpPr>
              <a:spLocks noChangeShapeType="1"/>
            </p:cNvSpPr>
            <p:nvPr/>
          </p:nvSpPr>
          <p:spPr bwMode="auto">
            <a:xfrm flipV="1">
              <a:off x="816" y="1487"/>
              <a:ext cx="41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5" name="Oval 18"/>
            <p:cNvSpPr>
              <a:spLocks noChangeArrowheads="1"/>
            </p:cNvSpPr>
            <p:nvPr/>
          </p:nvSpPr>
          <p:spPr bwMode="auto">
            <a:xfrm>
              <a:off x="2674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6" name="Oval 19"/>
            <p:cNvSpPr>
              <a:spLocks noChangeArrowheads="1"/>
            </p:cNvSpPr>
            <p:nvPr/>
          </p:nvSpPr>
          <p:spPr bwMode="auto">
            <a:xfrm>
              <a:off x="4522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7" name="Oval 20"/>
            <p:cNvSpPr>
              <a:spLocks noChangeArrowheads="1"/>
            </p:cNvSpPr>
            <p:nvPr/>
          </p:nvSpPr>
          <p:spPr bwMode="auto">
            <a:xfrm>
              <a:off x="1213" y="123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8" name="Line 21"/>
            <p:cNvSpPr>
              <a:spLocks noChangeShapeType="1"/>
            </p:cNvSpPr>
            <p:nvPr/>
          </p:nvSpPr>
          <p:spPr bwMode="auto">
            <a:xfrm>
              <a:off x="1876" y="1495"/>
              <a:ext cx="80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49" name="Line 22"/>
            <p:cNvSpPr>
              <a:spLocks noChangeShapeType="1"/>
            </p:cNvSpPr>
            <p:nvPr/>
          </p:nvSpPr>
          <p:spPr bwMode="auto">
            <a:xfrm>
              <a:off x="3334" y="1492"/>
              <a:ext cx="34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50" name="Line 23"/>
            <p:cNvSpPr>
              <a:spLocks noChangeShapeType="1"/>
            </p:cNvSpPr>
            <p:nvPr/>
          </p:nvSpPr>
          <p:spPr bwMode="auto">
            <a:xfrm>
              <a:off x="3702" y="1492"/>
              <a:ext cx="36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51" name="Line 24"/>
            <p:cNvSpPr>
              <a:spLocks noChangeShapeType="1"/>
            </p:cNvSpPr>
            <p:nvPr/>
          </p:nvSpPr>
          <p:spPr bwMode="auto">
            <a:xfrm>
              <a:off x="4094" y="1495"/>
              <a:ext cx="425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352" name="Line 25"/>
            <p:cNvSpPr>
              <a:spLocks noChangeShapeType="1"/>
            </p:cNvSpPr>
            <p:nvPr/>
          </p:nvSpPr>
          <p:spPr bwMode="auto">
            <a:xfrm>
              <a:off x="5188" y="1489"/>
              <a:ext cx="54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4353" name="Group 28"/>
            <p:cNvGrpSpPr>
              <a:grpSpLocks/>
            </p:cNvGrpSpPr>
            <p:nvPr/>
          </p:nvGrpSpPr>
          <p:grpSpPr bwMode="auto">
            <a:xfrm>
              <a:off x="2888" y="1317"/>
              <a:ext cx="240" cy="346"/>
              <a:chOff x="2888" y="1317"/>
              <a:chExt cx="240" cy="346"/>
            </a:xfrm>
          </p:grpSpPr>
          <p:sp>
            <p:nvSpPr>
              <p:cNvPr id="14360" name="Rectangle 26"/>
              <p:cNvSpPr>
                <a:spLocks noChangeArrowheads="1"/>
              </p:cNvSpPr>
              <p:nvPr/>
            </p:nvSpPr>
            <p:spPr bwMode="auto">
              <a:xfrm>
                <a:off x="2888" y="1317"/>
                <a:ext cx="136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 dirty="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 i="1" dirty="0"/>
              </a:p>
            </p:txBody>
          </p:sp>
          <p:sp>
            <p:nvSpPr>
              <p:cNvPr id="14361" name="Rectangle 27"/>
              <p:cNvSpPr>
                <a:spLocks noChangeArrowheads="1"/>
              </p:cNvSpPr>
              <p:nvPr/>
            </p:nvSpPr>
            <p:spPr bwMode="auto">
              <a:xfrm>
                <a:off x="3035" y="1461"/>
                <a:ext cx="93" cy="20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2100">
                    <a:solidFill>
                      <a:srgbClr val="000000"/>
                    </a:solidFill>
                    <a:latin typeface="Arial" pitchFamily="34" charset="0"/>
                  </a:rPr>
                  <a:t>2</a:t>
                </a:r>
                <a:endParaRPr lang="pl-PL"/>
              </a:p>
            </p:txBody>
          </p:sp>
        </p:grpSp>
        <p:grpSp>
          <p:nvGrpSpPr>
            <p:cNvPr id="14354" name="Group 31"/>
            <p:cNvGrpSpPr>
              <a:grpSpLocks/>
            </p:cNvGrpSpPr>
            <p:nvPr/>
          </p:nvGrpSpPr>
          <p:grpSpPr bwMode="auto">
            <a:xfrm>
              <a:off x="1445" y="1317"/>
              <a:ext cx="241" cy="346"/>
              <a:chOff x="1445" y="1317"/>
              <a:chExt cx="241" cy="346"/>
            </a:xfrm>
          </p:grpSpPr>
          <p:sp>
            <p:nvSpPr>
              <p:cNvPr id="14358" name="Rectangle 29"/>
              <p:cNvSpPr>
                <a:spLocks noChangeArrowheads="1"/>
              </p:cNvSpPr>
              <p:nvPr/>
            </p:nvSpPr>
            <p:spPr bwMode="auto">
              <a:xfrm>
                <a:off x="1445" y="1317"/>
                <a:ext cx="136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 dirty="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 i="1" dirty="0"/>
              </a:p>
            </p:txBody>
          </p:sp>
          <p:sp>
            <p:nvSpPr>
              <p:cNvPr id="14359" name="Rectangle 30"/>
              <p:cNvSpPr>
                <a:spLocks noChangeArrowheads="1"/>
              </p:cNvSpPr>
              <p:nvPr/>
            </p:nvSpPr>
            <p:spPr bwMode="auto">
              <a:xfrm>
                <a:off x="1593" y="1461"/>
                <a:ext cx="93" cy="20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2100">
                    <a:solidFill>
                      <a:srgbClr val="000000"/>
                    </a:solidFill>
                    <a:latin typeface="Arial" pitchFamily="34" charset="0"/>
                  </a:rPr>
                  <a:t>1</a:t>
                </a:r>
                <a:endParaRPr lang="pl-PL"/>
              </a:p>
            </p:txBody>
          </p:sp>
        </p:grpSp>
        <p:grpSp>
          <p:nvGrpSpPr>
            <p:cNvPr id="14355" name="Group 34"/>
            <p:cNvGrpSpPr>
              <a:grpSpLocks/>
            </p:cNvGrpSpPr>
            <p:nvPr/>
          </p:nvGrpSpPr>
          <p:grpSpPr bwMode="auto">
            <a:xfrm>
              <a:off x="4745" y="1307"/>
              <a:ext cx="204" cy="346"/>
              <a:chOff x="4745" y="1307"/>
              <a:chExt cx="204" cy="346"/>
            </a:xfrm>
          </p:grpSpPr>
          <p:sp>
            <p:nvSpPr>
              <p:cNvPr id="14356" name="Rectangle 32"/>
              <p:cNvSpPr>
                <a:spLocks noChangeArrowheads="1"/>
              </p:cNvSpPr>
              <p:nvPr/>
            </p:nvSpPr>
            <p:spPr bwMode="auto">
              <a:xfrm>
                <a:off x="4745" y="1307"/>
                <a:ext cx="136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 dirty="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 i="1" dirty="0"/>
              </a:p>
            </p:txBody>
          </p:sp>
          <p:sp>
            <p:nvSpPr>
              <p:cNvPr id="14357" name="Rectangle 33"/>
              <p:cNvSpPr>
                <a:spLocks noChangeArrowheads="1"/>
              </p:cNvSpPr>
              <p:nvPr/>
            </p:nvSpPr>
            <p:spPr bwMode="auto">
              <a:xfrm>
                <a:off x="4893" y="1451"/>
                <a:ext cx="56" cy="20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2100" i="1">
                    <a:solidFill>
                      <a:srgbClr val="000000"/>
                    </a:solidFill>
                    <a:latin typeface="Arial" pitchFamily="34" charset="0"/>
                  </a:rPr>
                  <a:t>r</a:t>
                </a:r>
                <a:endParaRPr lang="pl-PL"/>
              </a:p>
            </p:txBody>
          </p:sp>
        </p:grpSp>
      </p:grpSp>
      <p:graphicFrame>
        <p:nvGraphicFramePr>
          <p:cNvPr id="1433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446306"/>
              </p:ext>
            </p:extLst>
          </p:nvPr>
        </p:nvGraphicFramePr>
        <p:xfrm>
          <a:off x="2978150" y="4610893"/>
          <a:ext cx="4878388" cy="176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17" name="Equation" r:id="rId4" imgW="1612800" imgH="583920" progId="Equation.3">
                  <p:embed/>
                </p:oleObj>
              </mc:Choice>
              <mc:Fallback>
                <p:oleObj name="Equation" r:id="rId4" imgW="1612800" imgH="5839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8150" y="4610893"/>
                        <a:ext cx="4878388" cy="176053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AutoShape 43"/>
          <p:cNvSpPr>
            <a:spLocks/>
          </p:cNvSpPr>
          <p:nvPr/>
        </p:nvSpPr>
        <p:spPr bwMode="auto">
          <a:xfrm rot="-5400000">
            <a:off x="4686300" y="-38100"/>
            <a:ext cx="685800" cy="6553200"/>
          </a:xfrm>
          <a:prstGeom prst="leftBrace">
            <a:avLst>
              <a:gd name="adj1" fmla="val 7963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4342" name="Text Box 44"/>
          <p:cNvSpPr txBox="1">
            <a:spLocks noChangeArrowheads="1"/>
          </p:cNvSpPr>
          <p:nvPr/>
        </p:nvSpPr>
        <p:spPr bwMode="auto">
          <a:xfrm>
            <a:off x="3505200" y="3733800"/>
            <a:ext cx="3962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Rozkłady wykładnicze (fazy)</a:t>
            </a:r>
            <a:endParaRPr lang="pl-PL" b="1" dirty="0"/>
          </a:p>
        </p:txBody>
      </p:sp>
      <p:sp>
        <p:nvSpPr>
          <p:cNvPr id="14343" name="Text Box 45"/>
          <p:cNvSpPr txBox="1">
            <a:spLocks noChangeArrowheads="1"/>
          </p:cNvSpPr>
          <p:nvPr/>
        </p:nvSpPr>
        <p:spPr bwMode="auto">
          <a:xfrm>
            <a:off x="7430293" y="6495473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 ROZKŁAD </a:t>
            </a:r>
            <a:r>
              <a:rPr lang="pl-PL" dirty="0">
                <a:solidFill>
                  <a:schemeClr val="folHlink"/>
                </a:solidFill>
              </a:rPr>
              <a:t>ERLANGA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grpSp>
        <p:nvGrpSpPr>
          <p:cNvPr id="15365" name="Group 29"/>
          <p:cNvGrpSpPr>
            <a:grpSpLocks/>
          </p:cNvGrpSpPr>
          <p:nvPr/>
        </p:nvGrpSpPr>
        <p:grpSpPr bwMode="auto">
          <a:xfrm>
            <a:off x="1295400" y="1944688"/>
            <a:ext cx="7808913" cy="828675"/>
            <a:chOff x="816" y="1225"/>
            <a:chExt cx="4919" cy="522"/>
          </a:xfrm>
        </p:grpSpPr>
        <p:sp>
          <p:nvSpPr>
            <p:cNvPr id="15375" name="Line 4"/>
            <p:cNvSpPr>
              <a:spLocks noChangeShapeType="1"/>
            </p:cNvSpPr>
            <p:nvPr/>
          </p:nvSpPr>
          <p:spPr bwMode="auto">
            <a:xfrm flipV="1">
              <a:off x="816" y="1487"/>
              <a:ext cx="41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6" name="Oval 5"/>
            <p:cNvSpPr>
              <a:spLocks noChangeArrowheads="1"/>
            </p:cNvSpPr>
            <p:nvPr/>
          </p:nvSpPr>
          <p:spPr bwMode="auto">
            <a:xfrm>
              <a:off x="2674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7" name="Oval 6"/>
            <p:cNvSpPr>
              <a:spLocks noChangeArrowheads="1"/>
            </p:cNvSpPr>
            <p:nvPr/>
          </p:nvSpPr>
          <p:spPr bwMode="auto">
            <a:xfrm>
              <a:off x="4522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8" name="Oval 7"/>
            <p:cNvSpPr>
              <a:spLocks noChangeArrowheads="1"/>
            </p:cNvSpPr>
            <p:nvPr/>
          </p:nvSpPr>
          <p:spPr bwMode="auto">
            <a:xfrm>
              <a:off x="1213" y="123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79" name="Line 8"/>
            <p:cNvSpPr>
              <a:spLocks noChangeShapeType="1"/>
            </p:cNvSpPr>
            <p:nvPr/>
          </p:nvSpPr>
          <p:spPr bwMode="auto">
            <a:xfrm>
              <a:off x="1876" y="1495"/>
              <a:ext cx="80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0" name="Line 9"/>
            <p:cNvSpPr>
              <a:spLocks noChangeShapeType="1"/>
            </p:cNvSpPr>
            <p:nvPr/>
          </p:nvSpPr>
          <p:spPr bwMode="auto">
            <a:xfrm>
              <a:off x="3334" y="1492"/>
              <a:ext cx="34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1" name="Line 10"/>
            <p:cNvSpPr>
              <a:spLocks noChangeShapeType="1"/>
            </p:cNvSpPr>
            <p:nvPr/>
          </p:nvSpPr>
          <p:spPr bwMode="auto">
            <a:xfrm>
              <a:off x="3702" y="1492"/>
              <a:ext cx="36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2" name="Line 11"/>
            <p:cNvSpPr>
              <a:spLocks noChangeShapeType="1"/>
            </p:cNvSpPr>
            <p:nvPr/>
          </p:nvSpPr>
          <p:spPr bwMode="auto">
            <a:xfrm>
              <a:off x="4094" y="1495"/>
              <a:ext cx="425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83" name="Line 12"/>
            <p:cNvSpPr>
              <a:spLocks noChangeShapeType="1"/>
            </p:cNvSpPr>
            <p:nvPr/>
          </p:nvSpPr>
          <p:spPr bwMode="auto">
            <a:xfrm>
              <a:off x="5188" y="1489"/>
              <a:ext cx="54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5384" name="Group 16"/>
            <p:cNvGrpSpPr>
              <a:grpSpLocks/>
            </p:cNvGrpSpPr>
            <p:nvPr/>
          </p:nvGrpSpPr>
          <p:grpSpPr bwMode="auto">
            <a:xfrm>
              <a:off x="1445" y="1317"/>
              <a:ext cx="235" cy="374"/>
              <a:chOff x="1445" y="1317"/>
              <a:chExt cx="235" cy="374"/>
            </a:xfrm>
          </p:grpSpPr>
          <p:sp>
            <p:nvSpPr>
              <p:cNvPr id="15385" name="Rectangle 17"/>
              <p:cNvSpPr>
                <a:spLocks noChangeArrowheads="1"/>
              </p:cNvSpPr>
              <p:nvPr/>
            </p:nvSpPr>
            <p:spPr bwMode="auto">
              <a:xfrm>
                <a:off x="1445" y="1317"/>
                <a:ext cx="235" cy="30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 dirty="0" err="1">
                    <a:solidFill>
                      <a:srgbClr val="000000"/>
                    </a:solidFill>
                  </a:rPr>
                  <a:t>r</a:t>
                </a:r>
                <a:r>
                  <a:rPr lang="pl-PL" sz="3100" i="1" dirty="0" err="1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 i="1" dirty="0"/>
              </a:p>
            </p:txBody>
          </p:sp>
          <p:sp>
            <p:nvSpPr>
              <p:cNvPr id="15386" name="Rectangle 18"/>
              <p:cNvSpPr>
                <a:spLocks noChangeArrowheads="1"/>
              </p:cNvSpPr>
              <p:nvPr/>
            </p:nvSpPr>
            <p:spPr bwMode="auto">
              <a:xfrm>
                <a:off x="1593" y="1461"/>
                <a:ext cx="0" cy="23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/>
              </a:p>
            </p:txBody>
          </p:sp>
        </p:grpSp>
      </p:grpSp>
      <p:grpSp>
        <p:nvGrpSpPr>
          <p:cNvPr id="15366" name="Group 23"/>
          <p:cNvGrpSpPr>
            <a:grpSpLocks/>
          </p:cNvGrpSpPr>
          <p:nvPr/>
        </p:nvGrpSpPr>
        <p:grpSpPr bwMode="auto">
          <a:xfrm>
            <a:off x="7543800" y="2133600"/>
            <a:ext cx="373063" cy="593725"/>
            <a:chOff x="1445" y="1317"/>
            <a:chExt cx="235" cy="374"/>
          </a:xfrm>
        </p:grpSpPr>
        <p:sp>
          <p:nvSpPr>
            <p:cNvPr id="15373" name="Rectangle 24"/>
            <p:cNvSpPr>
              <a:spLocks noChangeArrowheads="1"/>
            </p:cNvSpPr>
            <p:nvPr/>
          </p:nvSpPr>
          <p:spPr bwMode="auto">
            <a:xfrm>
              <a:off x="1445" y="1317"/>
              <a:ext cx="235" cy="30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 dirty="0" err="1">
                  <a:solidFill>
                    <a:srgbClr val="000000"/>
                  </a:solidFill>
                </a:rPr>
                <a:t>r</a:t>
              </a:r>
              <a:r>
                <a:rPr lang="pl-PL" sz="3100" i="1" dirty="0" err="1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 i="1" dirty="0"/>
            </a:p>
          </p:txBody>
        </p:sp>
        <p:sp>
          <p:nvSpPr>
            <p:cNvPr id="15374" name="Rectangle 25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pSp>
        <p:nvGrpSpPr>
          <p:cNvPr id="15367" name="Group 26"/>
          <p:cNvGrpSpPr>
            <a:grpSpLocks/>
          </p:cNvGrpSpPr>
          <p:nvPr/>
        </p:nvGrpSpPr>
        <p:grpSpPr bwMode="auto">
          <a:xfrm>
            <a:off x="4572000" y="2133600"/>
            <a:ext cx="373063" cy="593725"/>
            <a:chOff x="1445" y="1317"/>
            <a:chExt cx="235" cy="374"/>
          </a:xfrm>
        </p:grpSpPr>
        <p:sp>
          <p:nvSpPr>
            <p:cNvPr id="15371" name="Rectangle 27"/>
            <p:cNvSpPr>
              <a:spLocks noChangeArrowheads="1"/>
            </p:cNvSpPr>
            <p:nvPr/>
          </p:nvSpPr>
          <p:spPr bwMode="auto">
            <a:xfrm>
              <a:off x="1445" y="1317"/>
              <a:ext cx="235" cy="30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 dirty="0" err="1">
                  <a:solidFill>
                    <a:srgbClr val="000000"/>
                  </a:solidFill>
                </a:rPr>
                <a:t>r</a:t>
              </a:r>
              <a:r>
                <a:rPr lang="pl-PL" sz="3100" i="1" dirty="0" err="1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 i="1" dirty="0"/>
            </a:p>
          </p:txBody>
        </p:sp>
        <p:sp>
          <p:nvSpPr>
            <p:cNvPr id="15372" name="Rectangle 28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aphicFrame>
        <p:nvGraphicFramePr>
          <p:cNvPr id="1536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696512"/>
              </p:ext>
            </p:extLst>
          </p:nvPr>
        </p:nvGraphicFramePr>
        <p:xfrm>
          <a:off x="206515" y="4887875"/>
          <a:ext cx="3824288" cy="13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0" name="Dokument" r:id="rId5" imgW="1404720" imgH="482760" progId="Word.Document.8">
                  <p:embed/>
                </p:oleObj>
              </mc:Choice>
              <mc:Fallback>
                <p:oleObj name="Dokument" r:id="rId5" imgW="1404720" imgH="48276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15" y="4887875"/>
                        <a:ext cx="3824288" cy="131762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614106"/>
              </p:ext>
            </p:extLst>
          </p:nvPr>
        </p:nvGraphicFramePr>
        <p:xfrm>
          <a:off x="6781800" y="5129175"/>
          <a:ext cx="195897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21" name="Equation" r:id="rId7" imgW="736560" imgH="406080" progId="Equation.3">
                  <p:embed/>
                </p:oleObj>
              </mc:Choice>
              <mc:Fallback>
                <p:oleObj name="Equation" r:id="rId7" imgW="736560" imgH="406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129175"/>
                        <a:ext cx="1958975" cy="10763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AutoShape 32"/>
          <p:cNvSpPr>
            <a:spLocks/>
          </p:cNvSpPr>
          <p:nvPr/>
        </p:nvSpPr>
        <p:spPr bwMode="auto">
          <a:xfrm rot="-5400000">
            <a:off x="4686300" y="-38100"/>
            <a:ext cx="685800" cy="6553200"/>
          </a:xfrm>
          <a:prstGeom prst="leftBrace">
            <a:avLst>
              <a:gd name="adj1" fmla="val 7963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5369" name="Text Box 33"/>
          <p:cNvSpPr txBox="1">
            <a:spLocks noChangeArrowheads="1"/>
          </p:cNvSpPr>
          <p:nvPr/>
        </p:nvSpPr>
        <p:spPr bwMode="auto">
          <a:xfrm>
            <a:off x="2528888" y="3700842"/>
            <a:ext cx="53487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CC"/>
                </a:solidFill>
              </a:rPr>
              <a:t>i</a:t>
            </a:r>
            <a:r>
              <a:rPr lang="pl-PL" b="1" dirty="0" smtClean="0">
                <a:solidFill>
                  <a:srgbClr val="3333CC"/>
                </a:solidFill>
              </a:rPr>
              <a:t>dentyczne rozkłady wykładnicze (fazy)</a:t>
            </a:r>
            <a:endParaRPr lang="pl-PL" b="1" dirty="0"/>
          </a:p>
        </p:txBody>
      </p:sp>
      <p:sp>
        <p:nvSpPr>
          <p:cNvPr id="15370" name="Text Box 34"/>
          <p:cNvSpPr txBox="1">
            <a:spLocks noChangeArrowheads="1"/>
          </p:cNvSpPr>
          <p:nvPr/>
        </p:nvSpPr>
        <p:spPr bwMode="auto">
          <a:xfrm>
            <a:off x="7408323" y="6486236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pic>
        <p:nvPicPr>
          <p:cNvPr id="27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3850" y="5653944"/>
            <a:ext cx="605056" cy="72008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 ROZKŁAD </a:t>
            </a:r>
            <a:r>
              <a:rPr lang="pl-PL" dirty="0">
                <a:solidFill>
                  <a:schemeClr val="folHlink"/>
                </a:solidFill>
              </a:rPr>
              <a:t>ERLANGA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26627" name="Rectangle 99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26628" name="Rectangle 105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pSp>
        <p:nvGrpSpPr>
          <p:cNvPr id="26629" name="Group 119"/>
          <p:cNvGrpSpPr>
            <a:grpSpLocks/>
          </p:cNvGrpSpPr>
          <p:nvPr/>
        </p:nvGrpSpPr>
        <p:grpSpPr bwMode="auto">
          <a:xfrm>
            <a:off x="1676400" y="1981200"/>
            <a:ext cx="6261100" cy="4370388"/>
            <a:chOff x="1056" y="1248"/>
            <a:chExt cx="3944" cy="2753"/>
          </a:xfrm>
        </p:grpSpPr>
        <p:sp>
          <p:nvSpPr>
            <p:cNvPr id="26631" name="Rectangle 27"/>
            <p:cNvSpPr>
              <a:spLocks noChangeArrowheads="1"/>
            </p:cNvSpPr>
            <p:nvPr/>
          </p:nvSpPr>
          <p:spPr bwMode="auto">
            <a:xfrm>
              <a:off x="1344" y="1299"/>
              <a:ext cx="3613" cy="251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2" name="Line 2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3" name="Line 2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4" name="Line 3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5" name="Line 3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6" name="Line 32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7" name="Line 33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8" name="Line 34"/>
            <p:cNvSpPr>
              <a:spLocks noChangeShapeType="1"/>
            </p:cNvSpPr>
            <p:nvPr/>
          </p:nvSpPr>
          <p:spPr bwMode="auto">
            <a:xfrm flipV="1">
              <a:off x="1344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39" name="Line 35"/>
            <p:cNvSpPr>
              <a:spLocks noChangeShapeType="1"/>
            </p:cNvSpPr>
            <p:nvPr/>
          </p:nvSpPr>
          <p:spPr bwMode="auto">
            <a:xfrm>
              <a:off x="1344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0" name="Line 37"/>
            <p:cNvSpPr>
              <a:spLocks noChangeShapeType="1"/>
            </p:cNvSpPr>
            <p:nvPr/>
          </p:nvSpPr>
          <p:spPr bwMode="auto">
            <a:xfrm flipV="1">
              <a:off x="1948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1" name="Line 38"/>
            <p:cNvSpPr>
              <a:spLocks noChangeShapeType="1"/>
            </p:cNvSpPr>
            <p:nvPr/>
          </p:nvSpPr>
          <p:spPr bwMode="auto">
            <a:xfrm>
              <a:off x="1948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2" name="Rectangle 39"/>
            <p:cNvSpPr>
              <a:spLocks noChangeArrowheads="1"/>
            </p:cNvSpPr>
            <p:nvPr/>
          </p:nvSpPr>
          <p:spPr bwMode="auto">
            <a:xfrm>
              <a:off x="1884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0.5</a:t>
              </a:r>
              <a:endParaRPr lang="pl-PL" sz="3200" b="1"/>
            </a:p>
          </p:txBody>
        </p:sp>
        <p:sp>
          <p:nvSpPr>
            <p:cNvPr id="26643" name="Line 40"/>
            <p:cNvSpPr>
              <a:spLocks noChangeShapeType="1"/>
            </p:cNvSpPr>
            <p:nvPr/>
          </p:nvSpPr>
          <p:spPr bwMode="auto">
            <a:xfrm flipV="1">
              <a:off x="2546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4" name="Line 41"/>
            <p:cNvSpPr>
              <a:spLocks noChangeShapeType="1"/>
            </p:cNvSpPr>
            <p:nvPr/>
          </p:nvSpPr>
          <p:spPr bwMode="auto">
            <a:xfrm>
              <a:off x="2546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5" name="Rectangle 42"/>
            <p:cNvSpPr>
              <a:spLocks noChangeArrowheads="1"/>
            </p:cNvSpPr>
            <p:nvPr/>
          </p:nvSpPr>
          <p:spPr bwMode="auto">
            <a:xfrm>
              <a:off x="2524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26646" name="Line 43"/>
            <p:cNvSpPr>
              <a:spLocks noChangeShapeType="1"/>
            </p:cNvSpPr>
            <p:nvPr/>
          </p:nvSpPr>
          <p:spPr bwMode="auto">
            <a:xfrm flipV="1">
              <a:off x="3150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7" name="Line 44"/>
            <p:cNvSpPr>
              <a:spLocks noChangeShapeType="1"/>
            </p:cNvSpPr>
            <p:nvPr/>
          </p:nvSpPr>
          <p:spPr bwMode="auto">
            <a:xfrm>
              <a:off x="3150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48" name="Rectangle 45"/>
            <p:cNvSpPr>
              <a:spLocks noChangeArrowheads="1"/>
            </p:cNvSpPr>
            <p:nvPr/>
          </p:nvSpPr>
          <p:spPr bwMode="auto">
            <a:xfrm>
              <a:off x="3086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1.5</a:t>
              </a:r>
              <a:endParaRPr lang="pl-PL" sz="3200" b="1"/>
            </a:p>
          </p:txBody>
        </p:sp>
        <p:sp>
          <p:nvSpPr>
            <p:cNvPr id="26649" name="Line 46"/>
            <p:cNvSpPr>
              <a:spLocks noChangeShapeType="1"/>
            </p:cNvSpPr>
            <p:nvPr/>
          </p:nvSpPr>
          <p:spPr bwMode="auto">
            <a:xfrm flipV="1">
              <a:off x="3755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0" name="Line 47"/>
            <p:cNvSpPr>
              <a:spLocks noChangeShapeType="1"/>
            </p:cNvSpPr>
            <p:nvPr/>
          </p:nvSpPr>
          <p:spPr bwMode="auto">
            <a:xfrm>
              <a:off x="3755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1" name="Rectangle 48"/>
            <p:cNvSpPr>
              <a:spLocks noChangeArrowheads="1"/>
            </p:cNvSpPr>
            <p:nvPr/>
          </p:nvSpPr>
          <p:spPr bwMode="auto">
            <a:xfrm>
              <a:off x="3733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26652" name="Line 49"/>
            <p:cNvSpPr>
              <a:spLocks noChangeShapeType="1"/>
            </p:cNvSpPr>
            <p:nvPr/>
          </p:nvSpPr>
          <p:spPr bwMode="auto">
            <a:xfrm flipV="1">
              <a:off x="4352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3" name="Line 50"/>
            <p:cNvSpPr>
              <a:spLocks noChangeShapeType="1"/>
            </p:cNvSpPr>
            <p:nvPr/>
          </p:nvSpPr>
          <p:spPr bwMode="auto">
            <a:xfrm>
              <a:off x="4352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4" name="Rectangle 51"/>
            <p:cNvSpPr>
              <a:spLocks noChangeArrowheads="1"/>
            </p:cNvSpPr>
            <p:nvPr/>
          </p:nvSpPr>
          <p:spPr bwMode="auto">
            <a:xfrm>
              <a:off x="4288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2.5</a:t>
              </a:r>
              <a:endParaRPr lang="pl-PL" sz="3200" b="1"/>
            </a:p>
          </p:txBody>
        </p:sp>
        <p:sp>
          <p:nvSpPr>
            <p:cNvPr id="26655" name="Line 52"/>
            <p:cNvSpPr>
              <a:spLocks noChangeShapeType="1"/>
            </p:cNvSpPr>
            <p:nvPr/>
          </p:nvSpPr>
          <p:spPr bwMode="auto">
            <a:xfrm flipV="1">
              <a:off x="4957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6" name="Line 53"/>
            <p:cNvSpPr>
              <a:spLocks noChangeShapeType="1"/>
            </p:cNvSpPr>
            <p:nvPr/>
          </p:nvSpPr>
          <p:spPr bwMode="auto">
            <a:xfrm>
              <a:off x="4957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7" name="Rectangle 54"/>
            <p:cNvSpPr>
              <a:spLocks noChangeArrowheads="1"/>
            </p:cNvSpPr>
            <p:nvPr/>
          </p:nvSpPr>
          <p:spPr bwMode="auto">
            <a:xfrm>
              <a:off x="4936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3</a:t>
              </a:r>
              <a:endParaRPr lang="pl-PL" sz="3200" b="1"/>
            </a:p>
          </p:txBody>
        </p:sp>
        <p:sp>
          <p:nvSpPr>
            <p:cNvPr id="26658" name="Line 55"/>
            <p:cNvSpPr>
              <a:spLocks noChangeShapeType="1"/>
            </p:cNvSpPr>
            <p:nvPr/>
          </p:nvSpPr>
          <p:spPr bwMode="auto">
            <a:xfrm>
              <a:off x="1344" y="3818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59" name="Line 56"/>
            <p:cNvSpPr>
              <a:spLocks noChangeShapeType="1"/>
            </p:cNvSpPr>
            <p:nvPr/>
          </p:nvSpPr>
          <p:spPr bwMode="auto">
            <a:xfrm flipH="1">
              <a:off x="4921" y="3818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0" name="Rectangle 57"/>
            <p:cNvSpPr>
              <a:spLocks noChangeArrowheads="1"/>
            </p:cNvSpPr>
            <p:nvPr/>
          </p:nvSpPr>
          <p:spPr bwMode="auto">
            <a:xfrm>
              <a:off x="1134" y="376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</a:t>
              </a:r>
              <a:endParaRPr lang="pl-PL" sz="3200" b="1"/>
            </a:p>
          </p:txBody>
        </p:sp>
        <p:sp>
          <p:nvSpPr>
            <p:cNvPr id="26661" name="Line 58"/>
            <p:cNvSpPr>
              <a:spLocks noChangeShapeType="1"/>
            </p:cNvSpPr>
            <p:nvPr/>
          </p:nvSpPr>
          <p:spPr bwMode="auto">
            <a:xfrm>
              <a:off x="1344" y="3570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2" name="Line 59"/>
            <p:cNvSpPr>
              <a:spLocks noChangeShapeType="1"/>
            </p:cNvSpPr>
            <p:nvPr/>
          </p:nvSpPr>
          <p:spPr bwMode="auto">
            <a:xfrm flipH="1">
              <a:off x="4921" y="3570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3" name="Rectangle 60"/>
            <p:cNvSpPr>
              <a:spLocks noChangeArrowheads="1"/>
            </p:cNvSpPr>
            <p:nvPr/>
          </p:nvSpPr>
          <p:spPr bwMode="auto">
            <a:xfrm>
              <a:off x="1056" y="3519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0.2</a:t>
              </a:r>
              <a:endParaRPr lang="pl-PL" sz="3200" b="1"/>
            </a:p>
          </p:txBody>
        </p:sp>
        <p:sp>
          <p:nvSpPr>
            <p:cNvPr id="26664" name="Line 61"/>
            <p:cNvSpPr>
              <a:spLocks noChangeShapeType="1"/>
            </p:cNvSpPr>
            <p:nvPr/>
          </p:nvSpPr>
          <p:spPr bwMode="auto">
            <a:xfrm>
              <a:off x="1344" y="3314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5" name="Line 62"/>
            <p:cNvSpPr>
              <a:spLocks noChangeShapeType="1"/>
            </p:cNvSpPr>
            <p:nvPr/>
          </p:nvSpPr>
          <p:spPr bwMode="auto">
            <a:xfrm flipH="1">
              <a:off x="4921" y="3314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6" name="Rectangle 63"/>
            <p:cNvSpPr>
              <a:spLocks noChangeArrowheads="1"/>
            </p:cNvSpPr>
            <p:nvPr/>
          </p:nvSpPr>
          <p:spPr bwMode="auto">
            <a:xfrm>
              <a:off x="1056" y="326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0.4</a:t>
              </a:r>
              <a:endParaRPr lang="pl-PL" sz="3200" b="1"/>
            </a:p>
          </p:txBody>
        </p:sp>
        <p:sp>
          <p:nvSpPr>
            <p:cNvPr id="26667" name="Line 64"/>
            <p:cNvSpPr>
              <a:spLocks noChangeShapeType="1"/>
            </p:cNvSpPr>
            <p:nvPr/>
          </p:nvSpPr>
          <p:spPr bwMode="auto">
            <a:xfrm>
              <a:off x="1344" y="3066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8" name="Line 65"/>
            <p:cNvSpPr>
              <a:spLocks noChangeShapeType="1"/>
            </p:cNvSpPr>
            <p:nvPr/>
          </p:nvSpPr>
          <p:spPr bwMode="auto">
            <a:xfrm flipH="1">
              <a:off x="4921" y="3066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69" name="Rectangle 66"/>
            <p:cNvSpPr>
              <a:spLocks noChangeArrowheads="1"/>
            </p:cNvSpPr>
            <p:nvPr/>
          </p:nvSpPr>
          <p:spPr bwMode="auto">
            <a:xfrm>
              <a:off x="1056" y="3015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0.6</a:t>
              </a:r>
              <a:endParaRPr lang="pl-PL" sz="3200" b="1"/>
            </a:p>
          </p:txBody>
        </p:sp>
        <p:sp>
          <p:nvSpPr>
            <p:cNvPr id="26670" name="Line 67"/>
            <p:cNvSpPr>
              <a:spLocks noChangeShapeType="1"/>
            </p:cNvSpPr>
            <p:nvPr/>
          </p:nvSpPr>
          <p:spPr bwMode="auto">
            <a:xfrm>
              <a:off x="1344" y="281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1" name="Line 68"/>
            <p:cNvSpPr>
              <a:spLocks noChangeShapeType="1"/>
            </p:cNvSpPr>
            <p:nvPr/>
          </p:nvSpPr>
          <p:spPr bwMode="auto">
            <a:xfrm flipH="1">
              <a:off x="4921" y="281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2" name="Rectangle 69"/>
            <p:cNvSpPr>
              <a:spLocks noChangeArrowheads="1"/>
            </p:cNvSpPr>
            <p:nvPr/>
          </p:nvSpPr>
          <p:spPr bwMode="auto">
            <a:xfrm>
              <a:off x="1056" y="2760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0.8</a:t>
              </a:r>
              <a:endParaRPr lang="pl-PL" sz="3200" b="1"/>
            </a:p>
          </p:txBody>
        </p:sp>
        <p:sp>
          <p:nvSpPr>
            <p:cNvPr id="26673" name="Line 70"/>
            <p:cNvSpPr>
              <a:spLocks noChangeShapeType="1"/>
            </p:cNvSpPr>
            <p:nvPr/>
          </p:nvSpPr>
          <p:spPr bwMode="auto">
            <a:xfrm>
              <a:off x="1344" y="2562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4" name="Line 71"/>
            <p:cNvSpPr>
              <a:spLocks noChangeShapeType="1"/>
            </p:cNvSpPr>
            <p:nvPr/>
          </p:nvSpPr>
          <p:spPr bwMode="auto">
            <a:xfrm flipH="1">
              <a:off x="4921" y="2562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5" name="Rectangle 72"/>
            <p:cNvSpPr>
              <a:spLocks noChangeArrowheads="1"/>
            </p:cNvSpPr>
            <p:nvPr/>
          </p:nvSpPr>
          <p:spPr bwMode="auto">
            <a:xfrm>
              <a:off x="1134" y="2512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26676" name="Line 73"/>
            <p:cNvSpPr>
              <a:spLocks noChangeShapeType="1"/>
            </p:cNvSpPr>
            <p:nvPr/>
          </p:nvSpPr>
          <p:spPr bwMode="auto">
            <a:xfrm>
              <a:off x="1344" y="2307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7" name="Line 74"/>
            <p:cNvSpPr>
              <a:spLocks noChangeShapeType="1"/>
            </p:cNvSpPr>
            <p:nvPr/>
          </p:nvSpPr>
          <p:spPr bwMode="auto">
            <a:xfrm flipH="1">
              <a:off x="4921" y="2307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78" name="Rectangle 75"/>
            <p:cNvSpPr>
              <a:spLocks noChangeArrowheads="1"/>
            </p:cNvSpPr>
            <p:nvPr/>
          </p:nvSpPr>
          <p:spPr bwMode="auto">
            <a:xfrm>
              <a:off x="1056" y="2256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1.2</a:t>
              </a:r>
              <a:endParaRPr lang="pl-PL" sz="3200" b="1"/>
            </a:p>
          </p:txBody>
        </p:sp>
        <p:sp>
          <p:nvSpPr>
            <p:cNvPr id="26679" name="Line 76"/>
            <p:cNvSpPr>
              <a:spLocks noChangeShapeType="1"/>
            </p:cNvSpPr>
            <p:nvPr/>
          </p:nvSpPr>
          <p:spPr bwMode="auto">
            <a:xfrm>
              <a:off x="1344" y="205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0" name="Line 77"/>
            <p:cNvSpPr>
              <a:spLocks noChangeShapeType="1"/>
            </p:cNvSpPr>
            <p:nvPr/>
          </p:nvSpPr>
          <p:spPr bwMode="auto">
            <a:xfrm flipH="1">
              <a:off x="4921" y="205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1" name="Rectangle 78"/>
            <p:cNvSpPr>
              <a:spLocks noChangeArrowheads="1"/>
            </p:cNvSpPr>
            <p:nvPr/>
          </p:nvSpPr>
          <p:spPr bwMode="auto">
            <a:xfrm>
              <a:off x="1056" y="2001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1.4</a:t>
              </a:r>
              <a:endParaRPr lang="pl-PL" sz="3200" b="1"/>
            </a:p>
          </p:txBody>
        </p:sp>
        <p:sp>
          <p:nvSpPr>
            <p:cNvPr id="26682" name="Line 79"/>
            <p:cNvSpPr>
              <a:spLocks noChangeShapeType="1"/>
            </p:cNvSpPr>
            <p:nvPr/>
          </p:nvSpPr>
          <p:spPr bwMode="auto">
            <a:xfrm>
              <a:off x="1344" y="1803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3" name="Line 80"/>
            <p:cNvSpPr>
              <a:spLocks noChangeShapeType="1"/>
            </p:cNvSpPr>
            <p:nvPr/>
          </p:nvSpPr>
          <p:spPr bwMode="auto">
            <a:xfrm flipH="1">
              <a:off x="4921" y="1803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4" name="Rectangle 81"/>
            <p:cNvSpPr>
              <a:spLocks noChangeArrowheads="1"/>
            </p:cNvSpPr>
            <p:nvPr/>
          </p:nvSpPr>
          <p:spPr bwMode="auto">
            <a:xfrm>
              <a:off x="1056" y="1752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1.6</a:t>
              </a:r>
              <a:endParaRPr lang="pl-PL" sz="3200" b="1"/>
            </a:p>
          </p:txBody>
        </p:sp>
        <p:sp>
          <p:nvSpPr>
            <p:cNvPr id="26685" name="Line 82"/>
            <p:cNvSpPr>
              <a:spLocks noChangeShapeType="1"/>
            </p:cNvSpPr>
            <p:nvPr/>
          </p:nvSpPr>
          <p:spPr bwMode="auto">
            <a:xfrm>
              <a:off x="1344" y="1555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6" name="Line 83"/>
            <p:cNvSpPr>
              <a:spLocks noChangeShapeType="1"/>
            </p:cNvSpPr>
            <p:nvPr/>
          </p:nvSpPr>
          <p:spPr bwMode="auto">
            <a:xfrm flipH="1">
              <a:off x="4921" y="1555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7" name="Rectangle 84"/>
            <p:cNvSpPr>
              <a:spLocks noChangeArrowheads="1"/>
            </p:cNvSpPr>
            <p:nvPr/>
          </p:nvSpPr>
          <p:spPr bwMode="auto">
            <a:xfrm>
              <a:off x="1056" y="150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1.8</a:t>
              </a:r>
              <a:endParaRPr lang="pl-PL" sz="3200" b="1"/>
            </a:p>
          </p:txBody>
        </p:sp>
        <p:sp>
          <p:nvSpPr>
            <p:cNvPr id="26688" name="Line 85"/>
            <p:cNvSpPr>
              <a:spLocks noChangeShapeType="1"/>
            </p:cNvSpPr>
            <p:nvPr/>
          </p:nvSpPr>
          <p:spPr bwMode="auto">
            <a:xfrm>
              <a:off x="1344" y="1299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89" name="Line 86"/>
            <p:cNvSpPr>
              <a:spLocks noChangeShapeType="1"/>
            </p:cNvSpPr>
            <p:nvPr/>
          </p:nvSpPr>
          <p:spPr bwMode="auto">
            <a:xfrm flipH="1">
              <a:off x="4921" y="1299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0" name="Rectangle 87"/>
            <p:cNvSpPr>
              <a:spLocks noChangeArrowheads="1"/>
            </p:cNvSpPr>
            <p:nvPr/>
          </p:nvSpPr>
          <p:spPr bwMode="auto">
            <a:xfrm>
              <a:off x="1134" y="124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26691" name="Line 8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2" name="Line 8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3" name="Line 9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4" name="Line 9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5" name="Freeform 92"/>
            <p:cNvSpPr>
              <a:spLocks/>
            </p:cNvSpPr>
            <p:nvPr/>
          </p:nvSpPr>
          <p:spPr bwMode="auto">
            <a:xfrm>
              <a:off x="1344" y="2562"/>
              <a:ext cx="3613" cy="1192"/>
            </a:xfrm>
            <a:custGeom>
              <a:avLst/>
              <a:gdLst>
                <a:gd name="T0" fmla="*/ 49 w 3613"/>
                <a:gd name="T1" fmla="*/ 43 h 1192"/>
                <a:gd name="T2" fmla="*/ 106 w 3613"/>
                <a:gd name="T3" fmla="*/ 107 h 1192"/>
                <a:gd name="T4" fmla="*/ 170 w 3613"/>
                <a:gd name="T5" fmla="*/ 163 h 1192"/>
                <a:gd name="T6" fmla="*/ 227 w 3613"/>
                <a:gd name="T7" fmla="*/ 213 h 1192"/>
                <a:gd name="T8" fmla="*/ 291 w 3613"/>
                <a:gd name="T9" fmla="*/ 263 h 1192"/>
                <a:gd name="T10" fmla="*/ 348 w 3613"/>
                <a:gd name="T11" fmla="*/ 313 h 1192"/>
                <a:gd name="T12" fmla="*/ 412 w 3613"/>
                <a:gd name="T13" fmla="*/ 362 h 1192"/>
                <a:gd name="T14" fmla="*/ 469 w 3613"/>
                <a:gd name="T15" fmla="*/ 405 h 1192"/>
                <a:gd name="T16" fmla="*/ 533 w 3613"/>
                <a:gd name="T17" fmla="*/ 447 h 1192"/>
                <a:gd name="T18" fmla="*/ 590 w 3613"/>
                <a:gd name="T19" fmla="*/ 483 h 1192"/>
                <a:gd name="T20" fmla="*/ 647 w 3613"/>
                <a:gd name="T21" fmla="*/ 525 h 1192"/>
                <a:gd name="T22" fmla="*/ 711 w 3613"/>
                <a:gd name="T23" fmla="*/ 561 h 1192"/>
                <a:gd name="T24" fmla="*/ 768 w 3613"/>
                <a:gd name="T25" fmla="*/ 589 h 1192"/>
                <a:gd name="T26" fmla="*/ 832 w 3613"/>
                <a:gd name="T27" fmla="*/ 625 h 1192"/>
                <a:gd name="T28" fmla="*/ 889 w 3613"/>
                <a:gd name="T29" fmla="*/ 653 h 1192"/>
                <a:gd name="T30" fmla="*/ 953 w 3613"/>
                <a:gd name="T31" fmla="*/ 682 h 1192"/>
                <a:gd name="T32" fmla="*/ 1010 w 3613"/>
                <a:gd name="T33" fmla="*/ 710 h 1192"/>
                <a:gd name="T34" fmla="*/ 1074 w 3613"/>
                <a:gd name="T35" fmla="*/ 738 h 1192"/>
                <a:gd name="T36" fmla="*/ 1131 w 3613"/>
                <a:gd name="T37" fmla="*/ 767 h 1192"/>
                <a:gd name="T38" fmla="*/ 1195 w 3613"/>
                <a:gd name="T39" fmla="*/ 788 h 1192"/>
                <a:gd name="T40" fmla="*/ 1251 w 3613"/>
                <a:gd name="T41" fmla="*/ 809 h 1192"/>
                <a:gd name="T42" fmla="*/ 1315 w 3613"/>
                <a:gd name="T43" fmla="*/ 831 h 1192"/>
                <a:gd name="T44" fmla="*/ 1372 w 3613"/>
                <a:gd name="T45" fmla="*/ 852 h 1192"/>
                <a:gd name="T46" fmla="*/ 1436 w 3613"/>
                <a:gd name="T47" fmla="*/ 873 h 1192"/>
                <a:gd name="T48" fmla="*/ 1493 w 3613"/>
                <a:gd name="T49" fmla="*/ 894 h 1192"/>
                <a:gd name="T50" fmla="*/ 1550 w 3613"/>
                <a:gd name="T51" fmla="*/ 909 h 1192"/>
                <a:gd name="T52" fmla="*/ 1614 w 3613"/>
                <a:gd name="T53" fmla="*/ 930 h 1192"/>
                <a:gd name="T54" fmla="*/ 1671 w 3613"/>
                <a:gd name="T55" fmla="*/ 944 h 1192"/>
                <a:gd name="T56" fmla="*/ 1735 w 3613"/>
                <a:gd name="T57" fmla="*/ 958 h 1192"/>
                <a:gd name="T58" fmla="*/ 1792 w 3613"/>
                <a:gd name="T59" fmla="*/ 972 h 1192"/>
                <a:gd name="T60" fmla="*/ 1856 w 3613"/>
                <a:gd name="T61" fmla="*/ 987 h 1192"/>
                <a:gd name="T62" fmla="*/ 1913 w 3613"/>
                <a:gd name="T63" fmla="*/ 1001 h 1192"/>
                <a:gd name="T64" fmla="*/ 1977 w 3613"/>
                <a:gd name="T65" fmla="*/ 1015 h 1192"/>
                <a:gd name="T66" fmla="*/ 2034 w 3613"/>
                <a:gd name="T67" fmla="*/ 1022 h 1192"/>
                <a:gd name="T68" fmla="*/ 2098 w 3613"/>
                <a:gd name="T69" fmla="*/ 1036 h 1192"/>
                <a:gd name="T70" fmla="*/ 2155 w 3613"/>
                <a:gd name="T71" fmla="*/ 1043 h 1192"/>
                <a:gd name="T72" fmla="*/ 2219 w 3613"/>
                <a:gd name="T73" fmla="*/ 1058 h 1192"/>
                <a:gd name="T74" fmla="*/ 2276 w 3613"/>
                <a:gd name="T75" fmla="*/ 1065 h 1192"/>
                <a:gd name="T76" fmla="*/ 2340 w 3613"/>
                <a:gd name="T77" fmla="*/ 1072 h 1192"/>
                <a:gd name="T78" fmla="*/ 2397 w 3613"/>
                <a:gd name="T79" fmla="*/ 1086 h 1192"/>
                <a:gd name="T80" fmla="*/ 2454 w 3613"/>
                <a:gd name="T81" fmla="*/ 1093 h 1192"/>
                <a:gd name="T82" fmla="*/ 2518 w 3613"/>
                <a:gd name="T83" fmla="*/ 1100 h 1192"/>
                <a:gd name="T84" fmla="*/ 2574 w 3613"/>
                <a:gd name="T85" fmla="*/ 1107 h 1192"/>
                <a:gd name="T86" fmla="*/ 2638 w 3613"/>
                <a:gd name="T87" fmla="*/ 1114 h 1192"/>
                <a:gd name="T88" fmla="*/ 2695 w 3613"/>
                <a:gd name="T89" fmla="*/ 1121 h 1192"/>
                <a:gd name="T90" fmla="*/ 2759 w 3613"/>
                <a:gd name="T91" fmla="*/ 1129 h 1192"/>
                <a:gd name="T92" fmla="*/ 2816 w 3613"/>
                <a:gd name="T93" fmla="*/ 1136 h 1192"/>
                <a:gd name="T94" fmla="*/ 2880 w 3613"/>
                <a:gd name="T95" fmla="*/ 1143 h 1192"/>
                <a:gd name="T96" fmla="*/ 2937 w 3613"/>
                <a:gd name="T97" fmla="*/ 1150 h 1192"/>
                <a:gd name="T98" fmla="*/ 3001 w 3613"/>
                <a:gd name="T99" fmla="*/ 1150 h 1192"/>
                <a:gd name="T100" fmla="*/ 3058 w 3613"/>
                <a:gd name="T101" fmla="*/ 1157 h 1192"/>
                <a:gd name="T102" fmla="*/ 3122 w 3613"/>
                <a:gd name="T103" fmla="*/ 1164 h 1192"/>
                <a:gd name="T104" fmla="*/ 3179 w 3613"/>
                <a:gd name="T105" fmla="*/ 1164 h 1192"/>
                <a:gd name="T106" fmla="*/ 3243 w 3613"/>
                <a:gd name="T107" fmla="*/ 1171 h 1192"/>
                <a:gd name="T108" fmla="*/ 3300 w 3613"/>
                <a:gd name="T109" fmla="*/ 1178 h 1192"/>
                <a:gd name="T110" fmla="*/ 3357 w 3613"/>
                <a:gd name="T111" fmla="*/ 1178 h 1192"/>
                <a:gd name="T112" fmla="*/ 3421 w 3613"/>
                <a:gd name="T113" fmla="*/ 1185 h 1192"/>
                <a:gd name="T114" fmla="*/ 3478 w 3613"/>
                <a:gd name="T115" fmla="*/ 1185 h 1192"/>
                <a:gd name="T116" fmla="*/ 3542 w 3613"/>
                <a:gd name="T117" fmla="*/ 1192 h 1192"/>
                <a:gd name="T118" fmla="*/ 3599 w 3613"/>
                <a:gd name="T119" fmla="*/ 1192 h 1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192"/>
                <a:gd name="T182" fmla="*/ 3613 w 3613"/>
                <a:gd name="T183" fmla="*/ 1192 h 11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192">
                  <a:moveTo>
                    <a:pt x="0" y="0"/>
                  </a:moveTo>
                  <a:lnTo>
                    <a:pt x="14" y="7"/>
                  </a:lnTo>
                  <a:lnTo>
                    <a:pt x="21" y="22"/>
                  </a:lnTo>
                  <a:lnTo>
                    <a:pt x="35" y="36"/>
                  </a:lnTo>
                  <a:lnTo>
                    <a:pt x="49" y="43"/>
                  </a:lnTo>
                  <a:lnTo>
                    <a:pt x="56" y="57"/>
                  </a:lnTo>
                  <a:lnTo>
                    <a:pt x="71" y="71"/>
                  </a:lnTo>
                  <a:lnTo>
                    <a:pt x="85" y="85"/>
                  </a:lnTo>
                  <a:lnTo>
                    <a:pt x="99" y="93"/>
                  </a:lnTo>
                  <a:lnTo>
                    <a:pt x="106" y="107"/>
                  </a:lnTo>
                  <a:lnTo>
                    <a:pt x="121" y="114"/>
                  </a:lnTo>
                  <a:lnTo>
                    <a:pt x="135" y="128"/>
                  </a:lnTo>
                  <a:lnTo>
                    <a:pt x="142" y="142"/>
                  </a:lnTo>
                  <a:lnTo>
                    <a:pt x="156" y="149"/>
                  </a:lnTo>
                  <a:lnTo>
                    <a:pt x="170" y="163"/>
                  </a:lnTo>
                  <a:lnTo>
                    <a:pt x="177" y="171"/>
                  </a:lnTo>
                  <a:lnTo>
                    <a:pt x="192" y="185"/>
                  </a:lnTo>
                  <a:lnTo>
                    <a:pt x="206" y="192"/>
                  </a:lnTo>
                  <a:lnTo>
                    <a:pt x="213" y="206"/>
                  </a:lnTo>
                  <a:lnTo>
                    <a:pt x="227" y="213"/>
                  </a:lnTo>
                  <a:lnTo>
                    <a:pt x="241" y="227"/>
                  </a:lnTo>
                  <a:lnTo>
                    <a:pt x="256" y="234"/>
                  </a:lnTo>
                  <a:lnTo>
                    <a:pt x="263" y="249"/>
                  </a:lnTo>
                  <a:lnTo>
                    <a:pt x="277" y="256"/>
                  </a:lnTo>
                  <a:lnTo>
                    <a:pt x="291" y="263"/>
                  </a:lnTo>
                  <a:lnTo>
                    <a:pt x="298" y="277"/>
                  </a:lnTo>
                  <a:lnTo>
                    <a:pt x="313" y="284"/>
                  </a:lnTo>
                  <a:lnTo>
                    <a:pt x="327" y="298"/>
                  </a:lnTo>
                  <a:lnTo>
                    <a:pt x="334" y="305"/>
                  </a:lnTo>
                  <a:lnTo>
                    <a:pt x="348" y="313"/>
                  </a:lnTo>
                  <a:lnTo>
                    <a:pt x="362" y="327"/>
                  </a:lnTo>
                  <a:lnTo>
                    <a:pt x="369" y="334"/>
                  </a:lnTo>
                  <a:lnTo>
                    <a:pt x="384" y="341"/>
                  </a:lnTo>
                  <a:lnTo>
                    <a:pt x="398" y="348"/>
                  </a:lnTo>
                  <a:lnTo>
                    <a:pt x="412" y="362"/>
                  </a:lnTo>
                  <a:lnTo>
                    <a:pt x="419" y="369"/>
                  </a:lnTo>
                  <a:lnTo>
                    <a:pt x="433" y="376"/>
                  </a:lnTo>
                  <a:lnTo>
                    <a:pt x="448" y="383"/>
                  </a:lnTo>
                  <a:lnTo>
                    <a:pt x="455" y="398"/>
                  </a:lnTo>
                  <a:lnTo>
                    <a:pt x="469" y="405"/>
                  </a:lnTo>
                  <a:lnTo>
                    <a:pt x="483" y="412"/>
                  </a:lnTo>
                  <a:lnTo>
                    <a:pt x="490" y="419"/>
                  </a:lnTo>
                  <a:lnTo>
                    <a:pt x="505" y="426"/>
                  </a:lnTo>
                  <a:lnTo>
                    <a:pt x="519" y="440"/>
                  </a:lnTo>
                  <a:lnTo>
                    <a:pt x="533" y="447"/>
                  </a:lnTo>
                  <a:lnTo>
                    <a:pt x="540" y="454"/>
                  </a:lnTo>
                  <a:lnTo>
                    <a:pt x="554" y="462"/>
                  </a:lnTo>
                  <a:lnTo>
                    <a:pt x="569" y="469"/>
                  </a:lnTo>
                  <a:lnTo>
                    <a:pt x="576" y="476"/>
                  </a:lnTo>
                  <a:lnTo>
                    <a:pt x="590" y="483"/>
                  </a:lnTo>
                  <a:lnTo>
                    <a:pt x="604" y="490"/>
                  </a:lnTo>
                  <a:lnTo>
                    <a:pt x="611" y="497"/>
                  </a:lnTo>
                  <a:lnTo>
                    <a:pt x="626" y="504"/>
                  </a:lnTo>
                  <a:lnTo>
                    <a:pt x="640" y="518"/>
                  </a:lnTo>
                  <a:lnTo>
                    <a:pt x="647" y="525"/>
                  </a:lnTo>
                  <a:lnTo>
                    <a:pt x="661" y="532"/>
                  </a:lnTo>
                  <a:lnTo>
                    <a:pt x="675" y="540"/>
                  </a:lnTo>
                  <a:lnTo>
                    <a:pt x="690" y="547"/>
                  </a:lnTo>
                  <a:lnTo>
                    <a:pt x="697" y="554"/>
                  </a:lnTo>
                  <a:lnTo>
                    <a:pt x="711" y="561"/>
                  </a:lnTo>
                  <a:lnTo>
                    <a:pt x="725" y="568"/>
                  </a:lnTo>
                  <a:lnTo>
                    <a:pt x="732" y="575"/>
                  </a:lnTo>
                  <a:lnTo>
                    <a:pt x="746" y="582"/>
                  </a:lnTo>
                  <a:lnTo>
                    <a:pt x="761" y="582"/>
                  </a:lnTo>
                  <a:lnTo>
                    <a:pt x="768" y="589"/>
                  </a:lnTo>
                  <a:lnTo>
                    <a:pt x="782" y="596"/>
                  </a:lnTo>
                  <a:lnTo>
                    <a:pt x="796" y="603"/>
                  </a:lnTo>
                  <a:lnTo>
                    <a:pt x="803" y="611"/>
                  </a:lnTo>
                  <a:lnTo>
                    <a:pt x="818" y="618"/>
                  </a:lnTo>
                  <a:lnTo>
                    <a:pt x="832" y="625"/>
                  </a:lnTo>
                  <a:lnTo>
                    <a:pt x="846" y="632"/>
                  </a:lnTo>
                  <a:lnTo>
                    <a:pt x="853" y="639"/>
                  </a:lnTo>
                  <a:lnTo>
                    <a:pt x="867" y="646"/>
                  </a:lnTo>
                  <a:lnTo>
                    <a:pt x="882" y="646"/>
                  </a:lnTo>
                  <a:lnTo>
                    <a:pt x="889" y="653"/>
                  </a:lnTo>
                  <a:lnTo>
                    <a:pt x="903" y="660"/>
                  </a:lnTo>
                  <a:lnTo>
                    <a:pt x="917" y="667"/>
                  </a:lnTo>
                  <a:lnTo>
                    <a:pt x="924" y="674"/>
                  </a:lnTo>
                  <a:lnTo>
                    <a:pt x="938" y="682"/>
                  </a:lnTo>
                  <a:lnTo>
                    <a:pt x="953" y="682"/>
                  </a:lnTo>
                  <a:lnTo>
                    <a:pt x="960" y="689"/>
                  </a:lnTo>
                  <a:lnTo>
                    <a:pt x="974" y="696"/>
                  </a:lnTo>
                  <a:lnTo>
                    <a:pt x="988" y="703"/>
                  </a:lnTo>
                  <a:lnTo>
                    <a:pt x="1002" y="710"/>
                  </a:lnTo>
                  <a:lnTo>
                    <a:pt x="1010" y="710"/>
                  </a:lnTo>
                  <a:lnTo>
                    <a:pt x="1024" y="717"/>
                  </a:lnTo>
                  <a:lnTo>
                    <a:pt x="1038" y="724"/>
                  </a:lnTo>
                  <a:lnTo>
                    <a:pt x="1045" y="731"/>
                  </a:lnTo>
                  <a:lnTo>
                    <a:pt x="1059" y="731"/>
                  </a:lnTo>
                  <a:lnTo>
                    <a:pt x="1074" y="738"/>
                  </a:lnTo>
                  <a:lnTo>
                    <a:pt x="1081" y="745"/>
                  </a:lnTo>
                  <a:lnTo>
                    <a:pt x="1095" y="752"/>
                  </a:lnTo>
                  <a:lnTo>
                    <a:pt x="1109" y="752"/>
                  </a:lnTo>
                  <a:lnTo>
                    <a:pt x="1116" y="760"/>
                  </a:lnTo>
                  <a:lnTo>
                    <a:pt x="1131" y="767"/>
                  </a:lnTo>
                  <a:lnTo>
                    <a:pt x="1145" y="767"/>
                  </a:lnTo>
                  <a:lnTo>
                    <a:pt x="1159" y="774"/>
                  </a:lnTo>
                  <a:lnTo>
                    <a:pt x="1166" y="781"/>
                  </a:lnTo>
                  <a:lnTo>
                    <a:pt x="1180" y="781"/>
                  </a:lnTo>
                  <a:lnTo>
                    <a:pt x="1195" y="788"/>
                  </a:lnTo>
                  <a:lnTo>
                    <a:pt x="1202" y="795"/>
                  </a:lnTo>
                  <a:lnTo>
                    <a:pt x="1216" y="795"/>
                  </a:lnTo>
                  <a:lnTo>
                    <a:pt x="1230" y="802"/>
                  </a:lnTo>
                  <a:lnTo>
                    <a:pt x="1237" y="809"/>
                  </a:lnTo>
                  <a:lnTo>
                    <a:pt x="1251" y="809"/>
                  </a:lnTo>
                  <a:lnTo>
                    <a:pt x="1266" y="816"/>
                  </a:lnTo>
                  <a:lnTo>
                    <a:pt x="1273" y="823"/>
                  </a:lnTo>
                  <a:lnTo>
                    <a:pt x="1287" y="823"/>
                  </a:lnTo>
                  <a:lnTo>
                    <a:pt x="1301" y="831"/>
                  </a:lnTo>
                  <a:lnTo>
                    <a:pt x="1315" y="831"/>
                  </a:lnTo>
                  <a:lnTo>
                    <a:pt x="1323" y="838"/>
                  </a:lnTo>
                  <a:lnTo>
                    <a:pt x="1337" y="845"/>
                  </a:lnTo>
                  <a:lnTo>
                    <a:pt x="1351" y="845"/>
                  </a:lnTo>
                  <a:lnTo>
                    <a:pt x="1358" y="852"/>
                  </a:lnTo>
                  <a:lnTo>
                    <a:pt x="1372" y="852"/>
                  </a:lnTo>
                  <a:lnTo>
                    <a:pt x="1387" y="859"/>
                  </a:lnTo>
                  <a:lnTo>
                    <a:pt x="1394" y="859"/>
                  </a:lnTo>
                  <a:lnTo>
                    <a:pt x="1408" y="866"/>
                  </a:lnTo>
                  <a:lnTo>
                    <a:pt x="1422" y="866"/>
                  </a:lnTo>
                  <a:lnTo>
                    <a:pt x="1436" y="873"/>
                  </a:lnTo>
                  <a:lnTo>
                    <a:pt x="1443" y="880"/>
                  </a:lnTo>
                  <a:lnTo>
                    <a:pt x="1458" y="880"/>
                  </a:lnTo>
                  <a:lnTo>
                    <a:pt x="1472" y="887"/>
                  </a:lnTo>
                  <a:lnTo>
                    <a:pt x="1479" y="887"/>
                  </a:lnTo>
                  <a:lnTo>
                    <a:pt x="1493" y="894"/>
                  </a:lnTo>
                  <a:lnTo>
                    <a:pt x="1508" y="894"/>
                  </a:lnTo>
                  <a:lnTo>
                    <a:pt x="1515" y="901"/>
                  </a:lnTo>
                  <a:lnTo>
                    <a:pt x="1529" y="901"/>
                  </a:lnTo>
                  <a:lnTo>
                    <a:pt x="1543" y="909"/>
                  </a:lnTo>
                  <a:lnTo>
                    <a:pt x="1550" y="909"/>
                  </a:lnTo>
                  <a:lnTo>
                    <a:pt x="1564" y="916"/>
                  </a:lnTo>
                  <a:lnTo>
                    <a:pt x="1579" y="916"/>
                  </a:lnTo>
                  <a:lnTo>
                    <a:pt x="1593" y="923"/>
                  </a:lnTo>
                  <a:lnTo>
                    <a:pt x="1600" y="923"/>
                  </a:lnTo>
                  <a:lnTo>
                    <a:pt x="1614" y="930"/>
                  </a:lnTo>
                  <a:lnTo>
                    <a:pt x="1628" y="930"/>
                  </a:lnTo>
                  <a:lnTo>
                    <a:pt x="1636" y="930"/>
                  </a:lnTo>
                  <a:lnTo>
                    <a:pt x="1650" y="937"/>
                  </a:lnTo>
                  <a:lnTo>
                    <a:pt x="1664" y="937"/>
                  </a:lnTo>
                  <a:lnTo>
                    <a:pt x="1671" y="944"/>
                  </a:lnTo>
                  <a:lnTo>
                    <a:pt x="1685" y="944"/>
                  </a:lnTo>
                  <a:lnTo>
                    <a:pt x="1700" y="951"/>
                  </a:lnTo>
                  <a:lnTo>
                    <a:pt x="1707" y="951"/>
                  </a:lnTo>
                  <a:lnTo>
                    <a:pt x="1721" y="958"/>
                  </a:lnTo>
                  <a:lnTo>
                    <a:pt x="1735" y="958"/>
                  </a:lnTo>
                  <a:lnTo>
                    <a:pt x="1749" y="958"/>
                  </a:lnTo>
                  <a:lnTo>
                    <a:pt x="1756" y="965"/>
                  </a:lnTo>
                  <a:lnTo>
                    <a:pt x="1771" y="965"/>
                  </a:lnTo>
                  <a:lnTo>
                    <a:pt x="1785" y="972"/>
                  </a:lnTo>
                  <a:lnTo>
                    <a:pt x="1792" y="972"/>
                  </a:lnTo>
                  <a:lnTo>
                    <a:pt x="1806" y="972"/>
                  </a:lnTo>
                  <a:lnTo>
                    <a:pt x="1820" y="980"/>
                  </a:lnTo>
                  <a:lnTo>
                    <a:pt x="1828" y="980"/>
                  </a:lnTo>
                  <a:lnTo>
                    <a:pt x="1842" y="987"/>
                  </a:lnTo>
                  <a:lnTo>
                    <a:pt x="1856" y="987"/>
                  </a:lnTo>
                  <a:lnTo>
                    <a:pt x="1863" y="987"/>
                  </a:lnTo>
                  <a:lnTo>
                    <a:pt x="1877" y="994"/>
                  </a:lnTo>
                  <a:lnTo>
                    <a:pt x="1892" y="994"/>
                  </a:lnTo>
                  <a:lnTo>
                    <a:pt x="1906" y="994"/>
                  </a:lnTo>
                  <a:lnTo>
                    <a:pt x="1913" y="1001"/>
                  </a:lnTo>
                  <a:lnTo>
                    <a:pt x="1927" y="1001"/>
                  </a:lnTo>
                  <a:lnTo>
                    <a:pt x="1941" y="1008"/>
                  </a:lnTo>
                  <a:lnTo>
                    <a:pt x="1948" y="1008"/>
                  </a:lnTo>
                  <a:lnTo>
                    <a:pt x="1963" y="1008"/>
                  </a:lnTo>
                  <a:lnTo>
                    <a:pt x="1977" y="1015"/>
                  </a:lnTo>
                  <a:lnTo>
                    <a:pt x="1984" y="1015"/>
                  </a:lnTo>
                  <a:lnTo>
                    <a:pt x="1998" y="1015"/>
                  </a:lnTo>
                  <a:lnTo>
                    <a:pt x="2013" y="1022"/>
                  </a:lnTo>
                  <a:lnTo>
                    <a:pt x="2020" y="1022"/>
                  </a:lnTo>
                  <a:lnTo>
                    <a:pt x="2034" y="1022"/>
                  </a:lnTo>
                  <a:lnTo>
                    <a:pt x="2048" y="1029"/>
                  </a:lnTo>
                  <a:lnTo>
                    <a:pt x="2062" y="1029"/>
                  </a:lnTo>
                  <a:lnTo>
                    <a:pt x="2069" y="1029"/>
                  </a:lnTo>
                  <a:lnTo>
                    <a:pt x="2084" y="1036"/>
                  </a:lnTo>
                  <a:lnTo>
                    <a:pt x="2098" y="1036"/>
                  </a:lnTo>
                  <a:lnTo>
                    <a:pt x="2105" y="1036"/>
                  </a:lnTo>
                  <a:lnTo>
                    <a:pt x="2119" y="1036"/>
                  </a:lnTo>
                  <a:lnTo>
                    <a:pt x="2133" y="1043"/>
                  </a:lnTo>
                  <a:lnTo>
                    <a:pt x="2141" y="1043"/>
                  </a:lnTo>
                  <a:lnTo>
                    <a:pt x="2155" y="1043"/>
                  </a:lnTo>
                  <a:lnTo>
                    <a:pt x="2169" y="1051"/>
                  </a:lnTo>
                  <a:lnTo>
                    <a:pt x="2176" y="1051"/>
                  </a:lnTo>
                  <a:lnTo>
                    <a:pt x="2190" y="1051"/>
                  </a:lnTo>
                  <a:lnTo>
                    <a:pt x="2205" y="1058"/>
                  </a:lnTo>
                  <a:lnTo>
                    <a:pt x="2219" y="1058"/>
                  </a:lnTo>
                  <a:lnTo>
                    <a:pt x="2226" y="1058"/>
                  </a:lnTo>
                  <a:lnTo>
                    <a:pt x="2240" y="1058"/>
                  </a:lnTo>
                  <a:lnTo>
                    <a:pt x="2254" y="1065"/>
                  </a:lnTo>
                  <a:lnTo>
                    <a:pt x="2261" y="1065"/>
                  </a:lnTo>
                  <a:lnTo>
                    <a:pt x="2276" y="1065"/>
                  </a:lnTo>
                  <a:lnTo>
                    <a:pt x="2290" y="1065"/>
                  </a:lnTo>
                  <a:lnTo>
                    <a:pt x="2297" y="1072"/>
                  </a:lnTo>
                  <a:lnTo>
                    <a:pt x="2311" y="1072"/>
                  </a:lnTo>
                  <a:lnTo>
                    <a:pt x="2325" y="1072"/>
                  </a:lnTo>
                  <a:lnTo>
                    <a:pt x="2340" y="1072"/>
                  </a:lnTo>
                  <a:lnTo>
                    <a:pt x="2347" y="1079"/>
                  </a:lnTo>
                  <a:lnTo>
                    <a:pt x="2361" y="1079"/>
                  </a:lnTo>
                  <a:lnTo>
                    <a:pt x="2375" y="1079"/>
                  </a:lnTo>
                  <a:lnTo>
                    <a:pt x="2382" y="1079"/>
                  </a:lnTo>
                  <a:lnTo>
                    <a:pt x="2397" y="1086"/>
                  </a:lnTo>
                  <a:lnTo>
                    <a:pt x="2411" y="1086"/>
                  </a:lnTo>
                  <a:lnTo>
                    <a:pt x="2418" y="1086"/>
                  </a:lnTo>
                  <a:lnTo>
                    <a:pt x="2432" y="1086"/>
                  </a:lnTo>
                  <a:lnTo>
                    <a:pt x="2446" y="1093"/>
                  </a:lnTo>
                  <a:lnTo>
                    <a:pt x="2454" y="1093"/>
                  </a:lnTo>
                  <a:lnTo>
                    <a:pt x="2468" y="1093"/>
                  </a:lnTo>
                  <a:lnTo>
                    <a:pt x="2482" y="1093"/>
                  </a:lnTo>
                  <a:lnTo>
                    <a:pt x="2496" y="1100"/>
                  </a:lnTo>
                  <a:lnTo>
                    <a:pt x="2503" y="1100"/>
                  </a:lnTo>
                  <a:lnTo>
                    <a:pt x="2518" y="1100"/>
                  </a:lnTo>
                  <a:lnTo>
                    <a:pt x="2532" y="1100"/>
                  </a:lnTo>
                  <a:lnTo>
                    <a:pt x="2539" y="1100"/>
                  </a:lnTo>
                  <a:lnTo>
                    <a:pt x="2553" y="1107"/>
                  </a:lnTo>
                  <a:lnTo>
                    <a:pt x="2567" y="1107"/>
                  </a:lnTo>
                  <a:lnTo>
                    <a:pt x="2574" y="1107"/>
                  </a:lnTo>
                  <a:lnTo>
                    <a:pt x="2589" y="1107"/>
                  </a:lnTo>
                  <a:lnTo>
                    <a:pt x="2603" y="1114"/>
                  </a:lnTo>
                  <a:lnTo>
                    <a:pt x="2610" y="1114"/>
                  </a:lnTo>
                  <a:lnTo>
                    <a:pt x="2624" y="1114"/>
                  </a:lnTo>
                  <a:lnTo>
                    <a:pt x="2638" y="1114"/>
                  </a:lnTo>
                  <a:lnTo>
                    <a:pt x="2653" y="1114"/>
                  </a:lnTo>
                  <a:lnTo>
                    <a:pt x="2660" y="1121"/>
                  </a:lnTo>
                  <a:lnTo>
                    <a:pt x="2674" y="1121"/>
                  </a:lnTo>
                  <a:lnTo>
                    <a:pt x="2688" y="1121"/>
                  </a:lnTo>
                  <a:lnTo>
                    <a:pt x="2695" y="1121"/>
                  </a:lnTo>
                  <a:lnTo>
                    <a:pt x="2710" y="1121"/>
                  </a:lnTo>
                  <a:lnTo>
                    <a:pt x="2724" y="1121"/>
                  </a:lnTo>
                  <a:lnTo>
                    <a:pt x="2731" y="1129"/>
                  </a:lnTo>
                  <a:lnTo>
                    <a:pt x="2745" y="1129"/>
                  </a:lnTo>
                  <a:lnTo>
                    <a:pt x="2759" y="1129"/>
                  </a:lnTo>
                  <a:lnTo>
                    <a:pt x="2766" y="1129"/>
                  </a:lnTo>
                  <a:lnTo>
                    <a:pt x="2781" y="1129"/>
                  </a:lnTo>
                  <a:lnTo>
                    <a:pt x="2795" y="1136"/>
                  </a:lnTo>
                  <a:lnTo>
                    <a:pt x="2809" y="1136"/>
                  </a:lnTo>
                  <a:lnTo>
                    <a:pt x="2816" y="1136"/>
                  </a:lnTo>
                  <a:lnTo>
                    <a:pt x="2830" y="1136"/>
                  </a:lnTo>
                  <a:lnTo>
                    <a:pt x="2845" y="1136"/>
                  </a:lnTo>
                  <a:lnTo>
                    <a:pt x="2852" y="1136"/>
                  </a:lnTo>
                  <a:lnTo>
                    <a:pt x="2866" y="1143"/>
                  </a:lnTo>
                  <a:lnTo>
                    <a:pt x="2880" y="1143"/>
                  </a:lnTo>
                  <a:lnTo>
                    <a:pt x="2887" y="1143"/>
                  </a:lnTo>
                  <a:lnTo>
                    <a:pt x="2902" y="1143"/>
                  </a:lnTo>
                  <a:lnTo>
                    <a:pt x="2916" y="1143"/>
                  </a:lnTo>
                  <a:lnTo>
                    <a:pt x="2923" y="1143"/>
                  </a:lnTo>
                  <a:lnTo>
                    <a:pt x="2937" y="1150"/>
                  </a:lnTo>
                  <a:lnTo>
                    <a:pt x="2951" y="1150"/>
                  </a:lnTo>
                  <a:lnTo>
                    <a:pt x="2966" y="1150"/>
                  </a:lnTo>
                  <a:lnTo>
                    <a:pt x="2973" y="1150"/>
                  </a:lnTo>
                  <a:lnTo>
                    <a:pt x="2987" y="1150"/>
                  </a:lnTo>
                  <a:lnTo>
                    <a:pt x="3001" y="1150"/>
                  </a:lnTo>
                  <a:lnTo>
                    <a:pt x="3008" y="1150"/>
                  </a:lnTo>
                  <a:lnTo>
                    <a:pt x="3023" y="1157"/>
                  </a:lnTo>
                  <a:lnTo>
                    <a:pt x="3037" y="1157"/>
                  </a:lnTo>
                  <a:lnTo>
                    <a:pt x="3044" y="1157"/>
                  </a:lnTo>
                  <a:lnTo>
                    <a:pt x="3058" y="1157"/>
                  </a:lnTo>
                  <a:lnTo>
                    <a:pt x="3072" y="1157"/>
                  </a:lnTo>
                  <a:lnTo>
                    <a:pt x="3079" y="1157"/>
                  </a:lnTo>
                  <a:lnTo>
                    <a:pt x="3094" y="1157"/>
                  </a:lnTo>
                  <a:lnTo>
                    <a:pt x="3108" y="1164"/>
                  </a:lnTo>
                  <a:lnTo>
                    <a:pt x="3122" y="1164"/>
                  </a:lnTo>
                  <a:lnTo>
                    <a:pt x="3129" y="1164"/>
                  </a:lnTo>
                  <a:lnTo>
                    <a:pt x="3143" y="1164"/>
                  </a:lnTo>
                  <a:lnTo>
                    <a:pt x="3158" y="1164"/>
                  </a:lnTo>
                  <a:lnTo>
                    <a:pt x="3165" y="1164"/>
                  </a:lnTo>
                  <a:lnTo>
                    <a:pt x="3179" y="1164"/>
                  </a:lnTo>
                  <a:lnTo>
                    <a:pt x="3193" y="1164"/>
                  </a:lnTo>
                  <a:lnTo>
                    <a:pt x="3200" y="1171"/>
                  </a:lnTo>
                  <a:lnTo>
                    <a:pt x="3215" y="1171"/>
                  </a:lnTo>
                  <a:lnTo>
                    <a:pt x="3229" y="1171"/>
                  </a:lnTo>
                  <a:lnTo>
                    <a:pt x="3243" y="1171"/>
                  </a:lnTo>
                  <a:lnTo>
                    <a:pt x="3250" y="1171"/>
                  </a:lnTo>
                  <a:lnTo>
                    <a:pt x="3264" y="1171"/>
                  </a:lnTo>
                  <a:lnTo>
                    <a:pt x="3279" y="1171"/>
                  </a:lnTo>
                  <a:lnTo>
                    <a:pt x="3286" y="1171"/>
                  </a:lnTo>
                  <a:lnTo>
                    <a:pt x="3300" y="1178"/>
                  </a:lnTo>
                  <a:lnTo>
                    <a:pt x="3314" y="1178"/>
                  </a:lnTo>
                  <a:lnTo>
                    <a:pt x="3321" y="1178"/>
                  </a:lnTo>
                  <a:lnTo>
                    <a:pt x="3335" y="1178"/>
                  </a:lnTo>
                  <a:lnTo>
                    <a:pt x="3350" y="1178"/>
                  </a:lnTo>
                  <a:lnTo>
                    <a:pt x="3357" y="1178"/>
                  </a:lnTo>
                  <a:lnTo>
                    <a:pt x="3371" y="1178"/>
                  </a:lnTo>
                  <a:lnTo>
                    <a:pt x="3385" y="1178"/>
                  </a:lnTo>
                  <a:lnTo>
                    <a:pt x="3400" y="1178"/>
                  </a:lnTo>
                  <a:lnTo>
                    <a:pt x="3407" y="1185"/>
                  </a:lnTo>
                  <a:lnTo>
                    <a:pt x="3421" y="1185"/>
                  </a:lnTo>
                  <a:lnTo>
                    <a:pt x="3435" y="1185"/>
                  </a:lnTo>
                  <a:lnTo>
                    <a:pt x="3442" y="1185"/>
                  </a:lnTo>
                  <a:lnTo>
                    <a:pt x="3456" y="1185"/>
                  </a:lnTo>
                  <a:lnTo>
                    <a:pt x="3471" y="1185"/>
                  </a:lnTo>
                  <a:lnTo>
                    <a:pt x="3478" y="1185"/>
                  </a:lnTo>
                  <a:lnTo>
                    <a:pt x="3492" y="1185"/>
                  </a:lnTo>
                  <a:lnTo>
                    <a:pt x="3506" y="1185"/>
                  </a:lnTo>
                  <a:lnTo>
                    <a:pt x="3513" y="1185"/>
                  </a:lnTo>
                  <a:lnTo>
                    <a:pt x="3528" y="1192"/>
                  </a:lnTo>
                  <a:lnTo>
                    <a:pt x="3542" y="1192"/>
                  </a:lnTo>
                  <a:lnTo>
                    <a:pt x="3556" y="1192"/>
                  </a:lnTo>
                  <a:lnTo>
                    <a:pt x="3563" y="1192"/>
                  </a:lnTo>
                  <a:lnTo>
                    <a:pt x="3577" y="1192"/>
                  </a:lnTo>
                  <a:lnTo>
                    <a:pt x="3592" y="1192"/>
                  </a:lnTo>
                  <a:lnTo>
                    <a:pt x="3599" y="1192"/>
                  </a:lnTo>
                  <a:lnTo>
                    <a:pt x="3613" y="119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6" name="Freeform 93"/>
            <p:cNvSpPr>
              <a:spLocks/>
            </p:cNvSpPr>
            <p:nvPr/>
          </p:nvSpPr>
          <p:spPr bwMode="auto">
            <a:xfrm>
              <a:off x="1344" y="2796"/>
              <a:ext cx="3613" cy="1022"/>
            </a:xfrm>
            <a:custGeom>
              <a:avLst/>
              <a:gdLst>
                <a:gd name="T0" fmla="*/ 49 w 3613"/>
                <a:gd name="T1" fmla="*/ 1001 h 1022"/>
                <a:gd name="T2" fmla="*/ 106 w 3613"/>
                <a:gd name="T3" fmla="*/ 916 h 1022"/>
                <a:gd name="T4" fmla="*/ 170 w 3613"/>
                <a:gd name="T5" fmla="*/ 802 h 1022"/>
                <a:gd name="T6" fmla="*/ 227 w 3613"/>
                <a:gd name="T7" fmla="*/ 675 h 1022"/>
                <a:gd name="T8" fmla="*/ 291 w 3613"/>
                <a:gd name="T9" fmla="*/ 547 h 1022"/>
                <a:gd name="T10" fmla="*/ 348 w 3613"/>
                <a:gd name="T11" fmla="*/ 426 h 1022"/>
                <a:gd name="T12" fmla="*/ 412 w 3613"/>
                <a:gd name="T13" fmla="*/ 313 h 1022"/>
                <a:gd name="T14" fmla="*/ 469 w 3613"/>
                <a:gd name="T15" fmla="*/ 220 h 1022"/>
                <a:gd name="T16" fmla="*/ 533 w 3613"/>
                <a:gd name="T17" fmla="*/ 142 h 1022"/>
                <a:gd name="T18" fmla="*/ 590 w 3613"/>
                <a:gd name="T19" fmla="*/ 86 h 1022"/>
                <a:gd name="T20" fmla="*/ 647 w 3613"/>
                <a:gd name="T21" fmla="*/ 43 h 1022"/>
                <a:gd name="T22" fmla="*/ 711 w 3613"/>
                <a:gd name="T23" fmla="*/ 15 h 1022"/>
                <a:gd name="T24" fmla="*/ 768 w 3613"/>
                <a:gd name="T25" fmla="*/ 0 h 1022"/>
                <a:gd name="T26" fmla="*/ 832 w 3613"/>
                <a:gd name="T27" fmla="*/ 0 h 1022"/>
                <a:gd name="T28" fmla="*/ 889 w 3613"/>
                <a:gd name="T29" fmla="*/ 8 h 1022"/>
                <a:gd name="T30" fmla="*/ 953 w 3613"/>
                <a:gd name="T31" fmla="*/ 29 h 1022"/>
                <a:gd name="T32" fmla="*/ 1010 w 3613"/>
                <a:gd name="T33" fmla="*/ 57 h 1022"/>
                <a:gd name="T34" fmla="*/ 1074 w 3613"/>
                <a:gd name="T35" fmla="*/ 93 h 1022"/>
                <a:gd name="T36" fmla="*/ 1131 w 3613"/>
                <a:gd name="T37" fmla="*/ 128 h 1022"/>
                <a:gd name="T38" fmla="*/ 1195 w 3613"/>
                <a:gd name="T39" fmla="*/ 171 h 1022"/>
                <a:gd name="T40" fmla="*/ 1251 w 3613"/>
                <a:gd name="T41" fmla="*/ 213 h 1022"/>
                <a:gd name="T42" fmla="*/ 1315 w 3613"/>
                <a:gd name="T43" fmla="*/ 256 h 1022"/>
                <a:gd name="T44" fmla="*/ 1372 w 3613"/>
                <a:gd name="T45" fmla="*/ 298 h 1022"/>
                <a:gd name="T46" fmla="*/ 1436 w 3613"/>
                <a:gd name="T47" fmla="*/ 341 h 1022"/>
                <a:gd name="T48" fmla="*/ 1493 w 3613"/>
                <a:gd name="T49" fmla="*/ 391 h 1022"/>
                <a:gd name="T50" fmla="*/ 1550 w 3613"/>
                <a:gd name="T51" fmla="*/ 433 h 1022"/>
                <a:gd name="T52" fmla="*/ 1614 w 3613"/>
                <a:gd name="T53" fmla="*/ 476 h 1022"/>
                <a:gd name="T54" fmla="*/ 1671 w 3613"/>
                <a:gd name="T55" fmla="*/ 511 h 1022"/>
                <a:gd name="T56" fmla="*/ 1735 w 3613"/>
                <a:gd name="T57" fmla="*/ 554 h 1022"/>
                <a:gd name="T58" fmla="*/ 1792 w 3613"/>
                <a:gd name="T59" fmla="*/ 589 h 1022"/>
                <a:gd name="T60" fmla="*/ 1856 w 3613"/>
                <a:gd name="T61" fmla="*/ 625 h 1022"/>
                <a:gd name="T62" fmla="*/ 1913 w 3613"/>
                <a:gd name="T63" fmla="*/ 660 h 1022"/>
                <a:gd name="T64" fmla="*/ 1977 w 3613"/>
                <a:gd name="T65" fmla="*/ 689 h 1022"/>
                <a:gd name="T66" fmla="*/ 2034 w 3613"/>
                <a:gd name="T67" fmla="*/ 717 h 1022"/>
                <a:gd name="T68" fmla="*/ 2098 w 3613"/>
                <a:gd name="T69" fmla="*/ 746 h 1022"/>
                <a:gd name="T70" fmla="*/ 2155 w 3613"/>
                <a:gd name="T71" fmla="*/ 767 h 1022"/>
                <a:gd name="T72" fmla="*/ 2219 w 3613"/>
                <a:gd name="T73" fmla="*/ 795 h 1022"/>
                <a:gd name="T74" fmla="*/ 2276 w 3613"/>
                <a:gd name="T75" fmla="*/ 809 h 1022"/>
                <a:gd name="T76" fmla="*/ 2340 w 3613"/>
                <a:gd name="T77" fmla="*/ 831 h 1022"/>
                <a:gd name="T78" fmla="*/ 2397 w 3613"/>
                <a:gd name="T79" fmla="*/ 852 h 1022"/>
                <a:gd name="T80" fmla="*/ 2454 w 3613"/>
                <a:gd name="T81" fmla="*/ 866 h 1022"/>
                <a:gd name="T82" fmla="*/ 2518 w 3613"/>
                <a:gd name="T83" fmla="*/ 880 h 1022"/>
                <a:gd name="T84" fmla="*/ 2574 w 3613"/>
                <a:gd name="T85" fmla="*/ 895 h 1022"/>
                <a:gd name="T86" fmla="*/ 2638 w 3613"/>
                <a:gd name="T87" fmla="*/ 909 h 1022"/>
                <a:gd name="T88" fmla="*/ 2695 w 3613"/>
                <a:gd name="T89" fmla="*/ 916 h 1022"/>
                <a:gd name="T90" fmla="*/ 2759 w 3613"/>
                <a:gd name="T91" fmla="*/ 930 h 1022"/>
                <a:gd name="T92" fmla="*/ 2816 w 3613"/>
                <a:gd name="T93" fmla="*/ 937 h 1022"/>
                <a:gd name="T94" fmla="*/ 2880 w 3613"/>
                <a:gd name="T95" fmla="*/ 944 h 1022"/>
                <a:gd name="T96" fmla="*/ 2937 w 3613"/>
                <a:gd name="T97" fmla="*/ 958 h 1022"/>
                <a:gd name="T98" fmla="*/ 3001 w 3613"/>
                <a:gd name="T99" fmla="*/ 966 h 1022"/>
                <a:gd name="T100" fmla="*/ 3058 w 3613"/>
                <a:gd name="T101" fmla="*/ 966 h 1022"/>
                <a:gd name="T102" fmla="*/ 3122 w 3613"/>
                <a:gd name="T103" fmla="*/ 973 h 1022"/>
                <a:gd name="T104" fmla="*/ 3179 w 3613"/>
                <a:gd name="T105" fmla="*/ 980 h 1022"/>
                <a:gd name="T106" fmla="*/ 3243 w 3613"/>
                <a:gd name="T107" fmla="*/ 987 h 1022"/>
                <a:gd name="T108" fmla="*/ 3300 w 3613"/>
                <a:gd name="T109" fmla="*/ 987 h 1022"/>
                <a:gd name="T110" fmla="*/ 3357 w 3613"/>
                <a:gd name="T111" fmla="*/ 994 h 1022"/>
                <a:gd name="T112" fmla="*/ 3421 w 3613"/>
                <a:gd name="T113" fmla="*/ 994 h 1022"/>
                <a:gd name="T114" fmla="*/ 3478 w 3613"/>
                <a:gd name="T115" fmla="*/ 1001 h 1022"/>
                <a:gd name="T116" fmla="*/ 3542 w 3613"/>
                <a:gd name="T117" fmla="*/ 1001 h 1022"/>
                <a:gd name="T118" fmla="*/ 3599 w 3613"/>
                <a:gd name="T119" fmla="*/ 1001 h 10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022"/>
                <a:gd name="T182" fmla="*/ 3613 w 3613"/>
                <a:gd name="T183" fmla="*/ 1022 h 10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022">
                  <a:moveTo>
                    <a:pt x="0" y="1022"/>
                  </a:moveTo>
                  <a:lnTo>
                    <a:pt x="14" y="1022"/>
                  </a:lnTo>
                  <a:lnTo>
                    <a:pt x="21" y="1015"/>
                  </a:lnTo>
                  <a:lnTo>
                    <a:pt x="35" y="1008"/>
                  </a:lnTo>
                  <a:lnTo>
                    <a:pt x="49" y="1001"/>
                  </a:lnTo>
                  <a:lnTo>
                    <a:pt x="56" y="987"/>
                  </a:lnTo>
                  <a:lnTo>
                    <a:pt x="71" y="973"/>
                  </a:lnTo>
                  <a:lnTo>
                    <a:pt x="85" y="951"/>
                  </a:lnTo>
                  <a:lnTo>
                    <a:pt x="99" y="937"/>
                  </a:lnTo>
                  <a:lnTo>
                    <a:pt x="106" y="916"/>
                  </a:lnTo>
                  <a:lnTo>
                    <a:pt x="121" y="895"/>
                  </a:lnTo>
                  <a:lnTo>
                    <a:pt x="135" y="873"/>
                  </a:lnTo>
                  <a:lnTo>
                    <a:pt x="142" y="852"/>
                  </a:lnTo>
                  <a:lnTo>
                    <a:pt x="156" y="831"/>
                  </a:lnTo>
                  <a:lnTo>
                    <a:pt x="170" y="802"/>
                  </a:lnTo>
                  <a:lnTo>
                    <a:pt x="177" y="781"/>
                  </a:lnTo>
                  <a:lnTo>
                    <a:pt x="192" y="753"/>
                  </a:lnTo>
                  <a:lnTo>
                    <a:pt x="206" y="724"/>
                  </a:lnTo>
                  <a:lnTo>
                    <a:pt x="213" y="703"/>
                  </a:lnTo>
                  <a:lnTo>
                    <a:pt x="227" y="675"/>
                  </a:lnTo>
                  <a:lnTo>
                    <a:pt x="241" y="646"/>
                  </a:lnTo>
                  <a:lnTo>
                    <a:pt x="256" y="625"/>
                  </a:lnTo>
                  <a:lnTo>
                    <a:pt x="263" y="597"/>
                  </a:lnTo>
                  <a:lnTo>
                    <a:pt x="277" y="568"/>
                  </a:lnTo>
                  <a:lnTo>
                    <a:pt x="291" y="547"/>
                  </a:lnTo>
                  <a:lnTo>
                    <a:pt x="298" y="518"/>
                  </a:lnTo>
                  <a:lnTo>
                    <a:pt x="313" y="497"/>
                  </a:lnTo>
                  <a:lnTo>
                    <a:pt x="327" y="469"/>
                  </a:lnTo>
                  <a:lnTo>
                    <a:pt x="334" y="448"/>
                  </a:lnTo>
                  <a:lnTo>
                    <a:pt x="348" y="426"/>
                  </a:lnTo>
                  <a:lnTo>
                    <a:pt x="362" y="398"/>
                  </a:lnTo>
                  <a:lnTo>
                    <a:pt x="369" y="377"/>
                  </a:lnTo>
                  <a:lnTo>
                    <a:pt x="384" y="355"/>
                  </a:lnTo>
                  <a:lnTo>
                    <a:pt x="398" y="334"/>
                  </a:lnTo>
                  <a:lnTo>
                    <a:pt x="412" y="313"/>
                  </a:lnTo>
                  <a:lnTo>
                    <a:pt x="419" y="291"/>
                  </a:lnTo>
                  <a:lnTo>
                    <a:pt x="433" y="277"/>
                  </a:lnTo>
                  <a:lnTo>
                    <a:pt x="448" y="256"/>
                  </a:lnTo>
                  <a:lnTo>
                    <a:pt x="455" y="235"/>
                  </a:lnTo>
                  <a:lnTo>
                    <a:pt x="469" y="220"/>
                  </a:lnTo>
                  <a:lnTo>
                    <a:pt x="483" y="206"/>
                  </a:lnTo>
                  <a:lnTo>
                    <a:pt x="490" y="185"/>
                  </a:lnTo>
                  <a:lnTo>
                    <a:pt x="505" y="171"/>
                  </a:lnTo>
                  <a:lnTo>
                    <a:pt x="519" y="157"/>
                  </a:lnTo>
                  <a:lnTo>
                    <a:pt x="533" y="142"/>
                  </a:lnTo>
                  <a:lnTo>
                    <a:pt x="540" y="128"/>
                  </a:lnTo>
                  <a:lnTo>
                    <a:pt x="554" y="114"/>
                  </a:lnTo>
                  <a:lnTo>
                    <a:pt x="569" y="107"/>
                  </a:lnTo>
                  <a:lnTo>
                    <a:pt x="576" y="93"/>
                  </a:lnTo>
                  <a:lnTo>
                    <a:pt x="590" y="86"/>
                  </a:lnTo>
                  <a:lnTo>
                    <a:pt x="604" y="71"/>
                  </a:lnTo>
                  <a:lnTo>
                    <a:pt x="611" y="64"/>
                  </a:lnTo>
                  <a:lnTo>
                    <a:pt x="626" y="57"/>
                  </a:lnTo>
                  <a:lnTo>
                    <a:pt x="640" y="50"/>
                  </a:lnTo>
                  <a:lnTo>
                    <a:pt x="647" y="43"/>
                  </a:lnTo>
                  <a:lnTo>
                    <a:pt x="661" y="36"/>
                  </a:lnTo>
                  <a:lnTo>
                    <a:pt x="675" y="29"/>
                  </a:lnTo>
                  <a:lnTo>
                    <a:pt x="690" y="22"/>
                  </a:lnTo>
                  <a:lnTo>
                    <a:pt x="697" y="22"/>
                  </a:lnTo>
                  <a:lnTo>
                    <a:pt x="711" y="15"/>
                  </a:lnTo>
                  <a:lnTo>
                    <a:pt x="725" y="8"/>
                  </a:lnTo>
                  <a:lnTo>
                    <a:pt x="732" y="8"/>
                  </a:lnTo>
                  <a:lnTo>
                    <a:pt x="746" y="8"/>
                  </a:lnTo>
                  <a:lnTo>
                    <a:pt x="761" y="0"/>
                  </a:lnTo>
                  <a:lnTo>
                    <a:pt x="768" y="0"/>
                  </a:lnTo>
                  <a:lnTo>
                    <a:pt x="782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18" y="0"/>
                  </a:lnTo>
                  <a:lnTo>
                    <a:pt x="832" y="0"/>
                  </a:lnTo>
                  <a:lnTo>
                    <a:pt x="846" y="0"/>
                  </a:lnTo>
                  <a:lnTo>
                    <a:pt x="853" y="0"/>
                  </a:lnTo>
                  <a:lnTo>
                    <a:pt x="867" y="8"/>
                  </a:lnTo>
                  <a:lnTo>
                    <a:pt x="882" y="8"/>
                  </a:lnTo>
                  <a:lnTo>
                    <a:pt x="889" y="8"/>
                  </a:lnTo>
                  <a:lnTo>
                    <a:pt x="903" y="15"/>
                  </a:lnTo>
                  <a:lnTo>
                    <a:pt x="917" y="15"/>
                  </a:lnTo>
                  <a:lnTo>
                    <a:pt x="924" y="22"/>
                  </a:lnTo>
                  <a:lnTo>
                    <a:pt x="938" y="29"/>
                  </a:lnTo>
                  <a:lnTo>
                    <a:pt x="953" y="29"/>
                  </a:lnTo>
                  <a:lnTo>
                    <a:pt x="960" y="36"/>
                  </a:lnTo>
                  <a:lnTo>
                    <a:pt x="974" y="43"/>
                  </a:lnTo>
                  <a:lnTo>
                    <a:pt x="988" y="43"/>
                  </a:lnTo>
                  <a:lnTo>
                    <a:pt x="1002" y="50"/>
                  </a:lnTo>
                  <a:lnTo>
                    <a:pt x="1010" y="57"/>
                  </a:lnTo>
                  <a:lnTo>
                    <a:pt x="1024" y="64"/>
                  </a:lnTo>
                  <a:lnTo>
                    <a:pt x="1038" y="71"/>
                  </a:lnTo>
                  <a:lnTo>
                    <a:pt x="1045" y="79"/>
                  </a:lnTo>
                  <a:lnTo>
                    <a:pt x="1059" y="86"/>
                  </a:lnTo>
                  <a:lnTo>
                    <a:pt x="1074" y="93"/>
                  </a:lnTo>
                  <a:lnTo>
                    <a:pt x="1081" y="100"/>
                  </a:lnTo>
                  <a:lnTo>
                    <a:pt x="1095" y="107"/>
                  </a:lnTo>
                  <a:lnTo>
                    <a:pt x="1109" y="114"/>
                  </a:lnTo>
                  <a:lnTo>
                    <a:pt x="1116" y="121"/>
                  </a:lnTo>
                  <a:lnTo>
                    <a:pt x="1131" y="128"/>
                  </a:lnTo>
                  <a:lnTo>
                    <a:pt x="1145" y="135"/>
                  </a:lnTo>
                  <a:lnTo>
                    <a:pt x="1159" y="142"/>
                  </a:lnTo>
                  <a:lnTo>
                    <a:pt x="1166" y="149"/>
                  </a:lnTo>
                  <a:lnTo>
                    <a:pt x="1180" y="157"/>
                  </a:lnTo>
                  <a:lnTo>
                    <a:pt x="1195" y="171"/>
                  </a:lnTo>
                  <a:lnTo>
                    <a:pt x="1202" y="178"/>
                  </a:lnTo>
                  <a:lnTo>
                    <a:pt x="1216" y="185"/>
                  </a:lnTo>
                  <a:lnTo>
                    <a:pt x="1230" y="192"/>
                  </a:lnTo>
                  <a:lnTo>
                    <a:pt x="1237" y="199"/>
                  </a:lnTo>
                  <a:lnTo>
                    <a:pt x="1251" y="213"/>
                  </a:lnTo>
                  <a:lnTo>
                    <a:pt x="1266" y="220"/>
                  </a:lnTo>
                  <a:lnTo>
                    <a:pt x="1273" y="228"/>
                  </a:lnTo>
                  <a:lnTo>
                    <a:pt x="1287" y="235"/>
                  </a:lnTo>
                  <a:lnTo>
                    <a:pt x="1301" y="249"/>
                  </a:lnTo>
                  <a:lnTo>
                    <a:pt x="1315" y="256"/>
                  </a:lnTo>
                  <a:lnTo>
                    <a:pt x="1323" y="263"/>
                  </a:lnTo>
                  <a:lnTo>
                    <a:pt x="1337" y="270"/>
                  </a:lnTo>
                  <a:lnTo>
                    <a:pt x="1351" y="284"/>
                  </a:lnTo>
                  <a:lnTo>
                    <a:pt x="1358" y="291"/>
                  </a:lnTo>
                  <a:lnTo>
                    <a:pt x="1372" y="298"/>
                  </a:lnTo>
                  <a:lnTo>
                    <a:pt x="1387" y="306"/>
                  </a:lnTo>
                  <a:lnTo>
                    <a:pt x="1394" y="320"/>
                  </a:lnTo>
                  <a:lnTo>
                    <a:pt x="1408" y="327"/>
                  </a:lnTo>
                  <a:lnTo>
                    <a:pt x="1422" y="334"/>
                  </a:lnTo>
                  <a:lnTo>
                    <a:pt x="1436" y="341"/>
                  </a:lnTo>
                  <a:lnTo>
                    <a:pt x="1443" y="355"/>
                  </a:lnTo>
                  <a:lnTo>
                    <a:pt x="1458" y="362"/>
                  </a:lnTo>
                  <a:lnTo>
                    <a:pt x="1472" y="369"/>
                  </a:lnTo>
                  <a:lnTo>
                    <a:pt x="1479" y="377"/>
                  </a:lnTo>
                  <a:lnTo>
                    <a:pt x="1493" y="391"/>
                  </a:lnTo>
                  <a:lnTo>
                    <a:pt x="1508" y="398"/>
                  </a:lnTo>
                  <a:lnTo>
                    <a:pt x="1515" y="405"/>
                  </a:lnTo>
                  <a:lnTo>
                    <a:pt x="1529" y="412"/>
                  </a:lnTo>
                  <a:lnTo>
                    <a:pt x="1543" y="426"/>
                  </a:lnTo>
                  <a:lnTo>
                    <a:pt x="1550" y="433"/>
                  </a:lnTo>
                  <a:lnTo>
                    <a:pt x="1564" y="440"/>
                  </a:lnTo>
                  <a:lnTo>
                    <a:pt x="1579" y="448"/>
                  </a:lnTo>
                  <a:lnTo>
                    <a:pt x="1593" y="455"/>
                  </a:lnTo>
                  <a:lnTo>
                    <a:pt x="1600" y="469"/>
                  </a:lnTo>
                  <a:lnTo>
                    <a:pt x="1614" y="476"/>
                  </a:lnTo>
                  <a:lnTo>
                    <a:pt x="1628" y="483"/>
                  </a:lnTo>
                  <a:lnTo>
                    <a:pt x="1636" y="490"/>
                  </a:lnTo>
                  <a:lnTo>
                    <a:pt x="1650" y="497"/>
                  </a:lnTo>
                  <a:lnTo>
                    <a:pt x="1664" y="504"/>
                  </a:lnTo>
                  <a:lnTo>
                    <a:pt x="1671" y="511"/>
                  </a:lnTo>
                  <a:lnTo>
                    <a:pt x="1685" y="526"/>
                  </a:lnTo>
                  <a:lnTo>
                    <a:pt x="1700" y="533"/>
                  </a:lnTo>
                  <a:lnTo>
                    <a:pt x="1707" y="540"/>
                  </a:lnTo>
                  <a:lnTo>
                    <a:pt x="1721" y="547"/>
                  </a:lnTo>
                  <a:lnTo>
                    <a:pt x="1735" y="554"/>
                  </a:lnTo>
                  <a:lnTo>
                    <a:pt x="1749" y="561"/>
                  </a:lnTo>
                  <a:lnTo>
                    <a:pt x="1756" y="568"/>
                  </a:lnTo>
                  <a:lnTo>
                    <a:pt x="1771" y="575"/>
                  </a:lnTo>
                  <a:lnTo>
                    <a:pt x="1785" y="582"/>
                  </a:lnTo>
                  <a:lnTo>
                    <a:pt x="1792" y="589"/>
                  </a:lnTo>
                  <a:lnTo>
                    <a:pt x="1806" y="597"/>
                  </a:lnTo>
                  <a:lnTo>
                    <a:pt x="1820" y="604"/>
                  </a:lnTo>
                  <a:lnTo>
                    <a:pt x="1828" y="611"/>
                  </a:lnTo>
                  <a:lnTo>
                    <a:pt x="1842" y="618"/>
                  </a:lnTo>
                  <a:lnTo>
                    <a:pt x="1856" y="625"/>
                  </a:lnTo>
                  <a:lnTo>
                    <a:pt x="1863" y="632"/>
                  </a:lnTo>
                  <a:lnTo>
                    <a:pt x="1877" y="639"/>
                  </a:lnTo>
                  <a:lnTo>
                    <a:pt x="1892" y="646"/>
                  </a:lnTo>
                  <a:lnTo>
                    <a:pt x="1906" y="653"/>
                  </a:lnTo>
                  <a:lnTo>
                    <a:pt x="1913" y="660"/>
                  </a:lnTo>
                  <a:lnTo>
                    <a:pt x="1927" y="667"/>
                  </a:lnTo>
                  <a:lnTo>
                    <a:pt x="1941" y="667"/>
                  </a:lnTo>
                  <a:lnTo>
                    <a:pt x="1948" y="675"/>
                  </a:lnTo>
                  <a:lnTo>
                    <a:pt x="1963" y="682"/>
                  </a:lnTo>
                  <a:lnTo>
                    <a:pt x="1977" y="689"/>
                  </a:lnTo>
                  <a:lnTo>
                    <a:pt x="1984" y="696"/>
                  </a:lnTo>
                  <a:lnTo>
                    <a:pt x="1998" y="703"/>
                  </a:lnTo>
                  <a:lnTo>
                    <a:pt x="2013" y="703"/>
                  </a:lnTo>
                  <a:lnTo>
                    <a:pt x="2020" y="710"/>
                  </a:lnTo>
                  <a:lnTo>
                    <a:pt x="2034" y="717"/>
                  </a:lnTo>
                  <a:lnTo>
                    <a:pt x="2048" y="724"/>
                  </a:lnTo>
                  <a:lnTo>
                    <a:pt x="2062" y="731"/>
                  </a:lnTo>
                  <a:lnTo>
                    <a:pt x="2069" y="731"/>
                  </a:lnTo>
                  <a:lnTo>
                    <a:pt x="2084" y="738"/>
                  </a:lnTo>
                  <a:lnTo>
                    <a:pt x="2098" y="746"/>
                  </a:lnTo>
                  <a:lnTo>
                    <a:pt x="2105" y="746"/>
                  </a:lnTo>
                  <a:lnTo>
                    <a:pt x="2119" y="753"/>
                  </a:lnTo>
                  <a:lnTo>
                    <a:pt x="2133" y="760"/>
                  </a:lnTo>
                  <a:lnTo>
                    <a:pt x="2141" y="767"/>
                  </a:lnTo>
                  <a:lnTo>
                    <a:pt x="2155" y="767"/>
                  </a:lnTo>
                  <a:lnTo>
                    <a:pt x="2169" y="774"/>
                  </a:lnTo>
                  <a:lnTo>
                    <a:pt x="2176" y="781"/>
                  </a:lnTo>
                  <a:lnTo>
                    <a:pt x="2190" y="781"/>
                  </a:lnTo>
                  <a:lnTo>
                    <a:pt x="2205" y="788"/>
                  </a:lnTo>
                  <a:lnTo>
                    <a:pt x="2219" y="795"/>
                  </a:lnTo>
                  <a:lnTo>
                    <a:pt x="2226" y="795"/>
                  </a:lnTo>
                  <a:lnTo>
                    <a:pt x="2240" y="802"/>
                  </a:lnTo>
                  <a:lnTo>
                    <a:pt x="2254" y="802"/>
                  </a:lnTo>
                  <a:lnTo>
                    <a:pt x="2261" y="809"/>
                  </a:lnTo>
                  <a:lnTo>
                    <a:pt x="2276" y="809"/>
                  </a:lnTo>
                  <a:lnTo>
                    <a:pt x="2290" y="817"/>
                  </a:lnTo>
                  <a:lnTo>
                    <a:pt x="2297" y="824"/>
                  </a:lnTo>
                  <a:lnTo>
                    <a:pt x="2311" y="824"/>
                  </a:lnTo>
                  <a:lnTo>
                    <a:pt x="2325" y="831"/>
                  </a:lnTo>
                  <a:lnTo>
                    <a:pt x="2340" y="831"/>
                  </a:lnTo>
                  <a:lnTo>
                    <a:pt x="2347" y="838"/>
                  </a:lnTo>
                  <a:lnTo>
                    <a:pt x="2361" y="838"/>
                  </a:lnTo>
                  <a:lnTo>
                    <a:pt x="2375" y="845"/>
                  </a:lnTo>
                  <a:lnTo>
                    <a:pt x="2382" y="845"/>
                  </a:lnTo>
                  <a:lnTo>
                    <a:pt x="2397" y="852"/>
                  </a:lnTo>
                  <a:lnTo>
                    <a:pt x="2411" y="852"/>
                  </a:lnTo>
                  <a:lnTo>
                    <a:pt x="2418" y="859"/>
                  </a:lnTo>
                  <a:lnTo>
                    <a:pt x="2432" y="859"/>
                  </a:lnTo>
                  <a:lnTo>
                    <a:pt x="2446" y="866"/>
                  </a:lnTo>
                  <a:lnTo>
                    <a:pt x="2454" y="866"/>
                  </a:lnTo>
                  <a:lnTo>
                    <a:pt x="2468" y="873"/>
                  </a:lnTo>
                  <a:lnTo>
                    <a:pt x="2482" y="873"/>
                  </a:lnTo>
                  <a:lnTo>
                    <a:pt x="2496" y="873"/>
                  </a:lnTo>
                  <a:lnTo>
                    <a:pt x="2503" y="880"/>
                  </a:lnTo>
                  <a:lnTo>
                    <a:pt x="2518" y="880"/>
                  </a:lnTo>
                  <a:lnTo>
                    <a:pt x="2532" y="887"/>
                  </a:lnTo>
                  <a:lnTo>
                    <a:pt x="2539" y="887"/>
                  </a:lnTo>
                  <a:lnTo>
                    <a:pt x="2553" y="887"/>
                  </a:lnTo>
                  <a:lnTo>
                    <a:pt x="2567" y="895"/>
                  </a:lnTo>
                  <a:lnTo>
                    <a:pt x="2574" y="895"/>
                  </a:lnTo>
                  <a:lnTo>
                    <a:pt x="2589" y="895"/>
                  </a:lnTo>
                  <a:lnTo>
                    <a:pt x="2603" y="902"/>
                  </a:lnTo>
                  <a:lnTo>
                    <a:pt x="2610" y="902"/>
                  </a:lnTo>
                  <a:lnTo>
                    <a:pt x="2624" y="909"/>
                  </a:lnTo>
                  <a:lnTo>
                    <a:pt x="2638" y="909"/>
                  </a:lnTo>
                  <a:lnTo>
                    <a:pt x="2653" y="909"/>
                  </a:lnTo>
                  <a:lnTo>
                    <a:pt x="2660" y="916"/>
                  </a:lnTo>
                  <a:lnTo>
                    <a:pt x="2674" y="916"/>
                  </a:lnTo>
                  <a:lnTo>
                    <a:pt x="2688" y="916"/>
                  </a:lnTo>
                  <a:lnTo>
                    <a:pt x="2695" y="916"/>
                  </a:lnTo>
                  <a:lnTo>
                    <a:pt x="2710" y="923"/>
                  </a:lnTo>
                  <a:lnTo>
                    <a:pt x="2724" y="923"/>
                  </a:lnTo>
                  <a:lnTo>
                    <a:pt x="2731" y="923"/>
                  </a:lnTo>
                  <a:lnTo>
                    <a:pt x="2745" y="930"/>
                  </a:lnTo>
                  <a:lnTo>
                    <a:pt x="2759" y="930"/>
                  </a:lnTo>
                  <a:lnTo>
                    <a:pt x="2766" y="930"/>
                  </a:lnTo>
                  <a:lnTo>
                    <a:pt x="2781" y="930"/>
                  </a:lnTo>
                  <a:lnTo>
                    <a:pt x="2795" y="937"/>
                  </a:lnTo>
                  <a:lnTo>
                    <a:pt x="2809" y="937"/>
                  </a:lnTo>
                  <a:lnTo>
                    <a:pt x="2816" y="937"/>
                  </a:lnTo>
                  <a:lnTo>
                    <a:pt x="2830" y="944"/>
                  </a:lnTo>
                  <a:lnTo>
                    <a:pt x="2845" y="944"/>
                  </a:lnTo>
                  <a:lnTo>
                    <a:pt x="2852" y="944"/>
                  </a:lnTo>
                  <a:lnTo>
                    <a:pt x="2866" y="944"/>
                  </a:lnTo>
                  <a:lnTo>
                    <a:pt x="2880" y="944"/>
                  </a:lnTo>
                  <a:lnTo>
                    <a:pt x="2887" y="951"/>
                  </a:lnTo>
                  <a:lnTo>
                    <a:pt x="2902" y="951"/>
                  </a:lnTo>
                  <a:lnTo>
                    <a:pt x="2916" y="951"/>
                  </a:lnTo>
                  <a:lnTo>
                    <a:pt x="2923" y="951"/>
                  </a:lnTo>
                  <a:lnTo>
                    <a:pt x="2937" y="958"/>
                  </a:lnTo>
                  <a:lnTo>
                    <a:pt x="2951" y="958"/>
                  </a:lnTo>
                  <a:lnTo>
                    <a:pt x="2966" y="958"/>
                  </a:lnTo>
                  <a:lnTo>
                    <a:pt x="2973" y="958"/>
                  </a:lnTo>
                  <a:lnTo>
                    <a:pt x="2987" y="958"/>
                  </a:lnTo>
                  <a:lnTo>
                    <a:pt x="3001" y="966"/>
                  </a:lnTo>
                  <a:lnTo>
                    <a:pt x="3008" y="966"/>
                  </a:lnTo>
                  <a:lnTo>
                    <a:pt x="3023" y="966"/>
                  </a:lnTo>
                  <a:lnTo>
                    <a:pt x="3037" y="966"/>
                  </a:lnTo>
                  <a:lnTo>
                    <a:pt x="3044" y="966"/>
                  </a:lnTo>
                  <a:lnTo>
                    <a:pt x="3058" y="966"/>
                  </a:lnTo>
                  <a:lnTo>
                    <a:pt x="3072" y="973"/>
                  </a:lnTo>
                  <a:lnTo>
                    <a:pt x="3079" y="973"/>
                  </a:lnTo>
                  <a:lnTo>
                    <a:pt x="3094" y="973"/>
                  </a:lnTo>
                  <a:lnTo>
                    <a:pt x="3108" y="973"/>
                  </a:lnTo>
                  <a:lnTo>
                    <a:pt x="3122" y="973"/>
                  </a:lnTo>
                  <a:lnTo>
                    <a:pt x="3129" y="973"/>
                  </a:lnTo>
                  <a:lnTo>
                    <a:pt x="3143" y="980"/>
                  </a:lnTo>
                  <a:lnTo>
                    <a:pt x="3158" y="980"/>
                  </a:lnTo>
                  <a:lnTo>
                    <a:pt x="3165" y="980"/>
                  </a:lnTo>
                  <a:lnTo>
                    <a:pt x="3179" y="980"/>
                  </a:lnTo>
                  <a:lnTo>
                    <a:pt x="3193" y="980"/>
                  </a:lnTo>
                  <a:lnTo>
                    <a:pt x="3200" y="980"/>
                  </a:lnTo>
                  <a:lnTo>
                    <a:pt x="3215" y="980"/>
                  </a:lnTo>
                  <a:lnTo>
                    <a:pt x="3229" y="980"/>
                  </a:lnTo>
                  <a:lnTo>
                    <a:pt x="3243" y="987"/>
                  </a:lnTo>
                  <a:lnTo>
                    <a:pt x="3250" y="987"/>
                  </a:lnTo>
                  <a:lnTo>
                    <a:pt x="3264" y="987"/>
                  </a:lnTo>
                  <a:lnTo>
                    <a:pt x="3279" y="987"/>
                  </a:lnTo>
                  <a:lnTo>
                    <a:pt x="3286" y="987"/>
                  </a:lnTo>
                  <a:lnTo>
                    <a:pt x="3300" y="987"/>
                  </a:lnTo>
                  <a:lnTo>
                    <a:pt x="3314" y="987"/>
                  </a:lnTo>
                  <a:lnTo>
                    <a:pt x="3321" y="987"/>
                  </a:lnTo>
                  <a:lnTo>
                    <a:pt x="3335" y="987"/>
                  </a:lnTo>
                  <a:lnTo>
                    <a:pt x="3350" y="994"/>
                  </a:lnTo>
                  <a:lnTo>
                    <a:pt x="3357" y="994"/>
                  </a:lnTo>
                  <a:lnTo>
                    <a:pt x="3371" y="994"/>
                  </a:lnTo>
                  <a:lnTo>
                    <a:pt x="3385" y="994"/>
                  </a:lnTo>
                  <a:lnTo>
                    <a:pt x="3400" y="994"/>
                  </a:lnTo>
                  <a:lnTo>
                    <a:pt x="3407" y="994"/>
                  </a:lnTo>
                  <a:lnTo>
                    <a:pt x="3421" y="994"/>
                  </a:lnTo>
                  <a:lnTo>
                    <a:pt x="3435" y="994"/>
                  </a:lnTo>
                  <a:lnTo>
                    <a:pt x="3442" y="994"/>
                  </a:lnTo>
                  <a:lnTo>
                    <a:pt x="3456" y="994"/>
                  </a:lnTo>
                  <a:lnTo>
                    <a:pt x="3471" y="994"/>
                  </a:lnTo>
                  <a:lnTo>
                    <a:pt x="3478" y="1001"/>
                  </a:lnTo>
                  <a:lnTo>
                    <a:pt x="3492" y="1001"/>
                  </a:lnTo>
                  <a:lnTo>
                    <a:pt x="3506" y="1001"/>
                  </a:lnTo>
                  <a:lnTo>
                    <a:pt x="3513" y="1001"/>
                  </a:lnTo>
                  <a:lnTo>
                    <a:pt x="3528" y="1001"/>
                  </a:lnTo>
                  <a:lnTo>
                    <a:pt x="3542" y="1001"/>
                  </a:lnTo>
                  <a:lnTo>
                    <a:pt x="3556" y="1001"/>
                  </a:lnTo>
                  <a:lnTo>
                    <a:pt x="3563" y="1001"/>
                  </a:lnTo>
                  <a:lnTo>
                    <a:pt x="3577" y="1001"/>
                  </a:lnTo>
                  <a:lnTo>
                    <a:pt x="3592" y="1001"/>
                  </a:lnTo>
                  <a:lnTo>
                    <a:pt x="3599" y="1001"/>
                  </a:lnTo>
                  <a:lnTo>
                    <a:pt x="3613" y="1001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7" name="Freeform 94"/>
            <p:cNvSpPr>
              <a:spLocks/>
            </p:cNvSpPr>
            <p:nvPr/>
          </p:nvSpPr>
          <p:spPr bwMode="auto">
            <a:xfrm>
              <a:off x="1344" y="2591"/>
              <a:ext cx="3613" cy="1227"/>
            </a:xfrm>
            <a:custGeom>
              <a:avLst/>
              <a:gdLst>
                <a:gd name="T0" fmla="*/ 49 w 3613"/>
                <a:gd name="T1" fmla="*/ 1227 h 1227"/>
                <a:gd name="T2" fmla="*/ 106 w 3613"/>
                <a:gd name="T3" fmla="*/ 1220 h 1227"/>
                <a:gd name="T4" fmla="*/ 170 w 3613"/>
                <a:gd name="T5" fmla="*/ 1199 h 1227"/>
                <a:gd name="T6" fmla="*/ 227 w 3613"/>
                <a:gd name="T7" fmla="*/ 1142 h 1227"/>
                <a:gd name="T8" fmla="*/ 291 w 3613"/>
                <a:gd name="T9" fmla="*/ 1064 h 1227"/>
                <a:gd name="T10" fmla="*/ 348 w 3613"/>
                <a:gd name="T11" fmla="*/ 958 h 1227"/>
                <a:gd name="T12" fmla="*/ 412 w 3613"/>
                <a:gd name="T13" fmla="*/ 830 h 1227"/>
                <a:gd name="T14" fmla="*/ 469 w 3613"/>
                <a:gd name="T15" fmla="*/ 688 h 1227"/>
                <a:gd name="T16" fmla="*/ 533 w 3613"/>
                <a:gd name="T17" fmla="*/ 546 h 1227"/>
                <a:gd name="T18" fmla="*/ 590 w 3613"/>
                <a:gd name="T19" fmla="*/ 411 h 1227"/>
                <a:gd name="T20" fmla="*/ 647 w 3613"/>
                <a:gd name="T21" fmla="*/ 291 h 1227"/>
                <a:gd name="T22" fmla="*/ 711 w 3613"/>
                <a:gd name="T23" fmla="*/ 184 h 1227"/>
                <a:gd name="T24" fmla="*/ 768 w 3613"/>
                <a:gd name="T25" fmla="*/ 106 h 1227"/>
                <a:gd name="T26" fmla="*/ 832 w 3613"/>
                <a:gd name="T27" fmla="*/ 49 h 1227"/>
                <a:gd name="T28" fmla="*/ 889 w 3613"/>
                <a:gd name="T29" fmla="*/ 14 h 1227"/>
                <a:gd name="T30" fmla="*/ 953 w 3613"/>
                <a:gd name="T31" fmla="*/ 0 h 1227"/>
                <a:gd name="T32" fmla="*/ 1010 w 3613"/>
                <a:gd name="T33" fmla="*/ 0 h 1227"/>
                <a:gd name="T34" fmla="*/ 1074 w 3613"/>
                <a:gd name="T35" fmla="*/ 28 h 1227"/>
                <a:gd name="T36" fmla="*/ 1131 w 3613"/>
                <a:gd name="T37" fmla="*/ 64 h 1227"/>
                <a:gd name="T38" fmla="*/ 1195 w 3613"/>
                <a:gd name="T39" fmla="*/ 113 h 1227"/>
                <a:gd name="T40" fmla="*/ 1251 w 3613"/>
                <a:gd name="T41" fmla="*/ 170 h 1227"/>
                <a:gd name="T42" fmla="*/ 1315 w 3613"/>
                <a:gd name="T43" fmla="*/ 234 h 1227"/>
                <a:gd name="T44" fmla="*/ 1372 w 3613"/>
                <a:gd name="T45" fmla="*/ 298 h 1227"/>
                <a:gd name="T46" fmla="*/ 1436 w 3613"/>
                <a:gd name="T47" fmla="*/ 369 h 1227"/>
                <a:gd name="T48" fmla="*/ 1493 w 3613"/>
                <a:gd name="T49" fmla="*/ 440 h 1227"/>
                <a:gd name="T50" fmla="*/ 1550 w 3613"/>
                <a:gd name="T51" fmla="*/ 511 h 1227"/>
                <a:gd name="T52" fmla="*/ 1614 w 3613"/>
                <a:gd name="T53" fmla="*/ 574 h 1227"/>
                <a:gd name="T54" fmla="*/ 1671 w 3613"/>
                <a:gd name="T55" fmla="*/ 638 h 1227"/>
                <a:gd name="T56" fmla="*/ 1735 w 3613"/>
                <a:gd name="T57" fmla="*/ 702 h 1227"/>
                <a:gd name="T58" fmla="*/ 1792 w 3613"/>
                <a:gd name="T59" fmla="*/ 759 h 1227"/>
                <a:gd name="T60" fmla="*/ 1856 w 3613"/>
                <a:gd name="T61" fmla="*/ 809 h 1227"/>
                <a:gd name="T62" fmla="*/ 1913 w 3613"/>
                <a:gd name="T63" fmla="*/ 858 h 1227"/>
                <a:gd name="T64" fmla="*/ 1977 w 3613"/>
                <a:gd name="T65" fmla="*/ 901 h 1227"/>
                <a:gd name="T66" fmla="*/ 2034 w 3613"/>
                <a:gd name="T67" fmla="*/ 943 h 1227"/>
                <a:gd name="T68" fmla="*/ 2098 w 3613"/>
                <a:gd name="T69" fmla="*/ 979 h 1227"/>
                <a:gd name="T70" fmla="*/ 2155 w 3613"/>
                <a:gd name="T71" fmla="*/ 1007 h 1227"/>
                <a:gd name="T72" fmla="*/ 2219 w 3613"/>
                <a:gd name="T73" fmla="*/ 1036 h 1227"/>
                <a:gd name="T74" fmla="*/ 2276 w 3613"/>
                <a:gd name="T75" fmla="*/ 1064 h 1227"/>
                <a:gd name="T76" fmla="*/ 2340 w 3613"/>
                <a:gd name="T77" fmla="*/ 1085 h 1227"/>
                <a:gd name="T78" fmla="*/ 2397 w 3613"/>
                <a:gd name="T79" fmla="*/ 1107 h 1227"/>
                <a:gd name="T80" fmla="*/ 2454 w 3613"/>
                <a:gd name="T81" fmla="*/ 1121 h 1227"/>
                <a:gd name="T82" fmla="*/ 2518 w 3613"/>
                <a:gd name="T83" fmla="*/ 1135 h 1227"/>
                <a:gd name="T84" fmla="*/ 2574 w 3613"/>
                <a:gd name="T85" fmla="*/ 1149 h 1227"/>
                <a:gd name="T86" fmla="*/ 2638 w 3613"/>
                <a:gd name="T87" fmla="*/ 1163 h 1227"/>
                <a:gd name="T88" fmla="*/ 2695 w 3613"/>
                <a:gd name="T89" fmla="*/ 1171 h 1227"/>
                <a:gd name="T90" fmla="*/ 2759 w 3613"/>
                <a:gd name="T91" fmla="*/ 1178 h 1227"/>
                <a:gd name="T92" fmla="*/ 2816 w 3613"/>
                <a:gd name="T93" fmla="*/ 1185 h 1227"/>
                <a:gd name="T94" fmla="*/ 2880 w 3613"/>
                <a:gd name="T95" fmla="*/ 1192 h 1227"/>
                <a:gd name="T96" fmla="*/ 2937 w 3613"/>
                <a:gd name="T97" fmla="*/ 1199 h 1227"/>
                <a:gd name="T98" fmla="*/ 3001 w 3613"/>
                <a:gd name="T99" fmla="*/ 1206 h 1227"/>
                <a:gd name="T100" fmla="*/ 3058 w 3613"/>
                <a:gd name="T101" fmla="*/ 1206 h 1227"/>
                <a:gd name="T102" fmla="*/ 3122 w 3613"/>
                <a:gd name="T103" fmla="*/ 1213 h 1227"/>
                <a:gd name="T104" fmla="*/ 3179 w 3613"/>
                <a:gd name="T105" fmla="*/ 1213 h 1227"/>
                <a:gd name="T106" fmla="*/ 3243 w 3613"/>
                <a:gd name="T107" fmla="*/ 1213 h 1227"/>
                <a:gd name="T108" fmla="*/ 3300 w 3613"/>
                <a:gd name="T109" fmla="*/ 1220 h 1227"/>
                <a:gd name="T110" fmla="*/ 3357 w 3613"/>
                <a:gd name="T111" fmla="*/ 1220 h 1227"/>
                <a:gd name="T112" fmla="*/ 3421 w 3613"/>
                <a:gd name="T113" fmla="*/ 1220 h 1227"/>
                <a:gd name="T114" fmla="*/ 3478 w 3613"/>
                <a:gd name="T115" fmla="*/ 1220 h 1227"/>
                <a:gd name="T116" fmla="*/ 3542 w 3613"/>
                <a:gd name="T117" fmla="*/ 1220 h 1227"/>
                <a:gd name="T118" fmla="*/ 3599 w 3613"/>
                <a:gd name="T119" fmla="*/ 1220 h 12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227"/>
                <a:gd name="T182" fmla="*/ 3613 w 3613"/>
                <a:gd name="T183" fmla="*/ 1227 h 12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227">
                  <a:moveTo>
                    <a:pt x="0" y="1227"/>
                  </a:moveTo>
                  <a:lnTo>
                    <a:pt x="14" y="1227"/>
                  </a:lnTo>
                  <a:lnTo>
                    <a:pt x="21" y="1227"/>
                  </a:lnTo>
                  <a:lnTo>
                    <a:pt x="35" y="1227"/>
                  </a:lnTo>
                  <a:lnTo>
                    <a:pt x="49" y="1227"/>
                  </a:lnTo>
                  <a:lnTo>
                    <a:pt x="56" y="1227"/>
                  </a:lnTo>
                  <a:lnTo>
                    <a:pt x="71" y="1227"/>
                  </a:lnTo>
                  <a:lnTo>
                    <a:pt x="85" y="1227"/>
                  </a:lnTo>
                  <a:lnTo>
                    <a:pt x="99" y="1220"/>
                  </a:lnTo>
                  <a:lnTo>
                    <a:pt x="106" y="1220"/>
                  </a:lnTo>
                  <a:lnTo>
                    <a:pt x="121" y="1220"/>
                  </a:lnTo>
                  <a:lnTo>
                    <a:pt x="135" y="1213"/>
                  </a:lnTo>
                  <a:lnTo>
                    <a:pt x="142" y="1206"/>
                  </a:lnTo>
                  <a:lnTo>
                    <a:pt x="156" y="1206"/>
                  </a:lnTo>
                  <a:lnTo>
                    <a:pt x="170" y="1199"/>
                  </a:lnTo>
                  <a:lnTo>
                    <a:pt x="177" y="1185"/>
                  </a:lnTo>
                  <a:lnTo>
                    <a:pt x="192" y="1178"/>
                  </a:lnTo>
                  <a:lnTo>
                    <a:pt x="206" y="1171"/>
                  </a:lnTo>
                  <a:lnTo>
                    <a:pt x="213" y="1156"/>
                  </a:lnTo>
                  <a:lnTo>
                    <a:pt x="227" y="1142"/>
                  </a:lnTo>
                  <a:lnTo>
                    <a:pt x="241" y="1128"/>
                  </a:lnTo>
                  <a:lnTo>
                    <a:pt x="256" y="1114"/>
                  </a:lnTo>
                  <a:lnTo>
                    <a:pt x="263" y="1100"/>
                  </a:lnTo>
                  <a:lnTo>
                    <a:pt x="277" y="1085"/>
                  </a:lnTo>
                  <a:lnTo>
                    <a:pt x="291" y="1064"/>
                  </a:lnTo>
                  <a:lnTo>
                    <a:pt x="298" y="1043"/>
                  </a:lnTo>
                  <a:lnTo>
                    <a:pt x="313" y="1022"/>
                  </a:lnTo>
                  <a:lnTo>
                    <a:pt x="327" y="1000"/>
                  </a:lnTo>
                  <a:lnTo>
                    <a:pt x="334" y="979"/>
                  </a:lnTo>
                  <a:lnTo>
                    <a:pt x="348" y="958"/>
                  </a:lnTo>
                  <a:lnTo>
                    <a:pt x="362" y="929"/>
                  </a:lnTo>
                  <a:lnTo>
                    <a:pt x="369" y="908"/>
                  </a:lnTo>
                  <a:lnTo>
                    <a:pt x="384" y="880"/>
                  </a:lnTo>
                  <a:lnTo>
                    <a:pt x="398" y="851"/>
                  </a:lnTo>
                  <a:lnTo>
                    <a:pt x="412" y="830"/>
                  </a:lnTo>
                  <a:lnTo>
                    <a:pt x="419" y="802"/>
                  </a:lnTo>
                  <a:lnTo>
                    <a:pt x="433" y="773"/>
                  </a:lnTo>
                  <a:lnTo>
                    <a:pt x="448" y="745"/>
                  </a:lnTo>
                  <a:lnTo>
                    <a:pt x="455" y="716"/>
                  </a:lnTo>
                  <a:lnTo>
                    <a:pt x="469" y="688"/>
                  </a:lnTo>
                  <a:lnTo>
                    <a:pt x="483" y="660"/>
                  </a:lnTo>
                  <a:lnTo>
                    <a:pt x="490" y="631"/>
                  </a:lnTo>
                  <a:lnTo>
                    <a:pt x="505" y="603"/>
                  </a:lnTo>
                  <a:lnTo>
                    <a:pt x="519" y="574"/>
                  </a:lnTo>
                  <a:lnTo>
                    <a:pt x="533" y="546"/>
                  </a:lnTo>
                  <a:lnTo>
                    <a:pt x="540" y="518"/>
                  </a:lnTo>
                  <a:lnTo>
                    <a:pt x="554" y="489"/>
                  </a:lnTo>
                  <a:lnTo>
                    <a:pt x="569" y="461"/>
                  </a:lnTo>
                  <a:lnTo>
                    <a:pt x="576" y="440"/>
                  </a:lnTo>
                  <a:lnTo>
                    <a:pt x="590" y="411"/>
                  </a:lnTo>
                  <a:lnTo>
                    <a:pt x="604" y="383"/>
                  </a:lnTo>
                  <a:lnTo>
                    <a:pt x="611" y="362"/>
                  </a:lnTo>
                  <a:lnTo>
                    <a:pt x="626" y="333"/>
                  </a:lnTo>
                  <a:lnTo>
                    <a:pt x="640" y="312"/>
                  </a:lnTo>
                  <a:lnTo>
                    <a:pt x="647" y="291"/>
                  </a:lnTo>
                  <a:lnTo>
                    <a:pt x="661" y="269"/>
                  </a:lnTo>
                  <a:lnTo>
                    <a:pt x="675" y="248"/>
                  </a:lnTo>
                  <a:lnTo>
                    <a:pt x="690" y="227"/>
                  </a:lnTo>
                  <a:lnTo>
                    <a:pt x="697" y="205"/>
                  </a:lnTo>
                  <a:lnTo>
                    <a:pt x="711" y="184"/>
                  </a:lnTo>
                  <a:lnTo>
                    <a:pt x="725" y="170"/>
                  </a:lnTo>
                  <a:lnTo>
                    <a:pt x="732" y="149"/>
                  </a:lnTo>
                  <a:lnTo>
                    <a:pt x="746" y="134"/>
                  </a:lnTo>
                  <a:lnTo>
                    <a:pt x="761" y="120"/>
                  </a:lnTo>
                  <a:lnTo>
                    <a:pt x="768" y="106"/>
                  </a:lnTo>
                  <a:lnTo>
                    <a:pt x="782" y="92"/>
                  </a:lnTo>
                  <a:lnTo>
                    <a:pt x="796" y="78"/>
                  </a:lnTo>
                  <a:lnTo>
                    <a:pt x="803" y="71"/>
                  </a:lnTo>
                  <a:lnTo>
                    <a:pt x="818" y="56"/>
                  </a:lnTo>
                  <a:lnTo>
                    <a:pt x="832" y="49"/>
                  </a:lnTo>
                  <a:lnTo>
                    <a:pt x="846" y="35"/>
                  </a:lnTo>
                  <a:lnTo>
                    <a:pt x="853" y="28"/>
                  </a:lnTo>
                  <a:lnTo>
                    <a:pt x="867" y="21"/>
                  </a:lnTo>
                  <a:lnTo>
                    <a:pt x="882" y="14"/>
                  </a:lnTo>
                  <a:lnTo>
                    <a:pt x="889" y="14"/>
                  </a:lnTo>
                  <a:lnTo>
                    <a:pt x="903" y="7"/>
                  </a:lnTo>
                  <a:lnTo>
                    <a:pt x="917" y="7"/>
                  </a:lnTo>
                  <a:lnTo>
                    <a:pt x="924" y="0"/>
                  </a:lnTo>
                  <a:lnTo>
                    <a:pt x="938" y="0"/>
                  </a:lnTo>
                  <a:lnTo>
                    <a:pt x="953" y="0"/>
                  </a:lnTo>
                  <a:lnTo>
                    <a:pt x="960" y="0"/>
                  </a:lnTo>
                  <a:lnTo>
                    <a:pt x="974" y="0"/>
                  </a:lnTo>
                  <a:lnTo>
                    <a:pt x="988" y="0"/>
                  </a:lnTo>
                  <a:lnTo>
                    <a:pt x="1002" y="0"/>
                  </a:lnTo>
                  <a:lnTo>
                    <a:pt x="1010" y="0"/>
                  </a:lnTo>
                  <a:lnTo>
                    <a:pt x="1024" y="7"/>
                  </a:lnTo>
                  <a:lnTo>
                    <a:pt x="1038" y="7"/>
                  </a:lnTo>
                  <a:lnTo>
                    <a:pt x="1045" y="14"/>
                  </a:lnTo>
                  <a:lnTo>
                    <a:pt x="1059" y="21"/>
                  </a:lnTo>
                  <a:lnTo>
                    <a:pt x="1074" y="28"/>
                  </a:lnTo>
                  <a:lnTo>
                    <a:pt x="1081" y="35"/>
                  </a:lnTo>
                  <a:lnTo>
                    <a:pt x="1095" y="42"/>
                  </a:lnTo>
                  <a:lnTo>
                    <a:pt x="1109" y="49"/>
                  </a:lnTo>
                  <a:lnTo>
                    <a:pt x="1116" y="56"/>
                  </a:lnTo>
                  <a:lnTo>
                    <a:pt x="1131" y="64"/>
                  </a:lnTo>
                  <a:lnTo>
                    <a:pt x="1145" y="71"/>
                  </a:lnTo>
                  <a:lnTo>
                    <a:pt x="1159" y="78"/>
                  </a:lnTo>
                  <a:lnTo>
                    <a:pt x="1166" y="92"/>
                  </a:lnTo>
                  <a:lnTo>
                    <a:pt x="1180" y="99"/>
                  </a:lnTo>
                  <a:lnTo>
                    <a:pt x="1195" y="113"/>
                  </a:lnTo>
                  <a:lnTo>
                    <a:pt x="1202" y="120"/>
                  </a:lnTo>
                  <a:lnTo>
                    <a:pt x="1216" y="134"/>
                  </a:lnTo>
                  <a:lnTo>
                    <a:pt x="1230" y="142"/>
                  </a:lnTo>
                  <a:lnTo>
                    <a:pt x="1237" y="156"/>
                  </a:lnTo>
                  <a:lnTo>
                    <a:pt x="1251" y="170"/>
                  </a:lnTo>
                  <a:lnTo>
                    <a:pt x="1266" y="184"/>
                  </a:lnTo>
                  <a:lnTo>
                    <a:pt x="1273" y="191"/>
                  </a:lnTo>
                  <a:lnTo>
                    <a:pt x="1287" y="205"/>
                  </a:lnTo>
                  <a:lnTo>
                    <a:pt x="1301" y="220"/>
                  </a:lnTo>
                  <a:lnTo>
                    <a:pt x="1315" y="234"/>
                  </a:lnTo>
                  <a:lnTo>
                    <a:pt x="1323" y="248"/>
                  </a:lnTo>
                  <a:lnTo>
                    <a:pt x="1337" y="262"/>
                  </a:lnTo>
                  <a:lnTo>
                    <a:pt x="1351" y="276"/>
                  </a:lnTo>
                  <a:lnTo>
                    <a:pt x="1358" y="284"/>
                  </a:lnTo>
                  <a:lnTo>
                    <a:pt x="1372" y="298"/>
                  </a:lnTo>
                  <a:lnTo>
                    <a:pt x="1387" y="312"/>
                  </a:lnTo>
                  <a:lnTo>
                    <a:pt x="1394" y="326"/>
                  </a:lnTo>
                  <a:lnTo>
                    <a:pt x="1408" y="340"/>
                  </a:lnTo>
                  <a:lnTo>
                    <a:pt x="1422" y="354"/>
                  </a:lnTo>
                  <a:lnTo>
                    <a:pt x="1436" y="369"/>
                  </a:lnTo>
                  <a:lnTo>
                    <a:pt x="1443" y="383"/>
                  </a:lnTo>
                  <a:lnTo>
                    <a:pt x="1458" y="397"/>
                  </a:lnTo>
                  <a:lnTo>
                    <a:pt x="1472" y="411"/>
                  </a:lnTo>
                  <a:lnTo>
                    <a:pt x="1479" y="425"/>
                  </a:lnTo>
                  <a:lnTo>
                    <a:pt x="1493" y="440"/>
                  </a:lnTo>
                  <a:lnTo>
                    <a:pt x="1508" y="454"/>
                  </a:lnTo>
                  <a:lnTo>
                    <a:pt x="1515" y="468"/>
                  </a:lnTo>
                  <a:lnTo>
                    <a:pt x="1529" y="482"/>
                  </a:lnTo>
                  <a:lnTo>
                    <a:pt x="1543" y="496"/>
                  </a:lnTo>
                  <a:lnTo>
                    <a:pt x="1550" y="511"/>
                  </a:lnTo>
                  <a:lnTo>
                    <a:pt x="1564" y="525"/>
                  </a:lnTo>
                  <a:lnTo>
                    <a:pt x="1579" y="539"/>
                  </a:lnTo>
                  <a:lnTo>
                    <a:pt x="1593" y="553"/>
                  </a:lnTo>
                  <a:lnTo>
                    <a:pt x="1600" y="560"/>
                  </a:lnTo>
                  <a:lnTo>
                    <a:pt x="1614" y="574"/>
                  </a:lnTo>
                  <a:lnTo>
                    <a:pt x="1628" y="589"/>
                  </a:lnTo>
                  <a:lnTo>
                    <a:pt x="1636" y="603"/>
                  </a:lnTo>
                  <a:lnTo>
                    <a:pt x="1650" y="617"/>
                  </a:lnTo>
                  <a:lnTo>
                    <a:pt x="1664" y="631"/>
                  </a:lnTo>
                  <a:lnTo>
                    <a:pt x="1671" y="638"/>
                  </a:lnTo>
                  <a:lnTo>
                    <a:pt x="1685" y="653"/>
                  </a:lnTo>
                  <a:lnTo>
                    <a:pt x="1700" y="667"/>
                  </a:lnTo>
                  <a:lnTo>
                    <a:pt x="1707" y="674"/>
                  </a:lnTo>
                  <a:lnTo>
                    <a:pt x="1721" y="688"/>
                  </a:lnTo>
                  <a:lnTo>
                    <a:pt x="1735" y="702"/>
                  </a:lnTo>
                  <a:lnTo>
                    <a:pt x="1749" y="709"/>
                  </a:lnTo>
                  <a:lnTo>
                    <a:pt x="1756" y="723"/>
                  </a:lnTo>
                  <a:lnTo>
                    <a:pt x="1771" y="738"/>
                  </a:lnTo>
                  <a:lnTo>
                    <a:pt x="1785" y="745"/>
                  </a:lnTo>
                  <a:lnTo>
                    <a:pt x="1792" y="759"/>
                  </a:lnTo>
                  <a:lnTo>
                    <a:pt x="1806" y="766"/>
                  </a:lnTo>
                  <a:lnTo>
                    <a:pt x="1820" y="780"/>
                  </a:lnTo>
                  <a:lnTo>
                    <a:pt x="1828" y="787"/>
                  </a:lnTo>
                  <a:lnTo>
                    <a:pt x="1842" y="802"/>
                  </a:lnTo>
                  <a:lnTo>
                    <a:pt x="1856" y="809"/>
                  </a:lnTo>
                  <a:lnTo>
                    <a:pt x="1863" y="823"/>
                  </a:lnTo>
                  <a:lnTo>
                    <a:pt x="1877" y="830"/>
                  </a:lnTo>
                  <a:lnTo>
                    <a:pt x="1892" y="837"/>
                  </a:lnTo>
                  <a:lnTo>
                    <a:pt x="1906" y="851"/>
                  </a:lnTo>
                  <a:lnTo>
                    <a:pt x="1913" y="858"/>
                  </a:lnTo>
                  <a:lnTo>
                    <a:pt x="1927" y="865"/>
                  </a:lnTo>
                  <a:lnTo>
                    <a:pt x="1941" y="872"/>
                  </a:lnTo>
                  <a:lnTo>
                    <a:pt x="1948" y="887"/>
                  </a:lnTo>
                  <a:lnTo>
                    <a:pt x="1963" y="894"/>
                  </a:lnTo>
                  <a:lnTo>
                    <a:pt x="1977" y="901"/>
                  </a:lnTo>
                  <a:lnTo>
                    <a:pt x="1984" y="908"/>
                  </a:lnTo>
                  <a:lnTo>
                    <a:pt x="1998" y="915"/>
                  </a:lnTo>
                  <a:lnTo>
                    <a:pt x="2013" y="929"/>
                  </a:lnTo>
                  <a:lnTo>
                    <a:pt x="2020" y="936"/>
                  </a:lnTo>
                  <a:lnTo>
                    <a:pt x="2034" y="943"/>
                  </a:lnTo>
                  <a:lnTo>
                    <a:pt x="2048" y="951"/>
                  </a:lnTo>
                  <a:lnTo>
                    <a:pt x="2062" y="958"/>
                  </a:lnTo>
                  <a:lnTo>
                    <a:pt x="2069" y="965"/>
                  </a:lnTo>
                  <a:lnTo>
                    <a:pt x="2084" y="972"/>
                  </a:lnTo>
                  <a:lnTo>
                    <a:pt x="2098" y="979"/>
                  </a:lnTo>
                  <a:lnTo>
                    <a:pt x="2105" y="986"/>
                  </a:lnTo>
                  <a:lnTo>
                    <a:pt x="2119" y="993"/>
                  </a:lnTo>
                  <a:lnTo>
                    <a:pt x="2133" y="993"/>
                  </a:lnTo>
                  <a:lnTo>
                    <a:pt x="2141" y="1000"/>
                  </a:lnTo>
                  <a:lnTo>
                    <a:pt x="2155" y="1007"/>
                  </a:lnTo>
                  <a:lnTo>
                    <a:pt x="2169" y="1014"/>
                  </a:lnTo>
                  <a:lnTo>
                    <a:pt x="2176" y="1022"/>
                  </a:lnTo>
                  <a:lnTo>
                    <a:pt x="2190" y="1029"/>
                  </a:lnTo>
                  <a:lnTo>
                    <a:pt x="2205" y="1029"/>
                  </a:lnTo>
                  <a:lnTo>
                    <a:pt x="2219" y="1036"/>
                  </a:lnTo>
                  <a:lnTo>
                    <a:pt x="2226" y="1043"/>
                  </a:lnTo>
                  <a:lnTo>
                    <a:pt x="2240" y="1050"/>
                  </a:lnTo>
                  <a:lnTo>
                    <a:pt x="2254" y="1050"/>
                  </a:lnTo>
                  <a:lnTo>
                    <a:pt x="2261" y="1057"/>
                  </a:lnTo>
                  <a:lnTo>
                    <a:pt x="2276" y="1064"/>
                  </a:lnTo>
                  <a:lnTo>
                    <a:pt x="2290" y="1064"/>
                  </a:lnTo>
                  <a:lnTo>
                    <a:pt x="2297" y="1071"/>
                  </a:lnTo>
                  <a:lnTo>
                    <a:pt x="2311" y="1078"/>
                  </a:lnTo>
                  <a:lnTo>
                    <a:pt x="2325" y="1078"/>
                  </a:lnTo>
                  <a:lnTo>
                    <a:pt x="2340" y="1085"/>
                  </a:lnTo>
                  <a:lnTo>
                    <a:pt x="2347" y="1092"/>
                  </a:lnTo>
                  <a:lnTo>
                    <a:pt x="2361" y="1092"/>
                  </a:lnTo>
                  <a:lnTo>
                    <a:pt x="2375" y="1100"/>
                  </a:lnTo>
                  <a:lnTo>
                    <a:pt x="2382" y="1100"/>
                  </a:lnTo>
                  <a:lnTo>
                    <a:pt x="2397" y="1107"/>
                  </a:lnTo>
                  <a:lnTo>
                    <a:pt x="2411" y="1107"/>
                  </a:lnTo>
                  <a:lnTo>
                    <a:pt x="2418" y="1114"/>
                  </a:lnTo>
                  <a:lnTo>
                    <a:pt x="2432" y="1114"/>
                  </a:lnTo>
                  <a:lnTo>
                    <a:pt x="2446" y="1121"/>
                  </a:lnTo>
                  <a:lnTo>
                    <a:pt x="2454" y="1121"/>
                  </a:lnTo>
                  <a:lnTo>
                    <a:pt x="2468" y="1128"/>
                  </a:lnTo>
                  <a:lnTo>
                    <a:pt x="2482" y="1128"/>
                  </a:lnTo>
                  <a:lnTo>
                    <a:pt x="2496" y="1128"/>
                  </a:lnTo>
                  <a:lnTo>
                    <a:pt x="2503" y="1135"/>
                  </a:lnTo>
                  <a:lnTo>
                    <a:pt x="2518" y="1135"/>
                  </a:lnTo>
                  <a:lnTo>
                    <a:pt x="2532" y="1142"/>
                  </a:lnTo>
                  <a:lnTo>
                    <a:pt x="2539" y="1142"/>
                  </a:lnTo>
                  <a:lnTo>
                    <a:pt x="2553" y="1142"/>
                  </a:lnTo>
                  <a:lnTo>
                    <a:pt x="2567" y="1149"/>
                  </a:lnTo>
                  <a:lnTo>
                    <a:pt x="2574" y="1149"/>
                  </a:lnTo>
                  <a:lnTo>
                    <a:pt x="2589" y="1149"/>
                  </a:lnTo>
                  <a:lnTo>
                    <a:pt x="2603" y="1156"/>
                  </a:lnTo>
                  <a:lnTo>
                    <a:pt x="2610" y="1156"/>
                  </a:lnTo>
                  <a:lnTo>
                    <a:pt x="2624" y="1156"/>
                  </a:lnTo>
                  <a:lnTo>
                    <a:pt x="2638" y="1163"/>
                  </a:lnTo>
                  <a:lnTo>
                    <a:pt x="2653" y="1163"/>
                  </a:lnTo>
                  <a:lnTo>
                    <a:pt x="2660" y="1163"/>
                  </a:lnTo>
                  <a:lnTo>
                    <a:pt x="2674" y="1171"/>
                  </a:lnTo>
                  <a:lnTo>
                    <a:pt x="2688" y="1171"/>
                  </a:lnTo>
                  <a:lnTo>
                    <a:pt x="2695" y="1171"/>
                  </a:lnTo>
                  <a:lnTo>
                    <a:pt x="2710" y="1171"/>
                  </a:lnTo>
                  <a:lnTo>
                    <a:pt x="2724" y="1178"/>
                  </a:lnTo>
                  <a:lnTo>
                    <a:pt x="2731" y="1178"/>
                  </a:lnTo>
                  <a:lnTo>
                    <a:pt x="2745" y="1178"/>
                  </a:lnTo>
                  <a:lnTo>
                    <a:pt x="2759" y="1178"/>
                  </a:lnTo>
                  <a:lnTo>
                    <a:pt x="2766" y="1178"/>
                  </a:lnTo>
                  <a:lnTo>
                    <a:pt x="2781" y="1185"/>
                  </a:lnTo>
                  <a:lnTo>
                    <a:pt x="2795" y="1185"/>
                  </a:lnTo>
                  <a:lnTo>
                    <a:pt x="2809" y="1185"/>
                  </a:lnTo>
                  <a:lnTo>
                    <a:pt x="2816" y="1185"/>
                  </a:lnTo>
                  <a:lnTo>
                    <a:pt x="2830" y="1185"/>
                  </a:lnTo>
                  <a:lnTo>
                    <a:pt x="2845" y="1192"/>
                  </a:lnTo>
                  <a:lnTo>
                    <a:pt x="2852" y="1192"/>
                  </a:lnTo>
                  <a:lnTo>
                    <a:pt x="2866" y="1192"/>
                  </a:lnTo>
                  <a:lnTo>
                    <a:pt x="2880" y="1192"/>
                  </a:lnTo>
                  <a:lnTo>
                    <a:pt x="2887" y="1192"/>
                  </a:lnTo>
                  <a:lnTo>
                    <a:pt x="2902" y="1192"/>
                  </a:lnTo>
                  <a:lnTo>
                    <a:pt x="2916" y="1199"/>
                  </a:lnTo>
                  <a:lnTo>
                    <a:pt x="2923" y="1199"/>
                  </a:lnTo>
                  <a:lnTo>
                    <a:pt x="2937" y="1199"/>
                  </a:lnTo>
                  <a:lnTo>
                    <a:pt x="2951" y="1199"/>
                  </a:lnTo>
                  <a:lnTo>
                    <a:pt x="2966" y="1199"/>
                  </a:lnTo>
                  <a:lnTo>
                    <a:pt x="2973" y="1199"/>
                  </a:lnTo>
                  <a:lnTo>
                    <a:pt x="2987" y="1199"/>
                  </a:lnTo>
                  <a:lnTo>
                    <a:pt x="3001" y="1206"/>
                  </a:lnTo>
                  <a:lnTo>
                    <a:pt x="3008" y="1206"/>
                  </a:lnTo>
                  <a:lnTo>
                    <a:pt x="3023" y="1206"/>
                  </a:lnTo>
                  <a:lnTo>
                    <a:pt x="3037" y="1206"/>
                  </a:lnTo>
                  <a:lnTo>
                    <a:pt x="3044" y="1206"/>
                  </a:lnTo>
                  <a:lnTo>
                    <a:pt x="3058" y="1206"/>
                  </a:lnTo>
                  <a:lnTo>
                    <a:pt x="3072" y="1206"/>
                  </a:lnTo>
                  <a:lnTo>
                    <a:pt x="3079" y="1206"/>
                  </a:lnTo>
                  <a:lnTo>
                    <a:pt x="3094" y="1206"/>
                  </a:lnTo>
                  <a:lnTo>
                    <a:pt x="3108" y="1206"/>
                  </a:lnTo>
                  <a:lnTo>
                    <a:pt x="3122" y="1213"/>
                  </a:lnTo>
                  <a:lnTo>
                    <a:pt x="3129" y="1213"/>
                  </a:lnTo>
                  <a:lnTo>
                    <a:pt x="3143" y="1213"/>
                  </a:lnTo>
                  <a:lnTo>
                    <a:pt x="3158" y="1213"/>
                  </a:lnTo>
                  <a:lnTo>
                    <a:pt x="3165" y="1213"/>
                  </a:lnTo>
                  <a:lnTo>
                    <a:pt x="3179" y="1213"/>
                  </a:lnTo>
                  <a:lnTo>
                    <a:pt x="3193" y="1213"/>
                  </a:lnTo>
                  <a:lnTo>
                    <a:pt x="3200" y="1213"/>
                  </a:lnTo>
                  <a:lnTo>
                    <a:pt x="3215" y="1213"/>
                  </a:lnTo>
                  <a:lnTo>
                    <a:pt x="3229" y="1213"/>
                  </a:lnTo>
                  <a:lnTo>
                    <a:pt x="3243" y="1213"/>
                  </a:lnTo>
                  <a:lnTo>
                    <a:pt x="3250" y="1213"/>
                  </a:lnTo>
                  <a:lnTo>
                    <a:pt x="3264" y="1213"/>
                  </a:lnTo>
                  <a:lnTo>
                    <a:pt x="3279" y="1213"/>
                  </a:lnTo>
                  <a:lnTo>
                    <a:pt x="3286" y="1213"/>
                  </a:lnTo>
                  <a:lnTo>
                    <a:pt x="3300" y="1220"/>
                  </a:lnTo>
                  <a:lnTo>
                    <a:pt x="3314" y="1220"/>
                  </a:lnTo>
                  <a:lnTo>
                    <a:pt x="3321" y="1220"/>
                  </a:lnTo>
                  <a:lnTo>
                    <a:pt x="3335" y="1220"/>
                  </a:lnTo>
                  <a:lnTo>
                    <a:pt x="3350" y="1220"/>
                  </a:lnTo>
                  <a:lnTo>
                    <a:pt x="3357" y="1220"/>
                  </a:lnTo>
                  <a:lnTo>
                    <a:pt x="3371" y="1220"/>
                  </a:lnTo>
                  <a:lnTo>
                    <a:pt x="3385" y="1220"/>
                  </a:lnTo>
                  <a:lnTo>
                    <a:pt x="3400" y="1220"/>
                  </a:lnTo>
                  <a:lnTo>
                    <a:pt x="3407" y="1220"/>
                  </a:lnTo>
                  <a:lnTo>
                    <a:pt x="3421" y="1220"/>
                  </a:lnTo>
                  <a:lnTo>
                    <a:pt x="3435" y="1220"/>
                  </a:lnTo>
                  <a:lnTo>
                    <a:pt x="3442" y="1220"/>
                  </a:lnTo>
                  <a:lnTo>
                    <a:pt x="3456" y="1220"/>
                  </a:lnTo>
                  <a:lnTo>
                    <a:pt x="3471" y="1220"/>
                  </a:lnTo>
                  <a:lnTo>
                    <a:pt x="3478" y="1220"/>
                  </a:lnTo>
                  <a:lnTo>
                    <a:pt x="3492" y="1220"/>
                  </a:lnTo>
                  <a:lnTo>
                    <a:pt x="3506" y="1220"/>
                  </a:lnTo>
                  <a:lnTo>
                    <a:pt x="3513" y="1220"/>
                  </a:lnTo>
                  <a:lnTo>
                    <a:pt x="3528" y="1220"/>
                  </a:lnTo>
                  <a:lnTo>
                    <a:pt x="3542" y="1220"/>
                  </a:lnTo>
                  <a:lnTo>
                    <a:pt x="3556" y="1220"/>
                  </a:lnTo>
                  <a:lnTo>
                    <a:pt x="3563" y="1220"/>
                  </a:lnTo>
                  <a:lnTo>
                    <a:pt x="3577" y="1220"/>
                  </a:lnTo>
                  <a:lnTo>
                    <a:pt x="3592" y="1220"/>
                  </a:lnTo>
                  <a:lnTo>
                    <a:pt x="3599" y="1220"/>
                  </a:lnTo>
                  <a:lnTo>
                    <a:pt x="3613" y="122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8" name="Freeform 95"/>
            <p:cNvSpPr>
              <a:spLocks/>
            </p:cNvSpPr>
            <p:nvPr/>
          </p:nvSpPr>
          <p:spPr bwMode="auto">
            <a:xfrm>
              <a:off x="1344" y="2158"/>
              <a:ext cx="3613" cy="1660"/>
            </a:xfrm>
            <a:custGeom>
              <a:avLst/>
              <a:gdLst>
                <a:gd name="T0" fmla="*/ 49 w 3613"/>
                <a:gd name="T1" fmla="*/ 1660 h 1660"/>
                <a:gd name="T2" fmla="*/ 106 w 3613"/>
                <a:gd name="T3" fmla="*/ 1660 h 1660"/>
                <a:gd name="T4" fmla="*/ 170 w 3613"/>
                <a:gd name="T5" fmla="*/ 1660 h 1660"/>
                <a:gd name="T6" fmla="*/ 227 w 3613"/>
                <a:gd name="T7" fmla="*/ 1660 h 1660"/>
                <a:gd name="T8" fmla="*/ 291 w 3613"/>
                <a:gd name="T9" fmla="*/ 1653 h 1660"/>
                <a:gd name="T10" fmla="*/ 348 w 3613"/>
                <a:gd name="T11" fmla="*/ 1632 h 1660"/>
                <a:gd name="T12" fmla="*/ 412 w 3613"/>
                <a:gd name="T13" fmla="*/ 1589 h 1660"/>
                <a:gd name="T14" fmla="*/ 469 w 3613"/>
                <a:gd name="T15" fmla="*/ 1511 h 1660"/>
                <a:gd name="T16" fmla="*/ 533 w 3613"/>
                <a:gd name="T17" fmla="*/ 1398 h 1660"/>
                <a:gd name="T18" fmla="*/ 590 w 3613"/>
                <a:gd name="T19" fmla="*/ 1242 h 1660"/>
                <a:gd name="T20" fmla="*/ 647 w 3613"/>
                <a:gd name="T21" fmla="*/ 1050 h 1660"/>
                <a:gd name="T22" fmla="*/ 711 w 3613"/>
                <a:gd name="T23" fmla="*/ 837 h 1660"/>
                <a:gd name="T24" fmla="*/ 768 w 3613"/>
                <a:gd name="T25" fmla="*/ 624 h 1660"/>
                <a:gd name="T26" fmla="*/ 832 w 3613"/>
                <a:gd name="T27" fmla="*/ 418 h 1660"/>
                <a:gd name="T28" fmla="*/ 889 w 3613"/>
                <a:gd name="T29" fmla="*/ 248 h 1660"/>
                <a:gd name="T30" fmla="*/ 953 w 3613"/>
                <a:gd name="T31" fmla="*/ 120 h 1660"/>
                <a:gd name="T32" fmla="*/ 1010 w 3613"/>
                <a:gd name="T33" fmla="*/ 35 h 1660"/>
                <a:gd name="T34" fmla="*/ 1074 w 3613"/>
                <a:gd name="T35" fmla="*/ 0 h 1660"/>
                <a:gd name="T36" fmla="*/ 1131 w 3613"/>
                <a:gd name="T37" fmla="*/ 14 h 1660"/>
                <a:gd name="T38" fmla="*/ 1195 w 3613"/>
                <a:gd name="T39" fmla="*/ 71 h 1660"/>
                <a:gd name="T40" fmla="*/ 1251 w 3613"/>
                <a:gd name="T41" fmla="*/ 156 h 1660"/>
                <a:gd name="T42" fmla="*/ 1315 w 3613"/>
                <a:gd name="T43" fmla="*/ 269 h 1660"/>
                <a:gd name="T44" fmla="*/ 1372 w 3613"/>
                <a:gd name="T45" fmla="*/ 397 h 1660"/>
                <a:gd name="T46" fmla="*/ 1436 w 3613"/>
                <a:gd name="T47" fmla="*/ 532 h 1660"/>
                <a:gd name="T48" fmla="*/ 1493 w 3613"/>
                <a:gd name="T49" fmla="*/ 667 h 1660"/>
                <a:gd name="T50" fmla="*/ 1550 w 3613"/>
                <a:gd name="T51" fmla="*/ 802 h 1660"/>
                <a:gd name="T52" fmla="*/ 1614 w 3613"/>
                <a:gd name="T53" fmla="*/ 929 h 1660"/>
                <a:gd name="T54" fmla="*/ 1671 w 3613"/>
                <a:gd name="T55" fmla="*/ 1043 h 1660"/>
                <a:gd name="T56" fmla="*/ 1735 w 3613"/>
                <a:gd name="T57" fmla="*/ 1142 h 1660"/>
                <a:gd name="T58" fmla="*/ 1792 w 3613"/>
                <a:gd name="T59" fmla="*/ 1235 h 1660"/>
                <a:gd name="T60" fmla="*/ 1856 w 3613"/>
                <a:gd name="T61" fmla="*/ 1313 h 1660"/>
                <a:gd name="T62" fmla="*/ 1913 w 3613"/>
                <a:gd name="T63" fmla="*/ 1376 h 1660"/>
                <a:gd name="T64" fmla="*/ 1977 w 3613"/>
                <a:gd name="T65" fmla="*/ 1433 h 1660"/>
                <a:gd name="T66" fmla="*/ 2034 w 3613"/>
                <a:gd name="T67" fmla="*/ 1483 h 1660"/>
                <a:gd name="T68" fmla="*/ 2098 w 3613"/>
                <a:gd name="T69" fmla="*/ 1518 h 1660"/>
                <a:gd name="T70" fmla="*/ 2155 w 3613"/>
                <a:gd name="T71" fmla="*/ 1547 h 1660"/>
                <a:gd name="T72" fmla="*/ 2219 w 3613"/>
                <a:gd name="T73" fmla="*/ 1575 h 1660"/>
                <a:gd name="T74" fmla="*/ 2276 w 3613"/>
                <a:gd name="T75" fmla="*/ 1596 h 1660"/>
                <a:gd name="T76" fmla="*/ 2340 w 3613"/>
                <a:gd name="T77" fmla="*/ 1611 h 1660"/>
                <a:gd name="T78" fmla="*/ 2397 w 3613"/>
                <a:gd name="T79" fmla="*/ 1625 h 1660"/>
                <a:gd name="T80" fmla="*/ 2454 w 3613"/>
                <a:gd name="T81" fmla="*/ 1632 h 1660"/>
                <a:gd name="T82" fmla="*/ 2518 w 3613"/>
                <a:gd name="T83" fmla="*/ 1639 h 1660"/>
                <a:gd name="T84" fmla="*/ 2574 w 3613"/>
                <a:gd name="T85" fmla="*/ 1646 h 1660"/>
                <a:gd name="T86" fmla="*/ 2638 w 3613"/>
                <a:gd name="T87" fmla="*/ 1646 h 1660"/>
                <a:gd name="T88" fmla="*/ 2695 w 3613"/>
                <a:gd name="T89" fmla="*/ 1653 h 1660"/>
                <a:gd name="T90" fmla="*/ 2759 w 3613"/>
                <a:gd name="T91" fmla="*/ 1653 h 1660"/>
                <a:gd name="T92" fmla="*/ 2816 w 3613"/>
                <a:gd name="T93" fmla="*/ 1653 h 1660"/>
                <a:gd name="T94" fmla="*/ 2880 w 3613"/>
                <a:gd name="T95" fmla="*/ 1653 h 1660"/>
                <a:gd name="T96" fmla="*/ 2937 w 3613"/>
                <a:gd name="T97" fmla="*/ 1660 h 1660"/>
                <a:gd name="T98" fmla="*/ 3001 w 3613"/>
                <a:gd name="T99" fmla="*/ 1660 h 1660"/>
                <a:gd name="T100" fmla="*/ 3058 w 3613"/>
                <a:gd name="T101" fmla="*/ 1660 h 1660"/>
                <a:gd name="T102" fmla="*/ 3122 w 3613"/>
                <a:gd name="T103" fmla="*/ 1660 h 1660"/>
                <a:gd name="T104" fmla="*/ 3179 w 3613"/>
                <a:gd name="T105" fmla="*/ 1660 h 1660"/>
                <a:gd name="T106" fmla="*/ 3243 w 3613"/>
                <a:gd name="T107" fmla="*/ 1660 h 1660"/>
                <a:gd name="T108" fmla="*/ 3300 w 3613"/>
                <a:gd name="T109" fmla="*/ 1660 h 1660"/>
                <a:gd name="T110" fmla="*/ 3357 w 3613"/>
                <a:gd name="T111" fmla="*/ 1660 h 1660"/>
                <a:gd name="T112" fmla="*/ 3421 w 3613"/>
                <a:gd name="T113" fmla="*/ 1660 h 1660"/>
                <a:gd name="T114" fmla="*/ 3478 w 3613"/>
                <a:gd name="T115" fmla="*/ 1660 h 1660"/>
                <a:gd name="T116" fmla="*/ 3542 w 3613"/>
                <a:gd name="T117" fmla="*/ 1660 h 1660"/>
                <a:gd name="T118" fmla="*/ 3599 w 3613"/>
                <a:gd name="T119" fmla="*/ 1660 h 16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660"/>
                <a:gd name="T182" fmla="*/ 3613 w 3613"/>
                <a:gd name="T183" fmla="*/ 1660 h 16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660">
                  <a:moveTo>
                    <a:pt x="0" y="1660"/>
                  </a:moveTo>
                  <a:lnTo>
                    <a:pt x="14" y="1660"/>
                  </a:lnTo>
                  <a:lnTo>
                    <a:pt x="21" y="1660"/>
                  </a:lnTo>
                  <a:lnTo>
                    <a:pt x="35" y="1660"/>
                  </a:lnTo>
                  <a:lnTo>
                    <a:pt x="49" y="1660"/>
                  </a:lnTo>
                  <a:lnTo>
                    <a:pt x="56" y="1660"/>
                  </a:lnTo>
                  <a:lnTo>
                    <a:pt x="71" y="1660"/>
                  </a:lnTo>
                  <a:lnTo>
                    <a:pt x="85" y="1660"/>
                  </a:lnTo>
                  <a:lnTo>
                    <a:pt x="99" y="1660"/>
                  </a:lnTo>
                  <a:lnTo>
                    <a:pt x="106" y="1660"/>
                  </a:lnTo>
                  <a:lnTo>
                    <a:pt x="121" y="1660"/>
                  </a:lnTo>
                  <a:lnTo>
                    <a:pt x="135" y="1660"/>
                  </a:lnTo>
                  <a:lnTo>
                    <a:pt x="142" y="1660"/>
                  </a:lnTo>
                  <a:lnTo>
                    <a:pt x="156" y="1660"/>
                  </a:lnTo>
                  <a:lnTo>
                    <a:pt x="170" y="1660"/>
                  </a:lnTo>
                  <a:lnTo>
                    <a:pt x="177" y="1660"/>
                  </a:lnTo>
                  <a:lnTo>
                    <a:pt x="192" y="1660"/>
                  </a:lnTo>
                  <a:lnTo>
                    <a:pt x="206" y="1660"/>
                  </a:lnTo>
                  <a:lnTo>
                    <a:pt x="213" y="1660"/>
                  </a:lnTo>
                  <a:lnTo>
                    <a:pt x="227" y="1660"/>
                  </a:lnTo>
                  <a:lnTo>
                    <a:pt x="241" y="1660"/>
                  </a:lnTo>
                  <a:lnTo>
                    <a:pt x="256" y="1660"/>
                  </a:lnTo>
                  <a:lnTo>
                    <a:pt x="263" y="1653"/>
                  </a:lnTo>
                  <a:lnTo>
                    <a:pt x="277" y="1653"/>
                  </a:lnTo>
                  <a:lnTo>
                    <a:pt x="291" y="1653"/>
                  </a:lnTo>
                  <a:lnTo>
                    <a:pt x="298" y="1646"/>
                  </a:lnTo>
                  <a:lnTo>
                    <a:pt x="313" y="1646"/>
                  </a:lnTo>
                  <a:lnTo>
                    <a:pt x="327" y="1639"/>
                  </a:lnTo>
                  <a:lnTo>
                    <a:pt x="334" y="1639"/>
                  </a:lnTo>
                  <a:lnTo>
                    <a:pt x="348" y="1632"/>
                  </a:lnTo>
                  <a:lnTo>
                    <a:pt x="362" y="1625"/>
                  </a:lnTo>
                  <a:lnTo>
                    <a:pt x="369" y="1618"/>
                  </a:lnTo>
                  <a:lnTo>
                    <a:pt x="384" y="1611"/>
                  </a:lnTo>
                  <a:lnTo>
                    <a:pt x="398" y="1604"/>
                  </a:lnTo>
                  <a:lnTo>
                    <a:pt x="412" y="1589"/>
                  </a:lnTo>
                  <a:lnTo>
                    <a:pt x="419" y="1575"/>
                  </a:lnTo>
                  <a:lnTo>
                    <a:pt x="433" y="1561"/>
                  </a:lnTo>
                  <a:lnTo>
                    <a:pt x="448" y="1547"/>
                  </a:lnTo>
                  <a:lnTo>
                    <a:pt x="455" y="1533"/>
                  </a:lnTo>
                  <a:lnTo>
                    <a:pt x="469" y="1511"/>
                  </a:lnTo>
                  <a:lnTo>
                    <a:pt x="483" y="1497"/>
                  </a:lnTo>
                  <a:lnTo>
                    <a:pt x="490" y="1469"/>
                  </a:lnTo>
                  <a:lnTo>
                    <a:pt x="505" y="1447"/>
                  </a:lnTo>
                  <a:lnTo>
                    <a:pt x="519" y="1426"/>
                  </a:lnTo>
                  <a:lnTo>
                    <a:pt x="533" y="1398"/>
                  </a:lnTo>
                  <a:lnTo>
                    <a:pt x="540" y="1369"/>
                  </a:lnTo>
                  <a:lnTo>
                    <a:pt x="554" y="1341"/>
                  </a:lnTo>
                  <a:lnTo>
                    <a:pt x="569" y="1305"/>
                  </a:lnTo>
                  <a:lnTo>
                    <a:pt x="576" y="1277"/>
                  </a:lnTo>
                  <a:lnTo>
                    <a:pt x="590" y="1242"/>
                  </a:lnTo>
                  <a:lnTo>
                    <a:pt x="604" y="1206"/>
                  </a:lnTo>
                  <a:lnTo>
                    <a:pt x="611" y="1164"/>
                  </a:lnTo>
                  <a:lnTo>
                    <a:pt x="626" y="1128"/>
                  </a:lnTo>
                  <a:lnTo>
                    <a:pt x="640" y="1086"/>
                  </a:lnTo>
                  <a:lnTo>
                    <a:pt x="647" y="1050"/>
                  </a:lnTo>
                  <a:lnTo>
                    <a:pt x="661" y="1007"/>
                  </a:lnTo>
                  <a:lnTo>
                    <a:pt x="675" y="965"/>
                  </a:lnTo>
                  <a:lnTo>
                    <a:pt x="690" y="922"/>
                  </a:lnTo>
                  <a:lnTo>
                    <a:pt x="697" y="880"/>
                  </a:lnTo>
                  <a:lnTo>
                    <a:pt x="711" y="837"/>
                  </a:lnTo>
                  <a:lnTo>
                    <a:pt x="725" y="795"/>
                  </a:lnTo>
                  <a:lnTo>
                    <a:pt x="732" y="752"/>
                  </a:lnTo>
                  <a:lnTo>
                    <a:pt x="746" y="709"/>
                  </a:lnTo>
                  <a:lnTo>
                    <a:pt x="761" y="667"/>
                  </a:lnTo>
                  <a:lnTo>
                    <a:pt x="768" y="624"/>
                  </a:lnTo>
                  <a:lnTo>
                    <a:pt x="782" y="582"/>
                  </a:lnTo>
                  <a:lnTo>
                    <a:pt x="796" y="539"/>
                  </a:lnTo>
                  <a:lnTo>
                    <a:pt x="803" y="497"/>
                  </a:lnTo>
                  <a:lnTo>
                    <a:pt x="818" y="461"/>
                  </a:lnTo>
                  <a:lnTo>
                    <a:pt x="832" y="418"/>
                  </a:lnTo>
                  <a:lnTo>
                    <a:pt x="846" y="383"/>
                  </a:lnTo>
                  <a:lnTo>
                    <a:pt x="853" y="348"/>
                  </a:lnTo>
                  <a:lnTo>
                    <a:pt x="867" y="312"/>
                  </a:lnTo>
                  <a:lnTo>
                    <a:pt x="882" y="277"/>
                  </a:lnTo>
                  <a:lnTo>
                    <a:pt x="889" y="248"/>
                  </a:lnTo>
                  <a:lnTo>
                    <a:pt x="903" y="220"/>
                  </a:lnTo>
                  <a:lnTo>
                    <a:pt x="917" y="191"/>
                  </a:lnTo>
                  <a:lnTo>
                    <a:pt x="924" y="163"/>
                  </a:lnTo>
                  <a:lnTo>
                    <a:pt x="938" y="142"/>
                  </a:lnTo>
                  <a:lnTo>
                    <a:pt x="953" y="120"/>
                  </a:lnTo>
                  <a:lnTo>
                    <a:pt x="960" y="99"/>
                  </a:lnTo>
                  <a:lnTo>
                    <a:pt x="974" y="78"/>
                  </a:lnTo>
                  <a:lnTo>
                    <a:pt x="988" y="64"/>
                  </a:lnTo>
                  <a:lnTo>
                    <a:pt x="1002" y="49"/>
                  </a:lnTo>
                  <a:lnTo>
                    <a:pt x="1010" y="35"/>
                  </a:lnTo>
                  <a:lnTo>
                    <a:pt x="1024" y="21"/>
                  </a:lnTo>
                  <a:lnTo>
                    <a:pt x="1038" y="14"/>
                  </a:lnTo>
                  <a:lnTo>
                    <a:pt x="1045" y="7"/>
                  </a:lnTo>
                  <a:lnTo>
                    <a:pt x="1059" y="7"/>
                  </a:lnTo>
                  <a:lnTo>
                    <a:pt x="1074" y="0"/>
                  </a:lnTo>
                  <a:lnTo>
                    <a:pt x="1081" y="0"/>
                  </a:lnTo>
                  <a:lnTo>
                    <a:pt x="1095" y="0"/>
                  </a:lnTo>
                  <a:lnTo>
                    <a:pt x="1109" y="7"/>
                  </a:lnTo>
                  <a:lnTo>
                    <a:pt x="1116" y="7"/>
                  </a:lnTo>
                  <a:lnTo>
                    <a:pt x="1131" y="14"/>
                  </a:lnTo>
                  <a:lnTo>
                    <a:pt x="1145" y="21"/>
                  </a:lnTo>
                  <a:lnTo>
                    <a:pt x="1159" y="35"/>
                  </a:lnTo>
                  <a:lnTo>
                    <a:pt x="1166" y="42"/>
                  </a:lnTo>
                  <a:lnTo>
                    <a:pt x="1180" y="57"/>
                  </a:lnTo>
                  <a:lnTo>
                    <a:pt x="1195" y="71"/>
                  </a:lnTo>
                  <a:lnTo>
                    <a:pt x="1202" y="85"/>
                  </a:lnTo>
                  <a:lnTo>
                    <a:pt x="1216" y="99"/>
                  </a:lnTo>
                  <a:lnTo>
                    <a:pt x="1230" y="120"/>
                  </a:lnTo>
                  <a:lnTo>
                    <a:pt x="1237" y="135"/>
                  </a:lnTo>
                  <a:lnTo>
                    <a:pt x="1251" y="156"/>
                  </a:lnTo>
                  <a:lnTo>
                    <a:pt x="1266" y="177"/>
                  </a:lnTo>
                  <a:lnTo>
                    <a:pt x="1273" y="198"/>
                  </a:lnTo>
                  <a:lnTo>
                    <a:pt x="1287" y="220"/>
                  </a:lnTo>
                  <a:lnTo>
                    <a:pt x="1301" y="248"/>
                  </a:lnTo>
                  <a:lnTo>
                    <a:pt x="1315" y="269"/>
                  </a:lnTo>
                  <a:lnTo>
                    <a:pt x="1323" y="291"/>
                  </a:lnTo>
                  <a:lnTo>
                    <a:pt x="1337" y="319"/>
                  </a:lnTo>
                  <a:lnTo>
                    <a:pt x="1351" y="348"/>
                  </a:lnTo>
                  <a:lnTo>
                    <a:pt x="1358" y="369"/>
                  </a:lnTo>
                  <a:lnTo>
                    <a:pt x="1372" y="397"/>
                  </a:lnTo>
                  <a:lnTo>
                    <a:pt x="1387" y="426"/>
                  </a:lnTo>
                  <a:lnTo>
                    <a:pt x="1394" y="447"/>
                  </a:lnTo>
                  <a:lnTo>
                    <a:pt x="1408" y="475"/>
                  </a:lnTo>
                  <a:lnTo>
                    <a:pt x="1422" y="504"/>
                  </a:lnTo>
                  <a:lnTo>
                    <a:pt x="1436" y="532"/>
                  </a:lnTo>
                  <a:lnTo>
                    <a:pt x="1443" y="560"/>
                  </a:lnTo>
                  <a:lnTo>
                    <a:pt x="1458" y="589"/>
                  </a:lnTo>
                  <a:lnTo>
                    <a:pt x="1472" y="617"/>
                  </a:lnTo>
                  <a:lnTo>
                    <a:pt x="1479" y="646"/>
                  </a:lnTo>
                  <a:lnTo>
                    <a:pt x="1493" y="667"/>
                  </a:lnTo>
                  <a:lnTo>
                    <a:pt x="1508" y="695"/>
                  </a:lnTo>
                  <a:lnTo>
                    <a:pt x="1515" y="724"/>
                  </a:lnTo>
                  <a:lnTo>
                    <a:pt x="1529" y="752"/>
                  </a:lnTo>
                  <a:lnTo>
                    <a:pt x="1543" y="773"/>
                  </a:lnTo>
                  <a:lnTo>
                    <a:pt x="1550" y="802"/>
                  </a:lnTo>
                  <a:lnTo>
                    <a:pt x="1564" y="830"/>
                  </a:lnTo>
                  <a:lnTo>
                    <a:pt x="1579" y="851"/>
                  </a:lnTo>
                  <a:lnTo>
                    <a:pt x="1593" y="880"/>
                  </a:lnTo>
                  <a:lnTo>
                    <a:pt x="1600" y="901"/>
                  </a:lnTo>
                  <a:lnTo>
                    <a:pt x="1614" y="929"/>
                  </a:lnTo>
                  <a:lnTo>
                    <a:pt x="1628" y="951"/>
                  </a:lnTo>
                  <a:lnTo>
                    <a:pt x="1636" y="972"/>
                  </a:lnTo>
                  <a:lnTo>
                    <a:pt x="1650" y="1000"/>
                  </a:lnTo>
                  <a:lnTo>
                    <a:pt x="1664" y="1022"/>
                  </a:lnTo>
                  <a:lnTo>
                    <a:pt x="1671" y="1043"/>
                  </a:lnTo>
                  <a:lnTo>
                    <a:pt x="1685" y="1064"/>
                  </a:lnTo>
                  <a:lnTo>
                    <a:pt x="1700" y="1086"/>
                  </a:lnTo>
                  <a:lnTo>
                    <a:pt x="1707" y="1107"/>
                  </a:lnTo>
                  <a:lnTo>
                    <a:pt x="1721" y="1128"/>
                  </a:lnTo>
                  <a:lnTo>
                    <a:pt x="1735" y="1142"/>
                  </a:lnTo>
                  <a:lnTo>
                    <a:pt x="1749" y="1164"/>
                  </a:lnTo>
                  <a:lnTo>
                    <a:pt x="1756" y="1185"/>
                  </a:lnTo>
                  <a:lnTo>
                    <a:pt x="1771" y="1199"/>
                  </a:lnTo>
                  <a:lnTo>
                    <a:pt x="1785" y="1220"/>
                  </a:lnTo>
                  <a:lnTo>
                    <a:pt x="1792" y="1235"/>
                  </a:lnTo>
                  <a:lnTo>
                    <a:pt x="1806" y="1249"/>
                  </a:lnTo>
                  <a:lnTo>
                    <a:pt x="1820" y="1270"/>
                  </a:lnTo>
                  <a:lnTo>
                    <a:pt x="1828" y="1284"/>
                  </a:lnTo>
                  <a:lnTo>
                    <a:pt x="1842" y="1298"/>
                  </a:lnTo>
                  <a:lnTo>
                    <a:pt x="1856" y="1313"/>
                  </a:lnTo>
                  <a:lnTo>
                    <a:pt x="1863" y="1327"/>
                  </a:lnTo>
                  <a:lnTo>
                    <a:pt x="1877" y="1341"/>
                  </a:lnTo>
                  <a:lnTo>
                    <a:pt x="1892" y="1355"/>
                  </a:lnTo>
                  <a:lnTo>
                    <a:pt x="1906" y="1369"/>
                  </a:lnTo>
                  <a:lnTo>
                    <a:pt x="1913" y="1376"/>
                  </a:lnTo>
                  <a:lnTo>
                    <a:pt x="1927" y="1391"/>
                  </a:lnTo>
                  <a:lnTo>
                    <a:pt x="1941" y="1405"/>
                  </a:lnTo>
                  <a:lnTo>
                    <a:pt x="1948" y="1412"/>
                  </a:lnTo>
                  <a:lnTo>
                    <a:pt x="1963" y="1426"/>
                  </a:lnTo>
                  <a:lnTo>
                    <a:pt x="1977" y="1433"/>
                  </a:lnTo>
                  <a:lnTo>
                    <a:pt x="1984" y="1447"/>
                  </a:lnTo>
                  <a:lnTo>
                    <a:pt x="1998" y="1455"/>
                  </a:lnTo>
                  <a:lnTo>
                    <a:pt x="2013" y="1462"/>
                  </a:lnTo>
                  <a:lnTo>
                    <a:pt x="2020" y="1476"/>
                  </a:lnTo>
                  <a:lnTo>
                    <a:pt x="2034" y="1483"/>
                  </a:lnTo>
                  <a:lnTo>
                    <a:pt x="2048" y="1490"/>
                  </a:lnTo>
                  <a:lnTo>
                    <a:pt x="2062" y="1497"/>
                  </a:lnTo>
                  <a:lnTo>
                    <a:pt x="2069" y="1504"/>
                  </a:lnTo>
                  <a:lnTo>
                    <a:pt x="2084" y="1511"/>
                  </a:lnTo>
                  <a:lnTo>
                    <a:pt x="2098" y="1518"/>
                  </a:lnTo>
                  <a:lnTo>
                    <a:pt x="2105" y="1525"/>
                  </a:lnTo>
                  <a:lnTo>
                    <a:pt x="2119" y="1533"/>
                  </a:lnTo>
                  <a:lnTo>
                    <a:pt x="2133" y="1540"/>
                  </a:lnTo>
                  <a:lnTo>
                    <a:pt x="2141" y="1547"/>
                  </a:lnTo>
                  <a:lnTo>
                    <a:pt x="2155" y="1547"/>
                  </a:lnTo>
                  <a:lnTo>
                    <a:pt x="2169" y="1554"/>
                  </a:lnTo>
                  <a:lnTo>
                    <a:pt x="2176" y="1561"/>
                  </a:lnTo>
                  <a:lnTo>
                    <a:pt x="2190" y="1568"/>
                  </a:lnTo>
                  <a:lnTo>
                    <a:pt x="2205" y="1568"/>
                  </a:lnTo>
                  <a:lnTo>
                    <a:pt x="2219" y="1575"/>
                  </a:lnTo>
                  <a:lnTo>
                    <a:pt x="2226" y="1582"/>
                  </a:lnTo>
                  <a:lnTo>
                    <a:pt x="2240" y="1582"/>
                  </a:lnTo>
                  <a:lnTo>
                    <a:pt x="2254" y="1589"/>
                  </a:lnTo>
                  <a:lnTo>
                    <a:pt x="2261" y="1589"/>
                  </a:lnTo>
                  <a:lnTo>
                    <a:pt x="2276" y="1596"/>
                  </a:lnTo>
                  <a:lnTo>
                    <a:pt x="2290" y="1596"/>
                  </a:lnTo>
                  <a:lnTo>
                    <a:pt x="2297" y="1604"/>
                  </a:lnTo>
                  <a:lnTo>
                    <a:pt x="2311" y="1604"/>
                  </a:lnTo>
                  <a:lnTo>
                    <a:pt x="2325" y="1604"/>
                  </a:lnTo>
                  <a:lnTo>
                    <a:pt x="2340" y="1611"/>
                  </a:lnTo>
                  <a:lnTo>
                    <a:pt x="2347" y="1611"/>
                  </a:lnTo>
                  <a:lnTo>
                    <a:pt x="2361" y="1618"/>
                  </a:lnTo>
                  <a:lnTo>
                    <a:pt x="2375" y="1618"/>
                  </a:lnTo>
                  <a:lnTo>
                    <a:pt x="2382" y="1618"/>
                  </a:lnTo>
                  <a:lnTo>
                    <a:pt x="2397" y="1625"/>
                  </a:lnTo>
                  <a:lnTo>
                    <a:pt x="2411" y="1625"/>
                  </a:lnTo>
                  <a:lnTo>
                    <a:pt x="2418" y="1625"/>
                  </a:lnTo>
                  <a:lnTo>
                    <a:pt x="2432" y="1625"/>
                  </a:lnTo>
                  <a:lnTo>
                    <a:pt x="2446" y="1632"/>
                  </a:lnTo>
                  <a:lnTo>
                    <a:pt x="2454" y="1632"/>
                  </a:lnTo>
                  <a:lnTo>
                    <a:pt x="2468" y="1632"/>
                  </a:lnTo>
                  <a:lnTo>
                    <a:pt x="2482" y="1632"/>
                  </a:lnTo>
                  <a:lnTo>
                    <a:pt x="2496" y="1639"/>
                  </a:lnTo>
                  <a:lnTo>
                    <a:pt x="2503" y="1639"/>
                  </a:lnTo>
                  <a:lnTo>
                    <a:pt x="2518" y="1639"/>
                  </a:lnTo>
                  <a:lnTo>
                    <a:pt x="2532" y="1639"/>
                  </a:lnTo>
                  <a:lnTo>
                    <a:pt x="2539" y="1639"/>
                  </a:lnTo>
                  <a:lnTo>
                    <a:pt x="2553" y="1639"/>
                  </a:lnTo>
                  <a:lnTo>
                    <a:pt x="2567" y="1646"/>
                  </a:lnTo>
                  <a:lnTo>
                    <a:pt x="2574" y="1646"/>
                  </a:lnTo>
                  <a:lnTo>
                    <a:pt x="2589" y="1646"/>
                  </a:lnTo>
                  <a:lnTo>
                    <a:pt x="2603" y="1646"/>
                  </a:lnTo>
                  <a:lnTo>
                    <a:pt x="2610" y="1646"/>
                  </a:lnTo>
                  <a:lnTo>
                    <a:pt x="2624" y="1646"/>
                  </a:lnTo>
                  <a:lnTo>
                    <a:pt x="2638" y="1646"/>
                  </a:lnTo>
                  <a:lnTo>
                    <a:pt x="2653" y="1646"/>
                  </a:lnTo>
                  <a:lnTo>
                    <a:pt x="2660" y="1646"/>
                  </a:lnTo>
                  <a:lnTo>
                    <a:pt x="2674" y="1653"/>
                  </a:lnTo>
                  <a:lnTo>
                    <a:pt x="2688" y="1653"/>
                  </a:lnTo>
                  <a:lnTo>
                    <a:pt x="2695" y="1653"/>
                  </a:lnTo>
                  <a:lnTo>
                    <a:pt x="2710" y="1653"/>
                  </a:lnTo>
                  <a:lnTo>
                    <a:pt x="2724" y="1653"/>
                  </a:lnTo>
                  <a:lnTo>
                    <a:pt x="2731" y="1653"/>
                  </a:lnTo>
                  <a:lnTo>
                    <a:pt x="2745" y="1653"/>
                  </a:lnTo>
                  <a:lnTo>
                    <a:pt x="2759" y="1653"/>
                  </a:lnTo>
                  <a:lnTo>
                    <a:pt x="2766" y="1653"/>
                  </a:lnTo>
                  <a:lnTo>
                    <a:pt x="2781" y="1653"/>
                  </a:lnTo>
                  <a:lnTo>
                    <a:pt x="2795" y="1653"/>
                  </a:lnTo>
                  <a:lnTo>
                    <a:pt x="2809" y="1653"/>
                  </a:lnTo>
                  <a:lnTo>
                    <a:pt x="2816" y="1653"/>
                  </a:lnTo>
                  <a:lnTo>
                    <a:pt x="2830" y="1653"/>
                  </a:lnTo>
                  <a:lnTo>
                    <a:pt x="2845" y="1653"/>
                  </a:lnTo>
                  <a:lnTo>
                    <a:pt x="2852" y="1653"/>
                  </a:lnTo>
                  <a:lnTo>
                    <a:pt x="2866" y="1653"/>
                  </a:lnTo>
                  <a:lnTo>
                    <a:pt x="2880" y="1653"/>
                  </a:lnTo>
                  <a:lnTo>
                    <a:pt x="2887" y="1660"/>
                  </a:lnTo>
                  <a:lnTo>
                    <a:pt x="2902" y="1660"/>
                  </a:lnTo>
                  <a:lnTo>
                    <a:pt x="2916" y="1660"/>
                  </a:lnTo>
                  <a:lnTo>
                    <a:pt x="2923" y="1660"/>
                  </a:lnTo>
                  <a:lnTo>
                    <a:pt x="2937" y="1660"/>
                  </a:lnTo>
                  <a:lnTo>
                    <a:pt x="2951" y="1660"/>
                  </a:lnTo>
                  <a:lnTo>
                    <a:pt x="2966" y="1660"/>
                  </a:lnTo>
                  <a:lnTo>
                    <a:pt x="2973" y="1660"/>
                  </a:lnTo>
                  <a:lnTo>
                    <a:pt x="2987" y="1660"/>
                  </a:lnTo>
                  <a:lnTo>
                    <a:pt x="3001" y="1660"/>
                  </a:lnTo>
                  <a:lnTo>
                    <a:pt x="3008" y="1660"/>
                  </a:lnTo>
                  <a:lnTo>
                    <a:pt x="3023" y="1660"/>
                  </a:lnTo>
                  <a:lnTo>
                    <a:pt x="3037" y="1660"/>
                  </a:lnTo>
                  <a:lnTo>
                    <a:pt x="3044" y="1660"/>
                  </a:lnTo>
                  <a:lnTo>
                    <a:pt x="3058" y="1660"/>
                  </a:lnTo>
                  <a:lnTo>
                    <a:pt x="3072" y="1660"/>
                  </a:lnTo>
                  <a:lnTo>
                    <a:pt x="3079" y="1660"/>
                  </a:lnTo>
                  <a:lnTo>
                    <a:pt x="3094" y="1660"/>
                  </a:lnTo>
                  <a:lnTo>
                    <a:pt x="3108" y="1660"/>
                  </a:lnTo>
                  <a:lnTo>
                    <a:pt x="3122" y="1660"/>
                  </a:lnTo>
                  <a:lnTo>
                    <a:pt x="3129" y="1660"/>
                  </a:lnTo>
                  <a:lnTo>
                    <a:pt x="3143" y="1660"/>
                  </a:lnTo>
                  <a:lnTo>
                    <a:pt x="3158" y="1660"/>
                  </a:lnTo>
                  <a:lnTo>
                    <a:pt x="3165" y="1660"/>
                  </a:lnTo>
                  <a:lnTo>
                    <a:pt x="3179" y="1660"/>
                  </a:lnTo>
                  <a:lnTo>
                    <a:pt x="3193" y="1660"/>
                  </a:lnTo>
                  <a:lnTo>
                    <a:pt x="3200" y="1660"/>
                  </a:lnTo>
                  <a:lnTo>
                    <a:pt x="3215" y="1660"/>
                  </a:lnTo>
                  <a:lnTo>
                    <a:pt x="3229" y="1660"/>
                  </a:lnTo>
                  <a:lnTo>
                    <a:pt x="3243" y="1660"/>
                  </a:lnTo>
                  <a:lnTo>
                    <a:pt x="3250" y="1660"/>
                  </a:lnTo>
                  <a:lnTo>
                    <a:pt x="3264" y="1660"/>
                  </a:lnTo>
                  <a:lnTo>
                    <a:pt x="3279" y="1660"/>
                  </a:lnTo>
                  <a:lnTo>
                    <a:pt x="3286" y="1660"/>
                  </a:lnTo>
                  <a:lnTo>
                    <a:pt x="3300" y="1660"/>
                  </a:lnTo>
                  <a:lnTo>
                    <a:pt x="3314" y="1660"/>
                  </a:lnTo>
                  <a:lnTo>
                    <a:pt x="3321" y="1660"/>
                  </a:lnTo>
                  <a:lnTo>
                    <a:pt x="3335" y="1660"/>
                  </a:lnTo>
                  <a:lnTo>
                    <a:pt x="3350" y="1660"/>
                  </a:lnTo>
                  <a:lnTo>
                    <a:pt x="3357" y="1660"/>
                  </a:lnTo>
                  <a:lnTo>
                    <a:pt x="3371" y="1660"/>
                  </a:lnTo>
                  <a:lnTo>
                    <a:pt x="3385" y="1660"/>
                  </a:lnTo>
                  <a:lnTo>
                    <a:pt x="3400" y="1660"/>
                  </a:lnTo>
                  <a:lnTo>
                    <a:pt x="3407" y="1660"/>
                  </a:lnTo>
                  <a:lnTo>
                    <a:pt x="3421" y="1660"/>
                  </a:lnTo>
                  <a:lnTo>
                    <a:pt x="3435" y="1660"/>
                  </a:lnTo>
                  <a:lnTo>
                    <a:pt x="3442" y="1660"/>
                  </a:lnTo>
                  <a:lnTo>
                    <a:pt x="3456" y="1660"/>
                  </a:lnTo>
                  <a:lnTo>
                    <a:pt x="3471" y="1660"/>
                  </a:lnTo>
                  <a:lnTo>
                    <a:pt x="3478" y="1660"/>
                  </a:lnTo>
                  <a:lnTo>
                    <a:pt x="3492" y="1660"/>
                  </a:lnTo>
                  <a:lnTo>
                    <a:pt x="3506" y="1660"/>
                  </a:lnTo>
                  <a:lnTo>
                    <a:pt x="3513" y="1660"/>
                  </a:lnTo>
                  <a:lnTo>
                    <a:pt x="3528" y="1660"/>
                  </a:lnTo>
                  <a:lnTo>
                    <a:pt x="3542" y="1660"/>
                  </a:lnTo>
                  <a:lnTo>
                    <a:pt x="3556" y="1660"/>
                  </a:lnTo>
                  <a:lnTo>
                    <a:pt x="3563" y="1660"/>
                  </a:lnTo>
                  <a:lnTo>
                    <a:pt x="3577" y="1660"/>
                  </a:lnTo>
                  <a:lnTo>
                    <a:pt x="3592" y="1660"/>
                  </a:lnTo>
                  <a:lnTo>
                    <a:pt x="3599" y="1660"/>
                  </a:lnTo>
                  <a:lnTo>
                    <a:pt x="3613" y="166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99" name="Freeform 96"/>
            <p:cNvSpPr>
              <a:spLocks/>
            </p:cNvSpPr>
            <p:nvPr/>
          </p:nvSpPr>
          <p:spPr bwMode="auto">
            <a:xfrm>
              <a:off x="1344" y="1526"/>
              <a:ext cx="3613" cy="2292"/>
            </a:xfrm>
            <a:custGeom>
              <a:avLst/>
              <a:gdLst>
                <a:gd name="T0" fmla="*/ 49 w 3613"/>
                <a:gd name="T1" fmla="*/ 2292 h 2292"/>
                <a:gd name="T2" fmla="*/ 106 w 3613"/>
                <a:gd name="T3" fmla="*/ 2292 h 2292"/>
                <a:gd name="T4" fmla="*/ 170 w 3613"/>
                <a:gd name="T5" fmla="*/ 2292 h 2292"/>
                <a:gd name="T6" fmla="*/ 227 w 3613"/>
                <a:gd name="T7" fmla="*/ 2292 h 2292"/>
                <a:gd name="T8" fmla="*/ 291 w 3613"/>
                <a:gd name="T9" fmla="*/ 2292 h 2292"/>
                <a:gd name="T10" fmla="*/ 348 w 3613"/>
                <a:gd name="T11" fmla="*/ 2292 h 2292"/>
                <a:gd name="T12" fmla="*/ 412 w 3613"/>
                <a:gd name="T13" fmla="*/ 2292 h 2292"/>
                <a:gd name="T14" fmla="*/ 469 w 3613"/>
                <a:gd name="T15" fmla="*/ 2285 h 2292"/>
                <a:gd name="T16" fmla="*/ 533 w 3613"/>
                <a:gd name="T17" fmla="*/ 2264 h 2292"/>
                <a:gd name="T18" fmla="*/ 590 w 3613"/>
                <a:gd name="T19" fmla="*/ 2214 h 2292"/>
                <a:gd name="T20" fmla="*/ 647 w 3613"/>
                <a:gd name="T21" fmla="*/ 2108 h 2292"/>
                <a:gd name="T22" fmla="*/ 711 w 3613"/>
                <a:gd name="T23" fmla="*/ 1930 h 2292"/>
                <a:gd name="T24" fmla="*/ 768 w 3613"/>
                <a:gd name="T25" fmla="*/ 1668 h 2292"/>
                <a:gd name="T26" fmla="*/ 832 w 3613"/>
                <a:gd name="T27" fmla="*/ 1334 h 2292"/>
                <a:gd name="T28" fmla="*/ 889 w 3613"/>
                <a:gd name="T29" fmla="*/ 965 h 2292"/>
                <a:gd name="T30" fmla="*/ 953 w 3613"/>
                <a:gd name="T31" fmla="*/ 596 h 2292"/>
                <a:gd name="T32" fmla="*/ 1010 w 3613"/>
                <a:gd name="T33" fmla="*/ 291 h 2292"/>
                <a:gd name="T34" fmla="*/ 1074 w 3613"/>
                <a:gd name="T35" fmla="*/ 85 h 2292"/>
                <a:gd name="T36" fmla="*/ 1131 w 3613"/>
                <a:gd name="T37" fmla="*/ 0 h 2292"/>
                <a:gd name="T38" fmla="*/ 1195 w 3613"/>
                <a:gd name="T39" fmla="*/ 36 h 2292"/>
                <a:gd name="T40" fmla="*/ 1251 w 3613"/>
                <a:gd name="T41" fmla="*/ 171 h 2292"/>
                <a:gd name="T42" fmla="*/ 1315 w 3613"/>
                <a:gd name="T43" fmla="*/ 391 h 2292"/>
                <a:gd name="T44" fmla="*/ 1372 w 3613"/>
                <a:gd name="T45" fmla="*/ 653 h 2292"/>
                <a:gd name="T46" fmla="*/ 1436 w 3613"/>
                <a:gd name="T47" fmla="*/ 930 h 2292"/>
                <a:gd name="T48" fmla="*/ 1493 w 3613"/>
                <a:gd name="T49" fmla="*/ 1192 h 2292"/>
                <a:gd name="T50" fmla="*/ 1550 w 3613"/>
                <a:gd name="T51" fmla="*/ 1434 h 2292"/>
                <a:gd name="T52" fmla="*/ 1614 w 3613"/>
                <a:gd name="T53" fmla="*/ 1647 h 2292"/>
                <a:gd name="T54" fmla="*/ 1671 w 3613"/>
                <a:gd name="T55" fmla="*/ 1817 h 2292"/>
                <a:gd name="T56" fmla="*/ 1735 w 3613"/>
                <a:gd name="T57" fmla="*/ 1945 h 2292"/>
                <a:gd name="T58" fmla="*/ 1792 w 3613"/>
                <a:gd name="T59" fmla="*/ 2051 h 2292"/>
                <a:gd name="T60" fmla="*/ 1856 w 3613"/>
                <a:gd name="T61" fmla="*/ 2122 h 2292"/>
                <a:gd name="T62" fmla="*/ 1913 w 3613"/>
                <a:gd name="T63" fmla="*/ 2179 h 2292"/>
                <a:gd name="T64" fmla="*/ 1977 w 3613"/>
                <a:gd name="T65" fmla="*/ 2214 h 2292"/>
                <a:gd name="T66" fmla="*/ 2034 w 3613"/>
                <a:gd name="T67" fmla="*/ 2243 h 2292"/>
                <a:gd name="T68" fmla="*/ 2098 w 3613"/>
                <a:gd name="T69" fmla="*/ 2264 h 2292"/>
                <a:gd name="T70" fmla="*/ 2155 w 3613"/>
                <a:gd name="T71" fmla="*/ 2271 h 2292"/>
                <a:gd name="T72" fmla="*/ 2219 w 3613"/>
                <a:gd name="T73" fmla="*/ 2278 h 2292"/>
                <a:gd name="T74" fmla="*/ 2276 w 3613"/>
                <a:gd name="T75" fmla="*/ 2285 h 2292"/>
                <a:gd name="T76" fmla="*/ 2340 w 3613"/>
                <a:gd name="T77" fmla="*/ 2285 h 2292"/>
                <a:gd name="T78" fmla="*/ 2397 w 3613"/>
                <a:gd name="T79" fmla="*/ 2292 h 2292"/>
                <a:gd name="T80" fmla="*/ 2454 w 3613"/>
                <a:gd name="T81" fmla="*/ 2292 h 2292"/>
                <a:gd name="T82" fmla="*/ 2518 w 3613"/>
                <a:gd name="T83" fmla="*/ 2292 h 2292"/>
                <a:gd name="T84" fmla="*/ 2574 w 3613"/>
                <a:gd name="T85" fmla="*/ 2292 h 2292"/>
                <a:gd name="T86" fmla="*/ 2638 w 3613"/>
                <a:gd name="T87" fmla="*/ 2292 h 2292"/>
                <a:gd name="T88" fmla="*/ 2695 w 3613"/>
                <a:gd name="T89" fmla="*/ 2292 h 2292"/>
                <a:gd name="T90" fmla="*/ 2759 w 3613"/>
                <a:gd name="T91" fmla="*/ 2292 h 2292"/>
                <a:gd name="T92" fmla="*/ 2816 w 3613"/>
                <a:gd name="T93" fmla="*/ 2292 h 2292"/>
                <a:gd name="T94" fmla="*/ 2880 w 3613"/>
                <a:gd name="T95" fmla="*/ 2292 h 2292"/>
                <a:gd name="T96" fmla="*/ 2937 w 3613"/>
                <a:gd name="T97" fmla="*/ 2292 h 2292"/>
                <a:gd name="T98" fmla="*/ 3001 w 3613"/>
                <a:gd name="T99" fmla="*/ 2292 h 2292"/>
                <a:gd name="T100" fmla="*/ 3058 w 3613"/>
                <a:gd name="T101" fmla="*/ 2292 h 2292"/>
                <a:gd name="T102" fmla="*/ 3122 w 3613"/>
                <a:gd name="T103" fmla="*/ 2292 h 2292"/>
                <a:gd name="T104" fmla="*/ 3179 w 3613"/>
                <a:gd name="T105" fmla="*/ 2292 h 2292"/>
                <a:gd name="T106" fmla="*/ 3243 w 3613"/>
                <a:gd name="T107" fmla="*/ 2292 h 2292"/>
                <a:gd name="T108" fmla="*/ 3300 w 3613"/>
                <a:gd name="T109" fmla="*/ 2292 h 2292"/>
                <a:gd name="T110" fmla="*/ 3357 w 3613"/>
                <a:gd name="T111" fmla="*/ 2292 h 2292"/>
                <a:gd name="T112" fmla="*/ 3421 w 3613"/>
                <a:gd name="T113" fmla="*/ 2292 h 2292"/>
                <a:gd name="T114" fmla="*/ 3478 w 3613"/>
                <a:gd name="T115" fmla="*/ 2292 h 2292"/>
                <a:gd name="T116" fmla="*/ 3542 w 3613"/>
                <a:gd name="T117" fmla="*/ 2292 h 2292"/>
                <a:gd name="T118" fmla="*/ 3599 w 3613"/>
                <a:gd name="T119" fmla="*/ 2292 h 22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2292"/>
                <a:gd name="T182" fmla="*/ 3613 w 3613"/>
                <a:gd name="T183" fmla="*/ 2292 h 22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2292">
                  <a:moveTo>
                    <a:pt x="0" y="2292"/>
                  </a:moveTo>
                  <a:lnTo>
                    <a:pt x="14" y="2292"/>
                  </a:lnTo>
                  <a:lnTo>
                    <a:pt x="21" y="2292"/>
                  </a:lnTo>
                  <a:lnTo>
                    <a:pt x="35" y="2292"/>
                  </a:lnTo>
                  <a:lnTo>
                    <a:pt x="49" y="2292"/>
                  </a:lnTo>
                  <a:lnTo>
                    <a:pt x="56" y="2292"/>
                  </a:lnTo>
                  <a:lnTo>
                    <a:pt x="71" y="2292"/>
                  </a:lnTo>
                  <a:lnTo>
                    <a:pt x="85" y="2292"/>
                  </a:lnTo>
                  <a:lnTo>
                    <a:pt x="99" y="2292"/>
                  </a:lnTo>
                  <a:lnTo>
                    <a:pt x="106" y="2292"/>
                  </a:lnTo>
                  <a:lnTo>
                    <a:pt x="121" y="2292"/>
                  </a:lnTo>
                  <a:lnTo>
                    <a:pt x="135" y="2292"/>
                  </a:lnTo>
                  <a:lnTo>
                    <a:pt x="142" y="2292"/>
                  </a:lnTo>
                  <a:lnTo>
                    <a:pt x="156" y="2292"/>
                  </a:lnTo>
                  <a:lnTo>
                    <a:pt x="170" y="2292"/>
                  </a:lnTo>
                  <a:lnTo>
                    <a:pt x="177" y="2292"/>
                  </a:lnTo>
                  <a:lnTo>
                    <a:pt x="192" y="2292"/>
                  </a:lnTo>
                  <a:lnTo>
                    <a:pt x="206" y="2292"/>
                  </a:lnTo>
                  <a:lnTo>
                    <a:pt x="213" y="2292"/>
                  </a:lnTo>
                  <a:lnTo>
                    <a:pt x="227" y="2292"/>
                  </a:lnTo>
                  <a:lnTo>
                    <a:pt x="241" y="2292"/>
                  </a:lnTo>
                  <a:lnTo>
                    <a:pt x="256" y="2292"/>
                  </a:lnTo>
                  <a:lnTo>
                    <a:pt x="263" y="2292"/>
                  </a:lnTo>
                  <a:lnTo>
                    <a:pt x="277" y="2292"/>
                  </a:lnTo>
                  <a:lnTo>
                    <a:pt x="291" y="2292"/>
                  </a:lnTo>
                  <a:lnTo>
                    <a:pt x="298" y="2292"/>
                  </a:lnTo>
                  <a:lnTo>
                    <a:pt x="313" y="2292"/>
                  </a:lnTo>
                  <a:lnTo>
                    <a:pt x="327" y="2292"/>
                  </a:lnTo>
                  <a:lnTo>
                    <a:pt x="334" y="2292"/>
                  </a:lnTo>
                  <a:lnTo>
                    <a:pt x="348" y="2292"/>
                  </a:lnTo>
                  <a:lnTo>
                    <a:pt x="362" y="2292"/>
                  </a:lnTo>
                  <a:lnTo>
                    <a:pt x="369" y="2292"/>
                  </a:lnTo>
                  <a:lnTo>
                    <a:pt x="384" y="2292"/>
                  </a:lnTo>
                  <a:lnTo>
                    <a:pt x="398" y="2292"/>
                  </a:lnTo>
                  <a:lnTo>
                    <a:pt x="412" y="2292"/>
                  </a:lnTo>
                  <a:lnTo>
                    <a:pt x="419" y="2292"/>
                  </a:lnTo>
                  <a:lnTo>
                    <a:pt x="433" y="2292"/>
                  </a:lnTo>
                  <a:lnTo>
                    <a:pt x="448" y="2285"/>
                  </a:lnTo>
                  <a:lnTo>
                    <a:pt x="455" y="2285"/>
                  </a:lnTo>
                  <a:lnTo>
                    <a:pt x="469" y="2285"/>
                  </a:lnTo>
                  <a:lnTo>
                    <a:pt x="483" y="2285"/>
                  </a:lnTo>
                  <a:lnTo>
                    <a:pt x="490" y="2278"/>
                  </a:lnTo>
                  <a:lnTo>
                    <a:pt x="505" y="2278"/>
                  </a:lnTo>
                  <a:lnTo>
                    <a:pt x="519" y="2271"/>
                  </a:lnTo>
                  <a:lnTo>
                    <a:pt x="533" y="2264"/>
                  </a:lnTo>
                  <a:lnTo>
                    <a:pt x="540" y="2257"/>
                  </a:lnTo>
                  <a:lnTo>
                    <a:pt x="554" y="2250"/>
                  </a:lnTo>
                  <a:lnTo>
                    <a:pt x="569" y="2243"/>
                  </a:lnTo>
                  <a:lnTo>
                    <a:pt x="576" y="2228"/>
                  </a:lnTo>
                  <a:lnTo>
                    <a:pt x="590" y="2214"/>
                  </a:lnTo>
                  <a:lnTo>
                    <a:pt x="604" y="2200"/>
                  </a:lnTo>
                  <a:lnTo>
                    <a:pt x="611" y="2179"/>
                  </a:lnTo>
                  <a:lnTo>
                    <a:pt x="626" y="2157"/>
                  </a:lnTo>
                  <a:lnTo>
                    <a:pt x="640" y="2136"/>
                  </a:lnTo>
                  <a:lnTo>
                    <a:pt x="647" y="2108"/>
                  </a:lnTo>
                  <a:lnTo>
                    <a:pt x="661" y="2079"/>
                  </a:lnTo>
                  <a:lnTo>
                    <a:pt x="675" y="2051"/>
                  </a:lnTo>
                  <a:lnTo>
                    <a:pt x="690" y="2016"/>
                  </a:lnTo>
                  <a:lnTo>
                    <a:pt x="697" y="1973"/>
                  </a:lnTo>
                  <a:lnTo>
                    <a:pt x="711" y="1930"/>
                  </a:lnTo>
                  <a:lnTo>
                    <a:pt x="725" y="1888"/>
                  </a:lnTo>
                  <a:lnTo>
                    <a:pt x="732" y="1838"/>
                  </a:lnTo>
                  <a:lnTo>
                    <a:pt x="746" y="1781"/>
                  </a:lnTo>
                  <a:lnTo>
                    <a:pt x="761" y="1732"/>
                  </a:lnTo>
                  <a:lnTo>
                    <a:pt x="768" y="1668"/>
                  </a:lnTo>
                  <a:lnTo>
                    <a:pt x="782" y="1611"/>
                  </a:lnTo>
                  <a:lnTo>
                    <a:pt x="796" y="1540"/>
                  </a:lnTo>
                  <a:lnTo>
                    <a:pt x="803" y="1476"/>
                  </a:lnTo>
                  <a:lnTo>
                    <a:pt x="818" y="1405"/>
                  </a:lnTo>
                  <a:lnTo>
                    <a:pt x="832" y="1334"/>
                  </a:lnTo>
                  <a:lnTo>
                    <a:pt x="846" y="1263"/>
                  </a:lnTo>
                  <a:lnTo>
                    <a:pt x="853" y="1192"/>
                  </a:lnTo>
                  <a:lnTo>
                    <a:pt x="867" y="1114"/>
                  </a:lnTo>
                  <a:lnTo>
                    <a:pt x="882" y="1036"/>
                  </a:lnTo>
                  <a:lnTo>
                    <a:pt x="889" y="965"/>
                  </a:lnTo>
                  <a:lnTo>
                    <a:pt x="903" y="887"/>
                  </a:lnTo>
                  <a:lnTo>
                    <a:pt x="917" y="816"/>
                  </a:lnTo>
                  <a:lnTo>
                    <a:pt x="924" y="738"/>
                  </a:lnTo>
                  <a:lnTo>
                    <a:pt x="938" y="667"/>
                  </a:lnTo>
                  <a:lnTo>
                    <a:pt x="953" y="596"/>
                  </a:lnTo>
                  <a:lnTo>
                    <a:pt x="960" y="532"/>
                  </a:lnTo>
                  <a:lnTo>
                    <a:pt x="974" y="469"/>
                  </a:lnTo>
                  <a:lnTo>
                    <a:pt x="988" y="405"/>
                  </a:lnTo>
                  <a:lnTo>
                    <a:pt x="1002" y="348"/>
                  </a:lnTo>
                  <a:lnTo>
                    <a:pt x="1010" y="291"/>
                  </a:lnTo>
                  <a:lnTo>
                    <a:pt x="1024" y="242"/>
                  </a:lnTo>
                  <a:lnTo>
                    <a:pt x="1038" y="199"/>
                  </a:lnTo>
                  <a:lnTo>
                    <a:pt x="1045" y="156"/>
                  </a:lnTo>
                  <a:lnTo>
                    <a:pt x="1059" y="121"/>
                  </a:lnTo>
                  <a:lnTo>
                    <a:pt x="1074" y="85"/>
                  </a:lnTo>
                  <a:lnTo>
                    <a:pt x="1081" y="57"/>
                  </a:lnTo>
                  <a:lnTo>
                    <a:pt x="1095" y="36"/>
                  </a:lnTo>
                  <a:lnTo>
                    <a:pt x="1109" y="22"/>
                  </a:lnTo>
                  <a:lnTo>
                    <a:pt x="1116" y="7"/>
                  </a:lnTo>
                  <a:lnTo>
                    <a:pt x="1131" y="0"/>
                  </a:lnTo>
                  <a:lnTo>
                    <a:pt x="1145" y="0"/>
                  </a:lnTo>
                  <a:lnTo>
                    <a:pt x="1159" y="0"/>
                  </a:lnTo>
                  <a:lnTo>
                    <a:pt x="1166" y="7"/>
                  </a:lnTo>
                  <a:lnTo>
                    <a:pt x="1180" y="22"/>
                  </a:lnTo>
                  <a:lnTo>
                    <a:pt x="1195" y="36"/>
                  </a:lnTo>
                  <a:lnTo>
                    <a:pt x="1202" y="57"/>
                  </a:lnTo>
                  <a:lnTo>
                    <a:pt x="1216" y="78"/>
                  </a:lnTo>
                  <a:lnTo>
                    <a:pt x="1230" y="107"/>
                  </a:lnTo>
                  <a:lnTo>
                    <a:pt x="1237" y="142"/>
                  </a:lnTo>
                  <a:lnTo>
                    <a:pt x="1251" y="171"/>
                  </a:lnTo>
                  <a:lnTo>
                    <a:pt x="1266" y="213"/>
                  </a:lnTo>
                  <a:lnTo>
                    <a:pt x="1273" y="256"/>
                  </a:lnTo>
                  <a:lnTo>
                    <a:pt x="1287" y="298"/>
                  </a:lnTo>
                  <a:lnTo>
                    <a:pt x="1301" y="341"/>
                  </a:lnTo>
                  <a:lnTo>
                    <a:pt x="1315" y="391"/>
                  </a:lnTo>
                  <a:lnTo>
                    <a:pt x="1323" y="440"/>
                  </a:lnTo>
                  <a:lnTo>
                    <a:pt x="1337" y="490"/>
                  </a:lnTo>
                  <a:lnTo>
                    <a:pt x="1351" y="547"/>
                  </a:lnTo>
                  <a:lnTo>
                    <a:pt x="1358" y="596"/>
                  </a:lnTo>
                  <a:lnTo>
                    <a:pt x="1372" y="653"/>
                  </a:lnTo>
                  <a:lnTo>
                    <a:pt x="1387" y="710"/>
                  </a:lnTo>
                  <a:lnTo>
                    <a:pt x="1394" y="760"/>
                  </a:lnTo>
                  <a:lnTo>
                    <a:pt x="1408" y="816"/>
                  </a:lnTo>
                  <a:lnTo>
                    <a:pt x="1422" y="873"/>
                  </a:lnTo>
                  <a:lnTo>
                    <a:pt x="1436" y="930"/>
                  </a:lnTo>
                  <a:lnTo>
                    <a:pt x="1443" y="980"/>
                  </a:lnTo>
                  <a:lnTo>
                    <a:pt x="1458" y="1036"/>
                  </a:lnTo>
                  <a:lnTo>
                    <a:pt x="1472" y="1093"/>
                  </a:lnTo>
                  <a:lnTo>
                    <a:pt x="1479" y="1143"/>
                  </a:lnTo>
                  <a:lnTo>
                    <a:pt x="1493" y="1192"/>
                  </a:lnTo>
                  <a:lnTo>
                    <a:pt x="1508" y="1249"/>
                  </a:lnTo>
                  <a:lnTo>
                    <a:pt x="1515" y="1299"/>
                  </a:lnTo>
                  <a:lnTo>
                    <a:pt x="1529" y="1341"/>
                  </a:lnTo>
                  <a:lnTo>
                    <a:pt x="1543" y="1391"/>
                  </a:lnTo>
                  <a:lnTo>
                    <a:pt x="1550" y="1434"/>
                  </a:lnTo>
                  <a:lnTo>
                    <a:pt x="1564" y="1483"/>
                  </a:lnTo>
                  <a:lnTo>
                    <a:pt x="1579" y="1526"/>
                  </a:lnTo>
                  <a:lnTo>
                    <a:pt x="1593" y="1568"/>
                  </a:lnTo>
                  <a:lnTo>
                    <a:pt x="1600" y="1604"/>
                  </a:lnTo>
                  <a:lnTo>
                    <a:pt x="1614" y="1647"/>
                  </a:lnTo>
                  <a:lnTo>
                    <a:pt x="1628" y="1682"/>
                  </a:lnTo>
                  <a:lnTo>
                    <a:pt x="1636" y="1718"/>
                  </a:lnTo>
                  <a:lnTo>
                    <a:pt x="1650" y="1753"/>
                  </a:lnTo>
                  <a:lnTo>
                    <a:pt x="1664" y="1781"/>
                  </a:lnTo>
                  <a:lnTo>
                    <a:pt x="1671" y="1817"/>
                  </a:lnTo>
                  <a:lnTo>
                    <a:pt x="1685" y="1845"/>
                  </a:lnTo>
                  <a:lnTo>
                    <a:pt x="1700" y="1874"/>
                  </a:lnTo>
                  <a:lnTo>
                    <a:pt x="1707" y="1902"/>
                  </a:lnTo>
                  <a:lnTo>
                    <a:pt x="1721" y="1923"/>
                  </a:lnTo>
                  <a:lnTo>
                    <a:pt x="1735" y="1945"/>
                  </a:lnTo>
                  <a:lnTo>
                    <a:pt x="1749" y="1973"/>
                  </a:lnTo>
                  <a:lnTo>
                    <a:pt x="1756" y="1994"/>
                  </a:lnTo>
                  <a:lnTo>
                    <a:pt x="1771" y="2016"/>
                  </a:lnTo>
                  <a:lnTo>
                    <a:pt x="1785" y="2030"/>
                  </a:lnTo>
                  <a:lnTo>
                    <a:pt x="1792" y="2051"/>
                  </a:lnTo>
                  <a:lnTo>
                    <a:pt x="1806" y="2065"/>
                  </a:lnTo>
                  <a:lnTo>
                    <a:pt x="1820" y="2087"/>
                  </a:lnTo>
                  <a:lnTo>
                    <a:pt x="1828" y="2101"/>
                  </a:lnTo>
                  <a:lnTo>
                    <a:pt x="1842" y="2115"/>
                  </a:lnTo>
                  <a:lnTo>
                    <a:pt x="1856" y="2122"/>
                  </a:lnTo>
                  <a:lnTo>
                    <a:pt x="1863" y="2136"/>
                  </a:lnTo>
                  <a:lnTo>
                    <a:pt x="1877" y="2150"/>
                  </a:lnTo>
                  <a:lnTo>
                    <a:pt x="1892" y="2157"/>
                  </a:lnTo>
                  <a:lnTo>
                    <a:pt x="1906" y="2172"/>
                  </a:lnTo>
                  <a:lnTo>
                    <a:pt x="1913" y="2179"/>
                  </a:lnTo>
                  <a:lnTo>
                    <a:pt x="1927" y="2186"/>
                  </a:lnTo>
                  <a:lnTo>
                    <a:pt x="1941" y="2200"/>
                  </a:lnTo>
                  <a:lnTo>
                    <a:pt x="1948" y="2207"/>
                  </a:lnTo>
                  <a:lnTo>
                    <a:pt x="1963" y="2214"/>
                  </a:lnTo>
                  <a:lnTo>
                    <a:pt x="1977" y="2214"/>
                  </a:lnTo>
                  <a:lnTo>
                    <a:pt x="1984" y="2221"/>
                  </a:lnTo>
                  <a:lnTo>
                    <a:pt x="1998" y="2228"/>
                  </a:lnTo>
                  <a:lnTo>
                    <a:pt x="2013" y="2236"/>
                  </a:lnTo>
                  <a:lnTo>
                    <a:pt x="2020" y="2243"/>
                  </a:lnTo>
                  <a:lnTo>
                    <a:pt x="2034" y="2243"/>
                  </a:lnTo>
                  <a:lnTo>
                    <a:pt x="2048" y="2250"/>
                  </a:lnTo>
                  <a:lnTo>
                    <a:pt x="2062" y="2250"/>
                  </a:lnTo>
                  <a:lnTo>
                    <a:pt x="2069" y="2257"/>
                  </a:lnTo>
                  <a:lnTo>
                    <a:pt x="2084" y="2257"/>
                  </a:lnTo>
                  <a:lnTo>
                    <a:pt x="2098" y="2264"/>
                  </a:lnTo>
                  <a:lnTo>
                    <a:pt x="2105" y="2264"/>
                  </a:lnTo>
                  <a:lnTo>
                    <a:pt x="2119" y="2264"/>
                  </a:lnTo>
                  <a:lnTo>
                    <a:pt x="2133" y="2271"/>
                  </a:lnTo>
                  <a:lnTo>
                    <a:pt x="2141" y="2271"/>
                  </a:lnTo>
                  <a:lnTo>
                    <a:pt x="2155" y="2271"/>
                  </a:lnTo>
                  <a:lnTo>
                    <a:pt x="2169" y="2271"/>
                  </a:lnTo>
                  <a:lnTo>
                    <a:pt x="2176" y="2278"/>
                  </a:lnTo>
                  <a:lnTo>
                    <a:pt x="2190" y="2278"/>
                  </a:lnTo>
                  <a:lnTo>
                    <a:pt x="2205" y="2278"/>
                  </a:lnTo>
                  <a:lnTo>
                    <a:pt x="2219" y="2278"/>
                  </a:lnTo>
                  <a:lnTo>
                    <a:pt x="2226" y="2278"/>
                  </a:lnTo>
                  <a:lnTo>
                    <a:pt x="2240" y="2285"/>
                  </a:lnTo>
                  <a:lnTo>
                    <a:pt x="2254" y="2285"/>
                  </a:lnTo>
                  <a:lnTo>
                    <a:pt x="2261" y="2285"/>
                  </a:lnTo>
                  <a:lnTo>
                    <a:pt x="2276" y="2285"/>
                  </a:lnTo>
                  <a:lnTo>
                    <a:pt x="2290" y="2285"/>
                  </a:lnTo>
                  <a:lnTo>
                    <a:pt x="2297" y="2285"/>
                  </a:lnTo>
                  <a:lnTo>
                    <a:pt x="2311" y="2285"/>
                  </a:lnTo>
                  <a:lnTo>
                    <a:pt x="2325" y="2285"/>
                  </a:lnTo>
                  <a:lnTo>
                    <a:pt x="2340" y="2285"/>
                  </a:lnTo>
                  <a:lnTo>
                    <a:pt x="2347" y="2285"/>
                  </a:lnTo>
                  <a:lnTo>
                    <a:pt x="2361" y="2285"/>
                  </a:lnTo>
                  <a:lnTo>
                    <a:pt x="2375" y="2292"/>
                  </a:lnTo>
                  <a:lnTo>
                    <a:pt x="2382" y="2292"/>
                  </a:lnTo>
                  <a:lnTo>
                    <a:pt x="2397" y="2292"/>
                  </a:lnTo>
                  <a:lnTo>
                    <a:pt x="2411" y="2292"/>
                  </a:lnTo>
                  <a:lnTo>
                    <a:pt x="2418" y="2292"/>
                  </a:lnTo>
                  <a:lnTo>
                    <a:pt x="2432" y="2292"/>
                  </a:lnTo>
                  <a:lnTo>
                    <a:pt x="2446" y="2292"/>
                  </a:lnTo>
                  <a:lnTo>
                    <a:pt x="2454" y="2292"/>
                  </a:lnTo>
                  <a:lnTo>
                    <a:pt x="2468" y="2292"/>
                  </a:lnTo>
                  <a:lnTo>
                    <a:pt x="2482" y="2292"/>
                  </a:lnTo>
                  <a:lnTo>
                    <a:pt x="2496" y="2292"/>
                  </a:lnTo>
                  <a:lnTo>
                    <a:pt x="2503" y="2292"/>
                  </a:lnTo>
                  <a:lnTo>
                    <a:pt x="2518" y="2292"/>
                  </a:lnTo>
                  <a:lnTo>
                    <a:pt x="2532" y="2292"/>
                  </a:lnTo>
                  <a:lnTo>
                    <a:pt x="2539" y="2292"/>
                  </a:lnTo>
                  <a:lnTo>
                    <a:pt x="2553" y="2292"/>
                  </a:lnTo>
                  <a:lnTo>
                    <a:pt x="2567" y="2292"/>
                  </a:lnTo>
                  <a:lnTo>
                    <a:pt x="2574" y="2292"/>
                  </a:lnTo>
                  <a:lnTo>
                    <a:pt x="2589" y="2292"/>
                  </a:lnTo>
                  <a:lnTo>
                    <a:pt x="2603" y="2292"/>
                  </a:lnTo>
                  <a:lnTo>
                    <a:pt x="2610" y="2292"/>
                  </a:lnTo>
                  <a:lnTo>
                    <a:pt x="2624" y="2292"/>
                  </a:lnTo>
                  <a:lnTo>
                    <a:pt x="2638" y="2292"/>
                  </a:lnTo>
                  <a:lnTo>
                    <a:pt x="2653" y="2292"/>
                  </a:lnTo>
                  <a:lnTo>
                    <a:pt x="2660" y="2292"/>
                  </a:lnTo>
                  <a:lnTo>
                    <a:pt x="2674" y="2292"/>
                  </a:lnTo>
                  <a:lnTo>
                    <a:pt x="2688" y="2292"/>
                  </a:lnTo>
                  <a:lnTo>
                    <a:pt x="2695" y="2292"/>
                  </a:lnTo>
                  <a:lnTo>
                    <a:pt x="2710" y="2292"/>
                  </a:lnTo>
                  <a:lnTo>
                    <a:pt x="2724" y="2292"/>
                  </a:lnTo>
                  <a:lnTo>
                    <a:pt x="2731" y="2292"/>
                  </a:lnTo>
                  <a:lnTo>
                    <a:pt x="2745" y="2292"/>
                  </a:lnTo>
                  <a:lnTo>
                    <a:pt x="2759" y="2292"/>
                  </a:lnTo>
                  <a:lnTo>
                    <a:pt x="2766" y="2292"/>
                  </a:lnTo>
                  <a:lnTo>
                    <a:pt x="2781" y="2292"/>
                  </a:lnTo>
                  <a:lnTo>
                    <a:pt x="2795" y="2292"/>
                  </a:lnTo>
                  <a:lnTo>
                    <a:pt x="2809" y="2292"/>
                  </a:lnTo>
                  <a:lnTo>
                    <a:pt x="2816" y="2292"/>
                  </a:lnTo>
                  <a:lnTo>
                    <a:pt x="2830" y="2292"/>
                  </a:lnTo>
                  <a:lnTo>
                    <a:pt x="2845" y="2292"/>
                  </a:lnTo>
                  <a:lnTo>
                    <a:pt x="2852" y="2292"/>
                  </a:lnTo>
                  <a:lnTo>
                    <a:pt x="2866" y="2292"/>
                  </a:lnTo>
                  <a:lnTo>
                    <a:pt x="2880" y="2292"/>
                  </a:lnTo>
                  <a:lnTo>
                    <a:pt x="2887" y="2292"/>
                  </a:lnTo>
                  <a:lnTo>
                    <a:pt x="2902" y="2292"/>
                  </a:lnTo>
                  <a:lnTo>
                    <a:pt x="2916" y="2292"/>
                  </a:lnTo>
                  <a:lnTo>
                    <a:pt x="2923" y="2292"/>
                  </a:lnTo>
                  <a:lnTo>
                    <a:pt x="2937" y="2292"/>
                  </a:lnTo>
                  <a:lnTo>
                    <a:pt x="2951" y="2292"/>
                  </a:lnTo>
                  <a:lnTo>
                    <a:pt x="2966" y="2292"/>
                  </a:lnTo>
                  <a:lnTo>
                    <a:pt x="2973" y="2292"/>
                  </a:lnTo>
                  <a:lnTo>
                    <a:pt x="2987" y="2292"/>
                  </a:lnTo>
                  <a:lnTo>
                    <a:pt x="3001" y="2292"/>
                  </a:lnTo>
                  <a:lnTo>
                    <a:pt x="3008" y="2292"/>
                  </a:lnTo>
                  <a:lnTo>
                    <a:pt x="3023" y="2292"/>
                  </a:lnTo>
                  <a:lnTo>
                    <a:pt x="3037" y="2292"/>
                  </a:lnTo>
                  <a:lnTo>
                    <a:pt x="3044" y="2292"/>
                  </a:lnTo>
                  <a:lnTo>
                    <a:pt x="3058" y="2292"/>
                  </a:lnTo>
                  <a:lnTo>
                    <a:pt x="3072" y="2292"/>
                  </a:lnTo>
                  <a:lnTo>
                    <a:pt x="3079" y="2292"/>
                  </a:lnTo>
                  <a:lnTo>
                    <a:pt x="3094" y="2292"/>
                  </a:lnTo>
                  <a:lnTo>
                    <a:pt x="3108" y="2292"/>
                  </a:lnTo>
                  <a:lnTo>
                    <a:pt x="3122" y="2292"/>
                  </a:lnTo>
                  <a:lnTo>
                    <a:pt x="3129" y="2292"/>
                  </a:lnTo>
                  <a:lnTo>
                    <a:pt x="3143" y="2292"/>
                  </a:lnTo>
                  <a:lnTo>
                    <a:pt x="3158" y="2292"/>
                  </a:lnTo>
                  <a:lnTo>
                    <a:pt x="3165" y="2292"/>
                  </a:lnTo>
                  <a:lnTo>
                    <a:pt x="3179" y="2292"/>
                  </a:lnTo>
                  <a:lnTo>
                    <a:pt x="3193" y="2292"/>
                  </a:lnTo>
                  <a:lnTo>
                    <a:pt x="3200" y="2292"/>
                  </a:lnTo>
                  <a:lnTo>
                    <a:pt x="3215" y="2292"/>
                  </a:lnTo>
                  <a:lnTo>
                    <a:pt x="3229" y="2292"/>
                  </a:lnTo>
                  <a:lnTo>
                    <a:pt x="3243" y="2292"/>
                  </a:lnTo>
                  <a:lnTo>
                    <a:pt x="3250" y="2292"/>
                  </a:lnTo>
                  <a:lnTo>
                    <a:pt x="3264" y="2292"/>
                  </a:lnTo>
                  <a:lnTo>
                    <a:pt x="3279" y="2292"/>
                  </a:lnTo>
                  <a:lnTo>
                    <a:pt x="3286" y="2292"/>
                  </a:lnTo>
                  <a:lnTo>
                    <a:pt x="3300" y="2292"/>
                  </a:lnTo>
                  <a:lnTo>
                    <a:pt x="3314" y="2292"/>
                  </a:lnTo>
                  <a:lnTo>
                    <a:pt x="3321" y="2292"/>
                  </a:lnTo>
                  <a:lnTo>
                    <a:pt x="3335" y="2292"/>
                  </a:lnTo>
                  <a:lnTo>
                    <a:pt x="3350" y="2292"/>
                  </a:lnTo>
                  <a:lnTo>
                    <a:pt x="3357" y="2292"/>
                  </a:lnTo>
                  <a:lnTo>
                    <a:pt x="3371" y="2292"/>
                  </a:lnTo>
                  <a:lnTo>
                    <a:pt x="3385" y="2292"/>
                  </a:lnTo>
                  <a:lnTo>
                    <a:pt x="3400" y="2292"/>
                  </a:lnTo>
                  <a:lnTo>
                    <a:pt x="3407" y="2292"/>
                  </a:lnTo>
                  <a:lnTo>
                    <a:pt x="3421" y="2292"/>
                  </a:lnTo>
                  <a:lnTo>
                    <a:pt x="3435" y="2292"/>
                  </a:lnTo>
                  <a:lnTo>
                    <a:pt x="3442" y="2292"/>
                  </a:lnTo>
                  <a:lnTo>
                    <a:pt x="3456" y="2292"/>
                  </a:lnTo>
                  <a:lnTo>
                    <a:pt x="3471" y="2292"/>
                  </a:lnTo>
                  <a:lnTo>
                    <a:pt x="3478" y="2292"/>
                  </a:lnTo>
                  <a:lnTo>
                    <a:pt x="3492" y="2292"/>
                  </a:lnTo>
                  <a:lnTo>
                    <a:pt x="3506" y="2292"/>
                  </a:lnTo>
                  <a:lnTo>
                    <a:pt x="3513" y="2292"/>
                  </a:lnTo>
                  <a:lnTo>
                    <a:pt x="3528" y="2292"/>
                  </a:lnTo>
                  <a:lnTo>
                    <a:pt x="3542" y="2292"/>
                  </a:lnTo>
                  <a:lnTo>
                    <a:pt x="3556" y="2292"/>
                  </a:lnTo>
                  <a:lnTo>
                    <a:pt x="3563" y="2292"/>
                  </a:lnTo>
                  <a:lnTo>
                    <a:pt x="3577" y="2292"/>
                  </a:lnTo>
                  <a:lnTo>
                    <a:pt x="3592" y="2292"/>
                  </a:lnTo>
                  <a:lnTo>
                    <a:pt x="3599" y="2292"/>
                  </a:lnTo>
                  <a:lnTo>
                    <a:pt x="3613" y="2292"/>
                  </a:lnTo>
                </a:path>
              </a:pathLst>
            </a:custGeom>
            <a:noFill/>
            <a:ln w="38100" cap="flat" cmpd="sng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00" name="Rectangle 97"/>
            <p:cNvSpPr>
              <a:spLocks noChangeArrowheads="1"/>
            </p:cNvSpPr>
            <p:nvPr/>
          </p:nvSpPr>
          <p:spPr bwMode="auto">
            <a:xfrm>
              <a:off x="4580" y="3783"/>
              <a:ext cx="11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dirty="0">
                  <a:solidFill>
                    <a:srgbClr val="000000"/>
                  </a:solidFill>
                  <a:latin typeface="Symbol" pitchFamily="18" charset="2"/>
                </a:rPr>
                <a:t> </a:t>
              </a:r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26701" name="Rectangle 108"/>
            <p:cNvSpPr>
              <a:spLocks noChangeArrowheads="1"/>
            </p:cNvSpPr>
            <p:nvPr/>
          </p:nvSpPr>
          <p:spPr bwMode="auto">
            <a:xfrm>
              <a:off x="1529" y="1469"/>
              <a:ext cx="8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26702" name="Rectangle 109"/>
            <p:cNvSpPr>
              <a:spLocks noChangeArrowheads="1"/>
            </p:cNvSpPr>
            <p:nvPr/>
          </p:nvSpPr>
          <p:spPr bwMode="auto">
            <a:xfrm>
              <a:off x="1614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(</a:t>
              </a:r>
              <a:endParaRPr lang="pl-PL"/>
            </a:p>
          </p:txBody>
        </p:sp>
        <p:sp>
          <p:nvSpPr>
            <p:cNvPr id="26703" name="Rectangle 110"/>
            <p:cNvSpPr>
              <a:spLocks noChangeArrowheads="1"/>
            </p:cNvSpPr>
            <p:nvPr/>
          </p:nvSpPr>
          <p:spPr bwMode="auto">
            <a:xfrm>
              <a:off x="1671" y="1469"/>
              <a:ext cx="7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26704" name="Rectangle 111"/>
            <p:cNvSpPr>
              <a:spLocks noChangeArrowheads="1"/>
            </p:cNvSpPr>
            <p:nvPr/>
          </p:nvSpPr>
          <p:spPr bwMode="auto">
            <a:xfrm>
              <a:off x="1742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)</a:t>
              </a:r>
              <a:endParaRPr lang="pl-PL"/>
            </a:p>
          </p:txBody>
        </p:sp>
        <p:sp>
          <p:nvSpPr>
            <p:cNvPr id="26705" name="Text Box 112"/>
            <p:cNvSpPr txBox="1">
              <a:spLocks noChangeArrowheads="1"/>
            </p:cNvSpPr>
            <p:nvPr/>
          </p:nvSpPr>
          <p:spPr bwMode="auto">
            <a:xfrm>
              <a:off x="2544" y="1464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20</a:t>
              </a:r>
              <a:endParaRPr lang="pl-PL" i="1"/>
            </a:p>
          </p:txBody>
        </p:sp>
        <p:sp>
          <p:nvSpPr>
            <p:cNvPr id="26706" name="Text Box 113"/>
            <p:cNvSpPr txBox="1">
              <a:spLocks noChangeArrowheads="1"/>
            </p:cNvSpPr>
            <p:nvPr/>
          </p:nvSpPr>
          <p:spPr bwMode="auto">
            <a:xfrm>
              <a:off x="2256" y="1896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10</a:t>
              </a:r>
              <a:endParaRPr lang="pl-PL" i="1"/>
            </a:p>
          </p:txBody>
        </p:sp>
        <p:sp>
          <p:nvSpPr>
            <p:cNvPr id="26707" name="Text Box 114"/>
            <p:cNvSpPr txBox="1">
              <a:spLocks noChangeArrowheads="1"/>
            </p:cNvSpPr>
            <p:nvPr/>
          </p:nvSpPr>
          <p:spPr bwMode="auto">
            <a:xfrm>
              <a:off x="2304" y="237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5</a:t>
              </a:r>
              <a:endParaRPr lang="pl-PL" i="1"/>
            </a:p>
          </p:txBody>
        </p:sp>
        <p:sp>
          <p:nvSpPr>
            <p:cNvPr id="26708" name="Text Box 115"/>
            <p:cNvSpPr txBox="1">
              <a:spLocks noChangeArrowheads="1"/>
            </p:cNvSpPr>
            <p:nvPr/>
          </p:nvSpPr>
          <p:spPr bwMode="auto">
            <a:xfrm>
              <a:off x="2208" y="2952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3</a:t>
              </a:r>
              <a:endParaRPr lang="pl-PL" i="1"/>
            </a:p>
          </p:txBody>
        </p:sp>
        <p:sp>
          <p:nvSpPr>
            <p:cNvPr id="26709" name="Text Box 116"/>
            <p:cNvSpPr txBox="1">
              <a:spLocks noChangeArrowheads="1"/>
            </p:cNvSpPr>
            <p:nvPr/>
          </p:nvSpPr>
          <p:spPr bwMode="auto">
            <a:xfrm>
              <a:off x="2208" y="333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</a:t>
              </a:r>
              <a:endParaRPr lang="pl-PL" i="1"/>
            </a:p>
          </p:txBody>
        </p:sp>
      </p:grpSp>
      <p:sp>
        <p:nvSpPr>
          <p:cNvPr id="26630" name="Text Box 118"/>
          <p:cNvSpPr txBox="1">
            <a:spLocks noChangeArrowheads="1"/>
          </p:cNvSpPr>
          <p:nvPr/>
        </p:nvSpPr>
        <p:spPr bwMode="auto">
          <a:xfrm>
            <a:off x="7418387" y="6465887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54135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 ROZKŁAD </a:t>
            </a:r>
            <a:r>
              <a:rPr lang="pl-PL" dirty="0">
                <a:solidFill>
                  <a:schemeClr val="folHlink"/>
                </a:solidFill>
              </a:rPr>
              <a:t>HIPERWYKŁADNICZY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pSp>
        <p:nvGrpSpPr>
          <p:cNvPr id="16392" name="Group 117"/>
          <p:cNvGrpSpPr>
            <a:grpSpLocks/>
          </p:cNvGrpSpPr>
          <p:nvPr/>
        </p:nvGrpSpPr>
        <p:grpSpPr bwMode="auto">
          <a:xfrm>
            <a:off x="2292146" y="1167036"/>
            <a:ext cx="4456113" cy="1828800"/>
            <a:chOff x="1536" y="1022"/>
            <a:chExt cx="2807" cy="1152"/>
          </a:xfrm>
        </p:grpSpPr>
        <p:sp>
          <p:nvSpPr>
            <p:cNvPr id="16397" name="Oval 86"/>
            <p:cNvSpPr>
              <a:spLocks noChangeArrowheads="1"/>
            </p:cNvSpPr>
            <p:nvPr/>
          </p:nvSpPr>
          <p:spPr bwMode="auto">
            <a:xfrm>
              <a:off x="2735" y="1022"/>
              <a:ext cx="376" cy="291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398" name="Oval 91"/>
            <p:cNvSpPr>
              <a:spLocks noChangeArrowheads="1"/>
            </p:cNvSpPr>
            <p:nvPr/>
          </p:nvSpPr>
          <p:spPr bwMode="auto">
            <a:xfrm>
              <a:off x="2735" y="1883"/>
              <a:ext cx="376" cy="291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6399" name="Group 94"/>
            <p:cNvGrpSpPr>
              <a:grpSpLocks/>
            </p:cNvGrpSpPr>
            <p:nvPr/>
          </p:nvGrpSpPr>
          <p:grpSpPr bwMode="auto">
            <a:xfrm>
              <a:off x="2862" y="1929"/>
              <a:ext cx="121" cy="198"/>
              <a:chOff x="2862" y="1929"/>
              <a:chExt cx="121" cy="198"/>
            </a:xfrm>
          </p:grpSpPr>
          <p:sp>
            <p:nvSpPr>
              <p:cNvPr id="16411" name="Rectangle 92"/>
              <p:cNvSpPr>
                <a:spLocks noChangeArrowheads="1"/>
              </p:cNvSpPr>
              <p:nvPr/>
            </p:nvSpPr>
            <p:spPr bwMode="auto">
              <a:xfrm>
                <a:off x="2862" y="1929"/>
                <a:ext cx="79" cy="173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 i="1" dirty="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</a:p>
            </p:txBody>
          </p:sp>
          <p:sp>
            <p:nvSpPr>
              <p:cNvPr id="16412" name="Rectangle 93"/>
              <p:cNvSpPr>
                <a:spLocks noChangeArrowheads="1"/>
              </p:cNvSpPr>
              <p:nvPr/>
            </p:nvSpPr>
            <p:spPr bwMode="auto">
              <a:xfrm>
                <a:off x="2946" y="2012"/>
                <a:ext cx="37" cy="11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i="1">
                    <a:solidFill>
                      <a:srgbClr val="000000"/>
                    </a:solidFill>
                    <a:latin typeface="Arial" pitchFamily="34" charset="0"/>
                  </a:rPr>
                  <a:t>r</a:t>
                </a:r>
                <a:endParaRPr lang="pl-PL"/>
              </a:p>
            </p:txBody>
          </p:sp>
        </p:grpSp>
        <p:grpSp>
          <p:nvGrpSpPr>
            <p:cNvPr id="16400" name="Group 101"/>
            <p:cNvGrpSpPr>
              <a:grpSpLocks/>
            </p:cNvGrpSpPr>
            <p:nvPr/>
          </p:nvGrpSpPr>
          <p:grpSpPr bwMode="auto">
            <a:xfrm>
              <a:off x="2279" y="1180"/>
              <a:ext cx="141" cy="203"/>
              <a:chOff x="2279" y="1180"/>
              <a:chExt cx="141" cy="203"/>
            </a:xfrm>
          </p:grpSpPr>
          <p:sp>
            <p:nvSpPr>
              <p:cNvPr id="16409" name="Rectangle 99"/>
              <p:cNvSpPr>
                <a:spLocks noChangeArrowheads="1"/>
              </p:cNvSpPr>
              <p:nvPr/>
            </p:nvSpPr>
            <p:spPr bwMode="auto">
              <a:xfrm>
                <a:off x="2279" y="1180"/>
                <a:ext cx="91" cy="173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 i="1" dirty="0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endParaRPr lang="pl-PL" b="1" i="1" dirty="0"/>
              </a:p>
            </p:txBody>
          </p:sp>
          <p:sp>
            <p:nvSpPr>
              <p:cNvPr id="16410" name="Rectangle 100"/>
              <p:cNvSpPr>
                <a:spLocks noChangeArrowheads="1"/>
              </p:cNvSpPr>
              <p:nvPr/>
            </p:nvSpPr>
            <p:spPr bwMode="auto">
              <a:xfrm>
                <a:off x="2367" y="1268"/>
                <a:ext cx="53" cy="11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>
                    <a:solidFill>
                      <a:srgbClr val="000000"/>
                    </a:solidFill>
                    <a:latin typeface="Arial" pitchFamily="34" charset="0"/>
                  </a:rPr>
                  <a:t>1</a:t>
                </a:r>
                <a:endParaRPr lang="pl-PL"/>
              </a:p>
            </p:txBody>
          </p:sp>
        </p:grpSp>
        <p:grpSp>
          <p:nvGrpSpPr>
            <p:cNvPr id="16401" name="Group 104"/>
            <p:cNvGrpSpPr>
              <a:grpSpLocks/>
            </p:cNvGrpSpPr>
            <p:nvPr/>
          </p:nvGrpSpPr>
          <p:grpSpPr bwMode="auto">
            <a:xfrm>
              <a:off x="2274" y="1790"/>
              <a:ext cx="124" cy="202"/>
              <a:chOff x="2274" y="1790"/>
              <a:chExt cx="124" cy="202"/>
            </a:xfrm>
          </p:grpSpPr>
          <p:sp>
            <p:nvSpPr>
              <p:cNvPr id="16407" name="Rectangle 102"/>
              <p:cNvSpPr>
                <a:spLocks noChangeArrowheads="1"/>
              </p:cNvSpPr>
              <p:nvPr/>
            </p:nvSpPr>
            <p:spPr bwMode="auto">
              <a:xfrm>
                <a:off x="2274" y="1790"/>
                <a:ext cx="91" cy="173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1" i="1" dirty="0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endParaRPr lang="pl-PL" i="1" dirty="0"/>
              </a:p>
            </p:txBody>
          </p:sp>
          <p:sp>
            <p:nvSpPr>
              <p:cNvPr id="16408" name="Rectangle 103"/>
              <p:cNvSpPr>
                <a:spLocks noChangeArrowheads="1"/>
              </p:cNvSpPr>
              <p:nvPr/>
            </p:nvSpPr>
            <p:spPr bwMode="auto">
              <a:xfrm>
                <a:off x="2361" y="1877"/>
                <a:ext cx="37" cy="11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200" b="1" i="1">
                    <a:solidFill>
                      <a:srgbClr val="000000"/>
                    </a:solidFill>
                    <a:latin typeface="Arial" pitchFamily="34" charset="0"/>
                  </a:rPr>
                  <a:t>r</a:t>
                </a:r>
                <a:endParaRPr lang="pl-PL"/>
              </a:p>
            </p:txBody>
          </p:sp>
        </p:grpSp>
        <p:sp>
          <p:nvSpPr>
            <p:cNvPr id="16402" name="Line 105"/>
            <p:cNvSpPr>
              <a:spLocks noChangeShapeType="1"/>
            </p:cNvSpPr>
            <p:nvPr/>
          </p:nvSpPr>
          <p:spPr bwMode="auto">
            <a:xfrm>
              <a:off x="3851" y="1628"/>
              <a:ext cx="49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3" name="Freeform 108"/>
            <p:cNvSpPr>
              <a:spLocks/>
            </p:cNvSpPr>
            <p:nvPr/>
          </p:nvSpPr>
          <p:spPr bwMode="auto">
            <a:xfrm>
              <a:off x="1991" y="1170"/>
              <a:ext cx="743" cy="861"/>
            </a:xfrm>
            <a:custGeom>
              <a:avLst/>
              <a:gdLst>
                <a:gd name="T0" fmla="*/ 743 w 743"/>
                <a:gd name="T1" fmla="*/ 0 h 861"/>
                <a:gd name="T2" fmla="*/ 0 w 743"/>
                <a:gd name="T3" fmla="*/ 455 h 861"/>
                <a:gd name="T4" fmla="*/ 743 w 743"/>
                <a:gd name="T5" fmla="*/ 861 h 861"/>
                <a:gd name="T6" fmla="*/ 0 60000 65536"/>
                <a:gd name="T7" fmla="*/ 0 60000 65536"/>
                <a:gd name="T8" fmla="*/ 0 60000 65536"/>
                <a:gd name="T9" fmla="*/ 0 w 743"/>
                <a:gd name="T10" fmla="*/ 0 h 861"/>
                <a:gd name="T11" fmla="*/ 743 w 743"/>
                <a:gd name="T12" fmla="*/ 861 h 8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3" h="861">
                  <a:moveTo>
                    <a:pt x="743" y="0"/>
                  </a:moveTo>
                  <a:lnTo>
                    <a:pt x="0" y="455"/>
                  </a:lnTo>
                  <a:lnTo>
                    <a:pt x="743" y="86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4" name="Freeform 109"/>
            <p:cNvSpPr>
              <a:spLocks/>
            </p:cNvSpPr>
            <p:nvPr/>
          </p:nvSpPr>
          <p:spPr bwMode="auto">
            <a:xfrm>
              <a:off x="3108" y="1172"/>
              <a:ext cx="743" cy="861"/>
            </a:xfrm>
            <a:custGeom>
              <a:avLst/>
              <a:gdLst>
                <a:gd name="T0" fmla="*/ 0 w 743"/>
                <a:gd name="T1" fmla="*/ 0 h 861"/>
                <a:gd name="T2" fmla="*/ 743 w 743"/>
                <a:gd name="T3" fmla="*/ 455 h 861"/>
                <a:gd name="T4" fmla="*/ 0 w 743"/>
                <a:gd name="T5" fmla="*/ 861 h 861"/>
                <a:gd name="T6" fmla="*/ 0 60000 65536"/>
                <a:gd name="T7" fmla="*/ 0 60000 65536"/>
                <a:gd name="T8" fmla="*/ 0 60000 65536"/>
                <a:gd name="T9" fmla="*/ 0 w 743"/>
                <a:gd name="T10" fmla="*/ 0 h 861"/>
                <a:gd name="T11" fmla="*/ 743 w 743"/>
                <a:gd name="T12" fmla="*/ 861 h 8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43" h="861">
                  <a:moveTo>
                    <a:pt x="0" y="0"/>
                  </a:moveTo>
                  <a:lnTo>
                    <a:pt x="743" y="455"/>
                  </a:lnTo>
                  <a:lnTo>
                    <a:pt x="0" y="861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5" name="Line 110"/>
            <p:cNvSpPr>
              <a:spLocks noChangeShapeType="1"/>
            </p:cNvSpPr>
            <p:nvPr/>
          </p:nvSpPr>
          <p:spPr bwMode="auto">
            <a:xfrm flipV="1">
              <a:off x="2923" y="1309"/>
              <a:ext cx="1" cy="5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6" name="Line 115"/>
            <p:cNvSpPr>
              <a:spLocks noChangeShapeType="1"/>
            </p:cNvSpPr>
            <p:nvPr/>
          </p:nvSpPr>
          <p:spPr bwMode="auto">
            <a:xfrm>
              <a:off x="1536" y="1632"/>
              <a:ext cx="49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638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752430"/>
              </p:ext>
            </p:extLst>
          </p:nvPr>
        </p:nvGraphicFramePr>
        <p:xfrm>
          <a:off x="5324475" y="4030663"/>
          <a:ext cx="2895600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44" name="Equation" r:id="rId4" imgW="1079280" imgH="825480" progId="Equation.3">
                  <p:embed/>
                </p:oleObj>
              </mc:Choice>
              <mc:Fallback>
                <p:oleObj name="Equation" r:id="rId4" imgW="1079280" imgH="825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4475" y="4030663"/>
                        <a:ext cx="2895600" cy="221456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4" name="AutoShape 119"/>
          <p:cNvSpPr>
            <a:spLocks/>
          </p:cNvSpPr>
          <p:nvPr/>
        </p:nvSpPr>
        <p:spPr bwMode="auto">
          <a:xfrm rot="5400000">
            <a:off x="4301921" y="2435449"/>
            <a:ext cx="457200" cy="1828800"/>
          </a:xfrm>
          <a:prstGeom prst="rightBrace">
            <a:avLst>
              <a:gd name="adj1" fmla="val 33333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6395" name="Text Box 120"/>
          <p:cNvSpPr txBox="1">
            <a:spLocks noChangeArrowheads="1"/>
          </p:cNvSpPr>
          <p:nvPr/>
        </p:nvSpPr>
        <p:spPr bwMode="auto">
          <a:xfrm>
            <a:off x="2657235" y="3489549"/>
            <a:ext cx="38708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rozkłady wykładnicze (fazy)</a:t>
            </a:r>
            <a:endParaRPr lang="pl-PL" b="1" dirty="0"/>
          </a:p>
        </p:txBody>
      </p:sp>
      <p:graphicFrame>
        <p:nvGraphicFramePr>
          <p:cNvPr id="1638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416769"/>
              </p:ext>
            </p:extLst>
          </p:nvPr>
        </p:nvGraphicFramePr>
        <p:xfrm>
          <a:off x="2292146" y="4546824"/>
          <a:ext cx="172085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45" name="Equation" r:id="rId6" imgW="685800" imgH="533160" progId="Equation.3">
                  <p:embed/>
                </p:oleObj>
              </mc:Choice>
              <mc:Fallback>
                <p:oleObj name="Equation" r:id="rId6" imgW="685800" imgH="5331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2146" y="4546824"/>
                        <a:ext cx="1720850" cy="13350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 Box 122"/>
          <p:cNvSpPr txBox="1">
            <a:spLocks noChangeArrowheads="1"/>
          </p:cNvSpPr>
          <p:nvPr/>
        </p:nvSpPr>
        <p:spPr bwMode="auto">
          <a:xfrm>
            <a:off x="7392987" y="64770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pSp>
        <p:nvGrpSpPr>
          <p:cNvPr id="16391" name="Group 89"/>
          <p:cNvGrpSpPr>
            <a:grpSpLocks/>
          </p:cNvGrpSpPr>
          <p:nvPr/>
        </p:nvGrpSpPr>
        <p:grpSpPr bwMode="auto">
          <a:xfrm>
            <a:off x="4392251" y="1244256"/>
            <a:ext cx="217487" cy="314325"/>
            <a:chOff x="2867" y="1068"/>
            <a:chExt cx="137" cy="198"/>
          </a:xfrm>
        </p:grpSpPr>
        <p:sp>
          <p:nvSpPr>
            <p:cNvPr id="16413" name="Rectangle 87"/>
            <p:cNvSpPr>
              <a:spLocks noChangeArrowheads="1"/>
            </p:cNvSpPr>
            <p:nvPr/>
          </p:nvSpPr>
          <p:spPr bwMode="auto">
            <a:xfrm>
              <a:off x="2867" y="1068"/>
              <a:ext cx="80" cy="17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 i="1" dirty="0"/>
            </a:p>
          </p:txBody>
        </p:sp>
        <p:sp>
          <p:nvSpPr>
            <p:cNvPr id="16414" name="Rectangle 88"/>
            <p:cNvSpPr>
              <a:spLocks noChangeArrowheads="1"/>
            </p:cNvSpPr>
            <p:nvPr/>
          </p:nvSpPr>
          <p:spPr bwMode="auto">
            <a:xfrm>
              <a:off x="2951" y="1151"/>
              <a:ext cx="53" cy="1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Arial" pitchFamily="34" charset="0"/>
                </a:rPr>
                <a:t>1</a:t>
              </a:r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 ROZKŁAD </a:t>
            </a:r>
            <a:r>
              <a:rPr lang="pl-PL" dirty="0">
                <a:solidFill>
                  <a:schemeClr val="folHlink"/>
                </a:solidFill>
              </a:rPr>
              <a:t>HIPERWYKŁADNICZY 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aphicFrame>
        <p:nvGraphicFramePr>
          <p:cNvPr id="1741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597201"/>
              </p:ext>
            </p:extLst>
          </p:nvPr>
        </p:nvGraphicFramePr>
        <p:xfrm>
          <a:off x="6858000" y="3810000"/>
          <a:ext cx="172085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5" name="Equation" r:id="rId4" imgW="685800" imgH="533160" progId="Equation.3">
                  <p:embed/>
                </p:oleObj>
              </mc:Choice>
              <mc:Fallback>
                <p:oleObj name="Equation" r:id="rId4" imgW="685800" imgH="5331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3810000"/>
                        <a:ext cx="1720850" cy="133508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 Box 30"/>
          <p:cNvSpPr txBox="1">
            <a:spLocks noChangeArrowheads="1"/>
          </p:cNvSpPr>
          <p:nvPr/>
        </p:nvSpPr>
        <p:spPr bwMode="auto">
          <a:xfrm>
            <a:off x="7416800" y="6488834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17411" name="Object 1"/>
          <p:cNvGraphicFramePr>
            <a:graphicFrameLocks noChangeAspect="1"/>
          </p:cNvGraphicFramePr>
          <p:nvPr/>
        </p:nvGraphicFramePr>
        <p:xfrm>
          <a:off x="292100" y="1447800"/>
          <a:ext cx="4979988" cy="260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6" name="Równanie" r:id="rId6" imgW="2286000" imgH="1193760" progId="Equation.3">
                  <p:embed/>
                </p:oleObj>
              </mc:Choice>
              <mc:Fallback>
                <p:oleObj name="Równanie" r:id="rId6" imgW="2286000" imgH="11937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1447800"/>
                        <a:ext cx="4979988" cy="26019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Text Box 32"/>
          <p:cNvSpPr txBox="1">
            <a:spLocks noChangeArrowheads="1"/>
          </p:cNvSpPr>
          <p:nvPr/>
        </p:nvSpPr>
        <p:spPr bwMode="auto">
          <a:xfrm>
            <a:off x="593725" y="4308475"/>
            <a:ext cx="34596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Nierówność </a:t>
            </a:r>
            <a:r>
              <a:rPr lang="pl-PL" b="1" dirty="0" err="1" smtClean="0"/>
              <a:t>Cauchy’ego</a:t>
            </a:r>
            <a:r>
              <a:rPr lang="pl-PL" b="1" dirty="0" smtClean="0"/>
              <a:t>:</a:t>
            </a:r>
            <a:endParaRPr lang="pl-PL" b="1" dirty="0"/>
          </a:p>
        </p:txBody>
      </p:sp>
      <p:graphicFrame>
        <p:nvGraphicFramePr>
          <p:cNvPr id="17412" name="Object 2"/>
          <p:cNvGraphicFramePr>
            <a:graphicFrameLocks noChangeAspect="1"/>
          </p:cNvGraphicFramePr>
          <p:nvPr/>
        </p:nvGraphicFramePr>
        <p:xfrm>
          <a:off x="152400" y="5029200"/>
          <a:ext cx="8262938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7" name="Equation" r:id="rId8" imgW="4000320" imgH="609480" progId="Equation.3">
                  <p:embed/>
                </p:oleObj>
              </mc:Choice>
              <mc:Fallback>
                <p:oleObj name="Equation" r:id="rId8" imgW="4000320" imgH="609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029200"/>
                        <a:ext cx="8262938" cy="1258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AutoShape 35"/>
          <p:cNvSpPr>
            <a:spLocks/>
          </p:cNvSpPr>
          <p:nvPr/>
        </p:nvSpPr>
        <p:spPr bwMode="auto">
          <a:xfrm rot="5400000">
            <a:off x="4914900" y="5829300"/>
            <a:ext cx="228600" cy="1066800"/>
          </a:xfrm>
          <a:prstGeom prst="rightBrace">
            <a:avLst>
              <a:gd name="adj1" fmla="val 38889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pl-PL"/>
          </a:p>
        </p:txBody>
      </p:sp>
      <p:sp>
        <p:nvSpPr>
          <p:cNvPr id="17419" name="Text Box 36"/>
          <p:cNvSpPr txBox="1">
            <a:spLocks noChangeArrowheads="1"/>
          </p:cNvSpPr>
          <p:nvPr/>
        </p:nvSpPr>
        <p:spPr bwMode="auto">
          <a:xfrm>
            <a:off x="4724400" y="6400800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= 1</a:t>
            </a:r>
          </a:p>
        </p:txBody>
      </p:sp>
      <p:pic>
        <p:nvPicPr>
          <p:cNvPr id="12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12260" y="2168860"/>
            <a:ext cx="605056" cy="720080"/>
          </a:xfrm>
          <a:prstGeom prst="rect">
            <a:avLst/>
          </a:prstGeom>
          <a:noFill/>
        </p:spPr>
      </p:pic>
      <p:sp>
        <p:nvSpPr>
          <p:cNvPr id="13" name="Prostokąt 12"/>
          <p:cNvSpPr/>
          <p:nvPr/>
        </p:nvSpPr>
        <p:spPr bwMode="auto">
          <a:xfrm>
            <a:off x="0" y="548680"/>
            <a:ext cx="9144000" cy="6309320"/>
          </a:xfrm>
          <a:prstGeom prst="rect">
            <a:avLst/>
          </a:prstGeom>
          <a:noFill/>
          <a:ln w="317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 ROZKŁAD </a:t>
            </a:r>
            <a:r>
              <a:rPr lang="pl-PL" dirty="0">
                <a:solidFill>
                  <a:schemeClr val="folHlink"/>
                </a:solidFill>
              </a:rPr>
              <a:t>COXA(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18438" name="Line 26"/>
          <p:cNvSpPr>
            <a:spLocks noChangeShapeType="1"/>
          </p:cNvSpPr>
          <p:nvPr/>
        </p:nvSpPr>
        <p:spPr bwMode="auto">
          <a:xfrm>
            <a:off x="1320800" y="2022475"/>
            <a:ext cx="874713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39" name="Oval 27"/>
          <p:cNvSpPr>
            <a:spLocks noChangeArrowheads="1"/>
          </p:cNvSpPr>
          <p:nvPr/>
        </p:nvSpPr>
        <p:spPr bwMode="auto">
          <a:xfrm>
            <a:off x="3652838" y="1758950"/>
            <a:ext cx="669925" cy="517525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0" name="Oval 28"/>
          <p:cNvSpPr>
            <a:spLocks noChangeArrowheads="1"/>
          </p:cNvSpPr>
          <p:nvPr/>
        </p:nvSpPr>
        <p:spPr bwMode="auto">
          <a:xfrm>
            <a:off x="5518150" y="1758950"/>
            <a:ext cx="668338" cy="517525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1" name="Oval 29"/>
          <p:cNvSpPr>
            <a:spLocks noChangeArrowheads="1"/>
          </p:cNvSpPr>
          <p:nvPr/>
        </p:nvSpPr>
        <p:spPr bwMode="auto">
          <a:xfrm>
            <a:off x="2179638" y="1768475"/>
            <a:ext cx="668337" cy="517525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2" name="Line 30"/>
          <p:cNvSpPr>
            <a:spLocks noChangeShapeType="1"/>
          </p:cNvSpPr>
          <p:nvPr/>
        </p:nvSpPr>
        <p:spPr bwMode="auto">
          <a:xfrm>
            <a:off x="2847975" y="2032000"/>
            <a:ext cx="808038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3" name="Line 31"/>
          <p:cNvSpPr>
            <a:spLocks noChangeShapeType="1"/>
          </p:cNvSpPr>
          <p:nvPr/>
        </p:nvSpPr>
        <p:spPr bwMode="auto">
          <a:xfrm>
            <a:off x="4319588" y="2028825"/>
            <a:ext cx="344487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4" name="Line 32"/>
          <p:cNvSpPr>
            <a:spLocks noChangeShapeType="1"/>
          </p:cNvSpPr>
          <p:nvPr/>
        </p:nvSpPr>
        <p:spPr bwMode="auto">
          <a:xfrm>
            <a:off x="4689475" y="2028825"/>
            <a:ext cx="371475" cy="1588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45" name="Line 33"/>
          <p:cNvSpPr>
            <a:spLocks noChangeShapeType="1"/>
          </p:cNvSpPr>
          <p:nvPr/>
        </p:nvSpPr>
        <p:spPr bwMode="auto">
          <a:xfrm>
            <a:off x="5083175" y="2028825"/>
            <a:ext cx="42862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6" name="Line 34"/>
          <p:cNvSpPr>
            <a:spLocks noChangeShapeType="1"/>
          </p:cNvSpPr>
          <p:nvPr/>
        </p:nvSpPr>
        <p:spPr bwMode="auto">
          <a:xfrm>
            <a:off x="6189663" y="2025650"/>
            <a:ext cx="550862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7" name="Rectangle 40"/>
          <p:cNvSpPr>
            <a:spLocks noChangeArrowheads="1"/>
          </p:cNvSpPr>
          <p:nvPr/>
        </p:nvSpPr>
        <p:spPr bwMode="auto">
          <a:xfrm>
            <a:off x="4332288" y="1670050"/>
            <a:ext cx="16190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Symbol" pitchFamily="18" charset="2"/>
              </a:rPr>
              <a:t>a</a:t>
            </a:r>
            <a:endParaRPr lang="pl-PL" i="1" dirty="0"/>
          </a:p>
        </p:txBody>
      </p:sp>
      <p:sp>
        <p:nvSpPr>
          <p:cNvPr id="18448" name="Rectangle 41"/>
          <p:cNvSpPr>
            <a:spLocks noChangeArrowheads="1"/>
          </p:cNvSpPr>
          <p:nvPr/>
        </p:nvSpPr>
        <p:spPr bwMode="auto">
          <a:xfrm>
            <a:off x="4487863" y="1835150"/>
            <a:ext cx="92075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000000"/>
                </a:solidFill>
                <a:latin typeface="Arial" pitchFamily="34" charset="0"/>
              </a:rPr>
              <a:t>3</a:t>
            </a:r>
            <a:endParaRPr lang="pl-PL"/>
          </a:p>
        </p:txBody>
      </p:sp>
      <p:grpSp>
        <p:nvGrpSpPr>
          <p:cNvPr id="18449" name="Group 45"/>
          <p:cNvGrpSpPr>
            <a:grpSpLocks/>
          </p:cNvGrpSpPr>
          <p:nvPr/>
        </p:nvGrpSpPr>
        <p:grpSpPr bwMode="auto">
          <a:xfrm>
            <a:off x="1400175" y="1679575"/>
            <a:ext cx="609600" cy="363538"/>
            <a:chOff x="882" y="1058"/>
            <a:chExt cx="384" cy="229"/>
          </a:xfrm>
        </p:grpSpPr>
        <p:sp>
          <p:nvSpPr>
            <p:cNvPr id="18501" name="Rectangle 42"/>
            <p:cNvSpPr>
              <a:spLocks noChangeArrowheads="1"/>
            </p:cNvSpPr>
            <p:nvPr/>
          </p:nvSpPr>
          <p:spPr bwMode="auto">
            <a:xfrm>
              <a:off x="882" y="1058"/>
              <a:ext cx="101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i="1" dirty="0">
                  <a:solidFill>
                    <a:srgbClr val="000000"/>
                  </a:solidFill>
                  <a:latin typeface="Symbol" pitchFamily="18" charset="2"/>
                </a:rPr>
                <a:t>a</a:t>
              </a:r>
              <a:endParaRPr lang="pl-PL" i="1" dirty="0"/>
            </a:p>
          </p:txBody>
        </p:sp>
        <p:sp>
          <p:nvSpPr>
            <p:cNvPr id="18502" name="Rectangle 43"/>
            <p:cNvSpPr>
              <a:spLocks noChangeArrowheads="1"/>
            </p:cNvSpPr>
            <p:nvPr/>
          </p:nvSpPr>
          <p:spPr bwMode="auto">
            <a:xfrm>
              <a:off x="982" y="1162"/>
              <a:ext cx="58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>
                  <a:solidFill>
                    <a:srgbClr val="000000"/>
                  </a:solidFill>
                  <a:latin typeface="Arial" pitchFamily="34" charset="0"/>
                </a:rPr>
                <a:t>1</a:t>
              </a:r>
              <a:endParaRPr lang="pl-PL"/>
            </a:p>
          </p:txBody>
        </p:sp>
        <p:sp>
          <p:nvSpPr>
            <p:cNvPr id="18503" name="Rectangle 44"/>
            <p:cNvSpPr>
              <a:spLocks noChangeArrowheads="1"/>
            </p:cNvSpPr>
            <p:nvPr/>
          </p:nvSpPr>
          <p:spPr bwMode="auto">
            <a:xfrm>
              <a:off x="1040" y="1092"/>
              <a:ext cx="226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>
                  <a:solidFill>
                    <a:srgbClr val="000000"/>
                  </a:solidFill>
                  <a:latin typeface="Arial" pitchFamily="34" charset="0"/>
                </a:rPr>
                <a:t>=1 </a:t>
              </a:r>
              <a:endParaRPr lang="pl-PL"/>
            </a:p>
          </p:txBody>
        </p:sp>
      </p:grpSp>
      <p:grpSp>
        <p:nvGrpSpPr>
          <p:cNvPr id="18450" name="Group 48"/>
          <p:cNvGrpSpPr>
            <a:grpSpLocks/>
          </p:cNvGrpSpPr>
          <p:nvPr/>
        </p:nvGrpSpPr>
        <p:grpSpPr bwMode="auto">
          <a:xfrm>
            <a:off x="2417763" y="1835150"/>
            <a:ext cx="231775" cy="363538"/>
            <a:chOff x="1523" y="1156"/>
            <a:chExt cx="146" cy="229"/>
          </a:xfrm>
        </p:grpSpPr>
        <p:sp>
          <p:nvSpPr>
            <p:cNvPr id="18499" name="Rectangle 46"/>
            <p:cNvSpPr>
              <a:spLocks noChangeArrowheads="1"/>
            </p:cNvSpPr>
            <p:nvPr/>
          </p:nvSpPr>
          <p:spPr bwMode="auto">
            <a:xfrm>
              <a:off x="1523" y="1156"/>
              <a:ext cx="88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i="1" dirty="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 i="1" dirty="0"/>
            </a:p>
          </p:txBody>
        </p:sp>
        <p:sp>
          <p:nvSpPr>
            <p:cNvPr id="18500" name="Rectangle 47"/>
            <p:cNvSpPr>
              <a:spLocks noChangeArrowheads="1"/>
            </p:cNvSpPr>
            <p:nvPr/>
          </p:nvSpPr>
          <p:spPr bwMode="auto">
            <a:xfrm>
              <a:off x="1611" y="1260"/>
              <a:ext cx="58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>
                  <a:solidFill>
                    <a:srgbClr val="000000"/>
                  </a:solidFill>
                  <a:latin typeface="Arial" pitchFamily="34" charset="0"/>
                </a:rPr>
                <a:t>1</a:t>
              </a:r>
              <a:endParaRPr lang="pl-PL"/>
            </a:p>
          </p:txBody>
        </p:sp>
      </p:grpSp>
      <p:grpSp>
        <p:nvGrpSpPr>
          <p:cNvPr id="18451" name="Group 52"/>
          <p:cNvGrpSpPr>
            <a:grpSpLocks/>
          </p:cNvGrpSpPr>
          <p:nvPr/>
        </p:nvGrpSpPr>
        <p:grpSpPr bwMode="auto">
          <a:xfrm>
            <a:off x="6199188" y="1670050"/>
            <a:ext cx="379412" cy="363538"/>
            <a:chOff x="3905" y="1052"/>
            <a:chExt cx="239" cy="229"/>
          </a:xfrm>
        </p:grpSpPr>
        <p:sp>
          <p:nvSpPr>
            <p:cNvPr id="18496" name="Rectangle 49"/>
            <p:cNvSpPr>
              <a:spLocks noChangeArrowheads="1"/>
            </p:cNvSpPr>
            <p:nvPr/>
          </p:nvSpPr>
          <p:spPr bwMode="auto">
            <a:xfrm>
              <a:off x="3905" y="1052"/>
              <a:ext cx="102" cy="19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i="1" dirty="0">
                  <a:solidFill>
                    <a:srgbClr val="000000"/>
                  </a:solidFill>
                  <a:latin typeface="Symbol" pitchFamily="18" charset="2"/>
                </a:rPr>
                <a:t>a</a:t>
              </a:r>
              <a:endParaRPr lang="pl-PL" i="1" dirty="0"/>
            </a:p>
          </p:txBody>
        </p:sp>
        <p:sp>
          <p:nvSpPr>
            <p:cNvPr id="18497" name="Rectangle 50"/>
            <p:cNvSpPr>
              <a:spLocks noChangeArrowheads="1"/>
            </p:cNvSpPr>
            <p:nvPr/>
          </p:nvSpPr>
          <p:spPr bwMode="auto">
            <a:xfrm>
              <a:off x="4003" y="1156"/>
              <a:ext cx="23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 i="1">
                  <a:solidFill>
                    <a:srgbClr val="000000"/>
                  </a:solidFill>
                  <a:latin typeface="Arial" pitchFamily="34" charset="0"/>
                </a:rPr>
                <a:t>i</a:t>
              </a:r>
              <a:endParaRPr lang="pl-PL"/>
            </a:p>
          </p:txBody>
        </p:sp>
        <p:sp>
          <p:nvSpPr>
            <p:cNvPr id="18498" name="Rectangle 51"/>
            <p:cNvSpPr>
              <a:spLocks noChangeArrowheads="1"/>
            </p:cNvSpPr>
            <p:nvPr/>
          </p:nvSpPr>
          <p:spPr bwMode="auto">
            <a:xfrm>
              <a:off x="4025" y="1156"/>
              <a:ext cx="119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>
                  <a:solidFill>
                    <a:srgbClr val="000000"/>
                  </a:solidFill>
                  <a:latin typeface="Arial" pitchFamily="34" charset="0"/>
                </a:rPr>
                <a:t>+1</a:t>
              </a:r>
              <a:endParaRPr lang="pl-PL"/>
            </a:p>
          </p:txBody>
        </p:sp>
      </p:grpSp>
      <p:sp>
        <p:nvSpPr>
          <p:cNvPr id="18452" name="Oval 53"/>
          <p:cNvSpPr>
            <a:spLocks noChangeArrowheads="1"/>
          </p:cNvSpPr>
          <p:nvPr/>
        </p:nvSpPr>
        <p:spPr bwMode="auto">
          <a:xfrm>
            <a:off x="7561263" y="1758950"/>
            <a:ext cx="669925" cy="517525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3" name="Line 54"/>
          <p:cNvSpPr>
            <a:spLocks noChangeShapeType="1"/>
          </p:cNvSpPr>
          <p:nvPr/>
        </p:nvSpPr>
        <p:spPr bwMode="auto">
          <a:xfrm>
            <a:off x="6734175" y="2028825"/>
            <a:ext cx="371475" cy="1588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8454" name="Line 55"/>
          <p:cNvSpPr>
            <a:spLocks noChangeShapeType="1"/>
          </p:cNvSpPr>
          <p:nvPr/>
        </p:nvSpPr>
        <p:spPr bwMode="auto">
          <a:xfrm>
            <a:off x="7131050" y="2028825"/>
            <a:ext cx="427038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18455" name="Group 60"/>
          <p:cNvGrpSpPr>
            <a:grpSpLocks/>
          </p:cNvGrpSpPr>
          <p:nvPr/>
        </p:nvGrpSpPr>
        <p:grpSpPr bwMode="auto">
          <a:xfrm>
            <a:off x="3871913" y="1835150"/>
            <a:ext cx="231775" cy="363538"/>
            <a:chOff x="2439" y="1156"/>
            <a:chExt cx="146" cy="229"/>
          </a:xfrm>
        </p:grpSpPr>
        <p:sp>
          <p:nvSpPr>
            <p:cNvPr id="18494" name="Rectangle 58"/>
            <p:cNvSpPr>
              <a:spLocks noChangeArrowheads="1"/>
            </p:cNvSpPr>
            <p:nvPr/>
          </p:nvSpPr>
          <p:spPr bwMode="auto">
            <a:xfrm>
              <a:off x="2439" y="1156"/>
              <a:ext cx="88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18495" name="Rectangle 59"/>
            <p:cNvSpPr>
              <a:spLocks noChangeArrowheads="1"/>
            </p:cNvSpPr>
            <p:nvPr/>
          </p:nvSpPr>
          <p:spPr bwMode="auto">
            <a:xfrm>
              <a:off x="2527" y="1260"/>
              <a:ext cx="58" cy="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3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/>
            </a:p>
          </p:txBody>
        </p:sp>
      </p:grpSp>
      <p:sp>
        <p:nvSpPr>
          <p:cNvPr id="18456" name="Rectangle 61"/>
          <p:cNvSpPr>
            <a:spLocks noChangeArrowheads="1"/>
          </p:cNvSpPr>
          <p:nvPr/>
        </p:nvSpPr>
        <p:spPr bwMode="auto">
          <a:xfrm>
            <a:off x="5761038" y="1835150"/>
            <a:ext cx="139700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  <a:latin typeface="Symbol" pitchFamily="18" charset="2"/>
              </a:rPr>
              <a:t>l</a:t>
            </a:r>
            <a:endParaRPr lang="pl-PL"/>
          </a:p>
        </p:txBody>
      </p:sp>
      <p:sp>
        <p:nvSpPr>
          <p:cNvPr id="18457" name="Rectangle 62"/>
          <p:cNvSpPr>
            <a:spLocks noChangeArrowheads="1"/>
          </p:cNvSpPr>
          <p:nvPr/>
        </p:nvSpPr>
        <p:spPr bwMode="auto">
          <a:xfrm>
            <a:off x="5903913" y="2000250"/>
            <a:ext cx="36512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i="1">
                <a:solidFill>
                  <a:srgbClr val="000000"/>
                </a:solidFill>
                <a:latin typeface="Arial" pitchFamily="34" charset="0"/>
              </a:rPr>
              <a:t>i</a:t>
            </a:r>
            <a:endParaRPr lang="pl-PL"/>
          </a:p>
        </p:txBody>
      </p:sp>
      <p:sp>
        <p:nvSpPr>
          <p:cNvPr id="18458" name="Rectangle 63"/>
          <p:cNvSpPr>
            <a:spLocks noChangeArrowheads="1"/>
          </p:cNvSpPr>
          <p:nvPr/>
        </p:nvSpPr>
        <p:spPr bwMode="auto">
          <a:xfrm>
            <a:off x="3263900" y="1679575"/>
            <a:ext cx="160338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Symbol" pitchFamily="18" charset="2"/>
              </a:rPr>
              <a:t>a</a:t>
            </a:r>
            <a:endParaRPr lang="pl-PL" i="1" dirty="0"/>
          </a:p>
        </p:txBody>
      </p:sp>
      <p:sp>
        <p:nvSpPr>
          <p:cNvPr id="18459" name="Rectangle 64"/>
          <p:cNvSpPr>
            <a:spLocks noChangeArrowheads="1"/>
          </p:cNvSpPr>
          <p:nvPr/>
        </p:nvSpPr>
        <p:spPr bwMode="auto">
          <a:xfrm>
            <a:off x="3419475" y="1844675"/>
            <a:ext cx="92075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000000"/>
                </a:solidFill>
                <a:latin typeface="Arial" pitchFamily="34" charset="0"/>
              </a:rPr>
              <a:t>2</a:t>
            </a:r>
            <a:endParaRPr lang="pl-PL"/>
          </a:p>
        </p:txBody>
      </p:sp>
      <p:sp>
        <p:nvSpPr>
          <p:cNvPr id="18460" name="Rectangle 65"/>
          <p:cNvSpPr>
            <a:spLocks noChangeArrowheads="1"/>
          </p:cNvSpPr>
          <p:nvPr/>
        </p:nvSpPr>
        <p:spPr bwMode="auto">
          <a:xfrm>
            <a:off x="5226050" y="1679575"/>
            <a:ext cx="160338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Symbol" pitchFamily="18" charset="2"/>
              </a:rPr>
              <a:t>a</a:t>
            </a:r>
            <a:endParaRPr lang="pl-PL" i="1" dirty="0"/>
          </a:p>
        </p:txBody>
      </p:sp>
      <p:sp>
        <p:nvSpPr>
          <p:cNvPr id="18461" name="Rectangle 66"/>
          <p:cNvSpPr>
            <a:spLocks noChangeArrowheads="1"/>
          </p:cNvSpPr>
          <p:nvPr/>
        </p:nvSpPr>
        <p:spPr bwMode="auto">
          <a:xfrm>
            <a:off x="5381625" y="1844675"/>
            <a:ext cx="36513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i="1">
                <a:solidFill>
                  <a:srgbClr val="000000"/>
                </a:solidFill>
                <a:latin typeface="Arial" pitchFamily="34" charset="0"/>
              </a:rPr>
              <a:t>i</a:t>
            </a:r>
            <a:endParaRPr lang="pl-PL"/>
          </a:p>
        </p:txBody>
      </p:sp>
      <p:sp>
        <p:nvSpPr>
          <p:cNvPr id="18462" name="Rectangle 67"/>
          <p:cNvSpPr>
            <a:spLocks noChangeArrowheads="1"/>
          </p:cNvSpPr>
          <p:nvPr/>
        </p:nvSpPr>
        <p:spPr bwMode="auto">
          <a:xfrm>
            <a:off x="7264400" y="1676400"/>
            <a:ext cx="160338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Symbol" pitchFamily="18" charset="2"/>
              </a:rPr>
              <a:t>a</a:t>
            </a:r>
            <a:endParaRPr lang="pl-PL" i="1" dirty="0"/>
          </a:p>
        </p:txBody>
      </p:sp>
      <p:sp>
        <p:nvSpPr>
          <p:cNvPr id="18463" name="Rectangle 68"/>
          <p:cNvSpPr>
            <a:spLocks noChangeArrowheads="1"/>
          </p:cNvSpPr>
          <p:nvPr/>
        </p:nvSpPr>
        <p:spPr bwMode="auto">
          <a:xfrm>
            <a:off x="7419975" y="1841500"/>
            <a:ext cx="55563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i="1">
                <a:solidFill>
                  <a:srgbClr val="000000"/>
                </a:solidFill>
                <a:latin typeface="Arial" pitchFamily="34" charset="0"/>
              </a:rPr>
              <a:t>r</a:t>
            </a:r>
            <a:endParaRPr lang="pl-PL"/>
          </a:p>
        </p:txBody>
      </p:sp>
      <p:sp>
        <p:nvSpPr>
          <p:cNvPr id="18464" name="Rectangle 69"/>
          <p:cNvSpPr>
            <a:spLocks noChangeArrowheads="1"/>
          </p:cNvSpPr>
          <p:nvPr/>
        </p:nvSpPr>
        <p:spPr bwMode="auto">
          <a:xfrm>
            <a:off x="7786688" y="1835150"/>
            <a:ext cx="139700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i="1" dirty="0">
                <a:solidFill>
                  <a:srgbClr val="000000"/>
                </a:solidFill>
                <a:latin typeface="Symbol" pitchFamily="18" charset="2"/>
              </a:rPr>
              <a:t>l</a:t>
            </a:r>
            <a:endParaRPr lang="pl-PL" i="1" dirty="0"/>
          </a:p>
        </p:txBody>
      </p:sp>
      <p:sp>
        <p:nvSpPr>
          <p:cNvPr id="18465" name="Rectangle 70"/>
          <p:cNvSpPr>
            <a:spLocks noChangeArrowheads="1"/>
          </p:cNvSpPr>
          <p:nvPr/>
        </p:nvSpPr>
        <p:spPr bwMode="auto">
          <a:xfrm>
            <a:off x="7929563" y="2000250"/>
            <a:ext cx="55562" cy="198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300" i="1">
                <a:solidFill>
                  <a:srgbClr val="000000"/>
                </a:solidFill>
                <a:latin typeface="Arial" pitchFamily="34" charset="0"/>
              </a:rPr>
              <a:t>r</a:t>
            </a:r>
            <a:endParaRPr lang="pl-PL"/>
          </a:p>
        </p:txBody>
      </p:sp>
      <p:sp>
        <p:nvSpPr>
          <p:cNvPr id="18466" name="Rectangle 71"/>
          <p:cNvSpPr>
            <a:spLocks noChangeArrowheads="1"/>
          </p:cNvSpPr>
          <p:nvPr/>
        </p:nvSpPr>
        <p:spPr bwMode="auto">
          <a:xfrm>
            <a:off x="3124200" y="2459038"/>
            <a:ext cx="14106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dirty="0">
                <a:solidFill>
                  <a:srgbClr val="000000"/>
                </a:solidFill>
                <a:latin typeface="Arial" pitchFamily="34" charset="0"/>
              </a:rPr>
              <a:t>  </a:t>
            </a:r>
            <a:endParaRPr lang="pl-PL" dirty="0"/>
          </a:p>
        </p:txBody>
      </p:sp>
      <p:sp>
        <p:nvSpPr>
          <p:cNvPr id="18470" name="Rectangle 75"/>
          <p:cNvSpPr>
            <a:spLocks noChangeArrowheads="1"/>
          </p:cNvSpPr>
          <p:nvPr/>
        </p:nvSpPr>
        <p:spPr bwMode="auto">
          <a:xfrm>
            <a:off x="5178425" y="2455863"/>
            <a:ext cx="14106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dirty="0">
                <a:solidFill>
                  <a:srgbClr val="000000"/>
                </a:solidFill>
                <a:latin typeface="Arial" pitchFamily="34" charset="0"/>
              </a:rPr>
              <a:t>  </a:t>
            </a:r>
            <a:endParaRPr lang="pl-PL" dirty="0"/>
          </a:p>
        </p:txBody>
      </p:sp>
      <p:sp>
        <p:nvSpPr>
          <p:cNvPr id="18478" name="Freeform 83"/>
          <p:cNvSpPr>
            <a:spLocks/>
          </p:cNvSpPr>
          <p:nvPr/>
        </p:nvSpPr>
        <p:spPr bwMode="auto">
          <a:xfrm>
            <a:off x="3200400" y="2019300"/>
            <a:ext cx="5562600" cy="954088"/>
          </a:xfrm>
          <a:custGeom>
            <a:avLst/>
            <a:gdLst>
              <a:gd name="T0" fmla="*/ 0 w 3504"/>
              <a:gd name="T1" fmla="*/ 0 h 601"/>
              <a:gd name="T2" fmla="*/ 0 w 3504"/>
              <a:gd name="T3" fmla="*/ 2147483647 h 601"/>
              <a:gd name="T4" fmla="*/ 2147483647 w 3504"/>
              <a:gd name="T5" fmla="*/ 2147483647 h 601"/>
              <a:gd name="T6" fmla="*/ 0 60000 65536"/>
              <a:gd name="T7" fmla="*/ 0 60000 65536"/>
              <a:gd name="T8" fmla="*/ 0 60000 65536"/>
              <a:gd name="T9" fmla="*/ 0 w 3504"/>
              <a:gd name="T10" fmla="*/ 0 h 601"/>
              <a:gd name="T11" fmla="*/ 3504 w 3504"/>
              <a:gd name="T12" fmla="*/ 601 h 60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04" h="601">
                <a:moveTo>
                  <a:pt x="0" y="0"/>
                </a:moveTo>
                <a:lnTo>
                  <a:pt x="0" y="601"/>
                </a:lnTo>
                <a:lnTo>
                  <a:pt x="3504" y="601"/>
                </a:lnTo>
              </a:path>
            </a:pathLst>
          </a:custGeom>
          <a:noFill/>
          <a:ln w="38100" cmpd="sng">
            <a:solidFill>
              <a:schemeClr val="tx1"/>
            </a:solidFill>
            <a:prstDash val="solid"/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79" name="Line 85"/>
          <p:cNvSpPr>
            <a:spLocks noChangeShapeType="1"/>
          </p:cNvSpPr>
          <p:nvPr/>
        </p:nvSpPr>
        <p:spPr bwMode="auto">
          <a:xfrm>
            <a:off x="4471988" y="2032000"/>
            <a:ext cx="1587" cy="957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80" name="Rectangle 86"/>
          <p:cNvSpPr>
            <a:spLocks noChangeArrowheads="1"/>
          </p:cNvSpPr>
          <p:nvPr/>
        </p:nvSpPr>
        <p:spPr bwMode="auto">
          <a:xfrm>
            <a:off x="4364038" y="2449513"/>
            <a:ext cx="141064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 dirty="0">
                <a:solidFill>
                  <a:srgbClr val="000000"/>
                </a:solidFill>
                <a:latin typeface="Arial" pitchFamily="34" charset="0"/>
              </a:rPr>
              <a:t>  </a:t>
            </a:r>
            <a:endParaRPr lang="pl-PL" dirty="0"/>
          </a:p>
        </p:txBody>
      </p:sp>
      <p:sp>
        <p:nvSpPr>
          <p:cNvPr id="18484" name="Line 90"/>
          <p:cNvSpPr>
            <a:spLocks noChangeShapeType="1"/>
          </p:cNvSpPr>
          <p:nvPr/>
        </p:nvSpPr>
        <p:spPr bwMode="auto">
          <a:xfrm>
            <a:off x="5286375" y="2032000"/>
            <a:ext cx="1588" cy="957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85" name="Line 91"/>
          <p:cNvSpPr>
            <a:spLocks noChangeShapeType="1"/>
          </p:cNvSpPr>
          <p:nvPr/>
        </p:nvSpPr>
        <p:spPr bwMode="auto">
          <a:xfrm>
            <a:off x="6446838" y="2025650"/>
            <a:ext cx="1587" cy="963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86" name="Line 92"/>
          <p:cNvSpPr>
            <a:spLocks noChangeShapeType="1"/>
          </p:cNvSpPr>
          <p:nvPr/>
        </p:nvSpPr>
        <p:spPr bwMode="auto">
          <a:xfrm>
            <a:off x="7302500" y="2032000"/>
            <a:ext cx="1588" cy="957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91" name="Freeform 97"/>
          <p:cNvSpPr>
            <a:spLocks/>
          </p:cNvSpPr>
          <p:nvPr/>
        </p:nvSpPr>
        <p:spPr bwMode="auto">
          <a:xfrm>
            <a:off x="8228013" y="2044700"/>
            <a:ext cx="120650" cy="947738"/>
          </a:xfrm>
          <a:custGeom>
            <a:avLst/>
            <a:gdLst>
              <a:gd name="T0" fmla="*/ 0 w 76"/>
              <a:gd name="T1" fmla="*/ 0 h 597"/>
              <a:gd name="T2" fmla="*/ 2147483647 w 76"/>
              <a:gd name="T3" fmla="*/ 0 h 597"/>
              <a:gd name="T4" fmla="*/ 2147483647 w 76"/>
              <a:gd name="T5" fmla="*/ 2147483647 h 597"/>
              <a:gd name="T6" fmla="*/ 0 60000 65536"/>
              <a:gd name="T7" fmla="*/ 0 60000 65536"/>
              <a:gd name="T8" fmla="*/ 0 60000 65536"/>
              <a:gd name="T9" fmla="*/ 0 w 76"/>
              <a:gd name="T10" fmla="*/ 0 h 597"/>
              <a:gd name="T11" fmla="*/ 76 w 76"/>
              <a:gd name="T12" fmla="*/ 597 h 5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" h="597">
                <a:moveTo>
                  <a:pt x="0" y="0"/>
                </a:moveTo>
                <a:lnTo>
                  <a:pt x="76" y="0"/>
                </a:lnTo>
                <a:lnTo>
                  <a:pt x="76" y="597"/>
                </a:lnTo>
              </a:path>
            </a:pathLst>
          </a:custGeom>
          <a:noFill/>
          <a:ln w="38100" cmpd="sng">
            <a:solidFill>
              <a:schemeClr val="tx1"/>
            </a:solidFill>
            <a:prstDash val="solid"/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92" name="Text Box 111"/>
          <p:cNvSpPr txBox="1">
            <a:spLocks noChangeArrowheads="1"/>
          </p:cNvSpPr>
          <p:nvPr/>
        </p:nvSpPr>
        <p:spPr bwMode="auto">
          <a:xfrm>
            <a:off x="0" y="5033783"/>
            <a:ext cx="623920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chemeClr val="folHlink"/>
                </a:solidFill>
              </a:rPr>
              <a:t>Zaleta:</a:t>
            </a:r>
            <a:r>
              <a:rPr lang="pl-PL" b="1" dirty="0" smtClean="0"/>
              <a:t> </a:t>
            </a:r>
            <a:r>
              <a:rPr lang="pl-PL" b="1" dirty="0" smtClean="0">
                <a:solidFill>
                  <a:srgbClr val="000000"/>
                </a:solidFill>
              </a:rPr>
              <a:t>możliwość dopasowania do dowolnych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danych obserwacyjnych</a:t>
            </a:r>
            <a:endParaRPr lang="pl-PL" b="1" dirty="0">
              <a:solidFill>
                <a:srgbClr val="000000"/>
              </a:solidFill>
            </a:endParaRPr>
          </a:p>
          <a:p>
            <a:endParaRPr lang="pl-PL" b="1" dirty="0">
              <a:solidFill>
                <a:srgbClr val="000000"/>
              </a:solidFill>
            </a:endParaRPr>
          </a:p>
          <a:p>
            <a:r>
              <a:rPr lang="pl-PL" b="1" dirty="0">
                <a:solidFill>
                  <a:srgbClr val="FF0000"/>
                </a:solidFill>
              </a:rPr>
              <a:t>W</a:t>
            </a:r>
            <a:r>
              <a:rPr lang="pl-PL" b="1" dirty="0" smtClean="0">
                <a:solidFill>
                  <a:srgbClr val="FF0000"/>
                </a:solidFill>
              </a:rPr>
              <a:t>ada:</a:t>
            </a:r>
            <a:r>
              <a:rPr lang="pl-PL" b="1" dirty="0" smtClean="0">
                <a:solidFill>
                  <a:srgbClr val="000000"/>
                </a:solidFill>
              </a:rPr>
              <a:t> duża liczba parametrów (2</a:t>
            </a:r>
            <a:r>
              <a:rPr lang="pl-PL" b="1" i="1" dirty="0" smtClean="0">
                <a:solidFill>
                  <a:srgbClr val="000000"/>
                </a:solidFill>
              </a:rPr>
              <a:t>r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graphicFrame>
        <p:nvGraphicFramePr>
          <p:cNvPr id="1843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396086"/>
              </p:ext>
            </p:extLst>
          </p:nvPr>
        </p:nvGraphicFramePr>
        <p:xfrm>
          <a:off x="527050" y="3476625"/>
          <a:ext cx="8393113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55" name="Equation" r:id="rId4" imgW="2997000" imgH="469800" progId="Equation.3">
                  <p:embed/>
                </p:oleObj>
              </mc:Choice>
              <mc:Fallback>
                <p:oleObj name="Equation" r:id="rId4" imgW="2997000" imgH="469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3476625"/>
                        <a:ext cx="8393113" cy="13144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93" name="Text Box 114"/>
          <p:cNvSpPr txBox="1">
            <a:spLocks noChangeArrowheads="1"/>
          </p:cNvSpPr>
          <p:nvPr/>
        </p:nvSpPr>
        <p:spPr bwMode="auto">
          <a:xfrm>
            <a:off x="7372554" y="646906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156976"/>
              </p:ext>
            </p:extLst>
          </p:nvPr>
        </p:nvGraphicFramePr>
        <p:xfrm>
          <a:off x="3255963" y="2493963"/>
          <a:ext cx="571276" cy="334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56" name="Equation" r:id="rId6" imgW="368280" imgH="215640" progId="Equation.3">
                  <p:embed/>
                </p:oleObj>
              </mc:Choice>
              <mc:Fallback>
                <p:oleObj name="Equation" r:id="rId6" imgW="368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55963" y="2493963"/>
                        <a:ext cx="571276" cy="3348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iek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974935"/>
              </p:ext>
            </p:extLst>
          </p:nvPr>
        </p:nvGraphicFramePr>
        <p:xfrm>
          <a:off x="4538663" y="2493963"/>
          <a:ext cx="571500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57" name="Equation" r:id="rId8" imgW="368280" imgH="228600" progId="Equation.3">
                  <p:embed/>
                </p:oleObj>
              </mc:Choice>
              <mc:Fallback>
                <p:oleObj name="Equation" r:id="rId8" imgW="3682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38663" y="2493963"/>
                        <a:ext cx="571500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iek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395881"/>
              </p:ext>
            </p:extLst>
          </p:nvPr>
        </p:nvGraphicFramePr>
        <p:xfrm>
          <a:off x="5499100" y="2493963"/>
          <a:ext cx="550863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58" name="Equation" r:id="rId10" imgW="355320" imgH="228600" progId="Equation.3">
                  <p:embed/>
                </p:oleObj>
              </mc:Choice>
              <mc:Fallback>
                <p:oleObj name="Equation" r:id="rId10" imgW="3553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99100" y="2493963"/>
                        <a:ext cx="550863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iek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761747"/>
              </p:ext>
            </p:extLst>
          </p:nvPr>
        </p:nvGraphicFramePr>
        <p:xfrm>
          <a:off x="6461125" y="2493963"/>
          <a:ext cx="688975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59" name="Equation" r:id="rId12" imgW="444240" imgH="228600" progId="Equation.3">
                  <p:embed/>
                </p:oleObj>
              </mc:Choice>
              <mc:Fallback>
                <p:oleObj name="Equation" r:id="rId12" imgW="444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461125" y="2493963"/>
                        <a:ext cx="688975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iek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119934"/>
              </p:ext>
            </p:extLst>
          </p:nvPr>
        </p:nvGraphicFramePr>
        <p:xfrm>
          <a:off x="7466013" y="2493963"/>
          <a:ext cx="571500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60" name="Equation" r:id="rId14" imgW="368280" imgH="215640" progId="Equation.3">
                  <p:embed/>
                </p:oleObj>
              </mc:Choice>
              <mc:Fallback>
                <p:oleObj name="Equation" r:id="rId14" imgW="368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466013" y="2493963"/>
                        <a:ext cx="571500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59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17513" y="278650"/>
            <a:ext cx="8726487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RUCH TELEINFORMATYCZNY </a:t>
            </a:r>
            <a:r>
              <a:rPr lang="pl-PL" sz="4000" dirty="0">
                <a:solidFill>
                  <a:schemeClr val="folHlink"/>
                </a:solidFill>
              </a:rPr>
              <a:t/>
            </a:r>
            <a:br>
              <a:rPr lang="pl-PL" sz="4000" dirty="0">
                <a:solidFill>
                  <a:schemeClr val="folHlink"/>
                </a:solidFill>
              </a:rPr>
            </a:br>
            <a:r>
              <a:rPr lang="pl-PL" sz="4000" dirty="0" smtClean="0">
                <a:solidFill>
                  <a:schemeClr val="folHlink"/>
                </a:solidFill>
              </a:rPr>
              <a:t>na SKALACH CZASU</a:t>
            </a:r>
            <a:endParaRPr lang="pl-PL" sz="4000" dirty="0" smtClean="0"/>
          </a:p>
        </p:txBody>
      </p:sp>
      <p:sp>
        <p:nvSpPr>
          <p:cNvPr id="49174" name="Line 7"/>
          <p:cNvSpPr>
            <a:spLocks noChangeShapeType="1"/>
          </p:cNvSpPr>
          <p:nvPr/>
        </p:nvSpPr>
        <p:spPr bwMode="auto">
          <a:xfrm>
            <a:off x="1858759" y="5331976"/>
            <a:ext cx="6457177" cy="158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9175" name="Rectangle 9"/>
          <p:cNvSpPr>
            <a:spLocks noChangeArrowheads="1"/>
          </p:cNvSpPr>
          <p:nvPr/>
        </p:nvSpPr>
        <p:spPr bwMode="auto">
          <a:xfrm>
            <a:off x="7187628" y="4868863"/>
            <a:ext cx="9746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dirty="0">
                <a:solidFill>
                  <a:srgbClr val="000099"/>
                </a:solidFill>
                <a:cs typeface="Times New Roman" panose="02020603050405020304" pitchFamily="18" charset="0"/>
              </a:rPr>
              <a:t>M</a:t>
            </a:r>
            <a:r>
              <a:rPr lang="pl-PL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inuty</a:t>
            </a:r>
            <a:endParaRPr lang="pl-PL" sz="2800" b="1" dirty="0">
              <a:cs typeface="Times New Roman" panose="02020603050405020304" pitchFamily="18" charset="0"/>
            </a:endParaRPr>
          </a:p>
        </p:txBody>
      </p:sp>
      <p:sp>
        <p:nvSpPr>
          <p:cNvPr id="49176" name="Rectangle 32"/>
          <p:cNvSpPr>
            <a:spLocks noChangeArrowheads="1"/>
          </p:cNvSpPr>
          <p:nvPr/>
        </p:nvSpPr>
        <p:spPr bwMode="auto">
          <a:xfrm>
            <a:off x="2524006" y="4927587"/>
            <a:ext cx="414389" cy="391703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77" name="Rectangle 33"/>
          <p:cNvSpPr>
            <a:spLocks noChangeArrowheads="1"/>
          </p:cNvSpPr>
          <p:nvPr/>
        </p:nvSpPr>
        <p:spPr bwMode="auto">
          <a:xfrm>
            <a:off x="3084463" y="4937102"/>
            <a:ext cx="1124092" cy="382188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78" name="Rectangle 34"/>
          <p:cNvSpPr>
            <a:spLocks noChangeArrowheads="1"/>
          </p:cNvSpPr>
          <p:nvPr/>
        </p:nvSpPr>
        <p:spPr bwMode="auto">
          <a:xfrm>
            <a:off x="5769265" y="4924415"/>
            <a:ext cx="140105" cy="394875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79" name="Rectangle 35"/>
          <p:cNvSpPr>
            <a:spLocks noChangeArrowheads="1"/>
          </p:cNvSpPr>
          <p:nvPr/>
        </p:nvSpPr>
        <p:spPr bwMode="auto">
          <a:xfrm>
            <a:off x="6134423" y="4927599"/>
            <a:ext cx="371497" cy="391703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80" name="Rectangle 36"/>
          <p:cNvSpPr>
            <a:spLocks noChangeArrowheads="1"/>
          </p:cNvSpPr>
          <p:nvPr/>
        </p:nvSpPr>
        <p:spPr bwMode="auto">
          <a:xfrm>
            <a:off x="4424482" y="4932344"/>
            <a:ext cx="449642" cy="386946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81" name="Line 37"/>
          <p:cNvSpPr>
            <a:spLocks noChangeShapeType="1"/>
          </p:cNvSpPr>
          <p:nvPr/>
        </p:nvSpPr>
        <p:spPr bwMode="auto">
          <a:xfrm flipV="1">
            <a:off x="7886398" y="4914900"/>
            <a:ext cx="1587" cy="3710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82" name="Line 38"/>
          <p:cNvSpPr>
            <a:spLocks noChangeShapeType="1"/>
          </p:cNvSpPr>
          <p:nvPr/>
        </p:nvSpPr>
        <p:spPr bwMode="auto">
          <a:xfrm>
            <a:off x="7987281" y="4914900"/>
            <a:ext cx="49219" cy="158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7831687" y="4914900"/>
            <a:ext cx="53982" cy="158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>
            <a:off x="7668154" y="4914900"/>
            <a:ext cx="60333" cy="1585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3" name="Grupa 21"/>
          <p:cNvGrpSpPr>
            <a:grpSpLocks/>
          </p:cNvGrpSpPr>
          <p:nvPr/>
        </p:nvGrpSpPr>
        <p:grpSpPr bwMode="auto">
          <a:xfrm>
            <a:off x="2713612" y="5916676"/>
            <a:ext cx="1935573" cy="122644"/>
            <a:chOff x="251405" y="3601083"/>
            <a:chExt cx="6456363" cy="409575"/>
          </a:xfrm>
        </p:grpSpPr>
        <p:sp>
          <p:nvSpPr>
            <p:cNvPr id="49212" name="Line 7"/>
            <p:cNvSpPr>
              <a:spLocks noChangeShapeType="1"/>
            </p:cNvSpPr>
            <p:nvPr/>
          </p:nvSpPr>
          <p:spPr bwMode="auto">
            <a:xfrm>
              <a:off x="251405" y="4009070"/>
              <a:ext cx="6456363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3" name="Rectangle 32"/>
            <p:cNvSpPr>
              <a:spLocks noChangeArrowheads="1"/>
            </p:cNvSpPr>
            <p:nvPr/>
          </p:nvSpPr>
          <p:spPr bwMode="auto">
            <a:xfrm>
              <a:off x="916568" y="3604258"/>
              <a:ext cx="414337" cy="39211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4" name="Rectangle 33"/>
            <p:cNvSpPr>
              <a:spLocks noChangeArrowheads="1"/>
            </p:cNvSpPr>
            <p:nvPr/>
          </p:nvSpPr>
          <p:spPr bwMode="auto">
            <a:xfrm>
              <a:off x="1476955" y="3613783"/>
              <a:ext cx="1123950" cy="3825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5" name="Rectangle 34"/>
            <p:cNvSpPr>
              <a:spLocks noChangeArrowheads="1"/>
            </p:cNvSpPr>
            <p:nvPr/>
          </p:nvSpPr>
          <p:spPr bwMode="auto">
            <a:xfrm>
              <a:off x="4161418" y="3601083"/>
              <a:ext cx="711200" cy="3952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6" name="Rectangle 35"/>
            <p:cNvSpPr>
              <a:spLocks noChangeArrowheads="1"/>
            </p:cNvSpPr>
            <p:nvPr/>
          </p:nvSpPr>
          <p:spPr bwMode="auto">
            <a:xfrm>
              <a:off x="5055180" y="3604258"/>
              <a:ext cx="711200" cy="39211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7" name="Rectangle 36"/>
            <p:cNvSpPr>
              <a:spLocks noChangeArrowheads="1"/>
            </p:cNvSpPr>
            <p:nvPr/>
          </p:nvSpPr>
          <p:spPr bwMode="auto">
            <a:xfrm>
              <a:off x="2816805" y="3609020"/>
              <a:ext cx="919163" cy="387350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49186" name="Łącznik prosty ze strzałką 23"/>
          <p:cNvCxnSpPr>
            <a:cxnSpLocks noChangeShapeType="1"/>
          </p:cNvCxnSpPr>
          <p:nvPr/>
        </p:nvCxnSpPr>
        <p:spPr bwMode="auto">
          <a:xfrm rot="5400000">
            <a:off x="2533990" y="5511843"/>
            <a:ext cx="719329" cy="36008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9187" name="Łącznik prosty ze strzałką 25"/>
          <p:cNvCxnSpPr>
            <a:cxnSpLocks noChangeShapeType="1"/>
            <a:endCxn id="49212" idx="1"/>
          </p:cNvCxnSpPr>
          <p:nvPr/>
        </p:nvCxnSpPr>
        <p:spPr bwMode="auto">
          <a:xfrm rot="16200000" flipH="1">
            <a:off x="4070525" y="5460660"/>
            <a:ext cx="707099" cy="45022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4" name="Grupa 26"/>
          <p:cNvGrpSpPr>
            <a:grpSpLocks/>
          </p:cNvGrpSpPr>
          <p:nvPr/>
        </p:nvGrpSpPr>
        <p:grpSpPr bwMode="auto">
          <a:xfrm>
            <a:off x="5234209" y="5916676"/>
            <a:ext cx="1935573" cy="122644"/>
            <a:chOff x="251405" y="3601083"/>
            <a:chExt cx="6456363" cy="409575"/>
          </a:xfrm>
        </p:grpSpPr>
        <p:sp>
          <p:nvSpPr>
            <p:cNvPr id="49206" name="Line 7"/>
            <p:cNvSpPr>
              <a:spLocks noChangeShapeType="1"/>
            </p:cNvSpPr>
            <p:nvPr/>
          </p:nvSpPr>
          <p:spPr bwMode="auto">
            <a:xfrm>
              <a:off x="251405" y="4009070"/>
              <a:ext cx="6456363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07" name="Rectangle 32"/>
            <p:cNvSpPr>
              <a:spLocks noChangeArrowheads="1"/>
            </p:cNvSpPr>
            <p:nvPr/>
          </p:nvSpPr>
          <p:spPr bwMode="auto">
            <a:xfrm>
              <a:off x="916568" y="3604258"/>
              <a:ext cx="414337" cy="39211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08" name="Rectangle 33"/>
            <p:cNvSpPr>
              <a:spLocks noChangeArrowheads="1"/>
            </p:cNvSpPr>
            <p:nvPr/>
          </p:nvSpPr>
          <p:spPr bwMode="auto">
            <a:xfrm>
              <a:off x="1476955" y="3613783"/>
              <a:ext cx="1123950" cy="3825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09" name="Rectangle 34"/>
            <p:cNvSpPr>
              <a:spLocks noChangeArrowheads="1"/>
            </p:cNvSpPr>
            <p:nvPr/>
          </p:nvSpPr>
          <p:spPr bwMode="auto">
            <a:xfrm>
              <a:off x="4161418" y="3601083"/>
              <a:ext cx="711200" cy="395287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0" name="Rectangle 35"/>
            <p:cNvSpPr>
              <a:spLocks noChangeArrowheads="1"/>
            </p:cNvSpPr>
            <p:nvPr/>
          </p:nvSpPr>
          <p:spPr bwMode="auto">
            <a:xfrm>
              <a:off x="5055180" y="3604258"/>
              <a:ext cx="711200" cy="392112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211" name="Rectangle 36"/>
            <p:cNvSpPr>
              <a:spLocks noChangeArrowheads="1"/>
            </p:cNvSpPr>
            <p:nvPr/>
          </p:nvSpPr>
          <p:spPr bwMode="auto">
            <a:xfrm>
              <a:off x="2816805" y="3609020"/>
              <a:ext cx="919163" cy="387350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49189" name="Łącznik prosty ze strzałką 34"/>
          <p:cNvCxnSpPr>
            <a:cxnSpLocks noChangeShapeType="1"/>
            <a:endCxn id="49206" idx="0"/>
          </p:cNvCxnSpPr>
          <p:nvPr/>
        </p:nvCxnSpPr>
        <p:spPr bwMode="auto">
          <a:xfrm rot="5400000">
            <a:off x="5150962" y="5415468"/>
            <a:ext cx="706623" cy="54012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9190" name="Łącznik prosty ze strzałką 36"/>
          <p:cNvCxnSpPr>
            <a:cxnSpLocks noChangeShapeType="1"/>
            <a:endCxn id="49206" idx="1"/>
          </p:cNvCxnSpPr>
          <p:nvPr/>
        </p:nvCxnSpPr>
        <p:spPr bwMode="auto">
          <a:xfrm>
            <a:off x="5954382" y="5332223"/>
            <a:ext cx="1215400" cy="70709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9193" name="Rectangle 32"/>
          <p:cNvSpPr>
            <a:spLocks noChangeArrowheads="1"/>
          </p:cNvSpPr>
          <p:nvPr/>
        </p:nvSpPr>
        <p:spPr bwMode="auto">
          <a:xfrm>
            <a:off x="6674551" y="4927599"/>
            <a:ext cx="414389" cy="391703"/>
          </a:xfrm>
          <a:prstGeom prst="rect">
            <a:avLst/>
          </a:prstGeom>
          <a:pattFill prst="ltUpDiag">
            <a:fgClr>
              <a:srgbClr val="000000"/>
            </a:fgClr>
            <a:bgClr>
              <a:srgbClr val="FFFFFF"/>
            </a:bgClr>
          </a:patt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" name="Grupa 66"/>
          <p:cNvGrpSpPr>
            <a:grpSpLocks/>
          </p:cNvGrpSpPr>
          <p:nvPr/>
        </p:nvGrpSpPr>
        <p:grpSpPr bwMode="auto">
          <a:xfrm>
            <a:off x="1138238" y="5916676"/>
            <a:ext cx="1215288" cy="134872"/>
            <a:chOff x="1106614" y="5409222"/>
            <a:chExt cx="1215135" cy="135013"/>
          </a:xfrm>
        </p:grpSpPr>
        <p:sp>
          <p:nvSpPr>
            <p:cNvPr id="49197" name="Line 7"/>
            <p:cNvSpPr>
              <a:spLocks noChangeShapeType="1"/>
            </p:cNvSpPr>
            <p:nvPr/>
          </p:nvSpPr>
          <p:spPr bwMode="auto">
            <a:xfrm>
              <a:off x="1106614" y="5544235"/>
              <a:ext cx="12151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6" name="Grupa 57"/>
            <p:cNvGrpSpPr>
              <a:grpSpLocks/>
            </p:cNvGrpSpPr>
            <p:nvPr/>
          </p:nvGrpSpPr>
          <p:grpSpPr bwMode="auto">
            <a:xfrm>
              <a:off x="1196626" y="5409222"/>
              <a:ext cx="950823" cy="135013"/>
              <a:chOff x="1196625" y="5409220"/>
              <a:chExt cx="1670257" cy="395287"/>
            </a:xfrm>
          </p:grpSpPr>
          <p:sp>
            <p:nvSpPr>
              <p:cNvPr id="49199" name="Rectangle 34"/>
              <p:cNvSpPr>
                <a:spLocks noChangeArrowheads="1"/>
              </p:cNvSpPr>
              <p:nvPr/>
            </p:nvSpPr>
            <p:spPr bwMode="auto">
              <a:xfrm>
                <a:off x="1196625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200" name="Rectangle 34"/>
              <p:cNvSpPr>
                <a:spLocks noChangeArrowheads="1"/>
              </p:cNvSpPr>
              <p:nvPr/>
            </p:nvSpPr>
            <p:spPr bwMode="auto">
              <a:xfrm>
                <a:off x="1451653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201" name="Rectangle 34"/>
              <p:cNvSpPr>
                <a:spLocks noChangeArrowheads="1"/>
              </p:cNvSpPr>
              <p:nvPr/>
            </p:nvSpPr>
            <p:spPr bwMode="auto">
              <a:xfrm>
                <a:off x="1706681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202" name="Rectangle 34"/>
              <p:cNvSpPr>
                <a:spLocks noChangeArrowheads="1"/>
              </p:cNvSpPr>
              <p:nvPr/>
            </p:nvSpPr>
            <p:spPr bwMode="auto">
              <a:xfrm>
                <a:off x="1961709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203" name="Rectangle 34"/>
              <p:cNvSpPr>
                <a:spLocks noChangeArrowheads="1"/>
              </p:cNvSpPr>
              <p:nvPr/>
            </p:nvSpPr>
            <p:spPr bwMode="auto">
              <a:xfrm>
                <a:off x="2216737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204" name="Rectangle 34"/>
              <p:cNvSpPr>
                <a:spLocks noChangeArrowheads="1"/>
              </p:cNvSpPr>
              <p:nvPr/>
            </p:nvSpPr>
            <p:spPr bwMode="auto">
              <a:xfrm>
                <a:off x="2471765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205" name="Rectangle 34"/>
              <p:cNvSpPr>
                <a:spLocks noChangeArrowheads="1"/>
              </p:cNvSpPr>
              <p:nvPr/>
            </p:nvSpPr>
            <p:spPr bwMode="auto">
              <a:xfrm>
                <a:off x="2726795" y="5409220"/>
                <a:ext cx="140087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cxnSp>
        <p:nvCxnSpPr>
          <p:cNvPr id="49195" name="Łącznik prosty ze strzałką 68"/>
          <p:cNvCxnSpPr>
            <a:cxnSpLocks noChangeShapeType="1"/>
          </p:cNvCxnSpPr>
          <p:nvPr/>
        </p:nvCxnSpPr>
        <p:spPr bwMode="auto">
          <a:xfrm rot="10800000" flipV="1">
            <a:off x="1138239" y="5332220"/>
            <a:ext cx="1395331" cy="49453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9196" name="Łącznik prosty ze strzałką 72"/>
          <p:cNvCxnSpPr>
            <a:cxnSpLocks noChangeShapeType="1"/>
            <a:endCxn id="49197" idx="1"/>
          </p:cNvCxnSpPr>
          <p:nvPr/>
        </p:nvCxnSpPr>
        <p:spPr bwMode="auto">
          <a:xfrm rot="5400000">
            <a:off x="2286433" y="5399316"/>
            <a:ext cx="719327" cy="58513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9157" name="Rectangle 9"/>
          <p:cNvSpPr>
            <a:spLocks noChangeArrowheads="1"/>
          </p:cNvSpPr>
          <p:nvPr/>
        </p:nvSpPr>
        <p:spPr bwMode="auto">
          <a:xfrm>
            <a:off x="7187628" y="5915890"/>
            <a:ext cx="1641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Milisekundy</a:t>
            </a:r>
            <a:endParaRPr lang="pl-PL" sz="2800" b="1" dirty="0">
              <a:cs typeface="Times New Roman" panose="02020603050405020304" pitchFamily="18" charset="0"/>
            </a:endParaRPr>
          </a:p>
        </p:txBody>
      </p:sp>
      <p:sp>
        <p:nvSpPr>
          <p:cNvPr id="49171" name="Dowolny kształt 88"/>
          <p:cNvSpPr>
            <a:spLocks/>
          </p:cNvSpPr>
          <p:nvPr/>
        </p:nvSpPr>
        <p:spPr bwMode="auto">
          <a:xfrm>
            <a:off x="2007382" y="3024188"/>
            <a:ext cx="5837993" cy="1104515"/>
          </a:xfrm>
          <a:custGeom>
            <a:avLst/>
            <a:gdLst>
              <a:gd name="T0" fmla="*/ 0 w 5838825"/>
              <a:gd name="T1" fmla="*/ 1104900 h 1104900"/>
              <a:gd name="T2" fmla="*/ 720080 w 5838825"/>
              <a:gd name="T3" fmla="*/ 45005 h 1104900"/>
              <a:gd name="T4" fmla="*/ 1847850 w 5838825"/>
              <a:gd name="T5" fmla="*/ 0 h 1104900"/>
              <a:gd name="T6" fmla="*/ 2409825 w 5838825"/>
              <a:gd name="T7" fmla="*/ 876300 h 1104900"/>
              <a:gd name="T8" fmla="*/ 3375374 w 5838825"/>
              <a:gd name="T9" fmla="*/ 990110 h 1104900"/>
              <a:gd name="T10" fmla="*/ 3648074 w 5838825"/>
              <a:gd name="T11" fmla="*/ 219075 h 1104900"/>
              <a:gd name="T12" fmla="*/ 4629149 w 5838825"/>
              <a:gd name="T13" fmla="*/ 228600 h 1104900"/>
              <a:gd name="T14" fmla="*/ 5838825 w 5838825"/>
              <a:gd name="T15" fmla="*/ 819150 h 11049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838825"/>
              <a:gd name="T25" fmla="*/ 0 h 1104900"/>
              <a:gd name="T26" fmla="*/ 5838825 w 5838825"/>
              <a:gd name="T27" fmla="*/ 1104900 h 11049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838825" h="1104900">
                <a:moveTo>
                  <a:pt x="0" y="1104900"/>
                </a:moveTo>
                <a:lnTo>
                  <a:pt x="720080" y="45005"/>
                </a:lnTo>
                <a:lnTo>
                  <a:pt x="1847850" y="0"/>
                </a:lnTo>
                <a:lnTo>
                  <a:pt x="2409825" y="876300"/>
                </a:lnTo>
                <a:lnTo>
                  <a:pt x="3375375" y="990110"/>
                </a:lnTo>
                <a:lnTo>
                  <a:pt x="3648075" y="219075"/>
                </a:lnTo>
                <a:lnTo>
                  <a:pt x="4629150" y="228600"/>
                </a:lnTo>
                <a:lnTo>
                  <a:pt x="5838825" y="819150"/>
                </a:lnTo>
              </a:path>
            </a:pathLst>
          </a:custGeom>
          <a:noFill/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9172" name="Line 7"/>
          <p:cNvSpPr>
            <a:spLocks noChangeShapeType="1"/>
          </p:cNvSpPr>
          <p:nvPr/>
        </p:nvSpPr>
        <p:spPr bwMode="auto">
          <a:xfrm>
            <a:off x="1422400" y="4283889"/>
            <a:ext cx="6455443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9173" name="Rectangle 9"/>
          <p:cNvSpPr>
            <a:spLocks noChangeArrowheads="1"/>
          </p:cNvSpPr>
          <p:nvPr/>
        </p:nvSpPr>
        <p:spPr bwMode="auto">
          <a:xfrm>
            <a:off x="7187628" y="3900953"/>
            <a:ext cx="11108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Godziny</a:t>
            </a:r>
            <a:endParaRPr lang="pl-PL" b="1" dirty="0">
              <a:solidFill>
                <a:srgbClr val="000099"/>
              </a:solidFill>
            </a:endParaRPr>
          </a:p>
        </p:txBody>
      </p:sp>
      <p:sp>
        <p:nvSpPr>
          <p:cNvPr id="49159" name="Dowolny kształt 95"/>
          <p:cNvSpPr>
            <a:spLocks/>
          </p:cNvSpPr>
          <p:nvPr/>
        </p:nvSpPr>
        <p:spPr bwMode="auto">
          <a:xfrm>
            <a:off x="2773363" y="1403774"/>
            <a:ext cx="2158677" cy="1448963"/>
          </a:xfrm>
          <a:custGeom>
            <a:avLst/>
            <a:gdLst>
              <a:gd name="T0" fmla="*/ 0 w 5838825"/>
              <a:gd name="T1" fmla="*/ 1104900 h 1104900"/>
              <a:gd name="T2" fmla="*/ 9518 w 5838825"/>
              <a:gd name="T3" fmla="*/ 45005 h 1104900"/>
              <a:gd name="T4" fmla="*/ 24424 w 5838825"/>
              <a:gd name="T5" fmla="*/ 0 h 1104900"/>
              <a:gd name="T6" fmla="*/ 31852 w 5838825"/>
              <a:gd name="T7" fmla="*/ 876300 h 1104900"/>
              <a:gd name="T8" fmla="*/ 44614 w 5838825"/>
              <a:gd name="T9" fmla="*/ 990110 h 1104900"/>
              <a:gd name="T10" fmla="*/ 48219 w 5838825"/>
              <a:gd name="T11" fmla="*/ 219075 h 1104900"/>
              <a:gd name="T12" fmla="*/ 61186 w 5838825"/>
              <a:gd name="T13" fmla="*/ 228600 h 1104900"/>
              <a:gd name="T14" fmla="*/ 77175 w 5838825"/>
              <a:gd name="T15" fmla="*/ 819150 h 11049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838825"/>
              <a:gd name="T25" fmla="*/ 0 h 1104900"/>
              <a:gd name="T26" fmla="*/ 5838825 w 5838825"/>
              <a:gd name="T27" fmla="*/ 1104900 h 1104900"/>
              <a:gd name="connsiteX0" fmla="*/ 0 w 6366974"/>
              <a:gd name="connsiteY0" fmla="*/ 1448963 h 1448963"/>
              <a:gd name="connsiteX1" fmla="*/ 720080 w 6366974"/>
              <a:gd name="connsiteY1" fmla="*/ 389068 h 1448963"/>
              <a:gd name="connsiteX2" fmla="*/ 1847850 w 6366974"/>
              <a:gd name="connsiteY2" fmla="*/ 344063 h 1448963"/>
              <a:gd name="connsiteX3" fmla="*/ 2409825 w 6366974"/>
              <a:gd name="connsiteY3" fmla="*/ 1220363 h 1448963"/>
              <a:gd name="connsiteX4" fmla="*/ 3375375 w 6366974"/>
              <a:gd name="connsiteY4" fmla="*/ 1334173 h 1448963"/>
              <a:gd name="connsiteX5" fmla="*/ 3648075 w 6366974"/>
              <a:gd name="connsiteY5" fmla="*/ 563138 h 1448963"/>
              <a:gd name="connsiteX6" fmla="*/ 4629150 w 6366974"/>
              <a:gd name="connsiteY6" fmla="*/ 572663 h 1448963"/>
              <a:gd name="connsiteX7" fmla="*/ 6366974 w 6366974"/>
              <a:gd name="connsiteY7" fmla="*/ 0 h 1448963"/>
              <a:gd name="connsiteX0" fmla="*/ 0 w 6366974"/>
              <a:gd name="connsiteY0" fmla="*/ 1448963 h 1448963"/>
              <a:gd name="connsiteX1" fmla="*/ 437538 w 6366974"/>
              <a:gd name="connsiteY1" fmla="*/ 807079 h 1448963"/>
              <a:gd name="connsiteX2" fmla="*/ 1847850 w 6366974"/>
              <a:gd name="connsiteY2" fmla="*/ 344063 h 1448963"/>
              <a:gd name="connsiteX3" fmla="*/ 2409825 w 6366974"/>
              <a:gd name="connsiteY3" fmla="*/ 1220363 h 1448963"/>
              <a:gd name="connsiteX4" fmla="*/ 3375375 w 6366974"/>
              <a:gd name="connsiteY4" fmla="*/ 1334173 h 1448963"/>
              <a:gd name="connsiteX5" fmla="*/ 3648075 w 6366974"/>
              <a:gd name="connsiteY5" fmla="*/ 563138 h 1448963"/>
              <a:gd name="connsiteX6" fmla="*/ 4629150 w 6366974"/>
              <a:gd name="connsiteY6" fmla="*/ 572663 h 1448963"/>
              <a:gd name="connsiteX7" fmla="*/ 6366974 w 6366974"/>
              <a:gd name="connsiteY7" fmla="*/ 0 h 1448963"/>
              <a:gd name="connsiteX0" fmla="*/ 0 w 6366974"/>
              <a:gd name="connsiteY0" fmla="*/ 1448963 h 1448963"/>
              <a:gd name="connsiteX1" fmla="*/ 437538 w 6366974"/>
              <a:gd name="connsiteY1" fmla="*/ 807079 h 1448963"/>
              <a:gd name="connsiteX2" fmla="*/ 2001962 w 6366974"/>
              <a:gd name="connsiteY2" fmla="*/ 683697 h 1448963"/>
              <a:gd name="connsiteX3" fmla="*/ 2409825 w 6366974"/>
              <a:gd name="connsiteY3" fmla="*/ 1220363 h 1448963"/>
              <a:gd name="connsiteX4" fmla="*/ 3375375 w 6366974"/>
              <a:gd name="connsiteY4" fmla="*/ 1334173 h 1448963"/>
              <a:gd name="connsiteX5" fmla="*/ 3648075 w 6366974"/>
              <a:gd name="connsiteY5" fmla="*/ 563138 h 1448963"/>
              <a:gd name="connsiteX6" fmla="*/ 4629150 w 6366974"/>
              <a:gd name="connsiteY6" fmla="*/ 572663 h 1448963"/>
              <a:gd name="connsiteX7" fmla="*/ 6366974 w 6366974"/>
              <a:gd name="connsiteY7" fmla="*/ 0 h 1448963"/>
              <a:gd name="connsiteX0" fmla="*/ 0 w 6366974"/>
              <a:gd name="connsiteY0" fmla="*/ 1448963 h 1448963"/>
              <a:gd name="connsiteX1" fmla="*/ 437538 w 6366974"/>
              <a:gd name="connsiteY1" fmla="*/ 807079 h 1448963"/>
              <a:gd name="connsiteX2" fmla="*/ 2001962 w 6366974"/>
              <a:gd name="connsiteY2" fmla="*/ 683697 h 1448963"/>
              <a:gd name="connsiteX3" fmla="*/ 2409825 w 6366974"/>
              <a:gd name="connsiteY3" fmla="*/ 1220363 h 1448963"/>
              <a:gd name="connsiteX4" fmla="*/ 3375375 w 6366974"/>
              <a:gd name="connsiteY4" fmla="*/ 1334173 h 1448963"/>
              <a:gd name="connsiteX5" fmla="*/ 3648075 w 6366974"/>
              <a:gd name="connsiteY5" fmla="*/ 563138 h 1448963"/>
              <a:gd name="connsiteX6" fmla="*/ 4629149 w 6366974"/>
              <a:gd name="connsiteY6" fmla="*/ 476869 h 1448963"/>
              <a:gd name="connsiteX7" fmla="*/ 6366974 w 6366974"/>
              <a:gd name="connsiteY7" fmla="*/ 0 h 144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6974" h="1448963">
                <a:moveTo>
                  <a:pt x="0" y="1448963"/>
                </a:moveTo>
                <a:lnTo>
                  <a:pt x="437538" y="807079"/>
                </a:lnTo>
                <a:lnTo>
                  <a:pt x="2001962" y="683697"/>
                </a:lnTo>
                <a:lnTo>
                  <a:pt x="2409825" y="1220363"/>
                </a:lnTo>
                <a:lnTo>
                  <a:pt x="3375375" y="1334173"/>
                </a:lnTo>
                <a:lnTo>
                  <a:pt x="3648075" y="563138"/>
                </a:lnTo>
                <a:lnTo>
                  <a:pt x="4629149" y="476869"/>
                </a:lnTo>
                <a:lnTo>
                  <a:pt x="6366974" y="0"/>
                </a:lnTo>
              </a:path>
            </a:pathLst>
          </a:custGeom>
          <a:noFill/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9160" name="Dowolny kształt 96"/>
          <p:cNvSpPr>
            <a:spLocks/>
          </p:cNvSpPr>
          <p:nvPr/>
        </p:nvSpPr>
        <p:spPr bwMode="auto">
          <a:xfrm>
            <a:off x="1323975" y="2305050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9161" name="Dowolny kształt 97"/>
          <p:cNvSpPr>
            <a:spLocks/>
          </p:cNvSpPr>
          <p:nvPr/>
        </p:nvSpPr>
        <p:spPr bwMode="auto">
          <a:xfrm>
            <a:off x="2232025" y="1628775"/>
            <a:ext cx="5362575" cy="800100"/>
          </a:xfrm>
          <a:custGeom>
            <a:avLst/>
            <a:gdLst>
              <a:gd name="T0" fmla="*/ 0 w 5362575"/>
              <a:gd name="T1" fmla="*/ 781050 h 800100"/>
              <a:gd name="T2" fmla="*/ 2676525 w 5362575"/>
              <a:gd name="T3" fmla="*/ 800100 h 800100"/>
              <a:gd name="T4" fmla="*/ 3305182 w 5362575"/>
              <a:gd name="T5" fmla="*/ 0 h 800100"/>
              <a:gd name="T6" fmla="*/ 5362575 w 5362575"/>
              <a:gd name="T7" fmla="*/ 9525 h 800100"/>
              <a:gd name="T8" fmla="*/ 0 60000 65536"/>
              <a:gd name="T9" fmla="*/ 0 60000 65536"/>
              <a:gd name="T10" fmla="*/ 0 60000 65536"/>
              <a:gd name="T11" fmla="*/ 0 60000 65536"/>
              <a:gd name="T12" fmla="*/ 0 w 5362575"/>
              <a:gd name="T13" fmla="*/ 0 h 800100"/>
              <a:gd name="T14" fmla="*/ 5362575 w 5362575"/>
              <a:gd name="T15" fmla="*/ 800100 h 8001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62575" h="800100">
                <a:moveTo>
                  <a:pt x="0" y="781050"/>
                </a:moveTo>
                <a:lnTo>
                  <a:pt x="2676525" y="800100"/>
                </a:lnTo>
                <a:lnTo>
                  <a:pt x="3305175" y="0"/>
                </a:lnTo>
                <a:lnTo>
                  <a:pt x="5362575" y="9525"/>
                </a:lnTo>
              </a:path>
            </a:pathLst>
          </a:custGeom>
          <a:noFill/>
          <a:ln w="254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9162" name="Rectangle 9"/>
          <p:cNvSpPr>
            <a:spLocks noChangeArrowheads="1"/>
          </p:cNvSpPr>
          <p:nvPr/>
        </p:nvSpPr>
        <p:spPr bwMode="auto">
          <a:xfrm>
            <a:off x="7187628" y="2223214"/>
            <a:ext cx="6155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dirty="0">
                <a:solidFill>
                  <a:srgbClr val="000099"/>
                </a:solidFill>
                <a:cs typeface="Times New Roman" panose="02020603050405020304" pitchFamily="18" charset="0"/>
              </a:rPr>
              <a:t>L</a:t>
            </a:r>
            <a:r>
              <a:rPr lang="pl-PL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ata</a:t>
            </a:r>
            <a:endParaRPr lang="pl-PL" b="1" dirty="0">
              <a:cs typeface="Times New Roman" panose="02020603050405020304" pitchFamily="18" charset="0"/>
            </a:endParaRPr>
          </a:p>
        </p:txBody>
      </p:sp>
      <p:sp>
        <p:nvSpPr>
          <p:cNvPr id="49163" name="Prostokąt 99"/>
          <p:cNvSpPr>
            <a:spLocks noChangeArrowheads="1"/>
          </p:cNvSpPr>
          <p:nvPr/>
        </p:nvSpPr>
        <p:spPr bwMode="auto">
          <a:xfrm>
            <a:off x="0" y="2130881"/>
            <a:ext cx="11308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Trendy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49164" name="Prostokąt 100"/>
          <p:cNvSpPr>
            <a:spLocks noChangeArrowheads="1"/>
          </p:cNvSpPr>
          <p:nvPr/>
        </p:nvSpPr>
        <p:spPr bwMode="auto">
          <a:xfrm>
            <a:off x="0" y="3808620"/>
            <a:ext cx="19912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Ruch dobowy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49165" name="Prostokąt 101"/>
          <p:cNvSpPr>
            <a:spLocks noChangeArrowheads="1"/>
          </p:cNvSpPr>
          <p:nvPr/>
        </p:nvSpPr>
        <p:spPr bwMode="auto">
          <a:xfrm>
            <a:off x="0" y="4868863"/>
            <a:ext cx="8515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Sesje</a:t>
            </a:r>
            <a:endParaRPr lang="pl-PL" sz="1800" b="1" dirty="0">
              <a:solidFill>
                <a:srgbClr val="C00000"/>
              </a:solidFill>
            </a:endParaRPr>
          </a:p>
        </p:txBody>
      </p:sp>
      <p:sp>
        <p:nvSpPr>
          <p:cNvPr id="49166" name="Prostokąt 102"/>
          <p:cNvSpPr>
            <a:spLocks noChangeArrowheads="1"/>
          </p:cNvSpPr>
          <p:nvPr/>
        </p:nvSpPr>
        <p:spPr bwMode="auto">
          <a:xfrm>
            <a:off x="0" y="5454225"/>
            <a:ext cx="16369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Strumienie</a:t>
            </a:r>
            <a:br>
              <a:rPr lang="pl-PL" b="1" dirty="0" smtClean="0">
                <a:solidFill>
                  <a:srgbClr val="C00000"/>
                </a:solidFill>
              </a:rPr>
            </a:br>
            <a:r>
              <a:rPr lang="pl-PL" b="1" dirty="0" smtClean="0">
                <a:solidFill>
                  <a:srgbClr val="C00000"/>
                </a:solidFill>
              </a:rPr>
              <a:t>pakietów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49167" name="pole tekstowe 103"/>
          <p:cNvSpPr txBox="1">
            <a:spLocks noChangeArrowheads="1"/>
          </p:cNvSpPr>
          <p:nvPr/>
        </p:nvSpPr>
        <p:spPr bwMode="auto">
          <a:xfrm>
            <a:off x="2636838" y="3924300"/>
            <a:ext cx="300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/>
              <a:t>8</a:t>
            </a:r>
          </a:p>
        </p:txBody>
      </p:sp>
      <p:sp>
        <p:nvSpPr>
          <p:cNvPr id="49168" name="pole tekstowe 104"/>
          <p:cNvSpPr txBox="1">
            <a:spLocks noChangeArrowheads="1"/>
          </p:cNvSpPr>
          <p:nvPr/>
        </p:nvSpPr>
        <p:spPr bwMode="auto">
          <a:xfrm>
            <a:off x="4122738" y="3924300"/>
            <a:ext cx="414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/>
              <a:t>16</a:t>
            </a:r>
          </a:p>
        </p:txBody>
      </p:sp>
      <p:sp>
        <p:nvSpPr>
          <p:cNvPr id="49169" name="pole tekstowe 105"/>
          <p:cNvSpPr txBox="1">
            <a:spLocks noChangeArrowheads="1"/>
          </p:cNvSpPr>
          <p:nvPr/>
        </p:nvSpPr>
        <p:spPr bwMode="auto">
          <a:xfrm>
            <a:off x="5651500" y="3924300"/>
            <a:ext cx="41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/>
              <a:t>19</a:t>
            </a:r>
          </a:p>
        </p:txBody>
      </p:sp>
      <p:sp>
        <p:nvSpPr>
          <p:cNvPr id="49170" name="pole tekstowe 106"/>
          <p:cNvSpPr txBox="1">
            <a:spLocks noChangeArrowheads="1"/>
          </p:cNvSpPr>
          <p:nvPr/>
        </p:nvSpPr>
        <p:spPr bwMode="auto">
          <a:xfrm>
            <a:off x="6507163" y="3924300"/>
            <a:ext cx="41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/>
              <a:t>23</a:t>
            </a:r>
          </a:p>
        </p:txBody>
      </p:sp>
      <p:sp>
        <p:nvSpPr>
          <p:cNvPr id="66" name="Prostokąt 102"/>
          <p:cNvSpPr>
            <a:spLocks noChangeArrowheads="1"/>
          </p:cNvSpPr>
          <p:nvPr/>
        </p:nvSpPr>
        <p:spPr bwMode="auto">
          <a:xfrm>
            <a:off x="0" y="6354325"/>
            <a:ext cx="15007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Bajty/bity</a:t>
            </a:r>
            <a:endParaRPr lang="pl-PL" dirty="0">
              <a:solidFill>
                <a:srgbClr val="000099"/>
              </a:solidFill>
            </a:endParaRPr>
          </a:p>
        </p:txBody>
      </p:sp>
      <p:cxnSp>
        <p:nvCxnSpPr>
          <p:cNvPr id="68" name="Łącznik prosty 67"/>
          <p:cNvCxnSpPr/>
          <p:nvPr/>
        </p:nvCxnSpPr>
        <p:spPr bwMode="auto">
          <a:xfrm>
            <a:off x="1421650" y="6624355"/>
            <a:ext cx="5490610" cy="4500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Rectangle 9"/>
          <p:cNvSpPr>
            <a:spLocks noChangeArrowheads="1"/>
          </p:cNvSpPr>
          <p:nvPr/>
        </p:nvSpPr>
        <p:spPr bwMode="auto">
          <a:xfrm>
            <a:off x="7187628" y="6446658"/>
            <a:ext cx="1927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Mikrosekundy</a:t>
            </a:r>
            <a:endParaRPr lang="pl-PL" b="1" dirty="0">
              <a:cs typeface="Times New Roman" panose="02020603050405020304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03" y="61911"/>
            <a:ext cx="901535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STRUMIEŃ ODNOWY </a:t>
            </a:r>
            <a:r>
              <a:rPr lang="pl-PL" dirty="0">
                <a:solidFill>
                  <a:schemeClr val="folHlink"/>
                </a:solidFill>
              </a:rPr>
              <a:t>(</a:t>
            </a:r>
            <a:r>
              <a:rPr lang="pl-PL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dirty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9463" name="Text Box 72"/>
          <p:cNvSpPr txBox="1">
            <a:spLocks noChangeArrowheads="1"/>
          </p:cNvSpPr>
          <p:nvPr/>
        </p:nvSpPr>
        <p:spPr bwMode="auto">
          <a:xfrm>
            <a:off x="77783" y="3594099"/>
            <a:ext cx="76835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Odstępy czasu pomiędzy zgłoszeniami</a:t>
            </a:r>
            <a:r>
              <a:rPr lang="pl-PL" b="1" dirty="0">
                <a:solidFill>
                  <a:srgbClr val="3333CC"/>
                </a:solidFill>
              </a:rPr>
              <a:t/>
            </a:r>
            <a:br>
              <a:rPr lang="pl-PL" b="1" dirty="0">
                <a:solidFill>
                  <a:srgbClr val="3333CC"/>
                </a:solidFill>
              </a:rPr>
            </a:br>
            <a:r>
              <a:rPr lang="pl-PL" b="1" dirty="0" smtClean="0">
                <a:solidFill>
                  <a:srgbClr val="3333CC"/>
                </a:solidFill>
              </a:rPr>
              <a:t>zmienne losowe </a:t>
            </a:r>
            <a:r>
              <a:rPr lang="pl-PL" b="1" dirty="0" err="1" smtClean="0">
                <a:solidFill>
                  <a:srgbClr val="3333CC"/>
                </a:solidFill>
              </a:rPr>
              <a:t>i.i.d</a:t>
            </a:r>
            <a:r>
              <a:rPr lang="pl-PL" b="1" dirty="0" smtClean="0">
                <a:solidFill>
                  <a:srgbClr val="3333CC"/>
                </a:solidFill>
              </a:rPr>
              <a:t>. (</a:t>
            </a:r>
            <a:r>
              <a:rPr lang="pl-PL" b="1" i="1" dirty="0">
                <a:solidFill>
                  <a:srgbClr val="3333CC"/>
                </a:solidFill>
              </a:rPr>
              <a:t>independent</a:t>
            </a:r>
            <a:r>
              <a:rPr lang="pl-PL" b="1" dirty="0">
                <a:solidFill>
                  <a:srgbClr val="3333CC"/>
                </a:solidFill>
              </a:rPr>
              <a:t>,</a:t>
            </a:r>
            <a:r>
              <a:rPr lang="pl-PL" b="1" i="1" dirty="0">
                <a:solidFill>
                  <a:srgbClr val="3333CC"/>
                </a:solidFill>
              </a:rPr>
              <a:t> </a:t>
            </a:r>
            <a:r>
              <a:rPr lang="pl-PL" b="1" i="1" dirty="0" err="1">
                <a:solidFill>
                  <a:srgbClr val="3333CC"/>
                </a:solidFill>
              </a:rPr>
              <a:t>identically</a:t>
            </a:r>
            <a:r>
              <a:rPr lang="pl-PL" b="1" i="1" dirty="0">
                <a:solidFill>
                  <a:srgbClr val="3333CC"/>
                </a:solidFill>
              </a:rPr>
              <a:t> </a:t>
            </a:r>
            <a:r>
              <a:rPr lang="pl-PL" b="1" i="1" dirty="0" err="1">
                <a:solidFill>
                  <a:srgbClr val="3333CC"/>
                </a:solidFill>
              </a:rPr>
              <a:t>distributed</a:t>
            </a:r>
            <a:r>
              <a:rPr lang="pl-PL" b="1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)</a:t>
            </a:r>
            <a:endParaRPr lang="pl-PL" b="1" dirty="0">
              <a:solidFill>
                <a:srgbClr val="3333CC"/>
              </a:solidFill>
            </a:endParaRPr>
          </a:p>
        </p:txBody>
      </p:sp>
      <p:graphicFrame>
        <p:nvGraphicFramePr>
          <p:cNvPr id="194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450729"/>
              </p:ext>
            </p:extLst>
          </p:nvPr>
        </p:nvGraphicFramePr>
        <p:xfrm>
          <a:off x="2046968" y="4559498"/>
          <a:ext cx="4686300" cy="1823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1" name="Equation" r:id="rId4" imgW="2082600" imgH="787320" progId="Equation.3">
                  <p:embed/>
                </p:oleObj>
              </mc:Choice>
              <mc:Fallback>
                <p:oleObj name="Equation" r:id="rId4" imgW="2082600" imgH="7873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968" y="4559498"/>
                        <a:ext cx="4686300" cy="182318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2256631" y="1908174"/>
            <a:ext cx="1588" cy="708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7825581" y="2230436"/>
            <a:ext cx="546625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czas</a:t>
            </a:r>
            <a:endParaRPr lang="pl-PL" dirty="0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>
            <a:off x="1353344" y="2619374"/>
            <a:ext cx="6780212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Freeform 13"/>
          <p:cNvSpPr>
            <a:spLocks/>
          </p:cNvSpPr>
          <p:nvPr/>
        </p:nvSpPr>
        <p:spPr bwMode="auto">
          <a:xfrm>
            <a:off x="8054181" y="2555874"/>
            <a:ext cx="115888" cy="117475"/>
          </a:xfrm>
          <a:custGeom>
            <a:avLst/>
            <a:gdLst>
              <a:gd name="T0" fmla="*/ 2147483647 w 73"/>
              <a:gd name="T1" fmla="*/ 2147483647 h 74"/>
              <a:gd name="T2" fmla="*/ 0 w 73"/>
              <a:gd name="T3" fmla="*/ 2147483647 h 74"/>
              <a:gd name="T4" fmla="*/ 2147483647 w 73"/>
              <a:gd name="T5" fmla="*/ 2147483647 h 74"/>
              <a:gd name="T6" fmla="*/ 2147483647 w 73"/>
              <a:gd name="T7" fmla="*/ 2147483647 h 74"/>
              <a:gd name="T8" fmla="*/ 2147483647 w 73"/>
              <a:gd name="T9" fmla="*/ 2147483647 h 74"/>
              <a:gd name="T10" fmla="*/ 2147483647 w 73"/>
              <a:gd name="T11" fmla="*/ 2147483647 h 74"/>
              <a:gd name="T12" fmla="*/ 2147483647 w 73"/>
              <a:gd name="T13" fmla="*/ 2147483647 h 74"/>
              <a:gd name="T14" fmla="*/ 2147483647 w 73"/>
              <a:gd name="T15" fmla="*/ 2147483647 h 74"/>
              <a:gd name="T16" fmla="*/ 2147483647 w 73"/>
              <a:gd name="T17" fmla="*/ 2147483647 h 74"/>
              <a:gd name="T18" fmla="*/ 2147483647 w 73"/>
              <a:gd name="T19" fmla="*/ 2147483647 h 74"/>
              <a:gd name="T20" fmla="*/ 2147483647 w 73"/>
              <a:gd name="T21" fmla="*/ 2147483647 h 74"/>
              <a:gd name="T22" fmla="*/ 2147483647 w 73"/>
              <a:gd name="T23" fmla="*/ 2147483647 h 74"/>
              <a:gd name="T24" fmla="*/ 2147483647 w 73"/>
              <a:gd name="T25" fmla="*/ 2147483647 h 74"/>
              <a:gd name="T26" fmla="*/ 2147483647 w 73"/>
              <a:gd name="T27" fmla="*/ 2147483647 h 74"/>
              <a:gd name="T28" fmla="*/ 0 w 73"/>
              <a:gd name="T29" fmla="*/ 0 h 74"/>
              <a:gd name="T30" fmla="*/ 2147483647 w 73"/>
              <a:gd name="T31" fmla="*/ 2147483647 h 7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73"/>
              <a:gd name="T49" fmla="*/ 0 h 74"/>
              <a:gd name="T50" fmla="*/ 73 w 73"/>
              <a:gd name="T51" fmla="*/ 74 h 7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73" h="74">
                <a:moveTo>
                  <a:pt x="73" y="37"/>
                </a:moveTo>
                <a:lnTo>
                  <a:pt x="0" y="74"/>
                </a:lnTo>
                <a:lnTo>
                  <a:pt x="1" y="68"/>
                </a:lnTo>
                <a:lnTo>
                  <a:pt x="3" y="61"/>
                </a:lnTo>
                <a:lnTo>
                  <a:pt x="3" y="56"/>
                </a:lnTo>
                <a:lnTo>
                  <a:pt x="7" y="49"/>
                </a:lnTo>
                <a:lnTo>
                  <a:pt x="7" y="45"/>
                </a:lnTo>
                <a:lnTo>
                  <a:pt x="7" y="40"/>
                </a:lnTo>
                <a:lnTo>
                  <a:pt x="7" y="33"/>
                </a:lnTo>
                <a:lnTo>
                  <a:pt x="7" y="28"/>
                </a:lnTo>
                <a:lnTo>
                  <a:pt x="7" y="21"/>
                </a:lnTo>
                <a:lnTo>
                  <a:pt x="3" y="16"/>
                </a:lnTo>
                <a:lnTo>
                  <a:pt x="3" y="9"/>
                </a:lnTo>
                <a:lnTo>
                  <a:pt x="1" y="5"/>
                </a:lnTo>
                <a:lnTo>
                  <a:pt x="0" y="0"/>
                </a:lnTo>
                <a:lnTo>
                  <a:pt x="73" y="37"/>
                </a:lnTo>
                <a:close/>
              </a:path>
            </a:pathLst>
          </a:custGeom>
          <a:solidFill>
            <a:srgbClr val="000000"/>
          </a:solidFill>
          <a:ln w="381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3" name="Rectangle 25"/>
          <p:cNvSpPr>
            <a:spLocks noChangeArrowheads="1"/>
          </p:cNvSpPr>
          <p:nvPr/>
        </p:nvSpPr>
        <p:spPr bwMode="auto">
          <a:xfrm>
            <a:off x="2175669" y="1635124"/>
            <a:ext cx="13970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i="1">
                <a:solidFill>
                  <a:srgbClr val="000000"/>
                </a:solidFill>
                <a:latin typeface="Arial" pitchFamily="34" charset="0"/>
              </a:rPr>
              <a:t>Z</a:t>
            </a:r>
            <a:endParaRPr lang="pl-PL"/>
          </a:p>
        </p:txBody>
      </p:sp>
      <p:sp>
        <p:nvSpPr>
          <p:cNvPr id="19474" name="Rectangle 26"/>
          <p:cNvSpPr>
            <a:spLocks noChangeArrowheads="1"/>
          </p:cNvSpPr>
          <p:nvPr/>
        </p:nvSpPr>
        <p:spPr bwMode="auto">
          <a:xfrm>
            <a:off x="2304256" y="1739899"/>
            <a:ext cx="84138" cy="1825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>
                <a:solidFill>
                  <a:srgbClr val="000000"/>
                </a:solidFill>
                <a:latin typeface="Arial" pitchFamily="34" charset="0"/>
              </a:rPr>
              <a:t>1</a:t>
            </a:r>
            <a:endParaRPr lang="pl-PL"/>
          </a:p>
        </p:txBody>
      </p:sp>
      <p:sp>
        <p:nvSpPr>
          <p:cNvPr id="19475" name="Line 27"/>
          <p:cNvSpPr>
            <a:spLocks noChangeShapeType="1"/>
          </p:cNvSpPr>
          <p:nvPr/>
        </p:nvSpPr>
        <p:spPr bwMode="auto">
          <a:xfrm>
            <a:off x="1345406" y="2560636"/>
            <a:ext cx="1588" cy="804863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6" name="Line 28"/>
          <p:cNvSpPr>
            <a:spLocks noChangeShapeType="1"/>
          </p:cNvSpPr>
          <p:nvPr/>
        </p:nvSpPr>
        <p:spPr bwMode="auto">
          <a:xfrm flipV="1">
            <a:off x="2256631" y="2619374"/>
            <a:ext cx="3175" cy="746125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7" name="Line 29"/>
          <p:cNvSpPr>
            <a:spLocks noChangeShapeType="1"/>
          </p:cNvSpPr>
          <p:nvPr/>
        </p:nvSpPr>
        <p:spPr bwMode="auto">
          <a:xfrm flipV="1">
            <a:off x="2910681" y="2627311"/>
            <a:ext cx="1588" cy="738188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8" name="Line 30"/>
          <p:cNvSpPr>
            <a:spLocks noChangeShapeType="1"/>
          </p:cNvSpPr>
          <p:nvPr/>
        </p:nvSpPr>
        <p:spPr bwMode="auto">
          <a:xfrm>
            <a:off x="3569494" y="2627311"/>
            <a:ext cx="1587" cy="738188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79" name="Line 31"/>
          <p:cNvSpPr>
            <a:spLocks noChangeShapeType="1"/>
          </p:cNvSpPr>
          <p:nvPr/>
        </p:nvSpPr>
        <p:spPr bwMode="auto">
          <a:xfrm flipV="1">
            <a:off x="5028406" y="2622549"/>
            <a:ext cx="1588" cy="74295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0" name="Line 32"/>
          <p:cNvSpPr>
            <a:spLocks noChangeShapeType="1"/>
          </p:cNvSpPr>
          <p:nvPr/>
        </p:nvSpPr>
        <p:spPr bwMode="auto">
          <a:xfrm flipH="1" flipV="1">
            <a:off x="7049294" y="2616199"/>
            <a:ext cx="3175" cy="7493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1" name="Line 33"/>
          <p:cNvSpPr>
            <a:spLocks noChangeShapeType="1"/>
          </p:cNvSpPr>
          <p:nvPr/>
        </p:nvSpPr>
        <p:spPr bwMode="auto">
          <a:xfrm>
            <a:off x="1294606" y="3313111"/>
            <a:ext cx="5761038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82" name="Line 40"/>
          <p:cNvSpPr>
            <a:spLocks noChangeShapeType="1"/>
          </p:cNvSpPr>
          <p:nvPr/>
        </p:nvSpPr>
        <p:spPr bwMode="auto">
          <a:xfrm>
            <a:off x="2910681" y="1916111"/>
            <a:ext cx="1588" cy="7096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83" name="Line 43"/>
          <p:cNvSpPr>
            <a:spLocks noChangeShapeType="1"/>
          </p:cNvSpPr>
          <p:nvPr/>
        </p:nvSpPr>
        <p:spPr bwMode="auto">
          <a:xfrm>
            <a:off x="3566319" y="1912936"/>
            <a:ext cx="1587" cy="7096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84" name="Line 46"/>
          <p:cNvSpPr>
            <a:spLocks noChangeShapeType="1"/>
          </p:cNvSpPr>
          <p:nvPr/>
        </p:nvSpPr>
        <p:spPr bwMode="auto">
          <a:xfrm>
            <a:off x="5025231" y="1912936"/>
            <a:ext cx="1588" cy="7096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85" name="Line 48"/>
          <p:cNvSpPr>
            <a:spLocks noChangeShapeType="1"/>
          </p:cNvSpPr>
          <p:nvPr/>
        </p:nvSpPr>
        <p:spPr bwMode="auto">
          <a:xfrm>
            <a:off x="7052469" y="1909761"/>
            <a:ext cx="1587" cy="7096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86" name="Rectangle 56"/>
          <p:cNvSpPr>
            <a:spLocks noChangeArrowheads="1"/>
          </p:cNvSpPr>
          <p:nvPr/>
        </p:nvSpPr>
        <p:spPr bwMode="auto">
          <a:xfrm>
            <a:off x="2821781" y="1635124"/>
            <a:ext cx="13970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i="1">
                <a:solidFill>
                  <a:srgbClr val="000000"/>
                </a:solidFill>
                <a:latin typeface="Arial" pitchFamily="34" charset="0"/>
              </a:rPr>
              <a:t>Z</a:t>
            </a:r>
            <a:endParaRPr lang="pl-PL"/>
          </a:p>
        </p:txBody>
      </p:sp>
      <p:sp>
        <p:nvSpPr>
          <p:cNvPr id="19487" name="Rectangle 57"/>
          <p:cNvSpPr>
            <a:spLocks noChangeArrowheads="1"/>
          </p:cNvSpPr>
          <p:nvPr/>
        </p:nvSpPr>
        <p:spPr bwMode="auto">
          <a:xfrm>
            <a:off x="2948781" y="1739899"/>
            <a:ext cx="84138" cy="1825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>
                <a:solidFill>
                  <a:srgbClr val="000000"/>
                </a:solidFill>
                <a:latin typeface="Arial" pitchFamily="34" charset="0"/>
              </a:rPr>
              <a:t>2</a:t>
            </a:r>
            <a:endParaRPr lang="pl-PL"/>
          </a:p>
        </p:txBody>
      </p:sp>
      <p:sp>
        <p:nvSpPr>
          <p:cNvPr id="19488" name="Rectangle 58"/>
          <p:cNvSpPr>
            <a:spLocks noChangeArrowheads="1"/>
          </p:cNvSpPr>
          <p:nvPr/>
        </p:nvSpPr>
        <p:spPr bwMode="auto">
          <a:xfrm>
            <a:off x="3493294" y="1635124"/>
            <a:ext cx="13970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i="1">
                <a:solidFill>
                  <a:srgbClr val="000000"/>
                </a:solidFill>
                <a:latin typeface="Arial" pitchFamily="34" charset="0"/>
              </a:rPr>
              <a:t>Z</a:t>
            </a:r>
            <a:endParaRPr lang="pl-PL"/>
          </a:p>
        </p:txBody>
      </p:sp>
      <p:sp>
        <p:nvSpPr>
          <p:cNvPr id="19489" name="Rectangle 59"/>
          <p:cNvSpPr>
            <a:spLocks noChangeArrowheads="1"/>
          </p:cNvSpPr>
          <p:nvPr/>
        </p:nvSpPr>
        <p:spPr bwMode="auto">
          <a:xfrm>
            <a:off x="3621881" y="1739899"/>
            <a:ext cx="84138" cy="1825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>
                <a:solidFill>
                  <a:srgbClr val="000000"/>
                </a:solidFill>
                <a:latin typeface="Arial" pitchFamily="34" charset="0"/>
              </a:rPr>
              <a:t>3</a:t>
            </a:r>
            <a:endParaRPr lang="pl-PL"/>
          </a:p>
        </p:txBody>
      </p:sp>
      <p:sp>
        <p:nvSpPr>
          <p:cNvPr id="19490" name="Rectangle 60"/>
          <p:cNvSpPr>
            <a:spLocks noChangeArrowheads="1"/>
          </p:cNvSpPr>
          <p:nvPr/>
        </p:nvSpPr>
        <p:spPr bwMode="auto">
          <a:xfrm>
            <a:off x="4914106" y="1639886"/>
            <a:ext cx="13970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  <a:latin typeface="Arial" pitchFamily="34" charset="0"/>
              </a:rPr>
              <a:t>Z</a:t>
            </a:r>
            <a:endParaRPr lang="pl-PL"/>
          </a:p>
        </p:txBody>
      </p:sp>
      <p:sp>
        <p:nvSpPr>
          <p:cNvPr id="19491" name="Rectangle 61"/>
          <p:cNvSpPr>
            <a:spLocks noChangeArrowheads="1"/>
          </p:cNvSpPr>
          <p:nvPr/>
        </p:nvSpPr>
        <p:spPr bwMode="auto">
          <a:xfrm>
            <a:off x="5047456" y="1743074"/>
            <a:ext cx="77788" cy="168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100" i="1">
                <a:solidFill>
                  <a:srgbClr val="000000"/>
                </a:solidFill>
                <a:latin typeface="Arial" pitchFamily="34" charset="0"/>
              </a:rPr>
              <a:t>n</a:t>
            </a:r>
            <a:endParaRPr lang="pl-PL"/>
          </a:p>
        </p:txBody>
      </p:sp>
      <p:sp>
        <p:nvSpPr>
          <p:cNvPr id="19492" name="Rectangle 62"/>
          <p:cNvSpPr>
            <a:spLocks noChangeArrowheads="1"/>
          </p:cNvSpPr>
          <p:nvPr/>
        </p:nvSpPr>
        <p:spPr bwMode="auto">
          <a:xfrm>
            <a:off x="5128419" y="1743074"/>
            <a:ext cx="123825" cy="168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100">
                <a:solidFill>
                  <a:srgbClr val="000000"/>
                </a:solidFill>
                <a:latin typeface="Arial" pitchFamily="34" charset="0"/>
              </a:rPr>
              <a:t>-1</a:t>
            </a:r>
            <a:endParaRPr lang="pl-PL"/>
          </a:p>
        </p:txBody>
      </p:sp>
      <p:sp>
        <p:nvSpPr>
          <p:cNvPr id="19493" name="Rectangle 63"/>
          <p:cNvSpPr>
            <a:spLocks noChangeArrowheads="1"/>
          </p:cNvSpPr>
          <p:nvPr/>
        </p:nvSpPr>
        <p:spPr bwMode="auto">
          <a:xfrm>
            <a:off x="6974681" y="1639886"/>
            <a:ext cx="13970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>
                <a:solidFill>
                  <a:srgbClr val="000000"/>
                </a:solidFill>
                <a:latin typeface="Arial" pitchFamily="34" charset="0"/>
              </a:rPr>
              <a:t>Z</a:t>
            </a:r>
            <a:endParaRPr lang="pl-PL"/>
          </a:p>
        </p:txBody>
      </p:sp>
      <p:sp>
        <p:nvSpPr>
          <p:cNvPr id="19494" name="Rectangle 64"/>
          <p:cNvSpPr>
            <a:spLocks noChangeArrowheads="1"/>
          </p:cNvSpPr>
          <p:nvPr/>
        </p:nvSpPr>
        <p:spPr bwMode="auto">
          <a:xfrm>
            <a:off x="7108031" y="1743074"/>
            <a:ext cx="77788" cy="168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100" i="1">
                <a:solidFill>
                  <a:srgbClr val="000000"/>
                </a:solidFill>
                <a:latin typeface="Arial" pitchFamily="34" charset="0"/>
              </a:rPr>
              <a:t>n</a:t>
            </a:r>
            <a:endParaRPr lang="pl-PL"/>
          </a:p>
        </p:txBody>
      </p:sp>
      <p:sp>
        <p:nvSpPr>
          <p:cNvPr id="19495" name="Oval 65"/>
          <p:cNvSpPr>
            <a:spLocks noChangeArrowheads="1"/>
          </p:cNvSpPr>
          <p:nvPr/>
        </p:nvSpPr>
        <p:spPr bwMode="auto">
          <a:xfrm>
            <a:off x="4102894" y="2263774"/>
            <a:ext cx="26987" cy="25400"/>
          </a:xfrm>
          <a:prstGeom prst="ellipse">
            <a:avLst/>
          </a:prstGeom>
          <a:solidFill>
            <a:srgbClr val="000000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6" name="Oval 66"/>
          <p:cNvSpPr>
            <a:spLocks noChangeArrowheads="1"/>
          </p:cNvSpPr>
          <p:nvPr/>
        </p:nvSpPr>
        <p:spPr bwMode="auto">
          <a:xfrm>
            <a:off x="4218781" y="2263774"/>
            <a:ext cx="28575" cy="25400"/>
          </a:xfrm>
          <a:prstGeom prst="ellipse">
            <a:avLst/>
          </a:prstGeom>
          <a:solidFill>
            <a:srgbClr val="000000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7" name="Oval 67"/>
          <p:cNvSpPr>
            <a:spLocks noChangeArrowheads="1"/>
          </p:cNvSpPr>
          <p:nvPr/>
        </p:nvSpPr>
        <p:spPr bwMode="auto">
          <a:xfrm>
            <a:off x="4339431" y="2263774"/>
            <a:ext cx="26988" cy="25400"/>
          </a:xfrm>
          <a:prstGeom prst="ellipse">
            <a:avLst/>
          </a:prstGeom>
          <a:solidFill>
            <a:srgbClr val="000000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8" name="Line 68"/>
          <p:cNvSpPr>
            <a:spLocks noChangeShapeType="1"/>
          </p:cNvSpPr>
          <p:nvPr/>
        </p:nvSpPr>
        <p:spPr bwMode="auto">
          <a:xfrm flipV="1">
            <a:off x="6072981" y="1849436"/>
            <a:ext cx="1588" cy="74295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499" name="Line 69"/>
          <p:cNvSpPr>
            <a:spLocks noChangeShapeType="1"/>
          </p:cNvSpPr>
          <p:nvPr/>
        </p:nvSpPr>
        <p:spPr bwMode="auto">
          <a:xfrm>
            <a:off x="5006181" y="2382836"/>
            <a:ext cx="1066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500" name="Line 70"/>
          <p:cNvSpPr>
            <a:spLocks noChangeShapeType="1"/>
          </p:cNvSpPr>
          <p:nvPr/>
        </p:nvSpPr>
        <p:spPr bwMode="auto">
          <a:xfrm>
            <a:off x="6072981" y="2382836"/>
            <a:ext cx="990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46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779763"/>
              </p:ext>
            </p:extLst>
          </p:nvPr>
        </p:nvGraphicFramePr>
        <p:xfrm>
          <a:off x="5387181" y="1773236"/>
          <a:ext cx="3540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2" name="Equation" r:id="rId6" imgW="164880" imgH="228600" progId="Equation.3">
                  <p:embed/>
                </p:oleObj>
              </mc:Choice>
              <mc:Fallback>
                <p:oleObj name="Equation" r:id="rId6" imgW="16488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7181" y="1773236"/>
                        <a:ext cx="354013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839997"/>
              </p:ext>
            </p:extLst>
          </p:nvPr>
        </p:nvGraphicFramePr>
        <p:xfrm>
          <a:off x="6377781" y="1773236"/>
          <a:ext cx="32702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3" name="Equation" r:id="rId8" imgW="152280" imgH="215640" progId="Equation.3">
                  <p:embed/>
                </p:oleObj>
              </mc:Choice>
              <mc:Fallback>
                <p:oleObj name="Equation" r:id="rId8" imgW="15228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7781" y="1773236"/>
                        <a:ext cx="327025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06" name="Line 85"/>
          <p:cNvSpPr>
            <a:spLocks noChangeShapeType="1"/>
          </p:cNvSpPr>
          <p:nvPr/>
        </p:nvSpPr>
        <p:spPr bwMode="auto">
          <a:xfrm>
            <a:off x="1348581" y="1925636"/>
            <a:ext cx="1588" cy="708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19507" name="Group 89"/>
          <p:cNvGrpSpPr>
            <a:grpSpLocks/>
          </p:cNvGrpSpPr>
          <p:nvPr/>
        </p:nvGrpSpPr>
        <p:grpSpPr bwMode="auto">
          <a:xfrm>
            <a:off x="1272381" y="1635122"/>
            <a:ext cx="212725" cy="274637"/>
            <a:chOff x="1056" y="1209"/>
            <a:chExt cx="134" cy="173"/>
          </a:xfrm>
        </p:grpSpPr>
        <p:sp>
          <p:nvSpPr>
            <p:cNvPr id="19513" name="Rectangle 86"/>
            <p:cNvSpPr>
              <a:spLocks noChangeArrowheads="1"/>
            </p:cNvSpPr>
            <p:nvPr/>
          </p:nvSpPr>
          <p:spPr bwMode="auto">
            <a:xfrm>
              <a:off x="1056" y="1209"/>
              <a:ext cx="88" cy="17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  <a:latin typeface="Arial" pitchFamily="34" charset="0"/>
                </a:rPr>
                <a:t>Z</a:t>
              </a:r>
              <a:endParaRPr lang="pl-PL"/>
            </a:p>
          </p:txBody>
        </p:sp>
        <p:sp>
          <p:nvSpPr>
            <p:cNvPr id="19514" name="Rectangle 87"/>
            <p:cNvSpPr>
              <a:spLocks noChangeArrowheads="1"/>
            </p:cNvSpPr>
            <p:nvPr/>
          </p:nvSpPr>
          <p:spPr bwMode="auto">
            <a:xfrm>
              <a:off x="1137" y="1266"/>
              <a:ext cx="53" cy="11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/>
            </a:p>
          </p:txBody>
        </p:sp>
      </p:grpSp>
      <p:sp>
        <p:nvSpPr>
          <p:cNvPr id="19508" name="Text Box 90"/>
          <p:cNvSpPr txBox="1">
            <a:spLocks noChangeArrowheads="1"/>
          </p:cNvSpPr>
          <p:nvPr/>
        </p:nvSpPr>
        <p:spPr bwMode="auto">
          <a:xfrm>
            <a:off x="5990431" y="935036"/>
            <a:ext cx="1028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i="1">
                <a:solidFill>
                  <a:srgbClr val="009900"/>
                </a:solidFill>
              </a:rPr>
              <a:t>residual</a:t>
            </a:r>
          </a:p>
          <a:p>
            <a:pPr algn="ctr"/>
            <a:r>
              <a:rPr lang="pl-PL" sz="2000" b="1" i="1">
                <a:solidFill>
                  <a:srgbClr val="009900"/>
                </a:solidFill>
              </a:rPr>
              <a:t>life</a:t>
            </a:r>
            <a:endParaRPr lang="pl-PL"/>
          </a:p>
        </p:txBody>
      </p:sp>
      <p:sp>
        <p:nvSpPr>
          <p:cNvPr id="19509" name="Text Box 91"/>
          <p:cNvSpPr txBox="1">
            <a:spLocks noChangeArrowheads="1"/>
          </p:cNvSpPr>
          <p:nvPr/>
        </p:nvSpPr>
        <p:spPr bwMode="auto">
          <a:xfrm>
            <a:off x="5310981" y="1163636"/>
            <a:ext cx="550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i="1">
                <a:solidFill>
                  <a:srgbClr val="009900"/>
                </a:solidFill>
              </a:rPr>
              <a:t>age</a:t>
            </a:r>
            <a:endParaRPr lang="pl-PL"/>
          </a:p>
        </p:txBody>
      </p:sp>
      <p:sp>
        <p:nvSpPr>
          <p:cNvPr id="19510" name="Text Box 92"/>
          <p:cNvSpPr txBox="1">
            <a:spLocks noChangeArrowheads="1"/>
          </p:cNvSpPr>
          <p:nvPr/>
        </p:nvSpPr>
        <p:spPr bwMode="auto">
          <a:xfrm>
            <a:off x="5844381" y="3297236"/>
            <a:ext cx="520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i="1">
                <a:solidFill>
                  <a:srgbClr val="009900"/>
                </a:solidFill>
              </a:rPr>
              <a:t>life</a:t>
            </a:r>
            <a:endParaRPr lang="pl-PL"/>
          </a:p>
        </p:txBody>
      </p:sp>
      <p:sp>
        <p:nvSpPr>
          <p:cNvPr id="19511" name="Text Box 93"/>
          <p:cNvSpPr txBox="1">
            <a:spLocks noChangeArrowheads="1"/>
          </p:cNvSpPr>
          <p:nvPr/>
        </p:nvSpPr>
        <p:spPr bwMode="auto">
          <a:xfrm>
            <a:off x="7392987" y="6504709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66" name="Object 30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621829"/>
              </p:ext>
            </p:extLst>
          </p:nvPr>
        </p:nvGraphicFramePr>
        <p:xfrm>
          <a:off x="3074194" y="2732879"/>
          <a:ext cx="29210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4" name="Równanie" r:id="rId10" imgW="152280" imgH="228600" progId="Equation.3">
                  <p:embed/>
                </p:oleObj>
              </mc:Choice>
              <mc:Fallback>
                <p:oleObj name="Równanie" r:id="rId10" imgW="152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4194" y="2732879"/>
                        <a:ext cx="292100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3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828936"/>
              </p:ext>
            </p:extLst>
          </p:nvPr>
        </p:nvGraphicFramePr>
        <p:xfrm>
          <a:off x="2399507" y="2753517"/>
          <a:ext cx="3175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5" name="Równanie" r:id="rId12" imgW="164880" imgH="215640" progId="Equation.3">
                  <p:embed/>
                </p:oleObj>
              </mc:Choice>
              <mc:Fallback>
                <p:oleObj name="Równanie" r:id="rId12" imgW="164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9507" y="2753517"/>
                        <a:ext cx="31750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900625"/>
              </p:ext>
            </p:extLst>
          </p:nvPr>
        </p:nvGraphicFramePr>
        <p:xfrm>
          <a:off x="1696221" y="2756692"/>
          <a:ext cx="2921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6" name="Równanie" r:id="rId14" imgW="152280" imgH="215640" progId="Equation.3">
                  <p:embed/>
                </p:oleObj>
              </mc:Choice>
              <mc:Fallback>
                <p:oleObj name="Równanie" r:id="rId14" imgW="152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6221" y="2756692"/>
                        <a:ext cx="2921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30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676308"/>
              </p:ext>
            </p:extLst>
          </p:nvPr>
        </p:nvGraphicFramePr>
        <p:xfrm>
          <a:off x="5947569" y="2732880"/>
          <a:ext cx="315912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787" name="Równanie" r:id="rId16" imgW="164880" imgH="228600" progId="Equation.3">
                  <p:embed/>
                </p:oleObj>
              </mc:Choice>
              <mc:Fallback>
                <p:oleObj name="Równanie" r:id="rId16" imgW="164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7569" y="2732880"/>
                        <a:ext cx="315912" cy="436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60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20361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STRUMIEŃ ODNOWY </a:t>
            </a:r>
            <a:r>
              <a:rPr lang="pl-PL" sz="4800" dirty="0">
                <a:solidFill>
                  <a:schemeClr val="folHlink"/>
                </a:solidFill>
              </a:rPr>
              <a:t>(</a:t>
            </a:r>
            <a:r>
              <a:rPr lang="pl-PL" sz="4800" b="1" dirty="0">
                <a:solidFill>
                  <a:srgbClr val="000000"/>
                </a:solidFill>
                <a:latin typeface="Arial Black" panose="020B0A04020102020204" pitchFamily="34" charset="0"/>
              </a:rPr>
              <a:t>+</a:t>
            </a:r>
            <a:r>
              <a:rPr lang="pl-PL" sz="4800" dirty="0">
                <a:solidFill>
                  <a:schemeClr val="folHlink"/>
                </a:solidFill>
              </a:rPr>
              <a:t>)</a:t>
            </a:r>
            <a:endParaRPr lang="pl-PL" sz="4800" dirty="0" smtClean="0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812874" y="1699708"/>
            <a:ext cx="554985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3333CC"/>
                </a:solidFill>
              </a:rPr>
              <a:t>liczba zgłoszeń do czasu  </a:t>
            </a:r>
            <a:r>
              <a:rPr lang="pl-PL" sz="2800" b="1" i="1" dirty="0" smtClean="0">
                <a:solidFill>
                  <a:srgbClr val="3333CC"/>
                </a:solidFill>
              </a:rPr>
              <a:t>t </a:t>
            </a:r>
            <a:r>
              <a:rPr lang="pl-PL" sz="2800" b="1" i="1" dirty="0">
                <a:solidFill>
                  <a:srgbClr val="3333CC"/>
                </a:solidFill>
              </a:rPr>
              <a:t>- </a:t>
            </a:r>
            <a:r>
              <a:rPr lang="pl-PL" sz="2800" i="1" dirty="0">
                <a:solidFill>
                  <a:srgbClr val="000000"/>
                </a:solidFill>
              </a:rPr>
              <a:t>n</a:t>
            </a:r>
            <a:r>
              <a:rPr lang="pl-PL" sz="2800" dirty="0" smtClean="0">
                <a:solidFill>
                  <a:srgbClr val="000000"/>
                </a:solidFill>
              </a:rPr>
              <a:t>(</a:t>
            </a:r>
            <a:r>
              <a:rPr lang="pl-PL" sz="2800" i="1" dirty="0" smtClean="0">
                <a:solidFill>
                  <a:srgbClr val="000000"/>
                </a:solidFill>
              </a:rPr>
              <a:t>t</a:t>
            </a:r>
            <a:r>
              <a:rPr lang="pl-PL" sz="2800" dirty="0">
                <a:solidFill>
                  <a:srgbClr val="000000"/>
                </a:solidFill>
              </a:rPr>
              <a:t>)</a:t>
            </a:r>
            <a:endParaRPr lang="pl-PL" sz="2800" dirty="0">
              <a:solidFill>
                <a:srgbClr val="3333CC"/>
              </a:solidFill>
            </a:endParaRPr>
          </a:p>
          <a:p>
            <a:endParaRPr lang="pl-PL" sz="2800" b="1" dirty="0">
              <a:solidFill>
                <a:srgbClr val="3333CC"/>
              </a:solidFill>
            </a:endParaRPr>
          </a:p>
          <a:p>
            <a:r>
              <a:rPr lang="pl-PL" sz="2800" b="1" dirty="0">
                <a:solidFill>
                  <a:srgbClr val="3333CC"/>
                </a:solidFill>
              </a:rPr>
              <a:t>ś</a:t>
            </a:r>
            <a:r>
              <a:rPr lang="pl-PL" sz="2800" b="1" dirty="0" smtClean="0">
                <a:solidFill>
                  <a:srgbClr val="3333CC"/>
                </a:solidFill>
              </a:rPr>
              <a:t>rednia liczba zgłoszeń do czasu </a:t>
            </a:r>
            <a:r>
              <a:rPr lang="pl-PL" sz="2800" b="1" i="1" dirty="0" smtClean="0">
                <a:solidFill>
                  <a:srgbClr val="3333CC"/>
                </a:solidFill>
              </a:rPr>
              <a:t>t </a:t>
            </a:r>
            <a:r>
              <a:rPr lang="pl-PL" sz="2800" b="1" dirty="0" smtClean="0">
                <a:solidFill>
                  <a:srgbClr val="3333CC"/>
                </a:solidFill>
              </a:rPr>
              <a:t>- </a:t>
            </a:r>
            <a:endParaRPr lang="pl-PL" dirty="0"/>
          </a:p>
        </p:txBody>
      </p:sp>
      <p:graphicFrame>
        <p:nvGraphicFramePr>
          <p:cNvPr id="2253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93499"/>
              </p:ext>
            </p:extLst>
          </p:nvPr>
        </p:nvGraphicFramePr>
        <p:xfrm>
          <a:off x="6124627" y="2583053"/>
          <a:ext cx="21701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06" name="Równanie" r:id="rId4" imgW="838080" imgH="215640" progId="Equation.3">
                  <p:embed/>
                </p:oleObj>
              </mc:Choice>
              <mc:Fallback>
                <p:oleObj name="Równanie" r:id="rId4" imgW="8380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627" y="2583053"/>
                        <a:ext cx="2170113" cy="555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1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07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881590" y="3343930"/>
            <a:ext cx="20778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3333CC"/>
                </a:solidFill>
              </a:rPr>
              <a:t>w</a:t>
            </a:r>
            <a:r>
              <a:rPr lang="pl-PL" sz="2800" b="1" dirty="0" smtClean="0">
                <a:solidFill>
                  <a:srgbClr val="3333CC"/>
                </a:solidFill>
              </a:rPr>
              <a:t>łaściwości:</a:t>
            </a:r>
            <a:endParaRPr lang="pl-PL" dirty="0">
              <a:solidFill>
                <a:srgbClr val="3333CC"/>
              </a:solidFill>
            </a:endParaRPr>
          </a:p>
        </p:txBody>
      </p:sp>
      <p:graphicFrame>
        <p:nvGraphicFramePr>
          <p:cNvPr id="225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856207"/>
              </p:ext>
            </p:extLst>
          </p:nvPr>
        </p:nvGraphicFramePr>
        <p:xfrm>
          <a:off x="1047750" y="3776663"/>
          <a:ext cx="6972300" cy="250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08" name="Equation" r:id="rId8" imgW="2323800" imgH="1041120" progId="Equation.3">
                  <p:embed/>
                </p:oleObj>
              </mc:Choice>
              <mc:Fallback>
                <p:oleObj name="Equation" r:id="rId8" imgW="2323800" imgH="10411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3776663"/>
                        <a:ext cx="6972300" cy="2509837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4139884" y="3848726"/>
            <a:ext cx="29097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n</a:t>
            </a:r>
            <a:r>
              <a:rPr lang="pl-PL" b="1" dirty="0" smtClean="0">
                <a:solidFill>
                  <a:srgbClr val="FF0000"/>
                </a:solidFill>
              </a:rPr>
              <a:t>atężenie strumienia</a:t>
            </a:r>
            <a:endParaRPr lang="pl-PL" sz="2800" b="1" dirty="0"/>
          </a:p>
        </p:txBody>
      </p:sp>
      <p:sp>
        <p:nvSpPr>
          <p:cNvPr id="22537" name="Text Box 14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139884" y="5523947"/>
            <a:ext cx="39557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p</a:t>
            </a:r>
            <a:r>
              <a:rPr lang="pl-PL" b="1" dirty="0" smtClean="0">
                <a:solidFill>
                  <a:srgbClr val="FF0000"/>
                </a:solidFill>
              </a:rPr>
              <a:t>omiar natężenia strumienia</a:t>
            </a:r>
            <a:endParaRPr lang="pl-PL" sz="28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61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41313" y="609600"/>
            <a:ext cx="8726487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SKALE CZASU i REGULATORY RUCHU</a:t>
            </a:r>
            <a:endParaRPr lang="pl-PL" sz="4000" dirty="0" smtClean="0"/>
          </a:p>
        </p:txBody>
      </p:sp>
      <p:sp>
        <p:nvSpPr>
          <p:cNvPr id="51203" name="Text Box 84"/>
          <p:cNvSpPr txBox="1">
            <a:spLocks noChangeArrowheads="1"/>
          </p:cNvSpPr>
          <p:nvPr/>
        </p:nvSpPr>
        <p:spPr bwMode="auto">
          <a:xfrm>
            <a:off x="7387497" y="6429609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51204" name="Prostokąt 28"/>
          <p:cNvSpPr>
            <a:spLocks noChangeArrowheads="1"/>
          </p:cNvSpPr>
          <p:nvPr/>
        </p:nvSpPr>
        <p:spPr bwMode="auto">
          <a:xfrm>
            <a:off x="431800" y="1943100"/>
            <a:ext cx="8550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6600"/>
                </a:solidFill>
              </a:rPr>
              <a:t>Strumienie pakietów </a:t>
            </a:r>
            <a:r>
              <a:rPr lang="pl-PL" b="1" dirty="0">
                <a:solidFill>
                  <a:srgbClr val="006600"/>
                </a:solidFill>
              </a:rPr>
              <a:t>(</a:t>
            </a:r>
            <a:r>
              <a:rPr lang="pl-PL" b="1" dirty="0" smtClean="0">
                <a:solidFill>
                  <a:srgbClr val="006600"/>
                </a:solidFill>
              </a:rPr>
              <a:t>milisekundy)</a:t>
            </a:r>
            <a:endParaRPr lang="pl-PL" b="1" dirty="0">
              <a:solidFill>
                <a:srgbClr val="0066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Buforowanie, szeregowanie, zarządzanie pamięcią,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protokoły łącza danych, sterowanie przepływem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51205" name="Prostokąt 29"/>
          <p:cNvSpPr>
            <a:spLocks noChangeArrowheads="1"/>
          </p:cNvSpPr>
          <p:nvPr/>
        </p:nvSpPr>
        <p:spPr bwMode="auto">
          <a:xfrm>
            <a:off x="431799" y="3525838"/>
            <a:ext cx="73805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6600"/>
                </a:solidFill>
              </a:rPr>
              <a:t>Sesje </a:t>
            </a:r>
            <a:r>
              <a:rPr lang="pl-PL" b="1" dirty="0">
                <a:solidFill>
                  <a:srgbClr val="006600"/>
                </a:solidFill>
              </a:rPr>
              <a:t>(</a:t>
            </a:r>
            <a:r>
              <a:rPr lang="pl-PL" b="1" dirty="0" smtClean="0">
                <a:solidFill>
                  <a:srgbClr val="006600"/>
                </a:solidFill>
              </a:rPr>
              <a:t>minuty)</a:t>
            </a:r>
            <a:endParaRPr lang="pl-PL" b="1" dirty="0">
              <a:solidFill>
                <a:srgbClr val="0066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Akceptacja i kształtowanie ruchu, </a:t>
            </a:r>
            <a:r>
              <a:rPr lang="pl-PL" b="1" dirty="0" err="1" smtClean="0">
                <a:solidFill>
                  <a:srgbClr val="000000"/>
                </a:solidFill>
              </a:rPr>
              <a:t>ruting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51206" name="Prostokąt 30"/>
          <p:cNvSpPr>
            <a:spLocks noChangeArrowheads="1"/>
          </p:cNvSpPr>
          <p:nvPr/>
        </p:nvSpPr>
        <p:spPr bwMode="auto">
          <a:xfrm>
            <a:off x="431800" y="4737100"/>
            <a:ext cx="68405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6600"/>
                </a:solidFill>
              </a:rPr>
              <a:t>Ruch dobowy (godziny)</a:t>
            </a:r>
            <a:endParaRPr lang="pl-PL" b="1" dirty="0">
              <a:solidFill>
                <a:srgbClr val="0066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Przeciwdziałanie przeciążeniom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1207" name="Prostokąt 31"/>
          <p:cNvSpPr>
            <a:spLocks noChangeArrowheads="1"/>
          </p:cNvSpPr>
          <p:nvPr/>
        </p:nvSpPr>
        <p:spPr bwMode="auto">
          <a:xfrm>
            <a:off x="431800" y="5949950"/>
            <a:ext cx="71104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6600"/>
                </a:solidFill>
              </a:rPr>
              <a:t>Trendy (lata)</a:t>
            </a:r>
          </a:p>
          <a:p>
            <a:r>
              <a:rPr lang="pl-PL" b="1" dirty="0" smtClean="0">
                <a:solidFill>
                  <a:srgbClr val="000000"/>
                </a:solidFill>
              </a:rPr>
              <a:t>Modyfikacja sieci</a:t>
            </a:r>
          </a:p>
          <a:p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726487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MODELE STRUMIENIA PAKIETÓW</a:t>
            </a:r>
            <a:endParaRPr lang="pl-PL" sz="4000" dirty="0" smtClean="0"/>
          </a:p>
        </p:txBody>
      </p:sp>
      <p:sp>
        <p:nvSpPr>
          <p:cNvPr id="50179" name="Text Box 84"/>
          <p:cNvSpPr txBox="1">
            <a:spLocks noChangeArrowheads="1"/>
          </p:cNvSpPr>
          <p:nvPr/>
        </p:nvSpPr>
        <p:spPr bwMode="auto">
          <a:xfrm>
            <a:off x="7407198" y="6429794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50191" name="Dowolny kształt 96"/>
          <p:cNvSpPr>
            <a:spLocks/>
          </p:cNvSpPr>
          <p:nvPr/>
        </p:nvSpPr>
        <p:spPr bwMode="auto">
          <a:xfrm>
            <a:off x="1323579" y="2664802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871355" y="2573609"/>
            <a:ext cx="6991237" cy="1395290"/>
            <a:chOff x="1871355" y="2573609"/>
            <a:chExt cx="6991237" cy="1395290"/>
          </a:xfrm>
        </p:grpSpPr>
        <p:cxnSp>
          <p:nvCxnSpPr>
            <p:cNvPr id="50194" name="Łącznik prosty 94"/>
            <p:cNvCxnSpPr>
              <a:cxnSpLocks noChangeShapeType="1"/>
            </p:cNvCxnSpPr>
            <p:nvPr/>
          </p:nvCxnSpPr>
          <p:spPr bwMode="auto">
            <a:xfrm rot="5400000" flipH="1" flipV="1">
              <a:off x="1668813" y="3766355"/>
              <a:ext cx="405084" cy="0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195" name="Łącznik prosty 95"/>
            <p:cNvCxnSpPr>
              <a:cxnSpLocks noChangeShapeType="1"/>
            </p:cNvCxnSpPr>
            <p:nvPr/>
          </p:nvCxnSpPr>
          <p:spPr bwMode="auto">
            <a:xfrm rot="5400000" flipH="1" flipV="1">
              <a:off x="3649218" y="3766355"/>
              <a:ext cx="405084" cy="0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196" name="Łącznik prosty 96"/>
            <p:cNvCxnSpPr>
              <a:cxnSpLocks noChangeShapeType="1"/>
            </p:cNvCxnSpPr>
            <p:nvPr/>
          </p:nvCxnSpPr>
          <p:spPr bwMode="auto">
            <a:xfrm rot="5400000" flipH="1" flipV="1">
              <a:off x="1803841" y="3271253"/>
              <a:ext cx="1395289" cy="1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197" name="Łącznik prosty 97"/>
            <p:cNvCxnSpPr>
              <a:cxnSpLocks noChangeShapeType="1"/>
            </p:cNvCxnSpPr>
            <p:nvPr/>
          </p:nvCxnSpPr>
          <p:spPr bwMode="auto">
            <a:xfrm rot="5400000" flipH="1" flipV="1">
              <a:off x="5944687" y="3766354"/>
              <a:ext cx="405084" cy="0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198" name="Łącznik prosty 98"/>
            <p:cNvCxnSpPr>
              <a:cxnSpLocks noChangeShapeType="1"/>
            </p:cNvCxnSpPr>
            <p:nvPr/>
          </p:nvCxnSpPr>
          <p:spPr bwMode="auto">
            <a:xfrm rot="5400000" flipH="1" flipV="1">
              <a:off x="5427082" y="3833870"/>
              <a:ext cx="270057" cy="1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199" name="Łącznik prosty 99"/>
            <p:cNvCxnSpPr>
              <a:cxnSpLocks noChangeShapeType="1"/>
            </p:cNvCxnSpPr>
            <p:nvPr/>
          </p:nvCxnSpPr>
          <p:spPr bwMode="auto">
            <a:xfrm rot="5400000">
              <a:off x="7249954" y="3901383"/>
              <a:ext cx="135028" cy="0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200" name="Łącznik prosty 100"/>
            <p:cNvCxnSpPr>
              <a:cxnSpLocks noChangeShapeType="1"/>
            </p:cNvCxnSpPr>
            <p:nvPr/>
          </p:nvCxnSpPr>
          <p:spPr bwMode="auto">
            <a:xfrm rot="5400000">
              <a:off x="6664833" y="3901383"/>
              <a:ext cx="135028" cy="0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cxnSp>
          <p:nvCxnSpPr>
            <p:cNvPr id="50201" name="Łącznik prosty 101"/>
            <p:cNvCxnSpPr>
              <a:cxnSpLocks noChangeShapeType="1"/>
            </p:cNvCxnSpPr>
            <p:nvPr/>
          </p:nvCxnSpPr>
          <p:spPr bwMode="auto">
            <a:xfrm rot="5400000">
              <a:off x="5134521" y="3894478"/>
              <a:ext cx="135028" cy="0"/>
            </a:xfrm>
            <a:prstGeom prst="line">
              <a:avLst/>
            </a:prstGeom>
            <a:noFill/>
            <a:ln w="38100" algn="ctr">
              <a:solidFill>
                <a:srgbClr val="006600"/>
              </a:solidFill>
              <a:round/>
              <a:headEnd/>
              <a:tailEnd/>
            </a:ln>
          </p:spPr>
        </p:cxnSp>
        <p:sp>
          <p:nvSpPr>
            <p:cNvPr id="50190" name="pole tekstowe 112"/>
            <p:cNvSpPr txBox="1">
              <a:spLocks noChangeArrowheads="1"/>
            </p:cNvSpPr>
            <p:nvPr/>
          </p:nvSpPr>
          <p:spPr bwMode="auto">
            <a:xfrm>
              <a:off x="6408073" y="2794945"/>
              <a:ext cx="2454519" cy="646331"/>
            </a:xfrm>
            <a:prstGeom prst="rect">
              <a:avLst/>
            </a:prstGeom>
            <a:noFill/>
            <a:ln w="38100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dirty="0" smtClean="0">
                  <a:solidFill>
                    <a:srgbClr val="000000"/>
                  </a:solidFill>
                </a:rPr>
                <a:t>Model punktowy (</a:t>
              </a:r>
              <a:r>
                <a:rPr lang="pl-PL" sz="1800" i="1" dirty="0" smtClean="0">
                  <a:solidFill>
                    <a:srgbClr val="000000"/>
                  </a:solidFill>
                </a:rPr>
                <a:t>point</a:t>
              </a:r>
              <a:r>
                <a:rPr lang="pl-PL" sz="1800" dirty="0" smtClean="0">
                  <a:solidFill>
                    <a:srgbClr val="000000"/>
                  </a:solidFill>
                </a:rPr>
                <a:t>)</a:t>
              </a:r>
              <a:br>
                <a:rPr lang="pl-PL" sz="1800" dirty="0" smtClean="0">
                  <a:solidFill>
                    <a:srgbClr val="000000"/>
                  </a:solidFill>
                </a:rPr>
              </a:br>
              <a:r>
                <a:rPr lang="pl-PL" sz="1800" dirty="0" smtClean="0">
                  <a:solidFill>
                    <a:srgbClr val="000000"/>
                  </a:solidFill>
                </a:rPr>
                <a:t>strumienia pakietów</a:t>
              </a:r>
              <a:endParaRPr lang="pl-PL" sz="18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386535" y="1523535"/>
            <a:ext cx="7950140" cy="2730935"/>
            <a:chOff x="386535" y="1523535"/>
            <a:chExt cx="7950140" cy="2730935"/>
          </a:xfrm>
        </p:grpSpPr>
        <p:sp>
          <p:nvSpPr>
            <p:cNvPr id="50192" name="Line 7"/>
            <p:cNvSpPr>
              <a:spLocks noChangeShapeType="1"/>
            </p:cNvSpPr>
            <p:nvPr/>
          </p:nvSpPr>
          <p:spPr bwMode="auto">
            <a:xfrm>
              <a:off x="1286046" y="3968897"/>
              <a:ext cx="6457779" cy="15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193" name="Rectangle 9"/>
            <p:cNvSpPr>
              <a:spLocks noChangeArrowheads="1"/>
            </p:cNvSpPr>
            <p:nvPr/>
          </p:nvSpPr>
          <p:spPr bwMode="auto">
            <a:xfrm>
              <a:off x="7181916" y="3946693"/>
              <a:ext cx="5273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000099"/>
                  </a:solidFill>
                  <a:latin typeface="Arial" charset="0"/>
                </a:rPr>
                <a:t>czas</a:t>
              </a:r>
              <a:endParaRPr lang="pl-PL" dirty="0"/>
            </a:p>
          </p:txBody>
        </p:sp>
        <p:cxnSp>
          <p:nvCxnSpPr>
            <p:cNvPr id="50202" name="Łącznik prosty ze strzałką 102"/>
            <p:cNvCxnSpPr>
              <a:cxnSpLocks noChangeShapeType="1"/>
            </p:cNvCxnSpPr>
            <p:nvPr/>
          </p:nvCxnSpPr>
          <p:spPr bwMode="auto">
            <a:xfrm rot="5400000" flipH="1" flipV="1">
              <a:off x="386048" y="3158730"/>
              <a:ext cx="1980411" cy="1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50203" name="Rectangle 9"/>
            <p:cNvSpPr>
              <a:spLocks noChangeArrowheads="1"/>
            </p:cNvSpPr>
            <p:nvPr/>
          </p:nvSpPr>
          <p:spPr bwMode="auto">
            <a:xfrm>
              <a:off x="386535" y="2348880"/>
              <a:ext cx="812723" cy="615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000" dirty="0" smtClean="0">
                  <a:solidFill>
                    <a:srgbClr val="C00000"/>
                  </a:solidFill>
                  <a:latin typeface="Arial" charset="0"/>
                </a:rPr>
                <a:t>bity</a:t>
              </a:r>
            </a:p>
            <a:p>
              <a:r>
                <a:rPr lang="pl-PL" sz="2000" dirty="0" smtClean="0">
                  <a:solidFill>
                    <a:srgbClr val="000099"/>
                  </a:solidFill>
                  <a:latin typeface="Arial" charset="0"/>
                </a:rPr>
                <a:t>pakiety</a:t>
              </a:r>
              <a:endParaRPr lang="pl-PL" dirty="0"/>
            </a:p>
          </p:txBody>
        </p:sp>
        <p:sp>
          <p:nvSpPr>
            <p:cNvPr id="43" name="pole tekstowe 111"/>
            <p:cNvSpPr txBox="1">
              <a:spLocks noChangeArrowheads="1"/>
            </p:cNvSpPr>
            <p:nvPr/>
          </p:nvSpPr>
          <p:spPr bwMode="auto">
            <a:xfrm>
              <a:off x="5317899" y="1523535"/>
              <a:ext cx="3018776" cy="646331"/>
            </a:xfrm>
            <a:prstGeom prst="rect">
              <a:avLst/>
            </a:prstGeom>
            <a:noFill/>
            <a:ln w="38100">
              <a:solidFill>
                <a:srgbClr val="00009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dirty="0" smtClean="0">
                  <a:solidFill>
                    <a:srgbClr val="000000"/>
                  </a:solidFill>
                </a:rPr>
                <a:t>Model </a:t>
              </a:r>
              <a:r>
                <a:rPr lang="pl-PL" sz="1800" dirty="0" err="1" smtClean="0">
                  <a:solidFill>
                    <a:srgbClr val="000000"/>
                  </a:solidFill>
                </a:rPr>
                <a:t>zliczeniowy</a:t>
              </a:r>
              <a:r>
                <a:rPr lang="pl-PL" sz="1800" dirty="0">
                  <a:solidFill>
                    <a:srgbClr val="000000"/>
                  </a:solidFill>
                </a:rPr>
                <a:t> </a:t>
              </a:r>
              <a:r>
                <a:rPr lang="pl-PL" sz="1800" dirty="0" smtClean="0">
                  <a:solidFill>
                    <a:srgbClr val="000000"/>
                  </a:solidFill>
                </a:rPr>
                <a:t>(</a:t>
              </a:r>
              <a:r>
                <a:rPr lang="pl-PL" sz="1800" i="1" dirty="0" err="1" smtClean="0">
                  <a:solidFill>
                    <a:srgbClr val="000000"/>
                  </a:solidFill>
                </a:rPr>
                <a:t>count</a:t>
              </a:r>
              <a:r>
                <a:rPr lang="pl-PL" sz="1800" dirty="0" smtClean="0">
                  <a:solidFill>
                    <a:srgbClr val="000000"/>
                  </a:solidFill>
                </a:rPr>
                <a:t>)</a:t>
              </a:r>
              <a:r>
                <a:rPr lang="pl-PL" sz="1800" dirty="0">
                  <a:solidFill>
                    <a:srgbClr val="000000"/>
                  </a:solidFill>
                </a:rPr>
                <a:t/>
              </a:r>
              <a:br>
                <a:rPr lang="pl-PL" sz="1800" dirty="0">
                  <a:solidFill>
                    <a:srgbClr val="000000"/>
                  </a:solidFill>
                </a:rPr>
              </a:br>
              <a:r>
                <a:rPr lang="pl-PL" sz="1800" dirty="0" smtClean="0">
                  <a:solidFill>
                    <a:srgbClr val="000000"/>
                  </a:solidFill>
                </a:rPr>
                <a:t>strumienia (przybyć) pakietów</a:t>
              </a:r>
              <a:endParaRPr lang="pl-PL" sz="1800" dirty="0">
                <a:solidFill>
                  <a:srgbClr val="000000"/>
                </a:solidFill>
              </a:endParaRPr>
            </a:p>
          </p:txBody>
        </p:sp>
        <p:sp>
          <p:nvSpPr>
            <p:cNvPr id="45" name="Dowolny kształt 44"/>
            <p:cNvSpPr/>
            <p:nvPr/>
          </p:nvSpPr>
          <p:spPr bwMode="auto">
            <a:xfrm>
              <a:off x="1362075" y="2381250"/>
              <a:ext cx="4029075" cy="1609725"/>
            </a:xfrm>
            <a:custGeom>
              <a:avLst/>
              <a:gdLst>
                <a:gd name="connsiteX0" fmla="*/ 0 w 4029075"/>
                <a:gd name="connsiteY0" fmla="*/ 1609725 h 1609725"/>
                <a:gd name="connsiteX1" fmla="*/ 571500 w 4029075"/>
                <a:gd name="connsiteY1" fmla="*/ 1600200 h 1609725"/>
                <a:gd name="connsiteX2" fmla="*/ 571500 w 4029075"/>
                <a:gd name="connsiteY2" fmla="*/ 1143000 h 1609725"/>
                <a:gd name="connsiteX3" fmla="*/ 1200150 w 4029075"/>
                <a:gd name="connsiteY3" fmla="*/ 1152525 h 1609725"/>
                <a:gd name="connsiteX4" fmla="*/ 1200150 w 4029075"/>
                <a:gd name="connsiteY4" fmla="*/ 790575 h 1609725"/>
                <a:gd name="connsiteX5" fmla="*/ 2486025 w 4029075"/>
                <a:gd name="connsiteY5" fmla="*/ 790575 h 1609725"/>
                <a:gd name="connsiteX6" fmla="*/ 2495550 w 4029075"/>
                <a:gd name="connsiteY6" fmla="*/ 409575 h 1609725"/>
                <a:gd name="connsiteX7" fmla="*/ 3810000 w 4029075"/>
                <a:gd name="connsiteY7" fmla="*/ 419100 h 1609725"/>
                <a:gd name="connsiteX8" fmla="*/ 3810000 w 4029075"/>
                <a:gd name="connsiteY8" fmla="*/ 0 h 1609725"/>
                <a:gd name="connsiteX9" fmla="*/ 4029075 w 4029075"/>
                <a:gd name="connsiteY9" fmla="*/ 0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075" h="1609725">
                  <a:moveTo>
                    <a:pt x="0" y="1609725"/>
                  </a:moveTo>
                  <a:lnTo>
                    <a:pt x="571500" y="1600200"/>
                  </a:lnTo>
                  <a:lnTo>
                    <a:pt x="571500" y="1143000"/>
                  </a:lnTo>
                  <a:lnTo>
                    <a:pt x="1200150" y="1152525"/>
                  </a:lnTo>
                  <a:lnTo>
                    <a:pt x="1200150" y="790575"/>
                  </a:lnTo>
                  <a:lnTo>
                    <a:pt x="2486025" y="790575"/>
                  </a:lnTo>
                  <a:lnTo>
                    <a:pt x="2495550" y="409575"/>
                  </a:lnTo>
                  <a:lnTo>
                    <a:pt x="3810000" y="419100"/>
                  </a:lnTo>
                  <a:lnTo>
                    <a:pt x="3810000" y="0"/>
                  </a:lnTo>
                  <a:lnTo>
                    <a:pt x="4029075" y="0"/>
                  </a:lnTo>
                </a:path>
              </a:pathLst>
            </a:cu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1286046" y="1252074"/>
            <a:ext cx="3140767" cy="2729376"/>
            <a:chOff x="1286046" y="1252074"/>
            <a:chExt cx="3140767" cy="2729376"/>
          </a:xfrm>
        </p:grpSpPr>
        <p:cxnSp>
          <p:nvCxnSpPr>
            <p:cNvPr id="56" name="Łącznik prosty 55"/>
            <p:cNvCxnSpPr>
              <a:endCxn id="45" idx="3"/>
            </p:cNvCxnSpPr>
            <p:nvPr/>
          </p:nvCxnSpPr>
          <p:spPr bwMode="auto">
            <a:xfrm>
              <a:off x="2411760" y="3519010"/>
              <a:ext cx="150466" cy="14765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Łącznik prosty 60"/>
            <p:cNvCxnSpPr/>
            <p:nvPr/>
          </p:nvCxnSpPr>
          <p:spPr bwMode="auto">
            <a:xfrm>
              <a:off x="3671900" y="2573905"/>
              <a:ext cx="18002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" name="Grupa 6"/>
            <p:cNvGrpSpPr/>
            <p:nvPr/>
          </p:nvGrpSpPr>
          <p:grpSpPr>
            <a:xfrm>
              <a:off x="1286046" y="1252074"/>
              <a:ext cx="3140767" cy="2729376"/>
              <a:chOff x="1286046" y="1252074"/>
              <a:chExt cx="3140767" cy="2729376"/>
            </a:xfrm>
          </p:grpSpPr>
          <p:sp>
            <p:nvSpPr>
              <p:cNvPr id="50189" name="pole tekstowe 111"/>
              <p:cNvSpPr txBox="1">
                <a:spLocks noChangeArrowheads="1"/>
              </p:cNvSpPr>
              <p:nvPr/>
            </p:nvSpPr>
            <p:spPr bwMode="auto">
              <a:xfrm>
                <a:off x="1427274" y="1252074"/>
                <a:ext cx="2999539" cy="646331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800" dirty="0" smtClean="0">
                    <a:solidFill>
                      <a:srgbClr val="000000"/>
                    </a:solidFill>
                  </a:rPr>
                  <a:t>Model </a:t>
                </a:r>
                <a:r>
                  <a:rPr lang="pl-PL" sz="1800" dirty="0" err="1" smtClean="0">
                    <a:solidFill>
                      <a:srgbClr val="000000"/>
                    </a:solidFill>
                  </a:rPr>
                  <a:t>zliczeniowy</a:t>
                </a:r>
                <a:endParaRPr lang="pl-PL" sz="1800" dirty="0" smtClean="0">
                  <a:solidFill>
                    <a:srgbClr val="000000"/>
                  </a:solidFill>
                </a:endParaRPr>
              </a:p>
              <a:p>
                <a:pPr algn="ctr"/>
                <a:r>
                  <a:rPr lang="pl-PL" sz="1800" dirty="0">
                    <a:solidFill>
                      <a:srgbClr val="000000"/>
                    </a:solidFill>
                  </a:rPr>
                  <a:t>s</a:t>
                </a:r>
                <a:r>
                  <a:rPr lang="pl-PL" sz="1800" dirty="0" smtClean="0">
                    <a:solidFill>
                      <a:srgbClr val="000000"/>
                    </a:solidFill>
                  </a:rPr>
                  <a:t>trumienia bitów (</a:t>
                </a:r>
                <a:r>
                  <a:rPr lang="pl-PL" sz="1800" i="1" dirty="0" smtClean="0">
                    <a:solidFill>
                      <a:srgbClr val="000000"/>
                    </a:solidFill>
                  </a:rPr>
                  <a:t>fluid model</a:t>
                </a:r>
                <a:r>
                  <a:rPr lang="pl-PL" sz="1800" dirty="0" smtClean="0">
                    <a:solidFill>
                      <a:srgbClr val="000000"/>
                    </a:solidFill>
                  </a:rPr>
                  <a:t>)</a:t>
                </a:r>
                <a:endParaRPr lang="pl-PL" sz="18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9" name="Łącznik prosty 48"/>
              <p:cNvCxnSpPr>
                <a:stCxn id="50192" idx="0"/>
                <a:endCxn id="45" idx="1"/>
              </p:cNvCxnSpPr>
              <p:nvPr/>
            </p:nvCxnSpPr>
            <p:spPr bwMode="auto">
              <a:xfrm>
                <a:off x="1286046" y="3968897"/>
                <a:ext cx="647529" cy="12553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Łącznik prosty 50"/>
              <p:cNvCxnSpPr>
                <a:stCxn id="45" idx="1"/>
              </p:cNvCxnSpPr>
              <p:nvPr/>
            </p:nvCxnSpPr>
            <p:spPr bwMode="auto">
              <a:xfrm flipV="1">
                <a:off x="1933575" y="3519010"/>
                <a:ext cx="478185" cy="46244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8" name="Łącznik prosty 57"/>
              <p:cNvCxnSpPr>
                <a:stCxn id="45" idx="3"/>
              </p:cNvCxnSpPr>
              <p:nvPr/>
            </p:nvCxnSpPr>
            <p:spPr bwMode="auto">
              <a:xfrm flipV="1">
                <a:off x="2562226" y="2573905"/>
                <a:ext cx="1109674" cy="95987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Łącznik prosty 62"/>
              <p:cNvCxnSpPr/>
              <p:nvPr/>
            </p:nvCxnSpPr>
            <p:spPr bwMode="auto">
              <a:xfrm flipV="1">
                <a:off x="3851920" y="2078850"/>
                <a:ext cx="450050" cy="495055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3" name="Grupa 2"/>
          <p:cNvGrpSpPr/>
          <p:nvPr/>
        </p:nvGrpSpPr>
        <p:grpSpPr>
          <a:xfrm>
            <a:off x="1257981" y="4622585"/>
            <a:ext cx="6456362" cy="2068839"/>
            <a:chOff x="1257981" y="4622585"/>
            <a:chExt cx="6456362" cy="2068839"/>
          </a:xfrm>
        </p:grpSpPr>
        <p:grpSp>
          <p:nvGrpSpPr>
            <p:cNvPr id="2" name="Grupa 86"/>
            <p:cNvGrpSpPr>
              <a:grpSpLocks/>
            </p:cNvGrpSpPr>
            <p:nvPr/>
          </p:nvGrpSpPr>
          <p:grpSpPr bwMode="auto">
            <a:xfrm>
              <a:off x="1257981" y="5464828"/>
              <a:ext cx="6456362" cy="702993"/>
              <a:chOff x="1286446" y="4901466"/>
              <a:chExt cx="6457177" cy="702382"/>
            </a:xfrm>
          </p:grpSpPr>
          <p:sp>
            <p:nvSpPr>
              <p:cNvPr id="50204" name="Line 7"/>
              <p:cNvSpPr>
                <a:spLocks noChangeShapeType="1"/>
              </p:cNvSpPr>
              <p:nvPr/>
            </p:nvSpPr>
            <p:spPr bwMode="auto">
              <a:xfrm>
                <a:off x="1286446" y="5318542"/>
                <a:ext cx="6457177" cy="15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05" name="Rectangle 9"/>
              <p:cNvSpPr>
                <a:spLocks noChangeArrowheads="1"/>
              </p:cNvSpPr>
              <p:nvPr/>
            </p:nvSpPr>
            <p:spPr bwMode="auto">
              <a:xfrm>
                <a:off x="7181577" y="5296339"/>
                <a:ext cx="527455" cy="307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2000" dirty="0" smtClean="0">
                    <a:solidFill>
                      <a:srgbClr val="000099"/>
                    </a:solidFill>
                    <a:latin typeface="Arial" charset="0"/>
                  </a:rPr>
                  <a:t>czas</a:t>
                </a:r>
                <a:endParaRPr lang="pl-PL" dirty="0"/>
              </a:p>
            </p:txBody>
          </p:sp>
          <p:sp>
            <p:nvSpPr>
              <p:cNvPr id="50206" name="Rectangle 32"/>
              <p:cNvSpPr>
                <a:spLocks noChangeArrowheads="1"/>
              </p:cNvSpPr>
              <p:nvPr/>
            </p:nvSpPr>
            <p:spPr bwMode="auto">
              <a:xfrm>
                <a:off x="1888185" y="4914153"/>
                <a:ext cx="477898" cy="39170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07" name="Rectangle 33"/>
              <p:cNvSpPr>
                <a:spLocks noChangeArrowheads="1"/>
              </p:cNvSpPr>
              <p:nvPr/>
            </p:nvSpPr>
            <p:spPr bwMode="auto">
              <a:xfrm>
                <a:off x="2512150" y="4923668"/>
                <a:ext cx="1124092" cy="382188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08" name="Rectangle 34"/>
              <p:cNvSpPr>
                <a:spLocks noChangeArrowheads="1"/>
              </p:cNvSpPr>
              <p:nvPr/>
            </p:nvSpPr>
            <p:spPr bwMode="auto">
              <a:xfrm>
                <a:off x="5276143" y="4910993"/>
                <a:ext cx="140105" cy="394875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09" name="Rectangle 35"/>
              <p:cNvSpPr>
                <a:spLocks noChangeArrowheads="1"/>
              </p:cNvSpPr>
              <p:nvPr/>
            </p:nvSpPr>
            <p:spPr bwMode="auto">
              <a:xfrm>
                <a:off x="5562110" y="4914165"/>
                <a:ext cx="371497" cy="39170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0" name="Rectangle 36"/>
              <p:cNvSpPr>
                <a:spLocks noChangeArrowheads="1"/>
              </p:cNvSpPr>
              <p:nvPr/>
            </p:nvSpPr>
            <p:spPr bwMode="auto">
              <a:xfrm>
                <a:off x="3823341" y="4928427"/>
                <a:ext cx="449642" cy="386946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1" name="Line 37"/>
              <p:cNvSpPr>
                <a:spLocks noChangeShapeType="1"/>
              </p:cNvSpPr>
              <p:nvPr/>
            </p:nvSpPr>
            <p:spPr bwMode="auto">
              <a:xfrm flipV="1">
                <a:off x="7556274" y="4901466"/>
                <a:ext cx="1587" cy="371087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2" name="Line 38"/>
              <p:cNvSpPr>
                <a:spLocks noChangeShapeType="1"/>
              </p:cNvSpPr>
              <p:nvPr/>
            </p:nvSpPr>
            <p:spPr bwMode="auto">
              <a:xfrm>
                <a:off x="7414968" y="4901466"/>
                <a:ext cx="49219" cy="158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3" name="Line 39"/>
              <p:cNvSpPr>
                <a:spLocks noChangeShapeType="1"/>
              </p:cNvSpPr>
              <p:nvPr/>
            </p:nvSpPr>
            <p:spPr bwMode="auto">
              <a:xfrm>
                <a:off x="7259374" y="4901466"/>
                <a:ext cx="53982" cy="158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4" name="Line 40"/>
              <p:cNvSpPr>
                <a:spLocks noChangeShapeType="1"/>
              </p:cNvSpPr>
              <p:nvPr/>
            </p:nvSpPr>
            <p:spPr bwMode="auto">
              <a:xfrm>
                <a:off x="7095841" y="4901466"/>
                <a:ext cx="60333" cy="1585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5" name="Rectangle 34"/>
              <p:cNvSpPr>
                <a:spLocks noChangeArrowheads="1"/>
              </p:cNvSpPr>
              <p:nvPr/>
            </p:nvSpPr>
            <p:spPr bwMode="auto">
              <a:xfrm>
                <a:off x="7317526" y="4914165"/>
                <a:ext cx="140105" cy="394875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6" name="Rectangle 34"/>
              <p:cNvSpPr>
                <a:spLocks noChangeArrowheads="1"/>
              </p:cNvSpPr>
              <p:nvPr/>
            </p:nvSpPr>
            <p:spPr bwMode="auto">
              <a:xfrm>
                <a:off x="6732387" y="4914165"/>
                <a:ext cx="140105" cy="394875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217" name="Rectangle 32"/>
              <p:cNvSpPr>
                <a:spLocks noChangeArrowheads="1"/>
              </p:cNvSpPr>
              <p:nvPr/>
            </p:nvSpPr>
            <p:spPr bwMode="auto">
              <a:xfrm>
                <a:off x="6102238" y="4914165"/>
                <a:ext cx="414389" cy="391703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6" name="Prostokąt 45"/>
            <p:cNvSpPr/>
            <p:nvPr/>
          </p:nvSpPr>
          <p:spPr>
            <a:xfrm>
              <a:off x="4215337" y="6228122"/>
              <a:ext cx="310213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Pakiety na osi czasu</a:t>
              </a:r>
              <a:endParaRPr lang="pl-PL" sz="20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47" name="Łącznik prosty ze strzałką 46"/>
            <p:cNvCxnSpPr/>
            <p:nvPr/>
          </p:nvCxnSpPr>
          <p:spPr bwMode="auto">
            <a:xfrm flipV="1">
              <a:off x="3777988" y="5094893"/>
              <a:ext cx="1373223" cy="971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5" name="pole tekstowe 4"/>
            <p:cNvSpPr txBox="1"/>
            <p:nvPr/>
          </p:nvSpPr>
          <p:spPr>
            <a:xfrm>
              <a:off x="3666011" y="4622585"/>
              <a:ext cx="16466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dstępy czasu</a:t>
              </a:r>
              <a:b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pomiędzy pakietami</a:t>
              </a:r>
              <a:endParaRPr lang="pl-PL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Łącznik prosty ze strzałką 47"/>
            <p:cNvCxnSpPr/>
            <p:nvPr/>
          </p:nvCxnSpPr>
          <p:spPr bwMode="auto">
            <a:xfrm>
              <a:off x="2483530" y="6155762"/>
              <a:ext cx="1123950" cy="1205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50" name="pole tekstowe 49"/>
            <p:cNvSpPr txBox="1"/>
            <p:nvPr/>
          </p:nvSpPr>
          <p:spPr>
            <a:xfrm>
              <a:off x="2303986" y="6229759"/>
              <a:ext cx="14782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długość pakietów</a:t>
              </a:r>
              <a:b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sz="12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(czas transmisji)</a:t>
              </a:r>
              <a:endParaRPr lang="pl-PL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2"/>
          <p:cNvSpPr>
            <a:spLocks noGrp="1" noChangeArrowheads="1"/>
          </p:cNvSpPr>
          <p:nvPr>
            <p:ph type="title"/>
          </p:nvPr>
        </p:nvSpPr>
        <p:spPr>
          <a:xfrm>
            <a:off x="206515" y="0"/>
            <a:ext cx="8937485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STRUMIENIE PAKIETÓW – oznaczenia</a:t>
            </a:r>
            <a:endParaRPr lang="pl-PL" sz="4000" dirty="0" smtClean="0"/>
          </a:p>
        </p:txBody>
      </p:sp>
      <p:graphicFrame>
        <p:nvGraphicFramePr>
          <p:cNvPr id="1026" name="Object 30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5947"/>
              </p:ext>
            </p:extLst>
          </p:nvPr>
        </p:nvGraphicFramePr>
        <p:xfrm>
          <a:off x="3243263" y="908050"/>
          <a:ext cx="2252662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299" name="Równanie" r:id="rId4" imgW="647640" imgH="228600" progId="Equation.3">
                  <p:embed/>
                </p:oleObj>
              </mc:Choice>
              <mc:Fallback>
                <p:oleObj name="Równanie" r:id="rId4" imgW="647640" imgH="228600" progId="Equation.3">
                  <p:embed/>
                  <p:pic>
                    <p:nvPicPr>
                      <p:cNvPr id="0" name="Object 30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3263" y="908050"/>
                        <a:ext cx="2252662" cy="795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Text Box 5"/>
          <p:cNvSpPr txBox="1">
            <a:spLocks noChangeArrowheads="1"/>
          </p:cNvSpPr>
          <p:nvPr/>
        </p:nvSpPr>
        <p:spPr bwMode="auto">
          <a:xfrm>
            <a:off x="7390605" y="6456219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041" name="Rectangle 6"/>
          <p:cNvSpPr>
            <a:spLocks noChangeArrowheads="1"/>
          </p:cNvSpPr>
          <p:nvPr/>
        </p:nvSpPr>
        <p:spPr bwMode="auto">
          <a:xfrm>
            <a:off x="2364408" y="452755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3</a:t>
            </a:r>
            <a:endParaRPr lang="pl-PL" sz="2000"/>
          </a:p>
        </p:txBody>
      </p:sp>
      <p:sp>
        <p:nvSpPr>
          <p:cNvPr id="1042" name="Line 7"/>
          <p:cNvSpPr>
            <a:spLocks noChangeShapeType="1"/>
          </p:cNvSpPr>
          <p:nvPr/>
        </p:nvSpPr>
        <p:spPr bwMode="auto">
          <a:xfrm>
            <a:off x="2559670" y="5729288"/>
            <a:ext cx="42830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43" name="Rectangle 21"/>
          <p:cNvSpPr>
            <a:spLocks noChangeArrowheads="1"/>
          </p:cNvSpPr>
          <p:nvPr/>
        </p:nvSpPr>
        <p:spPr bwMode="auto">
          <a:xfrm>
            <a:off x="6985620" y="5426075"/>
            <a:ext cx="85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b="1" i="1">
                <a:solidFill>
                  <a:srgbClr val="000000"/>
                </a:solidFill>
              </a:rPr>
              <a:t>t</a:t>
            </a:r>
            <a:endParaRPr lang="pl-PL"/>
          </a:p>
        </p:txBody>
      </p:sp>
      <p:sp>
        <p:nvSpPr>
          <p:cNvPr id="1044" name="Line 49"/>
          <p:cNvSpPr>
            <a:spLocks noChangeShapeType="1"/>
          </p:cNvSpPr>
          <p:nvPr/>
        </p:nvSpPr>
        <p:spPr bwMode="auto">
          <a:xfrm flipH="1" flipV="1">
            <a:off x="2564433" y="2592388"/>
            <a:ext cx="1587" cy="3138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045" name="Rectangle 51"/>
          <p:cNvSpPr>
            <a:spLocks noChangeArrowheads="1"/>
          </p:cNvSpPr>
          <p:nvPr/>
        </p:nvSpPr>
        <p:spPr bwMode="auto">
          <a:xfrm>
            <a:off x="2718420" y="3140075"/>
            <a:ext cx="482504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500" b="1" i="1" dirty="0">
                <a:solidFill>
                  <a:srgbClr val="000000"/>
                </a:solidFill>
              </a:rPr>
              <a:t>n</a:t>
            </a:r>
            <a:r>
              <a:rPr lang="pl-PL" sz="2500" b="1" dirty="0" smtClean="0">
                <a:solidFill>
                  <a:srgbClr val="000000"/>
                </a:solidFill>
              </a:rPr>
              <a:t>(</a:t>
            </a:r>
            <a:r>
              <a:rPr lang="pl-PL" sz="2500" b="1" i="1" dirty="0" smtClean="0">
                <a:solidFill>
                  <a:srgbClr val="000000"/>
                </a:solidFill>
              </a:rPr>
              <a:t>t</a:t>
            </a:r>
            <a:r>
              <a:rPr lang="pl-PL" sz="25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1046" name="Line 52"/>
          <p:cNvSpPr>
            <a:spLocks noChangeShapeType="1"/>
          </p:cNvSpPr>
          <p:nvPr/>
        </p:nvSpPr>
        <p:spPr bwMode="auto">
          <a:xfrm flipV="1">
            <a:off x="2578720" y="5724525"/>
            <a:ext cx="896938" cy="158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7" name="Line 53"/>
          <p:cNvSpPr>
            <a:spLocks noChangeShapeType="1"/>
          </p:cNvSpPr>
          <p:nvPr/>
        </p:nvSpPr>
        <p:spPr bwMode="auto">
          <a:xfrm flipV="1">
            <a:off x="2526333" y="5353050"/>
            <a:ext cx="71437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8" name="Line 54"/>
          <p:cNvSpPr>
            <a:spLocks noChangeShapeType="1"/>
          </p:cNvSpPr>
          <p:nvPr/>
        </p:nvSpPr>
        <p:spPr bwMode="auto">
          <a:xfrm flipV="1">
            <a:off x="2526333" y="4973638"/>
            <a:ext cx="71437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9" name="Line 55"/>
          <p:cNvSpPr>
            <a:spLocks noChangeShapeType="1"/>
          </p:cNvSpPr>
          <p:nvPr/>
        </p:nvSpPr>
        <p:spPr bwMode="auto">
          <a:xfrm flipV="1">
            <a:off x="2526333" y="4592638"/>
            <a:ext cx="71437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0" name="Line 56"/>
          <p:cNvSpPr>
            <a:spLocks noChangeShapeType="1"/>
          </p:cNvSpPr>
          <p:nvPr/>
        </p:nvSpPr>
        <p:spPr bwMode="auto">
          <a:xfrm flipV="1">
            <a:off x="2526333" y="4210050"/>
            <a:ext cx="71437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1" name="Line 57"/>
          <p:cNvSpPr>
            <a:spLocks noChangeShapeType="1"/>
          </p:cNvSpPr>
          <p:nvPr/>
        </p:nvSpPr>
        <p:spPr bwMode="auto">
          <a:xfrm flipV="1">
            <a:off x="2521570" y="3829050"/>
            <a:ext cx="71438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2" name="Line 58"/>
          <p:cNvSpPr>
            <a:spLocks noChangeShapeType="1"/>
          </p:cNvSpPr>
          <p:nvPr/>
        </p:nvSpPr>
        <p:spPr bwMode="auto">
          <a:xfrm flipV="1">
            <a:off x="2521570" y="3449638"/>
            <a:ext cx="71438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3" name="Line 59"/>
          <p:cNvSpPr>
            <a:spLocks noChangeShapeType="1"/>
          </p:cNvSpPr>
          <p:nvPr/>
        </p:nvSpPr>
        <p:spPr bwMode="auto">
          <a:xfrm flipV="1">
            <a:off x="2521570" y="3067050"/>
            <a:ext cx="71438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4" name="Rectangle 60"/>
          <p:cNvSpPr>
            <a:spLocks noChangeArrowheads="1"/>
          </p:cNvSpPr>
          <p:nvPr/>
        </p:nvSpPr>
        <p:spPr bwMode="auto">
          <a:xfrm>
            <a:off x="2364408" y="563245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0</a:t>
            </a:r>
            <a:endParaRPr lang="pl-PL" sz="2000"/>
          </a:p>
        </p:txBody>
      </p:sp>
      <p:sp>
        <p:nvSpPr>
          <p:cNvPr id="1055" name="Rectangle 61"/>
          <p:cNvSpPr>
            <a:spLocks noChangeArrowheads="1"/>
          </p:cNvSpPr>
          <p:nvPr/>
        </p:nvSpPr>
        <p:spPr bwMode="auto">
          <a:xfrm>
            <a:off x="2364408" y="528002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1</a:t>
            </a:r>
            <a:endParaRPr lang="pl-PL" sz="2000"/>
          </a:p>
        </p:txBody>
      </p:sp>
      <p:sp>
        <p:nvSpPr>
          <p:cNvPr id="1056" name="Rectangle 62"/>
          <p:cNvSpPr>
            <a:spLocks noChangeArrowheads="1"/>
          </p:cNvSpPr>
          <p:nvPr/>
        </p:nvSpPr>
        <p:spPr bwMode="auto">
          <a:xfrm>
            <a:off x="2364408" y="490855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2</a:t>
            </a:r>
            <a:endParaRPr lang="pl-PL" sz="2000"/>
          </a:p>
        </p:txBody>
      </p:sp>
      <p:sp>
        <p:nvSpPr>
          <p:cNvPr id="1057" name="Rectangle 63"/>
          <p:cNvSpPr>
            <a:spLocks noChangeArrowheads="1"/>
          </p:cNvSpPr>
          <p:nvPr/>
        </p:nvSpPr>
        <p:spPr bwMode="auto">
          <a:xfrm>
            <a:off x="2364408" y="414655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4</a:t>
            </a:r>
            <a:endParaRPr lang="pl-PL" sz="2000"/>
          </a:p>
        </p:txBody>
      </p:sp>
      <p:sp>
        <p:nvSpPr>
          <p:cNvPr id="1058" name="Rectangle 64"/>
          <p:cNvSpPr>
            <a:spLocks noChangeArrowheads="1"/>
          </p:cNvSpPr>
          <p:nvPr/>
        </p:nvSpPr>
        <p:spPr bwMode="auto">
          <a:xfrm>
            <a:off x="2364408" y="376555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5</a:t>
            </a:r>
            <a:endParaRPr lang="pl-PL" sz="2000"/>
          </a:p>
        </p:txBody>
      </p:sp>
      <p:sp>
        <p:nvSpPr>
          <p:cNvPr id="1059" name="Rectangle 65"/>
          <p:cNvSpPr>
            <a:spLocks noChangeArrowheads="1"/>
          </p:cNvSpPr>
          <p:nvPr/>
        </p:nvSpPr>
        <p:spPr bwMode="auto">
          <a:xfrm>
            <a:off x="2364408" y="3394075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6</a:t>
            </a:r>
            <a:endParaRPr lang="pl-PL" sz="2000"/>
          </a:p>
        </p:txBody>
      </p:sp>
      <p:sp>
        <p:nvSpPr>
          <p:cNvPr id="1060" name="Rectangle 66"/>
          <p:cNvSpPr>
            <a:spLocks noChangeArrowheads="1"/>
          </p:cNvSpPr>
          <p:nvPr/>
        </p:nvSpPr>
        <p:spPr bwMode="auto">
          <a:xfrm>
            <a:off x="2364408" y="3003550"/>
            <a:ext cx="12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2000">
                <a:solidFill>
                  <a:srgbClr val="000000"/>
                </a:solidFill>
              </a:rPr>
              <a:t>7</a:t>
            </a:r>
            <a:endParaRPr lang="pl-PL" sz="2000"/>
          </a:p>
        </p:txBody>
      </p:sp>
      <p:sp>
        <p:nvSpPr>
          <p:cNvPr id="1061" name="Line 67"/>
          <p:cNvSpPr>
            <a:spLocks noChangeShapeType="1"/>
          </p:cNvSpPr>
          <p:nvPr/>
        </p:nvSpPr>
        <p:spPr bwMode="auto">
          <a:xfrm flipV="1">
            <a:off x="2561258" y="5730875"/>
            <a:ext cx="1587" cy="5334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2" name="Line 68"/>
          <p:cNvSpPr>
            <a:spLocks noChangeShapeType="1"/>
          </p:cNvSpPr>
          <p:nvPr/>
        </p:nvSpPr>
        <p:spPr bwMode="auto">
          <a:xfrm flipV="1">
            <a:off x="3489945" y="5354638"/>
            <a:ext cx="1588" cy="9144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3" name="Line 69"/>
          <p:cNvSpPr>
            <a:spLocks noChangeShapeType="1"/>
          </p:cNvSpPr>
          <p:nvPr/>
        </p:nvSpPr>
        <p:spPr bwMode="auto">
          <a:xfrm flipV="1">
            <a:off x="3861420" y="4978400"/>
            <a:ext cx="1588" cy="1290638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4" name="Line 70"/>
          <p:cNvSpPr>
            <a:spLocks noChangeShapeType="1"/>
          </p:cNvSpPr>
          <p:nvPr/>
        </p:nvSpPr>
        <p:spPr bwMode="auto">
          <a:xfrm flipV="1">
            <a:off x="4752008" y="4592638"/>
            <a:ext cx="1587" cy="16764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5" name="Line 71"/>
          <p:cNvSpPr>
            <a:spLocks noChangeShapeType="1"/>
          </p:cNvSpPr>
          <p:nvPr/>
        </p:nvSpPr>
        <p:spPr bwMode="auto">
          <a:xfrm flipV="1">
            <a:off x="4975845" y="4211638"/>
            <a:ext cx="1588" cy="20574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6" name="Line 72"/>
          <p:cNvSpPr>
            <a:spLocks noChangeShapeType="1"/>
          </p:cNvSpPr>
          <p:nvPr/>
        </p:nvSpPr>
        <p:spPr bwMode="auto">
          <a:xfrm flipV="1">
            <a:off x="5642595" y="3830638"/>
            <a:ext cx="1588" cy="24384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7" name="Line 73"/>
          <p:cNvSpPr>
            <a:spLocks noChangeShapeType="1"/>
          </p:cNvSpPr>
          <p:nvPr/>
        </p:nvSpPr>
        <p:spPr bwMode="auto">
          <a:xfrm>
            <a:off x="6233145" y="3454400"/>
            <a:ext cx="1588" cy="2814638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8" name="Line 74"/>
          <p:cNvSpPr>
            <a:spLocks noChangeShapeType="1"/>
          </p:cNvSpPr>
          <p:nvPr/>
        </p:nvSpPr>
        <p:spPr bwMode="auto">
          <a:xfrm>
            <a:off x="3494708" y="5357813"/>
            <a:ext cx="357187" cy="15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9" name="Line 75"/>
          <p:cNvSpPr>
            <a:spLocks noChangeShapeType="1"/>
          </p:cNvSpPr>
          <p:nvPr/>
        </p:nvSpPr>
        <p:spPr bwMode="auto">
          <a:xfrm>
            <a:off x="3870945" y="4976813"/>
            <a:ext cx="871538" cy="15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0" name="Line 76"/>
          <p:cNvSpPr>
            <a:spLocks noChangeShapeType="1"/>
          </p:cNvSpPr>
          <p:nvPr/>
        </p:nvSpPr>
        <p:spPr bwMode="auto">
          <a:xfrm>
            <a:off x="4761533" y="4595813"/>
            <a:ext cx="204787" cy="15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1" name="Line 77"/>
          <p:cNvSpPr>
            <a:spLocks noChangeShapeType="1"/>
          </p:cNvSpPr>
          <p:nvPr/>
        </p:nvSpPr>
        <p:spPr bwMode="auto">
          <a:xfrm>
            <a:off x="4985370" y="4210050"/>
            <a:ext cx="647700" cy="158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2" name="Line 78"/>
          <p:cNvSpPr>
            <a:spLocks noChangeShapeType="1"/>
          </p:cNvSpPr>
          <p:nvPr/>
        </p:nvSpPr>
        <p:spPr bwMode="auto">
          <a:xfrm>
            <a:off x="5652120" y="3829050"/>
            <a:ext cx="571500" cy="158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3" name="Line 79"/>
          <p:cNvSpPr>
            <a:spLocks noChangeShapeType="1"/>
          </p:cNvSpPr>
          <p:nvPr/>
        </p:nvSpPr>
        <p:spPr bwMode="auto">
          <a:xfrm>
            <a:off x="6242670" y="3452813"/>
            <a:ext cx="261938" cy="15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4" name="Line 80"/>
          <p:cNvSpPr>
            <a:spLocks noChangeShapeType="1"/>
          </p:cNvSpPr>
          <p:nvPr/>
        </p:nvSpPr>
        <p:spPr bwMode="auto">
          <a:xfrm flipV="1">
            <a:off x="6561758" y="3452813"/>
            <a:ext cx="61912" cy="1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5" name="Line 81"/>
          <p:cNvSpPr>
            <a:spLocks noChangeShapeType="1"/>
          </p:cNvSpPr>
          <p:nvPr/>
        </p:nvSpPr>
        <p:spPr bwMode="auto">
          <a:xfrm flipV="1">
            <a:off x="6676058" y="3452813"/>
            <a:ext cx="61912" cy="15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6" name="Line 82"/>
          <p:cNvSpPr>
            <a:spLocks noChangeShapeType="1"/>
          </p:cNvSpPr>
          <p:nvPr/>
        </p:nvSpPr>
        <p:spPr bwMode="auto">
          <a:xfrm flipV="1">
            <a:off x="6780833" y="3452813"/>
            <a:ext cx="61912" cy="1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7" name="Line 83"/>
          <p:cNvSpPr>
            <a:spLocks noChangeShapeType="1"/>
          </p:cNvSpPr>
          <p:nvPr/>
        </p:nvSpPr>
        <p:spPr bwMode="auto">
          <a:xfrm>
            <a:off x="2561258" y="6230938"/>
            <a:ext cx="3679825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8" name="Line 84"/>
          <p:cNvSpPr>
            <a:spLocks noChangeShapeType="1"/>
          </p:cNvSpPr>
          <p:nvPr/>
        </p:nvSpPr>
        <p:spPr bwMode="auto">
          <a:xfrm flipV="1">
            <a:off x="2545383" y="6215063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9" name="Line 85"/>
          <p:cNvSpPr>
            <a:spLocks noChangeShapeType="1"/>
          </p:cNvSpPr>
          <p:nvPr/>
        </p:nvSpPr>
        <p:spPr bwMode="auto">
          <a:xfrm flipV="1">
            <a:off x="3477245" y="6218238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80" name="Line 86"/>
          <p:cNvSpPr>
            <a:spLocks noChangeShapeType="1"/>
          </p:cNvSpPr>
          <p:nvPr/>
        </p:nvSpPr>
        <p:spPr bwMode="auto">
          <a:xfrm flipV="1">
            <a:off x="3847133" y="6218238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81" name="Line 87"/>
          <p:cNvSpPr>
            <a:spLocks noChangeShapeType="1"/>
          </p:cNvSpPr>
          <p:nvPr/>
        </p:nvSpPr>
        <p:spPr bwMode="auto">
          <a:xfrm flipV="1">
            <a:off x="4739308" y="6218238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82" name="Line 88"/>
          <p:cNvSpPr>
            <a:spLocks noChangeShapeType="1"/>
          </p:cNvSpPr>
          <p:nvPr/>
        </p:nvSpPr>
        <p:spPr bwMode="auto">
          <a:xfrm flipV="1">
            <a:off x="4961558" y="6218238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83" name="Line 89"/>
          <p:cNvSpPr>
            <a:spLocks noChangeShapeType="1"/>
          </p:cNvSpPr>
          <p:nvPr/>
        </p:nvSpPr>
        <p:spPr bwMode="auto">
          <a:xfrm flipV="1">
            <a:off x="5631483" y="6218238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84" name="Line 90"/>
          <p:cNvSpPr>
            <a:spLocks noChangeShapeType="1"/>
          </p:cNvSpPr>
          <p:nvPr/>
        </p:nvSpPr>
        <p:spPr bwMode="auto">
          <a:xfrm flipV="1">
            <a:off x="6222033" y="6218238"/>
            <a:ext cx="28575" cy="254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027" name="Object 30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900583"/>
              </p:ext>
            </p:extLst>
          </p:nvPr>
        </p:nvGraphicFramePr>
        <p:xfrm>
          <a:off x="5119688" y="6415088"/>
          <a:ext cx="317500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0" name="Równanie" r:id="rId6" imgW="164880" imgH="228600" progId="Equation.3">
                  <p:embed/>
                </p:oleObj>
              </mc:Choice>
              <mc:Fallback>
                <p:oleObj name="Równanie" r:id="rId6" imgW="164880" imgH="228600" progId="Equation.3">
                  <p:embed/>
                  <p:pic>
                    <p:nvPicPr>
                      <p:cNvPr id="0" name="Object 30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9688" y="6415088"/>
                        <a:ext cx="317500" cy="44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30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920634"/>
              </p:ext>
            </p:extLst>
          </p:nvPr>
        </p:nvGraphicFramePr>
        <p:xfrm>
          <a:off x="4660900" y="6430963"/>
          <a:ext cx="3175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1" name="Równanie" r:id="rId8" imgW="164880" imgH="215640" progId="Equation.3">
                  <p:embed/>
                </p:oleObj>
              </mc:Choice>
              <mc:Fallback>
                <p:oleObj name="Równanie" r:id="rId8" imgW="164880" imgH="215640" progId="Equation.3">
                  <p:embed/>
                  <p:pic>
                    <p:nvPicPr>
                      <p:cNvPr id="0" name="Object 30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900" y="6430963"/>
                        <a:ext cx="3175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3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130362"/>
              </p:ext>
            </p:extLst>
          </p:nvPr>
        </p:nvGraphicFramePr>
        <p:xfrm>
          <a:off x="4140200" y="6416675"/>
          <a:ext cx="29368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2" name="Równanie" r:id="rId10" imgW="152280" imgH="228600" progId="Equation.3">
                  <p:embed/>
                </p:oleObj>
              </mc:Choice>
              <mc:Fallback>
                <p:oleObj name="Równanie" r:id="rId10" imgW="152280" imgH="228600" progId="Equation.3">
                  <p:embed/>
                  <p:pic>
                    <p:nvPicPr>
                      <p:cNvPr id="0" name="Object 3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6416675"/>
                        <a:ext cx="293688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11658"/>
              </p:ext>
            </p:extLst>
          </p:nvPr>
        </p:nvGraphicFramePr>
        <p:xfrm>
          <a:off x="3517900" y="6430963"/>
          <a:ext cx="3175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3" name="Równanie" r:id="rId12" imgW="164880" imgH="215640" progId="Equation.3">
                  <p:embed/>
                </p:oleObj>
              </mc:Choice>
              <mc:Fallback>
                <p:oleObj name="Równanie" r:id="rId12" imgW="164880" imgH="215640" progId="Equation.3">
                  <p:embed/>
                  <p:pic>
                    <p:nvPicPr>
                      <p:cNvPr id="0" name="Object 3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7900" y="6430963"/>
                        <a:ext cx="3175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370517"/>
              </p:ext>
            </p:extLst>
          </p:nvPr>
        </p:nvGraphicFramePr>
        <p:xfrm>
          <a:off x="5742608" y="6416675"/>
          <a:ext cx="3175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4" name="Równanie" r:id="rId14" imgW="164880" imgH="228600" progId="Equation.3">
                  <p:embed/>
                </p:oleObj>
              </mc:Choice>
              <mc:Fallback>
                <p:oleObj name="Równanie" r:id="rId14" imgW="164880" imgH="228600" progId="Equation.3">
                  <p:embed/>
                  <p:pic>
                    <p:nvPicPr>
                      <p:cNvPr id="0" name="Object 3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2608" y="6416675"/>
                        <a:ext cx="317500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3079"/>
          <p:cNvGraphicFramePr>
            <a:graphicFrameLocks noChangeAspect="1"/>
          </p:cNvGraphicFramePr>
          <p:nvPr/>
        </p:nvGraphicFramePr>
        <p:xfrm>
          <a:off x="2670795" y="5807075"/>
          <a:ext cx="20796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5" name="Równanie" r:id="rId16" imgW="139680" imgH="228600" progId="Equation.3">
                  <p:embed/>
                </p:oleObj>
              </mc:Choice>
              <mc:Fallback>
                <p:oleObj name="Równanie" r:id="rId16" imgW="139680" imgH="228600" progId="Equation.3">
                  <p:embed/>
                  <p:pic>
                    <p:nvPicPr>
                      <p:cNvPr id="0" name="Object 30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0795" y="5807075"/>
                        <a:ext cx="207963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3080"/>
          <p:cNvGraphicFramePr>
            <a:graphicFrameLocks noChangeAspect="1"/>
          </p:cNvGraphicFramePr>
          <p:nvPr/>
        </p:nvGraphicFramePr>
        <p:xfrm>
          <a:off x="5718795" y="5807075"/>
          <a:ext cx="20796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6" name="Równanie" r:id="rId18" imgW="139680" imgH="228600" progId="Equation.3">
                  <p:embed/>
                </p:oleObj>
              </mc:Choice>
              <mc:Fallback>
                <p:oleObj name="Równanie" r:id="rId18" imgW="139680" imgH="228600" progId="Equation.3">
                  <p:embed/>
                  <p:pic>
                    <p:nvPicPr>
                      <p:cNvPr id="0" name="Object 30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8795" y="5807075"/>
                        <a:ext cx="207963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3081"/>
          <p:cNvGraphicFramePr>
            <a:graphicFrameLocks noChangeAspect="1"/>
          </p:cNvGraphicFramePr>
          <p:nvPr/>
        </p:nvGraphicFramePr>
        <p:xfrm>
          <a:off x="5109195" y="5807075"/>
          <a:ext cx="207963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7" name="Równanie" r:id="rId20" imgW="139680" imgH="215640" progId="Equation.3">
                  <p:embed/>
                </p:oleObj>
              </mc:Choice>
              <mc:Fallback>
                <p:oleObj name="Równanie" r:id="rId20" imgW="139680" imgH="215640" progId="Equation.3">
                  <p:embed/>
                  <p:pic>
                    <p:nvPicPr>
                      <p:cNvPr id="0" name="Object 30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9195" y="5807075"/>
                        <a:ext cx="207963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3082"/>
          <p:cNvGraphicFramePr>
            <a:graphicFrameLocks noChangeAspect="1"/>
          </p:cNvGraphicFramePr>
          <p:nvPr/>
        </p:nvGraphicFramePr>
        <p:xfrm>
          <a:off x="4737720" y="5807075"/>
          <a:ext cx="1873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8" name="Równanie" r:id="rId22" imgW="126720" imgH="228600" progId="Equation.3">
                  <p:embed/>
                </p:oleObj>
              </mc:Choice>
              <mc:Fallback>
                <p:oleObj name="Równanie" r:id="rId22" imgW="126720" imgH="228600" progId="Equation.3">
                  <p:embed/>
                  <p:pic>
                    <p:nvPicPr>
                      <p:cNvPr id="0" name="Object 30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7720" y="5807075"/>
                        <a:ext cx="1873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6" name="Object 3083"/>
          <p:cNvGraphicFramePr>
            <a:graphicFrameLocks noChangeAspect="1"/>
          </p:cNvGraphicFramePr>
          <p:nvPr/>
        </p:nvGraphicFramePr>
        <p:xfrm>
          <a:off x="3966195" y="5807075"/>
          <a:ext cx="207963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09" name="Równanie" r:id="rId24" imgW="139680" imgH="215640" progId="Equation.3">
                  <p:embed/>
                </p:oleObj>
              </mc:Choice>
              <mc:Fallback>
                <p:oleObj name="Równanie" r:id="rId24" imgW="139680" imgH="215640" progId="Equation.3">
                  <p:embed/>
                  <p:pic>
                    <p:nvPicPr>
                      <p:cNvPr id="0" name="Object 30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6195" y="5807075"/>
                        <a:ext cx="207963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" name="Object 3084"/>
          <p:cNvGraphicFramePr>
            <a:graphicFrameLocks noChangeAspect="1"/>
          </p:cNvGraphicFramePr>
          <p:nvPr/>
        </p:nvGraphicFramePr>
        <p:xfrm>
          <a:off x="3566145" y="5807075"/>
          <a:ext cx="18891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10" name="Równanie" r:id="rId26" imgW="126720" imgH="215640" progId="Equation.3">
                  <p:embed/>
                </p:oleObj>
              </mc:Choice>
              <mc:Fallback>
                <p:oleObj name="Równanie" r:id="rId26" imgW="126720" imgH="215640" progId="Equation.3">
                  <p:embed/>
                  <p:pic>
                    <p:nvPicPr>
                      <p:cNvPr id="0" name="Object 30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6145" y="5807075"/>
                        <a:ext cx="188913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3085"/>
          <p:cNvGraphicFramePr>
            <a:graphicFrameLocks noChangeAspect="1"/>
          </p:cNvGraphicFramePr>
          <p:nvPr/>
        </p:nvGraphicFramePr>
        <p:xfrm>
          <a:off x="6318870" y="5807075"/>
          <a:ext cx="207963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11" name="Równanie" r:id="rId28" imgW="139680" imgH="228600" progId="Equation.3">
                  <p:embed/>
                </p:oleObj>
              </mc:Choice>
              <mc:Fallback>
                <p:oleObj name="Równanie" r:id="rId28" imgW="139680" imgH="228600" progId="Equation.3">
                  <p:embed/>
                  <p:pic>
                    <p:nvPicPr>
                      <p:cNvPr id="0" name="Object 30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870" y="5807075"/>
                        <a:ext cx="207963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pole tekstowe 60"/>
          <p:cNvSpPr txBox="1"/>
          <p:nvPr/>
        </p:nvSpPr>
        <p:spPr>
          <a:xfrm>
            <a:off x="2141730" y="1718810"/>
            <a:ext cx="5400600" cy="830997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solidFill>
                  <a:srgbClr val="000099"/>
                </a:solidFill>
              </a:rPr>
              <a:t>Zliczeniowe</a:t>
            </a:r>
            <a:r>
              <a:rPr lang="pl-PL" dirty="0" smtClean="0">
                <a:solidFill>
                  <a:srgbClr val="000099"/>
                </a:solidFill>
              </a:rPr>
              <a:t> modele strumienia pakietów</a:t>
            </a:r>
            <a:br>
              <a:rPr lang="pl-PL" dirty="0" smtClean="0">
                <a:solidFill>
                  <a:srgbClr val="000099"/>
                </a:solidFill>
              </a:rPr>
            </a:br>
            <a:r>
              <a:rPr lang="pl-PL" dirty="0" smtClean="0">
                <a:solidFill>
                  <a:srgbClr val="000000"/>
                </a:solidFill>
              </a:rPr>
              <a:t>są równoważne</a:t>
            </a:r>
            <a:r>
              <a:rPr lang="pl-PL" dirty="0"/>
              <a:t> </a:t>
            </a:r>
            <a:r>
              <a:rPr lang="pl-PL" dirty="0" smtClean="0">
                <a:solidFill>
                  <a:srgbClr val="006600"/>
                </a:solidFill>
              </a:rPr>
              <a:t>modelom punktowym.</a:t>
            </a:r>
            <a:endParaRPr lang="pl-PL" dirty="0">
              <a:solidFill>
                <a:srgbClr val="006600"/>
              </a:solidFill>
            </a:endParaRPr>
          </a:p>
        </p:txBody>
      </p:sp>
      <p:graphicFrame>
        <p:nvGraphicFramePr>
          <p:cNvPr id="62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286709"/>
              </p:ext>
            </p:extLst>
          </p:nvPr>
        </p:nvGraphicFramePr>
        <p:xfrm>
          <a:off x="2895600" y="6450013"/>
          <a:ext cx="293688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312" name="Równanie" r:id="rId30" imgW="152280" imgH="215640" progId="Equation.3">
                  <p:embed/>
                </p:oleObj>
              </mc:Choice>
              <mc:Fallback>
                <p:oleObj name="Równanie" r:id="rId30" imgW="152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6450013"/>
                        <a:ext cx="293688" cy="411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8942BA-4BCC-47B4-9B98-D41D8C871000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4549</TotalTime>
  <Words>1957</Words>
  <Application>Microsoft Office PowerPoint</Application>
  <PresentationFormat>Pokaz na ekranie (4:3)</PresentationFormat>
  <Paragraphs>752</Paragraphs>
  <Slides>61</Slides>
  <Notes>48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61</vt:i4>
      </vt:variant>
    </vt:vector>
  </HeadingPairs>
  <TitlesOfParts>
    <vt:vector size="73" baseType="lpstr">
      <vt:lpstr>Arial</vt:lpstr>
      <vt:lpstr>Arial Black</vt:lpstr>
      <vt:lpstr>Arial Narrow</vt:lpstr>
      <vt:lpstr>Helvetica</vt:lpstr>
      <vt:lpstr>Impact</vt:lpstr>
      <vt:lpstr>Symbol</vt:lpstr>
      <vt:lpstr>Times New Roman</vt:lpstr>
      <vt:lpstr>Verdana</vt:lpstr>
      <vt:lpstr>Różowy</vt:lpstr>
      <vt:lpstr>Równanie</vt:lpstr>
      <vt:lpstr>Equation</vt:lpstr>
      <vt:lpstr>Dokument</vt:lpstr>
      <vt:lpstr>Prezentacja programu PowerPoint</vt:lpstr>
      <vt:lpstr>Prezentacja programu PowerPoint</vt:lpstr>
      <vt:lpstr>Prezentacja programu PowerPoint</vt:lpstr>
      <vt:lpstr>Prezentacja programu PowerPoint</vt:lpstr>
      <vt:lpstr>STRUMIENIE RUCHU TELEINFORMATYCZNEGO</vt:lpstr>
      <vt:lpstr>RUCH TELEINFORMATYCZNY  na SKALACH CZASU</vt:lpstr>
      <vt:lpstr>SKALE CZASU i REGULATORY RUCHU</vt:lpstr>
      <vt:lpstr>MODELE STRUMIENIA PAKIETÓW</vt:lpstr>
      <vt:lpstr>STRUMIENIE PAKIETÓW – oznaczenia</vt:lpstr>
      <vt:lpstr>STRUMIENIE PAKIETÓW – oznaczenia</vt:lpstr>
      <vt:lpstr>NATĘŻENIE STRUMIENIA PAKIETÓW</vt:lpstr>
      <vt:lpstr>NATĘŻENIE STRUMIENIA PAKIETÓW</vt:lpstr>
      <vt:lpstr>NATĘŻENIE STRUMIENIA PAKIETÓW</vt:lpstr>
      <vt:lpstr>Prezentacja programu PowerPoint</vt:lpstr>
      <vt:lpstr>ZLICZENIOWY MODEL STRUMIENIA PAKIETÓW (MODEL POISSONA)</vt:lpstr>
      <vt:lpstr>ZLICZENIOWY MODEL STRUMIENIA PAKIETÓW (MODEL POISSONA)</vt:lpstr>
      <vt:lpstr>Prezentacja programu PowerPoint</vt:lpstr>
      <vt:lpstr>ZLICZENIOWY MODEL STRUMIENIA PAKIETÓW (MODEL POISSONA)</vt:lpstr>
      <vt:lpstr>ZLICZENIOWY MODEL STRUMIENIA PAKIETÓW (MODEL POISSONA)</vt:lpstr>
      <vt:lpstr>MODEL POISSONA</vt:lpstr>
      <vt:lpstr>MODEL POISSONA</vt:lpstr>
      <vt:lpstr>ROZKŁAD POISSONA</vt:lpstr>
      <vt:lpstr>NATĘŻENIE STRUMIENIA POISSONA</vt:lpstr>
      <vt:lpstr>WARIANCJA STRUMIENIA POISSONA</vt:lpstr>
      <vt:lpstr>Prezentacja programu PowerPoint</vt:lpstr>
      <vt:lpstr>ROZKŁAD WYKŁADNICZY ODSTĘPÓW CZASU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PODSUMOWANIE</vt:lpstr>
      <vt:lpstr>ROZKŁAD POISSONA  vs.  ROZKŁAD JEDNOSTAJNY (+)</vt:lpstr>
      <vt:lpstr>ROZKŁAD POISSONA  vs.  ROZKŁAD JEDNOSTAJNY – przypadek szczególny (+)</vt:lpstr>
      <vt:lpstr>WARUNKOWY ROZKŁAD POISSONA (+)</vt:lpstr>
      <vt:lpstr>Prezentacja programu PowerPoint</vt:lpstr>
      <vt:lpstr>Prezentacja programu PowerPoint</vt:lpstr>
      <vt:lpstr>PARADOKS „chwili obserwacji” (+)</vt:lpstr>
      <vt:lpstr>PARADOKS „chwili obserwacji” (+)</vt:lpstr>
      <vt:lpstr>PARADOKS „chwili obserwacji” (+)</vt:lpstr>
      <vt:lpstr>PARADOKS „chwili obserwacji” rozwiązanie (+)</vt:lpstr>
      <vt:lpstr>Prezentacja programu PowerPoint</vt:lpstr>
      <vt:lpstr>ROZKŁAD DWUMIANOWY (+)</vt:lpstr>
      <vt:lpstr>WŁAŚCIWOŚĆ  PASTA (+)</vt:lpstr>
      <vt:lpstr>WŁAŚCIWOŚĆ  PASTA (+)</vt:lpstr>
      <vt:lpstr>PASTA – strumień niepoissonowski (+)</vt:lpstr>
      <vt:lpstr>ROZKŁADY (WIELO) FAZOWE (+)</vt:lpstr>
      <vt:lpstr>ROZKŁAD ERLANGA (ogólny) (+)</vt:lpstr>
      <vt:lpstr> ROZKŁAD ERLANGA (+)</vt:lpstr>
      <vt:lpstr> ROZKŁAD ERLANGA (+)</vt:lpstr>
      <vt:lpstr> ROZKŁAD HIPERWYKŁADNICZY (+)</vt:lpstr>
      <vt:lpstr> ROZKŁAD HIPERWYKŁADNICZY (+)</vt:lpstr>
      <vt:lpstr> ROZKŁAD COXA(+)</vt:lpstr>
      <vt:lpstr>STRUMIEŃ ODNOWY (+)</vt:lpstr>
      <vt:lpstr>STRUMIEŃ ODNOWY (+)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Zdzislaw Papir</dc:creator>
  <cp:lastModifiedBy>user</cp:lastModifiedBy>
  <cp:revision>714</cp:revision>
  <dcterms:created xsi:type="dcterms:W3CDTF">2002-03-03T12:07:14Z</dcterms:created>
  <dcterms:modified xsi:type="dcterms:W3CDTF">2023-03-03T11:01:01Z</dcterms:modified>
</cp:coreProperties>
</file>