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61"/>
  </p:notesMasterIdLst>
  <p:sldIdLst>
    <p:sldId id="256" r:id="rId2"/>
    <p:sldId id="338" r:id="rId3"/>
    <p:sldId id="303" r:id="rId4"/>
    <p:sldId id="359" r:id="rId5"/>
    <p:sldId id="360" r:id="rId6"/>
    <p:sldId id="305" r:id="rId7"/>
    <p:sldId id="353" r:id="rId8"/>
    <p:sldId id="280" r:id="rId9"/>
    <p:sldId id="357" r:id="rId10"/>
    <p:sldId id="351" r:id="rId11"/>
    <p:sldId id="275" r:id="rId12"/>
    <p:sldId id="288" r:id="rId13"/>
    <p:sldId id="308" r:id="rId14"/>
    <p:sldId id="354" r:id="rId15"/>
    <p:sldId id="355" r:id="rId16"/>
    <p:sldId id="257" r:id="rId17"/>
    <p:sldId id="358" r:id="rId18"/>
    <p:sldId id="258" r:id="rId19"/>
    <p:sldId id="260" r:id="rId20"/>
    <p:sldId id="362" r:id="rId21"/>
    <p:sldId id="347" r:id="rId22"/>
    <p:sldId id="348" r:id="rId23"/>
    <p:sldId id="349" r:id="rId24"/>
    <p:sldId id="350" r:id="rId25"/>
    <p:sldId id="285" r:id="rId26"/>
    <p:sldId id="286" r:id="rId27"/>
    <p:sldId id="268" r:id="rId28"/>
    <p:sldId id="266" r:id="rId29"/>
    <p:sldId id="269" r:id="rId30"/>
    <p:sldId id="264" r:id="rId31"/>
    <p:sldId id="346" r:id="rId32"/>
    <p:sldId id="265" r:id="rId33"/>
    <p:sldId id="267" r:id="rId34"/>
    <p:sldId id="313" r:id="rId35"/>
    <p:sldId id="279" r:id="rId36"/>
    <p:sldId id="335" r:id="rId37"/>
    <p:sldId id="344" r:id="rId38"/>
    <p:sldId id="345" r:id="rId39"/>
    <p:sldId id="336" r:id="rId40"/>
    <p:sldId id="356" r:id="rId41"/>
    <p:sldId id="314" r:id="rId42"/>
    <p:sldId id="318" r:id="rId43"/>
    <p:sldId id="361" r:id="rId44"/>
    <p:sldId id="320" r:id="rId45"/>
    <p:sldId id="321" r:id="rId46"/>
    <p:sldId id="322" r:id="rId47"/>
    <p:sldId id="323" r:id="rId48"/>
    <p:sldId id="324" r:id="rId49"/>
    <p:sldId id="325" r:id="rId50"/>
    <p:sldId id="326" r:id="rId51"/>
    <p:sldId id="327" r:id="rId52"/>
    <p:sldId id="328" r:id="rId53"/>
    <p:sldId id="329" r:id="rId54"/>
    <p:sldId id="340" r:id="rId55"/>
    <p:sldId id="295" r:id="rId56"/>
    <p:sldId id="307" r:id="rId57"/>
    <p:sldId id="297" r:id="rId58"/>
    <p:sldId id="301" r:id="rId59"/>
    <p:sldId id="352" r:id="rId6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47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6600"/>
    <a:srgbClr val="000000"/>
    <a:srgbClr val="008000"/>
    <a:srgbClr val="003300"/>
    <a:srgbClr val="CC6600"/>
    <a:srgbClr val="FF9900"/>
    <a:srgbClr val="FF0000"/>
    <a:srgbClr val="B2B2B2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376" autoAdjust="0"/>
    <p:restoredTop sz="90870" autoAdjust="0"/>
  </p:normalViewPr>
  <p:slideViewPr>
    <p:cSldViewPr>
      <p:cViewPr varScale="1">
        <p:scale>
          <a:sx n="88" d="100"/>
          <a:sy n="88" d="100"/>
        </p:scale>
        <p:origin x="1090" y="67"/>
      </p:cViewPr>
      <p:guideLst>
        <p:guide orient="horz" pos="2047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7450"/>
    </p:cViewPr>
  </p:sorterViewPr>
  <p:notesViewPr>
    <p:cSldViewPr>
      <p:cViewPr varScale="1">
        <p:scale>
          <a:sx n="58" d="100"/>
          <a:sy n="58" d="100"/>
        </p:scale>
        <p:origin x="-1770" y="-66"/>
      </p:cViewPr>
      <p:guideLst>
        <p:guide orient="horz" pos="2880"/>
        <p:guide pos="2160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034368329238934"/>
          <c:y val="2.3755657166586078E-2"/>
          <c:w val="0.69329912284523176"/>
          <c:h val="0.91289592372251771"/>
        </c:manualLayout>
      </c:layout>
      <c:pieChart>
        <c:varyColors val="1"/>
        <c:ser>
          <c:idx val="0"/>
          <c:order val="0"/>
          <c:tx>
            <c:strRef>
              <c:f>Arkusz1!$B$1</c:f>
              <c:strCache>
                <c:ptCount val="1"/>
                <c:pt idx="0">
                  <c:v>Sprzedaż</c:v>
                </c:pt>
              </c:strCache>
            </c:strRef>
          </c:tx>
          <c:explosion val="26"/>
          <c:dPt>
            <c:idx val="0"/>
            <c:bubble3D val="0"/>
            <c:spPr>
              <a:solidFill>
                <a:srgbClr val="006600"/>
              </a:solidFill>
            </c:spPr>
          </c:dPt>
          <c:dPt>
            <c:idx val="1"/>
            <c:bubble3D val="0"/>
            <c:spPr>
              <a:solidFill>
                <a:srgbClr val="C00000"/>
              </a:solidFill>
            </c:spPr>
          </c:dPt>
          <c:cat>
            <c:strRef>
              <c:f>Arkusz1!$A$2:$A$3</c:f>
              <c:strCache>
                <c:ptCount val="2"/>
                <c:pt idx="0">
                  <c:v>1. kwartał</c:v>
                </c:pt>
                <c:pt idx="1">
                  <c:v>2. kwartał</c:v>
                </c:pt>
              </c:strCache>
            </c:strRef>
          </c:cat>
          <c:val>
            <c:numRef>
              <c:f>Arkusz1!$B$2:$B$3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lang="pl-PL" sz="2800" b="1" kern="1200" dirty="0" err="1" smtClean="0">
          <a:solidFill>
            <a:srgbClr val="C00000"/>
          </a:solidFill>
          <a:latin typeface="+mn-lt"/>
          <a:ea typeface="+mn-ea"/>
          <a:cs typeface="+mn-cs"/>
        </a:defRPr>
      </a:pPr>
      <a:endParaRPr lang="pl-PL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3" Type="http://schemas.openxmlformats.org/officeDocument/2006/relationships/image" Target="../media/image32.wmf"/><Relationship Id="rId7" Type="http://schemas.openxmlformats.org/officeDocument/2006/relationships/image" Target="../media/image36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6" Type="http://schemas.openxmlformats.org/officeDocument/2006/relationships/image" Target="../media/image35.wmf"/><Relationship Id="rId5" Type="http://schemas.openxmlformats.org/officeDocument/2006/relationships/image" Target="../media/image34.wmf"/><Relationship Id="rId4" Type="http://schemas.openxmlformats.org/officeDocument/2006/relationships/image" Target="../media/image33.wmf"/><Relationship Id="rId9" Type="http://schemas.openxmlformats.org/officeDocument/2006/relationships/image" Target="../media/image38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7" Type="http://schemas.openxmlformats.org/officeDocument/2006/relationships/image" Target="../media/image46.wmf"/><Relationship Id="rId2" Type="http://schemas.openxmlformats.org/officeDocument/2006/relationships/image" Target="../media/image42.wmf"/><Relationship Id="rId1" Type="http://schemas.openxmlformats.org/officeDocument/2006/relationships/image" Target="../media/image40.wmf"/><Relationship Id="rId6" Type="http://schemas.openxmlformats.org/officeDocument/2006/relationships/image" Target="../media/image45.wmf"/><Relationship Id="rId5" Type="http://schemas.openxmlformats.org/officeDocument/2006/relationships/image" Target="../media/image44.wmf"/><Relationship Id="rId4" Type="http://schemas.openxmlformats.org/officeDocument/2006/relationships/image" Target="../media/image43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Relationship Id="rId4" Type="http://schemas.openxmlformats.org/officeDocument/2006/relationships/image" Target="../media/image50.wmf"/></Relationships>
</file>

<file path=ppt/drawings/_rels/vmlDrawing14.vml.rels><?xml version="1.0" encoding="UTF-8" standalone="yes"?>
<Relationships xmlns="http://schemas.openxmlformats.org/package/2006/relationships"><Relationship Id="rId8" Type="http://schemas.openxmlformats.org/officeDocument/2006/relationships/image" Target="../media/image56.wmf"/><Relationship Id="rId3" Type="http://schemas.openxmlformats.org/officeDocument/2006/relationships/image" Target="../media/image51.wmf"/><Relationship Id="rId7" Type="http://schemas.openxmlformats.org/officeDocument/2006/relationships/image" Target="../media/image55.wmf"/><Relationship Id="rId2" Type="http://schemas.openxmlformats.org/officeDocument/2006/relationships/image" Target="../media/image42.wmf"/><Relationship Id="rId1" Type="http://schemas.openxmlformats.org/officeDocument/2006/relationships/image" Target="../media/image40.wmf"/><Relationship Id="rId6" Type="http://schemas.openxmlformats.org/officeDocument/2006/relationships/image" Target="../media/image54.wmf"/><Relationship Id="rId5" Type="http://schemas.openxmlformats.org/officeDocument/2006/relationships/image" Target="../media/image53.wmf"/><Relationship Id="rId4" Type="http://schemas.openxmlformats.org/officeDocument/2006/relationships/image" Target="../media/image52.wmf"/><Relationship Id="rId9" Type="http://schemas.openxmlformats.org/officeDocument/2006/relationships/image" Target="../media/image5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4" Type="http://schemas.openxmlformats.org/officeDocument/2006/relationships/image" Target="../media/image2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 smtClean="0"/>
              <a:t>Kliknij, aby edytować style tekstu z Wzorca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E4FAEBA8-52D4-4F40-9FCE-3333FEE7A96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249439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3DC25B-8DC7-4C34-87CC-DF1D32377683}" type="slidenum">
              <a:rPr lang="pl-PL"/>
              <a:pPr/>
              <a:t>1</a:t>
            </a:fld>
            <a:endParaRPr lang="pl-PL"/>
          </a:p>
        </p:txBody>
      </p:sp>
      <p:sp>
        <p:nvSpPr>
          <p:cNvPr id="45059" name="Rectangle 2050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2051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86352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9264D7-269F-4ADA-AF75-40BD18E91D47}" type="slidenum">
              <a:rPr lang="pl-PL"/>
              <a:pPr/>
              <a:t>11</a:t>
            </a:fld>
            <a:endParaRPr lang="pl-PL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9366468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EB1BD9-A4EB-4455-B58F-E9B6B2B10053}" type="slidenum">
              <a:rPr lang="pl-PL"/>
              <a:pPr/>
              <a:t>12</a:t>
            </a:fld>
            <a:endParaRPr lang="pl-PL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4290751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BE30574-0583-41BA-AC46-BEED70934A23}" type="slidenum">
              <a:rPr lang="pl-PL" sz="1200"/>
              <a:pPr algn="r"/>
              <a:t>13</a:t>
            </a:fld>
            <a:endParaRPr lang="pl-PL" sz="1200"/>
          </a:p>
        </p:txBody>
      </p:sp>
      <p:sp>
        <p:nvSpPr>
          <p:cNvPr id="111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6814454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5F73EE6-22CA-48BC-BA75-EBC487EC1BBE}" type="slidenum">
              <a:rPr lang="pl-PL"/>
              <a:pPr/>
              <a:t>16</a:t>
            </a:fld>
            <a:endParaRPr lang="pl-PL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2556347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8D9F60-0122-4255-ACF2-FF9B31AF14B4}" type="slidenum">
              <a:rPr lang="pl-PL"/>
              <a:pPr/>
              <a:t>18</a:t>
            </a:fld>
            <a:endParaRPr lang="pl-PL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1315305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7E83C0-BE47-49F5-9DCF-5FDE33893B43}" type="slidenum">
              <a:rPr lang="pl-PL"/>
              <a:pPr/>
              <a:t>19</a:t>
            </a:fld>
            <a:endParaRPr lang="pl-PL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2784894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7E83C0-BE47-49F5-9DCF-5FDE33893B43}" type="slidenum">
              <a:rPr lang="pl-PL"/>
              <a:pPr/>
              <a:t>20</a:t>
            </a:fld>
            <a:endParaRPr lang="pl-PL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8028451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F0C732-1608-4991-8963-803E07F244AD}" type="slidenum">
              <a:rPr lang="pl-PL"/>
              <a:pPr/>
              <a:t>25</a:t>
            </a:fld>
            <a:endParaRPr lang="pl-PL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24317853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59DFBA-4DB4-4FE5-B3ED-1F317358FA05}" type="slidenum">
              <a:rPr lang="pl-PL"/>
              <a:pPr/>
              <a:t>26</a:t>
            </a:fld>
            <a:endParaRPr lang="pl-PL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2967247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C94F7C-B220-4FF0-A4E4-72396F080ABE}" type="slidenum">
              <a:rPr lang="pl-PL"/>
              <a:pPr/>
              <a:t>27</a:t>
            </a:fld>
            <a:endParaRPr lang="pl-PL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5625975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542379-C27D-4DA0-B3CF-F8E0ABA93021}" type="slidenum">
              <a:rPr lang="pl-PL"/>
              <a:pPr/>
              <a:t>2</a:t>
            </a:fld>
            <a:endParaRPr lang="pl-PL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6868809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3F5F33-6397-447C-BA1D-5D391AC851A6}" type="slidenum">
              <a:rPr lang="pl-PL"/>
              <a:pPr/>
              <a:t>28</a:t>
            </a:fld>
            <a:endParaRPr lang="pl-PL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94345387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4975B1-B50D-49A1-8F28-D84E88464620}" type="slidenum">
              <a:rPr lang="pl-PL"/>
              <a:pPr/>
              <a:t>29</a:t>
            </a:fld>
            <a:endParaRPr lang="pl-PL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46195764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37BB3D-AF2A-4B74-97EF-E1183E309685}" type="slidenum">
              <a:rPr lang="pl-PL"/>
              <a:pPr/>
              <a:t>30</a:t>
            </a:fld>
            <a:endParaRPr lang="pl-PL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25196973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37BB3D-AF2A-4B74-97EF-E1183E309685}" type="slidenum">
              <a:rPr lang="pl-PL"/>
              <a:pPr/>
              <a:t>31</a:t>
            </a:fld>
            <a:endParaRPr lang="pl-PL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01258794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8DD741-30DA-49CC-A7FA-E0EE94F6CBFE}" type="slidenum">
              <a:rPr lang="pl-PL"/>
              <a:pPr/>
              <a:t>32</a:t>
            </a:fld>
            <a:endParaRPr lang="pl-PL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06004308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718C1C-4B1E-4F2C-B1FC-A3CC4967A8D2}" type="slidenum">
              <a:rPr lang="pl-PL"/>
              <a:pPr/>
              <a:t>33</a:t>
            </a:fld>
            <a:endParaRPr lang="pl-PL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00364223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B93BBB-90B3-4AF4-A350-601B64065AD9}" type="slidenum">
              <a:rPr lang="pl-PL"/>
              <a:pPr/>
              <a:t>34</a:t>
            </a:fld>
            <a:endParaRPr lang="pl-PL"/>
          </a:p>
        </p:txBody>
      </p:sp>
      <p:sp>
        <p:nvSpPr>
          <p:cNvPr id="19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3718860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F83B67-2407-4208-A192-65F430F66A4A}" type="slidenum">
              <a:rPr lang="pl-PL"/>
              <a:pPr/>
              <a:t>35</a:t>
            </a:fld>
            <a:endParaRPr lang="pl-PL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88497612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B93BBB-90B3-4AF4-A350-601B64065AD9}" type="slidenum">
              <a:rPr lang="pl-PL"/>
              <a:pPr/>
              <a:t>36</a:t>
            </a:fld>
            <a:endParaRPr lang="pl-PL"/>
          </a:p>
        </p:txBody>
      </p:sp>
      <p:sp>
        <p:nvSpPr>
          <p:cNvPr id="19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8589393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B93BBB-90B3-4AF4-A350-601B64065AD9}" type="slidenum">
              <a:rPr lang="pl-PL"/>
              <a:pPr/>
              <a:t>37</a:t>
            </a:fld>
            <a:endParaRPr lang="pl-PL"/>
          </a:p>
        </p:txBody>
      </p:sp>
      <p:sp>
        <p:nvSpPr>
          <p:cNvPr id="19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182781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7662829-BA07-453A-8790-B0E1DD81975B}" type="slidenum">
              <a:rPr lang="pl-PL" sz="1200"/>
              <a:pPr algn="r"/>
              <a:t>3</a:t>
            </a:fld>
            <a:endParaRPr lang="pl-PL" sz="120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35876907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B93BBB-90B3-4AF4-A350-601B64065AD9}" type="slidenum">
              <a:rPr lang="pl-PL"/>
              <a:pPr/>
              <a:t>38</a:t>
            </a:fld>
            <a:endParaRPr lang="pl-PL"/>
          </a:p>
        </p:txBody>
      </p:sp>
      <p:sp>
        <p:nvSpPr>
          <p:cNvPr id="19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023951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B93BBB-90B3-4AF4-A350-601B64065AD9}" type="slidenum">
              <a:rPr lang="pl-PL"/>
              <a:pPr/>
              <a:t>39</a:t>
            </a:fld>
            <a:endParaRPr lang="pl-PL"/>
          </a:p>
        </p:txBody>
      </p:sp>
      <p:sp>
        <p:nvSpPr>
          <p:cNvPr id="19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2012464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B93BBB-90B3-4AF4-A350-601B64065AD9}" type="slidenum">
              <a:rPr lang="pl-PL"/>
              <a:pPr/>
              <a:t>40</a:t>
            </a:fld>
            <a:endParaRPr lang="pl-PL"/>
          </a:p>
        </p:txBody>
      </p:sp>
      <p:sp>
        <p:nvSpPr>
          <p:cNvPr id="19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8974289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D88C00-FEEA-454F-8341-57B4E3EBBE6C}" type="slidenum">
              <a:rPr lang="pl-PL"/>
              <a:pPr/>
              <a:t>42</a:t>
            </a:fld>
            <a:endParaRPr lang="pl-PL"/>
          </a:p>
        </p:txBody>
      </p:sp>
      <p:sp>
        <p:nvSpPr>
          <p:cNvPr id="223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7336307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D88C00-FEEA-454F-8341-57B4E3EBBE6C}" type="slidenum">
              <a:rPr lang="pl-PL"/>
              <a:pPr/>
              <a:t>43</a:t>
            </a:fld>
            <a:endParaRPr lang="pl-PL"/>
          </a:p>
        </p:txBody>
      </p:sp>
      <p:sp>
        <p:nvSpPr>
          <p:cNvPr id="223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9458104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D67740-9399-43C4-8390-EC657CC621CF}" type="slidenum">
              <a:rPr lang="pl-PL"/>
              <a:pPr/>
              <a:t>44</a:t>
            </a:fld>
            <a:endParaRPr lang="pl-PL"/>
          </a:p>
        </p:txBody>
      </p:sp>
      <p:sp>
        <p:nvSpPr>
          <p:cNvPr id="225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9814661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D5C184-04E0-4CB5-9396-99C5C69D3E60}" type="slidenum">
              <a:rPr lang="pl-PL"/>
              <a:pPr/>
              <a:t>45</a:t>
            </a:fld>
            <a:endParaRPr lang="pl-PL"/>
          </a:p>
        </p:txBody>
      </p:sp>
      <p:sp>
        <p:nvSpPr>
          <p:cNvPr id="226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6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0238632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6C9F63-E9C2-4402-9AED-551AE7AD25A0}" type="slidenum">
              <a:rPr lang="pl-PL"/>
              <a:pPr/>
              <a:t>46</a:t>
            </a:fld>
            <a:endParaRPr lang="pl-PL"/>
          </a:p>
        </p:txBody>
      </p:sp>
      <p:sp>
        <p:nvSpPr>
          <p:cNvPr id="227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6226720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8D0669-BC5E-4B9C-9008-D5D88343618E}" type="slidenum">
              <a:rPr lang="pl-PL"/>
              <a:pPr/>
              <a:t>47</a:t>
            </a:fld>
            <a:endParaRPr lang="pl-PL"/>
          </a:p>
        </p:txBody>
      </p:sp>
      <p:sp>
        <p:nvSpPr>
          <p:cNvPr id="228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8247503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732A98-3E78-43D6-A006-7EDCEF6A7633}" type="slidenum">
              <a:rPr lang="pl-PL"/>
              <a:pPr/>
              <a:t>48</a:t>
            </a:fld>
            <a:endParaRPr lang="pl-PL"/>
          </a:p>
        </p:txBody>
      </p:sp>
      <p:sp>
        <p:nvSpPr>
          <p:cNvPr id="229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9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947923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7662829-BA07-453A-8790-B0E1DD81975B}" type="slidenum">
              <a:rPr lang="pl-PL" sz="1200"/>
              <a:pPr algn="r"/>
              <a:t>4</a:t>
            </a:fld>
            <a:endParaRPr lang="pl-PL" sz="120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4375659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4FCBEC-02CB-4BD2-A590-5D4F545F17EE}" type="slidenum">
              <a:rPr lang="pl-PL"/>
              <a:pPr/>
              <a:t>49</a:t>
            </a:fld>
            <a:endParaRPr lang="pl-PL"/>
          </a:p>
        </p:txBody>
      </p:sp>
      <p:sp>
        <p:nvSpPr>
          <p:cNvPr id="230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0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0010002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A1E2E0-0BE5-4EFC-AC41-A7DDD72311FB}" type="slidenum">
              <a:rPr lang="pl-PL"/>
              <a:pPr/>
              <a:t>50</a:t>
            </a:fld>
            <a:endParaRPr lang="pl-PL"/>
          </a:p>
        </p:txBody>
      </p:sp>
      <p:sp>
        <p:nvSpPr>
          <p:cNvPr id="231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1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6359804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15048E-8BF9-4A05-96AD-5D612BB770B0}" type="slidenum">
              <a:rPr lang="pl-PL"/>
              <a:pPr/>
              <a:t>51</a:t>
            </a:fld>
            <a:endParaRPr lang="pl-PL"/>
          </a:p>
        </p:txBody>
      </p:sp>
      <p:sp>
        <p:nvSpPr>
          <p:cNvPr id="232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2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156474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EB5302-3844-4105-88FC-DCE512B1E790}" type="slidenum">
              <a:rPr lang="pl-PL"/>
              <a:pPr/>
              <a:t>52</a:t>
            </a:fld>
            <a:endParaRPr lang="pl-PL"/>
          </a:p>
        </p:txBody>
      </p:sp>
      <p:sp>
        <p:nvSpPr>
          <p:cNvPr id="233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3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6033645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244B4B-B781-413F-84CC-B6E7E6CECABF}" type="slidenum">
              <a:rPr lang="pl-PL"/>
              <a:pPr/>
              <a:t>53</a:t>
            </a:fld>
            <a:endParaRPr lang="pl-PL"/>
          </a:p>
        </p:txBody>
      </p:sp>
      <p:sp>
        <p:nvSpPr>
          <p:cNvPr id="234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4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7506375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1BEF49A-4179-40EC-9463-6E07D5B9591C}" type="slidenum">
              <a:rPr lang="pl-PL"/>
              <a:pPr/>
              <a:t>54</a:t>
            </a:fld>
            <a:endParaRPr lang="pl-PL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910756810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1E37C6-C9D3-4015-B056-623EDF82DFD7}" type="slidenum">
              <a:rPr lang="pl-PL"/>
              <a:pPr/>
              <a:t>55</a:t>
            </a:fld>
            <a:endParaRPr lang="pl-PL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748489702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EC6C609-639F-47D2-BE2B-E9637DDC659E}" type="slidenum">
              <a:rPr lang="pl-PL" sz="1200"/>
              <a:pPr algn="r"/>
              <a:t>56</a:t>
            </a:fld>
            <a:endParaRPr lang="pl-PL" sz="1200"/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6338279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C74F15-DF05-4DDF-95D7-B85FADDCC285}" type="slidenum">
              <a:rPr lang="pl-PL"/>
              <a:pPr/>
              <a:t>57</a:t>
            </a:fld>
            <a:endParaRPr lang="pl-PL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566196868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FB9A08-CDF2-4286-A7D3-62A8C61331E9}" type="slidenum">
              <a:rPr lang="pl-PL"/>
              <a:pPr/>
              <a:t>58</a:t>
            </a:fld>
            <a:endParaRPr lang="pl-PL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0294460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7662829-BA07-453A-8790-B0E1DD81975B}" type="slidenum">
              <a:rPr lang="pl-PL" sz="1200"/>
              <a:pPr algn="r"/>
              <a:t>5</a:t>
            </a:fld>
            <a:endParaRPr lang="pl-PL" sz="120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65545864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FB9A08-CDF2-4286-A7D3-62A8C61331E9}" type="slidenum">
              <a:rPr lang="pl-PL"/>
              <a:pPr/>
              <a:t>59</a:t>
            </a:fld>
            <a:endParaRPr lang="pl-PL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2332317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4B107F7-9C56-4EDD-A7A5-9E0525F42F60}" type="slidenum">
              <a:rPr lang="pl-PL" sz="1200"/>
              <a:pPr algn="r"/>
              <a:t>6</a:t>
            </a:fld>
            <a:endParaRPr lang="pl-PL" sz="1200"/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4373428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7DD9DC-01DA-41BE-BB49-2750D657DA25}" type="slidenum">
              <a:rPr lang="pl-PL"/>
              <a:pPr/>
              <a:t>8</a:t>
            </a:fld>
            <a:endParaRPr lang="pl-PL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2228257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7DD9DC-01DA-41BE-BB49-2750D657DA25}" type="slidenum">
              <a:rPr lang="pl-PL"/>
              <a:pPr/>
              <a:t>9</a:t>
            </a:fld>
            <a:endParaRPr lang="pl-PL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2238561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BE30574-0583-41BA-AC46-BEED70934A23}" type="slidenum">
              <a:rPr lang="pl-PL" sz="1200"/>
              <a:pPr algn="r"/>
              <a:t>10</a:t>
            </a:fld>
            <a:endParaRPr lang="pl-PL" sz="1200"/>
          </a:p>
        </p:txBody>
      </p:sp>
      <p:sp>
        <p:nvSpPr>
          <p:cNvPr id="111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316624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1" name="Rectangle 4"/>
              <p:cNvSpPr>
                <a:spLocks noChangeArrowheads="1"/>
              </p:cNvSpPr>
              <p:nvPr/>
            </p:nvSpPr>
            <p:spPr bwMode="white">
              <a:xfrm>
                <a:off x="0" y="0"/>
                <a:ext cx="5760" cy="1600"/>
              </a:xfrm>
              <a:prstGeom prst="rect">
                <a:avLst/>
              </a:prstGeom>
              <a:gradFill rotWithShape="0">
                <a:gsLst>
                  <a:gs pos="0">
                    <a:schemeClr val="hlink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2" name="Rectangle 5"/>
              <p:cNvSpPr>
                <a:spLocks noChangeArrowheads="1"/>
              </p:cNvSpPr>
              <p:nvPr/>
            </p:nvSpPr>
            <p:spPr bwMode="white">
              <a:xfrm>
                <a:off x="0" y="1600"/>
                <a:ext cx="5760" cy="2720"/>
              </a:xfrm>
              <a:prstGeom prst="rect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pic>
          <p:nvPicPr>
            <p:cNvPr id="6" name="Picture 6" descr="A:\grapes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ltGray">
            <a:xfrm>
              <a:off x="163" y="0"/>
              <a:ext cx="680" cy="3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7" name="Group 7"/>
            <p:cNvGrpSpPr>
              <a:grpSpLocks/>
            </p:cNvGrpSpPr>
            <p:nvPr/>
          </p:nvGrpSpPr>
          <p:grpSpPr bwMode="auto">
            <a:xfrm>
              <a:off x="648" y="0"/>
              <a:ext cx="97" cy="3613"/>
              <a:chOff x="226" y="0"/>
              <a:chExt cx="80" cy="3613"/>
            </a:xfrm>
          </p:grpSpPr>
          <p:sp>
            <p:nvSpPr>
              <p:cNvPr id="9" name="Rectangle 8"/>
              <p:cNvSpPr>
                <a:spLocks noChangeArrowheads="1"/>
              </p:cNvSpPr>
              <p:nvPr/>
            </p:nvSpPr>
            <p:spPr bwMode="ltGray">
              <a:xfrm>
                <a:off x="226" y="0"/>
                <a:ext cx="80" cy="853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0" name="Rectangle 9"/>
              <p:cNvSpPr>
                <a:spLocks noChangeArrowheads="1"/>
              </p:cNvSpPr>
              <p:nvPr/>
            </p:nvSpPr>
            <p:spPr bwMode="ltGray">
              <a:xfrm>
                <a:off x="226" y="840"/>
                <a:ext cx="80" cy="2773"/>
              </a:xfrm>
              <a:prstGeom prst="rect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8" name="Rectangle 10"/>
            <p:cNvSpPr>
              <a:spLocks noChangeArrowheads="1"/>
            </p:cNvSpPr>
            <p:nvPr/>
          </p:nvSpPr>
          <p:spPr bwMode="ltGray">
            <a:xfrm>
              <a:off x="0" y="1536"/>
              <a:ext cx="4294" cy="160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3083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1371600" y="110013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 tytułu</a:t>
            </a:r>
            <a:br>
              <a:rPr lang="pl-PL"/>
            </a:br>
            <a:r>
              <a:rPr lang="pl-PL"/>
              <a:t>z Wzorca</a:t>
            </a:r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pl-PL"/>
              <a:t>Kliknij, aby edytować styl podtytułu z Wzorca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rgbClr val="660066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rgbClr val="660066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rgbClr val="660066"/>
                </a:solidFill>
              </a:defRPr>
            </a:lvl1pPr>
          </a:lstStyle>
          <a:p>
            <a:pPr>
              <a:defRPr/>
            </a:pPr>
            <a:fld id="{B3D775FB-840D-47A9-A29B-F317115887A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6C0AF0-1E2E-40B3-8428-0F57968932D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124700" y="609600"/>
            <a:ext cx="1943100" cy="54864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295400" y="609600"/>
            <a:ext cx="5676900" cy="54864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AFB8E9-BBA2-4F29-A45B-B5A2F604B24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E6E523-5B34-42F3-AD99-574E340CCF6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56D8C9-7F80-4CA5-A135-225A782EEF0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2954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257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69A846-97A6-4164-8F1D-2AFC5503656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18346-8E72-417E-B68D-999C5C482FA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F10E6-8229-484A-BAC2-347F28109F6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2246EA-6C03-4566-8033-183CC8DC234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C8B069-851C-4500-B589-A1BAB38A931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8C7BA9-63DF-43ED-942E-64786FE3ACF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4344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2052" name="Rectangle 4"/>
              <p:cNvSpPr>
                <a:spLocks noChangeArrowheads="1"/>
              </p:cNvSpPr>
              <p:nvPr/>
            </p:nvSpPr>
            <p:spPr bwMode="white">
              <a:xfrm>
                <a:off x="0" y="0"/>
                <a:ext cx="5760" cy="384"/>
              </a:xfrm>
              <a:prstGeom prst="rect">
                <a:avLst/>
              </a:prstGeom>
              <a:gradFill rotWithShape="0">
                <a:gsLst>
                  <a:gs pos="0">
                    <a:schemeClr val="hlink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3" name="Rectangle 5"/>
              <p:cNvSpPr>
                <a:spLocks noChangeArrowheads="1"/>
              </p:cNvSpPr>
              <p:nvPr/>
            </p:nvSpPr>
            <p:spPr bwMode="white">
              <a:xfrm>
                <a:off x="0" y="384"/>
                <a:ext cx="5760" cy="3936"/>
              </a:xfrm>
              <a:prstGeom prst="rect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grpSp>
          <p:nvGrpSpPr>
            <p:cNvPr id="14345" name="Group 6"/>
            <p:cNvGrpSpPr>
              <a:grpSpLocks/>
            </p:cNvGrpSpPr>
            <p:nvPr/>
          </p:nvGrpSpPr>
          <p:grpSpPr bwMode="auto">
            <a:xfrm>
              <a:off x="0" y="0"/>
              <a:ext cx="1667" cy="3613"/>
              <a:chOff x="0" y="0"/>
              <a:chExt cx="1667" cy="3613"/>
            </a:xfrm>
          </p:grpSpPr>
          <p:pic>
            <p:nvPicPr>
              <p:cNvPr id="14346" name="Picture 7" descr="A:\grapes.GIF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ltGray">
              <a:xfrm>
                <a:off x="163" y="0"/>
                <a:ext cx="534" cy="31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14347" name="Group 8"/>
              <p:cNvGrpSpPr>
                <a:grpSpLocks/>
              </p:cNvGrpSpPr>
              <p:nvPr/>
            </p:nvGrpSpPr>
            <p:grpSpPr bwMode="auto">
              <a:xfrm>
                <a:off x="226" y="0"/>
                <a:ext cx="80" cy="3613"/>
                <a:chOff x="226" y="0"/>
                <a:chExt cx="80" cy="3613"/>
              </a:xfrm>
            </p:grpSpPr>
            <p:sp>
              <p:nvSpPr>
                <p:cNvPr id="2057" name="Rectangle 9"/>
                <p:cNvSpPr>
                  <a:spLocks noChangeArrowheads="1"/>
                </p:cNvSpPr>
                <p:nvPr/>
              </p:nvSpPr>
              <p:spPr bwMode="ltGray">
                <a:xfrm>
                  <a:off x="226" y="0"/>
                  <a:ext cx="80" cy="853"/>
                </a:xfrm>
                <a:prstGeom prst="rect">
                  <a:avLst/>
                </a:prstGeom>
                <a:gradFill rotWithShape="0">
                  <a:gsLst>
                    <a:gs pos="0">
                      <a:schemeClr val="folHlink"/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pl-PL"/>
                </a:p>
              </p:txBody>
            </p:sp>
            <p:sp>
              <p:nvSpPr>
                <p:cNvPr id="2058" name="Rectangle 10"/>
                <p:cNvSpPr>
                  <a:spLocks noChangeArrowheads="1"/>
                </p:cNvSpPr>
                <p:nvPr/>
              </p:nvSpPr>
              <p:spPr bwMode="ltGray">
                <a:xfrm>
                  <a:off x="226" y="840"/>
                  <a:ext cx="80" cy="2773"/>
                </a:xfrm>
                <a:prstGeom prst="rect">
                  <a:avLst/>
                </a:prstGeom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pl-PL"/>
                </a:p>
              </p:txBody>
            </p:sp>
          </p:grpSp>
          <p:sp>
            <p:nvSpPr>
              <p:cNvPr id="2059" name="Rectangle 11"/>
              <p:cNvSpPr>
                <a:spLocks noChangeArrowheads="1"/>
              </p:cNvSpPr>
              <p:nvPr/>
            </p:nvSpPr>
            <p:spPr bwMode="ltGray">
              <a:xfrm>
                <a:off x="0" y="347"/>
                <a:ext cx="1667" cy="80"/>
              </a:xfrm>
              <a:prstGeom prst="rect">
                <a:avLst/>
              </a:prstGeom>
              <a:gradFill rotWithShape="0">
                <a:gsLst>
                  <a:gs pos="0">
                    <a:schemeClr val="hlink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</p:grpSp>
      <p:sp>
        <p:nvSpPr>
          <p:cNvPr id="14339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tytułu</a:t>
            </a:r>
            <a:br>
              <a:rPr lang="pl-PL" smtClean="0"/>
            </a:br>
            <a:r>
              <a:rPr lang="pl-PL" smtClean="0"/>
              <a:t>z Wzorca</a:t>
            </a:r>
          </a:p>
        </p:txBody>
      </p:sp>
      <p:sp>
        <p:nvSpPr>
          <p:cNvPr id="14340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2062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95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63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38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64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 smtClean="0">
                <a:latin typeface="+mn-lt"/>
              </a:defRPr>
            </a:lvl1pPr>
          </a:lstStyle>
          <a:p>
            <a:pPr>
              <a:defRPr/>
            </a:pPr>
            <a:fld id="{9847F712-12C7-45AE-BD2F-D0A8AFDC599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0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png"/><Relationship Id="rId4" Type="http://schemas.openxmlformats.org/officeDocument/2006/relationships/oleObject" Target="../embeddings/oleObject1.bin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3.wmf"/><Relationship Id="rId4" Type="http://schemas.openxmlformats.org/officeDocument/2006/relationships/oleObject" Target="../embeddings/oleObject2.bin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image" Target="../media/image18.wmf"/><Relationship Id="rId3" Type="http://schemas.openxmlformats.org/officeDocument/2006/relationships/notesSlide" Target="../notesSlides/notesSlide30.xml"/><Relationship Id="rId7" Type="http://schemas.openxmlformats.org/officeDocument/2006/relationships/image" Target="../media/image15.wmf"/><Relationship Id="rId12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17.wmf"/><Relationship Id="rId5" Type="http://schemas.openxmlformats.org/officeDocument/2006/relationships/image" Target="../media/image14.wmf"/><Relationship Id="rId15" Type="http://schemas.openxmlformats.org/officeDocument/2006/relationships/image" Target="../media/image19.wmf"/><Relationship Id="rId10" Type="http://schemas.openxmlformats.org/officeDocument/2006/relationships/oleObject" Target="../embeddings/oleObject6.bin"/><Relationship Id="rId4" Type="http://schemas.openxmlformats.org/officeDocument/2006/relationships/oleObject" Target="../embeddings/oleObject3.bin"/><Relationship Id="rId9" Type="http://schemas.openxmlformats.org/officeDocument/2006/relationships/image" Target="../media/image16.wmf"/><Relationship Id="rId14" Type="http://schemas.openxmlformats.org/officeDocument/2006/relationships/oleObject" Target="../embeddings/oleObject8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0.emf"/><Relationship Id="rId4" Type="http://schemas.openxmlformats.org/officeDocument/2006/relationships/oleObject" Target="../embeddings/oleObject9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0.emf"/><Relationship Id="rId4" Type="http://schemas.openxmlformats.org/officeDocument/2006/relationships/oleObject" Target="../embeddings/oleObject10.bin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21.wmf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24.wmf"/><Relationship Id="rId4" Type="http://schemas.openxmlformats.org/officeDocument/2006/relationships/oleObject" Target="../embeddings/oleObject14.bin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7" Type="http://schemas.openxmlformats.org/officeDocument/2006/relationships/image" Target="../media/image2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25.wmf"/><Relationship Id="rId4" Type="http://schemas.openxmlformats.org/officeDocument/2006/relationships/oleObject" Target="../embeddings/oleObject15.bin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notesSlide" Target="../notesSlides/notesSlide39.xml"/><Relationship Id="rId7" Type="http://schemas.openxmlformats.org/officeDocument/2006/relationships/image" Target="../media/image2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8.bin"/><Relationship Id="rId11" Type="http://schemas.openxmlformats.org/officeDocument/2006/relationships/image" Target="../media/image24.wmf"/><Relationship Id="rId5" Type="http://schemas.openxmlformats.org/officeDocument/2006/relationships/image" Target="../media/image27.wmf"/><Relationship Id="rId10" Type="http://schemas.openxmlformats.org/officeDocument/2006/relationships/oleObject" Target="../embeddings/oleObject20.bin"/><Relationship Id="rId4" Type="http://schemas.openxmlformats.org/officeDocument/2006/relationships/oleObject" Target="../embeddings/oleObject17.bin"/><Relationship Id="rId9" Type="http://schemas.openxmlformats.org/officeDocument/2006/relationships/image" Target="../media/image29.wmf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13" Type="http://schemas.openxmlformats.org/officeDocument/2006/relationships/image" Target="../media/image34.wmf"/><Relationship Id="rId18" Type="http://schemas.openxmlformats.org/officeDocument/2006/relationships/oleObject" Target="../embeddings/oleObject29.bin"/><Relationship Id="rId3" Type="http://schemas.openxmlformats.org/officeDocument/2006/relationships/notesSlide" Target="../notesSlides/notesSlide44.xml"/><Relationship Id="rId21" Type="http://schemas.openxmlformats.org/officeDocument/2006/relationships/image" Target="../media/image37.wmf"/><Relationship Id="rId7" Type="http://schemas.openxmlformats.org/officeDocument/2006/relationships/image" Target="../media/image31.wmf"/><Relationship Id="rId12" Type="http://schemas.openxmlformats.org/officeDocument/2006/relationships/oleObject" Target="../embeddings/oleObject25.bin"/><Relationship Id="rId17" Type="http://schemas.openxmlformats.org/officeDocument/2006/relationships/oleObject" Target="../embeddings/oleObject28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27.bin"/><Relationship Id="rId20" Type="http://schemas.openxmlformats.org/officeDocument/2006/relationships/oleObject" Target="../embeddings/oleObject30.bin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2.bin"/><Relationship Id="rId11" Type="http://schemas.openxmlformats.org/officeDocument/2006/relationships/image" Target="../media/image33.wmf"/><Relationship Id="rId5" Type="http://schemas.openxmlformats.org/officeDocument/2006/relationships/image" Target="../media/image30.wmf"/><Relationship Id="rId15" Type="http://schemas.openxmlformats.org/officeDocument/2006/relationships/image" Target="../media/image35.wmf"/><Relationship Id="rId23" Type="http://schemas.openxmlformats.org/officeDocument/2006/relationships/image" Target="../media/image38.wmf"/><Relationship Id="rId10" Type="http://schemas.openxmlformats.org/officeDocument/2006/relationships/oleObject" Target="../embeddings/oleObject24.bin"/><Relationship Id="rId19" Type="http://schemas.openxmlformats.org/officeDocument/2006/relationships/image" Target="../media/image36.wmf"/><Relationship Id="rId4" Type="http://schemas.openxmlformats.org/officeDocument/2006/relationships/oleObject" Target="../embeddings/oleObject21.bin"/><Relationship Id="rId9" Type="http://schemas.openxmlformats.org/officeDocument/2006/relationships/image" Target="../media/image32.wmf"/><Relationship Id="rId14" Type="http://schemas.openxmlformats.org/officeDocument/2006/relationships/oleObject" Target="../embeddings/oleObject26.bin"/><Relationship Id="rId22" Type="http://schemas.openxmlformats.org/officeDocument/2006/relationships/oleObject" Target="../embeddings/oleObject31.bin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4.bin"/><Relationship Id="rId3" Type="http://schemas.openxmlformats.org/officeDocument/2006/relationships/notesSlide" Target="../notesSlides/notesSlide46.xml"/><Relationship Id="rId7" Type="http://schemas.openxmlformats.org/officeDocument/2006/relationships/image" Target="../media/image40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33.bin"/><Relationship Id="rId5" Type="http://schemas.openxmlformats.org/officeDocument/2006/relationships/image" Target="../media/image39.wmf"/><Relationship Id="rId10" Type="http://schemas.openxmlformats.org/officeDocument/2006/relationships/oleObject" Target="../embeddings/oleObject35.bin"/><Relationship Id="rId4" Type="http://schemas.openxmlformats.org/officeDocument/2006/relationships/oleObject" Target="../embeddings/oleObject32.bin"/><Relationship Id="rId9" Type="http://schemas.openxmlformats.org/officeDocument/2006/relationships/image" Target="../media/image41.wmf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8.bin"/><Relationship Id="rId13" Type="http://schemas.openxmlformats.org/officeDocument/2006/relationships/image" Target="../media/image44.wmf"/><Relationship Id="rId3" Type="http://schemas.openxmlformats.org/officeDocument/2006/relationships/notesSlide" Target="../notesSlides/notesSlide47.xml"/><Relationship Id="rId7" Type="http://schemas.openxmlformats.org/officeDocument/2006/relationships/image" Target="../media/image42.wmf"/><Relationship Id="rId12" Type="http://schemas.openxmlformats.org/officeDocument/2006/relationships/oleObject" Target="../embeddings/oleObject40.bin"/><Relationship Id="rId17" Type="http://schemas.openxmlformats.org/officeDocument/2006/relationships/image" Target="../media/image46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42.bin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37.bin"/><Relationship Id="rId11" Type="http://schemas.openxmlformats.org/officeDocument/2006/relationships/image" Target="../media/image43.wmf"/><Relationship Id="rId5" Type="http://schemas.openxmlformats.org/officeDocument/2006/relationships/image" Target="../media/image40.wmf"/><Relationship Id="rId15" Type="http://schemas.openxmlformats.org/officeDocument/2006/relationships/image" Target="../media/image45.wmf"/><Relationship Id="rId10" Type="http://schemas.openxmlformats.org/officeDocument/2006/relationships/oleObject" Target="../embeddings/oleObject39.bin"/><Relationship Id="rId4" Type="http://schemas.openxmlformats.org/officeDocument/2006/relationships/oleObject" Target="../embeddings/oleObject36.bin"/><Relationship Id="rId9" Type="http://schemas.openxmlformats.org/officeDocument/2006/relationships/image" Target="../media/image41.wmf"/><Relationship Id="rId14" Type="http://schemas.openxmlformats.org/officeDocument/2006/relationships/oleObject" Target="../embeddings/oleObject41.bin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5.bin"/><Relationship Id="rId3" Type="http://schemas.openxmlformats.org/officeDocument/2006/relationships/notesSlide" Target="../notesSlides/notesSlide48.xml"/><Relationship Id="rId7" Type="http://schemas.openxmlformats.org/officeDocument/2006/relationships/image" Target="../media/image48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44.bin"/><Relationship Id="rId11" Type="http://schemas.openxmlformats.org/officeDocument/2006/relationships/image" Target="../media/image50.wmf"/><Relationship Id="rId5" Type="http://schemas.openxmlformats.org/officeDocument/2006/relationships/image" Target="../media/image47.wmf"/><Relationship Id="rId10" Type="http://schemas.openxmlformats.org/officeDocument/2006/relationships/oleObject" Target="../embeddings/oleObject46.bin"/><Relationship Id="rId4" Type="http://schemas.openxmlformats.org/officeDocument/2006/relationships/oleObject" Target="../embeddings/oleObject43.bin"/><Relationship Id="rId9" Type="http://schemas.openxmlformats.org/officeDocument/2006/relationships/image" Target="../media/image49.wmf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9.bin"/><Relationship Id="rId13" Type="http://schemas.openxmlformats.org/officeDocument/2006/relationships/image" Target="../media/image53.wmf"/><Relationship Id="rId18" Type="http://schemas.openxmlformats.org/officeDocument/2006/relationships/oleObject" Target="../embeddings/oleObject54.bin"/><Relationship Id="rId3" Type="http://schemas.openxmlformats.org/officeDocument/2006/relationships/notesSlide" Target="../notesSlides/notesSlide50.xml"/><Relationship Id="rId21" Type="http://schemas.openxmlformats.org/officeDocument/2006/relationships/image" Target="../media/image57.wmf"/><Relationship Id="rId7" Type="http://schemas.openxmlformats.org/officeDocument/2006/relationships/image" Target="../media/image42.wmf"/><Relationship Id="rId12" Type="http://schemas.openxmlformats.org/officeDocument/2006/relationships/oleObject" Target="../embeddings/oleObject51.bin"/><Relationship Id="rId17" Type="http://schemas.openxmlformats.org/officeDocument/2006/relationships/image" Target="../media/image55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53.bin"/><Relationship Id="rId20" Type="http://schemas.openxmlformats.org/officeDocument/2006/relationships/oleObject" Target="../embeddings/oleObject55.bin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48.bin"/><Relationship Id="rId11" Type="http://schemas.openxmlformats.org/officeDocument/2006/relationships/image" Target="../media/image52.wmf"/><Relationship Id="rId5" Type="http://schemas.openxmlformats.org/officeDocument/2006/relationships/image" Target="../media/image40.wmf"/><Relationship Id="rId15" Type="http://schemas.openxmlformats.org/officeDocument/2006/relationships/image" Target="../media/image54.wmf"/><Relationship Id="rId10" Type="http://schemas.openxmlformats.org/officeDocument/2006/relationships/oleObject" Target="../embeddings/oleObject50.bin"/><Relationship Id="rId19" Type="http://schemas.openxmlformats.org/officeDocument/2006/relationships/image" Target="../media/image56.wmf"/><Relationship Id="rId4" Type="http://schemas.openxmlformats.org/officeDocument/2006/relationships/oleObject" Target="../embeddings/oleObject47.bin"/><Relationship Id="rId9" Type="http://schemas.openxmlformats.org/officeDocument/2006/relationships/image" Target="../media/image51.wmf"/><Relationship Id="rId14" Type="http://schemas.openxmlformats.org/officeDocument/2006/relationships/oleObject" Target="../embeddings/oleObject52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13642" y="1763815"/>
            <a:ext cx="7772400" cy="1143000"/>
          </a:xfrm>
        </p:spPr>
        <p:txBody>
          <a:bodyPr/>
          <a:lstStyle/>
          <a:p>
            <a:pPr algn="ctr"/>
            <a:r>
              <a:rPr lang="pl-PL" dirty="0" smtClean="0">
                <a:solidFill>
                  <a:schemeClr val="folHlink"/>
                </a:solidFill>
              </a:rPr>
              <a:t>MATEMATYKA w ANALIZIE</a:t>
            </a:r>
            <a:br>
              <a:rPr lang="pl-PL" dirty="0" smtClean="0">
                <a:solidFill>
                  <a:schemeClr val="folHlink"/>
                </a:solidFill>
              </a:rPr>
            </a:br>
            <a:r>
              <a:rPr lang="pl-PL" dirty="0" smtClean="0">
                <a:solidFill>
                  <a:schemeClr val="folHlink"/>
                </a:solidFill>
              </a:rPr>
              <a:t>SIECI i SYSTEMÓW</a:t>
            </a:r>
            <a:br>
              <a:rPr lang="pl-PL" dirty="0" smtClean="0">
                <a:solidFill>
                  <a:schemeClr val="folHlink"/>
                </a:solidFill>
              </a:rPr>
            </a:br>
            <a:endParaRPr lang="pl-PL" dirty="0" smtClean="0"/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513642" y="4153921"/>
            <a:ext cx="384842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dirty="0">
                <a:latin typeface="Impact" pitchFamily="34" charset="0"/>
              </a:rPr>
              <a:t>p</a:t>
            </a:r>
            <a:r>
              <a:rPr lang="pl-PL" sz="2800" dirty="0" smtClean="0">
                <a:latin typeface="Impact" pitchFamily="34" charset="0"/>
              </a:rPr>
              <a:t>rof. Zdzisław </a:t>
            </a:r>
            <a:r>
              <a:rPr lang="pl-PL" sz="2800" dirty="0">
                <a:latin typeface="Impact" pitchFamily="34" charset="0"/>
              </a:rPr>
              <a:t>PAPIR</a:t>
            </a:r>
          </a:p>
          <a:p>
            <a:r>
              <a:rPr lang="pl-PL" sz="2800" dirty="0" smtClean="0">
                <a:latin typeface="Impact" pitchFamily="34" charset="0"/>
              </a:rPr>
              <a:t>Instytut Telekomunikacji</a:t>
            </a:r>
          </a:p>
          <a:p>
            <a:r>
              <a:rPr lang="pl-PL" sz="2800" dirty="0" smtClean="0">
                <a:latin typeface="Impact" pitchFamily="34" charset="0"/>
              </a:rPr>
              <a:t>Pok. 404, bud. D6</a:t>
            </a:r>
          </a:p>
          <a:p>
            <a:r>
              <a:rPr lang="pl-PL" sz="2800" dirty="0" smtClean="0">
                <a:latin typeface="Impact" pitchFamily="34" charset="0"/>
              </a:rPr>
              <a:t>papir@agh.edu.pl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4887035" y="4153921"/>
            <a:ext cx="384842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dirty="0">
                <a:latin typeface="Impact" pitchFamily="34" charset="0"/>
              </a:rPr>
              <a:t>d</a:t>
            </a:r>
            <a:r>
              <a:rPr lang="pl-PL" sz="2800" dirty="0" smtClean="0">
                <a:latin typeface="Impact" pitchFamily="34" charset="0"/>
              </a:rPr>
              <a:t>r inż. Krzysztof RUSEK</a:t>
            </a:r>
            <a:endParaRPr lang="pl-PL" sz="2800" dirty="0">
              <a:latin typeface="Impact" pitchFamily="34" charset="0"/>
            </a:endParaRPr>
          </a:p>
          <a:p>
            <a:r>
              <a:rPr lang="pl-PL" sz="2800" dirty="0" smtClean="0">
                <a:latin typeface="Impact" pitchFamily="34" charset="0"/>
              </a:rPr>
              <a:t>Instytut Telekomunikacji</a:t>
            </a:r>
          </a:p>
          <a:p>
            <a:r>
              <a:rPr lang="pl-PL" sz="2800" dirty="0" smtClean="0">
                <a:latin typeface="Impact" pitchFamily="34" charset="0"/>
              </a:rPr>
              <a:t>Pok. 216, bud. B9</a:t>
            </a:r>
          </a:p>
          <a:p>
            <a:r>
              <a:rPr lang="pl-PL" sz="2800" dirty="0" smtClean="0">
                <a:latin typeface="Impact" pitchFamily="34" charset="0"/>
              </a:rPr>
              <a:t>krusek@agh.edu.pl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21550" y="381000"/>
            <a:ext cx="7772400" cy="11430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LITERATURA (</a:t>
            </a:r>
            <a:r>
              <a:rPr lang="pl-PL" dirty="0" err="1" smtClean="0">
                <a:solidFill>
                  <a:schemeClr val="folHlink"/>
                </a:solidFill>
              </a:rPr>
              <a:t>internet</a:t>
            </a:r>
            <a:r>
              <a:rPr lang="pl-PL" dirty="0" smtClean="0">
                <a:solidFill>
                  <a:schemeClr val="folHlink"/>
                </a:solidFill>
              </a:rPr>
              <a:t>, *.pdf </a:t>
            </a:r>
            <a:r>
              <a:rPr lang="pl-PL" dirty="0" err="1" smtClean="0">
                <a:solidFill>
                  <a:schemeClr val="folHlink"/>
                </a:solidFill>
              </a:rPr>
              <a:t>files</a:t>
            </a:r>
            <a:r>
              <a:rPr lang="pl-PL" dirty="0" smtClean="0">
                <a:solidFill>
                  <a:schemeClr val="folHlink"/>
                </a:solidFill>
              </a:rPr>
              <a:t>)</a:t>
            </a:r>
            <a:endParaRPr lang="pl-PL" dirty="0" smtClean="0"/>
          </a:p>
        </p:txBody>
      </p:sp>
      <p:sp>
        <p:nvSpPr>
          <p:cNvPr id="110596" name="Text Box 4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6" name="Prostokąt 5"/>
          <p:cNvSpPr/>
          <p:nvPr/>
        </p:nvSpPr>
        <p:spPr>
          <a:xfrm>
            <a:off x="521550" y="1673805"/>
            <a:ext cx="88209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 err="1" smtClean="0">
                <a:solidFill>
                  <a:srgbClr val="009900"/>
                </a:solidFill>
              </a:rPr>
              <a:t>Moshe</a:t>
            </a:r>
            <a:r>
              <a:rPr lang="pl-PL" b="1" dirty="0" smtClean="0">
                <a:solidFill>
                  <a:srgbClr val="009900"/>
                </a:solidFill>
              </a:rPr>
              <a:t> Zukerman</a:t>
            </a:r>
          </a:p>
          <a:p>
            <a:r>
              <a:rPr lang="en-US" b="1" i="1" dirty="0" smtClean="0">
                <a:solidFill>
                  <a:srgbClr val="009900"/>
                </a:solidFill>
              </a:rPr>
              <a:t>Introduction to </a:t>
            </a:r>
            <a:r>
              <a:rPr lang="en-US" b="1" i="1" dirty="0" err="1" smtClean="0">
                <a:solidFill>
                  <a:srgbClr val="009900"/>
                </a:solidFill>
              </a:rPr>
              <a:t>Queueing</a:t>
            </a:r>
            <a:r>
              <a:rPr lang="en-US" b="1" i="1" dirty="0" smtClean="0">
                <a:solidFill>
                  <a:srgbClr val="009900"/>
                </a:solidFill>
              </a:rPr>
              <a:t> Theory</a:t>
            </a:r>
            <a:r>
              <a:rPr lang="pl-PL" b="1" i="1" dirty="0" smtClean="0">
                <a:solidFill>
                  <a:srgbClr val="009900"/>
                </a:solidFill>
              </a:rPr>
              <a:t/>
            </a:r>
            <a:br>
              <a:rPr lang="pl-PL" b="1" i="1" dirty="0" smtClean="0">
                <a:solidFill>
                  <a:srgbClr val="009900"/>
                </a:solidFill>
              </a:rPr>
            </a:br>
            <a:r>
              <a:rPr lang="en-US" b="1" i="1" dirty="0" smtClean="0">
                <a:solidFill>
                  <a:srgbClr val="009900"/>
                </a:solidFill>
              </a:rPr>
              <a:t>and</a:t>
            </a:r>
            <a:r>
              <a:rPr lang="pl-PL" b="1" i="1" dirty="0" smtClean="0">
                <a:solidFill>
                  <a:srgbClr val="009900"/>
                </a:solidFill>
              </a:rPr>
              <a:t> </a:t>
            </a:r>
            <a:r>
              <a:rPr lang="pl-PL" b="1" i="1" dirty="0" err="1" smtClean="0">
                <a:solidFill>
                  <a:srgbClr val="009900"/>
                </a:solidFill>
              </a:rPr>
              <a:t>Stochastic</a:t>
            </a:r>
            <a:r>
              <a:rPr lang="pl-PL" b="1" i="1" dirty="0" smtClean="0">
                <a:solidFill>
                  <a:srgbClr val="009900"/>
                </a:solidFill>
              </a:rPr>
              <a:t> </a:t>
            </a:r>
            <a:r>
              <a:rPr lang="pl-PL" b="1" i="1" dirty="0" err="1" smtClean="0">
                <a:solidFill>
                  <a:srgbClr val="009900"/>
                </a:solidFill>
              </a:rPr>
              <a:t>Teletraffic</a:t>
            </a:r>
            <a:r>
              <a:rPr lang="pl-PL" b="1" i="1" dirty="0" smtClean="0">
                <a:solidFill>
                  <a:srgbClr val="009900"/>
                </a:solidFill>
              </a:rPr>
              <a:t> </a:t>
            </a:r>
            <a:r>
              <a:rPr lang="pl-PL" b="1" i="1" dirty="0" err="1" smtClean="0">
                <a:solidFill>
                  <a:srgbClr val="009900"/>
                </a:solidFill>
              </a:rPr>
              <a:t>Models</a:t>
            </a:r>
            <a:endParaRPr lang="pl-PL" b="1" i="1" dirty="0" smtClean="0">
              <a:solidFill>
                <a:srgbClr val="009900"/>
              </a:solidFill>
            </a:endParaRPr>
          </a:p>
          <a:p>
            <a:r>
              <a:rPr lang="pl-PL" b="1" dirty="0" smtClean="0">
                <a:solidFill>
                  <a:srgbClr val="009900"/>
                </a:solidFill>
              </a:rPr>
              <a:t>EE Department,</a:t>
            </a:r>
          </a:p>
          <a:p>
            <a:r>
              <a:rPr lang="en-US" b="1" dirty="0" smtClean="0">
                <a:solidFill>
                  <a:srgbClr val="009900"/>
                </a:solidFill>
              </a:rPr>
              <a:t>City University of Hong Kong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106615" y="76200"/>
            <a:ext cx="7772400" cy="1143000"/>
          </a:xfrm>
        </p:spPr>
        <p:txBody>
          <a:bodyPr/>
          <a:lstStyle/>
          <a:p>
            <a:r>
              <a:rPr lang="pl-PL" dirty="0">
                <a:solidFill>
                  <a:schemeClr val="folHlink"/>
                </a:solidFill>
              </a:rPr>
              <a:t>LITERATURA</a:t>
            </a:r>
            <a:endParaRPr lang="pl-PL" dirty="0" smtClean="0"/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1106615" y="1268760"/>
            <a:ext cx="672972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err="1" smtClean="0">
                <a:solidFill>
                  <a:srgbClr val="000099"/>
                </a:solidFill>
              </a:rPr>
              <a:t>Boudewijn</a:t>
            </a:r>
            <a:r>
              <a:rPr lang="pl-PL" b="1" dirty="0" smtClean="0">
                <a:solidFill>
                  <a:srgbClr val="000099"/>
                </a:solidFill>
              </a:rPr>
              <a:t> R</a:t>
            </a:r>
            <a:r>
              <a:rPr lang="pl-PL" b="1" dirty="0">
                <a:solidFill>
                  <a:srgbClr val="000099"/>
                </a:solidFill>
              </a:rPr>
              <a:t>. </a:t>
            </a:r>
            <a:r>
              <a:rPr lang="pl-PL" b="1" dirty="0" err="1" smtClean="0">
                <a:solidFill>
                  <a:srgbClr val="000099"/>
                </a:solidFill>
              </a:rPr>
              <a:t>Haverkort</a:t>
            </a:r>
            <a:endParaRPr lang="pl-PL" b="1" dirty="0">
              <a:solidFill>
                <a:srgbClr val="000099"/>
              </a:solidFill>
            </a:endParaRPr>
          </a:p>
          <a:p>
            <a:r>
              <a:rPr lang="pl-PL" b="1" i="1" dirty="0">
                <a:solidFill>
                  <a:srgbClr val="000099"/>
                </a:solidFill>
              </a:rPr>
              <a:t>Performance of Computer </a:t>
            </a:r>
            <a:r>
              <a:rPr lang="pl-PL" b="1" i="1" dirty="0" err="1">
                <a:solidFill>
                  <a:srgbClr val="000099"/>
                </a:solidFill>
              </a:rPr>
              <a:t>Communication</a:t>
            </a:r>
            <a:r>
              <a:rPr lang="pl-PL" b="1" i="1" dirty="0">
                <a:solidFill>
                  <a:srgbClr val="000099"/>
                </a:solidFill>
              </a:rPr>
              <a:t> Systems</a:t>
            </a:r>
          </a:p>
          <a:p>
            <a:r>
              <a:rPr lang="pl-PL" b="1" dirty="0" err="1">
                <a:solidFill>
                  <a:srgbClr val="000099"/>
                </a:solidFill>
              </a:rPr>
              <a:t>Wiley</a:t>
            </a:r>
            <a:r>
              <a:rPr lang="pl-PL" b="1" dirty="0">
                <a:solidFill>
                  <a:srgbClr val="000099"/>
                </a:solidFill>
              </a:rPr>
              <a:t> </a:t>
            </a:r>
            <a:r>
              <a:rPr lang="pl-PL" b="1" dirty="0" smtClean="0">
                <a:solidFill>
                  <a:srgbClr val="000099"/>
                </a:solidFill>
              </a:rPr>
              <a:t>1999</a:t>
            </a:r>
            <a:endParaRPr lang="pl-PL" b="1" dirty="0">
              <a:solidFill>
                <a:srgbClr val="000099"/>
              </a:solidFill>
            </a:endParaRPr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106615" y="4493915"/>
            <a:ext cx="743504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CC6600"/>
                </a:solidFill>
              </a:rPr>
              <a:t>Zdzisław </a:t>
            </a:r>
            <a:r>
              <a:rPr lang="pl-PL" b="1" dirty="0">
                <a:solidFill>
                  <a:srgbClr val="CC6600"/>
                </a:solidFill>
              </a:rPr>
              <a:t>Papir</a:t>
            </a:r>
          </a:p>
          <a:p>
            <a:r>
              <a:rPr lang="pl-PL" b="1" i="1" dirty="0">
                <a:solidFill>
                  <a:srgbClr val="CC6600"/>
                </a:solidFill>
              </a:rPr>
              <a:t>Ruch telekomunikacyjny i przeciążenia sieci pakietowych</a:t>
            </a:r>
          </a:p>
          <a:p>
            <a:r>
              <a:rPr lang="pl-PL" b="1" dirty="0" err="1">
                <a:solidFill>
                  <a:srgbClr val="CC6600"/>
                </a:solidFill>
              </a:rPr>
              <a:t>WKiŁ</a:t>
            </a:r>
            <a:r>
              <a:rPr lang="pl-PL" b="1" dirty="0">
                <a:solidFill>
                  <a:srgbClr val="CC6600"/>
                </a:solidFill>
              </a:rPr>
              <a:t> </a:t>
            </a:r>
            <a:r>
              <a:rPr lang="pl-PL" b="1" dirty="0" smtClean="0">
                <a:solidFill>
                  <a:srgbClr val="CC6600"/>
                </a:solidFill>
              </a:rPr>
              <a:t>2001</a:t>
            </a:r>
            <a:endParaRPr lang="pl-PL" b="1" dirty="0">
              <a:solidFill>
                <a:srgbClr val="CC6600"/>
              </a:solidFill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1106615" y="2603705"/>
            <a:ext cx="706578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 smtClean="0">
                <a:solidFill>
                  <a:srgbClr val="000099"/>
                </a:solidFill>
              </a:rPr>
              <a:t>William </a:t>
            </a:r>
            <a:r>
              <a:rPr lang="pl-PL" b="1" dirty="0" err="1" smtClean="0">
                <a:solidFill>
                  <a:srgbClr val="000099"/>
                </a:solidFill>
              </a:rPr>
              <a:t>Stallings</a:t>
            </a:r>
            <a:endParaRPr lang="pl-PL" b="1" dirty="0" smtClean="0">
              <a:solidFill>
                <a:srgbClr val="000099"/>
              </a:solidFill>
            </a:endParaRPr>
          </a:p>
          <a:p>
            <a:r>
              <a:rPr lang="pl-PL" b="1" i="1" dirty="0" err="1" smtClean="0">
                <a:solidFill>
                  <a:srgbClr val="000099"/>
                </a:solidFill>
              </a:rPr>
              <a:t>High-Speed</a:t>
            </a:r>
            <a:r>
              <a:rPr lang="pl-PL" b="1" i="1" dirty="0" smtClean="0">
                <a:solidFill>
                  <a:srgbClr val="000099"/>
                </a:solidFill>
              </a:rPr>
              <a:t> Networks: TCP/IP and ATM Design </a:t>
            </a:r>
            <a:r>
              <a:rPr lang="pl-PL" b="1" i="1" dirty="0" err="1" smtClean="0">
                <a:solidFill>
                  <a:srgbClr val="000099"/>
                </a:solidFill>
              </a:rPr>
              <a:t>Principles</a:t>
            </a:r>
            <a:endParaRPr lang="pl-PL" b="1" i="1" dirty="0" smtClean="0">
              <a:solidFill>
                <a:srgbClr val="000099"/>
              </a:solidFill>
            </a:endParaRPr>
          </a:p>
          <a:p>
            <a:r>
              <a:rPr lang="pl-PL" b="1" dirty="0" err="1" smtClean="0">
                <a:solidFill>
                  <a:srgbClr val="000099"/>
                </a:solidFill>
              </a:rPr>
              <a:t>Prentice</a:t>
            </a:r>
            <a:r>
              <a:rPr lang="pl-PL" b="1" dirty="0" smtClean="0">
                <a:solidFill>
                  <a:srgbClr val="000099"/>
                </a:solidFill>
              </a:rPr>
              <a:t> Hall 1998</a:t>
            </a:r>
            <a:endParaRPr lang="pl-P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81000"/>
            <a:ext cx="7772400" cy="1143000"/>
          </a:xfrm>
        </p:spPr>
        <p:txBody>
          <a:bodyPr/>
          <a:lstStyle/>
          <a:p>
            <a:r>
              <a:rPr lang="pl-PL" dirty="0">
                <a:solidFill>
                  <a:schemeClr val="folHlink"/>
                </a:solidFill>
              </a:rPr>
              <a:t>LITERATURA</a:t>
            </a:r>
            <a:endParaRPr lang="pl-PL" dirty="0" smtClean="0"/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1143000" y="1600200"/>
            <a:ext cx="7666038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b="1" dirty="0" err="1">
                <a:solidFill>
                  <a:srgbClr val="000099"/>
                </a:solidFill>
              </a:rPr>
              <a:t>Jeremiah</a:t>
            </a:r>
            <a:r>
              <a:rPr lang="pl-PL" b="1" dirty="0">
                <a:solidFill>
                  <a:srgbClr val="000099"/>
                </a:solidFill>
              </a:rPr>
              <a:t> W. Hayes, </a:t>
            </a:r>
            <a:r>
              <a:rPr lang="pl-PL" b="1" dirty="0" err="1">
                <a:solidFill>
                  <a:srgbClr val="000099"/>
                </a:solidFill>
              </a:rPr>
              <a:t>Thimma</a:t>
            </a:r>
            <a:r>
              <a:rPr lang="pl-PL" b="1" dirty="0">
                <a:solidFill>
                  <a:srgbClr val="000099"/>
                </a:solidFill>
              </a:rPr>
              <a:t> V. J. </a:t>
            </a:r>
            <a:r>
              <a:rPr lang="pl-PL" b="1" dirty="0" err="1">
                <a:solidFill>
                  <a:srgbClr val="000099"/>
                </a:solidFill>
              </a:rPr>
              <a:t>Ganesh</a:t>
            </a:r>
            <a:r>
              <a:rPr lang="pl-PL" b="1" dirty="0">
                <a:solidFill>
                  <a:srgbClr val="000099"/>
                </a:solidFill>
              </a:rPr>
              <a:t> </a:t>
            </a:r>
            <a:r>
              <a:rPr lang="pl-PL" b="1" dirty="0" err="1">
                <a:solidFill>
                  <a:srgbClr val="000099"/>
                </a:solidFill>
              </a:rPr>
              <a:t>Babu</a:t>
            </a:r>
            <a:endParaRPr lang="pl-PL" b="1" dirty="0">
              <a:solidFill>
                <a:srgbClr val="000099"/>
              </a:solidFill>
            </a:endParaRPr>
          </a:p>
          <a:p>
            <a:r>
              <a:rPr lang="pl-PL" b="1" i="1" dirty="0" err="1">
                <a:solidFill>
                  <a:srgbClr val="000099"/>
                </a:solidFill>
              </a:rPr>
              <a:t>Modeling</a:t>
            </a:r>
            <a:r>
              <a:rPr lang="pl-PL" b="1" i="1" dirty="0">
                <a:solidFill>
                  <a:srgbClr val="000099"/>
                </a:solidFill>
              </a:rPr>
              <a:t> and </a:t>
            </a:r>
            <a:r>
              <a:rPr lang="pl-PL" b="1" i="1" dirty="0" err="1">
                <a:solidFill>
                  <a:srgbClr val="000099"/>
                </a:solidFill>
              </a:rPr>
              <a:t>Analysis</a:t>
            </a:r>
            <a:r>
              <a:rPr lang="pl-PL" b="1" i="1" dirty="0">
                <a:solidFill>
                  <a:srgbClr val="000099"/>
                </a:solidFill>
              </a:rPr>
              <a:t> of </a:t>
            </a:r>
            <a:r>
              <a:rPr lang="pl-PL" b="1" i="1" dirty="0" err="1">
                <a:solidFill>
                  <a:srgbClr val="000099"/>
                </a:solidFill>
              </a:rPr>
              <a:t>Telecommunications</a:t>
            </a:r>
            <a:r>
              <a:rPr lang="pl-PL" b="1" i="1" dirty="0">
                <a:solidFill>
                  <a:srgbClr val="000099"/>
                </a:solidFill>
              </a:rPr>
              <a:t> Networks</a:t>
            </a:r>
          </a:p>
          <a:p>
            <a:r>
              <a:rPr lang="pl-PL" b="1" dirty="0" err="1">
                <a:solidFill>
                  <a:srgbClr val="000099"/>
                </a:solidFill>
              </a:rPr>
              <a:t>Wiley</a:t>
            </a:r>
            <a:r>
              <a:rPr lang="pl-PL" b="1" dirty="0">
                <a:solidFill>
                  <a:srgbClr val="000099"/>
                </a:solidFill>
              </a:rPr>
              <a:t> 2004</a:t>
            </a:r>
          </a:p>
          <a:p>
            <a:endParaRPr lang="pl-PL" b="1" dirty="0">
              <a:solidFill>
                <a:srgbClr val="000099"/>
              </a:solidFill>
            </a:endParaRPr>
          </a:p>
          <a:p>
            <a:r>
              <a:rPr lang="pl-PL" b="1" dirty="0" err="1">
                <a:solidFill>
                  <a:srgbClr val="000099"/>
                </a:solidFill>
              </a:rPr>
              <a:t>Anurag</a:t>
            </a:r>
            <a:r>
              <a:rPr lang="pl-PL" b="1" dirty="0">
                <a:solidFill>
                  <a:srgbClr val="000099"/>
                </a:solidFill>
              </a:rPr>
              <a:t> </a:t>
            </a:r>
            <a:r>
              <a:rPr lang="pl-PL" b="1" dirty="0" err="1">
                <a:solidFill>
                  <a:srgbClr val="000099"/>
                </a:solidFill>
              </a:rPr>
              <a:t>Kumar</a:t>
            </a:r>
            <a:r>
              <a:rPr lang="pl-PL" b="1" dirty="0">
                <a:solidFill>
                  <a:srgbClr val="000099"/>
                </a:solidFill>
              </a:rPr>
              <a:t>, D. </a:t>
            </a:r>
            <a:r>
              <a:rPr lang="pl-PL" b="1" dirty="0" err="1">
                <a:solidFill>
                  <a:srgbClr val="000099"/>
                </a:solidFill>
              </a:rPr>
              <a:t>Manjunath</a:t>
            </a:r>
            <a:r>
              <a:rPr lang="pl-PL" b="1" dirty="0">
                <a:solidFill>
                  <a:srgbClr val="000099"/>
                </a:solidFill>
              </a:rPr>
              <a:t>, Joy </a:t>
            </a:r>
            <a:r>
              <a:rPr lang="pl-PL" b="1" dirty="0" err="1">
                <a:solidFill>
                  <a:srgbClr val="000099"/>
                </a:solidFill>
              </a:rPr>
              <a:t>Kuri</a:t>
            </a:r>
            <a:endParaRPr lang="pl-PL" b="1" dirty="0">
              <a:solidFill>
                <a:srgbClr val="000099"/>
              </a:solidFill>
            </a:endParaRPr>
          </a:p>
          <a:p>
            <a:r>
              <a:rPr lang="pl-PL" b="1" i="1" dirty="0" err="1">
                <a:solidFill>
                  <a:srgbClr val="000099"/>
                </a:solidFill>
              </a:rPr>
              <a:t>Communication</a:t>
            </a:r>
            <a:r>
              <a:rPr lang="pl-PL" b="1" i="1" dirty="0">
                <a:solidFill>
                  <a:srgbClr val="000099"/>
                </a:solidFill>
              </a:rPr>
              <a:t> </a:t>
            </a:r>
            <a:r>
              <a:rPr lang="pl-PL" b="1" i="1" dirty="0" err="1">
                <a:solidFill>
                  <a:srgbClr val="000099"/>
                </a:solidFill>
              </a:rPr>
              <a:t>Networking</a:t>
            </a:r>
            <a:r>
              <a:rPr lang="pl-PL" b="1" i="1" dirty="0">
                <a:solidFill>
                  <a:srgbClr val="000099"/>
                </a:solidFill>
              </a:rPr>
              <a:t> – an </a:t>
            </a:r>
            <a:r>
              <a:rPr lang="pl-PL" b="1" i="1" dirty="0" err="1">
                <a:solidFill>
                  <a:srgbClr val="000099"/>
                </a:solidFill>
              </a:rPr>
              <a:t>Analytical</a:t>
            </a:r>
            <a:r>
              <a:rPr lang="pl-PL" b="1" i="1" dirty="0">
                <a:solidFill>
                  <a:srgbClr val="000099"/>
                </a:solidFill>
              </a:rPr>
              <a:t> </a:t>
            </a:r>
            <a:r>
              <a:rPr lang="pl-PL" b="1" i="1" dirty="0" err="1">
                <a:solidFill>
                  <a:srgbClr val="000099"/>
                </a:solidFill>
              </a:rPr>
              <a:t>Approach</a:t>
            </a:r>
            <a:endParaRPr lang="pl-PL" b="1" i="1" dirty="0">
              <a:solidFill>
                <a:srgbClr val="000099"/>
              </a:solidFill>
            </a:endParaRPr>
          </a:p>
          <a:p>
            <a:r>
              <a:rPr lang="pl-PL" b="1" dirty="0" err="1">
                <a:solidFill>
                  <a:srgbClr val="000099"/>
                </a:solidFill>
              </a:rPr>
              <a:t>Elsevier</a:t>
            </a:r>
            <a:r>
              <a:rPr lang="pl-PL" b="1" dirty="0">
                <a:solidFill>
                  <a:srgbClr val="000099"/>
                </a:solidFill>
              </a:rPr>
              <a:t> 2004</a:t>
            </a:r>
          </a:p>
          <a:p>
            <a:endParaRPr lang="pl-PL" b="1" dirty="0">
              <a:solidFill>
                <a:srgbClr val="009900"/>
              </a:solidFill>
            </a:endParaRPr>
          </a:p>
          <a:p>
            <a:r>
              <a:rPr lang="pl-PL" b="1" dirty="0">
                <a:solidFill>
                  <a:srgbClr val="000099"/>
                </a:solidFill>
              </a:rPr>
              <a:t>Piet Van </a:t>
            </a:r>
            <a:r>
              <a:rPr lang="pl-PL" b="1" dirty="0" err="1">
                <a:solidFill>
                  <a:srgbClr val="000099"/>
                </a:solidFill>
              </a:rPr>
              <a:t>Mieghem</a:t>
            </a:r>
            <a:r>
              <a:rPr lang="pl-PL" b="1" i="1" dirty="0">
                <a:solidFill>
                  <a:srgbClr val="000099"/>
                </a:solidFill>
              </a:rPr>
              <a:t> </a:t>
            </a:r>
          </a:p>
          <a:p>
            <a:r>
              <a:rPr lang="pl-PL" b="1" i="1" dirty="0">
                <a:solidFill>
                  <a:srgbClr val="000099"/>
                </a:solidFill>
              </a:rPr>
              <a:t>Performance </a:t>
            </a:r>
            <a:r>
              <a:rPr lang="pl-PL" b="1" i="1" dirty="0" err="1">
                <a:solidFill>
                  <a:srgbClr val="000099"/>
                </a:solidFill>
              </a:rPr>
              <a:t>Analysis</a:t>
            </a:r>
            <a:r>
              <a:rPr lang="pl-PL" b="1" i="1" dirty="0">
                <a:solidFill>
                  <a:srgbClr val="000099"/>
                </a:solidFill>
              </a:rPr>
              <a:t> of Communications Networks and Systems</a:t>
            </a:r>
          </a:p>
          <a:p>
            <a:r>
              <a:rPr lang="pl-PL" b="1" dirty="0">
                <a:solidFill>
                  <a:srgbClr val="000099"/>
                </a:solidFill>
              </a:rPr>
              <a:t>Cambridge </a:t>
            </a:r>
            <a:r>
              <a:rPr lang="pl-PL" b="1" dirty="0" err="1">
                <a:solidFill>
                  <a:srgbClr val="000099"/>
                </a:solidFill>
              </a:rPr>
              <a:t>University</a:t>
            </a:r>
            <a:r>
              <a:rPr lang="pl-PL" b="1" dirty="0">
                <a:solidFill>
                  <a:srgbClr val="000099"/>
                </a:solidFill>
              </a:rPr>
              <a:t> Press 2006</a:t>
            </a:r>
          </a:p>
          <a:p>
            <a:endParaRPr lang="pl-PL" b="1" dirty="0">
              <a:solidFill>
                <a:srgbClr val="009900"/>
              </a:solidFill>
            </a:endParaRP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43000" y="381000"/>
            <a:ext cx="7772400" cy="1143000"/>
          </a:xfrm>
        </p:spPr>
        <p:txBody>
          <a:bodyPr/>
          <a:lstStyle/>
          <a:p>
            <a:r>
              <a:rPr lang="pl-PL" dirty="0">
                <a:solidFill>
                  <a:schemeClr val="folHlink"/>
                </a:solidFill>
              </a:rPr>
              <a:t>LITERATURA</a:t>
            </a:r>
            <a:endParaRPr lang="pl-PL" dirty="0" smtClean="0"/>
          </a:p>
        </p:txBody>
      </p:sp>
      <p:sp>
        <p:nvSpPr>
          <p:cNvPr id="110595" name="Text Box 3"/>
          <p:cNvSpPr txBox="1">
            <a:spLocks noChangeArrowheads="1"/>
          </p:cNvSpPr>
          <p:nvPr/>
        </p:nvSpPr>
        <p:spPr bwMode="auto">
          <a:xfrm>
            <a:off x="1143000" y="1600200"/>
            <a:ext cx="766603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b="1" dirty="0">
                <a:solidFill>
                  <a:srgbClr val="000099"/>
                </a:solidFill>
              </a:rPr>
              <a:t>Hisashi Kobayashi, Brian L. Mark</a:t>
            </a:r>
          </a:p>
          <a:p>
            <a:r>
              <a:rPr lang="pl-PL" b="1" i="1" dirty="0">
                <a:solidFill>
                  <a:srgbClr val="000099"/>
                </a:solidFill>
              </a:rPr>
              <a:t>System </a:t>
            </a:r>
            <a:r>
              <a:rPr lang="pl-PL" b="1" i="1" dirty="0" err="1">
                <a:solidFill>
                  <a:srgbClr val="000099"/>
                </a:solidFill>
              </a:rPr>
              <a:t>Modeling</a:t>
            </a:r>
            <a:r>
              <a:rPr lang="pl-PL" b="1" i="1" dirty="0">
                <a:solidFill>
                  <a:srgbClr val="000099"/>
                </a:solidFill>
              </a:rPr>
              <a:t> and </a:t>
            </a:r>
            <a:r>
              <a:rPr lang="pl-PL" b="1" i="1" dirty="0" err="1">
                <a:solidFill>
                  <a:srgbClr val="000099"/>
                </a:solidFill>
              </a:rPr>
              <a:t>Analysis</a:t>
            </a:r>
            <a:endParaRPr lang="pl-PL" b="1" i="1" dirty="0">
              <a:solidFill>
                <a:srgbClr val="000099"/>
              </a:solidFill>
            </a:endParaRPr>
          </a:p>
          <a:p>
            <a:r>
              <a:rPr lang="pl-PL" b="1" dirty="0">
                <a:solidFill>
                  <a:srgbClr val="000099"/>
                </a:solidFill>
              </a:rPr>
              <a:t>Pearson </a:t>
            </a:r>
            <a:r>
              <a:rPr lang="pl-PL" b="1" dirty="0" smtClean="0">
                <a:solidFill>
                  <a:srgbClr val="000099"/>
                </a:solidFill>
              </a:rPr>
              <a:t>2009</a:t>
            </a:r>
            <a:endParaRPr lang="pl-PL" b="1" dirty="0">
              <a:solidFill>
                <a:srgbClr val="009900"/>
              </a:solidFill>
            </a:endParaRPr>
          </a:p>
        </p:txBody>
      </p:sp>
      <p:sp>
        <p:nvSpPr>
          <p:cNvPr id="110596" name="Text Box 4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143000" y="3023955"/>
            <a:ext cx="766603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b="1" dirty="0" err="1" smtClean="0">
                <a:solidFill>
                  <a:srgbClr val="000099"/>
                </a:solidFill>
              </a:rPr>
              <a:t>Fayez</a:t>
            </a:r>
            <a:r>
              <a:rPr lang="pl-PL" b="1" dirty="0" smtClean="0">
                <a:solidFill>
                  <a:srgbClr val="000099"/>
                </a:solidFill>
              </a:rPr>
              <a:t> </a:t>
            </a:r>
            <a:r>
              <a:rPr lang="pl-PL" b="1" dirty="0" err="1" smtClean="0">
                <a:solidFill>
                  <a:srgbClr val="000099"/>
                </a:solidFill>
              </a:rPr>
              <a:t>Gebali</a:t>
            </a:r>
            <a:endParaRPr lang="pl-PL" b="1" dirty="0" smtClean="0">
              <a:solidFill>
                <a:srgbClr val="000099"/>
              </a:solidFill>
            </a:endParaRPr>
          </a:p>
          <a:p>
            <a:r>
              <a:rPr lang="pl-PL" b="1" i="1" dirty="0" err="1" smtClean="0">
                <a:solidFill>
                  <a:srgbClr val="000099"/>
                </a:solidFill>
              </a:rPr>
              <a:t>Analysis</a:t>
            </a:r>
            <a:r>
              <a:rPr lang="pl-PL" b="1" i="1" dirty="0" smtClean="0">
                <a:solidFill>
                  <a:srgbClr val="000099"/>
                </a:solidFill>
              </a:rPr>
              <a:t> of Computer and </a:t>
            </a:r>
            <a:r>
              <a:rPr lang="pl-PL" b="1" i="1" dirty="0" err="1" smtClean="0">
                <a:solidFill>
                  <a:srgbClr val="000099"/>
                </a:solidFill>
              </a:rPr>
              <a:t>Communication</a:t>
            </a:r>
            <a:r>
              <a:rPr lang="pl-PL" b="1" i="1" dirty="0" smtClean="0">
                <a:solidFill>
                  <a:srgbClr val="000099"/>
                </a:solidFill>
              </a:rPr>
              <a:t> Networks</a:t>
            </a:r>
          </a:p>
          <a:p>
            <a:r>
              <a:rPr lang="pl-PL" b="1" dirty="0" smtClean="0">
                <a:solidFill>
                  <a:srgbClr val="000099"/>
                </a:solidFill>
              </a:rPr>
              <a:t>Springer 2008</a:t>
            </a:r>
            <a:endParaRPr lang="pl-PL" b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Łącznik prosty 1"/>
          <p:cNvCxnSpPr/>
          <p:nvPr/>
        </p:nvCxnSpPr>
        <p:spPr bwMode="auto">
          <a:xfrm flipV="1">
            <a:off x="3585964" y="3538018"/>
            <a:ext cx="1731811" cy="458086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3" name="Łącznik prosty 2"/>
          <p:cNvCxnSpPr/>
          <p:nvPr/>
        </p:nvCxnSpPr>
        <p:spPr bwMode="auto">
          <a:xfrm>
            <a:off x="3578443" y="3996104"/>
            <a:ext cx="7521" cy="781948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" name="Łącznik prosty 3"/>
          <p:cNvCxnSpPr/>
          <p:nvPr/>
        </p:nvCxnSpPr>
        <p:spPr bwMode="auto">
          <a:xfrm>
            <a:off x="3139036" y="1723636"/>
            <a:ext cx="2215712" cy="1591590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1245" y="-18256"/>
            <a:ext cx="77724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9pPr>
          </a:lstStyle>
          <a:p>
            <a:r>
              <a:rPr lang="pl-PL" kern="0" dirty="0" smtClean="0">
                <a:solidFill>
                  <a:schemeClr val="folHlink"/>
                </a:solidFill>
              </a:rPr>
              <a:t>SIECI z KOMUTACJĄ ŁĄCZY</a:t>
            </a:r>
            <a:endParaRPr lang="pl-PL" kern="0" dirty="0"/>
          </a:p>
        </p:txBody>
      </p:sp>
      <p:sp>
        <p:nvSpPr>
          <p:cNvPr id="6" name="Prostokąt 5"/>
          <p:cNvSpPr/>
          <p:nvPr/>
        </p:nvSpPr>
        <p:spPr>
          <a:xfrm>
            <a:off x="255724" y="4764461"/>
            <a:ext cx="887914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b="1" dirty="0" smtClean="0">
                <a:solidFill>
                  <a:srgbClr val="000000"/>
                </a:solidFill>
              </a:rPr>
              <a:t>Komutacja </a:t>
            </a:r>
            <a:r>
              <a:rPr lang="pl-PL" sz="2000" b="1" dirty="0">
                <a:solidFill>
                  <a:srgbClr val="000000"/>
                </a:solidFill>
              </a:rPr>
              <a:t>łączy</a:t>
            </a:r>
            <a:r>
              <a:rPr lang="pl-PL" sz="2000" dirty="0">
                <a:solidFill>
                  <a:srgbClr val="000000"/>
                </a:solidFill>
              </a:rPr>
              <a:t> </a:t>
            </a:r>
            <a:r>
              <a:rPr lang="pl-PL" sz="2000" dirty="0" smtClean="0">
                <a:solidFill>
                  <a:srgbClr val="000000"/>
                </a:solidFill>
              </a:rPr>
              <a:t>(kanałów) </a:t>
            </a:r>
            <a:r>
              <a:rPr lang="pl-PL" sz="2000" dirty="0">
                <a:solidFill>
                  <a:srgbClr val="000000"/>
                </a:solidFill>
              </a:rPr>
              <a:t>– </a:t>
            </a:r>
            <a:r>
              <a:rPr lang="pl-PL" sz="2000" dirty="0" smtClean="0">
                <a:solidFill>
                  <a:srgbClr val="000000"/>
                </a:solidFill>
              </a:rPr>
              <a:t>polega na zestawieniu na czas trwania połączenia (</a:t>
            </a:r>
            <a:r>
              <a:rPr lang="pl-PL" sz="2000" dirty="0">
                <a:solidFill>
                  <a:srgbClr val="000000"/>
                </a:solidFill>
              </a:rPr>
              <a:t>od </a:t>
            </a:r>
            <a:r>
              <a:rPr lang="pl-PL" sz="2000" dirty="0" smtClean="0">
                <a:solidFill>
                  <a:srgbClr val="000000"/>
                </a:solidFill>
              </a:rPr>
              <a:t>terminala źródłowego </a:t>
            </a:r>
            <a:r>
              <a:rPr lang="pl-PL" sz="2000" dirty="0">
                <a:solidFill>
                  <a:srgbClr val="000000"/>
                </a:solidFill>
              </a:rPr>
              <a:t>do terminala docelowego</a:t>
            </a:r>
            <a:r>
              <a:rPr lang="pl-PL" sz="2000" dirty="0" smtClean="0">
                <a:solidFill>
                  <a:srgbClr val="000000"/>
                </a:solidFill>
              </a:rPr>
              <a:t>) </a:t>
            </a:r>
            <a:r>
              <a:rPr lang="pl-PL" sz="2000" dirty="0">
                <a:solidFill>
                  <a:srgbClr val="000000"/>
                </a:solidFill>
              </a:rPr>
              <a:t>sekwencji </a:t>
            </a:r>
            <a:r>
              <a:rPr lang="pl-PL" sz="2000" dirty="0" smtClean="0">
                <a:solidFill>
                  <a:srgbClr val="000000"/>
                </a:solidFill>
              </a:rPr>
              <a:t>kanałów. Przesyłanie danych </a:t>
            </a:r>
            <a:r>
              <a:rPr lang="pl-PL" sz="2000" dirty="0">
                <a:solidFill>
                  <a:srgbClr val="000000"/>
                </a:solidFill>
              </a:rPr>
              <a:t>następuje dopiero po ustanowieniu </a:t>
            </a:r>
            <a:r>
              <a:rPr lang="pl-PL" sz="2000" dirty="0" smtClean="0">
                <a:solidFill>
                  <a:srgbClr val="000000"/>
                </a:solidFill>
              </a:rPr>
              <a:t>połączenia. Kanały wchodzące w skład</a:t>
            </a:r>
            <a:br>
              <a:rPr lang="pl-PL" sz="2000" dirty="0" smtClean="0">
                <a:solidFill>
                  <a:srgbClr val="000000"/>
                </a:solidFill>
              </a:rPr>
            </a:br>
            <a:r>
              <a:rPr lang="pl-PL" sz="2000" dirty="0" smtClean="0">
                <a:solidFill>
                  <a:srgbClr val="000000"/>
                </a:solidFill>
              </a:rPr>
              <a:t>połączenia nie mogą być wykorzystywane przez inne połączenia nawet, gdy nie są przekazywane dane (co powoduje niepełne wykorzystanie zasobów).</a:t>
            </a:r>
            <a:endParaRPr lang="pl-PL" sz="2000" dirty="0">
              <a:solidFill>
                <a:srgbClr val="000000"/>
              </a:solidFill>
            </a:endParaRPr>
          </a:p>
        </p:txBody>
      </p:sp>
      <p:sp>
        <p:nvSpPr>
          <p:cNvPr id="7" name="Text Box 130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sz="2400" dirty="0"/>
          </a:p>
        </p:txBody>
      </p:sp>
      <p:cxnSp>
        <p:nvCxnSpPr>
          <p:cNvPr id="8" name="Łącznik prosty 7"/>
          <p:cNvCxnSpPr/>
          <p:nvPr/>
        </p:nvCxnSpPr>
        <p:spPr bwMode="auto">
          <a:xfrm>
            <a:off x="5172896" y="3384777"/>
            <a:ext cx="1144608" cy="272230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Łącznik prosty 8"/>
          <p:cNvCxnSpPr/>
          <p:nvPr/>
        </p:nvCxnSpPr>
        <p:spPr bwMode="auto">
          <a:xfrm>
            <a:off x="2957184" y="1699778"/>
            <a:ext cx="2215712" cy="1591590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10" name="Łącznik prosty 9"/>
          <p:cNvCxnSpPr/>
          <p:nvPr/>
        </p:nvCxnSpPr>
        <p:spPr bwMode="auto">
          <a:xfrm>
            <a:off x="3204062" y="2767077"/>
            <a:ext cx="187786" cy="1076627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11" name="Łącznik prosty 10"/>
          <p:cNvCxnSpPr/>
          <p:nvPr/>
        </p:nvCxnSpPr>
        <p:spPr bwMode="auto">
          <a:xfrm flipV="1">
            <a:off x="1276943" y="1807124"/>
            <a:ext cx="1497689" cy="1076558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12" name="Łącznik prosty 11"/>
          <p:cNvCxnSpPr/>
          <p:nvPr/>
        </p:nvCxnSpPr>
        <p:spPr bwMode="auto">
          <a:xfrm>
            <a:off x="2959801" y="1807123"/>
            <a:ext cx="1910302" cy="146584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13" name="Łącznik prosty 12"/>
          <p:cNvCxnSpPr/>
          <p:nvPr/>
        </p:nvCxnSpPr>
        <p:spPr bwMode="auto">
          <a:xfrm flipH="1">
            <a:off x="2946465" y="958928"/>
            <a:ext cx="901047" cy="845055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14" name="Łącznik prosty 13"/>
          <p:cNvCxnSpPr/>
          <p:nvPr/>
        </p:nvCxnSpPr>
        <p:spPr bwMode="auto">
          <a:xfrm>
            <a:off x="4870103" y="989960"/>
            <a:ext cx="0" cy="835401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15" name="Łącznik prosty 14"/>
          <p:cNvCxnSpPr/>
          <p:nvPr/>
        </p:nvCxnSpPr>
        <p:spPr bwMode="auto">
          <a:xfrm>
            <a:off x="4870103" y="1953707"/>
            <a:ext cx="1663424" cy="560409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16" name="Łącznik prosty 15"/>
          <p:cNvCxnSpPr/>
          <p:nvPr/>
        </p:nvCxnSpPr>
        <p:spPr bwMode="auto">
          <a:xfrm flipH="1">
            <a:off x="5165375" y="2525152"/>
            <a:ext cx="1368152" cy="859625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17" name="Łącznik prosty 16"/>
          <p:cNvCxnSpPr/>
          <p:nvPr/>
        </p:nvCxnSpPr>
        <p:spPr bwMode="auto">
          <a:xfrm flipV="1">
            <a:off x="3433564" y="3385618"/>
            <a:ext cx="1731811" cy="458086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18" name="Łącznik prosty 17"/>
          <p:cNvCxnSpPr/>
          <p:nvPr/>
        </p:nvCxnSpPr>
        <p:spPr bwMode="auto">
          <a:xfrm>
            <a:off x="1276943" y="2994974"/>
            <a:ext cx="2149100" cy="879137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19" name="Łącznik prosty 18"/>
          <p:cNvCxnSpPr/>
          <p:nvPr/>
        </p:nvCxnSpPr>
        <p:spPr bwMode="auto">
          <a:xfrm flipV="1">
            <a:off x="1305181" y="2811587"/>
            <a:ext cx="1898881" cy="72095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20" name="Łącznik prosty 19"/>
          <p:cNvCxnSpPr/>
          <p:nvPr/>
        </p:nvCxnSpPr>
        <p:spPr bwMode="auto">
          <a:xfrm>
            <a:off x="3206679" y="2843734"/>
            <a:ext cx="1958696" cy="487582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21" name="Łącznik prosty 20"/>
          <p:cNvCxnSpPr/>
          <p:nvPr/>
        </p:nvCxnSpPr>
        <p:spPr bwMode="auto">
          <a:xfrm>
            <a:off x="2959801" y="1803983"/>
            <a:ext cx="244261" cy="1039751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22" name="Łącznik prosty 21"/>
          <p:cNvCxnSpPr/>
          <p:nvPr/>
        </p:nvCxnSpPr>
        <p:spPr bwMode="auto">
          <a:xfrm>
            <a:off x="124816" y="2954964"/>
            <a:ext cx="1152127" cy="0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23" name="Łącznik prosty 22"/>
          <p:cNvCxnSpPr/>
          <p:nvPr/>
        </p:nvCxnSpPr>
        <p:spPr bwMode="auto">
          <a:xfrm flipH="1" flipV="1">
            <a:off x="6473487" y="2455879"/>
            <a:ext cx="924137" cy="9533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24" name="Łącznik prosty 23"/>
          <p:cNvCxnSpPr/>
          <p:nvPr/>
        </p:nvCxnSpPr>
        <p:spPr bwMode="auto">
          <a:xfrm>
            <a:off x="3426043" y="3843704"/>
            <a:ext cx="7521" cy="781948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5" name="Obraz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8056" y="1666396"/>
            <a:ext cx="864095" cy="574623"/>
          </a:xfrm>
          <a:prstGeom prst="rect">
            <a:avLst/>
          </a:prstGeom>
        </p:spPr>
      </p:pic>
      <p:pic>
        <p:nvPicPr>
          <p:cNvPr id="26" name="Obraz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4632" y="2542069"/>
            <a:ext cx="864095" cy="574623"/>
          </a:xfrm>
          <a:prstGeom prst="rect">
            <a:avLst/>
          </a:prstGeom>
        </p:spPr>
      </p:pic>
      <p:pic>
        <p:nvPicPr>
          <p:cNvPr id="27" name="Obraz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3328" y="3164189"/>
            <a:ext cx="864095" cy="574623"/>
          </a:xfrm>
          <a:prstGeom prst="rect">
            <a:avLst/>
          </a:prstGeom>
        </p:spPr>
      </p:pic>
      <p:pic>
        <p:nvPicPr>
          <p:cNvPr id="28" name="Obraz 2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9801" y="3657007"/>
            <a:ext cx="864095" cy="574623"/>
          </a:xfrm>
          <a:prstGeom prst="rect">
            <a:avLst/>
          </a:prstGeom>
        </p:spPr>
      </p:pic>
      <p:pic>
        <p:nvPicPr>
          <p:cNvPr id="29" name="Obraz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1480" y="2226805"/>
            <a:ext cx="864095" cy="574623"/>
          </a:xfrm>
          <a:prstGeom prst="rect">
            <a:avLst/>
          </a:prstGeom>
        </p:spPr>
      </p:pic>
      <p:pic>
        <p:nvPicPr>
          <p:cNvPr id="30" name="Obraz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1081" y="1519812"/>
            <a:ext cx="864095" cy="574623"/>
          </a:xfrm>
          <a:prstGeom prst="rect">
            <a:avLst/>
          </a:prstGeom>
        </p:spPr>
      </p:pic>
      <p:pic>
        <p:nvPicPr>
          <p:cNvPr id="31" name="Obraz 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896" y="2727058"/>
            <a:ext cx="864095" cy="574623"/>
          </a:xfrm>
          <a:prstGeom prst="rect">
            <a:avLst/>
          </a:prstGeom>
        </p:spPr>
      </p:pic>
      <p:sp>
        <p:nvSpPr>
          <p:cNvPr id="32" name="Dowolny kształt 31"/>
          <p:cNvSpPr/>
          <p:nvPr/>
        </p:nvSpPr>
        <p:spPr bwMode="auto">
          <a:xfrm>
            <a:off x="128671" y="1529197"/>
            <a:ext cx="6606073" cy="2438242"/>
          </a:xfrm>
          <a:custGeom>
            <a:avLst/>
            <a:gdLst>
              <a:gd name="connsiteX0" fmla="*/ 0 w 6606073"/>
              <a:gd name="connsiteY0" fmla="*/ 1236446 h 2440095"/>
              <a:gd name="connsiteX1" fmla="*/ 1129004 w 6606073"/>
              <a:gd name="connsiteY1" fmla="*/ 1245777 h 2440095"/>
              <a:gd name="connsiteX2" fmla="*/ 2789853 w 6606073"/>
              <a:gd name="connsiteY2" fmla="*/ 4805 h 2440095"/>
              <a:gd name="connsiteX3" fmla="*/ 5085183 w 6606073"/>
              <a:gd name="connsiteY3" fmla="*/ 1768291 h 2440095"/>
              <a:gd name="connsiteX4" fmla="*/ 6606073 w 6606073"/>
              <a:gd name="connsiteY4" fmla="*/ 2440095 h 2440095"/>
              <a:gd name="connsiteX0" fmla="*/ 0 w 6606073"/>
              <a:gd name="connsiteY0" fmla="*/ 1234593 h 2438242"/>
              <a:gd name="connsiteX1" fmla="*/ 1129004 w 6606073"/>
              <a:gd name="connsiteY1" fmla="*/ 1243924 h 2438242"/>
              <a:gd name="connsiteX2" fmla="*/ 2789853 w 6606073"/>
              <a:gd name="connsiteY2" fmla="*/ 2952 h 2438242"/>
              <a:gd name="connsiteX3" fmla="*/ 5222343 w 6606073"/>
              <a:gd name="connsiteY3" fmla="*/ 1647566 h 2438242"/>
              <a:gd name="connsiteX4" fmla="*/ 6606073 w 6606073"/>
              <a:gd name="connsiteY4" fmla="*/ 2438242 h 2438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06073" h="2438242">
                <a:moveTo>
                  <a:pt x="0" y="1234593"/>
                </a:moveTo>
                <a:cubicBezTo>
                  <a:pt x="332014" y="1341895"/>
                  <a:pt x="664029" y="1449197"/>
                  <a:pt x="1129004" y="1243924"/>
                </a:cubicBezTo>
                <a:cubicBezTo>
                  <a:pt x="1593979" y="1038651"/>
                  <a:pt x="2107630" y="-64322"/>
                  <a:pt x="2789853" y="2952"/>
                </a:cubicBezTo>
                <a:cubicBezTo>
                  <a:pt x="3472076" y="70226"/>
                  <a:pt x="4586306" y="1241684"/>
                  <a:pt x="5222343" y="1647566"/>
                </a:cubicBezTo>
                <a:cubicBezTo>
                  <a:pt x="5858380" y="2053448"/>
                  <a:pt x="6163646" y="2305281"/>
                  <a:pt x="6606073" y="2438242"/>
                </a:cubicBezTo>
              </a:path>
            </a:pathLst>
          </a:cu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Dowolny kształt 32"/>
          <p:cNvSpPr/>
          <p:nvPr/>
        </p:nvSpPr>
        <p:spPr bwMode="auto">
          <a:xfrm>
            <a:off x="2873147" y="916328"/>
            <a:ext cx="2285626" cy="3685592"/>
          </a:xfrm>
          <a:custGeom>
            <a:avLst/>
            <a:gdLst>
              <a:gd name="connsiteX0" fmla="*/ 831679 w 2345120"/>
              <a:gd name="connsiteY0" fmla="*/ 0 h 3685592"/>
              <a:gd name="connsiteX1" fmla="*/ 66569 w 2345120"/>
              <a:gd name="connsiteY1" fmla="*/ 718457 h 3685592"/>
              <a:gd name="connsiteX2" fmla="*/ 2343239 w 2345120"/>
              <a:gd name="connsiteY2" fmla="*/ 2491273 h 3685592"/>
              <a:gd name="connsiteX3" fmla="*/ 458455 w 2345120"/>
              <a:gd name="connsiteY3" fmla="*/ 2929812 h 3685592"/>
              <a:gd name="connsiteX4" fmla="*/ 570422 w 2345120"/>
              <a:gd name="connsiteY4" fmla="*/ 3685592 h 3685592"/>
              <a:gd name="connsiteX0" fmla="*/ 773164 w 2297007"/>
              <a:gd name="connsiteY0" fmla="*/ 0 h 3685592"/>
              <a:gd name="connsiteX1" fmla="*/ 8054 w 2297007"/>
              <a:gd name="connsiteY1" fmla="*/ 718457 h 3685592"/>
              <a:gd name="connsiteX2" fmla="*/ 1155719 w 2297007"/>
              <a:gd name="connsiteY2" fmla="*/ 1698171 h 3685592"/>
              <a:gd name="connsiteX3" fmla="*/ 2284724 w 2297007"/>
              <a:gd name="connsiteY3" fmla="*/ 2491273 h 3685592"/>
              <a:gd name="connsiteX4" fmla="*/ 399940 w 2297007"/>
              <a:gd name="connsiteY4" fmla="*/ 2929812 h 3685592"/>
              <a:gd name="connsiteX5" fmla="*/ 511907 w 2297007"/>
              <a:gd name="connsiteY5" fmla="*/ 3685592 h 3685592"/>
              <a:gd name="connsiteX0" fmla="*/ 773164 w 2285626"/>
              <a:gd name="connsiteY0" fmla="*/ 0 h 3685592"/>
              <a:gd name="connsiteX1" fmla="*/ 8054 w 2285626"/>
              <a:gd name="connsiteY1" fmla="*/ 718457 h 3685592"/>
              <a:gd name="connsiteX2" fmla="*/ 1155719 w 2285626"/>
              <a:gd name="connsiteY2" fmla="*/ 1698171 h 3685592"/>
              <a:gd name="connsiteX3" fmla="*/ 2284724 w 2285626"/>
              <a:gd name="connsiteY3" fmla="*/ 2491273 h 3685592"/>
              <a:gd name="connsiteX4" fmla="*/ 969107 w 2285626"/>
              <a:gd name="connsiteY4" fmla="*/ 2929812 h 3685592"/>
              <a:gd name="connsiteX5" fmla="*/ 399940 w 2285626"/>
              <a:gd name="connsiteY5" fmla="*/ 2929812 h 3685592"/>
              <a:gd name="connsiteX6" fmla="*/ 511907 w 2285626"/>
              <a:gd name="connsiteY6" fmla="*/ 3685592 h 3685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85626" h="3685592">
                <a:moveTo>
                  <a:pt x="773164" y="0"/>
                </a:moveTo>
                <a:cubicBezTo>
                  <a:pt x="264645" y="151622"/>
                  <a:pt x="-55705" y="435429"/>
                  <a:pt x="8054" y="718457"/>
                </a:cubicBezTo>
                <a:cubicBezTo>
                  <a:pt x="71813" y="1001485"/>
                  <a:pt x="776274" y="1402702"/>
                  <a:pt x="1155719" y="1698171"/>
                </a:cubicBezTo>
                <a:cubicBezTo>
                  <a:pt x="1535164" y="1993640"/>
                  <a:pt x="2315826" y="2286000"/>
                  <a:pt x="2284724" y="2491273"/>
                </a:cubicBezTo>
                <a:cubicBezTo>
                  <a:pt x="2253622" y="2696546"/>
                  <a:pt x="1283238" y="2856722"/>
                  <a:pt x="969107" y="2929812"/>
                </a:cubicBezTo>
                <a:cubicBezTo>
                  <a:pt x="654976" y="3002902"/>
                  <a:pt x="476140" y="2803849"/>
                  <a:pt x="399940" y="2929812"/>
                </a:cubicBezTo>
                <a:cubicBezTo>
                  <a:pt x="323740" y="3055775"/>
                  <a:pt x="308189" y="3407228"/>
                  <a:pt x="511907" y="3685592"/>
                </a:cubicBezTo>
              </a:path>
            </a:pathLst>
          </a:custGeom>
          <a:noFill/>
          <a:ln w="50800" cap="flat" cmpd="sng" algn="ctr">
            <a:solidFill>
              <a:srgbClr val="0033CC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34" name="Grupa 33"/>
          <p:cNvGrpSpPr/>
          <p:nvPr/>
        </p:nvGrpSpPr>
        <p:grpSpPr>
          <a:xfrm>
            <a:off x="6567726" y="210336"/>
            <a:ext cx="2318200" cy="1611549"/>
            <a:chOff x="6035052" y="220146"/>
            <a:chExt cx="2318200" cy="1611549"/>
          </a:xfrm>
        </p:grpSpPr>
        <p:pic>
          <p:nvPicPr>
            <p:cNvPr id="35" name="Obraz 3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5053" y="232372"/>
              <a:ext cx="564901" cy="375659"/>
            </a:xfrm>
            <a:prstGeom prst="rect">
              <a:avLst/>
            </a:prstGeom>
          </p:spPr>
        </p:pic>
        <p:sp>
          <p:nvSpPr>
            <p:cNvPr id="36" name="pole tekstowe 35"/>
            <p:cNvSpPr txBox="1"/>
            <p:nvPr/>
          </p:nvSpPr>
          <p:spPr>
            <a:xfrm>
              <a:off x="6988776" y="220146"/>
              <a:ext cx="136447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dirty="0" smtClean="0">
                  <a:solidFill>
                    <a:srgbClr val="000000"/>
                  </a:solidFill>
                </a:rPr>
                <a:t>przełącznik</a:t>
              </a:r>
              <a:endParaRPr lang="pl-PL" dirty="0">
                <a:solidFill>
                  <a:srgbClr val="000000"/>
                </a:solidFill>
              </a:endParaRPr>
            </a:p>
          </p:txBody>
        </p:sp>
        <p:cxnSp>
          <p:nvCxnSpPr>
            <p:cNvPr id="37" name="Łącznik prosty 36"/>
            <p:cNvCxnSpPr/>
            <p:nvPr/>
          </p:nvCxnSpPr>
          <p:spPr bwMode="auto">
            <a:xfrm>
              <a:off x="6035053" y="916328"/>
              <a:ext cx="699691" cy="0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Łącznik prosty 37"/>
            <p:cNvCxnSpPr/>
            <p:nvPr/>
          </p:nvCxnSpPr>
          <p:spPr bwMode="auto">
            <a:xfrm>
              <a:off x="6035052" y="1513996"/>
              <a:ext cx="699691" cy="0"/>
            </a:xfrm>
            <a:prstGeom prst="line">
              <a:avLst/>
            </a:prstGeom>
            <a:noFill/>
            <a:ln w="508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Łącznik prosty 38"/>
            <p:cNvCxnSpPr/>
            <p:nvPr/>
          </p:nvCxnSpPr>
          <p:spPr bwMode="auto">
            <a:xfrm>
              <a:off x="6035052" y="1666396"/>
              <a:ext cx="699691" cy="0"/>
            </a:xfrm>
            <a:prstGeom prst="line">
              <a:avLst/>
            </a:prstGeom>
            <a:noFill/>
            <a:ln w="50800" cap="flat" cmpd="sng" algn="ctr">
              <a:solidFill>
                <a:srgbClr val="0033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0" name="pole tekstowe 39"/>
            <p:cNvSpPr txBox="1"/>
            <p:nvPr/>
          </p:nvSpPr>
          <p:spPr>
            <a:xfrm>
              <a:off x="6988776" y="685658"/>
              <a:ext cx="73930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dirty="0" smtClean="0">
                  <a:solidFill>
                    <a:srgbClr val="000000"/>
                  </a:solidFill>
                </a:rPr>
                <a:t>kanał</a:t>
              </a:r>
              <a:endParaRPr lang="pl-PL" dirty="0">
                <a:solidFill>
                  <a:srgbClr val="000000"/>
                </a:solidFill>
              </a:endParaRPr>
            </a:p>
          </p:txBody>
        </p:sp>
        <p:sp>
          <p:nvSpPr>
            <p:cNvPr id="41" name="pole tekstowe 40"/>
            <p:cNvSpPr txBox="1"/>
            <p:nvPr/>
          </p:nvSpPr>
          <p:spPr>
            <a:xfrm>
              <a:off x="6972728" y="1431585"/>
              <a:ext cx="127951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dirty="0" smtClean="0">
                  <a:solidFill>
                    <a:srgbClr val="000000"/>
                  </a:solidFill>
                </a:rPr>
                <a:t>połączenia</a:t>
              </a:r>
              <a:endParaRPr lang="pl-PL" dirty="0">
                <a:solidFill>
                  <a:srgbClr val="000000"/>
                </a:solidFill>
              </a:endParaRPr>
            </a:p>
          </p:txBody>
        </p:sp>
      </p:grpSp>
      <p:sp>
        <p:nvSpPr>
          <p:cNvPr id="42" name="Dowolny kształt 41"/>
          <p:cNvSpPr/>
          <p:nvPr/>
        </p:nvSpPr>
        <p:spPr bwMode="auto">
          <a:xfrm>
            <a:off x="3422995" y="978408"/>
            <a:ext cx="3126783" cy="3648456"/>
          </a:xfrm>
          <a:custGeom>
            <a:avLst/>
            <a:gdLst>
              <a:gd name="connsiteX0" fmla="*/ 1560485 w 3126783"/>
              <a:gd name="connsiteY0" fmla="*/ 0 h 3648456"/>
              <a:gd name="connsiteX1" fmla="*/ 1542197 w 3126783"/>
              <a:gd name="connsiteY1" fmla="*/ 795528 h 3648456"/>
              <a:gd name="connsiteX2" fmla="*/ 3124109 w 3126783"/>
              <a:gd name="connsiteY2" fmla="*/ 1380744 h 3648456"/>
              <a:gd name="connsiteX3" fmla="*/ 1871381 w 3126783"/>
              <a:gd name="connsiteY3" fmla="*/ 2414016 h 3648456"/>
              <a:gd name="connsiteX4" fmla="*/ 88301 w 3126783"/>
              <a:gd name="connsiteY4" fmla="*/ 2651760 h 3648456"/>
              <a:gd name="connsiteX5" fmla="*/ 252893 w 3126783"/>
              <a:gd name="connsiteY5" fmla="*/ 3648456 h 3648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26783" h="3648456">
                <a:moveTo>
                  <a:pt x="1560485" y="0"/>
                </a:moveTo>
                <a:cubicBezTo>
                  <a:pt x="1421039" y="282702"/>
                  <a:pt x="1281593" y="565404"/>
                  <a:pt x="1542197" y="795528"/>
                </a:cubicBezTo>
                <a:cubicBezTo>
                  <a:pt x="1802801" y="1025652"/>
                  <a:pt x="3069245" y="1110996"/>
                  <a:pt x="3124109" y="1380744"/>
                </a:cubicBezTo>
                <a:cubicBezTo>
                  <a:pt x="3178973" y="1650492"/>
                  <a:pt x="2377349" y="2202180"/>
                  <a:pt x="1871381" y="2414016"/>
                </a:cubicBezTo>
                <a:cubicBezTo>
                  <a:pt x="1365413" y="2625852"/>
                  <a:pt x="358049" y="2446020"/>
                  <a:pt x="88301" y="2651760"/>
                </a:cubicBezTo>
                <a:cubicBezTo>
                  <a:pt x="-181447" y="2857500"/>
                  <a:pt x="252893" y="3648456"/>
                  <a:pt x="252893" y="3648456"/>
                </a:cubicBezTo>
              </a:path>
            </a:pathLst>
          </a:custGeom>
          <a:noFill/>
          <a:ln w="50800" cap="flat" cmpd="sng" algn="ctr">
            <a:solidFill>
              <a:srgbClr val="FFC0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43" name="Łącznik prosty 42"/>
          <p:cNvCxnSpPr/>
          <p:nvPr/>
        </p:nvCxnSpPr>
        <p:spPr bwMode="auto">
          <a:xfrm>
            <a:off x="6564213" y="1826883"/>
            <a:ext cx="699691" cy="0"/>
          </a:xfrm>
          <a:prstGeom prst="line">
            <a:avLst/>
          </a:prstGeom>
          <a:noFill/>
          <a:ln w="508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605748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Łącznik prosty 1"/>
          <p:cNvCxnSpPr/>
          <p:nvPr/>
        </p:nvCxnSpPr>
        <p:spPr bwMode="auto">
          <a:xfrm>
            <a:off x="3631536" y="3729043"/>
            <a:ext cx="7521" cy="781948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-108980"/>
            <a:ext cx="77724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9pPr>
          </a:lstStyle>
          <a:p>
            <a:r>
              <a:rPr lang="pl-PL" kern="0" dirty="0" smtClean="0">
                <a:solidFill>
                  <a:schemeClr val="folHlink"/>
                </a:solidFill>
              </a:rPr>
              <a:t>SIECI z KOMUTACJĄ PAKIETÓW</a:t>
            </a:r>
            <a:endParaRPr lang="pl-PL" kern="0" dirty="0"/>
          </a:p>
        </p:txBody>
      </p:sp>
      <p:sp>
        <p:nvSpPr>
          <p:cNvPr id="4" name="Text Box 130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sz="2400" dirty="0"/>
          </a:p>
        </p:txBody>
      </p:sp>
      <p:cxnSp>
        <p:nvCxnSpPr>
          <p:cNvPr id="5" name="Łącznik prosty 4"/>
          <p:cNvCxnSpPr/>
          <p:nvPr/>
        </p:nvCxnSpPr>
        <p:spPr bwMode="auto">
          <a:xfrm>
            <a:off x="5230441" y="3245257"/>
            <a:ext cx="1144608" cy="272230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Łącznik prosty 5"/>
          <p:cNvCxnSpPr/>
          <p:nvPr/>
        </p:nvCxnSpPr>
        <p:spPr bwMode="auto">
          <a:xfrm>
            <a:off x="3014729" y="1560258"/>
            <a:ext cx="2215712" cy="1591590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7" name="Łącznik prosty 6"/>
          <p:cNvCxnSpPr/>
          <p:nvPr/>
        </p:nvCxnSpPr>
        <p:spPr bwMode="auto">
          <a:xfrm>
            <a:off x="3261607" y="2627557"/>
            <a:ext cx="187786" cy="1076627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8" name="Łącznik prosty 7"/>
          <p:cNvCxnSpPr/>
          <p:nvPr/>
        </p:nvCxnSpPr>
        <p:spPr bwMode="auto">
          <a:xfrm flipV="1">
            <a:off x="1334488" y="1667604"/>
            <a:ext cx="1497689" cy="1076558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9" name="Łącznik prosty 8"/>
          <p:cNvCxnSpPr/>
          <p:nvPr/>
        </p:nvCxnSpPr>
        <p:spPr bwMode="auto">
          <a:xfrm>
            <a:off x="3017346" y="1667603"/>
            <a:ext cx="1910302" cy="146584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10" name="Łącznik prosty 9"/>
          <p:cNvCxnSpPr/>
          <p:nvPr/>
        </p:nvCxnSpPr>
        <p:spPr bwMode="auto">
          <a:xfrm flipH="1">
            <a:off x="3004010" y="819408"/>
            <a:ext cx="901047" cy="845055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11" name="Łącznik prosty 10"/>
          <p:cNvCxnSpPr/>
          <p:nvPr/>
        </p:nvCxnSpPr>
        <p:spPr bwMode="auto">
          <a:xfrm>
            <a:off x="4927648" y="850440"/>
            <a:ext cx="0" cy="835401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12" name="Łącznik prosty 11"/>
          <p:cNvCxnSpPr/>
          <p:nvPr/>
        </p:nvCxnSpPr>
        <p:spPr bwMode="auto">
          <a:xfrm>
            <a:off x="4927648" y="1814187"/>
            <a:ext cx="1663424" cy="560409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13" name="Łącznik prosty 12"/>
          <p:cNvCxnSpPr/>
          <p:nvPr/>
        </p:nvCxnSpPr>
        <p:spPr bwMode="auto">
          <a:xfrm flipH="1">
            <a:off x="5222920" y="2385632"/>
            <a:ext cx="1368152" cy="859625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14" name="Łącznik prosty 13"/>
          <p:cNvCxnSpPr/>
          <p:nvPr/>
        </p:nvCxnSpPr>
        <p:spPr bwMode="auto">
          <a:xfrm flipV="1">
            <a:off x="3505880" y="3300310"/>
            <a:ext cx="1731811" cy="458086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15" name="Łącznik prosty 14"/>
          <p:cNvCxnSpPr/>
          <p:nvPr/>
        </p:nvCxnSpPr>
        <p:spPr bwMode="auto">
          <a:xfrm>
            <a:off x="1334488" y="2855454"/>
            <a:ext cx="2149100" cy="879137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16" name="Łącznik prosty 15"/>
          <p:cNvCxnSpPr/>
          <p:nvPr/>
        </p:nvCxnSpPr>
        <p:spPr bwMode="auto">
          <a:xfrm flipV="1">
            <a:off x="1362726" y="2672067"/>
            <a:ext cx="1898881" cy="72095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17" name="Łącznik prosty 16"/>
          <p:cNvCxnSpPr/>
          <p:nvPr/>
        </p:nvCxnSpPr>
        <p:spPr bwMode="auto">
          <a:xfrm>
            <a:off x="3264224" y="2704214"/>
            <a:ext cx="1958696" cy="487582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18" name="Łącznik prosty 17"/>
          <p:cNvCxnSpPr/>
          <p:nvPr/>
        </p:nvCxnSpPr>
        <p:spPr bwMode="auto">
          <a:xfrm>
            <a:off x="3017346" y="1664463"/>
            <a:ext cx="244261" cy="1039751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19" name="Łącznik prosty 18"/>
          <p:cNvCxnSpPr/>
          <p:nvPr/>
        </p:nvCxnSpPr>
        <p:spPr bwMode="auto">
          <a:xfrm>
            <a:off x="124816" y="2954964"/>
            <a:ext cx="1152127" cy="0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20" name="Łącznik prosty 19"/>
          <p:cNvCxnSpPr/>
          <p:nvPr/>
        </p:nvCxnSpPr>
        <p:spPr bwMode="auto">
          <a:xfrm flipH="1" flipV="1">
            <a:off x="6531032" y="2316359"/>
            <a:ext cx="924137" cy="9533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21" name="Łącznik prosty 20"/>
          <p:cNvCxnSpPr/>
          <p:nvPr/>
        </p:nvCxnSpPr>
        <p:spPr bwMode="auto">
          <a:xfrm>
            <a:off x="3483588" y="3704184"/>
            <a:ext cx="7521" cy="781948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2" name="Obraz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601" y="1526876"/>
            <a:ext cx="864095" cy="574623"/>
          </a:xfrm>
          <a:prstGeom prst="rect">
            <a:avLst/>
          </a:prstGeom>
        </p:spPr>
      </p:pic>
      <p:pic>
        <p:nvPicPr>
          <p:cNvPr id="23" name="Obraz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2177" y="2402549"/>
            <a:ext cx="864095" cy="574623"/>
          </a:xfrm>
          <a:prstGeom prst="rect">
            <a:avLst/>
          </a:prstGeom>
        </p:spPr>
      </p:pic>
      <p:pic>
        <p:nvPicPr>
          <p:cNvPr id="24" name="Obraz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0873" y="3024669"/>
            <a:ext cx="864095" cy="574623"/>
          </a:xfrm>
          <a:prstGeom prst="rect">
            <a:avLst/>
          </a:prstGeom>
        </p:spPr>
      </p:pic>
      <p:pic>
        <p:nvPicPr>
          <p:cNvPr id="25" name="Obraz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7346" y="3517487"/>
            <a:ext cx="864095" cy="574623"/>
          </a:xfrm>
          <a:prstGeom prst="rect">
            <a:avLst/>
          </a:prstGeom>
        </p:spPr>
      </p:pic>
      <p:pic>
        <p:nvPicPr>
          <p:cNvPr id="26" name="Obraz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9025" y="2087285"/>
            <a:ext cx="864095" cy="574623"/>
          </a:xfrm>
          <a:prstGeom prst="rect">
            <a:avLst/>
          </a:prstGeom>
        </p:spPr>
      </p:pic>
      <p:pic>
        <p:nvPicPr>
          <p:cNvPr id="27" name="Obraz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8626" y="1380292"/>
            <a:ext cx="864095" cy="574623"/>
          </a:xfrm>
          <a:prstGeom prst="rect">
            <a:avLst/>
          </a:prstGeom>
        </p:spPr>
      </p:pic>
      <p:pic>
        <p:nvPicPr>
          <p:cNvPr id="28" name="Obraz 2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441" y="2587538"/>
            <a:ext cx="864095" cy="574623"/>
          </a:xfrm>
          <a:prstGeom prst="rect">
            <a:avLst/>
          </a:prstGeom>
        </p:spPr>
      </p:pic>
      <p:sp>
        <p:nvSpPr>
          <p:cNvPr id="29" name="Dowolny kształt 28"/>
          <p:cNvSpPr/>
          <p:nvPr/>
        </p:nvSpPr>
        <p:spPr bwMode="auto">
          <a:xfrm>
            <a:off x="128671" y="1529197"/>
            <a:ext cx="6606073" cy="2438242"/>
          </a:xfrm>
          <a:custGeom>
            <a:avLst/>
            <a:gdLst>
              <a:gd name="connsiteX0" fmla="*/ 0 w 6606073"/>
              <a:gd name="connsiteY0" fmla="*/ 1236446 h 2440095"/>
              <a:gd name="connsiteX1" fmla="*/ 1129004 w 6606073"/>
              <a:gd name="connsiteY1" fmla="*/ 1245777 h 2440095"/>
              <a:gd name="connsiteX2" fmla="*/ 2789853 w 6606073"/>
              <a:gd name="connsiteY2" fmla="*/ 4805 h 2440095"/>
              <a:gd name="connsiteX3" fmla="*/ 5085183 w 6606073"/>
              <a:gd name="connsiteY3" fmla="*/ 1768291 h 2440095"/>
              <a:gd name="connsiteX4" fmla="*/ 6606073 w 6606073"/>
              <a:gd name="connsiteY4" fmla="*/ 2440095 h 2440095"/>
              <a:gd name="connsiteX0" fmla="*/ 0 w 6606073"/>
              <a:gd name="connsiteY0" fmla="*/ 1234593 h 2438242"/>
              <a:gd name="connsiteX1" fmla="*/ 1129004 w 6606073"/>
              <a:gd name="connsiteY1" fmla="*/ 1243924 h 2438242"/>
              <a:gd name="connsiteX2" fmla="*/ 2789853 w 6606073"/>
              <a:gd name="connsiteY2" fmla="*/ 2952 h 2438242"/>
              <a:gd name="connsiteX3" fmla="*/ 5222343 w 6606073"/>
              <a:gd name="connsiteY3" fmla="*/ 1647566 h 2438242"/>
              <a:gd name="connsiteX4" fmla="*/ 6606073 w 6606073"/>
              <a:gd name="connsiteY4" fmla="*/ 2438242 h 2438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06073" h="2438242">
                <a:moveTo>
                  <a:pt x="0" y="1234593"/>
                </a:moveTo>
                <a:cubicBezTo>
                  <a:pt x="332014" y="1341895"/>
                  <a:pt x="664029" y="1449197"/>
                  <a:pt x="1129004" y="1243924"/>
                </a:cubicBezTo>
                <a:cubicBezTo>
                  <a:pt x="1593979" y="1038651"/>
                  <a:pt x="2107630" y="-64322"/>
                  <a:pt x="2789853" y="2952"/>
                </a:cubicBezTo>
                <a:cubicBezTo>
                  <a:pt x="3472076" y="70226"/>
                  <a:pt x="4586306" y="1241684"/>
                  <a:pt x="5222343" y="1647566"/>
                </a:cubicBezTo>
                <a:cubicBezTo>
                  <a:pt x="5858380" y="2053448"/>
                  <a:pt x="6163646" y="2305281"/>
                  <a:pt x="6606073" y="2438242"/>
                </a:cubicBezTo>
              </a:path>
            </a:pathLst>
          </a:custGeom>
          <a:noFill/>
          <a:ln w="50800" cap="flat" cmpd="sng" algn="ctr">
            <a:solidFill>
              <a:srgbClr val="FF0000"/>
            </a:solidFill>
            <a:prstDash val="sysDash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Dowolny kształt 29"/>
          <p:cNvSpPr/>
          <p:nvPr/>
        </p:nvSpPr>
        <p:spPr bwMode="auto">
          <a:xfrm>
            <a:off x="2930692" y="776808"/>
            <a:ext cx="2285626" cy="3685592"/>
          </a:xfrm>
          <a:custGeom>
            <a:avLst/>
            <a:gdLst>
              <a:gd name="connsiteX0" fmla="*/ 831679 w 2345120"/>
              <a:gd name="connsiteY0" fmla="*/ 0 h 3685592"/>
              <a:gd name="connsiteX1" fmla="*/ 66569 w 2345120"/>
              <a:gd name="connsiteY1" fmla="*/ 718457 h 3685592"/>
              <a:gd name="connsiteX2" fmla="*/ 2343239 w 2345120"/>
              <a:gd name="connsiteY2" fmla="*/ 2491273 h 3685592"/>
              <a:gd name="connsiteX3" fmla="*/ 458455 w 2345120"/>
              <a:gd name="connsiteY3" fmla="*/ 2929812 h 3685592"/>
              <a:gd name="connsiteX4" fmla="*/ 570422 w 2345120"/>
              <a:gd name="connsiteY4" fmla="*/ 3685592 h 3685592"/>
              <a:gd name="connsiteX0" fmla="*/ 773164 w 2297007"/>
              <a:gd name="connsiteY0" fmla="*/ 0 h 3685592"/>
              <a:gd name="connsiteX1" fmla="*/ 8054 w 2297007"/>
              <a:gd name="connsiteY1" fmla="*/ 718457 h 3685592"/>
              <a:gd name="connsiteX2" fmla="*/ 1155719 w 2297007"/>
              <a:gd name="connsiteY2" fmla="*/ 1698171 h 3685592"/>
              <a:gd name="connsiteX3" fmla="*/ 2284724 w 2297007"/>
              <a:gd name="connsiteY3" fmla="*/ 2491273 h 3685592"/>
              <a:gd name="connsiteX4" fmla="*/ 399940 w 2297007"/>
              <a:gd name="connsiteY4" fmla="*/ 2929812 h 3685592"/>
              <a:gd name="connsiteX5" fmla="*/ 511907 w 2297007"/>
              <a:gd name="connsiteY5" fmla="*/ 3685592 h 3685592"/>
              <a:gd name="connsiteX0" fmla="*/ 773164 w 2285626"/>
              <a:gd name="connsiteY0" fmla="*/ 0 h 3685592"/>
              <a:gd name="connsiteX1" fmla="*/ 8054 w 2285626"/>
              <a:gd name="connsiteY1" fmla="*/ 718457 h 3685592"/>
              <a:gd name="connsiteX2" fmla="*/ 1155719 w 2285626"/>
              <a:gd name="connsiteY2" fmla="*/ 1698171 h 3685592"/>
              <a:gd name="connsiteX3" fmla="*/ 2284724 w 2285626"/>
              <a:gd name="connsiteY3" fmla="*/ 2491273 h 3685592"/>
              <a:gd name="connsiteX4" fmla="*/ 969107 w 2285626"/>
              <a:gd name="connsiteY4" fmla="*/ 2929812 h 3685592"/>
              <a:gd name="connsiteX5" fmla="*/ 399940 w 2285626"/>
              <a:gd name="connsiteY5" fmla="*/ 2929812 h 3685592"/>
              <a:gd name="connsiteX6" fmla="*/ 511907 w 2285626"/>
              <a:gd name="connsiteY6" fmla="*/ 3685592 h 3685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85626" h="3685592">
                <a:moveTo>
                  <a:pt x="773164" y="0"/>
                </a:moveTo>
                <a:cubicBezTo>
                  <a:pt x="264645" y="151622"/>
                  <a:pt x="-55705" y="435429"/>
                  <a:pt x="8054" y="718457"/>
                </a:cubicBezTo>
                <a:cubicBezTo>
                  <a:pt x="71813" y="1001485"/>
                  <a:pt x="776274" y="1402702"/>
                  <a:pt x="1155719" y="1698171"/>
                </a:cubicBezTo>
                <a:cubicBezTo>
                  <a:pt x="1535164" y="1993640"/>
                  <a:pt x="2315826" y="2286000"/>
                  <a:pt x="2284724" y="2491273"/>
                </a:cubicBezTo>
                <a:cubicBezTo>
                  <a:pt x="2253622" y="2696546"/>
                  <a:pt x="1283238" y="2856722"/>
                  <a:pt x="969107" y="2929812"/>
                </a:cubicBezTo>
                <a:cubicBezTo>
                  <a:pt x="654976" y="3002902"/>
                  <a:pt x="476140" y="2803849"/>
                  <a:pt x="399940" y="2929812"/>
                </a:cubicBezTo>
                <a:cubicBezTo>
                  <a:pt x="323740" y="3055775"/>
                  <a:pt x="308189" y="3407228"/>
                  <a:pt x="511907" y="3685592"/>
                </a:cubicBezTo>
              </a:path>
            </a:pathLst>
          </a:custGeom>
          <a:noFill/>
          <a:ln w="50800" cap="flat" cmpd="sng" algn="ctr">
            <a:solidFill>
              <a:srgbClr val="0033CC"/>
            </a:solidFill>
            <a:prstDash val="sysDash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9" name="Dowolny kształt 38"/>
          <p:cNvSpPr/>
          <p:nvPr/>
        </p:nvSpPr>
        <p:spPr bwMode="auto">
          <a:xfrm>
            <a:off x="3480540" y="838888"/>
            <a:ext cx="3126783" cy="3648456"/>
          </a:xfrm>
          <a:custGeom>
            <a:avLst/>
            <a:gdLst>
              <a:gd name="connsiteX0" fmla="*/ 1560485 w 3126783"/>
              <a:gd name="connsiteY0" fmla="*/ 0 h 3648456"/>
              <a:gd name="connsiteX1" fmla="*/ 1542197 w 3126783"/>
              <a:gd name="connsiteY1" fmla="*/ 795528 h 3648456"/>
              <a:gd name="connsiteX2" fmla="*/ 3124109 w 3126783"/>
              <a:gd name="connsiteY2" fmla="*/ 1380744 h 3648456"/>
              <a:gd name="connsiteX3" fmla="*/ 1871381 w 3126783"/>
              <a:gd name="connsiteY3" fmla="*/ 2414016 h 3648456"/>
              <a:gd name="connsiteX4" fmla="*/ 88301 w 3126783"/>
              <a:gd name="connsiteY4" fmla="*/ 2651760 h 3648456"/>
              <a:gd name="connsiteX5" fmla="*/ 252893 w 3126783"/>
              <a:gd name="connsiteY5" fmla="*/ 3648456 h 3648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26783" h="3648456">
                <a:moveTo>
                  <a:pt x="1560485" y="0"/>
                </a:moveTo>
                <a:cubicBezTo>
                  <a:pt x="1421039" y="282702"/>
                  <a:pt x="1281593" y="565404"/>
                  <a:pt x="1542197" y="795528"/>
                </a:cubicBezTo>
                <a:cubicBezTo>
                  <a:pt x="1802801" y="1025652"/>
                  <a:pt x="3069245" y="1110996"/>
                  <a:pt x="3124109" y="1380744"/>
                </a:cubicBezTo>
                <a:cubicBezTo>
                  <a:pt x="3178973" y="1650492"/>
                  <a:pt x="2377349" y="2202180"/>
                  <a:pt x="1871381" y="2414016"/>
                </a:cubicBezTo>
                <a:cubicBezTo>
                  <a:pt x="1365413" y="2625852"/>
                  <a:pt x="358049" y="2446020"/>
                  <a:pt x="88301" y="2651760"/>
                </a:cubicBezTo>
                <a:cubicBezTo>
                  <a:pt x="-181447" y="2857500"/>
                  <a:pt x="252893" y="3648456"/>
                  <a:pt x="252893" y="3648456"/>
                </a:cubicBezTo>
              </a:path>
            </a:pathLst>
          </a:custGeom>
          <a:noFill/>
          <a:ln w="50800" cap="flat" cmpd="sng" algn="ctr">
            <a:solidFill>
              <a:srgbClr val="FFC000"/>
            </a:solidFill>
            <a:prstDash val="sysDash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42" name="Grupa 41"/>
          <p:cNvGrpSpPr/>
          <p:nvPr/>
        </p:nvGrpSpPr>
        <p:grpSpPr>
          <a:xfrm>
            <a:off x="6518537" y="555430"/>
            <a:ext cx="2630936" cy="1333156"/>
            <a:chOff x="6025203" y="220146"/>
            <a:chExt cx="2630936" cy="1333156"/>
          </a:xfrm>
        </p:grpSpPr>
        <p:pic>
          <p:nvPicPr>
            <p:cNvPr id="32" name="Obraz 3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5053" y="232372"/>
              <a:ext cx="564901" cy="375659"/>
            </a:xfrm>
            <a:prstGeom prst="rect">
              <a:avLst/>
            </a:prstGeom>
          </p:spPr>
        </p:pic>
        <p:sp>
          <p:nvSpPr>
            <p:cNvPr id="33" name="pole tekstowe 32"/>
            <p:cNvSpPr txBox="1"/>
            <p:nvPr/>
          </p:nvSpPr>
          <p:spPr>
            <a:xfrm>
              <a:off x="6988776" y="220146"/>
              <a:ext cx="136447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dirty="0" smtClean="0">
                  <a:solidFill>
                    <a:srgbClr val="000000"/>
                  </a:solidFill>
                </a:rPr>
                <a:t>przełącznik</a:t>
              </a:r>
              <a:endParaRPr lang="pl-PL" dirty="0">
                <a:solidFill>
                  <a:srgbClr val="000000"/>
                </a:solidFill>
              </a:endParaRPr>
            </a:p>
          </p:txBody>
        </p:sp>
        <p:cxnSp>
          <p:nvCxnSpPr>
            <p:cNvPr id="34" name="Łącznik prosty 33"/>
            <p:cNvCxnSpPr/>
            <p:nvPr/>
          </p:nvCxnSpPr>
          <p:spPr bwMode="auto">
            <a:xfrm>
              <a:off x="6035053" y="916328"/>
              <a:ext cx="699691" cy="0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Łącznik prosty 34"/>
            <p:cNvCxnSpPr/>
            <p:nvPr/>
          </p:nvCxnSpPr>
          <p:spPr bwMode="auto">
            <a:xfrm>
              <a:off x="6025203" y="1268760"/>
              <a:ext cx="699691" cy="0"/>
            </a:xfrm>
            <a:prstGeom prst="line">
              <a:avLst/>
            </a:prstGeom>
            <a:noFill/>
            <a:ln w="5080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Łącznik prosty 35"/>
            <p:cNvCxnSpPr/>
            <p:nvPr/>
          </p:nvCxnSpPr>
          <p:spPr bwMode="auto">
            <a:xfrm>
              <a:off x="6025203" y="1553302"/>
              <a:ext cx="699691" cy="0"/>
            </a:xfrm>
            <a:prstGeom prst="line">
              <a:avLst/>
            </a:prstGeom>
            <a:noFill/>
            <a:ln w="50800" cap="flat" cmpd="sng" algn="ctr">
              <a:solidFill>
                <a:srgbClr val="0033CC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7" name="pole tekstowe 36"/>
            <p:cNvSpPr txBox="1"/>
            <p:nvPr/>
          </p:nvSpPr>
          <p:spPr>
            <a:xfrm>
              <a:off x="6988776" y="685658"/>
              <a:ext cx="73930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dirty="0" smtClean="0">
                  <a:solidFill>
                    <a:srgbClr val="000000"/>
                  </a:solidFill>
                </a:rPr>
                <a:t>kanał</a:t>
              </a:r>
              <a:endParaRPr lang="pl-PL" dirty="0">
                <a:solidFill>
                  <a:srgbClr val="000000"/>
                </a:solidFill>
              </a:endParaRPr>
            </a:p>
          </p:txBody>
        </p:sp>
        <p:sp>
          <p:nvSpPr>
            <p:cNvPr id="38" name="pole tekstowe 37"/>
            <p:cNvSpPr txBox="1"/>
            <p:nvPr/>
          </p:nvSpPr>
          <p:spPr>
            <a:xfrm>
              <a:off x="6914957" y="1078793"/>
              <a:ext cx="174118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dirty="0" smtClean="0">
                  <a:solidFill>
                    <a:srgbClr val="000000"/>
                  </a:solidFill>
                </a:rPr>
                <a:t>łącza wirtualne</a:t>
              </a:r>
              <a:endParaRPr lang="pl-PL" dirty="0">
                <a:solidFill>
                  <a:srgbClr val="000000"/>
                </a:solidFill>
              </a:endParaRPr>
            </a:p>
          </p:txBody>
        </p:sp>
        <p:cxnSp>
          <p:nvCxnSpPr>
            <p:cNvPr id="40" name="Łącznik prosty 39"/>
            <p:cNvCxnSpPr/>
            <p:nvPr/>
          </p:nvCxnSpPr>
          <p:spPr bwMode="auto">
            <a:xfrm>
              <a:off x="6025203" y="1394969"/>
              <a:ext cx="699691" cy="0"/>
            </a:xfrm>
            <a:prstGeom prst="line">
              <a:avLst/>
            </a:prstGeom>
            <a:noFill/>
            <a:ln w="50800" cap="flat" cmpd="sng" algn="ctr">
              <a:solidFill>
                <a:srgbClr val="FFC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41" name="Prostokąt 40"/>
          <p:cNvSpPr/>
          <p:nvPr/>
        </p:nvSpPr>
        <p:spPr>
          <a:xfrm>
            <a:off x="124816" y="4460108"/>
            <a:ext cx="871296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dirty="0" smtClean="0">
                <a:solidFill>
                  <a:srgbClr val="000000"/>
                </a:solidFill>
              </a:rPr>
              <a:t>W sieci z </a:t>
            </a:r>
            <a:r>
              <a:rPr lang="pl-PL" sz="2000" b="1" dirty="0" smtClean="0">
                <a:solidFill>
                  <a:srgbClr val="000000"/>
                </a:solidFill>
              </a:rPr>
              <a:t>komutacją pakietów</a:t>
            </a:r>
            <a:r>
              <a:rPr lang="pl-PL" sz="2000" dirty="0" smtClean="0">
                <a:solidFill>
                  <a:srgbClr val="000000"/>
                </a:solidFill>
              </a:rPr>
              <a:t> informacje w </a:t>
            </a:r>
            <a:r>
              <a:rPr lang="pl-PL" sz="2000" dirty="0">
                <a:solidFill>
                  <a:srgbClr val="000000"/>
                </a:solidFill>
              </a:rPr>
              <a:t>połączeniu (od terminala źródłowego do terminala docelowego) są </a:t>
            </a:r>
            <a:r>
              <a:rPr lang="pl-PL" sz="2000" dirty="0" smtClean="0">
                <a:solidFill>
                  <a:srgbClr val="000000"/>
                </a:solidFill>
              </a:rPr>
              <a:t>przesyłane w postaci bloków danych (pakietów) bez konieczności zestawiania trwałego połączenia. Każdy z kanałów sieci może przekazywać pakiety pochodzące z różnych połączeń. Pakiety danych są adresowane, co pozwala przełącznikom kierować pakiety na właściwe trasy w sieci. Komutacja pakietów pozwala na pełniejsze wykorzystanie zasobów pomimo</a:t>
            </a:r>
            <a:r>
              <a:rPr lang="pl-PL" sz="2000" dirty="0">
                <a:solidFill>
                  <a:srgbClr val="000000"/>
                </a:solidFill>
              </a:rPr>
              <a:t> </a:t>
            </a:r>
            <a:r>
              <a:rPr lang="pl-PL" sz="2000" dirty="0" smtClean="0">
                <a:solidFill>
                  <a:srgbClr val="000000"/>
                </a:solidFill>
              </a:rPr>
              <a:t>konieczności adresacji pakietów.</a:t>
            </a:r>
          </a:p>
        </p:txBody>
      </p:sp>
      <p:sp>
        <p:nvSpPr>
          <p:cNvPr id="43" name="Dowolny kształt 42"/>
          <p:cNvSpPr/>
          <p:nvPr/>
        </p:nvSpPr>
        <p:spPr bwMode="auto">
          <a:xfrm>
            <a:off x="444843" y="1993557"/>
            <a:ext cx="6779741" cy="1649868"/>
          </a:xfrm>
          <a:custGeom>
            <a:avLst/>
            <a:gdLst>
              <a:gd name="connsiteX0" fmla="*/ 6779741 w 6779741"/>
              <a:gd name="connsiteY0" fmla="*/ 0 h 1649868"/>
              <a:gd name="connsiteX1" fmla="*/ 6137189 w 6779741"/>
              <a:gd name="connsiteY1" fmla="*/ 362465 h 1649868"/>
              <a:gd name="connsiteX2" fmla="*/ 4860325 w 6779741"/>
              <a:gd name="connsiteY2" fmla="*/ 1449859 h 1649868"/>
              <a:gd name="connsiteX3" fmla="*/ 2990335 w 6779741"/>
              <a:gd name="connsiteY3" fmla="*/ 1589902 h 1649868"/>
              <a:gd name="connsiteX4" fmla="*/ 1169773 w 6779741"/>
              <a:gd name="connsiteY4" fmla="*/ 766119 h 1649868"/>
              <a:gd name="connsiteX5" fmla="*/ 0 w 6779741"/>
              <a:gd name="connsiteY5" fmla="*/ 1334529 h 1649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79741" h="1649868">
                <a:moveTo>
                  <a:pt x="6779741" y="0"/>
                </a:moveTo>
                <a:cubicBezTo>
                  <a:pt x="6618416" y="60411"/>
                  <a:pt x="6457092" y="120822"/>
                  <a:pt x="6137189" y="362465"/>
                </a:cubicBezTo>
                <a:cubicBezTo>
                  <a:pt x="5817286" y="604108"/>
                  <a:pt x="5384801" y="1245286"/>
                  <a:pt x="4860325" y="1449859"/>
                </a:cubicBezTo>
                <a:cubicBezTo>
                  <a:pt x="4335849" y="1654432"/>
                  <a:pt x="3605427" y="1703859"/>
                  <a:pt x="2990335" y="1589902"/>
                </a:cubicBezTo>
                <a:cubicBezTo>
                  <a:pt x="2375243" y="1475945"/>
                  <a:pt x="1668162" y="808681"/>
                  <a:pt x="1169773" y="766119"/>
                </a:cubicBezTo>
                <a:cubicBezTo>
                  <a:pt x="671384" y="723557"/>
                  <a:pt x="335692" y="1029043"/>
                  <a:pt x="0" y="1334529"/>
                </a:cubicBezTo>
              </a:path>
            </a:pathLst>
          </a:custGeom>
          <a:noFill/>
          <a:ln w="38100" cap="flat" cmpd="sng" algn="ctr">
            <a:solidFill>
              <a:srgbClr val="006600"/>
            </a:solidFill>
            <a:prstDash val="dash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cxnSp>
        <p:nvCxnSpPr>
          <p:cNvPr id="44" name="Łącznik prosty 43"/>
          <p:cNvCxnSpPr/>
          <p:nvPr/>
        </p:nvCxnSpPr>
        <p:spPr bwMode="auto">
          <a:xfrm>
            <a:off x="6518536" y="1503176"/>
            <a:ext cx="699691" cy="0"/>
          </a:xfrm>
          <a:prstGeom prst="line">
            <a:avLst/>
          </a:prstGeom>
          <a:noFill/>
          <a:ln w="50800" cap="flat" cmpd="sng" algn="ctr">
            <a:solidFill>
              <a:srgbClr val="0066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34367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41530" y="-231706"/>
            <a:ext cx="7772400" cy="11430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MODELOWANIE SIECI</a:t>
            </a:r>
            <a:endParaRPr lang="pl-PL" dirty="0" smtClean="0"/>
          </a:p>
        </p:txBody>
      </p:sp>
      <p:grpSp>
        <p:nvGrpSpPr>
          <p:cNvPr id="36" name="Grupa 35"/>
          <p:cNvGrpSpPr/>
          <p:nvPr/>
        </p:nvGrpSpPr>
        <p:grpSpPr>
          <a:xfrm>
            <a:off x="656565" y="1314578"/>
            <a:ext cx="4699349" cy="3040075"/>
            <a:chOff x="656565" y="1314578"/>
            <a:chExt cx="4699349" cy="3040075"/>
          </a:xfrm>
        </p:grpSpPr>
        <p:sp>
          <p:nvSpPr>
            <p:cNvPr id="8" name="Prostokąt 7"/>
            <p:cNvSpPr/>
            <p:nvPr/>
          </p:nvSpPr>
          <p:spPr>
            <a:xfrm>
              <a:off x="746575" y="3338990"/>
              <a:ext cx="4609339" cy="1015663"/>
            </a:xfrm>
            <a:prstGeom prst="rect">
              <a:avLst/>
            </a:prstGeom>
            <a:ln w="25400">
              <a:solidFill>
                <a:srgbClr val="000000"/>
              </a:solidFill>
            </a:ln>
          </p:spPr>
          <p:txBody>
            <a:bodyPr wrap="none">
              <a:spAutoFit/>
            </a:bodyPr>
            <a:lstStyle/>
            <a:p>
              <a:r>
                <a:rPr lang="pl-PL" sz="2000" b="1" dirty="0" smtClean="0">
                  <a:solidFill>
                    <a:srgbClr val="003300"/>
                  </a:solidFill>
                </a:rPr>
                <a:t>Cechy wspólne: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pl-PL" sz="2000" b="1" dirty="0" smtClean="0">
                  <a:solidFill>
                    <a:srgbClr val="000000"/>
                  </a:solidFill>
                </a:rPr>
                <a:t>rozkład Poissona → proces Markowa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pl-PL" sz="2000" b="1" dirty="0">
                  <a:solidFill>
                    <a:srgbClr val="000000"/>
                  </a:solidFill>
                </a:rPr>
                <a:t>a</a:t>
              </a:r>
              <a:r>
                <a:rPr lang="pl-PL" sz="2000" b="1" dirty="0" smtClean="0">
                  <a:solidFill>
                    <a:srgbClr val="000000"/>
                  </a:solidFill>
                </a:rPr>
                <a:t>spekt kolejkowanie - straty</a:t>
              </a:r>
              <a:endParaRPr lang="pl-PL" sz="2000" dirty="0"/>
            </a:p>
          </p:txBody>
        </p:sp>
        <p:cxnSp>
          <p:nvCxnSpPr>
            <p:cNvPr id="10" name="Łącznik łamany 9"/>
            <p:cNvCxnSpPr>
              <a:stCxn id="3" idx="1"/>
            </p:cNvCxnSpPr>
            <p:nvPr/>
          </p:nvCxnSpPr>
          <p:spPr bwMode="auto">
            <a:xfrm rot="10800000" flipV="1">
              <a:off x="656565" y="1314578"/>
              <a:ext cx="12700" cy="1458379"/>
            </a:xfrm>
            <a:prstGeom prst="bentConnector4">
              <a:avLst>
                <a:gd name="adj1" fmla="val 1902858"/>
                <a:gd name="adj2" fmla="val 99297"/>
              </a:avLst>
            </a:prstGeom>
            <a:solidFill>
              <a:schemeClr val="accent1"/>
            </a:solidFill>
            <a:ln w="44450" cap="flat" cmpd="sng" algn="ctr">
              <a:solidFill>
                <a:srgbClr val="003300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14" name="Łącznik łamany 13"/>
            <p:cNvCxnSpPr>
              <a:stCxn id="3" idx="1"/>
              <a:endCxn id="8" idx="1"/>
            </p:cNvCxnSpPr>
            <p:nvPr/>
          </p:nvCxnSpPr>
          <p:spPr bwMode="auto">
            <a:xfrm rot="10800000" flipH="1" flipV="1">
              <a:off x="656565" y="1314578"/>
              <a:ext cx="90010" cy="2532243"/>
            </a:xfrm>
            <a:prstGeom prst="bentConnector3">
              <a:avLst>
                <a:gd name="adj1" fmla="val -253972"/>
              </a:avLst>
            </a:prstGeom>
            <a:solidFill>
              <a:schemeClr val="accent1"/>
            </a:solidFill>
            <a:ln w="44450" cap="flat" cmpd="sng" algn="ctr">
              <a:solidFill>
                <a:srgbClr val="0033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37" name="Grupa 36"/>
          <p:cNvGrpSpPr/>
          <p:nvPr/>
        </p:nvGrpSpPr>
        <p:grpSpPr>
          <a:xfrm>
            <a:off x="926595" y="3612332"/>
            <a:ext cx="8151429" cy="1831270"/>
            <a:chOff x="926595" y="3612332"/>
            <a:chExt cx="8151429" cy="1831270"/>
          </a:xfrm>
        </p:grpSpPr>
        <p:sp>
          <p:nvSpPr>
            <p:cNvPr id="5" name="Prostokąt 4"/>
            <p:cNvSpPr/>
            <p:nvPr/>
          </p:nvSpPr>
          <p:spPr>
            <a:xfrm>
              <a:off x="926595" y="4920382"/>
              <a:ext cx="3804247" cy="523220"/>
            </a:xfrm>
            <a:prstGeom prst="rect">
              <a:avLst/>
            </a:prstGeom>
            <a:ln w="25400">
              <a:noFill/>
            </a:ln>
          </p:spPr>
          <p:txBody>
            <a:bodyPr wrap="none">
              <a:spAutoFit/>
            </a:bodyPr>
            <a:lstStyle/>
            <a:p>
              <a:r>
                <a:rPr lang="pl-PL" sz="2800" b="1" i="1" dirty="0"/>
                <a:t>Quality of Service </a:t>
              </a:r>
              <a:r>
                <a:rPr lang="pl-PL" sz="2800" b="1" dirty="0"/>
                <a:t>(</a:t>
              </a:r>
              <a:r>
                <a:rPr lang="pl-PL" sz="2800" b="1" i="1" dirty="0" err="1"/>
                <a:t>QoS</a:t>
              </a:r>
              <a:r>
                <a:rPr lang="pl-PL" sz="2800" b="1" dirty="0"/>
                <a:t>)</a:t>
              </a:r>
            </a:p>
          </p:txBody>
        </p:sp>
        <p:cxnSp>
          <p:nvCxnSpPr>
            <p:cNvPr id="19" name="Łącznik prosty ze strzałką 18"/>
            <p:cNvCxnSpPr>
              <a:endCxn id="5" idx="0"/>
            </p:cNvCxnSpPr>
            <p:nvPr/>
          </p:nvCxnSpPr>
          <p:spPr bwMode="auto">
            <a:xfrm flipH="1">
              <a:off x="2828719" y="4431847"/>
              <a:ext cx="517769" cy="488535"/>
            </a:xfrm>
            <a:prstGeom prst="straightConnector1">
              <a:avLst/>
            </a:prstGeom>
            <a:solidFill>
              <a:schemeClr val="accent1"/>
            </a:solidFill>
            <a:ln w="44450" cap="flat" cmpd="sng" algn="ctr">
              <a:solidFill>
                <a:srgbClr val="0033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23" name="pole tekstowe 22"/>
            <p:cNvSpPr txBox="1"/>
            <p:nvPr/>
          </p:nvSpPr>
          <p:spPr>
            <a:xfrm>
              <a:off x="6002054" y="3612332"/>
              <a:ext cx="3075970" cy="1569660"/>
            </a:xfrm>
            <a:prstGeom prst="rect">
              <a:avLst/>
            </a:prstGeom>
            <a:noFill/>
            <a:ln w="25400"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pl-PL" sz="1600" b="1" dirty="0" smtClean="0">
                  <a:solidFill>
                    <a:srgbClr val="000000"/>
                  </a:solidFill>
                </a:rPr>
                <a:t>Metryki: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pl-PL" sz="1600" b="1" dirty="0" err="1">
                  <a:solidFill>
                    <a:srgbClr val="000000"/>
                  </a:solidFill>
                </a:rPr>
                <a:t>b</a:t>
              </a:r>
              <a:r>
                <a:rPr lang="pl-PL" sz="1600" b="1" dirty="0" err="1" smtClean="0">
                  <a:solidFill>
                    <a:srgbClr val="000000"/>
                  </a:solidFill>
                </a:rPr>
                <a:t>andwidth</a:t>
              </a:r>
              <a:r>
                <a:rPr lang="pl-PL" sz="1600" b="1" dirty="0" smtClean="0">
                  <a:solidFill>
                    <a:srgbClr val="000000"/>
                  </a:solidFill>
                </a:rPr>
                <a:t> (pasmo)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pl-PL" sz="1600" b="1" dirty="0" err="1">
                  <a:solidFill>
                    <a:srgbClr val="000000"/>
                  </a:solidFill>
                </a:rPr>
                <a:t>t</a:t>
              </a:r>
              <a:r>
                <a:rPr lang="pl-PL" sz="1600" b="1" dirty="0" err="1" smtClean="0">
                  <a:solidFill>
                    <a:srgbClr val="000000"/>
                  </a:solidFill>
                </a:rPr>
                <a:t>hroughput</a:t>
              </a:r>
              <a:r>
                <a:rPr lang="pl-PL" sz="1600" b="1" dirty="0" smtClean="0">
                  <a:solidFill>
                    <a:srgbClr val="000000"/>
                  </a:solidFill>
                </a:rPr>
                <a:t> (przepustowość)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pl-PL" sz="1600" b="1" dirty="0" err="1">
                  <a:solidFill>
                    <a:srgbClr val="000000"/>
                  </a:solidFill>
                </a:rPr>
                <a:t>l</a:t>
              </a:r>
              <a:r>
                <a:rPr lang="pl-PL" sz="1600" b="1" dirty="0" err="1" smtClean="0">
                  <a:solidFill>
                    <a:srgbClr val="000000"/>
                  </a:solidFill>
                </a:rPr>
                <a:t>atency</a:t>
              </a:r>
              <a:r>
                <a:rPr lang="pl-PL" sz="1600" b="1" dirty="0" smtClean="0">
                  <a:solidFill>
                    <a:srgbClr val="000000"/>
                  </a:solidFill>
                </a:rPr>
                <a:t> (opóźnienie)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pl-PL" sz="1600" b="1" dirty="0" err="1">
                  <a:solidFill>
                    <a:srgbClr val="000000"/>
                  </a:solidFill>
                </a:rPr>
                <a:t>j</a:t>
              </a:r>
              <a:r>
                <a:rPr lang="pl-PL" sz="1600" b="1" dirty="0" err="1" smtClean="0">
                  <a:solidFill>
                    <a:srgbClr val="000000"/>
                  </a:solidFill>
                </a:rPr>
                <a:t>itter</a:t>
              </a:r>
              <a:r>
                <a:rPr lang="pl-PL" sz="1600" b="1" dirty="0" smtClean="0">
                  <a:solidFill>
                    <a:srgbClr val="000000"/>
                  </a:solidFill>
                </a:rPr>
                <a:t> (fluktuacje opóźnienia)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pl-PL" sz="1600" b="1" dirty="0" smtClean="0">
                  <a:solidFill>
                    <a:srgbClr val="000000"/>
                  </a:solidFill>
                </a:rPr>
                <a:t>error </a:t>
              </a:r>
              <a:r>
                <a:rPr lang="pl-PL" sz="1600" b="1" dirty="0" err="1" smtClean="0">
                  <a:solidFill>
                    <a:srgbClr val="000000"/>
                  </a:solidFill>
                </a:rPr>
                <a:t>rate</a:t>
              </a:r>
              <a:r>
                <a:rPr lang="pl-PL" sz="1600" b="1" dirty="0" smtClean="0">
                  <a:solidFill>
                    <a:srgbClr val="000000"/>
                  </a:solidFill>
                </a:rPr>
                <a:t> (stopa błędów)</a:t>
              </a:r>
              <a:endParaRPr lang="pl-PL" sz="1600" b="1" dirty="0">
                <a:solidFill>
                  <a:srgbClr val="000000"/>
                </a:solidFill>
              </a:endParaRPr>
            </a:p>
          </p:txBody>
        </p:sp>
        <p:cxnSp>
          <p:nvCxnSpPr>
            <p:cNvPr id="21" name="Łącznik prosty ze strzałką 20"/>
            <p:cNvCxnSpPr>
              <a:stCxn id="5" idx="3"/>
              <a:endCxn id="23" idx="1"/>
            </p:cNvCxnSpPr>
            <p:nvPr/>
          </p:nvCxnSpPr>
          <p:spPr bwMode="auto">
            <a:xfrm flipV="1">
              <a:off x="4730842" y="4397162"/>
              <a:ext cx="1271212" cy="784830"/>
            </a:xfrm>
            <a:prstGeom prst="straightConnector1">
              <a:avLst/>
            </a:prstGeom>
            <a:solidFill>
              <a:schemeClr val="accent1"/>
            </a:solidFill>
            <a:ln w="44450" cap="flat" cmpd="sng" algn="ctr">
              <a:solidFill>
                <a:srgbClr val="0033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34" name="Grupa 33"/>
          <p:cNvGrpSpPr/>
          <p:nvPr/>
        </p:nvGrpSpPr>
        <p:grpSpPr>
          <a:xfrm>
            <a:off x="656565" y="815650"/>
            <a:ext cx="8408983" cy="1015663"/>
            <a:chOff x="656565" y="815650"/>
            <a:chExt cx="8408983" cy="1015663"/>
          </a:xfrm>
        </p:grpSpPr>
        <p:sp>
          <p:nvSpPr>
            <p:cNvPr id="2" name="pole tekstowe 1"/>
            <p:cNvSpPr txBox="1"/>
            <p:nvPr/>
          </p:nvSpPr>
          <p:spPr>
            <a:xfrm>
              <a:off x="6219704" y="815650"/>
              <a:ext cx="2845844" cy="1015663"/>
            </a:xfrm>
            <a:prstGeom prst="rect">
              <a:avLst/>
            </a:prstGeom>
            <a:noFill/>
            <a:ln w="25400"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pl-PL" sz="2000" b="1" dirty="0">
                  <a:solidFill>
                    <a:srgbClr val="000000"/>
                  </a:solidFill>
                </a:rPr>
                <a:t>s</a:t>
              </a:r>
              <a:r>
                <a:rPr lang="pl-PL" sz="2000" b="1" dirty="0" smtClean="0">
                  <a:solidFill>
                    <a:srgbClr val="000000"/>
                  </a:solidFill>
                </a:rPr>
                <a:t>ieci telefoniczne</a:t>
              </a:r>
              <a:br>
                <a:rPr lang="pl-PL" sz="2000" b="1" dirty="0" smtClean="0">
                  <a:solidFill>
                    <a:srgbClr val="000000"/>
                  </a:solidFill>
                </a:rPr>
              </a:br>
              <a:r>
                <a:rPr lang="pl-PL" sz="2000" b="1" dirty="0" smtClean="0">
                  <a:solidFill>
                    <a:srgbClr val="000000"/>
                  </a:solidFill>
                </a:rPr>
                <a:t>(komutacja kanałów)</a:t>
              </a:r>
              <a:br>
                <a:rPr lang="pl-PL" sz="2000" b="1" dirty="0" smtClean="0">
                  <a:solidFill>
                    <a:srgbClr val="000000"/>
                  </a:solidFill>
                </a:rPr>
              </a:br>
              <a:r>
                <a:rPr lang="pl-PL" sz="2000" b="1" dirty="0" err="1" smtClean="0">
                  <a:solidFill>
                    <a:srgbClr val="000000"/>
                  </a:solidFill>
                </a:rPr>
                <a:t>Agner</a:t>
              </a:r>
              <a:r>
                <a:rPr lang="pl-PL" sz="2000" b="1" dirty="0" smtClean="0">
                  <a:solidFill>
                    <a:srgbClr val="000000"/>
                  </a:solidFill>
                </a:rPr>
                <a:t> Erlang (XIX-XX)</a:t>
              </a:r>
              <a:endParaRPr lang="pl-PL" sz="2000" b="1" dirty="0">
                <a:solidFill>
                  <a:srgbClr val="000000"/>
                </a:solidFill>
              </a:endParaRPr>
            </a:p>
          </p:txBody>
        </p:sp>
        <p:sp>
          <p:nvSpPr>
            <p:cNvPr id="3" name="Prostokąt 2"/>
            <p:cNvSpPr/>
            <p:nvPr/>
          </p:nvSpPr>
          <p:spPr>
            <a:xfrm>
              <a:off x="656565" y="991413"/>
              <a:ext cx="4421082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3600" b="1" i="1" dirty="0" err="1"/>
                <a:t>teletraffic</a:t>
              </a:r>
              <a:r>
                <a:rPr lang="pl-PL" sz="3600" b="1" i="1" dirty="0"/>
                <a:t> engineering</a:t>
              </a:r>
              <a:endParaRPr lang="pl-PL" sz="3600" dirty="0"/>
            </a:p>
          </p:txBody>
        </p:sp>
        <p:cxnSp>
          <p:nvCxnSpPr>
            <p:cNvPr id="24" name="Łącznik prosty ze strzałką 23"/>
            <p:cNvCxnSpPr>
              <a:stCxn id="3" idx="3"/>
              <a:endCxn id="2" idx="1"/>
            </p:cNvCxnSpPr>
            <p:nvPr/>
          </p:nvCxnSpPr>
          <p:spPr bwMode="auto">
            <a:xfrm>
              <a:off x="5077647" y="1314579"/>
              <a:ext cx="1142057" cy="8903"/>
            </a:xfrm>
            <a:prstGeom prst="straightConnector1">
              <a:avLst/>
            </a:prstGeom>
            <a:solidFill>
              <a:schemeClr val="accent1"/>
            </a:solidFill>
            <a:ln w="44450" cap="flat" cmpd="sng" algn="ctr">
              <a:solidFill>
                <a:srgbClr val="0033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35" name="Grupa 34"/>
          <p:cNvGrpSpPr/>
          <p:nvPr/>
        </p:nvGrpSpPr>
        <p:grpSpPr>
          <a:xfrm>
            <a:off x="670407" y="2015551"/>
            <a:ext cx="8357411" cy="1323439"/>
            <a:chOff x="769776" y="2015551"/>
            <a:chExt cx="8357411" cy="1323439"/>
          </a:xfrm>
        </p:grpSpPr>
        <p:sp>
          <p:nvSpPr>
            <p:cNvPr id="6" name="pole tekstowe 5"/>
            <p:cNvSpPr txBox="1"/>
            <p:nvPr/>
          </p:nvSpPr>
          <p:spPr>
            <a:xfrm>
              <a:off x="5967155" y="2015551"/>
              <a:ext cx="3160032" cy="1323439"/>
            </a:xfrm>
            <a:prstGeom prst="rect">
              <a:avLst/>
            </a:prstGeom>
            <a:noFill/>
            <a:ln w="25400"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pl-PL" sz="2000" b="1" dirty="0">
                  <a:solidFill>
                    <a:srgbClr val="000000"/>
                  </a:solidFill>
                </a:rPr>
                <a:t>sieci pakietowe</a:t>
              </a:r>
              <a:r>
                <a:rPr lang="pl-PL" sz="2000" b="1" dirty="0" smtClean="0">
                  <a:solidFill>
                    <a:srgbClr val="000000"/>
                  </a:solidFill>
                </a:rPr>
                <a:t/>
              </a:r>
              <a:br>
                <a:rPr lang="pl-PL" sz="2000" b="1" dirty="0" smtClean="0">
                  <a:solidFill>
                    <a:srgbClr val="000000"/>
                  </a:solidFill>
                </a:rPr>
              </a:br>
              <a:r>
                <a:rPr lang="pl-PL" sz="2000" b="1" dirty="0" smtClean="0">
                  <a:solidFill>
                    <a:srgbClr val="000000"/>
                  </a:solidFill>
                </a:rPr>
                <a:t>(komutacja pakietów)</a:t>
              </a:r>
              <a:br>
                <a:rPr lang="pl-PL" sz="2000" b="1" dirty="0" smtClean="0">
                  <a:solidFill>
                    <a:srgbClr val="000000"/>
                  </a:solidFill>
                </a:rPr>
              </a:br>
              <a:r>
                <a:rPr lang="pl-PL" sz="2000" b="1" dirty="0" smtClean="0">
                  <a:solidFill>
                    <a:srgbClr val="000000"/>
                  </a:solidFill>
                </a:rPr>
                <a:t>Leonard </a:t>
              </a:r>
              <a:r>
                <a:rPr lang="pl-PL" sz="2000" b="1" dirty="0" err="1" smtClean="0">
                  <a:solidFill>
                    <a:srgbClr val="000000"/>
                  </a:solidFill>
                </a:rPr>
                <a:t>Kleinrock</a:t>
              </a:r>
              <a:r>
                <a:rPr lang="pl-PL" sz="2000" b="1" dirty="0" smtClean="0">
                  <a:solidFill>
                    <a:srgbClr val="000000"/>
                  </a:solidFill>
                </a:rPr>
                <a:t> (~1970)</a:t>
              </a:r>
            </a:p>
            <a:p>
              <a:r>
                <a:rPr lang="pl-PL" sz="2000" b="1" dirty="0" smtClean="0">
                  <a:solidFill>
                    <a:srgbClr val="000000"/>
                  </a:solidFill>
                </a:rPr>
                <a:t>Paul </a:t>
              </a:r>
              <a:r>
                <a:rPr lang="pl-PL" sz="2000" b="1" dirty="0">
                  <a:solidFill>
                    <a:srgbClr val="000000"/>
                  </a:solidFill>
                </a:rPr>
                <a:t>Baran (~1970</a:t>
              </a:r>
              <a:r>
                <a:rPr lang="pl-PL" sz="2000" b="1" dirty="0" smtClean="0">
                  <a:solidFill>
                    <a:srgbClr val="000000"/>
                  </a:solidFill>
                </a:rPr>
                <a:t>)</a:t>
              </a:r>
              <a:endParaRPr lang="pl-PL" sz="2000" b="1" dirty="0">
                <a:solidFill>
                  <a:srgbClr val="000000"/>
                </a:solidFill>
              </a:endParaRPr>
            </a:p>
          </p:txBody>
        </p:sp>
        <p:sp>
          <p:nvSpPr>
            <p:cNvPr id="4" name="Prostokąt 3"/>
            <p:cNvSpPr/>
            <p:nvPr/>
          </p:nvSpPr>
          <p:spPr>
            <a:xfrm>
              <a:off x="769776" y="2354104"/>
              <a:ext cx="473719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3600" b="1" i="1" dirty="0"/>
                <a:t>performance </a:t>
              </a:r>
              <a:r>
                <a:rPr lang="pl-PL" sz="3600" b="1" i="1" dirty="0" err="1"/>
                <a:t>evaluation</a:t>
              </a:r>
              <a:endParaRPr lang="pl-PL" sz="3600" dirty="0"/>
            </a:p>
          </p:txBody>
        </p:sp>
        <p:cxnSp>
          <p:nvCxnSpPr>
            <p:cNvPr id="27" name="Łącznik prosty ze strzałką 26"/>
            <p:cNvCxnSpPr>
              <a:stCxn id="4" idx="3"/>
              <a:endCxn id="6" idx="1"/>
            </p:cNvCxnSpPr>
            <p:nvPr/>
          </p:nvCxnSpPr>
          <p:spPr bwMode="auto">
            <a:xfrm>
              <a:off x="5506970" y="2677270"/>
              <a:ext cx="460185" cy="1"/>
            </a:xfrm>
            <a:prstGeom prst="straightConnector1">
              <a:avLst/>
            </a:prstGeom>
            <a:solidFill>
              <a:schemeClr val="accent1"/>
            </a:solidFill>
            <a:ln w="44450" cap="flat" cmpd="sng" algn="ctr">
              <a:solidFill>
                <a:srgbClr val="0033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38" name="Grupa 37"/>
          <p:cNvGrpSpPr/>
          <p:nvPr/>
        </p:nvGrpSpPr>
        <p:grpSpPr>
          <a:xfrm>
            <a:off x="702684" y="5443602"/>
            <a:ext cx="8375340" cy="1335171"/>
            <a:chOff x="702684" y="5443602"/>
            <a:chExt cx="8375340" cy="1335171"/>
          </a:xfrm>
        </p:grpSpPr>
        <p:sp>
          <p:nvSpPr>
            <p:cNvPr id="7" name="Prostokąt 6"/>
            <p:cNvSpPr/>
            <p:nvPr/>
          </p:nvSpPr>
          <p:spPr>
            <a:xfrm>
              <a:off x="702684" y="6099145"/>
              <a:ext cx="4440639" cy="523220"/>
            </a:xfrm>
            <a:prstGeom prst="rect">
              <a:avLst/>
            </a:prstGeom>
            <a:ln w="25400">
              <a:noFill/>
            </a:ln>
          </p:spPr>
          <p:txBody>
            <a:bodyPr wrap="none">
              <a:spAutoFit/>
            </a:bodyPr>
            <a:lstStyle/>
            <a:p>
              <a:r>
                <a:rPr lang="pl-PL" sz="2800" b="1" i="1" dirty="0"/>
                <a:t>Quality of </a:t>
              </a:r>
              <a:r>
                <a:rPr lang="pl-PL" sz="2800" b="1" i="1" dirty="0" err="1"/>
                <a:t>Experience</a:t>
              </a:r>
              <a:r>
                <a:rPr lang="pl-PL" sz="2800" b="1" i="1" dirty="0"/>
                <a:t> </a:t>
              </a:r>
              <a:r>
                <a:rPr lang="pl-PL" sz="2800" b="1" dirty="0"/>
                <a:t>(</a:t>
              </a:r>
              <a:r>
                <a:rPr lang="pl-PL" sz="2800" b="1" i="1" dirty="0" err="1"/>
                <a:t>QoE</a:t>
              </a:r>
              <a:r>
                <a:rPr lang="pl-PL" sz="2800" b="1" dirty="0"/>
                <a:t>)</a:t>
              </a:r>
              <a:endParaRPr lang="pl-PL" sz="2800" dirty="0"/>
            </a:p>
          </p:txBody>
        </p:sp>
        <p:cxnSp>
          <p:nvCxnSpPr>
            <p:cNvPr id="29" name="Łącznik prosty ze strzałką 28"/>
            <p:cNvCxnSpPr>
              <a:stCxn id="5" idx="2"/>
            </p:cNvCxnSpPr>
            <p:nvPr/>
          </p:nvCxnSpPr>
          <p:spPr bwMode="auto">
            <a:xfrm>
              <a:off x="2828719" y="5443602"/>
              <a:ext cx="517769" cy="775203"/>
            </a:xfrm>
            <a:prstGeom prst="straightConnector1">
              <a:avLst/>
            </a:prstGeom>
            <a:solidFill>
              <a:schemeClr val="accent1"/>
            </a:solidFill>
            <a:ln w="44450" cap="flat" cmpd="sng" algn="ctr">
              <a:solidFill>
                <a:srgbClr val="003300"/>
              </a:solidFill>
              <a:prstDash val="sysDash"/>
              <a:round/>
              <a:headEnd type="none" w="med" len="med"/>
              <a:tailEnd type="triangle"/>
            </a:ln>
            <a:effectLst/>
          </p:spPr>
        </p:cxnSp>
        <p:sp>
          <p:nvSpPr>
            <p:cNvPr id="33" name="pole tekstowe 32"/>
            <p:cNvSpPr txBox="1"/>
            <p:nvPr/>
          </p:nvSpPr>
          <p:spPr>
            <a:xfrm>
              <a:off x="5689468" y="5701555"/>
              <a:ext cx="3388556" cy="1077218"/>
            </a:xfrm>
            <a:prstGeom prst="rect">
              <a:avLst/>
            </a:prstGeom>
            <a:noFill/>
            <a:ln w="25400"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1600" b="1" dirty="0" smtClean="0">
                  <a:solidFill>
                    <a:srgbClr val="000000"/>
                  </a:solidFill>
                </a:rPr>
                <a:t>Metryka </a:t>
              </a:r>
              <a:r>
                <a:rPr lang="pl-PL" sz="1600" b="1" dirty="0" err="1" smtClean="0">
                  <a:solidFill>
                    <a:srgbClr val="000000"/>
                  </a:solidFill>
                </a:rPr>
                <a:t>MoS</a:t>
              </a:r>
              <a:r>
                <a:rPr lang="pl-PL" sz="1600" b="1" dirty="0" smtClean="0">
                  <a:solidFill>
                    <a:srgbClr val="000000"/>
                  </a:solidFill>
                </a:rPr>
                <a:t> (</a:t>
              </a:r>
              <a:r>
                <a:rPr lang="pl-PL" sz="1600" b="1" dirty="0" err="1">
                  <a:solidFill>
                    <a:srgbClr val="000000"/>
                  </a:solidFill>
                </a:rPr>
                <a:t>M</a:t>
              </a:r>
              <a:r>
                <a:rPr lang="pl-PL" sz="1600" b="1" dirty="0" err="1" smtClean="0">
                  <a:solidFill>
                    <a:srgbClr val="000000"/>
                  </a:solidFill>
                </a:rPr>
                <a:t>ean</a:t>
              </a:r>
              <a:r>
                <a:rPr lang="pl-PL" sz="1600" b="1" dirty="0" smtClean="0">
                  <a:solidFill>
                    <a:srgbClr val="000000"/>
                  </a:solidFill>
                </a:rPr>
                <a:t> </a:t>
              </a:r>
              <a:r>
                <a:rPr lang="pl-PL" sz="1600" b="1" dirty="0" err="1" smtClean="0">
                  <a:solidFill>
                    <a:srgbClr val="000000"/>
                  </a:solidFill>
                </a:rPr>
                <a:t>Opinion</a:t>
              </a:r>
              <a:r>
                <a:rPr lang="pl-PL" sz="1600" b="1" dirty="0" smtClean="0">
                  <a:solidFill>
                    <a:srgbClr val="000000"/>
                  </a:solidFill>
                </a:rPr>
                <a:t> </a:t>
              </a:r>
              <a:r>
                <a:rPr lang="pl-PL" sz="1600" b="1" dirty="0" err="1" smtClean="0">
                  <a:solidFill>
                    <a:srgbClr val="000000"/>
                  </a:solidFill>
                </a:rPr>
                <a:t>Score</a:t>
              </a:r>
              <a:r>
                <a:rPr lang="pl-PL" sz="1600" b="1" dirty="0" smtClean="0">
                  <a:solidFill>
                    <a:srgbClr val="000000"/>
                  </a:solidFill>
                </a:rPr>
                <a:t>)</a:t>
              </a:r>
            </a:p>
            <a:p>
              <a:pPr algn="ctr"/>
              <a:r>
                <a:rPr lang="pl-PL" sz="1600" b="1" dirty="0" smtClean="0">
                  <a:solidFill>
                    <a:srgbClr val="000000"/>
                  </a:solidFill>
                </a:rPr>
                <a:t>skala </a:t>
              </a:r>
              <a:r>
                <a:rPr lang="pl-PL" sz="1600" b="1" dirty="0" err="1" smtClean="0">
                  <a:solidFill>
                    <a:srgbClr val="000000"/>
                  </a:solidFill>
                </a:rPr>
                <a:t>Likerta</a:t>
              </a:r>
              <a:r>
                <a:rPr lang="pl-PL" sz="1600" b="1" dirty="0" smtClean="0">
                  <a:solidFill>
                    <a:srgbClr val="000000"/>
                  </a:solidFill>
                </a:rPr>
                <a:t/>
              </a:r>
              <a:br>
                <a:rPr lang="pl-PL" sz="1600" b="1" dirty="0" smtClean="0">
                  <a:solidFill>
                    <a:srgbClr val="000000"/>
                  </a:solidFill>
                </a:rPr>
              </a:br>
              <a:r>
                <a:rPr lang="pl-PL" sz="1600" b="1" dirty="0" smtClean="0">
                  <a:solidFill>
                    <a:srgbClr val="000000"/>
                  </a:solidFill>
                </a:rPr>
                <a:t>{1, 2, 3, 4, 5}</a:t>
              </a:r>
            </a:p>
            <a:p>
              <a:pPr algn="ctr"/>
              <a:r>
                <a:rPr lang="pl-PL" sz="1600" b="1" dirty="0" smtClean="0">
                  <a:solidFill>
                    <a:srgbClr val="000000"/>
                  </a:solidFill>
                </a:rPr>
                <a:t>{</a:t>
              </a:r>
              <a:r>
                <a:rPr lang="pl-PL" sz="1600" b="1" dirty="0" err="1" smtClean="0">
                  <a:solidFill>
                    <a:srgbClr val="000000"/>
                  </a:solidFill>
                </a:rPr>
                <a:t>bad</a:t>
              </a:r>
              <a:r>
                <a:rPr lang="pl-PL" sz="1600" b="1" dirty="0" smtClean="0">
                  <a:solidFill>
                    <a:srgbClr val="000000"/>
                  </a:solidFill>
                </a:rPr>
                <a:t>, </a:t>
              </a:r>
              <a:r>
                <a:rPr lang="pl-PL" sz="1600" b="1" dirty="0" err="1" smtClean="0">
                  <a:solidFill>
                    <a:srgbClr val="000000"/>
                  </a:solidFill>
                </a:rPr>
                <a:t>poor</a:t>
              </a:r>
              <a:r>
                <a:rPr lang="pl-PL" sz="1600" b="1" dirty="0" smtClean="0">
                  <a:solidFill>
                    <a:srgbClr val="000000"/>
                  </a:solidFill>
                </a:rPr>
                <a:t>, fair, </a:t>
              </a:r>
              <a:r>
                <a:rPr lang="pl-PL" sz="1600" b="1" dirty="0" err="1" smtClean="0">
                  <a:solidFill>
                    <a:srgbClr val="000000"/>
                  </a:solidFill>
                </a:rPr>
                <a:t>good</a:t>
              </a:r>
              <a:r>
                <a:rPr lang="pl-PL" sz="1600" b="1" dirty="0" smtClean="0">
                  <a:solidFill>
                    <a:srgbClr val="000000"/>
                  </a:solidFill>
                </a:rPr>
                <a:t>, </a:t>
              </a:r>
              <a:r>
                <a:rPr lang="pl-PL" sz="1600" b="1" dirty="0" err="1" smtClean="0">
                  <a:solidFill>
                    <a:srgbClr val="000000"/>
                  </a:solidFill>
                </a:rPr>
                <a:t>excellent</a:t>
              </a:r>
              <a:r>
                <a:rPr lang="pl-PL" sz="1600" b="1" dirty="0" smtClean="0">
                  <a:solidFill>
                    <a:srgbClr val="000000"/>
                  </a:solidFill>
                </a:rPr>
                <a:t>}</a:t>
              </a:r>
              <a:endParaRPr lang="pl-PL" sz="1600" b="1" dirty="0">
                <a:solidFill>
                  <a:srgbClr val="000000"/>
                </a:solidFill>
              </a:endParaRPr>
            </a:p>
          </p:txBody>
        </p:sp>
        <p:cxnSp>
          <p:nvCxnSpPr>
            <p:cNvPr id="31" name="Łącznik prosty ze strzałką 30"/>
            <p:cNvCxnSpPr>
              <a:stCxn id="7" idx="3"/>
              <a:endCxn id="33" idx="1"/>
            </p:cNvCxnSpPr>
            <p:nvPr/>
          </p:nvCxnSpPr>
          <p:spPr bwMode="auto">
            <a:xfrm flipV="1">
              <a:off x="5143323" y="6240164"/>
              <a:ext cx="546145" cy="120591"/>
            </a:xfrm>
            <a:prstGeom prst="straightConnector1">
              <a:avLst/>
            </a:prstGeom>
            <a:solidFill>
              <a:schemeClr val="accent1"/>
            </a:solidFill>
            <a:ln w="44450" cap="flat" cmpd="sng" algn="ctr">
              <a:solidFill>
                <a:srgbClr val="0033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1910" y="998730"/>
            <a:ext cx="5286375" cy="5286375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555" y="323655"/>
            <a:ext cx="3097980" cy="4419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33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836585" y="188640"/>
            <a:ext cx="7772400" cy="11430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DLACZEGO MODELUJEMY?</a:t>
            </a:r>
            <a:endParaRPr lang="pl-PL" dirty="0" smtClean="0"/>
          </a:p>
        </p:txBody>
      </p:sp>
      <p:sp>
        <p:nvSpPr>
          <p:cNvPr id="18435" name="Text Box 5"/>
          <p:cNvSpPr txBox="1">
            <a:spLocks noChangeArrowheads="1"/>
          </p:cNvSpPr>
          <p:nvPr/>
        </p:nvSpPr>
        <p:spPr bwMode="auto">
          <a:xfrm>
            <a:off x="206515" y="1133351"/>
            <a:ext cx="7467685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3200" b="1" u="sng" dirty="0" smtClean="0"/>
              <a:t>Przewidywanie efektywności (jakości)</a:t>
            </a:r>
            <a:br>
              <a:rPr lang="pl-PL" sz="3200" b="1" u="sng" dirty="0" smtClean="0"/>
            </a:br>
            <a:r>
              <a:rPr lang="pl-PL" sz="3200" b="1" u="sng" dirty="0" smtClean="0"/>
              <a:t>(</a:t>
            </a:r>
            <a:r>
              <a:rPr lang="pl-PL" sz="3200" b="1" i="1" u="sng" dirty="0" smtClean="0"/>
              <a:t>performance</a:t>
            </a:r>
            <a:r>
              <a:rPr lang="pl-PL" sz="3200" b="1" u="sng" dirty="0" smtClean="0"/>
              <a:t>):</a:t>
            </a:r>
            <a:endParaRPr lang="pl-PL" sz="3200" b="1" u="sng" dirty="0"/>
          </a:p>
          <a:p>
            <a:pPr>
              <a:buFontTx/>
              <a:buChar char="•"/>
            </a:pPr>
            <a:r>
              <a:rPr lang="pl-PL" sz="3200" b="1" dirty="0">
                <a:solidFill>
                  <a:srgbClr val="FF0066"/>
                </a:solidFill>
              </a:rPr>
              <a:t> </a:t>
            </a:r>
            <a:r>
              <a:rPr lang="pl-PL" sz="3200" b="1" dirty="0" smtClean="0">
                <a:solidFill>
                  <a:srgbClr val="FF0066"/>
                </a:solidFill>
              </a:rPr>
              <a:t>aplikacji sieciowych (</a:t>
            </a:r>
            <a:r>
              <a:rPr lang="pl-PL" sz="3200" b="1" dirty="0" err="1" smtClean="0">
                <a:solidFill>
                  <a:srgbClr val="FF0066"/>
                </a:solidFill>
              </a:rPr>
              <a:t>QoE</a:t>
            </a:r>
            <a:r>
              <a:rPr lang="pl-PL" sz="3200" b="1" dirty="0" smtClean="0">
                <a:solidFill>
                  <a:srgbClr val="FF0066"/>
                </a:solidFill>
              </a:rPr>
              <a:t>)</a:t>
            </a:r>
            <a:endParaRPr lang="pl-PL" sz="3200" b="1" dirty="0">
              <a:solidFill>
                <a:srgbClr val="FF0066"/>
              </a:solidFill>
            </a:endParaRPr>
          </a:p>
          <a:p>
            <a:pPr>
              <a:buFontTx/>
              <a:buChar char="•"/>
            </a:pPr>
            <a:r>
              <a:rPr lang="pl-PL" sz="3200" b="1" dirty="0">
                <a:solidFill>
                  <a:srgbClr val="FF0066"/>
                </a:solidFill>
              </a:rPr>
              <a:t> </a:t>
            </a:r>
            <a:r>
              <a:rPr lang="pl-PL" sz="3200" b="1" dirty="0" smtClean="0">
                <a:solidFill>
                  <a:srgbClr val="FF0066"/>
                </a:solidFill>
              </a:rPr>
              <a:t>sieci transportowej (</a:t>
            </a:r>
            <a:r>
              <a:rPr lang="pl-PL" sz="3200" b="1" dirty="0" err="1" smtClean="0">
                <a:solidFill>
                  <a:srgbClr val="FF0066"/>
                </a:solidFill>
              </a:rPr>
              <a:t>QoS</a:t>
            </a:r>
            <a:r>
              <a:rPr lang="pl-PL" sz="3200" b="1" dirty="0" smtClean="0">
                <a:solidFill>
                  <a:srgbClr val="FF0066"/>
                </a:solidFill>
              </a:rPr>
              <a:t>)</a:t>
            </a:r>
            <a:endParaRPr lang="pl-PL" sz="3200" b="1" dirty="0">
              <a:solidFill>
                <a:srgbClr val="FF0066"/>
              </a:solidFill>
            </a:endParaRPr>
          </a:p>
          <a:p>
            <a:r>
              <a:rPr lang="pl-PL" sz="3200" b="1" u="sng" dirty="0" smtClean="0"/>
              <a:t>w celu:</a:t>
            </a:r>
            <a:endParaRPr lang="pl-PL" sz="3200" b="1" u="sng" dirty="0"/>
          </a:p>
          <a:p>
            <a:pPr>
              <a:buFontTx/>
              <a:buChar char="•"/>
            </a:pPr>
            <a:r>
              <a:rPr lang="pl-PL" sz="3200" b="1" dirty="0">
                <a:solidFill>
                  <a:srgbClr val="FF0066"/>
                </a:solidFill>
              </a:rPr>
              <a:t> </a:t>
            </a:r>
            <a:r>
              <a:rPr lang="pl-PL" sz="3200" b="1" dirty="0" smtClean="0">
                <a:solidFill>
                  <a:srgbClr val="FF0066"/>
                </a:solidFill>
              </a:rPr>
              <a:t>unowocześnienia sieci istniejącej</a:t>
            </a:r>
            <a:endParaRPr lang="pl-PL" sz="3200" b="1" dirty="0">
              <a:solidFill>
                <a:srgbClr val="FF0066"/>
              </a:solidFill>
            </a:endParaRPr>
          </a:p>
          <a:p>
            <a:pPr>
              <a:buFontTx/>
              <a:buChar char="•"/>
            </a:pPr>
            <a:r>
              <a:rPr lang="pl-PL" sz="3200" b="1" dirty="0">
                <a:solidFill>
                  <a:srgbClr val="FF0066"/>
                </a:solidFill>
              </a:rPr>
              <a:t> </a:t>
            </a:r>
            <a:r>
              <a:rPr lang="pl-PL" sz="3200" b="1" dirty="0" smtClean="0">
                <a:solidFill>
                  <a:srgbClr val="FF0066"/>
                </a:solidFill>
              </a:rPr>
              <a:t>zaprojektowania nowej sieci od podstaw</a:t>
            </a:r>
            <a:endParaRPr lang="pl-PL" dirty="0">
              <a:solidFill>
                <a:srgbClr val="FF0066"/>
              </a:solidFill>
            </a:endParaRPr>
          </a:p>
        </p:txBody>
      </p:sp>
      <p:sp>
        <p:nvSpPr>
          <p:cNvPr id="18436" name="Text Box 6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06515" y="4824155"/>
            <a:ext cx="266932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3200" b="1" u="sng" dirty="0" smtClean="0"/>
              <a:t>Modelowanie:</a:t>
            </a:r>
          </a:p>
          <a:p>
            <a:pPr>
              <a:buFontTx/>
              <a:buChar char="•"/>
            </a:pPr>
            <a:r>
              <a:rPr lang="pl-PL" b="1" dirty="0" smtClean="0">
                <a:solidFill>
                  <a:srgbClr val="FF0066"/>
                </a:solidFill>
              </a:rPr>
              <a:t> </a:t>
            </a:r>
            <a:r>
              <a:rPr lang="pl-PL" b="1" u="sng" dirty="0" smtClean="0">
                <a:solidFill>
                  <a:srgbClr val="FF0066"/>
                </a:solidFill>
              </a:rPr>
              <a:t>analityczne</a:t>
            </a:r>
            <a:endParaRPr lang="pl-PL" b="1" u="sng" dirty="0">
              <a:solidFill>
                <a:srgbClr val="FF0066"/>
              </a:solidFill>
            </a:endParaRPr>
          </a:p>
          <a:p>
            <a:pPr>
              <a:buFontTx/>
              <a:buChar char="•"/>
            </a:pPr>
            <a:r>
              <a:rPr lang="pl-PL" b="1" dirty="0">
                <a:solidFill>
                  <a:srgbClr val="FF0066"/>
                </a:solidFill>
              </a:rPr>
              <a:t> </a:t>
            </a:r>
            <a:r>
              <a:rPr lang="pl-PL" b="1" dirty="0" smtClean="0">
                <a:solidFill>
                  <a:srgbClr val="FF0066"/>
                </a:solidFill>
              </a:rPr>
              <a:t>numeryczne</a:t>
            </a:r>
            <a:endParaRPr lang="pl-PL" b="1" dirty="0">
              <a:solidFill>
                <a:srgbClr val="FF0066"/>
              </a:solidFill>
            </a:endParaRPr>
          </a:p>
          <a:p>
            <a:pPr>
              <a:buFontTx/>
              <a:buChar char="•"/>
            </a:pPr>
            <a:r>
              <a:rPr lang="pl-PL" b="1" dirty="0">
                <a:solidFill>
                  <a:srgbClr val="FF0066"/>
                </a:solidFill>
              </a:rPr>
              <a:t> </a:t>
            </a:r>
            <a:r>
              <a:rPr lang="pl-PL" b="1" dirty="0" smtClean="0">
                <a:solidFill>
                  <a:srgbClr val="FF0066"/>
                </a:solidFill>
              </a:rPr>
              <a:t>symulacyjne</a:t>
            </a:r>
            <a:endParaRPr lang="pl-PL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348299"/>
            <a:ext cx="7772400" cy="1143000"/>
          </a:xfrm>
        </p:spPr>
        <p:txBody>
          <a:bodyPr/>
          <a:lstStyle/>
          <a:p>
            <a:r>
              <a:rPr lang="pl-PL" sz="4000" dirty="0" smtClean="0">
                <a:solidFill>
                  <a:schemeClr val="folHlink"/>
                </a:solidFill>
              </a:rPr>
              <a:t>MODEL ANALITYCZNY vs SYMULACYJNY</a:t>
            </a:r>
            <a:endParaRPr lang="pl-PL" dirty="0" smtClean="0"/>
          </a:p>
        </p:txBody>
      </p:sp>
      <p:sp>
        <p:nvSpPr>
          <p:cNvPr id="21507" name="Text Box 5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21508" name="Freeform 7"/>
          <p:cNvSpPr>
            <a:spLocks/>
          </p:cNvSpPr>
          <p:nvPr/>
        </p:nvSpPr>
        <p:spPr bwMode="auto">
          <a:xfrm>
            <a:off x="76200" y="1905000"/>
            <a:ext cx="9067800" cy="4573588"/>
          </a:xfrm>
          <a:custGeom>
            <a:avLst/>
            <a:gdLst>
              <a:gd name="T0" fmla="*/ 83 w 1151"/>
              <a:gd name="T1" fmla="*/ 183 h 529"/>
              <a:gd name="T2" fmla="*/ 60 w 1151"/>
              <a:gd name="T3" fmla="*/ 121 h 529"/>
              <a:gd name="T4" fmla="*/ 84 w 1151"/>
              <a:gd name="T5" fmla="*/ 70 h 529"/>
              <a:gd name="T6" fmla="*/ 143 w 1151"/>
              <a:gd name="T7" fmla="*/ 31 h 529"/>
              <a:gd name="T8" fmla="*/ 223 w 1151"/>
              <a:gd name="T9" fmla="*/ 7 h 529"/>
              <a:gd name="T10" fmla="*/ 312 w 1151"/>
              <a:gd name="T11" fmla="*/ 0 h 529"/>
              <a:gd name="T12" fmla="*/ 397 w 1151"/>
              <a:gd name="T13" fmla="*/ 13 h 529"/>
              <a:gd name="T14" fmla="*/ 465 w 1151"/>
              <a:gd name="T15" fmla="*/ 49 h 529"/>
              <a:gd name="T16" fmla="*/ 500 w 1151"/>
              <a:gd name="T17" fmla="*/ 61 h 529"/>
              <a:gd name="T18" fmla="*/ 534 w 1151"/>
              <a:gd name="T19" fmla="*/ 39 h 529"/>
              <a:gd name="T20" fmla="*/ 577 w 1151"/>
              <a:gd name="T21" fmla="*/ 27 h 529"/>
              <a:gd name="T22" fmla="*/ 623 w 1151"/>
              <a:gd name="T23" fmla="*/ 23 h 529"/>
              <a:gd name="T24" fmla="*/ 668 w 1151"/>
              <a:gd name="T25" fmla="*/ 27 h 529"/>
              <a:gd name="T26" fmla="*/ 708 w 1151"/>
              <a:gd name="T27" fmla="*/ 38 h 529"/>
              <a:gd name="T28" fmla="*/ 736 w 1151"/>
              <a:gd name="T29" fmla="*/ 55 h 529"/>
              <a:gd name="T30" fmla="*/ 749 w 1151"/>
              <a:gd name="T31" fmla="*/ 78 h 529"/>
              <a:gd name="T32" fmla="*/ 782 w 1151"/>
              <a:gd name="T33" fmla="*/ 79 h 529"/>
              <a:gd name="T34" fmla="*/ 854 w 1151"/>
              <a:gd name="T35" fmla="*/ 65 h 529"/>
              <a:gd name="T36" fmla="*/ 923 w 1151"/>
              <a:gd name="T37" fmla="*/ 65 h 529"/>
              <a:gd name="T38" fmla="*/ 986 w 1151"/>
              <a:gd name="T39" fmla="*/ 78 h 529"/>
              <a:gd name="T40" fmla="*/ 1038 w 1151"/>
              <a:gd name="T41" fmla="*/ 101 h 529"/>
              <a:gd name="T42" fmla="*/ 1074 w 1151"/>
              <a:gd name="T43" fmla="*/ 132 h 529"/>
              <a:gd name="T44" fmla="*/ 1090 w 1151"/>
              <a:gd name="T45" fmla="*/ 168 h 529"/>
              <a:gd name="T46" fmla="*/ 1081 w 1151"/>
              <a:gd name="T47" fmla="*/ 208 h 529"/>
              <a:gd name="T48" fmla="*/ 1099 w 1151"/>
              <a:gd name="T49" fmla="*/ 252 h 529"/>
              <a:gd name="T50" fmla="*/ 1140 w 1151"/>
              <a:gd name="T51" fmla="*/ 299 h 529"/>
              <a:gd name="T52" fmla="*/ 1149 w 1151"/>
              <a:gd name="T53" fmla="*/ 346 h 529"/>
              <a:gd name="T54" fmla="*/ 1129 w 1151"/>
              <a:gd name="T55" fmla="*/ 389 h 529"/>
              <a:gd name="T56" fmla="*/ 1085 w 1151"/>
              <a:gd name="T57" fmla="*/ 424 h 529"/>
              <a:gd name="T58" fmla="*/ 1020 w 1151"/>
              <a:gd name="T59" fmla="*/ 449 h 529"/>
              <a:gd name="T60" fmla="*/ 937 w 1151"/>
              <a:gd name="T61" fmla="*/ 460 h 529"/>
              <a:gd name="T62" fmla="*/ 841 w 1151"/>
              <a:gd name="T63" fmla="*/ 454 h 529"/>
              <a:gd name="T64" fmla="*/ 764 w 1151"/>
              <a:gd name="T65" fmla="*/ 464 h 529"/>
              <a:gd name="T66" fmla="*/ 710 w 1151"/>
              <a:gd name="T67" fmla="*/ 497 h 529"/>
              <a:gd name="T68" fmla="*/ 653 w 1151"/>
              <a:gd name="T69" fmla="*/ 518 h 529"/>
              <a:gd name="T70" fmla="*/ 595 w 1151"/>
              <a:gd name="T71" fmla="*/ 527 h 529"/>
              <a:gd name="T72" fmla="*/ 536 w 1151"/>
              <a:gd name="T73" fmla="*/ 526 h 529"/>
              <a:gd name="T74" fmla="*/ 478 w 1151"/>
              <a:gd name="T75" fmla="*/ 514 h 529"/>
              <a:gd name="T76" fmla="*/ 424 w 1151"/>
              <a:gd name="T77" fmla="*/ 493 h 529"/>
              <a:gd name="T78" fmla="*/ 375 w 1151"/>
              <a:gd name="T79" fmla="*/ 461 h 529"/>
              <a:gd name="T80" fmla="*/ 308 w 1151"/>
              <a:gd name="T81" fmla="*/ 452 h 529"/>
              <a:gd name="T82" fmla="*/ 219 w 1151"/>
              <a:gd name="T83" fmla="*/ 458 h 529"/>
              <a:gd name="T84" fmla="*/ 137 w 1151"/>
              <a:gd name="T85" fmla="*/ 447 h 529"/>
              <a:gd name="T86" fmla="*/ 68 w 1151"/>
              <a:gd name="T87" fmla="*/ 423 h 529"/>
              <a:gd name="T88" fmla="*/ 20 w 1151"/>
              <a:gd name="T89" fmla="*/ 387 h 529"/>
              <a:gd name="T90" fmla="*/ 0 w 1151"/>
              <a:gd name="T91" fmla="*/ 344 h 529"/>
              <a:gd name="T92" fmla="*/ 14 w 1151"/>
              <a:gd name="T93" fmla="*/ 295 h 529"/>
              <a:gd name="T94" fmla="*/ 70 w 1151"/>
              <a:gd name="T95" fmla="*/ 243 h 529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1151"/>
              <a:gd name="T145" fmla="*/ 0 h 529"/>
              <a:gd name="T146" fmla="*/ 1151 w 1151"/>
              <a:gd name="T147" fmla="*/ 529 h 529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1151" h="529">
                <a:moveTo>
                  <a:pt x="116" y="217"/>
                </a:moveTo>
                <a:lnTo>
                  <a:pt x="116" y="217"/>
                </a:lnTo>
                <a:lnTo>
                  <a:pt x="97" y="200"/>
                </a:lnTo>
                <a:lnTo>
                  <a:pt x="83" y="183"/>
                </a:lnTo>
                <a:lnTo>
                  <a:pt x="72" y="167"/>
                </a:lnTo>
                <a:lnTo>
                  <a:pt x="64" y="151"/>
                </a:lnTo>
                <a:lnTo>
                  <a:pt x="61" y="136"/>
                </a:lnTo>
                <a:lnTo>
                  <a:pt x="60" y="121"/>
                </a:lnTo>
                <a:lnTo>
                  <a:pt x="62" y="107"/>
                </a:lnTo>
                <a:lnTo>
                  <a:pt x="67" y="94"/>
                </a:lnTo>
                <a:lnTo>
                  <a:pt x="74" y="81"/>
                </a:lnTo>
                <a:lnTo>
                  <a:pt x="84" y="70"/>
                </a:lnTo>
                <a:lnTo>
                  <a:pt x="96" y="59"/>
                </a:lnTo>
                <a:lnTo>
                  <a:pt x="110" y="48"/>
                </a:lnTo>
                <a:lnTo>
                  <a:pt x="126" y="39"/>
                </a:lnTo>
                <a:lnTo>
                  <a:pt x="143" y="31"/>
                </a:lnTo>
                <a:lnTo>
                  <a:pt x="162" y="23"/>
                </a:lnTo>
                <a:lnTo>
                  <a:pt x="181" y="17"/>
                </a:lnTo>
                <a:lnTo>
                  <a:pt x="202" y="11"/>
                </a:lnTo>
                <a:lnTo>
                  <a:pt x="223" y="7"/>
                </a:lnTo>
                <a:lnTo>
                  <a:pt x="245" y="3"/>
                </a:lnTo>
                <a:lnTo>
                  <a:pt x="268" y="1"/>
                </a:lnTo>
                <a:lnTo>
                  <a:pt x="290" y="0"/>
                </a:lnTo>
                <a:lnTo>
                  <a:pt x="312" y="0"/>
                </a:lnTo>
                <a:lnTo>
                  <a:pt x="335" y="1"/>
                </a:lnTo>
                <a:lnTo>
                  <a:pt x="356" y="4"/>
                </a:lnTo>
                <a:lnTo>
                  <a:pt x="377" y="8"/>
                </a:lnTo>
                <a:lnTo>
                  <a:pt x="397" y="13"/>
                </a:lnTo>
                <a:lnTo>
                  <a:pt x="416" y="20"/>
                </a:lnTo>
                <a:lnTo>
                  <a:pt x="434" y="28"/>
                </a:lnTo>
                <a:lnTo>
                  <a:pt x="450" y="37"/>
                </a:lnTo>
                <a:lnTo>
                  <a:pt x="465" y="49"/>
                </a:lnTo>
                <a:lnTo>
                  <a:pt x="477" y="61"/>
                </a:lnTo>
                <a:lnTo>
                  <a:pt x="488" y="75"/>
                </a:lnTo>
                <a:lnTo>
                  <a:pt x="494" y="68"/>
                </a:lnTo>
                <a:lnTo>
                  <a:pt x="500" y="61"/>
                </a:lnTo>
                <a:lnTo>
                  <a:pt x="508" y="54"/>
                </a:lnTo>
                <a:lnTo>
                  <a:pt x="516" y="49"/>
                </a:lnTo>
                <a:lnTo>
                  <a:pt x="525" y="44"/>
                </a:lnTo>
                <a:lnTo>
                  <a:pt x="534" y="39"/>
                </a:lnTo>
                <a:lnTo>
                  <a:pt x="544" y="35"/>
                </a:lnTo>
                <a:lnTo>
                  <a:pt x="555" y="32"/>
                </a:lnTo>
                <a:lnTo>
                  <a:pt x="566" y="29"/>
                </a:lnTo>
                <a:lnTo>
                  <a:pt x="577" y="27"/>
                </a:lnTo>
                <a:lnTo>
                  <a:pt x="588" y="25"/>
                </a:lnTo>
                <a:lnTo>
                  <a:pt x="600" y="24"/>
                </a:lnTo>
                <a:lnTo>
                  <a:pt x="612" y="23"/>
                </a:lnTo>
                <a:lnTo>
                  <a:pt x="623" y="23"/>
                </a:lnTo>
                <a:lnTo>
                  <a:pt x="635" y="23"/>
                </a:lnTo>
                <a:lnTo>
                  <a:pt x="646" y="24"/>
                </a:lnTo>
                <a:lnTo>
                  <a:pt x="658" y="25"/>
                </a:lnTo>
                <a:lnTo>
                  <a:pt x="668" y="27"/>
                </a:lnTo>
                <a:lnTo>
                  <a:pt x="679" y="29"/>
                </a:lnTo>
                <a:lnTo>
                  <a:pt x="689" y="31"/>
                </a:lnTo>
                <a:lnTo>
                  <a:pt x="699" y="34"/>
                </a:lnTo>
                <a:lnTo>
                  <a:pt x="708" y="38"/>
                </a:lnTo>
                <a:lnTo>
                  <a:pt x="716" y="41"/>
                </a:lnTo>
                <a:lnTo>
                  <a:pt x="723" y="46"/>
                </a:lnTo>
                <a:lnTo>
                  <a:pt x="730" y="50"/>
                </a:lnTo>
                <a:lnTo>
                  <a:pt x="736" y="55"/>
                </a:lnTo>
                <a:lnTo>
                  <a:pt x="741" y="60"/>
                </a:lnTo>
                <a:lnTo>
                  <a:pt x="745" y="66"/>
                </a:lnTo>
                <a:lnTo>
                  <a:pt x="747" y="72"/>
                </a:lnTo>
                <a:lnTo>
                  <a:pt x="749" y="78"/>
                </a:lnTo>
                <a:lnTo>
                  <a:pt x="749" y="85"/>
                </a:lnTo>
                <a:lnTo>
                  <a:pt x="747" y="92"/>
                </a:lnTo>
                <a:lnTo>
                  <a:pt x="765" y="85"/>
                </a:lnTo>
                <a:lnTo>
                  <a:pt x="782" y="79"/>
                </a:lnTo>
                <a:lnTo>
                  <a:pt x="800" y="74"/>
                </a:lnTo>
                <a:lnTo>
                  <a:pt x="818" y="70"/>
                </a:lnTo>
                <a:lnTo>
                  <a:pt x="836" y="67"/>
                </a:lnTo>
                <a:lnTo>
                  <a:pt x="854" y="65"/>
                </a:lnTo>
                <a:lnTo>
                  <a:pt x="872" y="64"/>
                </a:lnTo>
                <a:lnTo>
                  <a:pt x="889" y="63"/>
                </a:lnTo>
                <a:lnTo>
                  <a:pt x="906" y="64"/>
                </a:lnTo>
                <a:lnTo>
                  <a:pt x="923" y="65"/>
                </a:lnTo>
                <a:lnTo>
                  <a:pt x="940" y="67"/>
                </a:lnTo>
                <a:lnTo>
                  <a:pt x="956" y="70"/>
                </a:lnTo>
                <a:lnTo>
                  <a:pt x="971" y="74"/>
                </a:lnTo>
                <a:lnTo>
                  <a:pt x="986" y="78"/>
                </a:lnTo>
                <a:lnTo>
                  <a:pt x="1000" y="83"/>
                </a:lnTo>
                <a:lnTo>
                  <a:pt x="1013" y="88"/>
                </a:lnTo>
                <a:lnTo>
                  <a:pt x="1026" y="94"/>
                </a:lnTo>
                <a:lnTo>
                  <a:pt x="1038" y="101"/>
                </a:lnTo>
                <a:lnTo>
                  <a:pt x="1048" y="108"/>
                </a:lnTo>
                <a:lnTo>
                  <a:pt x="1058" y="115"/>
                </a:lnTo>
                <a:lnTo>
                  <a:pt x="1066" y="123"/>
                </a:lnTo>
                <a:lnTo>
                  <a:pt x="1074" y="132"/>
                </a:lnTo>
                <a:lnTo>
                  <a:pt x="1080" y="140"/>
                </a:lnTo>
                <a:lnTo>
                  <a:pt x="1084" y="149"/>
                </a:lnTo>
                <a:lnTo>
                  <a:pt x="1088" y="159"/>
                </a:lnTo>
                <a:lnTo>
                  <a:pt x="1090" y="168"/>
                </a:lnTo>
                <a:lnTo>
                  <a:pt x="1090" y="178"/>
                </a:lnTo>
                <a:lnTo>
                  <a:pt x="1088" y="188"/>
                </a:lnTo>
                <a:lnTo>
                  <a:pt x="1085" y="198"/>
                </a:lnTo>
                <a:lnTo>
                  <a:pt x="1081" y="208"/>
                </a:lnTo>
                <a:lnTo>
                  <a:pt x="1074" y="218"/>
                </a:lnTo>
                <a:lnTo>
                  <a:pt x="1066" y="229"/>
                </a:lnTo>
                <a:lnTo>
                  <a:pt x="1084" y="240"/>
                </a:lnTo>
                <a:lnTo>
                  <a:pt x="1099" y="252"/>
                </a:lnTo>
                <a:lnTo>
                  <a:pt x="1113" y="263"/>
                </a:lnTo>
                <a:lnTo>
                  <a:pt x="1124" y="275"/>
                </a:lnTo>
                <a:lnTo>
                  <a:pt x="1133" y="287"/>
                </a:lnTo>
                <a:lnTo>
                  <a:pt x="1140" y="299"/>
                </a:lnTo>
                <a:lnTo>
                  <a:pt x="1145" y="311"/>
                </a:lnTo>
                <a:lnTo>
                  <a:pt x="1149" y="323"/>
                </a:lnTo>
                <a:lnTo>
                  <a:pt x="1150" y="334"/>
                </a:lnTo>
                <a:lnTo>
                  <a:pt x="1149" y="346"/>
                </a:lnTo>
                <a:lnTo>
                  <a:pt x="1147" y="357"/>
                </a:lnTo>
                <a:lnTo>
                  <a:pt x="1143" y="368"/>
                </a:lnTo>
                <a:lnTo>
                  <a:pt x="1137" y="379"/>
                </a:lnTo>
                <a:lnTo>
                  <a:pt x="1129" y="389"/>
                </a:lnTo>
                <a:lnTo>
                  <a:pt x="1121" y="398"/>
                </a:lnTo>
                <a:lnTo>
                  <a:pt x="1110" y="408"/>
                </a:lnTo>
                <a:lnTo>
                  <a:pt x="1098" y="416"/>
                </a:lnTo>
                <a:lnTo>
                  <a:pt x="1085" y="424"/>
                </a:lnTo>
                <a:lnTo>
                  <a:pt x="1071" y="432"/>
                </a:lnTo>
                <a:lnTo>
                  <a:pt x="1055" y="438"/>
                </a:lnTo>
                <a:lnTo>
                  <a:pt x="1038" y="444"/>
                </a:lnTo>
                <a:lnTo>
                  <a:pt x="1020" y="449"/>
                </a:lnTo>
                <a:lnTo>
                  <a:pt x="1001" y="453"/>
                </a:lnTo>
                <a:lnTo>
                  <a:pt x="981" y="457"/>
                </a:lnTo>
                <a:lnTo>
                  <a:pt x="959" y="459"/>
                </a:lnTo>
                <a:lnTo>
                  <a:pt x="937" y="460"/>
                </a:lnTo>
                <a:lnTo>
                  <a:pt x="914" y="461"/>
                </a:lnTo>
                <a:lnTo>
                  <a:pt x="891" y="460"/>
                </a:lnTo>
                <a:lnTo>
                  <a:pt x="867" y="457"/>
                </a:lnTo>
                <a:lnTo>
                  <a:pt x="841" y="454"/>
                </a:lnTo>
                <a:lnTo>
                  <a:pt x="816" y="449"/>
                </a:lnTo>
                <a:lnTo>
                  <a:pt x="790" y="444"/>
                </a:lnTo>
                <a:lnTo>
                  <a:pt x="777" y="454"/>
                </a:lnTo>
                <a:lnTo>
                  <a:pt x="764" y="464"/>
                </a:lnTo>
                <a:lnTo>
                  <a:pt x="751" y="474"/>
                </a:lnTo>
                <a:lnTo>
                  <a:pt x="738" y="482"/>
                </a:lnTo>
                <a:lnTo>
                  <a:pt x="724" y="490"/>
                </a:lnTo>
                <a:lnTo>
                  <a:pt x="710" y="497"/>
                </a:lnTo>
                <a:lnTo>
                  <a:pt x="696" y="503"/>
                </a:lnTo>
                <a:lnTo>
                  <a:pt x="682" y="509"/>
                </a:lnTo>
                <a:lnTo>
                  <a:pt x="668" y="513"/>
                </a:lnTo>
                <a:lnTo>
                  <a:pt x="653" y="518"/>
                </a:lnTo>
                <a:lnTo>
                  <a:pt x="639" y="521"/>
                </a:lnTo>
                <a:lnTo>
                  <a:pt x="624" y="524"/>
                </a:lnTo>
                <a:lnTo>
                  <a:pt x="609" y="526"/>
                </a:lnTo>
                <a:lnTo>
                  <a:pt x="595" y="527"/>
                </a:lnTo>
                <a:lnTo>
                  <a:pt x="580" y="528"/>
                </a:lnTo>
                <a:lnTo>
                  <a:pt x="565" y="528"/>
                </a:lnTo>
                <a:lnTo>
                  <a:pt x="550" y="527"/>
                </a:lnTo>
                <a:lnTo>
                  <a:pt x="536" y="526"/>
                </a:lnTo>
                <a:lnTo>
                  <a:pt x="521" y="524"/>
                </a:lnTo>
                <a:lnTo>
                  <a:pt x="507" y="522"/>
                </a:lnTo>
                <a:lnTo>
                  <a:pt x="493" y="518"/>
                </a:lnTo>
                <a:lnTo>
                  <a:pt x="478" y="514"/>
                </a:lnTo>
                <a:lnTo>
                  <a:pt x="465" y="510"/>
                </a:lnTo>
                <a:lnTo>
                  <a:pt x="451" y="505"/>
                </a:lnTo>
                <a:lnTo>
                  <a:pt x="438" y="499"/>
                </a:lnTo>
                <a:lnTo>
                  <a:pt x="424" y="493"/>
                </a:lnTo>
                <a:lnTo>
                  <a:pt x="412" y="486"/>
                </a:lnTo>
                <a:lnTo>
                  <a:pt x="399" y="478"/>
                </a:lnTo>
                <a:lnTo>
                  <a:pt x="387" y="470"/>
                </a:lnTo>
                <a:lnTo>
                  <a:pt x="375" y="461"/>
                </a:lnTo>
                <a:lnTo>
                  <a:pt x="364" y="452"/>
                </a:lnTo>
                <a:lnTo>
                  <a:pt x="353" y="442"/>
                </a:lnTo>
                <a:lnTo>
                  <a:pt x="331" y="448"/>
                </a:lnTo>
                <a:lnTo>
                  <a:pt x="308" y="452"/>
                </a:lnTo>
                <a:lnTo>
                  <a:pt x="286" y="455"/>
                </a:lnTo>
                <a:lnTo>
                  <a:pt x="263" y="457"/>
                </a:lnTo>
                <a:lnTo>
                  <a:pt x="241" y="458"/>
                </a:lnTo>
                <a:lnTo>
                  <a:pt x="219" y="458"/>
                </a:lnTo>
                <a:lnTo>
                  <a:pt x="197" y="457"/>
                </a:lnTo>
                <a:lnTo>
                  <a:pt x="177" y="454"/>
                </a:lnTo>
                <a:lnTo>
                  <a:pt x="156" y="451"/>
                </a:lnTo>
                <a:lnTo>
                  <a:pt x="137" y="447"/>
                </a:lnTo>
                <a:lnTo>
                  <a:pt x="118" y="442"/>
                </a:lnTo>
                <a:lnTo>
                  <a:pt x="100" y="436"/>
                </a:lnTo>
                <a:lnTo>
                  <a:pt x="84" y="430"/>
                </a:lnTo>
                <a:lnTo>
                  <a:pt x="68" y="423"/>
                </a:lnTo>
                <a:lnTo>
                  <a:pt x="54" y="415"/>
                </a:lnTo>
                <a:lnTo>
                  <a:pt x="41" y="406"/>
                </a:lnTo>
                <a:lnTo>
                  <a:pt x="30" y="397"/>
                </a:lnTo>
                <a:lnTo>
                  <a:pt x="20" y="387"/>
                </a:lnTo>
                <a:lnTo>
                  <a:pt x="12" y="377"/>
                </a:lnTo>
                <a:lnTo>
                  <a:pt x="6" y="366"/>
                </a:lnTo>
                <a:lnTo>
                  <a:pt x="2" y="355"/>
                </a:lnTo>
                <a:lnTo>
                  <a:pt x="0" y="344"/>
                </a:lnTo>
                <a:lnTo>
                  <a:pt x="0" y="332"/>
                </a:lnTo>
                <a:lnTo>
                  <a:pt x="2" y="320"/>
                </a:lnTo>
                <a:lnTo>
                  <a:pt x="7" y="307"/>
                </a:lnTo>
                <a:lnTo>
                  <a:pt x="14" y="295"/>
                </a:lnTo>
                <a:lnTo>
                  <a:pt x="24" y="282"/>
                </a:lnTo>
                <a:lnTo>
                  <a:pt x="37" y="269"/>
                </a:lnTo>
                <a:lnTo>
                  <a:pt x="52" y="256"/>
                </a:lnTo>
                <a:lnTo>
                  <a:pt x="70" y="243"/>
                </a:lnTo>
                <a:lnTo>
                  <a:pt x="92" y="230"/>
                </a:lnTo>
                <a:lnTo>
                  <a:pt x="116" y="217"/>
                </a:lnTo>
              </a:path>
            </a:pathLst>
          </a:custGeom>
          <a:solidFill>
            <a:srgbClr val="99CCFF"/>
          </a:solidFill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09" name="Freeform 8"/>
          <p:cNvSpPr>
            <a:spLocks/>
          </p:cNvSpPr>
          <p:nvPr/>
        </p:nvSpPr>
        <p:spPr bwMode="auto">
          <a:xfrm>
            <a:off x="381000" y="1905000"/>
            <a:ext cx="8305800" cy="4521200"/>
          </a:xfrm>
          <a:custGeom>
            <a:avLst/>
            <a:gdLst>
              <a:gd name="T0" fmla="*/ 72 w 1145"/>
              <a:gd name="T1" fmla="*/ 165 h 523"/>
              <a:gd name="T2" fmla="*/ 62 w 1145"/>
              <a:gd name="T3" fmla="*/ 106 h 523"/>
              <a:gd name="T4" fmla="*/ 95 w 1145"/>
              <a:gd name="T5" fmla="*/ 58 h 523"/>
              <a:gd name="T6" fmla="*/ 161 w 1145"/>
              <a:gd name="T7" fmla="*/ 23 h 523"/>
              <a:gd name="T8" fmla="*/ 244 w 1145"/>
              <a:gd name="T9" fmla="*/ 3 h 523"/>
              <a:gd name="T10" fmla="*/ 333 w 1145"/>
              <a:gd name="T11" fmla="*/ 1 h 523"/>
              <a:gd name="T12" fmla="*/ 414 w 1145"/>
              <a:gd name="T13" fmla="*/ 20 h 523"/>
              <a:gd name="T14" fmla="*/ 475 w 1145"/>
              <a:gd name="T15" fmla="*/ 60 h 523"/>
              <a:gd name="T16" fmla="*/ 505 w 1145"/>
              <a:gd name="T17" fmla="*/ 53 h 523"/>
              <a:gd name="T18" fmla="*/ 541 w 1145"/>
              <a:gd name="T19" fmla="*/ 35 h 523"/>
              <a:gd name="T20" fmla="*/ 585 w 1145"/>
              <a:gd name="T21" fmla="*/ 25 h 523"/>
              <a:gd name="T22" fmla="*/ 632 w 1145"/>
              <a:gd name="T23" fmla="*/ 23 h 523"/>
              <a:gd name="T24" fmla="*/ 675 w 1145"/>
              <a:gd name="T25" fmla="*/ 29 h 523"/>
              <a:gd name="T26" fmla="*/ 712 w 1145"/>
              <a:gd name="T27" fmla="*/ 41 h 523"/>
              <a:gd name="T28" fmla="*/ 737 w 1145"/>
              <a:gd name="T29" fmla="*/ 59 h 523"/>
              <a:gd name="T30" fmla="*/ 745 w 1145"/>
              <a:gd name="T31" fmla="*/ 84 h 523"/>
              <a:gd name="T32" fmla="*/ 796 w 1145"/>
              <a:gd name="T33" fmla="*/ 73 h 523"/>
              <a:gd name="T34" fmla="*/ 867 w 1145"/>
              <a:gd name="T35" fmla="*/ 63 h 523"/>
              <a:gd name="T36" fmla="*/ 935 w 1145"/>
              <a:gd name="T37" fmla="*/ 66 h 523"/>
              <a:gd name="T38" fmla="*/ 995 w 1145"/>
              <a:gd name="T39" fmla="*/ 82 h 523"/>
              <a:gd name="T40" fmla="*/ 1043 w 1145"/>
              <a:gd name="T41" fmla="*/ 107 h 523"/>
              <a:gd name="T42" fmla="*/ 1074 w 1145"/>
              <a:gd name="T43" fmla="*/ 138 h 523"/>
              <a:gd name="T44" fmla="*/ 1084 w 1145"/>
              <a:gd name="T45" fmla="*/ 176 h 523"/>
              <a:gd name="T46" fmla="*/ 1068 w 1145"/>
              <a:gd name="T47" fmla="*/ 216 h 523"/>
              <a:gd name="T48" fmla="*/ 1107 w 1145"/>
              <a:gd name="T49" fmla="*/ 260 h 523"/>
              <a:gd name="T50" fmla="*/ 1139 w 1145"/>
              <a:gd name="T51" fmla="*/ 307 h 523"/>
              <a:gd name="T52" fmla="*/ 1141 w 1145"/>
              <a:gd name="T53" fmla="*/ 353 h 523"/>
              <a:gd name="T54" fmla="*/ 1115 w 1145"/>
              <a:gd name="T55" fmla="*/ 393 h 523"/>
              <a:gd name="T56" fmla="*/ 1065 w 1145"/>
              <a:gd name="T57" fmla="*/ 427 h 523"/>
              <a:gd name="T58" fmla="*/ 996 w 1145"/>
              <a:gd name="T59" fmla="*/ 448 h 523"/>
              <a:gd name="T60" fmla="*/ 909 w 1145"/>
              <a:gd name="T61" fmla="*/ 456 h 523"/>
              <a:gd name="T62" fmla="*/ 812 w 1145"/>
              <a:gd name="T63" fmla="*/ 444 h 523"/>
              <a:gd name="T64" fmla="*/ 747 w 1145"/>
              <a:gd name="T65" fmla="*/ 469 h 523"/>
              <a:gd name="T66" fmla="*/ 692 w 1145"/>
              <a:gd name="T67" fmla="*/ 497 h 523"/>
              <a:gd name="T68" fmla="*/ 636 w 1145"/>
              <a:gd name="T69" fmla="*/ 515 h 523"/>
              <a:gd name="T70" fmla="*/ 577 w 1145"/>
              <a:gd name="T71" fmla="*/ 522 h 523"/>
              <a:gd name="T72" fmla="*/ 518 w 1145"/>
              <a:gd name="T73" fmla="*/ 518 h 523"/>
              <a:gd name="T74" fmla="*/ 463 w 1145"/>
              <a:gd name="T75" fmla="*/ 504 h 523"/>
              <a:gd name="T76" fmla="*/ 410 w 1145"/>
              <a:gd name="T77" fmla="*/ 480 h 523"/>
              <a:gd name="T78" fmla="*/ 362 w 1145"/>
              <a:gd name="T79" fmla="*/ 447 h 523"/>
              <a:gd name="T80" fmla="*/ 285 w 1145"/>
              <a:gd name="T81" fmla="*/ 450 h 523"/>
              <a:gd name="T82" fmla="*/ 196 w 1145"/>
              <a:gd name="T83" fmla="*/ 452 h 523"/>
              <a:gd name="T84" fmla="*/ 117 w 1145"/>
              <a:gd name="T85" fmla="*/ 437 h 523"/>
              <a:gd name="T86" fmla="*/ 54 w 1145"/>
              <a:gd name="T87" fmla="*/ 410 h 523"/>
              <a:gd name="T88" fmla="*/ 12 w 1145"/>
              <a:gd name="T89" fmla="*/ 373 h 523"/>
              <a:gd name="T90" fmla="*/ 0 w 1145"/>
              <a:gd name="T91" fmla="*/ 328 h 523"/>
              <a:gd name="T92" fmla="*/ 24 w 1145"/>
              <a:gd name="T93" fmla="*/ 279 h 523"/>
              <a:gd name="T94" fmla="*/ 92 w 1145"/>
              <a:gd name="T95" fmla="*/ 227 h 523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1145"/>
              <a:gd name="T145" fmla="*/ 0 h 523"/>
              <a:gd name="T146" fmla="*/ 1145 w 1145"/>
              <a:gd name="T147" fmla="*/ 523 h 523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1145" h="523">
                <a:moveTo>
                  <a:pt x="115" y="215"/>
                </a:moveTo>
                <a:lnTo>
                  <a:pt x="96" y="198"/>
                </a:lnTo>
                <a:lnTo>
                  <a:pt x="83" y="181"/>
                </a:lnTo>
                <a:lnTo>
                  <a:pt x="72" y="165"/>
                </a:lnTo>
                <a:lnTo>
                  <a:pt x="64" y="149"/>
                </a:lnTo>
                <a:lnTo>
                  <a:pt x="61" y="134"/>
                </a:lnTo>
                <a:lnTo>
                  <a:pt x="60" y="120"/>
                </a:lnTo>
                <a:lnTo>
                  <a:pt x="62" y="106"/>
                </a:lnTo>
                <a:lnTo>
                  <a:pt x="67" y="93"/>
                </a:lnTo>
                <a:lnTo>
                  <a:pt x="74" y="80"/>
                </a:lnTo>
                <a:lnTo>
                  <a:pt x="84" y="69"/>
                </a:lnTo>
                <a:lnTo>
                  <a:pt x="95" y="58"/>
                </a:lnTo>
                <a:lnTo>
                  <a:pt x="109" y="47"/>
                </a:lnTo>
                <a:lnTo>
                  <a:pt x="125" y="39"/>
                </a:lnTo>
                <a:lnTo>
                  <a:pt x="142" y="31"/>
                </a:lnTo>
                <a:lnTo>
                  <a:pt x="161" y="23"/>
                </a:lnTo>
                <a:lnTo>
                  <a:pt x="180" y="17"/>
                </a:lnTo>
                <a:lnTo>
                  <a:pt x="201" y="11"/>
                </a:lnTo>
                <a:lnTo>
                  <a:pt x="222" y="7"/>
                </a:lnTo>
                <a:lnTo>
                  <a:pt x="244" y="3"/>
                </a:lnTo>
                <a:lnTo>
                  <a:pt x="267" y="1"/>
                </a:lnTo>
                <a:lnTo>
                  <a:pt x="288" y="0"/>
                </a:lnTo>
                <a:lnTo>
                  <a:pt x="310" y="0"/>
                </a:lnTo>
                <a:lnTo>
                  <a:pt x="333" y="1"/>
                </a:lnTo>
                <a:lnTo>
                  <a:pt x="354" y="4"/>
                </a:lnTo>
                <a:lnTo>
                  <a:pt x="375" y="8"/>
                </a:lnTo>
                <a:lnTo>
                  <a:pt x="395" y="13"/>
                </a:lnTo>
                <a:lnTo>
                  <a:pt x="414" y="20"/>
                </a:lnTo>
                <a:lnTo>
                  <a:pt x="432" y="28"/>
                </a:lnTo>
                <a:lnTo>
                  <a:pt x="448" y="37"/>
                </a:lnTo>
                <a:lnTo>
                  <a:pt x="463" y="48"/>
                </a:lnTo>
                <a:lnTo>
                  <a:pt x="475" y="60"/>
                </a:lnTo>
                <a:lnTo>
                  <a:pt x="485" y="74"/>
                </a:lnTo>
                <a:lnTo>
                  <a:pt x="491" y="67"/>
                </a:lnTo>
                <a:lnTo>
                  <a:pt x="497" y="60"/>
                </a:lnTo>
                <a:lnTo>
                  <a:pt x="505" y="53"/>
                </a:lnTo>
                <a:lnTo>
                  <a:pt x="513" y="48"/>
                </a:lnTo>
                <a:lnTo>
                  <a:pt x="522" y="44"/>
                </a:lnTo>
                <a:lnTo>
                  <a:pt x="531" y="39"/>
                </a:lnTo>
                <a:lnTo>
                  <a:pt x="541" y="35"/>
                </a:lnTo>
                <a:lnTo>
                  <a:pt x="552" y="32"/>
                </a:lnTo>
                <a:lnTo>
                  <a:pt x="563" y="29"/>
                </a:lnTo>
                <a:lnTo>
                  <a:pt x="574" y="27"/>
                </a:lnTo>
                <a:lnTo>
                  <a:pt x="585" y="25"/>
                </a:lnTo>
                <a:lnTo>
                  <a:pt x="597" y="24"/>
                </a:lnTo>
                <a:lnTo>
                  <a:pt x="609" y="23"/>
                </a:lnTo>
                <a:lnTo>
                  <a:pt x="620" y="23"/>
                </a:lnTo>
                <a:lnTo>
                  <a:pt x="632" y="23"/>
                </a:lnTo>
                <a:lnTo>
                  <a:pt x="643" y="24"/>
                </a:lnTo>
                <a:lnTo>
                  <a:pt x="655" y="25"/>
                </a:lnTo>
                <a:lnTo>
                  <a:pt x="665" y="27"/>
                </a:lnTo>
                <a:lnTo>
                  <a:pt x="675" y="29"/>
                </a:lnTo>
                <a:lnTo>
                  <a:pt x="685" y="31"/>
                </a:lnTo>
                <a:lnTo>
                  <a:pt x="695" y="34"/>
                </a:lnTo>
                <a:lnTo>
                  <a:pt x="704" y="38"/>
                </a:lnTo>
                <a:lnTo>
                  <a:pt x="712" y="41"/>
                </a:lnTo>
                <a:lnTo>
                  <a:pt x="719" y="45"/>
                </a:lnTo>
                <a:lnTo>
                  <a:pt x="726" y="49"/>
                </a:lnTo>
                <a:lnTo>
                  <a:pt x="732" y="54"/>
                </a:lnTo>
                <a:lnTo>
                  <a:pt x="737" y="59"/>
                </a:lnTo>
                <a:lnTo>
                  <a:pt x="741" y="65"/>
                </a:lnTo>
                <a:lnTo>
                  <a:pt x="743" y="71"/>
                </a:lnTo>
                <a:lnTo>
                  <a:pt x="745" y="77"/>
                </a:lnTo>
                <a:lnTo>
                  <a:pt x="745" y="84"/>
                </a:lnTo>
                <a:lnTo>
                  <a:pt x="743" y="91"/>
                </a:lnTo>
                <a:lnTo>
                  <a:pt x="761" y="84"/>
                </a:lnTo>
                <a:lnTo>
                  <a:pt x="778" y="78"/>
                </a:lnTo>
                <a:lnTo>
                  <a:pt x="796" y="73"/>
                </a:lnTo>
                <a:lnTo>
                  <a:pt x="814" y="69"/>
                </a:lnTo>
                <a:lnTo>
                  <a:pt x="832" y="66"/>
                </a:lnTo>
                <a:lnTo>
                  <a:pt x="850" y="64"/>
                </a:lnTo>
                <a:lnTo>
                  <a:pt x="867" y="63"/>
                </a:lnTo>
                <a:lnTo>
                  <a:pt x="884" y="62"/>
                </a:lnTo>
                <a:lnTo>
                  <a:pt x="901" y="63"/>
                </a:lnTo>
                <a:lnTo>
                  <a:pt x="918" y="64"/>
                </a:lnTo>
                <a:lnTo>
                  <a:pt x="935" y="66"/>
                </a:lnTo>
                <a:lnTo>
                  <a:pt x="951" y="69"/>
                </a:lnTo>
                <a:lnTo>
                  <a:pt x="966" y="73"/>
                </a:lnTo>
                <a:lnTo>
                  <a:pt x="981" y="77"/>
                </a:lnTo>
                <a:lnTo>
                  <a:pt x="995" y="82"/>
                </a:lnTo>
                <a:lnTo>
                  <a:pt x="1008" y="87"/>
                </a:lnTo>
                <a:lnTo>
                  <a:pt x="1021" y="93"/>
                </a:lnTo>
                <a:lnTo>
                  <a:pt x="1033" y="100"/>
                </a:lnTo>
                <a:lnTo>
                  <a:pt x="1043" y="107"/>
                </a:lnTo>
                <a:lnTo>
                  <a:pt x="1052" y="114"/>
                </a:lnTo>
                <a:lnTo>
                  <a:pt x="1060" y="122"/>
                </a:lnTo>
                <a:lnTo>
                  <a:pt x="1068" y="131"/>
                </a:lnTo>
                <a:lnTo>
                  <a:pt x="1074" y="138"/>
                </a:lnTo>
                <a:lnTo>
                  <a:pt x="1078" y="147"/>
                </a:lnTo>
                <a:lnTo>
                  <a:pt x="1082" y="157"/>
                </a:lnTo>
                <a:lnTo>
                  <a:pt x="1084" y="166"/>
                </a:lnTo>
                <a:lnTo>
                  <a:pt x="1084" y="176"/>
                </a:lnTo>
                <a:lnTo>
                  <a:pt x="1082" y="186"/>
                </a:lnTo>
                <a:lnTo>
                  <a:pt x="1079" y="196"/>
                </a:lnTo>
                <a:lnTo>
                  <a:pt x="1075" y="206"/>
                </a:lnTo>
                <a:lnTo>
                  <a:pt x="1068" y="216"/>
                </a:lnTo>
                <a:lnTo>
                  <a:pt x="1060" y="226"/>
                </a:lnTo>
                <a:lnTo>
                  <a:pt x="1078" y="237"/>
                </a:lnTo>
                <a:lnTo>
                  <a:pt x="1093" y="249"/>
                </a:lnTo>
                <a:lnTo>
                  <a:pt x="1107" y="260"/>
                </a:lnTo>
                <a:lnTo>
                  <a:pt x="1118" y="272"/>
                </a:lnTo>
                <a:lnTo>
                  <a:pt x="1127" y="284"/>
                </a:lnTo>
                <a:lnTo>
                  <a:pt x="1134" y="296"/>
                </a:lnTo>
                <a:lnTo>
                  <a:pt x="1139" y="307"/>
                </a:lnTo>
                <a:lnTo>
                  <a:pt x="1143" y="319"/>
                </a:lnTo>
                <a:lnTo>
                  <a:pt x="1144" y="330"/>
                </a:lnTo>
                <a:lnTo>
                  <a:pt x="1143" y="342"/>
                </a:lnTo>
                <a:lnTo>
                  <a:pt x="1141" y="353"/>
                </a:lnTo>
                <a:lnTo>
                  <a:pt x="1137" y="364"/>
                </a:lnTo>
                <a:lnTo>
                  <a:pt x="1131" y="375"/>
                </a:lnTo>
                <a:lnTo>
                  <a:pt x="1123" y="385"/>
                </a:lnTo>
                <a:lnTo>
                  <a:pt x="1115" y="393"/>
                </a:lnTo>
                <a:lnTo>
                  <a:pt x="1104" y="403"/>
                </a:lnTo>
                <a:lnTo>
                  <a:pt x="1092" y="411"/>
                </a:lnTo>
                <a:lnTo>
                  <a:pt x="1079" y="419"/>
                </a:lnTo>
                <a:lnTo>
                  <a:pt x="1065" y="427"/>
                </a:lnTo>
                <a:lnTo>
                  <a:pt x="1049" y="433"/>
                </a:lnTo>
                <a:lnTo>
                  <a:pt x="1033" y="439"/>
                </a:lnTo>
                <a:lnTo>
                  <a:pt x="1015" y="444"/>
                </a:lnTo>
                <a:lnTo>
                  <a:pt x="996" y="448"/>
                </a:lnTo>
                <a:lnTo>
                  <a:pt x="976" y="452"/>
                </a:lnTo>
                <a:lnTo>
                  <a:pt x="954" y="454"/>
                </a:lnTo>
                <a:lnTo>
                  <a:pt x="932" y="455"/>
                </a:lnTo>
                <a:lnTo>
                  <a:pt x="909" y="456"/>
                </a:lnTo>
                <a:lnTo>
                  <a:pt x="886" y="455"/>
                </a:lnTo>
                <a:lnTo>
                  <a:pt x="862" y="452"/>
                </a:lnTo>
                <a:lnTo>
                  <a:pt x="837" y="449"/>
                </a:lnTo>
                <a:lnTo>
                  <a:pt x="812" y="444"/>
                </a:lnTo>
                <a:lnTo>
                  <a:pt x="786" y="439"/>
                </a:lnTo>
                <a:lnTo>
                  <a:pt x="773" y="449"/>
                </a:lnTo>
                <a:lnTo>
                  <a:pt x="760" y="459"/>
                </a:lnTo>
                <a:lnTo>
                  <a:pt x="747" y="469"/>
                </a:lnTo>
                <a:lnTo>
                  <a:pt x="734" y="477"/>
                </a:lnTo>
                <a:lnTo>
                  <a:pt x="720" y="484"/>
                </a:lnTo>
                <a:lnTo>
                  <a:pt x="706" y="491"/>
                </a:lnTo>
                <a:lnTo>
                  <a:pt x="692" y="497"/>
                </a:lnTo>
                <a:lnTo>
                  <a:pt x="678" y="503"/>
                </a:lnTo>
                <a:lnTo>
                  <a:pt x="665" y="507"/>
                </a:lnTo>
                <a:lnTo>
                  <a:pt x="650" y="512"/>
                </a:lnTo>
                <a:lnTo>
                  <a:pt x="636" y="515"/>
                </a:lnTo>
                <a:lnTo>
                  <a:pt x="621" y="518"/>
                </a:lnTo>
                <a:lnTo>
                  <a:pt x="606" y="520"/>
                </a:lnTo>
                <a:lnTo>
                  <a:pt x="592" y="521"/>
                </a:lnTo>
                <a:lnTo>
                  <a:pt x="577" y="522"/>
                </a:lnTo>
                <a:lnTo>
                  <a:pt x="562" y="522"/>
                </a:lnTo>
                <a:lnTo>
                  <a:pt x="547" y="521"/>
                </a:lnTo>
                <a:lnTo>
                  <a:pt x="533" y="520"/>
                </a:lnTo>
                <a:lnTo>
                  <a:pt x="518" y="518"/>
                </a:lnTo>
                <a:lnTo>
                  <a:pt x="504" y="516"/>
                </a:lnTo>
                <a:lnTo>
                  <a:pt x="490" y="512"/>
                </a:lnTo>
                <a:lnTo>
                  <a:pt x="476" y="508"/>
                </a:lnTo>
                <a:lnTo>
                  <a:pt x="463" y="504"/>
                </a:lnTo>
                <a:lnTo>
                  <a:pt x="449" y="499"/>
                </a:lnTo>
                <a:lnTo>
                  <a:pt x="436" y="493"/>
                </a:lnTo>
                <a:lnTo>
                  <a:pt x="422" y="487"/>
                </a:lnTo>
                <a:lnTo>
                  <a:pt x="410" y="480"/>
                </a:lnTo>
                <a:lnTo>
                  <a:pt x="397" y="473"/>
                </a:lnTo>
                <a:lnTo>
                  <a:pt x="385" y="465"/>
                </a:lnTo>
                <a:lnTo>
                  <a:pt x="373" y="456"/>
                </a:lnTo>
                <a:lnTo>
                  <a:pt x="362" y="447"/>
                </a:lnTo>
                <a:lnTo>
                  <a:pt x="351" y="437"/>
                </a:lnTo>
                <a:lnTo>
                  <a:pt x="329" y="443"/>
                </a:lnTo>
                <a:lnTo>
                  <a:pt x="306" y="447"/>
                </a:lnTo>
                <a:lnTo>
                  <a:pt x="285" y="450"/>
                </a:lnTo>
                <a:lnTo>
                  <a:pt x="262" y="452"/>
                </a:lnTo>
                <a:lnTo>
                  <a:pt x="240" y="453"/>
                </a:lnTo>
                <a:lnTo>
                  <a:pt x="218" y="453"/>
                </a:lnTo>
                <a:lnTo>
                  <a:pt x="196" y="452"/>
                </a:lnTo>
                <a:lnTo>
                  <a:pt x="176" y="449"/>
                </a:lnTo>
                <a:lnTo>
                  <a:pt x="155" y="446"/>
                </a:lnTo>
                <a:lnTo>
                  <a:pt x="136" y="442"/>
                </a:lnTo>
                <a:lnTo>
                  <a:pt x="117" y="437"/>
                </a:lnTo>
                <a:lnTo>
                  <a:pt x="99" y="431"/>
                </a:lnTo>
                <a:lnTo>
                  <a:pt x="84" y="425"/>
                </a:lnTo>
                <a:lnTo>
                  <a:pt x="68" y="418"/>
                </a:lnTo>
                <a:lnTo>
                  <a:pt x="54" y="410"/>
                </a:lnTo>
                <a:lnTo>
                  <a:pt x="41" y="401"/>
                </a:lnTo>
                <a:lnTo>
                  <a:pt x="30" y="392"/>
                </a:lnTo>
                <a:lnTo>
                  <a:pt x="20" y="383"/>
                </a:lnTo>
                <a:lnTo>
                  <a:pt x="12" y="373"/>
                </a:lnTo>
                <a:lnTo>
                  <a:pt x="6" y="362"/>
                </a:lnTo>
                <a:lnTo>
                  <a:pt x="2" y="351"/>
                </a:lnTo>
                <a:lnTo>
                  <a:pt x="0" y="340"/>
                </a:lnTo>
                <a:lnTo>
                  <a:pt x="0" y="328"/>
                </a:lnTo>
                <a:lnTo>
                  <a:pt x="2" y="316"/>
                </a:lnTo>
                <a:lnTo>
                  <a:pt x="7" y="304"/>
                </a:lnTo>
                <a:lnTo>
                  <a:pt x="14" y="292"/>
                </a:lnTo>
                <a:lnTo>
                  <a:pt x="24" y="279"/>
                </a:lnTo>
                <a:lnTo>
                  <a:pt x="37" y="266"/>
                </a:lnTo>
                <a:lnTo>
                  <a:pt x="52" y="253"/>
                </a:lnTo>
                <a:lnTo>
                  <a:pt x="70" y="240"/>
                </a:lnTo>
                <a:lnTo>
                  <a:pt x="92" y="227"/>
                </a:lnTo>
                <a:lnTo>
                  <a:pt x="115" y="215"/>
                </a:lnTo>
              </a:path>
            </a:pathLst>
          </a:custGeom>
          <a:solidFill>
            <a:srgbClr val="99CCFF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" name="Prostokąt 1"/>
          <p:cNvSpPr/>
          <p:nvPr/>
        </p:nvSpPr>
        <p:spPr>
          <a:xfrm>
            <a:off x="881590" y="2642106"/>
            <a:ext cx="756084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An analytic model is a mathematical abstraction that can be extended to </a:t>
            </a:r>
            <a:r>
              <a:rPr lang="en-US" u="sng" dirty="0">
                <a:solidFill>
                  <a:srgbClr val="000000"/>
                </a:solidFill>
              </a:rPr>
              <a:t>address various working conditions</a:t>
            </a:r>
            <a:r>
              <a:rPr lang="en-US" dirty="0">
                <a:solidFill>
                  <a:srgbClr val="000000"/>
                </a:solidFill>
              </a:rPr>
              <a:t>, thanks to some assumptions about the way a process is evolving. In some cases, an exact solution can be </a:t>
            </a:r>
            <a:r>
              <a:rPr lang="pl-PL" dirty="0" smtClean="0">
                <a:solidFill>
                  <a:srgbClr val="000000"/>
                </a:solidFill>
              </a:rPr>
              <a:t>(…)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obtained </a:t>
            </a:r>
            <a:r>
              <a:rPr lang="pl-PL" dirty="0" smtClean="0">
                <a:solidFill>
                  <a:srgbClr val="000000"/>
                </a:solidFill>
              </a:rPr>
              <a:t>for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various conditions. The beauty of the analytical model is that it provides a generic way to get </a:t>
            </a:r>
            <a:r>
              <a:rPr lang="en-US" u="sng" dirty="0">
                <a:solidFill>
                  <a:srgbClr val="000000"/>
                </a:solidFill>
              </a:rPr>
              <a:t>performance results in various conditions</a:t>
            </a:r>
            <a:r>
              <a:rPr lang="en-US" dirty="0">
                <a:solidFill>
                  <a:srgbClr val="000000"/>
                </a:solidFill>
              </a:rPr>
              <a:t> through a mathematical </a:t>
            </a:r>
            <a:r>
              <a:rPr lang="en-US" dirty="0" smtClean="0">
                <a:solidFill>
                  <a:srgbClr val="000000"/>
                </a:solidFill>
              </a:rPr>
              <a:t>formulation</a:t>
            </a:r>
            <a:r>
              <a:rPr lang="pl-PL" dirty="0" smtClean="0">
                <a:solidFill>
                  <a:srgbClr val="000000"/>
                </a:solidFill>
              </a:rPr>
              <a:t>.</a:t>
            </a:r>
          </a:p>
          <a:p>
            <a:pPr algn="r"/>
            <a:r>
              <a:rPr lang="pl-PL" dirty="0" smtClean="0">
                <a:solidFill>
                  <a:srgbClr val="000000"/>
                </a:solidFill>
              </a:rPr>
              <a:t>Prosper </a:t>
            </a:r>
            <a:r>
              <a:rPr lang="pl-PL" dirty="0" err="1" smtClean="0">
                <a:solidFill>
                  <a:srgbClr val="000000"/>
                </a:solidFill>
              </a:rPr>
              <a:t>Chemouil</a:t>
            </a:r>
            <a:r>
              <a:rPr lang="pl-PL" dirty="0" smtClean="0">
                <a:solidFill>
                  <a:srgbClr val="000000"/>
                </a:solidFill>
              </a:rPr>
              <a:t>, 2015</a:t>
            </a:r>
            <a:endParaRPr lang="pl-PL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06615" y="0"/>
            <a:ext cx="7772400" cy="11430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WYKŁADY i ĆWICZENIA</a:t>
            </a:r>
            <a:endParaRPr lang="pl-PL" dirty="0" smtClean="0"/>
          </a:p>
        </p:txBody>
      </p:sp>
      <p:sp>
        <p:nvSpPr>
          <p:cNvPr id="40963" name="Text Box 4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5" name="Prostokąt 4"/>
          <p:cNvSpPr/>
          <p:nvPr/>
        </p:nvSpPr>
        <p:spPr>
          <a:xfrm>
            <a:off x="172832" y="1043735"/>
            <a:ext cx="898249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pl-PL" sz="2800" b="1" dirty="0" smtClean="0">
                <a:solidFill>
                  <a:srgbClr val="000000"/>
                </a:solidFill>
              </a:rPr>
              <a:t>Część I</a:t>
            </a:r>
            <a:r>
              <a:rPr lang="pl-PL" sz="2800" b="1" dirty="0">
                <a:solidFill>
                  <a:srgbClr val="000000"/>
                </a:solidFill>
              </a:rPr>
              <a:t> </a:t>
            </a:r>
            <a:r>
              <a:rPr lang="pl-PL" sz="2800" b="1" dirty="0" smtClean="0">
                <a:solidFill>
                  <a:srgbClr val="000000"/>
                </a:solidFill>
              </a:rPr>
              <a:t>(Z. </a:t>
            </a:r>
            <a:r>
              <a:rPr lang="pl-PL" sz="2800" b="1" dirty="0" err="1" smtClean="0">
                <a:solidFill>
                  <a:srgbClr val="000000"/>
                </a:solidFill>
              </a:rPr>
              <a:t>Papir</a:t>
            </a:r>
            <a:r>
              <a:rPr lang="pl-PL" sz="2800" b="1" dirty="0" smtClean="0">
                <a:solidFill>
                  <a:srgbClr val="000000"/>
                </a:solidFill>
              </a:rPr>
              <a:t>)</a:t>
            </a:r>
            <a:endParaRPr lang="pl-PL" sz="2000" b="1" dirty="0" smtClean="0">
              <a:solidFill>
                <a:srgbClr val="0070C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l-PL" sz="2000" b="1" dirty="0" smtClean="0"/>
              <a:t>Modelowanie analityczne sieci</a:t>
            </a:r>
          </a:p>
          <a:p>
            <a:pPr marL="457200" indent="-457200">
              <a:buFont typeface="+mj-lt"/>
              <a:buAutoNum type="arabicPeriod"/>
            </a:pPr>
            <a:r>
              <a:rPr lang="pl-PL" sz="2000" b="1" dirty="0" smtClean="0"/>
              <a:t>Modele wykładnicze ruchu teleinformatycznego</a:t>
            </a:r>
          </a:p>
          <a:p>
            <a:pPr marL="457200" indent="-457200">
              <a:buFont typeface="+mj-lt"/>
              <a:buAutoNum type="arabicPeriod"/>
            </a:pPr>
            <a:r>
              <a:rPr lang="pl-PL" sz="2000" b="1" dirty="0" smtClean="0"/>
              <a:t>Transmisja pakietów – pojedynczy kanał</a:t>
            </a:r>
          </a:p>
          <a:p>
            <a:pPr marL="457200" indent="-457200">
              <a:buFont typeface="+mj-lt"/>
              <a:buAutoNum type="arabicPeriod"/>
            </a:pPr>
            <a:r>
              <a:rPr lang="pl-PL" sz="2000" b="1" dirty="0" smtClean="0"/>
              <a:t>Metryki </a:t>
            </a:r>
            <a:r>
              <a:rPr lang="pl-PL" sz="2000" b="1" dirty="0" err="1" smtClean="0"/>
              <a:t>QoS</a:t>
            </a:r>
            <a:r>
              <a:rPr lang="pl-PL" sz="2000" b="1" dirty="0" smtClean="0"/>
              <a:t> – pojedynczy kanał</a:t>
            </a:r>
          </a:p>
          <a:p>
            <a:pPr marL="457200" indent="-457200">
              <a:buFont typeface="+mj-lt"/>
              <a:buAutoNum type="arabicPeriod"/>
            </a:pPr>
            <a:r>
              <a:rPr lang="pl-PL" sz="2000" b="1" dirty="0" smtClean="0"/>
              <a:t>Metryki </a:t>
            </a:r>
            <a:r>
              <a:rPr lang="pl-PL" sz="2000" b="1" dirty="0" err="1" smtClean="0"/>
              <a:t>QoS</a:t>
            </a:r>
            <a:r>
              <a:rPr lang="pl-PL" sz="2000" b="1" dirty="0" smtClean="0"/>
              <a:t> – sieć pakietowa</a:t>
            </a:r>
          </a:p>
          <a:p>
            <a:pPr marL="457200" indent="-457200">
              <a:buFont typeface="+mj-lt"/>
              <a:buAutoNum type="arabicPeriod"/>
            </a:pPr>
            <a:r>
              <a:rPr lang="pl-PL" sz="2000" b="1" dirty="0" smtClean="0"/>
              <a:t>Sterowanie ruchem metodą okna – sieć pakietowa</a:t>
            </a:r>
          </a:p>
          <a:p>
            <a:pPr marL="457200" indent="-457200">
              <a:buFont typeface="+mj-lt"/>
              <a:buAutoNum type="arabicPeriod"/>
            </a:pPr>
            <a:r>
              <a:rPr lang="pl-PL" sz="2000" b="1" dirty="0"/>
              <a:t>Proces Markowa w modelowaniu ruchu </a:t>
            </a:r>
            <a:r>
              <a:rPr lang="pl-PL" sz="2000" b="1" dirty="0" smtClean="0"/>
              <a:t>teleinformatycznego</a:t>
            </a:r>
            <a:endParaRPr lang="pl-PL" sz="2000" b="1" dirty="0"/>
          </a:p>
        </p:txBody>
      </p:sp>
      <p:sp>
        <p:nvSpPr>
          <p:cNvPr id="7" name="Prostokąt 6"/>
          <p:cNvSpPr/>
          <p:nvPr/>
        </p:nvSpPr>
        <p:spPr>
          <a:xfrm>
            <a:off x="251520" y="3817191"/>
            <a:ext cx="898249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pl-PL" sz="2800" b="1" dirty="0" smtClean="0">
                <a:solidFill>
                  <a:srgbClr val="000000"/>
                </a:solidFill>
              </a:rPr>
              <a:t>Część II (K. Rusek)</a:t>
            </a:r>
            <a:endParaRPr lang="pl-PL" sz="2000" b="1" dirty="0" smtClean="0">
              <a:solidFill>
                <a:srgbClr val="0070C0"/>
              </a:solidFill>
            </a:endParaRPr>
          </a:p>
          <a:p>
            <a:r>
              <a:rPr lang="pl-PL" sz="2000" b="1" dirty="0" smtClean="0"/>
              <a:t>1.   Dopasowanie </a:t>
            </a:r>
            <a:r>
              <a:rPr lang="pl-PL" sz="2000" b="1" dirty="0"/>
              <a:t>parametrów modeli </a:t>
            </a:r>
            <a:r>
              <a:rPr lang="pl-PL" sz="2000" b="1" dirty="0" smtClean="0"/>
              <a:t>do danych pomiarowych</a:t>
            </a:r>
            <a:endParaRPr lang="pl-PL" sz="2000" b="1" dirty="0"/>
          </a:p>
          <a:p>
            <a:r>
              <a:rPr lang="pl-PL" sz="2000" b="1" dirty="0"/>
              <a:t>2. </a:t>
            </a:r>
            <a:r>
              <a:rPr lang="pl-PL" sz="2000" b="1" dirty="0" smtClean="0"/>
              <a:t>  Analiza </a:t>
            </a:r>
            <a:r>
              <a:rPr lang="pl-PL" sz="2000" b="1" dirty="0"/>
              <a:t>niepewności wyników</a:t>
            </a:r>
          </a:p>
          <a:p>
            <a:r>
              <a:rPr lang="pl-PL" sz="2000" b="1" dirty="0"/>
              <a:t>3. </a:t>
            </a:r>
            <a:r>
              <a:rPr lang="pl-PL" sz="2000" b="1" dirty="0" smtClean="0"/>
              <a:t>  Budowanie </a:t>
            </a:r>
            <a:r>
              <a:rPr lang="pl-PL" sz="2000" b="1" dirty="0"/>
              <a:t>modeli </a:t>
            </a:r>
            <a:r>
              <a:rPr lang="pl-PL" sz="2000" b="1" dirty="0" smtClean="0"/>
              <a:t>„czarna skrzynka” </a:t>
            </a:r>
            <a:r>
              <a:rPr lang="pl-PL" sz="2000" b="1" dirty="0"/>
              <a:t>dopasowujących się do obserwowanych danych</a:t>
            </a:r>
          </a:p>
          <a:p>
            <a:r>
              <a:rPr lang="pl-PL" sz="2000" b="1" dirty="0"/>
              <a:t>4. </a:t>
            </a:r>
            <a:r>
              <a:rPr lang="pl-PL" sz="2000" b="1" dirty="0" smtClean="0"/>
              <a:t>  Teoretyczne </a:t>
            </a:r>
            <a:r>
              <a:rPr lang="pl-PL" sz="2000" b="1" dirty="0"/>
              <a:t>podstawy uczenia maszynowego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348299"/>
            <a:ext cx="7772400" cy="1143000"/>
          </a:xfrm>
        </p:spPr>
        <p:txBody>
          <a:bodyPr/>
          <a:lstStyle/>
          <a:p>
            <a:r>
              <a:rPr lang="pl-PL" sz="4000" dirty="0" smtClean="0">
                <a:solidFill>
                  <a:schemeClr val="folHlink"/>
                </a:solidFill>
              </a:rPr>
              <a:t>MODEL ANALITYCZNY vs SYMULACYJNY</a:t>
            </a:r>
            <a:endParaRPr lang="pl-PL" dirty="0" smtClean="0"/>
          </a:p>
        </p:txBody>
      </p:sp>
      <p:sp>
        <p:nvSpPr>
          <p:cNvPr id="21507" name="Text Box 5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21508" name="Freeform 7"/>
          <p:cNvSpPr>
            <a:spLocks/>
          </p:cNvSpPr>
          <p:nvPr/>
        </p:nvSpPr>
        <p:spPr bwMode="auto">
          <a:xfrm>
            <a:off x="76200" y="1905000"/>
            <a:ext cx="9067800" cy="4573588"/>
          </a:xfrm>
          <a:custGeom>
            <a:avLst/>
            <a:gdLst>
              <a:gd name="T0" fmla="*/ 83 w 1151"/>
              <a:gd name="T1" fmla="*/ 183 h 529"/>
              <a:gd name="T2" fmla="*/ 60 w 1151"/>
              <a:gd name="T3" fmla="*/ 121 h 529"/>
              <a:gd name="T4" fmla="*/ 84 w 1151"/>
              <a:gd name="T5" fmla="*/ 70 h 529"/>
              <a:gd name="T6" fmla="*/ 143 w 1151"/>
              <a:gd name="T7" fmla="*/ 31 h 529"/>
              <a:gd name="T8" fmla="*/ 223 w 1151"/>
              <a:gd name="T9" fmla="*/ 7 h 529"/>
              <a:gd name="T10" fmla="*/ 312 w 1151"/>
              <a:gd name="T11" fmla="*/ 0 h 529"/>
              <a:gd name="T12" fmla="*/ 397 w 1151"/>
              <a:gd name="T13" fmla="*/ 13 h 529"/>
              <a:gd name="T14" fmla="*/ 465 w 1151"/>
              <a:gd name="T15" fmla="*/ 49 h 529"/>
              <a:gd name="T16" fmla="*/ 500 w 1151"/>
              <a:gd name="T17" fmla="*/ 61 h 529"/>
              <a:gd name="T18" fmla="*/ 534 w 1151"/>
              <a:gd name="T19" fmla="*/ 39 h 529"/>
              <a:gd name="T20" fmla="*/ 577 w 1151"/>
              <a:gd name="T21" fmla="*/ 27 h 529"/>
              <a:gd name="T22" fmla="*/ 623 w 1151"/>
              <a:gd name="T23" fmla="*/ 23 h 529"/>
              <a:gd name="T24" fmla="*/ 668 w 1151"/>
              <a:gd name="T25" fmla="*/ 27 h 529"/>
              <a:gd name="T26" fmla="*/ 708 w 1151"/>
              <a:gd name="T27" fmla="*/ 38 h 529"/>
              <a:gd name="T28" fmla="*/ 736 w 1151"/>
              <a:gd name="T29" fmla="*/ 55 h 529"/>
              <a:gd name="T30" fmla="*/ 749 w 1151"/>
              <a:gd name="T31" fmla="*/ 78 h 529"/>
              <a:gd name="T32" fmla="*/ 782 w 1151"/>
              <a:gd name="T33" fmla="*/ 79 h 529"/>
              <a:gd name="T34" fmla="*/ 854 w 1151"/>
              <a:gd name="T35" fmla="*/ 65 h 529"/>
              <a:gd name="T36" fmla="*/ 923 w 1151"/>
              <a:gd name="T37" fmla="*/ 65 h 529"/>
              <a:gd name="T38" fmla="*/ 986 w 1151"/>
              <a:gd name="T39" fmla="*/ 78 h 529"/>
              <a:gd name="T40" fmla="*/ 1038 w 1151"/>
              <a:gd name="T41" fmla="*/ 101 h 529"/>
              <a:gd name="T42" fmla="*/ 1074 w 1151"/>
              <a:gd name="T43" fmla="*/ 132 h 529"/>
              <a:gd name="T44" fmla="*/ 1090 w 1151"/>
              <a:gd name="T45" fmla="*/ 168 h 529"/>
              <a:gd name="T46" fmla="*/ 1081 w 1151"/>
              <a:gd name="T47" fmla="*/ 208 h 529"/>
              <a:gd name="T48" fmla="*/ 1099 w 1151"/>
              <a:gd name="T49" fmla="*/ 252 h 529"/>
              <a:gd name="T50" fmla="*/ 1140 w 1151"/>
              <a:gd name="T51" fmla="*/ 299 h 529"/>
              <a:gd name="T52" fmla="*/ 1149 w 1151"/>
              <a:gd name="T53" fmla="*/ 346 h 529"/>
              <a:gd name="T54" fmla="*/ 1129 w 1151"/>
              <a:gd name="T55" fmla="*/ 389 h 529"/>
              <a:gd name="T56" fmla="*/ 1085 w 1151"/>
              <a:gd name="T57" fmla="*/ 424 h 529"/>
              <a:gd name="T58" fmla="*/ 1020 w 1151"/>
              <a:gd name="T59" fmla="*/ 449 h 529"/>
              <a:gd name="T60" fmla="*/ 937 w 1151"/>
              <a:gd name="T61" fmla="*/ 460 h 529"/>
              <a:gd name="T62" fmla="*/ 841 w 1151"/>
              <a:gd name="T63" fmla="*/ 454 h 529"/>
              <a:gd name="T64" fmla="*/ 764 w 1151"/>
              <a:gd name="T65" fmla="*/ 464 h 529"/>
              <a:gd name="T66" fmla="*/ 710 w 1151"/>
              <a:gd name="T67" fmla="*/ 497 h 529"/>
              <a:gd name="T68" fmla="*/ 653 w 1151"/>
              <a:gd name="T69" fmla="*/ 518 h 529"/>
              <a:gd name="T70" fmla="*/ 595 w 1151"/>
              <a:gd name="T71" fmla="*/ 527 h 529"/>
              <a:gd name="T72" fmla="*/ 536 w 1151"/>
              <a:gd name="T73" fmla="*/ 526 h 529"/>
              <a:gd name="T74" fmla="*/ 478 w 1151"/>
              <a:gd name="T75" fmla="*/ 514 h 529"/>
              <a:gd name="T76" fmla="*/ 424 w 1151"/>
              <a:gd name="T77" fmla="*/ 493 h 529"/>
              <a:gd name="T78" fmla="*/ 375 w 1151"/>
              <a:gd name="T79" fmla="*/ 461 h 529"/>
              <a:gd name="T80" fmla="*/ 308 w 1151"/>
              <a:gd name="T81" fmla="*/ 452 h 529"/>
              <a:gd name="T82" fmla="*/ 219 w 1151"/>
              <a:gd name="T83" fmla="*/ 458 h 529"/>
              <a:gd name="T84" fmla="*/ 137 w 1151"/>
              <a:gd name="T85" fmla="*/ 447 h 529"/>
              <a:gd name="T86" fmla="*/ 68 w 1151"/>
              <a:gd name="T87" fmla="*/ 423 h 529"/>
              <a:gd name="T88" fmla="*/ 20 w 1151"/>
              <a:gd name="T89" fmla="*/ 387 h 529"/>
              <a:gd name="T90" fmla="*/ 0 w 1151"/>
              <a:gd name="T91" fmla="*/ 344 h 529"/>
              <a:gd name="T92" fmla="*/ 14 w 1151"/>
              <a:gd name="T93" fmla="*/ 295 h 529"/>
              <a:gd name="T94" fmla="*/ 70 w 1151"/>
              <a:gd name="T95" fmla="*/ 243 h 529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1151"/>
              <a:gd name="T145" fmla="*/ 0 h 529"/>
              <a:gd name="T146" fmla="*/ 1151 w 1151"/>
              <a:gd name="T147" fmla="*/ 529 h 529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1151" h="529">
                <a:moveTo>
                  <a:pt x="116" y="217"/>
                </a:moveTo>
                <a:lnTo>
                  <a:pt x="116" y="217"/>
                </a:lnTo>
                <a:lnTo>
                  <a:pt x="97" y="200"/>
                </a:lnTo>
                <a:lnTo>
                  <a:pt x="83" y="183"/>
                </a:lnTo>
                <a:lnTo>
                  <a:pt x="72" y="167"/>
                </a:lnTo>
                <a:lnTo>
                  <a:pt x="64" y="151"/>
                </a:lnTo>
                <a:lnTo>
                  <a:pt x="61" y="136"/>
                </a:lnTo>
                <a:lnTo>
                  <a:pt x="60" y="121"/>
                </a:lnTo>
                <a:lnTo>
                  <a:pt x="62" y="107"/>
                </a:lnTo>
                <a:lnTo>
                  <a:pt x="67" y="94"/>
                </a:lnTo>
                <a:lnTo>
                  <a:pt x="74" y="81"/>
                </a:lnTo>
                <a:lnTo>
                  <a:pt x="84" y="70"/>
                </a:lnTo>
                <a:lnTo>
                  <a:pt x="96" y="59"/>
                </a:lnTo>
                <a:lnTo>
                  <a:pt x="110" y="48"/>
                </a:lnTo>
                <a:lnTo>
                  <a:pt x="126" y="39"/>
                </a:lnTo>
                <a:lnTo>
                  <a:pt x="143" y="31"/>
                </a:lnTo>
                <a:lnTo>
                  <a:pt x="162" y="23"/>
                </a:lnTo>
                <a:lnTo>
                  <a:pt x="181" y="17"/>
                </a:lnTo>
                <a:lnTo>
                  <a:pt x="202" y="11"/>
                </a:lnTo>
                <a:lnTo>
                  <a:pt x="223" y="7"/>
                </a:lnTo>
                <a:lnTo>
                  <a:pt x="245" y="3"/>
                </a:lnTo>
                <a:lnTo>
                  <a:pt x="268" y="1"/>
                </a:lnTo>
                <a:lnTo>
                  <a:pt x="290" y="0"/>
                </a:lnTo>
                <a:lnTo>
                  <a:pt x="312" y="0"/>
                </a:lnTo>
                <a:lnTo>
                  <a:pt x="335" y="1"/>
                </a:lnTo>
                <a:lnTo>
                  <a:pt x="356" y="4"/>
                </a:lnTo>
                <a:lnTo>
                  <a:pt x="377" y="8"/>
                </a:lnTo>
                <a:lnTo>
                  <a:pt x="397" y="13"/>
                </a:lnTo>
                <a:lnTo>
                  <a:pt x="416" y="20"/>
                </a:lnTo>
                <a:lnTo>
                  <a:pt x="434" y="28"/>
                </a:lnTo>
                <a:lnTo>
                  <a:pt x="450" y="37"/>
                </a:lnTo>
                <a:lnTo>
                  <a:pt x="465" y="49"/>
                </a:lnTo>
                <a:lnTo>
                  <a:pt x="477" y="61"/>
                </a:lnTo>
                <a:lnTo>
                  <a:pt x="488" y="75"/>
                </a:lnTo>
                <a:lnTo>
                  <a:pt x="494" y="68"/>
                </a:lnTo>
                <a:lnTo>
                  <a:pt x="500" y="61"/>
                </a:lnTo>
                <a:lnTo>
                  <a:pt x="508" y="54"/>
                </a:lnTo>
                <a:lnTo>
                  <a:pt x="516" y="49"/>
                </a:lnTo>
                <a:lnTo>
                  <a:pt x="525" y="44"/>
                </a:lnTo>
                <a:lnTo>
                  <a:pt x="534" y="39"/>
                </a:lnTo>
                <a:lnTo>
                  <a:pt x="544" y="35"/>
                </a:lnTo>
                <a:lnTo>
                  <a:pt x="555" y="32"/>
                </a:lnTo>
                <a:lnTo>
                  <a:pt x="566" y="29"/>
                </a:lnTo>
                <a:lnTo>
                  <a:pt x="577" y="27"/>
                </a:lnTo>
                <a:lnTo>
                  <a:pt x="588" y="25"/>
                </a:lnTo>
                <a:lnTo>
                  <a:pt x="600" y="24"/>
                </a:lnTo>
                <a:lnTo>
                  <a:pt x="612" y="23"/>
                </a:lnTo>
                <a:lnTo>
                  <a:pt x="623" y="23"/>
                </a:lnTo>
                <a:lnTo>
                  <a:pt x="635" y="23"/>
                </a:lnTo>
                <a:lnTo>
                  <a:pt x="646" y="24"/>
                </a:lnTo>
                <a:lnTo>
                  <a:pt x="658" y="25"/>
                </a:lnTo>
                <a:lnTo>
                  <a:pt x="668" y="27"/>
                </a:lnTo>
                <a:lnTo>
                  <a:pt x="679" y="29"/>
                </a:lnTo>
                <a:lnTo>
                  <a:pt x="689" y="31"/>
                </a:lnTo>
                <a:lnTo>
                  <a:pt x="699" y="34"/>
                </a:lnTo>
                <a:lnTo>
                  <a:pt x="708" y="38"/>
                </a:lnTo>
                <a:lnTo>
                  <a:pt x="716" y="41"/>
                </a:lnTo>
                <a:lnTo>
                  <a:pt x="723" y="46"/>
                </a:lnTo>
                <a:lnTo>
                  <a:pt x="730" y="50"/>
                </a:lnTo>
                <a:lnTo>
                  <a:pt x="736" y="55"/>
                </a:lnTo>
                <a:lnTo>
                  <a:pt x="741" y="60"/>
                </a:lnTo>
                <a:lnTo>
                  <a:pt x="745" y="66"/>
                </a:lnTo>
                <a:lnTo>
                  <a:pt x="747" y="72"/>
                </a:lnTo>
                <a:lnTo>
                  <a:pt x="749" y="78"/>
                </a:lnTo>
                <a:lnTo>
                  <a:pt x="749" y="85"/>
                </a:lnTo>
                <a:lnTo>
                  <a:pt x="747" y="92"/>
                </a:lnTo>
                <a:lnTo>
                  <a:pt x="765" y="85"/>
                </a:lnTo>
                <a:lnTo>
                  <a:pt x="782" y="79"/>
                </a:lnTo>
                <a:lnTo>
                  <a:pt x="800" y="74"/>
                </a:lnTo>
                <a:lnTo>
                  <a:pt x="818" y="70"/>
                </a:lnTo>
                <a:lnTo>
                  <a:pt x="836" y="67"/>
                </a:lnTo>
                <a:lnTo>
                  <a:pt x="854" y="65"/>
                </a:lnTo>
                <a:lnTo>
                  <a:pt x="872" y="64"/>
                </a:lnTo>
                <a:lnTo>
                  <a:pt x="889" y="63"/>
                </a:lnTo>
                <a:lnTo>
                  <a:pt x="906" y="64"/>
                </a:lnTo>
                <a:lnTo>
                  <a:pt x="923" y="65"/>
                </a:lnTo>
                <a:lnTo>
                  <a:pt x="940" y="67"/>
                </a:lnTo>
                <a:lnTo>
                  <a:pt x="956" y="70"/>
                </a:lnTo>
                <a:lnTo>
                  <a:pt x="971" y="74"/>
                </a:lnTo>
                <a:lnTo>
                  <a:pt x="986" y="78"/>
                </a:lnTo>
                <a:lnTo>
                  <a:pt x="1000" y="83"/>
                </a:lnTo>
                <a:lnTo>
                  <a:pt x="1013" y="88"/>
                </a:lnTo>
                <a:lnTo>
                  <a:pt x="1026" y="94"/>
                </a:lnTo>
                <a:lnTo>
                  <a:pt x="1038" y="101"/>
                </a:lnTo>
                <a:lnTo>
                  <a:pt x="1048" y="108"/>
                </a:lnTo>
                <a:lnTo>
                  <a:pt x="1058" y="115"/>
                </a:lnTo>
                <a:lnTo>
                  <a:pt x="1066" y="123"/>
                </a:lnTo>
                <a:lnTo>
                  <a:pt x="1074" y="132"/>
                </a:lnTo>
                <a:lnTo>
                  <a:pt x="1080" y="140"/>
                </a:lnTo>
                <a:lnTo>
                  <a:pt x="1084" y="149"/>
                </a:lnTo>
                <a:lnTo>
                  <a:pt x="1088" y="159"/>
                </a:lnTo>
                <a:lnTo>
                  <a:pt x="1090" y="168"/>
                </a:lnTo>
                <a:lnTo>
                  <a:pt x="1090" y="178"/>
                </a:lnTo>
                <a:lnTo>
                  <a:pt x="1088" y="188"/>
                </a:lnTo>
                <a:lnTo>
                  <a:pt x="1085" y="198"/>
                </a:lnTo>
                <a:lnTo>
                  <a:pt x="1081" y="208"/>
                </a:lnTo>
                <a:lnTo>
                  <a:pt x="1074" y="218"/>
                </a:lnTo>
                <a:lnTo>
                  <a:pt x="1066" y="229"/>
                </a:lnTo>
                <a:lnTo>
                  <a:pt x="1084" y="240"/>
                </a:lnTo>
                <a:lnTo>
                  <a:pt x="1099" y="252"/>
                </a:lnTo>
                <a:lnTo>
                  <a:pt x="1113" y="263"/>
                </a:lnTo>
                <a:lnTo>
                  <a:pt x="1124" y="275"/>
                </a:lnTo>
                <a:lnTo>
                  <a:pt x="1133" y="287"/>
                </a:lnTo>
                <a:lnTo>
                  <a:pt x="1140" y="299"/>
                </a:lnTo>
                <a:lnTo>
                  <a:pt x="1145" y="311"/>
                </a:lnTo>
                <a:lnTo>
                  <a:pt x="1149" y="323"/>
                </a:lnTo>
                <a:lnTo>
                  <a:pt x="1150" y="334"/>
                </a:lnTo>
                <a:lnTo>
                  <a:pt x="1149" y="346"/>
                </a:lnTo>
                <a:lnTo>
                  <a:pt x="1147" y="357"/>
                </a:lnTo>
                <a:lnTo>
                  <a:pt x="1143" y="368"/>
                </a:lnTo>
                <a:lnTo>
                  <a:pt x="1137" y="379"/>
                </a:lnTo>
                <a:lnTo>
                  <a:pt x="1129" y="389"/>
                </a:lnTo>
                <a:lnTo>
                  <a:pt x="1121" y="398"/>
                </a:lnTo>
                <a:lnTo>
                  <a:pt x="1110" y="408"/>
                </a:lnTo>
                <a:lnTo>
                  <a:pt x="1098" y="416"/>
                </a:lnTo>
                <a:lnTo>
                  <a:pt x="1085" y="424"/>
                </a:lnTo>
                <a:lnTo>
                  <a:pt x="1071" y="432"/>
                </a:lnTo>
                <a:lnTo>
                  <a:pt x="1055" y="438"/>
                </a:lnTo>
                <a:lnTo>
                  <a:pt x="1038" y="444"/>
                </a:lnTo>
                <a:lnTo>
                  <a:pt x="1020" y="449"/>
                </a:lnTo>
                <a:lnTo>
                  <a:pt x="1001" y="453"/>
                </a:lnTo>
                <a:lnTo>
                  <a:pt x="981" y="457"/>
                </a:lnTo>
                <a:lnTo>
                  <a:pt x="959" y="459"/>
                </a:lnTo>
                <a:lnTo>
                  <a:pt x="937" y="460"/>
                </a:lnTo>
                <a:lnTo>
                  <a:pt x="914" y="461"/>
                </a:lnTo>
                <a:lnTo>
                  <a:pt x="891" y="460"/>
                </a:lnTo>
                <a:lnTo>
                  <a:pt x="867" y="457"/>
                </a:lnTo>
                <a:lnTo>
                  <a:pt x="841" y="454"/>
                </a:lnTo>
                <a:lnTo>
                  <a:pt x="816" y="449"/>
                </a:lnTo>
                <a:lnTo>
                  <a:pt x="790" y="444"/>
                </a:lnTo>
                <a:lnTo>
                  <a:pt x="777" y="454"/>
                </a:lnTo>
                <a:lnTo>
                  <a:pt x="764" y="464"/>
                </a:lnTo>
                <a:lnTo>
                  <a:pt x="751" y="474"/>
                </a:lnTo>
                <a:lnTo>
                  <a:pt x="738" y="482"/>
                </a:lnTo>
                <a:lnTo>
                  <a:pt x="724" y="490"/>
                </a:lnTo>
                <a:lnTo>
                  <a:pt x="710" y="497"/>
                </a:lnTo>
                <a:lnTo>
                  <a:pt x="696" y="503"/>
                </a:lnTo>
                <a:lnTo>
                  <a:pt x="682" y="509"/>
                </a:lnTo>
                <a:lnTo>
                  <a:pt x="668" y="513"/>
                </a:lnTo>
                <a:lnTo>
                  <a:pt x="653" y="518"/>
                </a:lnTo>
                <a:lnTo>
                  <a:pt x="639" y="521"/>
                </a:lnTo>
                <a:lnTo>
                  <a:pt x="624" y="524"/>
                </a:lnTo>
                <a:lnTo>
                  <a:pt x="609" y="526"/>
                </a:lnTo>
                <a:lnTo>
                  <a:pt x="595" y="527"/>
                </a:lnTo>
                <a:lnTo>
                  <a:pt x="580" y="528"/>
                </a:lnTo>
                <a:lnTo>
                  <a:pt x="565" y="528"/>
                </a:lnTo>
                <a:lnTo>
                  <a:pt x="550" y="527"/>
                </a:lnTo>
                <a:lnTo>
                  <a:pt x="536" y="526"/>
                </a:lnTo>
                <a:lnTo>
                  <a:pt x="521" y="524"/>
                </a:lnTo>
                <a:lnTo>
                  <a:pt x="507" y="522"/>
                </a:lnTo>
                <a:lnTo>
                  <a:pt x="493" y="518"/>
                </a:lnTo>
                <a:lnTo>
                  <a:pt x="478" y="514"/>
                </a:lnTo>
                <a:lnTo>
                  <a:pt x="465" y="510"/>
                </a:lnTo>
                <a:lnTo>
                  <a:pt x="451" y="505"/>
                </a:lnTo>
                <a:lnTo>
                  <a:pt x="438" y="499"/>
                </a:lnTo>
                <a:lnTo>
                  <a:pt x="424" y="493"/>
                </a:lnTo>
                <a:lnTo>
                  <a:pt x="412" y="486"/>
                </a:lnTo>
                <a:lnTo>
                  <a:pt x="399" y="478"/>
                </a:lnTo>
                <a:lnTo>
                  <a:pt x="387" y="470"/>
                </a:lnTo>
                <a:lnTo>
                  <a:pt x="375" y="461"/>
                </a:lnTo>
                <a:lnTo>
                  <a:pt x="364" y="452"/>
                </a:lnTo>
                <a:lnTo>
                  <a:pt x="353" y="442"/>
                </a:lnTo>
                <a:lnTo>
                  <a:pt x="331" y="448"/>
                </a:lnTo>
                <a:lnTo>
                  <a:pt x="308" y="452"/>
                </a:lnTo>
                <a:lnTo>
                  <a:pt x="286" y="455"/>
                </a:lnTo>
                <a:lnTo>
                  <a:pt x="263" y="457"/>
                </a:lnTo>
                <a:lnTo>
                  <a:pt x="241" y="458"/>
                </a:lnTo>
                <a:lnTo>
                  <a:pt x="219" y="458"/>
                </a:lnTo>
                <a:lnTo>
                  <a:pt x="197" y="457"/>
                </a:lnTo>
                <a:lnTo>
                  <a:pt x="177" y="454"/>
                </a:lnTo>
                <a:lnTo>
                  <a:pt x="156" y="451"/>
                </a:lnTo>
                <a:lnTo>
                  <a:pt x="137" y="447"/>
                </a:lnTo>
                <a:lnTo>
                  <a:pt x="118" y="442"/>
                </a:lnTo>
                <a:lnTo>
                  <a:pt x="100" y="436"/>
                </a:lnTo>
                <a:lnTo>
                  <a:pt x="84" y="430"/>
                </a:lnTo>
                <a:lnTo>
                  <a:pt x="68" y="423"/>
                </a:lnTo>
                <a:lnTo>
                  <a:pt x="54" y="415"/>
                </a:lnTo>
                <a:lnTo>
                  <a:pt x="41" y="406"/>
                </a:lnTo>
                <a:lnTo>
                  <a:pt x="30" y="397"/>
                </a:lnTo>
                <a:lnTo>
                  <a:pt x="20" y="387"/>
                </a:lnTo>
                <a:lnTo>
                  <a:pt x="12" y="377"/>
                </a:lnTo>
                <a:lnTo>
                  <a:pt x="6" y="366"/>
                </a:lnTo>
                <a:lnTo>
                  <a:pt x="2" y="355"/>
                </a:lnTo>
                <a:lnTo>
                  <a:pt x="0" y="344"/>
                </a:lnTo>
                <a:lnTo>
                  <a:pt x="0" y="332"/>
                </a:lnTo>
                <a:lnTo>
                  <a:pt x="2" y="320"/>
                </a:lnTo>
                <a:lnTo>
                  <a:pt x="7" y="307"/>
                </a:lnTo>
                <a:lnTo>
                  <a:pt x="14" y="295"/>
                </a:lnTo>
                <a:lnTo>
                  <a:pt x="24" y="282"/>
                </a:lnTo>
                <a:lnTo>
                  <a:pt x="37" y="269"/>
                </a:lnTo>
                <a:lnTo>
                  <a:pt x="52" y="256"/>
                </a:lnTo>
                <a:lnTo>
                  <a:pt x="70" y="243"/>
                </a:lnTo>
                <a:lnTo>
                  <a:pt x="92" y="230"/>
                </a:lnTo>
                <a:lnTo>
                  <a:pt x="116" y="217"/>
                </a:lnTo>
              </a:path>
            </a:pathLst>
          </a:custGeom>
          <a:solidFill>
            <a:srgbClr val="99CCFF"/>
          </a:solidFill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09" name="Freeform 8"/>
          <p:cNvSpPr>
            <a:spLocks/>
          </p:cNvSpPr>
          <p:nvPr/>
        </p:nvSpPr>
        <p:spPr bwMode="auto">
          <a:xfrm>
            <a:off x="457200" y="1890692"/>
            <a:ext cx="8305800" cy="4521200"/>
          </a:xfrm>
          <a:custGeom>
            <a:avLst/>
            <a:gdLst>
              <a:gd name="T0" fmla="*/ 72 w 1145"/>
              <a:gd name="T1" fmla="*/ 165 h 523"/>
              <a:gd name="T2" fmla="*/ 62 w 1145"/>
              <a:gd name="T3" fmla="*/ 106 h 523"/>
              <a:gd name="T4" fmla="*/ 95 w 1145"/>
              <a:gd name="T5" fmla="*/ 58 h 523"/>
              <a:gd name="T6" fmla="*/ 161 w 1145"/>
              <a:gd name="T7" fmla="*/ 23 h 523"/>
              <a:gd name="T8" fmla="*/ 244 w 1145"/>
              <a:gd name="T9" fmla="*/ 3 h 523"/>
              <a:gd name="T10" fmla="*/ 333 w 1145"/>
              <a:gd name="T11" fmla="*/ 1 h 523"/>
              <a:gd name="T12" fmla="*/ 414 w 1145"/>
              <a:gd name="T13" fmla="*/ 20 h 523"/>
              <a:gd name="T14" fmla="*/ 475 w 1145"/>
              <a:gd name="T15" fmla="*/ 60 h 523"/>
              <a:gd name="T16" fmla="*/ 505 w 1145"/>
              <a:gd name="T17" fmla="*/ 53 h 523"/>
              <a:gd name="T18" fmla="*/ 541 w 1145"/>
              <a:gd name="T19" fmla="*/ 35 h 523"/>
              <a:gd name="T20" fmla="*/ 585 w 1145"/>
              <a:gd name="T21" fmla="*/ 25 h 523"/>
              <a:gd name="T22" fmla="*/ 632 w 1145"/>
              <a:gd name="T23" fmla="*/ 23 h 523"/>
              <a:gd name="T24" fmla="*/ 675 w 1145"/>
              <a:gd name="T25" fmla="*/ 29 h 523"/>
              <a:gd name="T26" fmla="*/ 712 w 1145"/>
              <a:gd name="T27" fmla="*/ 41 h 523"/>
              <a:gd name="T28" fmla="*/ 737 w 1145"/>
              <a:gd name="T29" fmla="*/ 59 h 523"/>
              <a:gd name="T30" fmla="*/ 745 w 1145"/>
              <a:gd name="T31" fmla="*/ 84 h 523"/>
              <a:gd name="T32" fmla="*/ 796 w 1145"/>
              <a:gd name="T33" fmla="*/ 73 h 523"/>
              <a:gd name="T34" fmla="*/ 867 w 1145"/>
              <a:gd name="T35" fmla="*/ 63 h 523"/>
              <a:gd name="T36" fmla="*/ 935 w 1145"/>
              <a:gd name="T37" fmla="*/ 66 h 523"/>
              <a:gd name="T38" fmla="*/ 995 w 1145"/>
              <a:gd name="T39" fmla="*/ 82 h 523"/>
              <a:gd name="T40" fmla="*/ 1043 w 1145"/>
              <a:gd name="T41" fmla="*/ 107 h 523"/>
              <a:gd name="T42" fmla="*/ 1074 w 1145"/>
              <a:gd name="T43" fmla="*/ 138 h 523"/>
              <a:gd name="T44" fmla="*/ 1084 w 1145"/>
              <a:gd name="T45" fmla="*/ 176 h 523"/>
              <a:gd name="T46" fmla="*/ 1068 w 1145"/>
              <a:gd name="T47" fmla="*/ 216 h 523"/>
              <a:gd name="T48" fmla="*/ 1107 w 1145"/>
              <a:gd name="T49" fmla="*/ 260 h 523"/>
              <a:gd name="T50" fmla="*/ 1139 w 1145"/>
              <a:gd name="T51" fmla="*/ 307 h 523"/>
              <a:gd name="T52" fmla="*/ 1141 w 1145"/>
              <a:gd name="T53" fmla="*/ 353 h 523"/>
              <a:gd name="T54" fmla="*/ 1115 w 1145"/>
              <a:gd name="T55" fmla="*/ 393 h 523"/>
              <a:gd name="T56" fmla="*/ 1065 w 1145"/>
              <a:gd name="T57" fmla="*/ 427 h 523"/>
              <a:gd name="T58" fmla="*/ 996 w 1145"/>
              <a:gd name="T59" fmla="*/ 448 h 523"/>
              <a:gd name="T60" fmla="*/ 909 w 1145"/>
              <a:gd name="T61" fmla="*/ 456 h 523"/>
              <a:gd name="T62" fmla="*/ 812 w 1145"/>
              <a:gd name="T63" fmla="*/ 444 h 523"/>
              <a:gd name="T64" fmla="*/ 747 w 1145"/>
              <a:gd name="T65" fmla="*/ 469 h 523"/>
              <a:gd name="T66" fmla="*/ 692 w 1145"/>
              <a:gd name="T67" fmla="*/ 497 h 523"/>
              <a:gd name="T68" fmla="*/ 636 w 1145"/>
              <a:gd name="T69" fmla="*/ 515 h 523"/>
              <a:gd name="T70" fmla="*/ 577 w 1145"/>
              <a:gd name="T71" fmla="*/ 522 h 523"/>
              <a:gd name="T72" fmla="*/ 518 w 1145"/>
              <a:gd name="T73" fmla="*/ 518 h 523"/>
              <a:gd name="T74" fmla="*/ 463 w 1145"/>
              <a:gd name="T75" fmla="*/ 504 h 523"/>
              <a:gd name="T76" fmla="*/ 410 w 1145"/>
              <a:gd name="T77" fmla="*/ 480 h 523"/>
              <a:gd name="T78" fmla="*/ 362 w 1145"/>
              <a:gd name="T79" fmla="*/ 447 h 523"/>
              <a:gd name="T80" fmla="*/ 285 w 1145"/>
              <a:gd name="T81" fmla="*/ 450 h 523"/>
              <a:gd name="T82" fmla="*/ 196 w 1145"/>
              <a:gd name="T83" fmla="*/ 452 h 523"/>
              <a:gd name="T84" fmla="*/ 117 w 1145"/>
              <a:gd name="T85" fmla="*/ 437 h 523"/>
              <a:gd name="T86" fmla="*/ 54 w 1145"/>
              <a:gd name="T87" fmla="*/ 410 h 523"/>
              <a:gd name="T88" fmla="*/ 12 w 1145"/>
              <a:gd name="T89" fmla="*/ 373 h 523"/>
              <a:gd name="T90" fmla="*/ 0 w 1145"/>
              <a:gd name="T91" fmla="*/ 328 h 523"/>
              <a:gd name="T92" fmla="*/ 24 w 1145"/>
              <a:gd name="T93" fmla="*/ 279 h 523"/>
              <a:gd name="T94" fmla="*/ 92 w 1145"/>
              <a:gd name="T95" fmla="*/ 227 h 523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1145"/>
              <a:gd name="T145" fmla="*/ 0 h 523"/>
              <a:gd name="T146" fmla="*/ 1145 w 1145"/>
              <a:gd name="T147" fmla="*/ 523 h 523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1145" h="523">
                <a:moveTo>
                  <a:pt x="115" y="215"/>
                </a:moveTo>
                <a:lnTo>
                  <a:pt x="96" y="198"/>
                </a:lnTo>
                <a:lnTo>
                  <a:pt x="83" y="181"/>
                </a:lnTo>
                <a:lnTo>
                  <a:pt x="72" y="165"/>
                </a:lnTo>
                <a:lnTo>
                  <a:pt x="64" y="149"/>
                </a:lnTo>
                <a:lnTo>
                  <a:pt x="61" y="134"/>
                </a:lnTo>
                <a:lnTo>
                  <a:pt x="60" y="120"/>
                </a:lnTo>
                <a:lnTo>
                  <a:pt x="62" y="106"/>
                </a:lnTo>
                <a:lnTo>
                  <a:pt x="67" y="93"/>
                </a:lnTo>
                <a:lnTo>
                  <a:pt x="74" y="80"/>
                </a:lnTo>
                <a:lnTo>
                  <a:pt x="84" y="69"/>
                </a:lnTo>
                <a:lnTo>
                  <a:pt x="95" y="58"/>
                </a:lnTo>
                <a:lnTo>
                  <a:pt x="109" y="47"/>
                </a:lnTo>
                <a:lnTo>
                  <a:pt x="125" y="39"/>
                </a:lnTo>
                <a:lnTo>
                  <a:pt x="142" y="31"/>
                </a:lnTo>
                <a:lnTo>
                  <a:pt x="161" y="23"/>
                </a:lnTo>
                <a:lnTo>
                  <a:pt x="180" y="17"/>
                </a:lnTo>
                <a:lnTo>
                  <a:pt x="201" y="11"/>
                </a:lnTo>
                <a:lnTo>
                  <a:pt x="222" y="7"/>
                </a:lnTo>
                <a:lnTo>
                  <a:pt x="244" y="3"/>
                </a:lnTo>
                <a:lnTo>
                  <a:pt x="267" y="1"/>
                </a:lnTo>
                <a:lnTo>
                  <a:pt x="288" y="0"/>
                </a:lnTo>
                <a:lnTo>
                  <a:pt x="310" y="0"/>
                </a:lnTo>
                <a:lnTo>
                  <a:pt x="333" y="1"/>
                </a:lnTo>
                <a:lnTo>
                  <a:pt x="354" y="4"/>
                </a:lnTo>
                <a:lnTo>
                  <a:pt x="375" y="8"/>
                </a:lnTo>
                <a:lnTo>
                  <a:pt x="395" y="13"/>
                </a:lnTo>
                <a:lnTo>
                  <a:pt x="414" y="20"/>
                </a:lnTo>
                <a:lnTo>
                  <a:pt x="432" y="28"/>
                </a:lnTo>
                <a:lnTo>
                  <a:pt x="448" y="37"/>
                </a:lnTo>
                <a:lnTo>
                  <a:pt x="463" y="48"/>
                </a:lnTo>
                <a:lnTo>
                  <a:pt x="475" y="60"/>
                </a:lnTo>
                <a:lnTo>
                  <a:pt x="485" y="74"/>
                </a:lnTo>
                <a:lnTo>
                  <a:pt x="491" y="67"/>
                </a:lnTo>
                <a:lnTo>
                  <a:pt x="497" y="60"/>
                </a:lnTo>
                <a:lnTo>
                  <a:pt x="505" y="53"/>
                </a:lnTo>
                <a:lnTo>
                  <a:pt x="513" y="48"/>
                </a:lnTo>
                <a:lnTo>
                  <a:pt x="522" y="44"/>
                </a:lnTo>
                <a:lnTo>
                  <a:pt x="531" y="39"/>
                </a:lnTo>
                <a:lnTo>
                  <a:pt x="541" y="35"/>
                </a:lnTo>
                <a:lnTo>
                  <a:pt x="552" y="32"/>
                </a:lnTo>
                <a:lnTo>
                  <a:pt x="563" y="29"/>
                </a:lnTo>
                <a:lnTo>
                  <a:pt x="574" y="27"/>
                </a:lnTo>
                <a:lnTo>
                  <a:pt x="585" y="25"/>
                </a:lnTo>
                <a:lnTo>
                  <a:pt x="597" y="24"/>
                </a:lnTo>
                <a:lnTo>
                  <a:pt x="609" y="23"/>
                </a:lnTo>
                <a:lnTo>
                  <a:pt x="620" y="23"/>
                </a:lnTo>
                <a:lnTo>
                  <a:pt x="632" y="23"/>
                </a:lnTo>
                <a:lnTo>
                  <a:pt x="643" y="24"/>
                </a:lnTo>
                <a:lnTo>
                  <a:pt x="655" y="25"/>
                </a:lnTo>
                <a:lnTo>
                  <a:pt x="665" y="27"/>
                </a:lnTo>
                <a:lnTo>
                  <a:pt x="675" y="29"/>
                </a:lnTo>
                <a:lnTo>
                  <a:pt x="685" y="31"/>
                </a:lnTo>
                <a:lnTo>
                  <a:pt x="695" y="34"/>
                </a:lnTo>
                <a:lnTo>
                  <a:pt x="704" y="38"/>
                </a:lnTo>
                <a:lnTo>
                  <a:pt x="712" y="41"/>
                </a:lnTo>
                <a:lnTo>
                  <a:pt x="719" y="45"/>
                </a:lnTo>
                <a:lnTo>
                  <a:pt x="726" y="49"/>
                </a:lnTo>
                <a:lnTo>
                  <a:pt x="732" y="54"/>
                </a:lnTo>
                <a:lnTo>
                  <a:pt x="737" y="59"/>
                </a:lnTo>
                <a:lnTo>
                  <a:pt x="741" y="65"/>
                </a:lnTo>
                <a:lnTo>
                  <a:pt x="743" y="71"/>
                </a:lnTo>
                <a:lnTo>
                  <a:pt x="745" y="77"/>
                </a:lnTo>
                <a:lnTo>
                  <a:pt x="745" y="84"/>
                </a:lnTo>
                <a:lnTo>
                  <a:pt x="743" y="91"/>
                </a:lnTo>
                <a:lnTo>
                  <a:pt x="761" y="84"/>
                </a:lnTo>
                <a:lnTo>
                  <a:pt x="778" y="78"/>
                </a:lnTo>
                <a:lnTo>
                  <a:pt x="796" y="73"/>
                </a:lnTo>
                <a:lnTo>
                  <a:pt x="814" y="69"/>
                </a:lnTo>
                <a:lnTo>
                  <a:pt x="832" y="66"/>
                </a:lnTo>
                <a:lnTo>
                  <a:pt x="850" y="64"/>
                </a:lnTo>
                <a:lnTo>
                  <a:pt x="867" y="63"/>
                </a:lnTo>
                <a:lnTo>
                  <a:pt x="884" y="62"/>
                </a:lnTo>
                <a:lnTo>
                  <a:pt x="901" y="63"/>
                </a:lnTo>
                <a:lnTo>
                  <a:pt x="918" y="64"/>
                </a:lnTo>
                <a:lnTo>
                  <a:pt x="935" y="66"/>
                </a:lnTo>
                <a:lnTo>
                  <a:pt x="951" y="69"/>
                </a:lnTo>
                <a:lnTo>
                  <a:pt x="966" y="73"/>
                </a:lnTo>
                <a:lnTo>
                  <a:pt x="981" y="77"/>
                </a:lnTo>
                <a:lnTo>
                  <a:pt x="995" y="82"/>
                </a:lnTo>
                <a:lnTo>
                  <a:pt x="1008" y="87"/>
                </a:lnTo>
                <a:lnTo>
                  <a:pt x="1021" y="93"/>
                </a:lnTo>
                <a:lnTo>
                  <a:pt x="1033" y="100"/>
                </a:lnTo>
                <a:lnTo>
                  <a:pt x="1043" y="107"/>
                </a:lnTo>
                <a:lnTo>
                  <a:pt x="1052" y="114"/>
                </a:lnTo>
                <a:lnTo>
                  <a:pt x="1060" y="122"/>
                </a:lnTo>
                <a:lnTo>
                  <a:pt x="1068" y="131"/>
                </a:lnTo>
                <a:lnTo>
                  <a:pt x="1074" y="138"/>
                </a:lnTo>
                <a:lnTo>
                  <a:pt x="1078" y="147"/>
                </a:lnTo>
                <a:lnTo>
                  <a:pt x="1082" y="157"/>
                </a:lnTo>
                <a:lnTo>
                  <a:pt x="1084" y="166"/>
                </a:lnTo>
                <a:lnTo>
                  <a:pt x="1084" y="176"/>
                </a:lnTo>
                <a:lnTo>
                  <a:pt x="1082" y="186"/>
                </a:lnTo>
                <a:lnTo>
                  <a:pt x="1079" y="196"/>
                </a:lnTo>
                <a:lnTo>
                  <a:pt x="1075" y="206"/>
                </a:lnTo>
                <a:lnTo>
                  <a:pt x="1068" y="216"/>
                </a:lnTo>
                <a:lnTo>
                  <a:pt x="1060" y="226"/>
                </a:lnTo>
                <a:lnTo>
                  <a:pt x="1078" y="237"/>
                </a:lnTo>
                <a:lnTo>
                  <a:pt x="1093" y="249"/>
                </a:lnTo>
                <a:lnTo>
                  <a:pt x="1107" y="260"/>
                </a:lnTo>
                <a:lnTo>
                  <a:pt x="1118" y="272"/>
                </a:lnTo>
                <a:lnTo>
                  <a:pt x="1127" y="284"/>
                </a:lnTo>
                <a:lnTo>
                  <a:pt x="1134" y="296"/>
                </a:lnTo>
                <a:lnTo>
                  <a:pt x="1139" y="307"/>
                </a:lnTo>
                <a:lnTo>
                  <a:pt x="1143" y="319"/>
                </a:lnTo>
                <a:lnTo>
                  <a:pt x="1144" y="330"/>
                </a:lnTo>
                <a:lnTo>
                  <a:pt x="1143" y="342"/>
                </a:lnTo>
                <a:lnTo>
                  <a:pt x="1141" y="353"/>
                </a:lnTo>
                <a:lnTo>
                  <a:pt x="1137" y="364"/>
                </a:lnTo>
                <a:lnTo>
                  <a:pt x="1131" y="375"/>
                </a:lnTo>
                <a:lnTo>
                  <a:pt x="1123" y="385"/>
                </a:lnTo>
                <a:lnTo>
                  <a:pt x="1115" y="393"/>
                </a:lnTo>
                <a:lnTo>
                  <a:pt x="1104" y="403"/>
                </a:lnTo>
                <a:lnTo>
                  <a:pt x="1092" y="411"/>
                </a:lnTo>
                <a:lnTo>
                  <a:pt x="1079" y="419"/>
                </a:lnTo>
                <a:lnTo>
                  <a:pt x="1065" y="427"/>
                </a:lnTo>
                <a:lnTo>
                  <a:pt x="1049" y="433"/>
                </a:lnTo>
                <a:lnTo>
                  <a:pt x="1033" y="439"/>
                </a:lnTo>
                <a:lnTo>
                  <a:pt x="1015" y="444"/>
                </a:lnTo>
                <a:lnTo>
                  <a:pt x="996" y="448"/>
                </a:lnTo>
                <a:lnTo>
                  <a:pt x="976" y="452"/>
                </a:lnTo>
                <a:lnTo>
                  <a:pt x="954" y="454"/>
                </a:lnTo>
                <a:lnTo>
                  <a:pt x="932" y="455"/>
                </a:lnTo>
                <a:lnTo>
                  <a:pt x="909" y="456"/>
                </a:lnTo>
                <a:lnTo>
                  <a:pt x="886" y="455"/>
                </a:lnTo>
                <a:lnTo>
                  <a:pt x="862" y="452"/>
                </a:lnTo>
                <a:lnTo>
                  <a:pt x="837" y="449"/>
                </a:lnTo>
                <a:lnTo>
                  <a:pt x="812" y="444"/>
                </a:lnTo>
                <a:lnTo>
                  <a:pt x="786" y="439"/>
                </a:lnTo>
                <a:lnTo>
                  <a:pt x="773" y="449"/>
                </a:lnTo>
                <a:lnTo>
                  <a:pt x="760" y="459"/>
                </a:lnTo>
                <a:lnTo>
                  <a:pt x="747" y="469"/>
                </a:lnTo>
                <a:lnTo>
                  <a:pt x="734" y="477"/>
                </a:lnTo>
                <a:lnTo>
                  <a:pt x="720" y="484"/>
                </a:lnTo>
                <a:lnTo>
                  <a:pt x="706" y="491"/>
                </a:lnTo>
                <a:lnTo>
                  <a:pt x="692" y="497"/>
                </a:lnTo>
                <a:lnTo>
                  <a:pt x="678" y="503"/>
                </a:lnTo>
                <a:lnTo>
                  <a:pt x="665" y="507"/>
                </a:lnTo>
                <a:lnTo>
                  <a:pt x="650" y="512"/>
                </a:lnTo>
                <a:lnTo>
                  <a:pt x="636" y="515"/>
                </a:lnTo>
                <a:lnTo>
                  <a:pt x="621" y="518"/>
                </a:lnTo>
                <a:lnTo>
                  <a:pt x="606" y="520"/>
                </a:lnTo>
                <a:lnTo>
                  <a:pt x="592" y="521"/>
                </a:lnTo>
                <a:lnTo>
                  <a:pt x="577" y="522"/>
                </a:lnTo>
                <a:lnTo>
                  <a:pt x="562" y="522"/>
                </a:lnTo>
                <a:lnTo>
                  <a:pt x="547" y="521"/>
                </a:lnTo>
                <a:lnTo>
                  <a:pt x="533" y="520"/>
                </a:lnTo>
                <a:lnTo>
                  <a:pt x="518" y="518"/>
                </a:lnTo>
                <a:lnTo>
                  <a:pt x="504" y="516"/>
                </a:lnTo>
                <a:lnTo>
                  <a:pt x="490" y="512"/>
                </a:lnTo>
                <a:lnTo>
                  <a:pt x="476" y="508"/>
                </a:lnTo>
                <a:lnTo>
                  <a:pt x="463" y="504"/>
                </a:lnTo>
                <a:lnTo>
                  <a:pt x="449" y="499"/>
                </a:lnTo>
                <a:lnTo>
                  <a:pt x="436" y="493"/>
                </a:lnTo>
                <a:lnTo>
                  <a:pt x="422" y="487"/>
                </a:lnTo>
                <a:lnTo>
                  <a:pt x="410" y="480"/>
                </a:lnTo>
                <a:lnTo>
                  <a:pt x="397" y="473"/>
                </a:lnTo>
                <a:lnTo>
                  <a:pt x="385" y="465"/>
                </a:lnTo>
                <a:lnTo>
                  <a:pt x="373" y="456"/>
                </a:lnTo>
                <a:lnTo>
                  <a:pt x="362" y="447"/>
                </a:lnTo>
                <a:lnTo>
                  <a:pt x="351" y="437"/>
                </a:lnTo>
                <a:lnTo>
                  <a:pt x="329" y="443"/>
                </a:lnTo>
                <a:lnTo>
                  <a:pt x="306" y="447"/>
                </a:lnTo>
                <a:lnTo>
                  <a:pt x="285" y="450"/>
                </a:lnTo>
                <a:lnTo>
                  <a:pt x="262" y="452"/>
                </a:lnTo>
                <a:lnTo>
                  <a:pt x="240" y="453"/>
                </a:lnTo>
                <a:lnTo>
                  <a:pt x="218" y="453"/>
                </a:lnTo>
                <a:lnTo>
                  <a:pt x="196" y="452"/>
                </a:lnTo>
                <a:lnTo>
                  <a:pt x="176" y="449"/>
                </a:lnTo>
                <a:lnTo>
                  <a:pt x="155" y="446"/>
                </a:lnTo>
                <a:lnTo>
                  <a:pt x="136" y="442"/>
                </a:lnTo>
                <a:lnTo>
                  <a:pt x="117" y="437"/>
                </a:lnTo>
                <a:lnTo>
                  <a:pt x="99" y="431"/>
                </a:lnTo>
                <a:lnTo>
                  <a:pt x="84" y="425"/>
                </a:lnTo>
                <a:lnTo>
                  <a:pt x="68" y="418"/>
                </a:lnTo>
                <a:lnTo>
                  <a:pt x="54" y="410"/>
                </a:lnTo>
                <a:lnTo>
                  <a:pt x="41" y="401"/>
                </a:lnTo>
                <a:lnTo>
                  <a:pt x="30" y="392"/>
                </a:lnTo>
                <a:lnTo>
                  <a:pt x="20" y="383"/>
                </a:lnTo>
                <a:lnTo>
                  <a:pt x="12" y="373"/>
                </a:lnTo>
                <a:lnTo>
                  <a:pt x="6" y="362"/>
                </a:lnTo>
                <a:lnTo>
                  <a:pt x="2" y="351"/>
                </a:lnTo>
                <a:lnTo>
                  <a:pt x="0" y="340"/>
                </a:lnTo>
                <a:lnTo>
                  <a:pt x="0" y="328"/>
                </a:lnTo>
                <a:lnTo>
                  <a:pt x="2" y="316"/>
                </a:lnTo>
                <a:lnTo>
                  <a:pt x="7" y="304"/>
                </a:lnTo>
                <a:lnTo>
                  <a:pt x="14" y="292"/>
                </a:lnTo>
                <a:lnTo>
                  <a:pt x="24" y="279"/>
                </a:lnTo>
                <a:lnTo>
                  <a:pt x="37" y="266"/>
                </a:lnTo>
                <a:lnTo>
                  <a:pt x="52" y="253"/>
                </a:lnTo>
                <a:lnTo>
                  <a:pt x="70" y="240"/>
                </a:lnTo>
                <a:lnTo>
                  <a:pt x="92" y="227"/>
                </a:lnTo>
                <a:lnTo>
                  <a:pt x="115" y="215"/>
                </a:lnTo>
              </a:path>
            </a:pathLst>
          </a:custGeom>
          <a:solidFill>
            <a:srgbClr val="99CCFF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" name="Prostokąt 2"/>
          <p:cNvSpPr/>
          <p:nvPr/>
        </p:nvSpPr>
        <p:spPr>
          <a:xfrm>
            <a:off x="926595" y="2473909"/>
            <a:ext cx="7704720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300" dirty="0">
                <a:solidFill>
                  <a:srgbClr val="000000"/>
                </a:solidFill>
              </a:rPr>
              <a:t>A simulation model </a:t>
            </a:r>
            <a:r>
              <a:rPr lang="en-US" sz="2300" dirty="0" smtClean="0">
                <a:solidFill>
                  <a:srgbClr val="000000"/>
                </a:solidFill>
              </a:rPr>
              <a:t>is </a:t>
            </a:r>
            <a:r>
              <a:rPr lang="en-US" sz="2300" dirty="0">
                <a:solidFill>
                  <a:srgbClr val="000000"/>
                </a:solidFill>
              </a:rPr>
              <a:t>used when an analytical formulation cannot be </a:t>
            </a:r>
            <a:r>
              <a:rPr lang="en-US" sz="2300" dirty="0" smtClean="0">
                <a:solidFill>
                  <a:srgbClr val="000000"/>
                </a:solidFill>
              </a:rPr>
              <a:t>derived</a:t>
            </a:r>
            <a:r>
              <a:rPr lang="pl-PL" sz="2300" dirty="0" smtClean="0">
                <a:solidFill>
                  <a:srgbClr val="000000"/>
                </a:solidFill>
              </a:rPr>
              <a:t>. </a:t>
            </a:r>
            <a:r>
              <a:rPr lang="en-US" sz="2300" dirty="0" smtClean="0">
                <a:solidFill>
                  <a:srgbClr val="000000"/>
                </a:solidFill>
              </a:rPr>
              <a:t>Simulation </a:t>
            </a:r>
            <a:r>
              <a:rPr lang="en-US" sz="2300" dirty="0">
                <a:solidFill>
                  <a:srgbClr val="000000"/>
                </a:solidFill>
              </a:rPr>
              <a:t>models provide results for a </a:t>
            </a:r>
            <a:r>
              <a:rPr lang="en-US" sz="2300" u="sng" dirty="0">
                <a:solidFill>
                  <a:srgbClr val="000000"/>
                </a:solidFill>
              </a:rPr>
              <a:t>specific use case and should be run many times to counterbalance the effect of </a:t>
            </a:r>
            <a:r>
              <a:rPr lang="pl-PL" sz="2300" u="sng" dirty="0" err="1" smtClean="0">
                <a:solidFill>
                  <a:srgbClr val="000000"/>
                </a:solidFill>
              </a:rPr>
              <a:t>analytic</a:t>
            </a:r>
            <a:r>
              <a:rPr lang="en-US" sz="2300" u="sng" dirty="0" smtClean="0">
                <a:solidFill>
                  <a:srgbClr val="000000"/>
                </a:solidFill>
              </a:rPr>
              <a:t> calculations</a:t>
            </a:r>
            <a:r>
              <a:rPr lang="en-US" sz="2300" dirty="0" smtClean="0">
                <a:solidFill>
                  <a:srgbClr val="000000"/>
                </a:solidFill>
              </a:rPr>
              <a:t>.</a:t>
            </a:r>
            <a:endParaRPr lang="pl-PL" sz="2300" dirty="0" smtClean="0">
              <a:solidFill>
                <a:srgbClr val="000000"/>
              </a:solidFill>
            </a:endParaRPr>
          </a:p>
          <a:p>
            <a:r>
              <a:rPr lang="en-US" sz="2300" dirty="0" smtClean="0">
                <a:solidFill>
                  <a:srgbClr val="000000"/>
                </a:solidFill>
              </a:rPr>
              <a:t>For </a:t>
            </a:r>
            <a:r>
              <a:rPr lang="en-US" sz="2300" dirty="0">
                <a:solidFill>
                  <a:srgbClr val="000000"/>
                </a:solidFill>
              </a:rPr>
              <a:t>a different functioning use case, the simulation should be run over </a:t>
            </a:r>
            <a:r>
              <a:rPr lang="pl-PL" sz="2300" dirty="0" smtClean="0">
                <a:solidFill>
                  <a:srgbClr val="000000"/>
                </a:solidFill>
              </a:rPr>
              <a:t>and </a:t>
            </a:r>
            <a:r>
              <a:rPr lang="pl-PL" sz="2300" dirty="0" err="1" smtClean="0">
                <a:solidFill>
                  <a:srgbClr val="000000"/>
                </a:solidFill>
              </a:rPr>
              <a:t>over</a:t>
            </a:r>
            <a:r>
              <a:rPr lang="pl-PL" sz="2300" dirty="0" smtClean="0">
                <a:solidFill>
                  <a:srgbClr val="000000"/>
                </a:solidFill>
              </a:rPr>
              <a:t> </a:t>
            </a:r>
            <a:r>
              <a:rPr lang="en-US" sz="2300" dirty="0" smtClean="0">
                <a:solidFill>
                  <a:srgbClr val="000000"/>
                </a:solidFill>
              </a:rPr>
              <a:t>again</a:t>
            </a:r>
            <a:r>
              <a:rPr lang="en-US" sz="2300" dirty="0">
                <a:solidFill>
                  <a:srgbClr val="000000"/>
                </a:solidFill>
              </a:rPr>
              <a:t>. A simulation model can be accepted when </a:t>
            </a:r>
            <a:r>
              <a:rPr lang="en-US" sz="2300" u="sng" dirty="0">
                <a:solidFill>
                  <a:srgbClr val="000000"/>
                </a:solidFill>
              </a:rPr>
              <a:t>results are validated in  a number of working conditions under various input assumptions</a:t>
            </a:r>
            <a:r>
              <a:rPr lang="en-US" sz="2300" dirty="0" smtClean="0">
                <a:solidFill>
                  <a:srgbClr val="000000"/>
                </a:solidFill>
              </a:rPr>
              <a:t>.</a:t>
            </a:r>
            <a:endParaRPr lang="pl-PL" sz="2300" dirty="0" smtClean="0">
              <a:solidFill>
                <a:srgbClr val="000000"/>
              </a:solidFill>
            </a:endParaRPr>
          </a:p>
          <a:p>
            <a:pPr algn="r"/>
            <a:r>
              <a:rPr lang="pl-PL" sz="2300" dirty="0" smtClean="0">
                <a:solidFill>
                  <a:srgbClr val="000000"/>
                </a:solidFill>
              </a:rPr>
              <a:t>Prosper </a:t>
            </a:r>
            <a:r>
              <a:rPr lang="pl-PL" sz="2300" dirty="0" err="1" smtClean="0">
                <a:solidFill>
                  <a:srgbClr val="000000"/>
                </a:solidFill>
              </a:rPr>
              <a:t>Chemouil</a:t>
            </a:r>
            <a:r>
              <a:rPr lang="pl-PL" sz="2300" dirty="0" smtClean="0">
                <a:solidFill>
                  <a:srgbClr val="000000"/>
                </a:solidFill>
              </a:rPr>
              <a:t>, 2015</a:t>
            </a:r>
            <a:endParaRPr lang="pl-PL" sz="23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0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663363" y="1593009"/>
            <a:ext cx="7707085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800" b="1" dirty="0"/>
              <a:t>Z</a:t>
            </a:r>
            <a:r>
              <a:rPr lang="pl-PL" sz="2800" b="1" dirty="0" smtClean="0"/>
              <a:t>asada </a:t>
            </a:r>
            <a:r>
              <a:rPr lang="pl-PL" sz="2800" b="1" dirty="0" err="1" smtClean="0"/>
              <a:t>Pareto</a:t>
            </a:r>
            <a:r>
              <a:rPr lang="pl-PL" sz="2800" b="1" dirty="0" smtClean="0"/>
              <a:t> </a:t>
            </a:r>
            <a:r>
              <a:rPr lang="en-US" sz="2800" b="1" dirty="0" smtClean="0"/>
              <a:t>(</a:t>
            </a:r>
            <a:r>
              <a:rPr lang="pl-PL" sz="2800" b="1" dirty="0" smtClean="0"/>
              <a:t>zasada </a:t>
            </a:r>
            <a:r>
              <a:rPr lang="en-US" sz="2800" b="1" dirty="0" smtClean="0"/>
              <a:t>80-20</a:t>
            </a:r>
            <a:r>
              <a:rPr lang="pl-PL" sz="2800" b="1" dirty="0" smtClean="0"/>
              <a:t>) stwierdza, że w rozmaitych kontekstach,</a:t>
            </a:r>
          </a:p>
          <a:p>
            <a:pPr>
              <a:spcAft>
                <a:spcPts val="600"/>
              </a:spcAft>
            </a:pPr>
            <a:r>
              <a:rPr lang="pl-PL" sz="2800" b="1" dirty="0" smtClean="0"/>
              <a:t/>
            </a:r>
            <a:br>
              <a:rPr lang="pl-PL" sz="2800" b="1" dirty="0" smtClean="0"/>
            </a:br>
            <a:r>
              <a:rPr lang="pl-PL" sz="2800" b="1" dirty="0" smtClean="0"/>
              <a:t>jeżeli pewne </a:t>
            </a:r>
            <a:r>
              <a:rPr lang="pl-PL" sz="2800" b="1" dirty="0" smtClean="0">
                <a:solidFill>
                  <a:srgbClr val="006600"/>
                </a:solidFill>
              </a:rPr>
              <a:t>zasoby</a:t>
            </a:r>
            <a:r>
              <a:rPr lang="pl-PL" sz="2800" b="1" dirty="0" smtClean="0"/>
              <a:t> są współdzielone w dużej </a:t>
            </a:r>
            <a:r>
              <a:rPr lang="pl-PL" sz="2800" b="1" dirty="0" smtClean="0">
                <a:solidFill>
                  <a:srgbClr val="C00000"/>
                </a:solidFill>
              </a:rPr>
              <a:t>populacji</a:t>
            </a:r>
            <a:r>
              <a:rPr lang="pl-PL" sz="2800" b="1" dirty="0"/>
              <a:t>, to</a:t>
            </a:r>
          </a:p>
          <a:p>
            <a:endParaRPr lang="pl-PL" sz="2800" b="1" dirty="0">
              <a:solidFill>
                <a:srgbClr val="C00000"/>
              </a:solidFill>
            </a:endParaRPr>
          </a:p>
          <a:p>
            <a:r>
              <a:rPr lang="pl-PL" sz="2800" b="1" dirty="0"/>
              <a:t>o</a:t>
            </a:r>
            <a:r>
              <a:rPr lang="pl-PL" sz="2800" b="1" dirty="0" smtClean="0"/>
              <a:t>k </a:t>
            </a:r>
            <a:r>
              <a:rPr lang="pl-PL" sz="2800" b="1" dirty="0" smtClean="0">
                <a:solidFill>
                  <a:srgbClr val="C00000"/>
                </a:solidFill>
              </a:rPr>
              <a:t>20</a:t>
            </a:r>
            <a:r>
              <a:rPr lang="pl-PL" sz="2800" b="1" dirty="0">
                <a:solidFill>
                  <a:srgbClr val="C00000"/>
                </a:solidFill>
              </a:rPr>
              <a:t>% of </a:t>
            </a:r>
            <a:r>
              <a:rPr lang="pl-PL" sz="2800" b="1" dirty="0" smtClean="0">
                <a:solidFill>
                  <a:srgbClr val="C00000"/>
                </a:solidFill>
              </a:rPr>
              <a:t>populacji</a:t>
            </a:r>
            <a:endParaRPr lang="pl-PL" sz="2800" b="1" dirty="0">
              <a:solidFill>
                <a:srgbClr val="C00000"/>
              </a:solidFill>
            </a:endParaRPr>
          </a:p>
          <a:p>
            <a:r>
              <a:rPr lang="pl-PL" sz="2800" b="1" dirty="0" smtClean="0"/>
              <a:t>przechwytuje </a:t>
            </a:r>
            <a:r>
              <a:rPr lang="pl-PL" sz="2800" b="1" dirty="0">
                <a:solidFill>
                  <a:srgbClr val="006600"/>
                </a:solidFill>
              </a:rPr>
              <a:t>80% </a:t>
            </a:r>
            <a:r>
              <a:rPr lang="pl-PL" sz="2800" b="1" dirty="0" smtClean="0">
                <a:solidFill>
                  <a:srgbClr val="006600"/>
                </a:solidFill>
              </a:rPr>
              <a:t>zasobów</a:t>
            </a:r>
            <a:r>
              <a:rPr lang="pl-PL" sz="2800" b="1" dirty="0" smtClean="0"/>
              <a:t>.</a:t>
            </a:r>
          </a:p>
        </p:txBody>
      </p:sp>
      <p:sp>
        <p:nvSpPr>
          <p:cNvPr id="9" name="pole tekstowe 8"/>
          <p:cNvSpPr txBox="1"/>
          <p:nvPr/>
        </p:nvSpPr>
        <p:spPr>
          <a:xfrm>
            <a:off x="696686" y="696686"/>
            <a:ext cx="43091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4000" b="1" dirty="0">
                <a:solidFill>
                  <a:srgbClr val="006600"/>
                </a:solidFill>
                <a:latin typeface="Verdana" pitchFamily="34" charset="0"/>
              </a:rPr>
              <a:t>Z</a:t>
            </a:r>
            <a:r>
              <a:rPr lang="pl-PL" sz="4000" b="1" dirty="0" smtClean="0">
                <a:solidFill>
                  <a:srgbClr val="006600"/>
                </a:solidFill>
                <a:latin typeface="Verdana" pitchFamily="34" charset="0"/>
              </a:rPr>
              <a:t>asada </a:t>
            </a:r>
            <a:r>
              <a:rPr lang="pl-PL" sz="4000" b="1" dirty="0" err="1" smtClean="0">
                <a:solidFill>
                  <a:srgbClr val="006600"/>
                </a:solidFill>
                <a:latin typeface="Verdana" pitchFamily="34" charset="0"/>
              </a:rPr>
              <a:t>Pareto</a:t>
            </a:r>
            <a:endParaRPr lang="pl-PL" sz="4000" b="1" dirty="0">
              <a:solidFill>
                <a:srgbClr val="006600"/>
              </a:solidFill>
              <a:latin typeface="Verdana" pitchFamily="34" charset="0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graphicFrame>
        <p:nvGraphicFramePr>
          <p:cNvPr id="11" name="Wykres 10"/>
          <p:cNvGraphicFramePr/>
          <p:nvPr>
            <p:extLst>
              <p:ext uri="{D42A27DB-BD31-4B8C-83A1-F6EECF244321}">
                <p14:modId xmlns:p14="http://schemas.microsoft.com/office/powerpoint/2010/main" val="2006182023"/>
              </p:ext>
            </p:extLst>
          </p:nvPr>
        </p:nvGraphicFramePr>
        <p:xfrm>
          <a:off x="4920344" y="3367314"/>
          <a:ext cx="4223656" cy="32076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pole tekstowe 11"/>
          <p:cNvSpPr txBox="1"/>
          <p:nvPr/>
        </p:nvSpPr>
        <p:spPr>
          <a:xfrm>
            <a:off x="6183086" y="3886200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b="1" dirty="0" smtClean="0"/>
              <a:t>20</a:t>
            </a:r>
            <a:endParaRPr lang="pl-PL" sz="2000" b="1" dirty="0"/>
          </a:p>
        </p:txBody>
      </p:sp>
      <p:sp>
        <p:nvSpPr>
          <p:cNvPr id="13" name="pole tekstowe 12"/>
          <p:cNvSpPr txBox="1"/>
          <p:nvPr/>
        </p:nvSpPr>
        <p:spPr>
          <a:xfrm>
            <a:off x="7301318" y="5405782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b="1" dirty="0"/>
              <a:t>8</a:t>
            </a:r>
            <a:r>
              <a:rPr lang="pl-PL" sz="2800" b="1" dirty="0" smtClean="0"/>
              <a:t>0</a:t>
            </a:r>
            <a:endParaRPr lang="pl-PL" sz="2000" b="1" dirty="0"/>
          </a:p>
        </p:txBody>
      </p:sp>
      <p:sp>
        <p:nvSpPr>
          <p:cNvPr id="5" name="Elipsa 4"/>
          <p:cNvSpPr/>
          <p:nvPr/>
        </p:nvSpPr>
        <p:spPr bwMode="auto">
          <a:xfrm>
            <a:off x="5589698" y="3439669"/>
            <a:ext cx="2880320" cy="2956533"/>
          </a:xfrm>
          <a:prstGeom prst="ellipse">
            <a:avLst/>
          </a:prstGeom>
          <a:noFill/>
          <a:ln w="3175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1034141" y="1527406"/>
            <a:ext cx="7293429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buFont typeface="Wingdings" pitchFamily="2" charset="2"/>
              <a:buChar char="§"/>
            </a:pPr>
            <a:r>
              <a:rPr lang="pl-PL" sz="2800" b="1" dirty="0" smtClean="0"/>
              <a:t> 2</a:t>
            </a:r>
            <a:r>
              <a:rPr lang="en-US" sz="2800" b="1" dirty="0" smtClean="0"/>
              <a:t>0% </a:t>
            </a:r>
            <a:r>
              <a:rPr lang="pl-PL" sz="2800" b="1" dirty="0" smtClean="0"/>
              <a:t>klientów</a:t>
            </a:r>
            <a:r>
              <a:rPr lang="en-US" sz="2800" b="1" dirty="0" smtClean="0"/>
              <a:t> </a:t>
            </a:r>
            <a:r>
              <a:rPr lang="pl-PL" sz="2800" b="1" dirty="0" smtClean="0"/>
              <a:t>zapewnia</a:t>
            </a:r>
            <a:r>
              <a:rPr lang="en-US" sz="2800" b="1" dirty="0" smtClean="0"/>
              <a:t> </a:t>
            </a:r>
            <a:r>
              <a:rPr lang="pl-PL" sz="2800" b="1" dirty="0"/>
              <a:t>8</a:t>
            </a:r>
            <a:r>
              <a:rPr lang="en-US" sz="2800" b="1" dirty="0" smtClean="0"/>
              <a:t>0% </a:t>
            </a:r>
            <a:r>
              <a:rPr lang="pl-PL" sz="2800" b="1" dirty="0" smtClean="0"/>
              <a:t>przychodów</a:t>
            </a:r>
          </a:p>
          <a:p>
            <a:pPr>
              <a:spcAft>
                <a:spcPts val="600"/>
              </a:spcAft>
              <a:buFont typeface="Wingdings" pitchFamily="2" charset="2"/>
              <a:buChar char="§"/>
            </a:pPr>
            <a:r>
              <a:rPr lang="pl-PL" sz="2800" b="1" dirty="0"/>
              <a:t> </a:t>
            </a:r>
            <a:r>
              <a:rPr lang="pl-PL" sz="2800" b="1" dirty="0" smtClean="0"/>
              <a:t>20% kierowców powoduje 80% wypadków</a:t>
            </a:r>
          </a:p>
          <a:p>
            <a:pPr>
              <a:spcAft>
                <a:spcPts val="600"/>
              </a:spcAft>
              <a:buFont typeface="Wingdings" pitchFamily="2" charset="2"/>
              <a:buChar char="§"/>
            </a:pPr>
            <a:r>
              <a:rPr lang="pl-PL" sz="2800" b="1" dirty="0"/>
              <a:t> </a:t>
            </a:r>
            <a:r>
              <a:rPr lang="pl-PL" sz="2800" b="1" dirty="0" smtClean="0"/>
              <a:t>30% pracowników dostarcza 80% produkcji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1034141" y="696686"/>
            <a:ext cx="65341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600" b="1" dirty="0" smtClean="0">
                <a:solidFill>
                  <a:srgbClr val="006600"/>
                </a:solidFill>
                <a:latin typeface="Verdana" pitchFamily="34" charset="0"/>
              </a:rPr>
              <a:t>Przykłady zasady </a:t>
            </a:r>
            <a:r>
              <a:rPr lang="pl-PL" sz="3600" b="1" dirty="0" err="1" smtClean="0">
                <a:solidFill>
                  <a:srgbClr val="006600"/>
                </a:solidFill>
                <a:latin typeface="Verdana" pitchFamily="34" charset="0"/>
              </a:rPr>
              <a:t>Pareto</a:t>
            </a:r>
            <a:endParaRPr lang="pl-PL" sz="3600" b="1" dirty="0">
              <a:solidFill>
                <a:srgbClr val="006600"/>
              </a:solidFill>
              <a:latin typeface="Verdana" pitchFamily="34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1034141" y="3857164"/>
            <a:ext cx="704305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buFont typeface="Wingdings" pitchFamily="2" charset="2"/>
              <a:buChar char="§"/>
            </a:pPr>
            <a:r>
              <a:rPr lang="pl-PL" sz="2800" b="1" dirty="0" smtClean="0">
                <a:solidFill>
                  <a:srgbClr val="006600"/>
                </a:solidFill>
              </a:rPr>
              <a:t> 30% lektury tekstu</a:t>
            </a:r>
            <a:r>
              <a:rPr lang="pl-PL" sz="2800" b="1" dirty="0">
                <a:solidFill>
                  <a:srgbClr val="006600"/>
                </a:solidFill>
              </a:rPr>
              <a:t> </a:t>
            </a:r>
            <a:r>
              <a:rPr lang="pl-PL" sz="2800" b="1" dirty="0" smtClean="0">
                <a:solidFill>
                  <a:srgbClr val="006600"/>
                </a:solidFill>
              </a:rPr>
              <a:t>zapewnia zrozumienie 60% problemu</a:t>
            </a:r>
          </a:p>
        </p:txBody>
      </p:sp>
      <p:sp>
        <p:nvSpPr>
          <p:cNvPr id="5" name="Prostokąt 4"/>
          <p:cNvSpPr/>
          <p:nvPr/>
        </p:nvSpPr>
        <p:spPr>
          <a:xfrm>
            <a:off x="1034141" y="5054379"/>
            <a:ext cx="810985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800" b="1" dirty="0" smtClean="0">
                <a:solidFill>
                  <a:srgbClr val="006600"/>
                </a:solidFill>
              </a:rPr>
              <a:t> </a:t>
            </a:r>
            <a:r>
              <a:rPr lang="pl-PL" sz="2800" b="1" dirty="0" smtClean="0">
                <a:solidFill>
                  <a:srgbClr val="006600"/>
                </a:solidFill>
              </a:rPr>
              <a:t>10</a:t>
            </a:r>
            <a:r>
              <a:rPr lang="pl-PL" sz="2800" b="1" dirty="0">
                <a:solidFill>
                  <a:srgbClr val="006600"/>
                </a:solidFill>
              </a:rPr>
              <a:t>% </a:t>
            </a:r>
            <a:r>
              <a:rPr lang="pl-PL" sz="2800" b="1" dirty="0" smtClean="0">
                <a:solidFill>
                  <a:srgbClr val="006600"/>
                </a:solidFill>
              </a:rPr>
              <a:t>studentów otrzymuje 90% bonusów studenckich (praktyki, wymiana Erasmus, stypendia)</a:t>
            </a:r>
            <a:endParaRPr lang="pl-PL" sz="2800" b="1" dirty="0">
              <a:solidFill>
                <a:srgbClr val="006600"/>
              </a:solidFill>
            </a:endParaRPr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-19201" y="220080"/>
            <a:ext cx="9145452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400" b="1" dirty="0" smtClean="0">
                <a:solidFill>
                  <a:srgbClr val="006600"/>
                </a:solidFill>
                <a:latin typeface="Verdana" pitchFamily="34" charset="0"/>
              </a:rPr>
              <a:t>Modelowanie efektywności (jakości)</a:t>
            </a:r>
          </a:p>
          <a:p>
            <a:r>
              <a:rPr lang="pl-PL" sz="3400" b="1" dirty="0" smtClean="0">
                <a:solidFill>
                  <a:srgbClr val="006600"/>
                </a:solidFill>
                <a:latin typeface="Verdana" pitchFamily="34" charset="0"/>
              </a:rPr>
              <a:t>vs. </a:t>
            </a:r>
            <a:r>
              <a:rPr lang="pl-PL" sz="3400" b="1" dirty="0">
                <a:solidFill>
                  <a:srgbClr val="006600"/>
                </a:solidFill>
                <a:latin typeface="Verdana" pitchFamily="34" charset="0"/>
              </a:rPr>
              <a:t>z</a:t>
            </a:r>
            <a:r>
              <a:rPr lang="pl-PL" sz="3400" b="1" dirty="0" smtClean="0">
                <a:solidFill>
                  <a:srgbClr val="006600"/>
                </a:solidFill>
                <a:latin typeface="Verdana" pitchFamily="34" charset="0"/>
              </a:rPr>
              <a:t>asada </a:t>
            </a:r>
            <a:r>
              <a:rPr lang="pl-PL" sz="3400" b="1" dirty="0" err="1" smtClean="0">
                <a:solidFill>
                  <a:srgbClr val="006600"/>
                </a:solidFill>
                <a:latin typeface="Verdana" pitchFamily="34" charset="0"/>
              </a:rPr>
              <a:t>Pareto</a:t>
            </a:r>
            <a:endParaRPr lang="pl-PL" sz="3400" b="1" dirty="0">
              <a:solidFill>
                <a:srgbClr val="006600"/>
              </a:solidFill>
              <a:latin typeface="Verdana" pitchFamily="34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386535" y="2045064"/>
            <a:ext cx="6743607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800" b="1" dirty="0" smtClean="0"/>
              <a:t>Analityczne modelowanie jakości dotyczy</a:t>
            </a:r>
            <a:endParaRPr lang="pl-PL" sz="2800" b="1" dirty="0"/>
          </a:p>
          <a:p>
            <a:r>
              <a:rPr lang="pl-PL" sz="2800" b="1" dirty="0"/>
              <a:t>w</a:t>
            </a:r>
            <a:r>
              <a:rPr lang="pl-PL" sz="2800" b="1" dirty="0" smtClean="0"/>
              <a:t>yznaczenia tych </a:t>
            </a:r>
            <a:r>
              <a:rPr lang="pl-PL" sz="2800" b="1" dirty="0">
                <a:solidFill>
                  <a:srgbClr val="006600"/>
                </a:solidFill>
              </a:rPr>
              <a:t>10% </a:t>
            </a:r>
            <a:r>
              <a:rPr lang="pl-PL" sz="2800" b="1" dirty="0" smtClean="0">
                <a:solidFill>
                  <a:srgbClr val="006600"/>
                </a:solidFill>
              </a:rPr>
              <a:t>badanego systemu,</a:t>
            </a:r>
            <a:endParaRPr lang="pl-PL" sz="2800" b="1" dirty="0">
              <a:solidFill>
                <a:srgbClr val="006600"/>
              </a:solidFill>
            </a:endParaRPr>
          </a:p>
          <a:p>
            <a:r>
              <a:rPr lang="pl-PL" sz="2800" b="1" dirty="0"/>
              <a:t>k</a:t>
            </a:r>
            <a:r>
              <a:rPr lang="pl-PL" sz="2800" b="1" dirty="0" smtClean="0"/>
              <a:t>tóre wyjaśnia </a:t>
            </a:r>
            <a:r>
              <a:rPr lang="pl-PL" sz="2800" b="1" dirty="0">
                <a:solidFill>
                  <a:srgbClr val="C00000"/>
                </a:solidFill>
              </a:rPr>
              <a:t>90% </a:t>
            </a:r>
            <a:r>
              <a:rPr lang="pl-PL" sz="2800" b="1" dirty="0" smtClean="0">
                <a:solidFill>
                  <a:srgbClr val="C00000"/>
                </a:solidFill>
              </a:rPr>
              <a:t>jego zachowania</a:t>
            </a:r>
            <a:r>
              <a:rPr lang="pl-PL" sz="2800" b="1" dirty="0" smtClean="0"/>
              <a:t>.</a:t>
            </a:r>
          </a:p>
          <a:p>
            <a:endParaRPr lang="pl-PL" sz="2800" b="1" dirty="0"/>
          </a:p>
          <a:p>
            <a:r>
              <a:rPr lang="pl-PL" sz="2000" b="1" dirty="0" err="1" smtClean="0">
                <a:solidFill>
                  <a:srgbClr val="006600"/>
                </a:solidFill>
              </a:rPr>
              <a:t>Boudewijn</a:t>
            </a:r>
            <a:r>
              <a:rPr lang="pl-PL" sz="2000" b="1" dirty="0" smtClean="0">
                <a:solidFill>
                  <a:srgbClr val="006600"/>
                </a:solidFill>
              </a:rPr>
              <a:t> </a:t>
            </a:r>
            <a:r>
              <a:rPr lang="pl-PL" sz="2000" b="1" dirty="0" err="1" smtClean="0">
                <a:solidFill>
                  <a:srgbClr val="006600"/>
                </a:solidFill>
              </a:rPr>
              <a:t>Haverkort</a:t>
            </a:r>
            <a:endParaRPr lang="pl-PL" sz="2000" b="1" dirty="0">
              <a:solidFill>
                <a:srgbClr val="006600"/>
              </a:solidFill>
            </a:endParaRPr>
          </a:p>
          <a:p>
            <a:r>
              <a:rPr lang="pl-PL" sz="2000" b="1" dirty="0" err="1" smtClean="0">
                <a:solidFill>
                  <a:srgbClr val="006600"/>
                </a:solidFill>
              </a:rPr>
              <a:t>University</a:t>
            </a:r>
            <a:r>
              <a:rPr lang="pl-PL" sz="2000" b="1" dirty="0" smtClean="0">
                <a:solidFill>
                  <a:srgbClr val="006600"/>
                </a:solidFill>
              </a:rPr>
              <a:t> of </a:t>
            </a:r>
            <a:r>
              <a:rPr lang="pl-PL" sz="2000" b="1" dirty="0" err="1" smtClean="0">
                <a:solidFill>
                  <a:srgbClr val="006600"/>
                </a:solidFill>
              </a:rPr>
              <a:t>Twente</a:t>
            </a:r>
            <a:endParaRPr lang="pl-PL" sz="2000" b="1" dirty="0">
              <a:solidFill>
                <a:srgbClr val="0066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9284" y="3567113"/>
            <a:ext cx="155257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rostokąt 5"/>
          <p:cNvSpPr/>
          <p:nvPr/>
        </p:nvSpPr>
        <p:spPr>
          <a:xfrm>
            <a:off x="386535" y="4554125"/>
            <a:ext cx="57694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solidFill>
                  <a:srgbClr val="006600"/>
                </a:solidFill>
              </a:rPr>
              <a:t>Performance of Computer Communication Systems: A Model-Based Approach </a:t>
            </a:r>
            <a:endParaRPr lang="en-US" sz="2000" b="1" i="1" dirty="0">
              <a:solidFill>
                <a:srgbClr val="006600"/>
              </a:solidFill>
            </a:endParaRP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/>
          <p:cNvSpPr/>
          <p:nvPr/>
        </p:nvSpPr>
        <p:spPr>
          <a:xfrm>
            <a:off x="116505" y="1358853"/>
            <a:ext cx="6878622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800" b="1" dirty="0" smtClean="0"/>
              <a:t>Wyznaczenie tych</a:t>
            </a:r>
            <a:r>
              <a:rPr lang="pl-PL" sz="2800" b="1" i="1" dirty="0" smtClean="0"/>
              <a:t> </a:t>
            </a:r>
            <a:r>
              <a:rPr lang="pl-PL" sz="2800" b="1" dirty="0">
                <a:solidFill>
                  <a:srgbClr val="006600"/>
                </a:solidFill>
              </a:rPr>
              <a:t>10% </a:t>
            </a:r>
            <a:r>
              <a:rPr lang="pl-PL" sz="2800" b="1" dirty="0" smtClean="0">
                <a:solidFill>
                  <a:srgbClr val="006600"/>
                </a:solidFill>
              </a:rPr>
              <a:t>właściwości systemu</a:t>
            </a:r>
            <a:endParaRPr lang="pl-PL" sz="2800" b="1" dirty="0">
              <a:solidFill>
                <a:srgbClr val="006600"/>
              </a:solidFill>
            </a:endParaRPr>
          </a:p>
          <a:p>
            <a:r>
              <a:rPr lang="pl-PL" sz="2800" b="1" dirty="0" smtClean="0"/>
              <a:t>[które wyjaśnia</a:t>
            </a:r>
            <a:r>
              <a:rPr lang="pl-PL" sz="2800" b="1" i="1" dirty="0" smtClean="0"/>
              <a:t> </a:t>
            </a:r>
            <a:r>
              <a:rPr lang="pl-PL" sz="2800" b="1" dirty="0">
                <a:solidFill>
                  <a:srgbClr val="C00000"/>
                </a:solidFill>
              </a:rPr>
              <a:t>90% </a:t>
            </a:r>
            <a:r>
              <a:rPr lang="pl-PL" sz="2800" b="1" dirty="0" smtClean="0">
                <a:solidFill>
                  <a:srgbClr val="C00000"/>
                </a:solidFill>
              </a:rPr>
              <a:t>jego zachowania</a:t>
            </a:r>
            <a:r>
              <a:rPr lang="pl-PL" sz="2800" b="1" dirty="0" smtClean="0"/>
              <a:t>]</a:t>
            </a:r>
          </a:p>
          <a:p>
            <a:r>
              <a:rPr lang="pl-PL" sz="2800" b="1" dirty="0"/>
              <a:t>c</a:t>
            </a:r>
            <a:r>
              <a:rPr lang="pl-PL" sz="2800" b="1" dirty="0" smtClean="0"/>
              <a:t>zęsto zabiera </a:t>
            </a:r>
            <a:r>
              <a:rPr lang="pl-PL" sz="2800" b="1" dirty="0" smtClean="0">
                <a:solidFill>
                  <a:srgbClr val="C00000"/>
                </a:solidFill>
              </a:rPr>
              <a:t>90% czasu trwania zadania</a:t>
            </a:r>
            <a:r>
              <a:rPr lang="pl-PL" sz="2800" b="1" dirty="0" smtClean="0"/>
              <a:t>.</a:t>
            </a:r>
          </a:p>
          <a:p>
            <a:endParaRPr lang="pl-PL" sz="2800" b="1" dirty="0"/>
          </a:p>
          <a:p>
            <a:r>
              <a:rPr lang="pl-PL" sz="2000" b="1" dirty="0" smtClean="0">
                <a:solidFill>
                  <a:srgbClr val="006600"/>
                </a:solidFill>
              </a:rPr>
              <a:t>Zdzisław Papir</a:t>
            </a:r>
            <a:endParaRPr lang="pl-PL" sz="2000" b="1" dirty="0">
              <a:solidFill>
                <a:srgbClr val="006600"/>
              </a:solidFill>
            </a:endParaRPr>
          </a:p>
          <a:p>
            <a:r>
              <a:rPr lang="pl-PL" sz="2000" b="1" dirty="0" smtClean="0">
                <a:solidFill>
                  <a:srgbClr val="006600"/>
                </a:solidFill>
              </a:rPr>
              <a:t>Akademia Górniczo-Hutnicza</a:t>
            </a:r>
            <a:endParaRPr lang="pl-PL" sz="2000" b="1" dirty="0">
              <a:solidFill>
                <a:srgbClr val="006600"/>
              </a:solidFill>
            </a:endParaRPr>
          </a:p>
        </p:txBody>
      </p:sp>
      <p:pic>
        <p:nvPicPr>
          <p:cNvPr id="7" name="Obraz 6" descr="zpapi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07314" y="1707674"/>
            <a:ext cx="1214115" cy="1921679"/>
          </a:xfrm>
          <a:prstGeom prst="rect">
            <a:avLst/>
          </a:prstGeom>
        </p:spPr>
      </p:pic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sp>
        <p:nvSpPr>
          <p:cNvPr id="9" name="pole tekstowe 8"/>
          <p:cNvSpPr txBox="1"/>
          <p:nvPr/>
        </p:nvSpPr>
        <p:spPr>
          <a:xfrm>
            <a:off x="-19201" y="220080"/>
            <a:ext cx="9145452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400" b="1" dirty="0" smtClean="0">
                <a:solidFill>
                  <a:srgbClr val="006600"/>
                </a:solidFill>
                <a:latin typeface="Verdana" pitchFamily="34" charset="0"/>
              </a:rPr>
              <a:t>Modelowanie efektywności (jakości)</a:t>
            </a:r>
          </a:p>
          <a:p>
            <a:r>
              <a:rPr lang="pl-PL" sz="3400" b="1" dirty="0" smtClean="0">
                <a:solidFill>
                  <a:srgbClr val="006600"/>
                </a:solidFill>
                <a:latin typeface="Verdana" pitchFamily="34" charset="0"/>
              </a:rPr>
              <a:t>vs. </a:t>
            </a:r>
            <a:r>
              <a:rPr lang="pl-PL" sz="3400" b="1" dirty="0">
                <a:solidFill>
                  <a:srgbClr val="006600"/>
                </a:solidFill>
                <a:latin typeface="Verdana" pitchFamily="34" charset="0"/>
              </a:rPr>
              <a:t>z</a:t>
            </a:r>
            <a:r>
              <a:rPr lang="pl-PL" sz="3400" b="1" dirty="0" smtClean="0">
                <a:solidFill>
                  <a:srgbClr val="006600"/>
                </a:solidFill>
                <a:latin typeface="Verdana" pitchFamily="34" charset="0"/>
              </a:rPr>
              <a:t>asada </a:t>
            </a:r>
            <a:r>
              <a:rPr lang="pl-PL" sz="3400" b="1" dirty="0" err="1" smtClean="0">
                <a:solidFill>
                  <a:srgbClr val="006600"/>
                </a:solidFill>
                <a:latin typeface="Verdana" pitchFamily="34" charset="0"/>
              </a:rPr>
              <a:t>Pareto</a:t>
            </a:r>
            <a:endParaRPr lang="pl-PL" sz="3400" b="1" dirty="0">
              <a:solidFill>
                <a:srgbClr val="006600"/>
              </a:solidFill>
              <a:latin typeface="Verdana" pitchFamily="34" charset="0"/>
            </a:endParaRPr>
          </a:p>
        </p:txBody>
      </p:sp>
      <p:grpSp>
        <p:nvGrpSpPr>
          <p:cNvPr id="2" name="Grupa 1"/>
          <p:cNvGrpSpPr/>
          <p:nvPr/>
        </p:nvGrpSpPr>
        <p:grpSpPr>
          <a:xfrm>
            <a:off x="152400" y="4109465"/>
            <a:ext cx="8604045" cy="2070230"/>
            <a:chOff x="152400" y="4109465"/>
            <a:chExt cx="8604045" cy="2070230"/>
          </a:xfrm>
        </p:grpSpPr>
        <p:sp>
          <p:nvSpPr>
            <p:cNvPr id="6" name="pole tekstowe 5"/>
            <p:cNvSpPr txBox="1"/>
            <p:nvPr/>
          </p:nvSpPr>
          <p:spPr>
            <a:xfrm>
              <a:off x="152400" y="4194085"/>
              <a:ext cx="5127558" cy="13849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smtClean="0">
                  <a:solidFill>
                    <a:srgbClr val="008000"/>
                  </a:solidFill>
                </a:rPr>
                <a:t>Prostota jest szczytem wyrafinowania</a:t>
              </a:r>
            </a:p>
            <a:p>
              <a:r>
                <a:rPr lang="pl-PL" sz="2000" b="1" dirty="0" smtClean="0"/>
                <a:t>(</a:t>
              </a:r>
              <a:r>
                <a:rPr lang="pl-PL" sz="2000" b="1" dirty="0" err="1" smtClean="0"/>
                <a:t>Simplicity</a:t>
              </a:r>
              <a:r>
                <a:rPr lang="pl-PL" sz="2000" b="1" dirty="0" smtClean="0"/>
                <a:t> </a:t>
              </a:r>
              <a:r>
                <a:rPr lang="pl-PL" sz="2000" b="1" dirty="0" err="1" smtClean="0"/>
                <a:t>is</a:t>
              </a:r>
              <a:r>
                <a:rPr lang="pl-PL" sz="2000" b="1" dirty="0" smtClean="0"/>
                <a:t> the </a:t>
              </a:r>
              <a:r>
                <a:rPr lang="pl-PL" sz="2000" b="1" dirty="0" err="1" smtClean="0"/>
                <a:t>ultimated</a:t>
              </a:r>
              <a:r>
                <a:rPr lang="pl-PL" sz="2000" b="1" dirty="0" smtClean="0"/>
                <a:t> </a:t>
              </a:r>
              <a:r>
                <a:rPr lang="pl-PL" sz="2000" b="1" dirty="0" err="1" smtClean="0"/>
                <a:t>sophistication</a:t>
              </a:r>
              <a:r>
                <a:rPr lang="pl-PL" sz="2000" b="1" dirty="0" smtClean="0"/>
                <a:t>)</a:t>
              </a:r>
            </a:p>
            <a:p>
              <a:r>
                <a:rPr lang="pl-PL" sz="2000" b="1" dirty="0" smtClean="0"/>
                <a:t>(</a:t>
              </a:r>
              <a:r>
                <a:rPr lang="it-IT" sz="2000" b="1" dirty="0" smtClean="0"/>
                <a:t>La </a:t>
              </a:r>
              <a:r>
                <a:rPr lang="it-IT" sz="2000" b="1" dirty="0"/>
                <a:t>semplicità è l'ultima </a:t>
              </a:r>
              <a:r>
                <a:rPr lang="it-IT" sz="2000" b="1" dirty="0" smtClean="0"/>
                <a:t>sofisticazione</a:t>
              </a:r>
              <a:r>
                <a:rPr lang="pl-PL" sz="2000" b="1" dirty="0" smtClean="0"/>
                <a:t>)</a:t>
              </a:r>
            </a:p>
            <a:p>
              <a:r>
                <a:rPr lang="pl-PL" sz="2000" b="1" dirty="0" smtClean="0">
                  <a:solidFill>
                    <a:srgbClr val="006600"/>
                  </a:solidFill>
                </a:rPr>
                <a:t>Leonardo da Vinci</a:t>
              </a:r>
            </a:p>
          </p:txBody>
        </p:sp>
        <p:pic>
          <p:nvPicPr>
            <p:cNvPr id="10" name="Picture 2" descr="http://i.dailymail.co.uk/i/pix/2012/04/06/article-2125571-05656E4F000005DC-877_638x646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713941" y="4109465"/>
              <a:ext cx="2042504" cy="207023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1371600" y="1600200"/>
            <a:ext cx="7446269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3200" b="1" dirty="0" smtClean="0"/>
              <a:t>Aplikacje sieciowe przekazują strumienie</a:t>
            </a:r>
            <a:br>
              <a:rPr lang="pl-PL" sz="3200" b="1" dirty="0" smtClean="0"/>
            </a:br>
            <a:r>
              <a:rPr lang="pl-PL" sz="3200" b="1" dirty="0" smtClean="0"/>
              <a:t>ruchu zawierające dane różnego rodzaju:</a:t>
            </a:r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1926075" y="3221037"/>
            <a:ext cx="4365625" cy="3276600"/>
            <a:chOff x="1631" y="1776"/>
            <a:chExt cx="2978" cy="2064"/>
          </a:xfrm>
        </p:grpSpPr>
        <p:graphicFrame>
          <p:nvGraphicFramePr>
            <p:cNvPr id="1026" name="Object 0"/>
            <p:cNvGraphicFramePr>
              <a:graphicFrameLocks/>
            </p:cNvGraphicFramePr>
            <p:nvPr/>
          </p:nvGraphicFramePr>
          <p:xfrm>
            <a:off x="2174" y="1968"/>
            <a:ext cx="1727" cy="17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15" name="Bitmap Image" r:id="rId4" imgW="1628571" imgH="1257476" progId="">
                    <p:embed/>
                  </p:oleObj>
                </mc:Choice>
                <mc:Fallback>
                  <p:oleObj name="Bitmap Image" r:id="rId4" imgW="1628571" imgH="1257476" progId="">
                    <p:embed/>
                    <p:pic>
                      <p:nvPicPr>
                        <p:cNvPr id="0" name="Object 0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74" y="1968"/>
                          <a:ext cx="1727" cy="172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57150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31" name="Oval 6"/>
            <p:cNvSpPr>
              <a:spLocks noChangeArrowheads="1"/>
            </p:cNvSpPr>
            <p:nvPr/>
          </p:nvSpPr>
          <p:spPr bwMode="auto">
            <a:xfrm>
              <a:off x="1632" y="1776"/>
              <a:ext cx="1299" cy="624"/>
            </a:xfrm>
            <a:prstGeom prst="ellipse">
              <a:avLst/>
            </a:prstGeom>
            <a:solidFill>
              <a:srgbClr val="FFCC00"/>
            </a:solidFill>
            <a:ln w="381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pl-PL" sz="3600" dirty="0" smtClean="0">
                  <a:solidFill>
                    <a:srgbClr val="000000"/>
                  </a:solidFill>
                  <a:latin typeface="Impact" pitchFamily="34" charset="0"/>
                </a:rPr>
                <a:t>DŻWIĘK</a:t>
              </a:r>
              <a:endParaRPr lang="pl-PL" dirty="0"/>
            </a:p>
          </p:txBody>
        </p:sp>
        <p:sp>
          <p:nvSpPr>
            <p:cNvPr id="1032" name="Oval 7"/>
            <p:cNvSpPr>
              <a:spLocks noChangeArrowheads="1"/>
            </p:cNvSpPr>
            <p:nvPr/>
          </p:nvSpPr>
          <p:spPr bwMode="auto">
            <a:xfrm>
              <a:off x="3310" y="1776"/>
              <a:ext cx="1299" cy="624"/>
            </a:xfrm>
            <a:prstGeom prst="ellipse">
              <a:avLst/>
            </a:prstGeom>
            <a:solidFill>
              <a:srgbClr val="FFCC00"/>
            </a:solidFill>
            <a:ln w="381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pl-PL" sz="3600" dirty="0" smtClean="0">
                  <a:solidFill>
                    <a:srgbClr val="000000"/>
                  </a:solidFill>
                  <a:latin typeface="Impact" pitchFamily="34" charset="0"/>
                </a:rPr>
                <a:t>OBRAZ</a:t>
              </a:r>
              <a:endParaRPr lang="pl-PL" dirty="0"/>
            </a:p>
          </p:txBody>
        </p:sp>
        <p:sp>
          <p:nvSpPr>
            <p:cNvPr id="1033" name="Oval 8"/>
            <p:cNvSpPr>
              <a:spLocks noChangeArrowheads="1"/>
            </p:cNvSpPr>
            <p:nvPr/>
          </p:nvSpPr>
          <p:spPr bwMode="auto">
            <a:xfrm>
              <a:off x="3309" y="3216"/>
              <a:ext cx="1300" cy="624"/>
            </a:xfrm>
            <a:prstGeom prst="ellipse">
              <a:avLst/>
            </a:prstGeom>
            <a:solidFill>
              <a:srgbClr val="FFCC00"/>
            </a:solidFill>
            <a:ln w="381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pl-PL" sz="3600" dirty="0" smtClean="0">
                  <a:solidFill>
                    <a:srgbClr val="000000"/>
                  </a:solidFill>
                  <a:latin typeface="Impact" pitchFamily="34" charset="0"/>
                </a:rPr>
                <a:t>DANE</a:t>
              </a:r>
              <a:endParaRPr lang="pl-PL" dirty="0"/>
            </a:p>
          </p:txBody>
        </p:sp>
        <p:sp>
          <p:nvSpPr>
            <p:cNvPr id="1034" name="Oval 9"/>
            <p:cNvSpPr>
              <a:spLocks noChangeArrowheads="1"/>
            </p:cNvSpPr>
            <p:nvPr/>
          </p:nvSpPr>
          <p:spPr bwMode="auto">
            <a:xfrm>
              <a:off x="1631" y="3216"/>
              <a:ext cx="1300" cy="624"/>
            </a:xfrm>
            <a:prstGeom prst="ellipse">
              <a:avLst/>
            </a:prstGeom>
            <a:solidFill>
              <a:srgbClr val="FFCC00"/>
            </a:solidFill>
            <a:ln w="381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pl-PL" sz="3600" dirty="0" smtClean="0">
                  <a:solidFill>
                    <a:srgbClr val="000000"/>
                  </a:solidFill>
                  <a:latin typeface="Impact" pitchFamily="34" charset="0"/>
                </a:rPr>
                <a:t>WIDEO</a:t>
              </a:r>
              <a:endParaRPr lang="pl-PL" dirty="0"/>
            </a:p>
          </p:txBody>
        </p:sp>
        <p:sp>
          <p:nvSpPr>
            <p:cNvPr id="1035" name="Oval 10"/>
            <p:cNvSpPr>
              <a:spLocks noChangeArrowheads="1"/>
            </p:cNvSpPr>
            <p:nvPr/>
          </p:nvSpPr>
          <p:spPr bwMode="auto">
            <a:xfrm>
              <a:off x="2448" y="2496"/>
              <a:ext cx="1300" cy="720"/>
            </a:xfrm>
            <a:prstGeom prst="ellipse">
              <a:avLst/>
            </a:prstGeom>
            <a:noFill/>
            <a:ln w="381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pl-PL" sz="3600">
                  <a:solidFill>
                    <a:srgbClr val="000000"/>
                  </a:solidFill>
                  <a:latin typeface="Impact" pitchFamily="34" charset="0"/>
                </a:rPr>
                <a:t>MULTI</a:t>
              </a:r>
            </a:p>
            <a:p>
              <a:pPr algn="ctr"/>
              <a:r>
                <a:rPr lang="pl-PL" sz="3600">
                  <a:solidFill>
                    <a:srgbClr val="000000"/>
                  </a:solidFill>
                  <a:latin typeface="Impact" pitchFamily="34" charset="0"/>
                </a:rPr>
                <a:t>MEDIA</a:t>
              </a:r>
              <a:endParaRPr lang="pl-PL"/>
            </a:p>
          </p:txBody>
        </p:sp>
      </p:grpSp>
      <p:sp>
        <p:nvSpPr>
          <p:cNvPr id="1029" name="Rectangle 11"/>
          <p:cNvSpPr>
            <a:spLocks noGrp="1" noChangeArrowheads="1"/>
          </p:cNvSpPr>
          <p:nvPr>
            <p:ph type="title"/>
          </p:nvPr>
        </p:nvSpPr>
        <p:spPr>
          <a:xfrm>
            <a:off x="1371600" y="609600"/>
            <a:ext cx="7772400" cy="1143000"/>
          </a:xfrm>
          <a:noFill/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RODZAJE STRUMIENI RUCHU</a:t>
            </a:r>
            <a:endParaRPr lang="pl-PL" sz="4800" b="1" dirty="0" smtClean="0"/>
          </a:p>
        </p:txBody>
      </p:sp>
      <p:sp>
        <p:nvSpPr>
          <p:cNvPr id="1030" name="Text Box 12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076"/>
          <p:cNvSpPr>
            <a:spLocks noChangeArrowheads="1"/>
          </p:cNvSpPr>
          <p:nvPr/>
        </p:nvSpPr>
        <p:spPr bwMode="auto">
          <a:xfrm>
            <a:off x="1059656" y="2417763"/>
            <a:ext cx="7207250" cy="388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457200" indent="-457200">
              <a:spcBef>
                <a:spcPct val="20000"/>
              </a:spcBef>
              <a:buFontTx/>
              <a:buChar char="•"/>
            </a:pPr>
            <a:r>
              <a:rPr kumimoji="1" lang="pl-PL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Telefonia	  </a:t>
            </a:r>
            <a:r>
              <a:rPr kumimoji="1" lang="pl-PL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kumimoji="1" lang="pl-PL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8-64 </a:t>
            </a:r>
            <a:r>
              <a:rPr kumimoji="1" lang="pl-PL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kb</a:t>
            </a:r>
            <a:r>
              <a:rPr kumimoji="1" lang="pl-PL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/s</a:t>
            </a:r>
          </a:p>
          <a:p>
            <a:pPr marL="457200" indent="-457200">
              <a:spcBef>
                <a:spcPct val="20000"/>
              </a:spcBef>
              <a:buFontTx/>
              <a:buChar char="•"/>
            </a:pPr>
            <a:r>
              <a:rPr kumimoji="1" lang="pl-PL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Dźwięk CD		</a:t>
            </a:r>
            <a:r>
              <a:rPr kumimoji="1" lang="pl-PL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1411 </a:t>
            </a:r>
            <a:r>
              <a:rPr kumimoji="1" lang="pl-PL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kb</a:t>
            </a:r>
            <a:r>
              <a:rPr kumimoji="1" lang="pl-PL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/s</a:t>
            </a:r>
          </a:p>
          <a:p>
            <a:pPr marL="457200" indent="-457200">
              <a:spcBef>
                <a:spcPct val="20000"/>
              </a:spcBef>
              <a:buFontTx/>
              <a:buChar char="•"/>
            </a:pPr>
            <a:r>
              <a:rPr kumimoji="1" lang="pl-PL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Transmisja tekstu	</a:t>
            </a:r>
            <a:r>
              <a:rPr kumimoji="1" lang="pl-PL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16 </a:t>
            </a:r>
            <a:r>
              <a:rPr kumimoji="1" lang="pl-PL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kb</a:t>
            </a:r>
            <a:r>
              <a:rPr kumimoji="1" lang="pl-PL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kumimoji="1" lang="pl-PL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page</a:t>
            </a:r>
            <a:endParaRPr kumimoji="1" lang="pl-PL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spcBef>
                <a:spcPct val="20000"/>
              </a:spcBef>
              <a:buFontTx/>
              <a:buChar char="•"/>
            </a:pPr>
            <a:r>
              <a:rPr kumimoji="1" lang="pl-PL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kumimoji="1" lang="pl-PL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rafika</a:t>
            </a:r>
            <a:r>
              <a:rPr kumimoji="1" lang="pl-PL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kumimoji="1" lang="pl-PL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512 </a:t>
            </a:r>
            <a:r>
              <a:rPr kumimoji="1" lang="pl-PL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kb</a:t>
            </a:r>
            <a:r>
              <a:rPr kumimoji="1" lang="pl-PL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4 Mb</a:t>
            </a:r>
          </a:p>
          <a:p>
            <a:pPr marL="457200" indent="-457200">
              <a:spcBef>
                <a:spcPct val="20000"/>
              </a:spcBef>
              <a:buFontTx/>
              <a:buChar char="•"/>
            </a:pPr>
            <a:r>
              <a:rPr kumimoji="1" lang="pl-PL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Zdjęcia	</a:t>
            </a:r>
            <a:r>
              <a:rPr kumimoji="1" lang="pl-PL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kumimoji="1" lang="pl-PL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kumimoji="1" lang="pl-PL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2 Mb –16 Mb</a:t>
            </a:r>
          </a:p>
          <a:p>
            <a:pPr marL="457200" indent="-457200">
              <a:spcBef>
                <a:spcPct val="20000"/>
              </a:spcBef>
              <a:buFontTx/>
              <a:buChar char="•"/>
            </a:pPr>
            <a:r>
              <a:rPr kumimoji="1" lang="pl-PL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Telewizja MPEG	</a:t>
            </a:r>
            <a:r>
              <a:rPr kumimoji="1" lang="pl-PL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3 Mb - 6 Mb/s</a:t>
            </a:r>
            <a:r>
              <a:rPr kumimoji="1" lang="pl-PL" sz="2800" dirty="0">
                <a:latin typeface="Impact" pitchFamily="34" charset="0"/>
              </a:rPr>
              <a:t>	</a:t>
            </a:r>
            <a:r>
              <a:rPr kumimoji="1" lang="pl-PL" sz="3200" dirty="0">
                <a:latin typeface="Impact" pitchFamily="34" charset="0"/>
              </a:rPr>
              <a:t>				</a:t>
            </a:r>
          </a:p>
        </p:txBody>
      </p:sp>
      <p:sp>
        <p:nvSpPr>
          <p:cNvPr id="24580" name="Text Box 3077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6" name="Rectangle 3075"/>
          <p:cNvSpPr>
            <a:spLocks noGrp="1" noChangeArrowheads="1"/>
          </p:cNvSpPr>
          <p:nvPr>
            <p:ph type="title"/>
          </p:nvPr>
        </p:nvSpPr>
        <p:spPr>
          <a:xfrm>
            <a:off x="791580" y="609600"/>
            <a:ext cx="8276220" cy="11430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PRZEPŁYWNOŚCI STRUMIENI RUCHU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289923" y="169363"/>
            <a:ext cx="84169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dirty="0" smtClean="0">
                <a:solidFill>
                  <a:schemeClr val="folHlink"/>
                </a:solidFill>
                <a:latin typeface="Impact" pitchFamily="34" charset="0"/>
              </a:rPr>
              <a:t>OPÓŹNIENIA i STRATY</a:t>
            </a:r>
            <a:br>
              <a:rPr kumimoji="1" lang="pl-PL" sz="4400" dirty="0" smtClean="0">
                <a:solidFill>
                  <a:schemeClr val="folHlink"/>
                </a:solidFill>
                <a:latin typeface="Impact" pitchFamily="34" charset="0"/>
              </a:rPr>
            </a:br>
            <a:r>
              <a:rPr kumimoji="1" lang="pl-PL" sz="4400" dirty="0" smtClean="0">
                <a:solidFill>
                  <a:schemeClr val="folHlink"/>
                </a:solidFill>
                <a:latin typeface="Impact" pitchFamily="34" charset="0"/>
              </a:rPr>
              <a:t>w STRUMIENIACH RUCHU</a:t>
            </a:r>
            <a:endParaRPr kumimoji="1" lang="pl-PL" sz="4400" dirty="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1128228" y="1782242"/>
            <a:ext cx="2223494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b="1" dirty="0" smtClean="0">
                <a:solidFill>
                  <a:srgbClr val="FF0066"/>
                </a:solidFill>
              </a:rPr>
              <a:t>DŹWIĘK</a:t>
            </a:r>
            <a:endParaRPr lang="pl-PL" sz="2800" b="1" dirty="0">
              <a:solidFill>
                <a:srgbClr val="FF0066"/>
              </a:solidFill>
            </a:endParaRPr>
          </a:p>
          <a:p>
            <a:pPr>
              <a:buFontTx/>
              <a:buChar char="•"/>
            </a:pPr>
            <a:r>
              <a:rPr lang="pl-PL" dirty="0">
                <a:solidFill>
                  <a:srgbClr val="3333CC"/>
                </a:solidFill>
              </a:rPr>
              <a:t> </a:t>
            </a:r>
            <a:r>
              <a:rPr lang="pl-PL" b="1" dirty="0" smtClean="0">
                <a:solidFill>
                  <a:srgbClr val="3333CC"/>
                </a:solidFill>
              </a:rPr>
              <a:t>telefonia </a:t>
            </a:r>
            <a:r>
              <a:rPr lang="pl-PL" b="1" dirty="0" err="1" smtClean="0">
                <a:solidFill>
                  <a:srgbClr val="3333CC"/>
                </a:solidFill>
              </a:rPr>
              <a:t>VoIP</a:t>
            </a:r>
            <a:endParaRPr lang="pl-PL" b="1" dirty="0">
              <a:solidFill>
                <a:srgbClr val="3333CC"/>
              </a:solidFill>
            </a:endParaRP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2297061" y="3575050"/>
            <a:ext cx="1548822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b="1" dirty="0" smtClean="0">
                <a:solidFill>
                  <a:srgbClr val="FF0066"/>
                </a:solidFill>
              </a:rPr>
              <a:t>WIDEO</a:t>
            </a:r>
            <a:endParaRPr lang="pl-PL" sz="2800" b="1" dirty="0">
              <a:solidFill>
                <a:srgbClr val="FF0066"/>
              </a:solidFill>
            </a:endParaRPr>
          </a:p>
          <a:p>
            <a:pPr>
              <a:buFontTx/>
              <a:buChar char="•"/>
            </a:pPr>
            <a:r>
              <a:rPr lang="pl-PL" dirty="0">
                <a:solidFill>
                  <a:srgbClr val="3333CC"/>
                </a:solidFill>
              </a:rPr>
              <a:t> </a:t>
            </a:r>
            <a:r>
              <a:rPr lang="pl-PL" b="1" dirty="0" smtClean="0">
                <a:solidFill>
                  <a:srgbClr val="3333CC"/>
                </a:solidFill>
              </a:rPr>
              <a:t>telewizja</a:t>
            </a:r>
            <a:endParaRPr lang="pl-PL" b="1" dirty="0">
              <a:solidFill>
                <a:srgbClr val="3333CC"/>
              </a:solidFill>
            </a:endParaRPr>
          </a:p>
          <a:p>
            <a:pPr>
              <a:buFontTx/>
              <a:buChar char="•"/>
            </a:pPr>
            <a:r>
              <a:rPr lang="pl-PL" b="1" dirty="0">
                <a:solidFill>
                  <a:srgbClr val="3333CC"/>
                </a:solidFill>
              </a:rPr>
              <a:t> </a:t>
            </a:r>
            <a:r>
              <a:rPr lang="pl-PL" b="1" dirty="0" smtClean="0">
                <a:solidFill>
                  <a:srgbClr val="3333CC"/>
                </a:solidFill>
              </a:rPr>
              <a:t>VOD</a:t>
            </a:r>
            <a:endParaRPr lang="pl-PL" b="1" dirty="0">
              <a:solidFill>
                <a:srgbClr val="3333CC"/>
              </a:solidFill>
            </a:endParaRPr>
          </a:p>
        </p:txBody>
      </p:sp>
      <p:sp>
        <p:nvSpPr>
          <p:cNvPr id="25605" name="Oval 6"/>
          <p:cNvSpPr>
            <a:spLocks noChangeArrowheads="1"/>
          </p:cNvSpPr>
          <p:nvPr/>
        </p:nvSpPr>
        <p:spPr bwMode="auto">
          <a:xfrm>
            <a:off x="874228" y="1502842"/>
            <a:ext cx="2667000" cy="1447800"/>
          </a:xfrm>
          <a:prstGeom prst="ellips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5606" name="Oval 7"/>
          <p:cNvSpPr>
            <a:spLocks noChangeArrowheads="1"/>
          </p:cNvSpPr>
          <p:nvPr/>
        </p:nvSpPr>
        <p:spPr bwMode="auto">
          <a:xfrm>
            <a:off x="1839861" y="3346450"/>
            <a:ext cx="2895600" cy="1600200"/>
          </a:xfrm>
          <a:prstGeom prst="ellips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pSp>
        <p:nvGrpSpPr>
          <p:cNvPr id="25607" name="Group 15"/>
          <p:cNvGrpSpPr>
            <a:grpSpLocks/>
          </p:cNvGrpSpPr>
          <p:nvPr/>
        </p:nvGrpSpPr>
        <p:grpSpPr bwMode="auto">
          <a:xfrm>
            <a:off x="5029204" y="1447800"/>
            <a:ext cx="3638552" cy="1828800"/>
            <a:chOff x="3690" y="1248"/>
            <a:chExt cx="2292" cy="1152"/>
          </a:xfrm>
        </p:grpSpPr>
        <p:sp>
          <p:nvSpPr>
            <p:cNvPr id="25614" name="Text Box 5"/>
            <p:cNvSpPr txBox="1">
              <a:spLocks noChangeArrowheads="1"/>
            </p:cNvSpPr>
            <p:nvPr/>
          </p:nvSpPr>
          <p:spPr bwMode="auto">
            <a:xfrm>
              <a:off x="4043" y="1344"/>
              <a:ext cx="1691" cy="10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b="1" dirty="0" smtClean="0">
                  <a:solidFill>
                    <a:srgbClr val="FF0066"/>
                  </a:solidFill>
                </a:rPr>
                <a:t>DANE+OBRAZ</a:t>
              </a:r>
              <a:endParaRPr lang="pl-PL" sz="2800" b="1" dirty="0">
                <a:solidFill>
                  <a:srgbClr val="FF0066"/>
                </a:solidFill>
              </a:endParaRPr>
            </a:p>
            <a:p>
              <a:pPr>
                <a:buFontTx/>
                <a:buChar char="•"/>
              </a:pPr>
              <a:r>
                <a:rPr lang="pl-PL" dirty="0">
                  <a:solidFill>
                    <a:srgbClr val="3333CC"/>
                  </a:solidFill>
                </a:rPr>
                <a:t> </a:t>
              </a:r>
              <a:r>
                <a:rPr lang="pl-PL" b="1" dirty="0" smtClean="0">
                  <a:solidFill>
                    <a:srgbClr val="3333CC"/>
                  </a:solidFill>
                </a:rPr>
                <a:t>tekst</a:t>
              </a:r>
              <a:endParaRPr lang="pl-PL" b="1" dirty="0">
                <a:solidFill>
                  <a:srgbClr val="3333CC"/>
                </a:solidFill>
              </a:endParaRPr>
            </a:p>
            <a:p>
              <a:pPr>
                <a:buFontTx/>
                <a:buChar char="•"/>
              </a:pPr>
              <a:r>
                <a:rPr lang="pl-PL" b="1" dirty="0">
                  <a:solidFill>
                    <a:srgbClr val="3333CC"/>
                  </a:solidFill>
                </a:rPr>
                <a:t> </a:t>
              </a:r>
              <a:r>
                <a:rPr lang="pl-PL" b="1" dirty="0" smtClean="0">
                  <a:solidFill>
                    <a:srgbClr val="3333CC"/>
                  </a:solidFill>
                </a:rPr>
                <a:t>grafika</a:t>
              </a:r>
              <a:endParaRPr lang="pl-PL" b="1" dirty="0">
                <a:solidFill>
                  <a:srgbClr val="3333CC"/>
                </a:solidFill>
              </a:endParaRPr>
            </a:p>
            <a:p>
              <a:pPr>
                <a:buFontTx/>
                <a:buChar char="•"/>
              </a:pPr>
              <a:r>
                <a:rPr lang="pl-PL" b="1" dirty="0">
                  <a:solidFill>
                    <a:srgbClr val="3333CC"/>
                  </a:solidFill>
                </a:rPr>
                <a:t> </a:t>
              </a:r>
              <a:r>
                <a:rPr lang="pl-PL" b="1" dirty="0" smtClean="0">
                  <a:solidFill>
                    <a:srgbClr val="3333CC"/>
                  </a:solidFill>
                </a:rPr>
                <a:t>zdjęcia</a:t>
              </a:r>
              <a:endParaRPr lang="pl-PL" b="1" dirty="0"/>
            </a:p>
          </p:txBody>
        </p:sp>
        <p:sp>
          <p:nvSpPr>
            <p:cNvPr id="25615" name="Oval 8"/>
            <p:cNvSpPr>
              <a:spLocks noChangeArrowheads="1"/>
            </p:cNvSpPr>
            <p:nvPr/>
          </p:nvSpPr>
          <p:spPr bwMode="auto">
            <a:xfrm>
              <a:off x="3690" y="1248"/>
              <a:ext cx="2292" cy="1152"/>
            </a:xfrm>
            <a:prstGeom prst="ellips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25609" name="Text Box 10"/>
          <p:cNvSpPr txBox="1">
            <a:spLocks noChangeArrowheads="1"/>
          </p:cNvSpPr>
          <p:nvPr/>
        </p:nvSpPr>
        <p:spPr bwMode="auto">
          <a:xfrm>
            <a:off x="4990078" y="3311683"/>
            <a:ext cx="419762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l-PL" b="1" dirty="0" smtClean="0">
                <a:solidFill>
                  <a:schemeClr val="folHlink"/>
                </a:solidFill>
              </a:rPr>
              <a:t>RUCH</a:t>
            </a:r>
            <a:br>
              <a:rPr lang="pl-PL" b="1" dirty="0" smtClean="0">
                <a:solidFill>
                  <a:schemeClr val="folHlink"/>
                </a:solidFill>
              </a:rPr>
            </a:br>
            <a:r>
              <a:rPr lang="pl-PL" b="1" dirty="0" smtClean="0">
                <a:solidFill>
                  <a:schemeClr val="folHlink"/>
                </a:solidFill>
              </a:rPr>
              <a:t>ELASTYCZNY (</a:t>
            </a:r>
            <a:r>
              <a:rPr lang="pl-PL" b="1" i="1" dirty="0" smtClean="0">
                <a:solidFill>
                  <a:schemeClr val="folHlink"/>
                </a:solidFill>
              </a:rPr>
              <a:t>data </a:t>
            </a:r>
            <a:r>
              <a:rPr lang="pl-PL" b="1" i="1" dirty="0" err="1" smtClean="0">
                <a:solidFill>
                  <a:schemeClr val="folHlink"/>
                </a:solidFill>
              </a:rPr>
              <a:t>streams</a:t>
            </a:r>
            <a:r>
              <a:rPr lang="pl-PL" b="1" dirty="0" smtClean="0">
                <a:solidFill>
                  <a:schemeClr val="folHlink"/>
                </a:solidFill>
              </a:rPr>
              <a:t>) </a:t>
            </a:r>
            <a:endParaRPr lang="pl-PL" b="1" dirty="0">
              <a:solidFill>
                <a:schemeClr val="folHlink"/>
              </a:solidFill>
            </a:endParaRPr>
          </a:p>
        </p:txBody>
      </p:sp>
      <p:sp>
        <p:nvSpPr>
          <p:cNvPr id="25610" name="Text Box 11"/>
          <p:cNvSpPr txBox="1">
            <a:spLocks noChangeArrowheads="1"/>
          </p:cNvSpPr>
          <p:nvPr/>
        </p:nvSpPr>
        <p:spPr bwMode="auto">
          <a:xfrm>
            <a:off x="-20777" y="4848112"/>
            <a:ext cx="47562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l-PL" b="1" dirty="0" smtClean="0">
                <a:solidFill>
                  <a:schemeClr val="folHlink"/>
                </a:solidFill>
              </a:rPr>
              <a:t>RUCH NIE-</a:t>
            </a:r>
            <a:br>
              <a:rPr lang="pl-PL" b="1" dirty="0" smtClean="0">
                <a:solidFill>
                  <a:schemeClr val="folHlink"/>
                </a:solidFill>
              </a:rPr>
            </a:br>
            <a:r>
              <a:rPr lang="pl-PL" b="1" dirty="0" smtClean="0">
                <a:solidFill>
                  <a:schemeClr val="folHlink"/>
                </a:solidFill>
              </a:rPr>
              <a:t>ELASTYCZNY (</a:t>
            </a:r>
            <a:r>
              <a:rPr lang="pl-PL" b="1" i="1" dirty="0" smtClean="0">
                <a:solidFill>
                  <a:schemeClr val="folHlink"/>
                </a:solidFill>
              </a:rPr>
              <a:t>real-</a:t>
            </a:r>
            <a:r>
              <a:rPr lang="pl-PL" b="1" i="1" dirty="0" err="1" smtClean="0">
                <a:solidFill>
                  <a:schemeClr val="folHlink"/>
                </a:solidFill>
              </a:rPr>
              <a:t>time</a:t>
            </a:r>
            <a:r>
              <a:rPr lang="pl-PL" b="1" i="1" dirty="0" smtClean="0">
                <a:solidFill>
                  <a:schemeClr val="folHlink"/>
                </a:solidFill>
              </a:rPr>
              <a:t> </a:t>
            </a:r>
            <a:r>
              <a:rPr lang="pl-PL" b="1" i="1" dirty="0" err="1" smtClean="0">
                <a:solidFill>
                  <a:schemeClr val="folHlink"/>
                </a:solidFill>
              </a:rPr>
              <a:t>streams</a:t>
            </a:r>
            <a:r>
              <a:rPr lang="pl-PL" b="1" dirty="0" smtClean="0">
                <a:solidFill>
                  <a:schemeClr val="folHlink"/>
                </a:solidFill>
              </a:rPr>
              <a:t>)</a:t>
            </a:r>
          </a:p>
        </p:txBody>
      </p:sp>
      <p:sp>
        <p:nvSpPr>
          <p:cNvPr id="25611" name="Text Box 12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25612" name="Text Box 13"/>
          <p:cNvSpPr txBox="1">
            <a:spLocks noChangeArrowheads="1"/>
          </p:cNvSpPr>
          <p:nvPr/>
        </p:nvSpPr>
        <p:spPr bwMode="auto">
          <a:xfrm>
            <a:off x="158342" y="5665572"/>
            <a:ext cx="323678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(</a:t>
            </a:r>
            <a:r>
              <a:rPr lang="pl-PL" b="1" i="1" dirty="0">
                <a:solidFill>
                  <a:srgbClr val="000000"/>
                </a:solidFill>
              </a:rPr>
              <a:t>ruch </a:t>
            </a:r>
            <a:r>
              <a:rPr lang="pl-PL" b="1" i="1" dirty="0" smtClean="0">
                <a:solidFill>
                  <a:srgbClr val="000000"/>
                </a:solidFill>
              </a:rPr>
              <a:t>strumieniowy,</a:t>
            </a:r>
            <a:br>
              <a:rPr lang="pl-PL" b="1" i="1" dirty="0" smtClean="0">
                <a:solidFill>
                  <a:srgbClr val="000000"/>
                </a:solidFill>
              </a:rPr>
            </a:br>
            <a:r>
              <a:rPr lang="pl-PL" b="1" i="1" dirty="0" smtClean="0">
                <a:solidFill>
                  <a:srgbClr val="000000"/>
                </a:solidFill>
              </a:rPr>
              <a:t>wrażliwy na opóźnienia,</a:t>
            </a:r>
            <a:br>
              <a:rPr lang="pl-PL" b="1" i="1" dirty="0" smtClean="0">
                <a:solidFill>
                  <a:srgbClr val="000000"/>
                </a:solidFill>
              </a:rPr>
            </a:br>
            <a:r>
              <a:rPr lang="pl-PL" b="1" i="1" dirty="0" smtClean="0">
                <a:solidFill>
                  <a:srgbClr val="000000"/>
                </a:solidFill>
              </a:rPr>
              <a:t>niewrażliwy na straty</a:t>
            </a:r>
            <a:r>
              <a:rPr lang="pl-PL" b="1" dirty="0" smtClean="0">
                <a:solidFill>
                  <a:srgbClr val="000000"/>
                </a:solidFill>
              </a:rPr>
              <a:t>)</a:t>
            </a:r>
            <a:endParaRPr lang="pl-PL" dirty="0"/>
          </a:p>
        </p:txBody>
      </p:sp>
      <p:sp>
        <p:nvSpPr>
          <p:cNvPr id="25613" name="Text Box 14"/>
          <p:cNvSpPr txBox="1">
            <a:spLocks noChangeArrowheads="1"/>
          </p:cNvSpPr>
          <p:nvPr/>
        </p:nvSpPr>
        <p:spPr bwMode="auto">
          <a:xfrm>
            <a:off x="5572633" y="4146550"/>
            <a:ext cx="363753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(</a:t>
            </a:r>
            <a:r>
              <a:rPr lang="pl-PL" b="1" i="1" dirty="0" smtClean="0">
                <a:solidFill>
                  <a:srgbClr val="000000"/>
                </a:solidFill>
              </a:rPr>
              <a:t>ruch </a:t>
            </a:r>
            <a:r>
              <a:rPr lang="pl-PL" b="1" i="1" dirty="0" err="1" smtClean="0">
                <a:solidFill>
                  <a:srgbClr val="000000"/>
                </a:solidFill>
              </a:rPr>
              <a:t>best-effort</a:t>
            </a:r>
            <a:r>
              <a:rPr lang="pl-PL" b="1" i="1" dirty="0" smtClean="0">
                <a:solidFill>
                  <a:srgbClr val="000000"/>
                </a:solidFill>
              </a:rPr>
              <a:t>,</a:t>
            </a:r>
          </a:p>
          <a:p>
            <a:r>
              <a:rPr lang="pl-PL" b="1" i="1" dirty="0">
                <a:solidFill>
                  <a:srgbClr val="000000"/>
                </a:solidFill>
              </a:rPr>
              <a:t>w</a:t>
            </a:r>
            <a:r>
              <a:rPr lang="pl-PL" b="1" i="1" dirty="0" smtClean="0">
                <a:solidFill>
                  <a:srgbClr val="000000"/>
                </a:solidFill>
              </a:rPr>
              <a:t>rażliwy na straty,</a:t>
            </a:r>
            <a:br>
              <a:rPr lang="pl-PL" b="1" i="1" dirty="0" smtClean="0">
                <a:solidFill>
                  <a:srgbClr val="000000"/>
                </a:solidFill>
              </a:rPr>
            </a:br>
            <a:r>
              <a:rPr lang="pl-PL" b="1" i="1" dirty="0" smtClean="0">
                <a:solidFill>
                  <a:srgbClr val="000000"/>
                </a:solidFill>
              </a:rPr>
              <a:t>niewrażliwy na opóźnienie</a:t>
            </a:r>
            <a:r>
              <a:rPr lang="pl-PL" b="1" dirty="0" smtClean="0">
                <a:solidFill>
                  <a:srgbClr val="000000"/>
                </a:solidFill>
              </a:rPr>
              <a:t>)</a:t>
            </a:r>
            <a:endParaRPr lang="pl-PL" dirty="0"/>
          </a:p>
        </p:txBody>
      </p:sp>
      <p:cxnSp>
        <p:nvCxnSpPr>
          <p:cNvPr id="3" name="Łącznik prosty 2"/>
          <p:cNvCxnSpPr/>
          <p:nvPr/>
        </p:nvCxnSpPr>
        <p:spPr bwMode="auto">
          <a:xfrm>
            <a:off x="3806915" y="1312363"/>
            <a:ext cx="2250250" cy="5266987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6"/>
          <p:cNvSpPr>
            <a:spLocks noGrp="1" noChangeArrowheads="1"/>
          </p:cNvSpPr>
          <p:nvPr>
            <p:ph type="title"/>
          </p:nvPr>
        </p:nvSpPr>
        <p:spPr>
          <a:xfrm>
            <a:off x="1219200" y="457200"/>
            <a:ext cx="6781800" cy="1143000"/>
          </a:xfrm>
          <a:noFill/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PROFILE STRUMIENI RUCHU</a:t>
            </a:r>
            <a:endParaRPr lang="pl-PL" dirty="0" smtClean="0"/>
          </a:p>
        </p:txBody>
      </p:sp>
      <p:grpSp>
        <p:nvGrpSpPr>
          <p:cNvPr id="30723" name="Group 20"/>
          <p:cNvGrpSpPr>
            <a:grpSpLocks/>
          </p:cNvGrpSpPr>
          <p:nvPr/>
        </p:nvGrpSpPr>
        <p:grpSpPr bwMode="auto">
          <a:xfrm>
            <a:off x="609600" y="1828800"/>
            <a:ext cx="7375526" cy="4597401"/>
            <a:chOff x="145" y="810"/>
            <a:chExt cx="4646" cy="2896"/>
          </a:xfrm>
        </p:grpSpPr>
        <p:sp>
          <p:nvSpPr>
            <p:cNvPr id="30725" name="Line 8"/>
            <p:cNvSpPr>
              <a:spLocks noChangeShapeType="1"/>
            </p:cNvSpPr>
            <p:nvPr/>
          </p:nvSpPr>
          <p:spPr bwMode="auto">
            <a:xfrm flipV="1">
              <a:off x="2497" y="1056"/>
              <a:ext cx="0" cy="168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726" name="Line 9"/>
            <p:cNvSpPr>
              <a:spLocks noChangeShapeType="1"/>
            </p:cNvSpPr>
            <p:nvPr/>
          </p:nvSpPr>
          <p:spPr bwMode="auto">
            <a:xfrm rot="7098322" flipV="1">
              <a:off x="3240" y="2281"/>
              <a:ext cx="1" cy="168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727" name="Line 10"/>
            <p:cNvSpPr>
              <a:spLocks noChangeShapeType="1"/>
            </p:cNvSpPr>
            <p:nvPr/>
          </p:nvSpPr>
          <p:spPr bwMode="auto">
            <a:xfrm rot="14875209" flipV="1">
              <a:off x="1704" y="2185"/>
              <a:ext cx="1" cy="168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728" name="Text Box 11"/>
            <p:cNvSpPr txBox="1">
              <a:spLocks noChangeArrowheads="1"/>
            </p:cNvSpPr>
            <p:nvPr/>
          </p:nvSpPr>
          <p:spPr bwMode="auto">
            <a:xfrm>
              <a:off x="2631" y="810"/>
              <a:ext cx="745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b="1" dirty="0" smtClean="0">
                  <a:solidFill>
                    <a:srgbClr val="FF0066"/>
                  </a:solidFill>
                </a:rPr>
                <a:t>pasmo</a:t>
              </a:r>
              <a:endParaRPr lang="pl-PL" dirty="0"/>
            </a:p>
          </p:txBody>
        </p:sp>
        <p:sp>
          <p:nvSpPr>
            <p:cNvPr id="30729" name="Text Box 12"/>
            <p:cNvSpPr txBox="1">
              <a:spLocks noChangeArrowheads="1"/>
            </p:cNvSpPr>
            <p:nvPr/>
          </p:nvSpPr>
          <p:spPr bwMode="auto">
            <a:xfrm>
              <a:off x="145" y="3376"/>
              <a:ext cx="169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b="1" dirty="0">
                  <a:solidFill>
                    <a:srgbClr val="FF0066"/>
                  </a:solidFill>
                </a:rPr>
                <a:t>o</a:t>
              </a:r>
              <a:r>
                <a:rPr lang="pl-PL" sz="2800" b="1" dirty="0" smtClean="0">
                  <a:solidFill>
                    <a:srgbClr val="FF0066"/>
                  </a:solidFill>
                </a:rPr>
                <a:t>późnienie/</a:t>
              </a:r>
              <a:r>
                <a:rPr lang="pl-PL" sz="2800" b="1" dirty="0" err="1" smtClean="0">
                  <a:solidFill>
                    <a:srgbClr val="FF0066"/>
                  </a:solidFill>
                </a:rPr>
                <a:t>jitter</a:t>
              </a:r>
              <a:endParaRPr lang="pl-PL" dirty="0"/>
            </a:p>
          </p:txBody>
        </p:sp>
        <p:sp>
          <p:nvSpPr>
            <p:cNvPr id="30730" name="Text Box 13"/>
            <p:cNvSpPr txBox="1">
              <a:spLocks noChangeArrowheads="1"/>
            </p:cNvSpPr>
            <p:nvPr/>
          </p:nvSpPr>
          <p:spPr bwMode="auto">
            <a:xfrm>
              <a:off x="4033" y="3264"/>
              <a:ext cx="682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b="1" dirty="0" smtClean="0">
                  <a:solidFill>
                    <a:srgbClr val="FF0066"/>
                  </a:solidFill>
                </a:rPr>
                <a:t>straty</a:t>
              </a:r>
              <a:endParaRPr lang="pl-PL" dirty="0"/>
            </a:p>
          </p:txBody>
        </p:sp>
        <p:sp>
          <p:nvSpPr>
            <p:cNvPr id="30731" name="Rectangle 14"/>
            <p:cNvSpPr>
              <a:spLocks noChangeArrowheads="1"/>
            </p:cNvSpPr>
            <p:nvPr/>
          </p:nvSpPr>
          <p:spPr bwMode="auto">
            <a:xfrm>
              <a:off x="1297" y="1536"/>
              <a:ext cx="938" cy="1104"/>
            </a:xfrm>
            <a:prstGeom prst="rect">
              <a:avLst/>
            </a:prstGeom>
            <a:solidFill>
              <a:schemeClr val="folHlink"/>
            </a:solidFill>
            <a:ln w="9525">
              <a:miter lim="800000"/>
              <a:headEnd/>
              <a:tailEnd/>
            </a:ln>
            <a:scene3d>
              <a:camera prst="legacyPerspectiveFront">
                <a:rot lat="1799999" lon="19499998" rev="0"/>
              </a:camera>
              <a:lightRig rig="legacyFlat1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669900"/>
              </a:extrusionClr>
            </a:sp3d>
          </p:spPr>
          <p:txBody>
            <a:bodyPr wrap="none" anchor="ctr">
              <a:flatTx/>
            </a:bodyPr>
            <a:lstStyle/>
            <a:p>
              <a:endParaRPr lang="pl-PL"/>
            </a:p>
          </p:txBody>
        </p:sp>
        <p:sp>
          <p:nvSpPr>
            <p:cNvPr id="30732" name="Rectangle 15"/>
            <p:cNvSpPr>
              <a:spLocks noChangeArrowheads="1"/>
            </p:cNvSpPr>
            <p:nvPr/>
          </p:nvSpPr>
          <p:spPr bwMode="auto">
            <a:xfrm>
              <a:off x="2209" y="2496"/>
              <a:ext cx="624" cy="528"/>
            </a:xfrm>
            <a:prstGeom prst="rect">
              <a:avLst/>
            </a:prstGeom>
            <a:solidFill>
              <a:srgbClr val="6666FF"/>
            </a:solidFill>
            <a:ln w="9525">
              <a:miter lim="800000"/>
              <a:headEnd/>
              <a:tailEnd/>
            </a:ln>
            <a:scene3d>
              <a:camera prst="legacyPerspectiveFront">
                <a:rot lat="1500000" lon="20099998" rev="0"/>
              </a:camera>
              <a:lightRig rig="legacyFlat4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6666FF"/>
              </a:extrusionClr>
            </a:sp3d>
          </p:spPr>
          <p:txBody>
            <a:bodyPr wrap="none" anchor="ctr">
              <a:flatTx/>
            </a:bodyPr>
            <a:lstStyle/>
            <a:p>
              <a:endParaRPr lang="pl-PL"/>
            </a:p>
          </p:txBody>
        </p:sp>
        <p:sp>
          <p:nvSpPr>
            <p:cNvPr id="30733" name="Rectangle 16"/>
            <p:cNvSpPr>
              <a:spLocks noChangeArrowheads="1"/>
            </p:cNvSpPr>
            <p:nvPr/>
          </p:nvSpPr>
          <p:spPr bwMode="auto">
            <a:xfrm>
              <a:off x="3217" y="1584"/>
              <a:ext cx="1152" cy="576"/>
            </a:xfrm>
            <a:prstGeom prst="rect">
              <a:avLst/>
            </a:prstGeom>
            <a:solidFill>
              <a:srgbClr val="FF0066"/>
            </a:solidFill>
            <a:ln w="9525">
              <a:miter lim="800000"/>
              <a:headEnd/>
              <a:tailEnd/>
            </a:ln>
            <a:scene3d>
              <a:camera prst="legacyPerspectiveFront">
                <a:rot lat="1500000" lon="2400000" rev="0"/>
              </a:camera>
              <a:lightRig rig="legacyFlat2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0066"/>
              </a:extrusionClr>
            </a:sp3d>
          </p:spPr>
          <p:txBody>
            <a:bodyPr wrap="none" anchor="ctr">
              <a:flatTx/>
            </a:bodyPr>
            <a:lstStyle/>
            <a:p>
              <a:endParaRPr lang="pl-PL"/>
            </a:p>
          </p:txBody>
        </p:sp>
        <p:sp>
          <p:nvSpPr>
            <p:cNvPr id="30734" name="Text Box 17"/>
            <p:cNvSpPr txBox="1">
              <a:spLocks noChangeArrowheads="1"/>
            </p:cNvSpPr>
            <p:nvPr/>
          </p:nvSpPr>
          <p:spPr bwMode="auto">
            <a:xfrm>
              <a:off x="2545" y="2592"/>
              <a:ext cx="1258" cy="29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smtClean="0"/>
                <a:t>TELEFONIA</a:t>
              </a:r>
              <a:endParaRPr lang="pl-PL" dirty="0"/>
            </a:p>
          </p:txBody>
        </p:sp>
        <p:sp>
          <p:nvSpPr>
            <p:cNvPr id="30735" name="Text Box 18"/>
            <p:cNvSpPr txBox="1">
              <a:spLocks noChangeArrowheads="1"/>
            </p:cNvSpPr>
            <p:nvPr/>
          </p:nvSpPr>
          <p:spPr bwMode="auto">
            <a:xfrm>
              <a:off x="3985" y="2112"/>
              <a:ext cx="806" cy="29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smtClean="0"/>
                <a:t>WIDEO</a:t>
              </a:r>
              <a:endParaRPr lang="pl-PL" dirty="0"/>
            </a:p>
          </p:txBody>
        </p:sp>
        <p:sp>
          <p:nvSpPr>
            <p:cNvPr id="30736" name="Text Box 19"/>
            <p:cNvSpPr txBox="1">
              <a:spLocks noChangeArrowheads="1"/>
            </p:cNvSpPr>
            <p:nvPr/>
          </p:nvSpPr>
          <p:spPr bwMode="auto">
            <a:xfrm>
              <a:off x="525" y="1592"/>
              <a:ext cx="667" cy="24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pl-PL" b="1" dirty="0" smtClean="0"/>
                <a:t>DANE</a:t>
              </a:r>
            </a:p>
          </p:txBody>
        </p:sp>
      </p:grpSp>
      <p:sp>
        <p:nvSpPr>
          <p:cNvPr id="30724" name="Text Box 21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271759" y="15925"/>
            <a:ext cx="84169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dirty="0" smtClean="0">
                <a:solidFill>
                  <a:schemeClr val="folHlink"/>
                </a:solidFill>
                <a:latin typeface="Impact" pitchFamily="34" charset="0"/>
              </a:rPr>
              <a:t>INTEGRACJA w SIECI SZKIELETOWEJ</a:t>
            </a:r>
            <a:endParaRPr kumimoji="1" lang="pl-PL" sz="4400" dirty="0">
              <a:solidFill>
                <a:schemeClr val="tx2"/>
              </a:solidFill>
              <a:latin typeface="Impact" pitchFamily="34" charset="0"/>
            </a:endParaRPr>
          </a:p>
        </p:txBody>
      </p:sp>
      <p:grpSp>
        <p:nvGrpSpPr>
          <p:cNvPr id="26" name="Grupa 25"/>
          <p:cNvGrpSpPr/>
          <p:nvPr/>
        </p:nvGrpSpPr>
        <p:grpSpPr>
          <a:xfrm>
            <a:off x="926595" y="1268760"/>
            <a:ext cx="5775317" cy="2971800"/>
            <a:chOff x="922338" y="1524000"/>
            <a:chExt cx="5775317" cy="2971800"/>
          </a:xfrm>
        </p:grpSpPr>
        <p:grpSp>
          <p:nvGrpSpPr>
            <p:cNvPr id="27651" name="Group 3"/>
            <p:cNvGrpSpPr>
              <a:grpSpLocks/>
            </p:cNvGrpSpPr>
            <p:nvPr/>
          </p:nvGrpSpPr>
          <p:grpSpPr bwMode="auto">
            <a:xfrm>
              <a:off x="1912938" y="1524000"/>
              <a:ext cx="2438400" cy="1535113"/>
              <a:chOff x="114" y="3393"/>
              <a:chExt cx="1151" cy="529"/>
            </a:xfrm>
          </p:grpSpPr>
          <p:sp>
            <p:nvSpPr>
              <p:cNvPr id="27672" name="Freeform 4"/>
              <p:cNvSpPr>
                <a:spLocks/>
              </p:cNvSpPr>
              <p:nvPr/>
            </p:nvSpPr>
            <p:spPr bwMode="auto">
              <a:xfrm>
                <a:off x="114" y="3393"/>
                <a:ext cx="1151" cy="529"/>
              </a:xfrm>
              <a:custGeom>
                <a:avLst/>
                <a:gdLst>
                  <a:gd name="T0" fmla="*/ 83 w 1151"/>
                  <a:gd name="T1" fmla="*/ 183 h 529"/>
                  <a:gd name="T2" fmla="*/ 60 w 1151"/>
                  <a:gd name="T3" fmla="*/ 121 h 529"/>
                  <a:gd name="T4" fmla="*/ 84 w 1151"/>
                  <a:gd name="T5" fmla="*/ 70 h 529"/>
                  <a:gd name="T6" fmla="*/ 143 w 1151"/>
                  <a:gd name="T7" fmla="*/ 31 h 529"/>
                  <a:gd name="T8" fmla="*/ 223 w 1151"/>
                  <a:gd name="T9" fmla="*/ 7 h 529"/>
                  <a:gd name="T10" fmla="*/ 312 w 1151"/>
                  <a:gd name="T11" fmla="*/ 0 h 529"/>
                  <a:gd name="T12" fmla="*/ 397 w 1151"/>
                  <a:gd name="T13" fmla="*/ 13 h 529"/>
                  <a:gd name="T14" fmla="*/ 465 w 1151"/>
                  <a:gd name="T15" fmla="*/ 49 h 529"/>
                  <a:gd name="T16" fmla="*/ 500 w 1151"/>
                  <a:gd name="T17" fmla="*/ 61 h 529"/>
                  <a:gd name="T18" fmla="*/ 534 w 1151"/>
                  <a:gd name="T19" fmla="*/ 39 h 529"/>
                  <a:gd name="T20" fmla="*/ 577 w 1151"/>
                  <a:gd name="T21" fmla="*/ 27 h 529"/>
                  <a:gd name="T22" fmla="*/ 623 w 1151"/>
                  <a:gd name="T23" fmla="*/ 23 h 529"/>
                  <a:gd name="T24" fmla="*/ 668 w 1151"/>
                  <a:gd name="T25" fmla="*/ 27 h 529"/>
                  <a:gd name="T26" fmla="*/ 708 w 1151"/>
                  <a:gd name="T27" fmla="*/ 38 h 529"/>
                  <a:gd name="T28" fmla="*/ 736 w 1151"/>
                  <a:gd name="T29" fmla="*/ 55 h 529"/>
                  <a:gd name="T30" fmla="*/ 749 w 1151"/>
                  <a:gd name="T31" fmla="*/ 78 h 529"/>
                  <a:gd name="T32" fmla="*/ 782 w 1151"/>
                  <a:gd name="T33" fmla="*/ 79 h 529"/>
                  <a:gd name="T34" fmla="*/ 854 w 1151"/>
                  <a:gd name="T35" fmla="*/ 65 h 529"/>
                  <a:gd name="T36" fmla="*/ 923 w 1151"/>
                  <a:gd name="T37" fmla="*/ 65 h 529"/>
                  <a:gd name="T38" fmla="*/ 986 w 1151"/>
                  <a:gd name="T39" fmla="*/ 78 h 529"/>
                  <a:gd name="T40" fmla="*/ 1038 w 1151"/>
                  <a:gd name="T41" fmla="*/ 101 h 529"/>
                  <a:gd name="T42" fmla="*/ 1074 w 1151"/>
                  <a:gd name="T43" fmla="*/ 132 h 529"/>
                  <a:gd name="T44" fmla="*/ 1090 w 1151"/>
                  <a:gd name="T45" fmla="*/ 168 h 529"/>
                  <a:gd name="T46" fmla="*/ 1081 w 1151"/>
                  <a:gd name="T47" fmla="*/ 208 h 529"/>
                  <a:gd name="T48" fmla="*/ 1099 w 1151"/>
                  <a:gd name="T49" fmla="*/ 252 h 529"/>
                  <a:gd name="T50" fmla="*/ 1140 w 1151"/>
                  <a:gd name="T51" fmla="*/ 299 h 529"/>
                  <a:gd name="T52" fmla="*/ 1149 w 1151"/>
                  <a:gd name="T53" fmla="*/ 346 h 529"/>
                  <a:gd name="T54" fmla="*/ 1129 w 1151"/>
                  <a:gd name="T55" fmla="*/ 389 h 529"/>
                  <a:gd name="T56" fmla="*/ 1085 w 1151"/>
                  <a:gd name="T57" fmla="*/ 424 h 529"/>
                  <a:gd name="T58" fmla="*/ 1020 w 1151"/>
                  <a:gd name="T59" fmla="*/ 449 h 529"/>
                  <a:gd name="T60" fmla="*/ 937 w 1151"/>
                  <a:gd name="T61" fmla="*/ 460 h 529"/>
                  <a:gd name="T62" fmla="*/ 841 w 1151"/>
                  <a:gd name="T63" fmla="*/ 454 h 529"/>
                  <a:gd name="T64" fmla="*/ 764 w 1151"/>
                  <a:gd name="T65" fmla="*/ 464 h 529"/>
                  <a:gd name="T66" fmla="*/ 710 w 1151"/>
                  <a:gd name="T67" fmla="*/ 497 h 529"/>
                  <a:gd name="T68" fmla="*/ 653 w 1151"/>
                  <a:gd name="T69" fmla="*/ 518 h 529"/>
                  <a:gd name="T70" fmla="*/ 595 w 1151"/>
                  <a:gd name="T71" fmla="*/ 527 h 529"/>
                  <a:gd name="T72" fmla="*/ 536 w 1151"/>
                  <a:gd name="T73" fmla="*/ 526 h 529"/>
                  <a:gd name="T74" fmla="*/ 478 w 1151"/>
                  <a:gd name="T75" fmla="*/ 514 h 529"/>
                  <a:gd name="T76" fmla="*/ 424 w 1151"/>
                  <a:gd name="T77" fmla="*/ 493 h 529"/>
                  <a:gd name="T78" fmla="*/ 375 w 1151"/>
                  <a:gd name="T79" fmla="*/ 461 h 529"/>
                  <a:gd name="T80" fmla="*/ 308 w 1151"/>
                  <a:gd name="T81" fmla="*/ 452 h 529"/>
                  <a:gd name="T82" fmla="*/ 219 w 1151"/>
                  <a:gd name="T83" fmla="*/ 458 h 529"/>
                  <a:gd name="T84" fmla="*/ 137 w 1151"/>
                  <a:gd name="T85" fmla="*/ 447 h 529"/>
                  <a:gd name="T86" fmla="*/ 68 w 1151"/>
                  <a:gd name="T87" fmla="*/ 423 h 529"/>
                  <a:gd name="T88" fmla="*/ 20 w 1151"/>
                  <a:gd name="T89" fmla="*/ 387 h 529"/>
                  <a:gd name="T90" fmla="*/ 0 w 1151"/>
                  <a:gd name="T91" fmla="*/ 344 h 529"/>
                  <a:gd name="T92" fmla="*/ 14 w 1151"/>
                  <a:gd name="T93" fmla="*/ 295 h 529"/>
                  <a:gd name="T94" fmla="*/ 70 w 1151"/>
                  <a:gd name="T95" fmla="*/ 243 h 529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1151"/>
                  <a:gd name="T145" fmla="*/ 0 h 529"/>
                  <a:gd name="T146" fmla="*/ 1151 w 1151"/>
                  <a:gd name="T147" fmla="*/ 529 h 529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1151" h="529">
                    <a:moveTo>
                      <a:pt x="116" y="217"/>
                    </a:moveTo>
                    <a:lnTo>
                      <a:pt x="116" y="217"/>
                    </a:lnTo>
                    <a:lnTo>
                      <a:pt x="97" y="200"/>
                    </a:lnTo>
                    <a:lnTo>
                      <a:pt x="83" y="183"/>
                    </a:lnTo>
                    <a:lnTo>
                      <a:pt x="72" y="167"/>
                    </a:lnTo>
                    <a:lnTo>
                      <a:pt x="64" y="151"/>
                    </a:lnTo>
                    <a:lnTo>
                      <a:pt x="61" y="136"/>
                    </a:lnTo>
                    <a:lnTo>
                      <a:pt x="60" y="121"/>
                    </a:lnTo>
                    <a:lnTo>
                      <a:pt x="62" y="107"/>
                    </a:lnTo>
                    <a:lnTo>
                      <a:pt x="67" y="94"/>
                    </a:lnTo>
                    <a:lnTo>
                      <a:pt x="74" y="81"/>
                    </a:lnTo>
                    <a:lnTo>
                      <a:pt x="84" y="70"/>
                    </a:lnTo>
                    <a:lnTo>
                      <a:pt x="96" y="59"/>
                    </a:lnTo>
                    <a:lnTo>
                      <a:pt x="110" y="48"/>
                    </a:lnTo>
                    <a:lnTo>
                      <a:pt x="126" y="39"/>
                    </a:lnTo>
                    <a:lnTo>
                      <a:pt x="143" y="31"/>
                    </a:lnTo>
                    <a:lnTo>
                      <a:pt x="162" y="23"/>
                    </a:lnTo>
                    <a:lnTo>
                      <a:pt x="181" y="17"/>
                    </a:lnTo>
                    <a:lnTo>
                      <a:pt x="202" y="11"/>
                    </a:lnTo>
                    <a:lnTo>
                      <a:pt x="223" y="7"/>
                    </a:lnTo>
                    <a:lnTo>
                      <a:pt x="245" y="3"/>
                    </a:lnTo>
                    <a:lnTo>
                      <a:pt x="268" y="1"/>
                    </a:lnTo>
                    <a:lnTo>
                      <a:pt x="290" y="0"/>
                    </a:lnTo>
                    <a:lnTo>
                      <a:pt x="312" y="0"/>
                    </a:lnTo>
                    <a:lnTo>
                      <a:pt x="335" y="1"/>
                    </a:lnTo>
                    <a:lnTo>
                      <a:pt x="356" y="4"/>
                    </a:lnTo>
                    <a:lnTo>
                      <a:pt x="377" y="8"/>
                    </a:lnTo>
                    <a:lnTo>
                      <a:pt x="397" y="13"/>
                    </a:lnTo>
                    <a:lnTo>
                      <a:pt x="416" y="20"/>
                    </a:lnTo>
                    <a:lnTo>
                      <a:pt x="434" y="28"/>
                    </a:lnTo>
                    <a:lnTo>
                      <a:pt x="450" y="37"/>
                    </a:lnTo>
                    <a:lnTo>
                      <a:pt x="465" y="49"/>
                    </a:lnTo>
                    <a:lnTo>
                      <a:pt x="477" y="61"/>
                    </a:lnTo>
                    <a:lnTo>
                      <a:pt x="488" y="75"/>
                    </a:lnTo>
                    <a:lnTo>
                      <a:pt x="494" y="68"/>
                    </a:lnTo>
                    <a:lnTo>
                      <a:pt x="500" y="61"/>
                    </a:lnTo>
                    <a:lnTo>
                      <a:pt x="508" y="54"/>
                    </a:lnTo>
                    <a:lnTo>
                      <a:pt x="516" y="49"/>
                    </a:lnTo>
                    <a:lnTo>
                      <a:pt x="525" y="44"/>
                    </a:lnTo>
                    <a:lnTo>
                      <a:pt x="534" y="39"/>
                    </a:lnTo>
                    <a:lnTo>
                      <a:pt x="544" y="35"/>
                    </a:lnTo>
                    <a:lnTo>
                      <a:pt x="555" y="32"/>
                    </a:lnTo>
                    <a:lnTo>
                      <a:pt x="566" y="29"/>
                    </a:lnTo>
                    <a:lnTo>
                      <a:pt x="577" y="27"/>
                    </a:lnTo>
                    <a:lnTo>
                      <a:pt x="588" y="25"/>
                    </a:lnTo>
                    <a:lnTo>
                      <a:pt x="600" y="24"/>
                    </a:lnTo>
                    <a:lnTo>
                      <a:pt x="612" y="23"/>
                    </a:lnTo>
                    <a:lnTo>
                      <a:pt x="623" y="23"/>
                    </a:lnTo>
                    <a:lnTo>
                      <a:pt x="635" y="23"/>
                    </a:lnTo>
                    <a:lnTo>
                      <a:pt x="646" y="24"/>
                    </a:lnTo>
                    <a:lnTo>
                      <a:pt x="658" y="25"/>
                    </a:lnTo>
                    <a:lnTo>
                      <a:pt x="668" y="27"/>
                    </a:lnTo>
                    <a:lnTo>
                      <a:pt x="679" y="29"/>
                    </a:lnTo>
                    <a:lnTo>
                      <a:pt x="689" y="31"/>
                    </a:lnTo>
                    <a:lnTo>
                      <a:pt x="699" y="34"/>
                    </a:lnTo>
                    <a:lnTo>
                      <a:pt x="708" y="38"/>
                    </a:lnTo>
                    <a:lnTo>
                      <a:pt x="716" y="41"/>
                    </a:lnTo>
                    <a:lnTo>
                      <a:pt x="723" y="46"/>
                    </a:lnTo>
                    <a:lnTo>
                      <a:pt x="730" y="50"/>
                    </a:lnTo>
                    <a:lnTo>
                      <a:pt x="736" y="55"/>
                    </a:lnTo>
                    <a:lnTo>
                      <a:pt x="741" y="60"/>
                    </a:lnTo>
                    <a:lnTo>
                      <a:pt x="745" y="66"/>
                    </a:lnTo>
                    <a:lnTo>
                      <a:pt x="747" y="72"/>
                    </a:lnTo>
                    <a:lnTo>
                      <a:pt x="749" y="78"/>
                    </a:lnTo>
                    <a:lnTo>
                      <a:pt x="749" y="85"/>
                    </a:lnTo>
                    <a:lnTo>
                      <a:pt x="747" y="92"/>
                    </a:lnTo>
                    <a:lnTo>
                      <a:pt x="765" y="85"/>
                    </a:lnTo>
                    <a:lnTo>
                      <a:pt x="782" y="79"/>
                    </a:lnTo>
                    <a:lnTo>
                      <a:pt x="800" y="74"/>
                    </a:lnTo>
                    <a:lnTo>
                      <a:pt x="818" y="70"/>
                    </a:lnTo>
                    <a:lnTo>
                      <a:pt x="836" y="67"/>
                    </a:lnTo>
                    <a:lnTo>
                      <a:pt x="854" y="65"/>
                    </a:lnTo>
                    <a:lnTo>
                      <a:pt x="872" y="64"/>
                    </a:lnTo>
                    <a:lnTo>
                      <a:pt x="889" y="63"/>
                    </a:lnTo>
                    <a:lnTo>
                      <a:pt x="906" y="64"/>
                    </a:lnTo>
                    <a:lnTo>
                      <a:pt x="923" y="65"/>
                    </a:lnTo>
                    <a:lnTo>
                      <a:pt x="940" y="67"/>
                    </a:lnTo>
                    <a:lnTo>
                      <a:pt x="956" y="70"/>
                    </a:lnTo>
                    <a:lnTo>
                      <a:pt x="971" y="74"/>
                    </a:lnTo>
                    <a:lnTo>
                      <a:pt x="986" y="78"/>
                    </a:lnTo>
                    <a:lnTo>
                      <a:pt x="1000" y="83"/>
                    </a:lnTo>
                    <a:lnTo>
                      <a:pt x="1013" y="88"/>
                    </a:lnTo>
                    <a:lnTo>
                      <a:pt x="1026" y="94"/>
                    </a:lnTo>
                    <a:lnTo>
                      <a:pt x="1038" y="101"/>
                    </a:lnTo>
                    <a:lnTo>
                      <a:pt x="1048" y="108"/>
                    </a:lnTo>
                    <a:lnTo>
                      <a:pt x="1058" y="115"/>
                    </a:lnTo>
                    <a:lnTo>
                      <a:pt x="1066" y="123"/>
                    </a:lnTo>
                    <a:lnTo>
                      <a:pt x="1074" y="132"/>
                    </a:lnTo>
                    <a:lnTo>
                      <a:pt x="1080" y="140"/>
                    </a:lnTo>
                    <a:lnTo>
                      <a:pt x="1084" y="149"/>
                    </a:lnTo>
                    <a:lnTo>
                      <a:pt x="1088" y="159"/>
                    </a:lnTo>
                    <a:lnTo>
                      <a:pt x="1090" y="168"/>
                    </a:lnTo>
                    <a:lnTo>
                      <a:pt x="1090" y="178"/>
                    </a:lnTo>
                    <a:lnTo>
                      <a:pt x="1088" y="188"/>
                    </a:lnTo>
                    <a:lnTo>
                      <a:pt x="1085" y="198"/>
                    </a:lnTo>
                    <a:lnTo>
                      <a:pt x="1081" y="208"/>
                    </a:lnTo>
                    <a:lnTo>
                      <a:pt x="1074" y="218"/>
                    </a:lnTo>
                    <a:lnTo>
                      <a:pt x="1066" y="229"/>
                    </a:lnTo>
                    <a:lnTo>
                      <a:pt x="1084" y="240"/>
                    </a:lnTo>
                    <a:lnTo>
                      <a:pt x="1099" y="252"/>
                    </a:lnTo>
                    <a:lnTo>
                      <a:pt x="1113" y="263"/>
                    </a:lnTo>
                    <a:lnTo>
                      <a:pt x="1124" y="275"/>
                    </a:lnTo>
                    <a:lnTo>
                      <a:pt x="1133" y="287"/>
                    </a:lnTo>
                    <a:lnTo>
                      <a:pt x="1140" y="299"/>
                    </a:lnTo>
                    <a:lnTo>
                      <a:pt x="1145" y="311"/>
                    </a:lnTo>
                    <a:lnTo>
                      <a:pt x="1149" y="323"/>
                    </a:lnTo>
                    <a:lnTo>
                      <a:pt x="1150" y="334"/>
                    </a:lnTo>
                    <a:lnTo>
                      <a:pt x="1149" y="346"/>
                    </a:lnTo>
                    <a:lnTo>
                      <a:pt x="1147" y="357"/>
                    </a:lnTo>
                    <a:lnTo>
                      <a:pt x="1143" y="368"/>
                    </a:lnTo>
                    <a:lnTo>
                      <a:pt x="1137" y="379"/>
                    </a:lnTo>
                    <a:lnTo>
                      <a:pt x="1129" y="389"/>
                    </a:lnTo>
                    <a:lnTo>
                      <a:pt x="1121" y="398"/>
                    </a:lnTo>
                    <a:lnTo>
                      <a:pt x="1110" y="408"/>
                    </a:lnTo>
                    <a:lnTo>
                      <a:pt x="1098" y="416"/>
                    </a:lnTo>
                    <a:lnTo>
                      <a:pt x="1085" y="424"/>
                    </a:lnTo>
                    <a:lnTo>
                      <a:pt x="1071" y="432"/>
                    </a:lnTo>
                    <a:lnTo>
                      <a:pt x="1055" y="438"/>
                    </a:lnTo>
                    <a:lnTo>
                      <a:pt x="1038" y="444"/>
                    </a:lnTo>
                    <a:lnTo>
                      <a:pt x="1020" y="449"/>
                    </a:lnTo>
                    <a:lnTo>
                      <a:pt x="1001" y="453"/>
                    </a:lnTo>
                    <a:lnTo>
                      <a:pt x="981" y="457"/>
                    </a:lnTo>
                    <a:lnTo>
                      <a:pt x="959" y="459"/>
                    </a:lnTo>
                    <a:lnTo>
                      <a:pt x="937" y="460"/>
                    </a:lnTo>
                    <a:lnTo>
                      <a:pt x="914" y="461"/>
                    </a:lnTo>
                    <a:lnTo>
                      <a:pt x="891" y="460"/>
                    </a:lnTo>
                    <a:lnTo>
                      <a:pt x="867" y="457"/>
                    </a:lnTo>
                    <a:lnTo>
                      <a:pt x="841" y="454"/>
                    </a:lnTo>
                    <a:lnTo>
                      <a:pt x="816" y="449"/>
                    </a:lnTo>
                    <a:lnTo>
                      <a:pt x="790" y="444"/>
                    </a:lnTo>
                    <a:lnTo>
                      <a:pt x="777" y="454"/>
                    </a:lnTo>
                    <a:lnTo>
                      <a:pt x="764" y="464"/>
                    </a:lnTo>
                    <a:lnTo>
                      <a:pt x="751" y="474"/>
                    </a:lnTo>
                    <a:lnTo>
                      <a:pt x="738" y="482"/>
                    </a:lnTo>
                    <a:lnTo>
                      <a:pt x="724" y="490"/>
                    </a:lnTo>
                    <a:lnTo>
                      <a:pt x="710" y="497"/>
                    </a:lnTo>
                    <a:lnTo>
                      <a:pt x="696" y="503"/>
                    </a:lnTo>
                    <a:lnTo>
                      <a:pt x="682" y="509"/>
                    </a:lnTo>
                    <a:lnTo>
                      <a:pt x="668" y="513"/>
                    </a:lnTo>
                    <a:lnTo>
                      <a:pt x="653" y="518"/>
                    </a:lnTo>
                    <a:lnTo>
                      <a:pt x="639" y="521"/>
                    </a:lnTo>
                    <a:lnTo>
                      <a:pt x="624" y="524"/>
                    </a:lnTo>
                    <a:lnTo>
                      <a:pt x="609" y="526"/>
                    </a:lnTo>
                    <a:lnTo>
                      <a:pt x="595" y="527"/>
                    </a:lnTo>
                    <a:lnTo>
                      <a:pt x="580" y="528"/>
                    </a:lnTo>
                    <a:lnTo>
                      <a:pt x="565" y="528"/>
                    </a:lnTo>
                    <a:lnTo>
                      <a:pt x="550" y="527"/>
                    </a:lnTo>
                    <a:lnTo>
                      <a:pt x="536" y="526"/>
                    </a:lnTo>
                    <a:lnTo>
                      <a:pt x="521" y="524"/>
                    </a:lnTo>
                    <a:lnTo>
                      <a:pt x="507" y="522"/>
                    </a:lnTo>
                    <a:lnTo>
                      <a:pt x="493" y="518"/>
                    </a:lnTo>
                    <a:lnTo>
                      <a:pt x="478" y="514"/>
                    </a:lnTo>
                    <a:lnTo>
                      <a:pt x="465" y="510"/>
                    </a:lnTo>
                    <a:lnTo>
                      <a:pt x="451" y="505"/>
                    </a:lnTo>
                    <a:lnTo>
                      <a:pt x="438" y="499"/>
                    </a:lnTo>
                    <a:lnTo>
                      <a:pt x="424" y="493"/>
                    </a:lnTo>
                    <a:lnTo>
                      <a:pt x="412" y="486"/>
                    </a:lnTo>
                    <a:lnTo>
                      <a:pt x="399" y="478"/>
                    </a:lnTo>
                    <a:lnTo>
                      <a:pt x="387" y="470"/>
                    </a:lnTo>
                    <a:lnTo>
                      <a:pt x="375" y="461"/>
                    </a:lnTo>
                    <a:lnTo>
                      <a:pt x="364" y="452"/>
                    </a:lnTo>
                    <a:lnTo>
                      <a:pt x="353" y="442"/>
                    </a:lnTo>
                    <a:lnTo>
                      <a:pt x="331" y="448"/>
                    </a:lnTo>
                    <a:lnTo>
                      <a:pt x="308" y="452"/>
                    </a:lnTo>
                    <a:lnTo>
                      <a:pt x="286" y="455"/>
                    </a:lnTo>
                    <a:lnTo>
                      <a:pt x="263" y="457"/>
                    </a:lnTo>
                    <a:lnTo>
                      <a:pt x="241" y="458"/>
                    </a:lnTo>
                    <a:lnTo>
                      <a:pt x="219" y="458"/>
                    </a:lnTo>
                    <a:lnTo>
                      <a:pt x="197" y="457"/>
                    </a:lnTo>
                    <a:lnTo>
                      <a:pt x="177" y="454"/>
                    </a:lnTo>
                    <a:lnTo>
                      <a:pt x="156" y="451"/>
                    </a:lnTo>
                    <a:lnTo>
                      <a:pt x="137" y="447"/>
                    </a:lnTo>
                    <a:lnTo>
                      <a:pt x="118" y="442"/>
                    </a:lnTo>
                    <a:lnTo>
                      <a:pt x="100" y="436"/>
                    </a:lnTo>
                    <a:lnTo>
                      <a:pt x="84" y="430"/>
                    </a:lnTo>
                    <a:lnTo>
                      <a:pt x="68" y="423"/>
                    </a:lnTo>
                    <a:lnTo>
                      <a:pt x="54" y="415"/>
                    </a:lnTo>
                    <a:lnTo>
                      <a:pt x="41" y="406"/>
                    </a:lnTo>
                    <a:lnTo>
                      <a:pt x="30" y="397"/>
                    </a:lnTo>
                    <a:lnTo>
                      <a:pt x="20" y="387"/>
                    </a:lnTo>
                    <a:lnTo>
                      <a:pt x="12" y="377"/>
                    </a:lnTo>
                    <a:lnTo>
                      <a:pt x="6" y="366"/>
                    </a:lnTo>
                    <a:lnTo>
                      <a:pt x="2" y="355"/>
                    </a:lnTo>
                    <a:lnTo>
                      <a:pt x="0" y="344"/>
                    </a:lnTo>
                    <a:lnTo>
                      <a:pt x="0" y="332"/>
                    </a:lnTo>
                    <a:lnTo>
                      <a:pt x="2" y="320"/>
                    </a:lnTo>
                    <a:lnTo>
                      <a:pt x="7" y="307"/>
                    </a:lnTo>
                    <a:lnTo>
                      <a:pt x="14" y="295"/>
                    </a:lnTo>
                    <a:lnTo>
                      <a:pt x="24" y="282"/>
                    </a:lnTo>
                    <a:lnTo>
                      <a:pt x="37" y="269"/>
                    </a:lnTo>
                    <a:lnTo>
                      <a:pt x="52" y="256"/>
                    </a:lnTo>
                    <a:lnTo>
                      <a:pt x="70" y="243"/>
                    </a:lnTo>
                    <a:lnTo>
                      <a:pt x="92" y="230"/>
                    </a:lnTo>
                    <a:lnTo>
                      <a:pt x="116" y="217"/>
                    </a:lnTo>
                  </a:path>
                </a:pathLst>
              </a:custGeom>
              <a:solidFill>
                <a:srgbClr val="6699FF">
                  <a:alpha val="50195"/>
                </a:srgbClr>
              </a:solidFill>
              <a:ln w="254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7673" name="Freeform 5"/>
              <p:cNvSpPr>
                <a:spLocks/>
              </p:cNvSpPr>
              <p:nvPr/>
            </p:nvSpPr>
            <p:spPr bwMode="auto">
              <a:xfrm>
                <a:off x="114" y="3393"/>
                <a:ext cx="1145" cy="523"/>
              </a:xfrm>
              <a:custGeom>
                <a:avLst/>
                <a:gdLst>
                  <a:gd name="T0" fmla="*/ 72 w 1145"/>
                  <a:gd name="T1" fmla="*/ 165 h 523"/>
                  <a:gd name="T2" fmla="*/ 62 w 1145"/>
                  <a:gd name="T3" fmla="*/ 106 h 523"/>
                  <a:gd name="T4" fmla="*/ 95 w 1145"/>
                  <a:gd name="T5" fmla="*/ 58 h 523"/>
                  <a:gd name="T6" fmla="*/ 161 w 1145"/>
                  <a:gd name="T7" fmla="*/ 23 h 523"/>
                  <a:gd name="T8" fmla="*/ 244 w 1145"/>
                  <a:gd name="T9" fmla="*/ 3 h 523"/>
                  <a:gd name="T10" fmla="*/ 333 w 1145"/>
                  <a:gd name="T11" fmla="*/ 1 h 523"/>
                  <a:gd name="T12" fmla="*/ 414 w 1145"/>
                  <a:gd name="T13" fmla="*/ 20 h 523"/>
                  <a:gd name="T14" fmla="*/ 475 w 1145"/>
                  <a:gd name="T15" fmla="*/ 60 h 523"/>
                  <a:gd name="T16" fmla="*/ 505 w 1145"/>
                  <a:gd name="T17" fmla="*/ 53 h 523"/>
                  <a:gd name="T18" fmla="*/ 541 w 1145"/>
                  <a:gd name="T19" fmla="*/ 35 h 523"/>
                  <a:gd name="T20" fmla="*/ 585 w 1145"/>
                  <a:gd name="T21" fmla="*/ 25 h 523"/>
                  <a:gd name="T22" fmla="*/ 632 w 1145"/>
                  <a:gd name="T23" fmla="*/ 23 h 523"/>
                  <a:gd name="T24" fmla="*/ 675 w 1145"/>
                  <a:gd name="T25" fmla="*/ 29 h 523"/>
                  <a:gd name="T26" fmla="*/ 712 w 1145"/>
                  <a:gd name="T27" fmla="*/ 41 h 523"/>
                  <a:gd name="T28" fmla="*/ 737 w 1145"/>
                  <a:gd name="T29" fmla="*/ 59 h 523"/>
                  <a:gd name="T30" fmla="*/ 745 w 1145"/>
                  <a:gd name="T31" fmla="*/ 84 h 523"/>
                  <a:gd name="T32" fmla="*/ 796 w 1145"/>
                  <a:gd name="T33" fmla="*/ 73 h 523"/>
                  <a:gd name="T34" fmla="*/ 867 w 1145"/>
                  <a:gd name="T35" fmla="*/ 63 h 523"/>
                  <a:gd name="T36" fmla="*/ 935 w 1145"/>
                  <a:gd name="T37" fmla="*/ 66 h 523"/>
                  <a:gd name="T38" fmla="*/ 995 w 1145"/>
                  <a:gd name="T39" fmla="*/ 82 h 523"/>
                  <a:gd name="T40" fmla="*/ 1043 w 1145"/>
                  <a:gd name="T41" fmla="*/ 107 h 523"/>
                  <a:gd name="T42" fmla="*/ 1074 w 1145"/>
                  <a:gd name="T43" fmla="*/ 138 h 523"/>
                  <a:gd name="T44" fmla="*/ 1084 w 1145"/>
                  <a:gd name="T45" fmla="*/ 176 h 523"/>
                  <a:gd name="T46" fmla="*/ 1068 w 1145"/>
                  <a:gd name="T47" fmla="*/ 216 h 523"/>
                  <a:gd name="T48" fmla="*/ 1107 w 1145"/>
                  <a:gd name="T49" fmla="*/ 260 h 523"/>
                  <a:gd name="T50" fmla="*/ 1139 w 1145"/>
                  <a:gd name="T51" fmla="*/ 307 h 523"/>
                  <a:gd name="T52" fmla="*/ 1141 w 1145"/>
                  <a:gd name="T53" fmla="*/ 353 h 523"/>
                  <a:gd name="T54" fmla="*/ 1115 w 1145"/>
                  <a:gd name="T55" fmla="*/ 393 h 523"/>
                  <a:gd name="T56" fmla="*/ 1065 w 1145"/>
                  <a:gd name="T57" fmla="*/ 427 h 523"/>
                  <a:gd name="T58" fmla="*/ 996 w 1145"/>
                  <a:gd name="T59" fmla="*/ 448 h 523"/>
                  <a:gd name="T60" fmla="*/ 909 w 1145"/>
                  <a:gd name="T61" fmla="*/ 456 h 523"/>
                  <a:gd name="T62" fmla="*/ 812 w 1145"/>
                  <a:gd name="T63" fmla="*/ 444 h 523"/>
                  <a:gd name="T64" fmla="*/ 747 w 1145"/>
                  <a:gd name="T65" fmla="*/ 469 h 523"/>
                  <a:gd name="T66" fmla="*/ 692 w 1145"/>
                  <a:gd name="T67" fmla="*/ 497 h 523"/>
                  <a:gd name="T68" fmla="*/ 636 w 1145"/>
                  <a:gd name="T69" fmla="*/ 515 h 523"/>
                  <a:gd name="T70" fmla="*/ 577 w 1145"/>
                  <a:gd name="T71" fmla="*/ 522 h 523"/>
                  <a:gd name="T72" fmla="*/ 518 w 1145"/>
                  <a:gd name="T73" fmla="*/ 518 h 523"/>
                  <a:gd name="T74" fmla="*/ 463 w 1145"/>
                  <a:gd name="T75" fmla="*/ 504 h 523"/>
                  <a:gd name="T76" fmla="*/ 410 w 1145"/>
                  <a:gd name="T77" fmla="*/ 480 h 523"/>
                  <a:gd name="T78" fmla="*/ 362 w 1145"/>
                  <a:gd name="T79" fmla="*/ 447 h 523"/>
                  <a:gd name="T80" fmla="*/ 285 w 1145"/>
                  <a:gd name="T81" fmla="*/ 450 h 523"/>
                  <a:gd name="T82" fmla="*/ 196 w 1145"/>
                  <a:gd name="T83" fmla="*/ 452 h 523"/>
                  <a:gd name="T84" fmla="*/ 117 w 1145"/>
                  <a:gd name="T85" fmla="*/ 437 h 523"/>
                  <a:gd name="T86" fmla="*/ 54 w 1145"/>
                  <a:gd name="T87" fmla="*/ 410 h 523"/>
                  <a:gd name="T88" fmla="*/ 12 w 1145"/>
                  <a:gd name="T89" fmla="*/ 373 h 523"/>
                  <a:gd name="T90" fmla="*/ 0 w 1145"/>
                  <a:gd name="T91" fmla="*/ 328 h 523"/>
                  <a:gd name="T92" fmla="*/ 24 w 1145"/>
                  <a:gd name="T93" fmla="*/ 279 h 523"/>
                  <a:gd name="T94" fmla="*/ 92 w 1145"/>
                  <a:gd name="T95" fmla="*/ 227 h 523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1145"/>
                  <a:gd name="T145" fmla="*/ 0 h 523"/>
                  <a:gd name="T146" fmla="*/ 1145 w 1145"/>
                  <a:gd name="T147" fmla="*/ 523 h 523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1145" h="523">
                    <a:moveTo>
                      <a:pt x="115" y="215"/>
                    </a:moveTo>
                    <a:lnTo>
                      <a:pt x="96" y="198"/>
                    </a:lnTo>
                    <a:lnTo>
                      <a:pt x="83" y="181"/>
                    </a:lnTo>
                    <a:lnTo>
                      <a:pt x="72" y="165"/>
                    </a:lnTo>
                    <a:lnTo>
                      <a:pt x="64" y="149"/>
                    </a:lnTo>
                    <a:lnTo>
                      <a:pt x="61" y="134"/>
                    </a:lnTo>
                    <a:lnTo>
                      <a:pt x="60" y="120"/>
                    </a:lnTo>
                    <a:lnTo>
                      <a:pt x="62" y="106"/>
                    </a:lnTo>
                    <a:lnTo>
                      <a:pt x="67" y="93"/>
                    </a:lnTo>
                    <a:lnTo>
                      <a:pt x="74" y="80"/>
                    </a:lnTo>
                    <a:lnTo>
                      <a:pt x="84" y="69"/>
                    </a:lnTo>
                    <a:lnTo>
                      <a:pt x="95" y="58"/>
                    </a:lnTo>
                    <a:lnTo>
                      <a:pt x="109" y="47"/>
                    </a:lnTo>
                    <a:lnTo>
                      <a:pt x="125" y="39"/>
                    </a:lnTo>
                    <a:lnTo>
                      <a:pt x="142" y="31"/>
                    </a:lnTo>
                    <a:lnTo>
                      <a:pt x="161" y="23"/>
                    </a:lnTo>
                    <a:lnTo>
                      <a:pt x="180" y="17"/>
                    </a:lnTo>
                    <a:lnTo>
                      <a:pt x="201" y="11"/>
                    </a:lnTo>
                    <a:lnTo>
                      <a:pt x="222" y="7"/>
                    </a:lnTo>
                    <a:lnTo>
                      <a:pt x="244" y="3"/>
                    </a:lnTo>
                    <a:lnTo>
                      <a:pt x="267" y="1"/>
                    </a:lnTo>
                    <a:lnTo>
                      <a:pt x="288" y="0"/>
                    </a:lnTo>
                    <a:lnTo>
                      <a:pt x="310" y="0"/>
                    </a:lnTo>
                    <a:lnTo>
                      <a:pt x="333" y="1"/>
                    </a:lnTo>
                    <a:lnTo>
                      <a:pt x="354" y="4"/>
                    </a:lnTo>
                    <a:lnTo>
                      <a:pt x="375" y="8"/>
                    </a:lnTo>
                    <a:lnTo>
                      <a:pt x="395" y="13"/>
                    </a:lnTo>
                    <a:lnTo>
                      <a:pt x="414" y="20"/>
                    </a:lnTo>
                    <a:lnTo>
                      <a:pt x="432" y="28"/>
                    </a:lnTo>
                    <a:lnTo>
                      <a:pt x="448" y="37"/>
                    </a:lnTo>
                    <a:lnTo>
                      <a:pt x="463" y="48"/>
                    </a:lnTo>
                    <a:lnTo>
                      <a:pt x="475" y="60"/>
                    </a:lnTo>
                    <a:lnTo>
                      <a:pt x="485" y="74"/>
                    </a:lnTo>
                    <a:lnTo>
                      <a:pt x="491" y="67"/>
                    </a:lnTo>
                    <a:lnTo>
                      <a:pt x="497" y="60"/>
                    </a:lnTo>
                    <a:lnTo>
                      <a:pt x="505" y="53"/>
                    </a:lnTo>
                    <a:lnTo>
                      <a:pt x="513" y="48"/>
                    </a:lnTo>
                    <a:lnTo>
                      <a:pt x="522" y="44"/>
                    </a:lnTo>
                    <a:lnTo>
                      <a:pt x="531" y="39"/>
                    </a:lnTo>
                    <a:lnTo>
                      <a:pt x="541" y="35"/>
                    </a:lnTo>
                    <a:lnTo>
                      <a:pt x="552" y="32"/>
                    </a:lnTo>
                    <a:lnTo>
                      <a:pt x="563" y="29"/>
                    </a:lnTo>
                    <a:lnTo>
                      <a:pt x="574" y="27"/>
                    </a:lnTo>
                    <a:lnTo>
                      <a:pt x="585" y="25"/>
                    </a:lnTo>
                    <a:lnTo>
                      <a:pt x="597" y="24"/>
                    </a:lnTo>
                    <a:lnTo>
                      <a:pt x="609" y="23"/>
                    </a:lnTo>
                    <a:lnTo>
                      <a:pt x="620" y="23"/>
                    </a:lnTo>
                    <a:lnTo>
                      <a:pt x="632" y="23"/>
                    </a:lnTo>
                    <a:lnTo>
                      <a:pt x="643" y="24"/>
                    </a:lnTo>
                    <a:lnTo>
                      <a:pt x="655" y="25"/>
                    </a:lnTo>
                    <a:lnTo>
                      <a:pt x="665" y="27"/>
                    </a:lnTo>
                    <a:lnTo>
                      <a:pt x="675" y="29"/>
                    </a:lnTo>
                    <a:lnTo>
                      <a:pt x="685" y="31"/>
                    </a:lnTo>
                    <a:lnTo>
                      <a:pt x="695" y="34"/>
                    </a:lnTo>
                    <a:lnTo>
                      <a:pt x="704" y="38"/>
                    </a:lnTo>
                    <a:lnTo>
                      <a:pt x="712" y="41"/>
                    </a:lnTo>
                    <a:lnTo>
                      <a:pt x="719" y="45"/>
                    </a:lnTo>
                    <a:lnTo>
                      <a:pt x="726" y="49"/>
                    </a:lnTo>
                    <a:lnTo>
                      <a:pt x="732" y="54"/>
                    </a:lnTo>
                    <a:lnTo>
                      <a:pt x="737" y="59"/>
                    </a:lnTo>
                    <a:lnTo>
                      <a:pt x="741" y="65"/>
                    </a:lnTo>
                    <a:lnTo>
                      <a:pt x="743" y="71"/>
                    </a:lnTo>
                    <a:lnTo>
                      <a:pt x="745" y="77"/>
                    </a:lnTo>
                    <a:lnTo>
                      <a:pt x="745" y="84"/>
                    </a:lnTo>
                    <a:lnTo>
                      <a:pt x="743" y="91"/>
                    </a:lnTo>
                    <a:lnTo>
                      <a:pt x="761" y="84"/>
                    </a:lnTo>
                    <a:lnTo>
                      <a:pt x="778" y="78"/>
                    </a:lnTo>
                    <a:lnTo>
                      <a:pt x="796" y="73"/>
                    </a:lnTo>
                    <a:lnTo>
                      <a:pt x="814" y="69"/>
                    </a:lnTo>
                    <a:lnTo>
                      <a:pt x="832" y="66"/>
                    </a:lnTo>
                    <a:lnTo>
                      <a:pt x="850" y="64"/>
                    </a:lnTo>
                    <a:lnTo>
                      <a:pt x="867" y="63"/>
                    </a:lnTo>
                    <a:lnTo>
                      <a:pt x="884" y="62"/>
                    </a:lnTo>
                    <a:lnTo>
                      <a:pt x="901" y="63"/>
                    </a:lnTo>
                    <a:lnTo>
                      <a:pt x="918" y="64"/>
                    </a:lnTo>
                    <a:lnTo>
                      <a:pt x="935" y="66"/>
                    </a:lnTo>
                    <a:lnTo>
                      <a:pt x="951" y="69"/>
                    </a:lnTo>
                    <a:lnTo>
                      <a:pt x="966" y="73"/>
                    </a:lnTo>
                    <a:lnTo>
                      <a:pt x="981" y="77"/>
                    </a:lnTo>
                    <a:lnTo>
                      <a:pt x="995" y="82"/>
                    </a:lnTo>
                    <a:lnTo>
                      <a:pt x="1008" y="87"/>
                    </a:lnTo>
                    <a:lnTo>
                      <a:pt x="1021" y="93"/>
                    </a:lnTo>
                    <a:lnTo>
                      <a:pt x="1033" y="100"/>
                    </a:lnTo>
                    <a:lnTo>
                      <a:pt x="1043" y="107"/>
                    </a:lnTo>
                    <a:lnTo>
                      <a:pt x="1052" y="114"/>
                    </a:lnTo>
                    <a:lnTo>
                      <a:pt x="1060" y="122"/>
                    </a:lnTo>
                    <a:lnTo>
                      <a:pt x="1068" y="131"/>
                    </a:lnTo>
                    <a:lnTo>
                      <a:pt x="1074" y="138"/>
                    </a:lnTo>
                    <a:lnTo>
                      <a:pt x="1078" y="147"/>
                    </a:lnTo>
                    <a:lnTo>
                      <a:pt x="1082" y="157"/>
                    </a:lnTo>
                    <a:lnTo>
                      <a:pt x="1084" y="166"/>
                    </a:lnTo>
                    <a:lnTo>
                      <a:pt x="1084" y="176"/>
                    </a:lnTo>
                    <a:lnTo>
                      <a:pt x="1082" y="186"/>
                    </a:lnTo>
                    <a:lnTo>
                      <a:pt x="1079" y="196"/>
                    </a:lnTo>
                    <a:lnTo>
                      <a:pt x="1075" y="206"/>
                    </a:lnTo>
                    <a:lnTo>
                      <a:pt x="1068" y="216"/>
                    </a:lnTo>
                    <a:lnTo>
                      <a:pt x="1060" y="226"/>
                    </a:lnTo>
                    <a:lnTo>
                      <a:pt x="1078" y="237"/>
                    </a:lnTo>
                    <a:lnTo>
                      <a:pt x="1093" y="249"/>
                    </a:lnTo>
                    <a:lnTo>
                      <a:pt x="1107" y="260"/>
                    </a:lnTo>
                    <a:lnTo>
                      <a:pt x="1118" y="272"/>
                    </a:lnTo>
                    <a:lnTo>
                      <a:pt x="1127" y="284"/>
                    </a:lnTo>
                    <a:lnTo>
                      <a:pt x="1134" y="296"/>
                    </a:lnTo>
                    <a:lnTo>
                      <a:pt x="1139" y="307"/>
                    </a:lnTo>
                    <a:lnTo>
                      <a:pt x="1143" y="319"/>
                    </a:lnTo>
                    <a:lnTo>
                      <a:pt x="1144" y="330"/>
                    </a:lnTo>
                    <a:lnTo>
                      <a:pt x="1143" y="342"/>
                    </a:lnTo>
                    <a:lnTo>
                      <a:pt x="1141" y="353"/>
                    </a:lnTo>
                    <a:lnTo>
                      <a:pt x="1137" y="364"/>
                    </a:lnTo>
                    <a:lnTo>
                      <a:pt x="1131" y="375"/>
                    </a:lnTo>
                    <a:lnTo>
                      <a:pt x="1123" y="385"/>
                    </a:lnTo>
                    <a:lnTo>
                      <a:pt x="1115" y="393"/>
                    </a:lnTo>
                    <a:lnTo>
                      <a:pt x="1104" y="403"/>
                    </a:lnTo>
                    <a:lnTo>
                      <a:pt x="1092" y="411"/>
                    </a:lnTo>
                    <a:lnTo>
                      <a:pt x="1079" y="419"/>
                    </a:lnTo>
                    <a:lnTo>
                      <a:pt x="1065" y="427"/>
                    </a:lnTo>
                    <a:lnTo>
                      <a:pt x="1049" y="433"/>
                    </a:lnTo>
                    <a:lnTo>
                      <a:pt x="1033" y="439"/>
                    </a:lnTo>
                    <a:lnTo>
                      <a:pt x="1015" y="444"/>
                    </a:lnTo>
                    <a:lnTo>
                      <a:pt x="996" y="448"/>
                    </a:lnTo>
                    <a:lnTo>
                      <a:pt x="976" y="452"/>
                    </a:lnTo>
                    <a:lnTo>
                      <a:pt x="954" y="454"/>
                    </a:lnTo>
                    <a:lnTo>
                      <a:pt x="932" y="455"/>
                    </a:lnTo>
                    <a:lnTo>
                      <a:pt x="909" y="456"/>
                    </a:lnTo>
                    <a:lnTo>
                      <a:pt x="886" y="455"/>
                    </a:lnTo>
                    <a:lnTo>
                      <a:pt x="862" y="452"/>
                    </a:lnTo>
                    <a:lnTo>
                      <a:pt x="837" y="449"/>
                    </a:lnTo>
                    <a:lnTo>
                      <a:pt x="812" y="444"/>
                    </a:lnTo>
                    <a:lnTo>
                      <a:pt x="786" y="439"/>
                    </a:lnTo>
                    <a:lnTo>
                      <a:pt x="773" y="449"/>
                    </a:lnTo>
                    <a:lnTo>
                      <a:pt x="760" y="459"/>
                    </a:lnTo>
                    <a:lnTo>
                      <a:pt x="747" y="469"/>
                    </a:lnTo>
                    <a:lnTo>
                      <a:pt x="734" y="477"/>
                    </a:lnTo>
                    <a:lnTo>
                      <a:pt x="720" y="484"/>
                    </a:lnTo>
                    <a:lnTo>
                      <a:pt x="706" y="491"/>
                    </a:lnTo>
                    <a:lnTo>
                      <a:pt x="692" y="497"/>
                    </a:lnTo>
                    <a:lnTo>
                      <a:pt x="678" y="503"/>
                    </a:lnTo>
                    <a:lnTo>
                      <a:pt x="665" y="507"/>
                    </a:lnTo>
                    <a:lnTo>
                      <a:pt x="650" y="512"/>
                    </a:lnTo>
                    <a:lnTo>
                      <a:pt x="636" y="515"/>
                    </a:lnTo>
                    <a:lnTo>
                      <a:pt x="621" y="518"/>
                    </a:lnTo>
                    <a:lnTo>
                      <a:pt x="606" y="520"/>
                    </a:lnTo>
                    <a:lnTo>
                      <a:pt x="592" y="521"/>
                    </a:lnTo>
                    <a:lnTo>
                      <a:pt x="577" y="522"/>
                    </a:lnTo>
                    <a:lnTo>
                      <a:pt x="562" y="522"/>
                    </a:lnTo>
                    <a:lnTo>
                      <a:pt x="547" y="521"/>
                    </a:lnTo>
                    <a:lnTo>
                      <a:pt x="533" y="520"/>
                    </a:lnTo>
                    <a:lnTo>
                      <a:pt x="518" y="518"/>
                    </a:lnTo>
                    <a:lnTo>
                      <a:pt x="504" y="516"/>
                    </a:lnTo>
                    <a:lnTo>
                      <a:pt x="490" y="512"/>
                    </a:lnTo>
                    <a:lnTo>
                      <a:pt x="476" y="508"/>
                    </a:lnTo>
                    <a:lnTo>
                      <a:pt x="463" y="504"/>
                    </a:lnTo>
                    <a:lnTo>
                      <a:pt x="449" y="499"/>
                    </a:lnTo>
                    <a:lnTo>
                      <a:pt x="436" y="493"/>
                    </a:lnTo>
                    <a:lnTo>
                      <a:pt x="422" y="487"/>
                    </a:lnTo>
                    <a:lnTo>
                      <a:pt x="410" y="480"/>
                    </a:lnTo>
                    <a:lnTo>
                      <a:pt x="397" y="473"/>
                    </a:lnTo>
                    <a:lnTo>
                      <a:pt x="385" y="465"/>
                    </a:lnTo>
                    <a:lnTo>
                      <a:pt x="373" y="456"/>
                    </a:lnTo>
                    <a:lnTo>
                      <a:pt x="362" y="447"/>
                    </a:lnTo>
                    <a:lnTo>
                      <a:pt x="351" y="437"/>
                    </a:lnTo>
                    <a:lnTo>
                      <a:pt x="329" y="443"/>
                    </a:lnTo>
                    <a:lnTo>
                      <a:pt x="306" y="447"/>
                    </a:lnTo>
                    <a:lnTo>
                      <a:pt x="285" y="450"/>
                    </a:lnTo>
                    <a:lnTo>
                      <a:pt x="262" y="452"/>
                    </a:lnTo>
                    <a:lnTo>
                      <a:pt x="240" y="453"/>
                    </a:lnTo>
                    <a:lnTo>
                      <a:pt x="218" y="453"/>
                    </a:lnTo>
                    <a:lnTo>
                      <a:pt x="196" y="452"/>
                    </a:lnTo>
                    <a:lnTo>
                      <a:pt x="176" y="449"/>
                    </a:lnTo>
                    <a:lnTo>
                      <a:pt x="155" y="446"/>
                    </a:lnTo>
                    <a:lnTo>
                      <a:pt x="136" y="442"/>
                    </a:lnTo>
                    <a:lnTo>
                      <a:pt x="117" y="437"/>
                    </a:lnTo>
                    <a:lnTo>
                      <a:pt x="99" y="431"/>
                    </a:lnTo>
                    <a:lnTo>
                      <a:pt x="84" y="425"/>
                    </a:lnTo>
                    <a:lnTo>
                      <a:pt x="68" y="418"/>
                    </a:lnTo>
                    <a:lnTo>
                      <a:pt x="54" y="410"/>
                    </a:lnTo>
                    <a:lnTo>
                      <a:pt x="41" y="401"/>
                    </a:lnTo>
                    <a:lnTo>
                      <a:pt x="30" y="392"/>
                    </a:lnTo>
                    <a:lnTo>
                      <a:pt x="20" y="383"/>
                    </a:lnTo>
                    <a:lnTo>
                      <a:pt x="12" y="373"/>
                    </a:lnTo>
                    <a:lnTo>
                      <a:pt x="6" y="362"/>
                    </a:lnTo>
                    <a:lnTo>
                      <a:pt x="2" y="351"/>
                    </a:lnTo>
                    <a:lnTo>
                      <a:pt x="0" y="340"/>
                    </a:lnTo>
                    <a:lnTo>
                      <a:pt x="0" y="328"/>
                    </a:lnTo>
                    <a:lnTo>
                      <a:pt x="2" y="316"/>
                    </a:lnTo>
                    <a:lnTo>
                      <a:pt x="7" y="304"/>
                    </a:lnTo>
                    <a:lnTo>
                      <a:pt x="14" y="292"/>
                    </a:lnTo>
                    <a:lnTo>
                      <a:pt x="24" y="279"/>
                    </a:lnTo>
                    <a:lnTo>
                      <a:pt x="37" y="266"/>
                    </a:lnTo>
                    <a:lnTo>
                      <a:pt x="52" y="253"/>
                    </a:lnTo>
                    <a:lnTo>
                      <a:pt x="70" y="240"/>
                    </a:lnTo>
                    <a:lnTo>
                      <a:pt x="92" y="227"/>
                    </a:lnTo>
                    <a:lnTo>
                      <a:pt x="115" y="215"/>
                    </a:lnTo>
                  </a:path>
                </a:pathLst>
              </a:custGeom>
              <a:solidFill>
                <a:srgbClr val="6699FF">
                  <a:alpha val="50195"/>
                </a:srgbClr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grpSp>
          <p:nvGrpSpPr>
            <p:cNvPr id="27652" name="Group 6"/>
            <p:cNvGrpSpPr>
              <a:grpSpLocks/>
            </p:cNvGrpSpPr>
            <p:nvPr/>
          </p:nvGrpSpPr>
          <p:grpSpPr bwMode="auto">
            <a:xfrm>
              <a:off x="3894138" y="1828800"/>
              <a:ext cx="2438400" cy="1535113"/>
              <a:chOff x="114" y="3393"/>
              <a:chExt cx="1151" cy="529"/>
            </a:xfrm>
          </p:grpSpPr>
          <p:sp>
            <p:nvSpPr>
              <p:cNvPr id="27670" name="Freeform 7"/>
              <p:cNvSpPr>
                <a:spLocks/>
              </p:cNvSpPr>
              <p:nvPr/>
            </p:nvSpPr>
            <p:spPr bwMode="auto">
              <a:xfrm>
                <a:off x="114" y="3393"/>
                <a:ext cx="1151" cy="529"/>
              </a:xfrm>
              <a:custGeom>
                <a:avLst/>
                <a:gdLst>
                  <a:gd name="T0" fmla="*/ 83 w 1151"/>
                  <a:gd name="T1" fmla="*/ 183 h 529"/>
                  <a:gd name="T2" fmla="*/ 60 w 1151"/>
                  <a:gd name="T3" fmla="*/ 121 h 529"/>
                  <a:gd name="T4" fmla="*/ 84 w 1151"/>
                  <a:gd name="T5" fmla="*/ 70 h 529"/>
                  <a:gd name="T6" fmla="*/ 143 w 1151"/>
                  <a:gd name="T7" fmla="*/ 31 h 529"/>
                  <a:gd name="T8" fmla="*/ 223 w 1151"/>
                  <a:gd name="T9" fmla="*/ 7 h 529"/>
                  <a:gd name="T10" fmla="*/ 312 w 1151"/>
                  <a:gd name="T11" fmla="*/ 0 h 529"/>
                  <a:gd name="T12" fmla="*/ 397 w 1151"/>
                  <a:gd name="T13" fmla="*/ 13 h 529"/>
                  <a:gd name="T14" fmla="*/ 465 w 1151"/>
                  <a:gd name="T15" fmla="*/ 49 h 529"/>
                  <a:gd name="T16" fmla="*/ 500 w 1151"/>
                  <a:gd name="T17" fmla="*/ 61 h 529"/>
                  <a:gd name="T18" fmla="*/ 534 w 1151"/>
                  <a:gd name="T19" fmla="*/ 39 h 529"/>
                  <a:gd name="T20" fmla="*/ 577 w 1151"/>
                  <a:gd name="T21" fmla="*/ 27 h 529"/>
                  <a:gd name="T22" fmla="*/ 623 w 1151"/>
                  <a:gd name="T23" fmla="*/ 23 h 529"/>
                  <a:gd name="T24" fmla="*/ 668 w 1151"/>
                  <a:gd name="T25" fmla="*/ 27 h 529"/>
                  <a:gd name="T26" fmla="*/ 708 w 1151"/>
                  <a:gd name="T27" fmla="*/ 38 h 529"/>
                  <a:gd name="T28" fmla="*/ 736 w 1151"/>
                  <a:gd name="T29" fmla="*/ 55 h 529"/>
                  <a:gd name="T30" fmla="*/ 749 w 1151"/>
                  <a:gd name="T31" fmla="*/ 78 h 529"/>
                  <a:gd name="T32" fmla="*/ 782 w 1151"/>
                  <a:gd name="T33" fmla="*/ 79 h 529"/>
                  <a:gd name="T34" fmla="*/ 854 w 1151"/>
                  <a:gd name="T35" fmla="*/ 65 h 529"/>
                  <a:gd name="T36" fmla="*/ 923 w 1151"/>
                  <a:gd name="T37" fmla="*/ 65 h 529"/>
                  <a:gd name="T38" fmla="*/ 986 w 1151"/>
                  <a:gd name="T39" fmla="*/ 78 h 529"/>
                  <a:gd name="T40" fmla="*/ 1038 w 1151"/>
                  <a:gd name="T41" fmla="*/ 101 h 529"/>
                  <a:gd name="T42" fmla="*/ 1074 w 1151"/>
                  <a:gd name="T43" fmla="*/ 132 h 529"/>
                  <a:gd name="T44" fmla="*/ 1090 w 1151"/>
                  <a:gd name="T45" fmla="*/ 168 h 529"/>
                  <a:gd name="T46" fmla="*/ 1081 w 1151"/>
                  <a:gd name="T47" fmla="*/ 208 h 529"/>
                  <a:gd name="T48" fmla="*/ 1099 w 1151"/>
                  <a:gd name="T49" fmla="*/ 252 h 529"/>
                  <a:gd name="T50" fmla="*/ 1140 w 1151"/>
                  <a:gd name="T51" fmla="*/ 299 h 529"/>
                  <a:gd name="T52" fmla="*/ 1149 w 1151"/>
                  <a:gd name="T53" fmla="*/ 346 h 529"/>
                  <a:gd name="T54" fmla="*/ 1129 w 1151"/>
                  <a:gd name="T55" fmla="*/ 389 h 529"/>
                  <a:gd name="T56" fmla="*/ 1085 w 1151"/>
                  <a:gd name="T57" fmla="*/ 424 h 529"/>
                  <a:gd name="T58" fmla="*/ 1020 w 1151"/>
                  <a:gd name="T59" fmla="*/ 449 h 529"/>
                  <a:gd name="T60" fmla="*/ 937 w 1151"/>
                  <a:gd name="T61" fmla="*/ 460 h 529"/>
                  <a:gd name="T62" fmla="*/ 841 w 1151"/>
                  <a:gd name="T63" fmla="*/ 454 h 529"/>
                  <a:gd name="T64" fmla="*/ 764 w 1151"/>
                  <a:gd name="T65" fmla="*/ 464 h 529"/>
                  <a:gd name="T66" fmla="*/ 710 w 1151"/>
                  <a:gd name="T67" fmla="*/ 497 h 529"/>
                  <a:gd name="T68" fmla="*/ 653 w 1151"/>
                  <a:gd name="T69" fmla="*/ 518 h 529"/>
                  <a:gd name="T70" fmla="*/ 595 w 1151"/>
                  <a:gd name="T71" fmla="*/ 527 h 529"/>
                  <a:gd name="T72" fmla="*/ 536 w 1151"/>
                  <a:gd name="T73" fmla="*/ 526 h 529"/>
                  <a:gd name="T74" fmla="*/ 478 w 1151"/>
                  <a:gd name="T75" fmla="*/ 514 h 529"/>
                  <a:gd name="T76" fmla="*/ 424 w 1151"/>
                  <a:gd name="T77" fmla="*/ 493 h 529"/>
                  <a:gd name="T78" fmla="*/ 375 w 1151"/>
                  <a:gd name="T79" fmla="*/ 461 h 529"/>
                  <a:gd name="T80" fmla="*/ 308 w 1151"/>
                  <a:gd name="T81" fmla="*/ 452 h 529"/>
                  <a:gd name="T82" fmla="*/ 219 w 1151"/>
                  <a:gd name="T83" fmla="*/ 458 h 529"/>
                  <a:gd name="T84" fmla="*/ 137 w 1151"/>
                  <a:gd name="T85" fmla="*/ 447 h 529"/>
                  <a:gd name="T86" fmla="*/ 68 w 1151"/>
                  <a:gd name="T87" fmla="*/ 423 h 529"/>
                  <a:gd name="T88" fmla="*/ 20 w 1151"/>
                  <a:gd name="T89" fmla="*/ 387 h 529"/>
                  <a:gd name="T90" fmla="*/ 0 w 1151"/>
                  <a:gd name="T91" fmla="*/ 344 h 529"/>
                  <a:gd name="T92" fmla="*/ 14 w 1151"/>
                  <a:gd name="T93" fmla="*/ 295 h 529"/>
                  <a:gd name="T94" fmla="*/ 70 w 1151"/>
                  <a:gd name="T95" fmla="*/ 243 h 529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1151"/>
                  <a:gd name="T145" fmla="*/ 0 h 529"/>
                  <a:gd name="T146" fmla="*/ 1151 w 1151"/>
                  <a:gd name="T147" fmla="*/ 529 h 529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1151" h="529">
                    <a:moveTo>
                      <a:pt x="116" y="217"/>
                    </a:moveTo>
                    <a:lnTo>
                      <a:pt x="116" y="217"/>
                    </a:lnTo>
                    <a:lnTo>
                      <a:pt x="97" y="200"/>
                    </a:lnTo>
                    <a:lnTo>
                      <a:pt x="83" y="183"/>
                    </a:lnTo>
                    <a:lnTo>
                      <a:pt x="72" y="167"/>
                    </a:lnTo>
                    <a:lnTo>
                      <a:pt x="64" y="151"/>
                    </a:lnTo>
                    <a:lnTo>
                      <a:pt x="61" y="136"/>
                    </a:lnTo>
                    <a:lnTo>
                      <a:pt x="60" y="121"/>
                    </a:lnTo>
                    <a:lnTo>
                      <a:pt x="62" y="107"/>
                    </a:lnTo>
                    <a:lnTo>
                      <a:pt x="67" y="94"/>
                    </a:lnTo>
                    <a:lnTo>
                      <a:pt x="74" y="81"/>
                    </a:lnTo>
                    <a:lnTo>
                      <a:pt x="84" y="70"/>
                    </a:lnTo>
                    <a:lnTo>
                      <a:pt x="96" y="59"/>
                    </a:lnTo>
                    <a:lnTo>
                      <a:pt x="110" y="48"/>
                    </a:lnTo>
                    <a:lnTo>
                      <a:pt x="126" y="39"/>
                    </a:lnTo>
                    <a:lnTo>
                      <a:pt x="143" y="31"/>
                    </a:lnTo>
                    <a:lnTo>
                      <a:pt x="162" y="23"/>
                    </a:lnTo>
                    <a:lnTo>
                      <a:pt x="181" y="17"/>
                    </a:lnTo>
                    <a:lnTo>
                      <a:pt x="202" y="11"/>
                    </a:lnTo>
                    <a:lnTo>
                      <a:pt x="223" y="7"/>
                    </a:lnTo>
                    <a:lnTo>
                      <a:pt x="245" y="3"/>
                    </a:lnTo>
                    <a:lnTo>
                      <a:pt x="268" y="1"/>
                    </a:lnTo>
                    <a:lnTo>
                      <a:pt x="290" y="0"/>
                    </a:lnTo>
                    <a:lnTo>
                      <a:pt x="312" y="0"/>
                    </a:lnTo>
                    <a:lnTo>
                      <a:pt x="335" y="1"/>
                    </a:lnTo>
                    <a:lnTo>
                      <a:pt x="356" y="4"/>
                    </a:lnTo>
                    <a:lnTo>
                      <a:pt x="377" y="8"/>
                    </a:lnTo>
                    <a:lnTo>
                      <a:pt x="397" y="13"/>
                    </a:lnTo>
                    <a:lnTo>
                      <a:pt x="416" y="20"/>
                    </a:lnTo>
                    <a:lnTo>
                      <a:pt x="434" y="28"/>
                    </a:lnTo>
                    <a:lnTo>
                      <a:pt x="450" y="37"/>
                    </a:lnTo>
                    <a:lnTo>
                      <a:pt x="465" y="49"/>
                    </a:lnTo>
                    <a:lnTo>
                      <a:pt x="477" y="61"/>
                    </a:lnTo>
                    <a:lnTo>
                      <a:pt x="488" y="75"/>
                    </a:lnTo>
                    <a:lnTo>
                      <a:pt x="494" y="68"/>
                    </a:lnTo>
                    <a:lnTo>
                      <a:pt x="500" y="61"/>
                    </a:lnTo>
                    <a:lnTo>
                      <a:pt x="508" y="54"/>
                    </a:lnTo>
                    <a:lnTo>
                      <a:pt x="516" y="49"/>
                    </a:lnTo>
                    <a:lnTo>
                      <a:pt x="525" y="44"/>
                    </a:lnTo>
                    <a:lnTo>
                      <a:pt x="534" y="39"/>
                    </a:lnTo>
                    <a:lnTo>
                      <a:pt x="544" y="35"/>
                    </a:lnTo>
                    <a:lnTo>
                      <a:pt x="555" y="32"/>
                    </a:lnTo>
                    <a:lnTo>
                      <a:pt x="566" y="29"/>
                    </a:lnTo>
                    <a:lnTo>
                      <a:pt x="577" y="27"/>
                    </a:lnTo>
                    <a:lnTo>
                      <a:pt x="588" y="25"/>
                    </a:lnTo>
                    <a:lnTo>
                      <a:pt x="600" y="24"/>
                    </a:lnTo>
                    <a:lnTo>
                      <a:pt x="612" y="23"/>
                    </a:lnTo>
                    <a:lnTo>
                      <a:pt x="623" y="23"/>
                    </a:lnTo>
                    <a:lnTo>
                      <a:pt x="635" y="23"/>
                    </a:lnTo>
                    <a:lnTo>
                      <a:pt x="646" y="24"/>
                    </a:lnTo>
                    <a:lnTo>
                      <a:pt x="658" y="25"/>
                    </a:lnTo>
                    <a:lnTo>
                      <a:pt x="668" y="27"/>
                    </a:lnTo>
                    <a:lnTo>
                      <a:pt x="679" y="29"/>
                    </a:lnTo>
                    <a:lnTo>
                      <a:pt x="689" y="31"/>
                    </a:lnTo>
                    <a:lnTo>
                      <a:pt x="699" y="34"/>
                    </a:lnTo>
                    <a:lnTo>
                      <a:pt x="708" y="38"/>
                    </a:lnTo>
                    <a:lnTo>
                      <a:pt x="716" y="41"/>
                    </a:lnTo>
                    <a:lnTo>
                      <a:pt x="723" y="46"/>
                    </a:lnTo>
                    <a:lnTo>
                      <a:pt x="730" y="50"/>
                    </a:lnTo>
                    <a:lnTo>
                      <a:pt x="736" y="55"/>
                    </a:lnTo>
                    <a:lnTo>
                      <a:pt x="741" y="60"/>
                    </a:lnTo>
                    <a:lnTo>
                      <a:pt x="745" y="66"/>
                    </a:lnTo>
                    <a:lnTo>
                      <a:pt x="747" y="72"/>
                    </a:lnTo>
                    <a:lnTo>
                      <a:pt x="749" y="78"/>
                    </a:lnTo>
                    <a:lnTo>
                      <a:pt x="749" y="85"/>
                    </a:lnTo>
                    <a:lnTo>
                      <a:pt x="747" y="92"/>
                    </a:lnTo>
                    <a:lnTo>
                      <a:pt x="765" y="85"/>
                    </a:lnTo>
                    <a:lnTo>
                      <a:pt x="782" y="79"/>
                    </a:lnTo>
                    <a:lnTo>
                      <a:pt x="800" y="74"/>
                    </a:lnTo>
                    <a:lnTo>
                      <a:pt x="818" y="70"/>
                    </a:lnTo>
                    <a:lnTo>
                      <a:pt x="836" y="67"/>
                    </a:lnTo>
                    <a:lnTo>
                      <a:pt x="854" y="65"/>
                    </a:lnTo>
                    <a:lnTo>
                      <a:pt x="872" y="64"/>
                    </a:lnTo>
                    <a:lnTo>
                      <a:pt x="889" y="63"/>
                    </a:lnTo>
                    <a:lnTo>
                      <a:pt x="906" y="64"/>
                    </a:lnTo>
                    <a:lnTo>
                      <a:pt x="923" y="65"/>
                    </a:lnTo>
                    <a:lnTo>
                      <a:pt x="940" y="67"/>
                    </a:lnTo>
                    <a:lnTo>
                      <a:pt x="956" y="70"/>
                    </a:lnTo>
                    <a:lnTo>
                      <a:pt x="971" y="74"/>
                    </a:lnTo>
                    <a:lnTo>
                      <a:pt x="986" y="78"/>
                    </a:lnTo>
                    <a:lnTo>
                      <a:pt x="1000" y="83"/>
                    </a:lnTo>
                    <a:lnTo>
                      <a:pt x="1013" y="88"/>
                    </a:lnTo>
                    <a:lnTo>
                      <a:pt x="1026" y="94"/>
                    </a:lnTo>
                    <a:lnTo>
                      <a:pt x="1038" y="101"/>
                    </a:lnTo>
                    <a:lnTo>
                      <a:pt x="1048" y="108"/>
                    </a:lnTo>
                    <a:lnTo>
                      <a:pt x="1058" y="115"/>
                    </a:lnTo>
                    <a:lnTo>
                      <a:pt x="1066" y="123"/>
                    </a:lnTo>
                    <a:lnTo>
                      <a:pt x="1074" y="132"/>
                    </a:lnTo>
                    <a:lnTo>
                      <a:pt x="1080" y="140"/>
                    </a:lnTo>
                    <a:lnTo>
                      <a:pt x="1084" y="149"/>
                    </a:lnTo>
                    <a:lnTo>
                      <a:pt x="1088" y="159"/>
                    </a:lnTo>
                    <a:lnTo>
                      <a:pt x="1090" y="168"/>
                    </a:lnTo>
                    <a:lnTo>
                      <a:pt x="1090" y="178"/>
                    </a:lnTo>
                    <a:lnTo>
                      <a:pt x="1088" y="188"/>
                    </a:lnTo>
                    <a:lnTo>
                      <a:pt x="1085" y="198"/>
                    </a:lnTo>
                    <a:lnTo>
                      <a:pt x="1081" y="208"/>
                    </a:lnTo>
                    <a:lnTo>
                      <a:pt x="1074" y="218"/>
                    </a:lnTo>
                    <a:lnTo>
                      <a:pt x="1066" y="229"/>
                    </a:lnTo>
                    <a:lnTo>
                      <a:pt x="1084" y="240"/>
                    </a:lnTo>
                    <a:lnTo>
                      <a:pt x="1099" y="252"/>
                    </a:lnTo>
                    <a:lnTo>
                      <a:pt x="1113" y="263"/>
                    </a:lnTo>
                    <a:lnTo>
                      <a:pt x="1124" y="275"/>
                    </a:lnTo>
                    <a:lnTo>
                      <a:pt x="1133" y="287"/>
                    </a:lnTo>
                    <a:lnTo>
                      <a:pt x="1140" y="299"/>
                    </a:lnTo>
                    <a:lnTo>
                      <a:pt x="1145" y="311"/>
                    </a:lnTo>
                    <a:lnTo>
                      <a:pt x="1149" y="323"/>
                    </a:lnTo>
                    <a:lnTo>
                      <a:pt x="1150" y="334"/>
                    </a:lnTo>
                    <a:lnTo>
                      <a:pt x="1149" y="346"/>
                    </a:lnTo>
                    <a:lnTo>
                      <a:pt x="1147" y="357"/>
                    </a:lnTo>
                    <a:lnTo>
                      <a:pt x="1143" y="368"/>
                    </a:lnTo>
                    <a:lnTo>
                      <a:pt x="1137" y="379"/>
                    </a:lnTo>
                    <a:lnTo>
                      <a:pt x="1129" y="389"/>
                    </a:lnTo>
                    <a:lnTo>
                      <a:pt x="1121" y="398"/>
                    </a:lnTo>
                    <a:lnTo>
                      <a:pt x="1110" y="408"/>
                    </a:lnTo>
                    <a:lnTo>
                      <a:pt x="1098" y="416"/>
                    </a:lnTo>
                    <a:lnTo>
                      <a:pt x="1085" y="424"/>
                    </a:lnTo>
                    <a:lnTo>
                      <a:pt x="1071" y="432"/>
                    </a:lnTo>
                    <a:lnTo>
                      <a:pt x="1055" y="438"/>
                    </a:lnTo>
                    <a:lnTo>
                      <a:pt x="1038" y="444"/>
                    </a:lnTo>
                    <a:lnTo>
                      <a:pt x="1020" y="449"/>
                    </a:lnTo>
                    <a:lnTo>
                      <a:pt x="1001" y="453"/>
                    </a:lnTo>
                    <a:lnTo>
                      <a:pt x="981" y="457"/>
                    </a:lnTo>
                    <a:lnTo>
                      <a:pt x="959" y="459"/>
                    </a:lnTo>
                    <a:lnTo>
                      <a:pt x="937" y="460"/>
                    </a:lnTo>
                    <a:lnTo>
                      <a:pt x="914" y="461"/>
                    </a:lnTo>
                    <a:lnTo>
                      <a:pt x="891" y="460"/>
                    </a:lnTo>
                    <a:lnTo>
                      <a:pt x="867" y="457"/>
                    </a:lnTo>
                    <a:lnTo>
                      <a:pt x="841" y="454"/>
                    </a:lnTo>
                    <a:lnTo>
                      <a:pt x="816" y="449"/>
                    </a:lnTo>
                    <a:lnTo>
                      <a:pt x="790" y="444"/>
                    </a:lnTo>
                    <a:lnTo>
                      <a:pt x="777" y="454"/>
                    </a:lnTo>
                    <a:lnTo>
                      <a:pt x="764" y="464"/>
                    </a:lnTo>
                    <a:lnTo>
                      <a:pt x="751" y="474"/>
                    </a:lnTo>
                    <a:lnTo>
                      <a:pt x="738" y="482"/>
                    </a:lnTo>
                    <a:lnTo>
                      <a:pt x="724" y="490"/>
                    </a:lnTo>
                    <a:lnTo>
                      <a:pt x="710" y="497"/>
                    </a:lnTo>
                    <a:lnTo>
                      <a:pt x="696" y="503"/>
                    </a:lnTo>
                    <a:lnTo>
                      <a:pt x="682" y="509"/>
                    </a:lnTo>
                    <a:lnTo>
                      <a:pt x="668" y="513"/>
                    </a:lnTo>
                    <a:lnTo>
                      <a:pt x="653" y="518"/>
                    </a:lnTo>
                    <a:lnTo>
                      <a:pt x="639" y="521"/>
                    </a:lnTo>
                    <a:lnTo>
                      <a:pt x="624" y="524"/>
                    </a:lnTo>
                    <a:lnTo>
                      <a:pt x="609" y="526"/>
                    </a:lnTo>
                    <a:lnTo>
                      <a:pt x="595" y="527"/>
                    </a:lnTo>
                    <a:lnTo>
                      <a:pt x="580" y="528"/>
                    </a:lnTo>
                    <a:lnTo>
                      <a:pt x="565" y="528"/>
                    </a:lnTo>
                    <a:lnTo>
                      <a:pt x="550" y="527"/>
                    </a:lnTo>
                    <a:lnTo>
                      <a:pt x="536" y="526"/>
                    </a:lnTo>
                    <a:lnTo>
                      <a:pt x="521" y="524"/>
                    </a:lnTo>
                    <a:lnTo>
                      <a:pt x="507" y="522"/>
                    </a:lnTo>
                    <a:lnTo>
                      <a:pt x="493" y="518"/>
                    </a:lnTo>
                    <a:lnTo>
                      <a:pt x="478" y="514"/>
                    </a:lnTo>
                    <a:lnTo>
                      <a:pt x="465" y="510"/>
                    </a:lnTo>
                    <a:lnTo>
                      <a:pt x="451" y="505"/>
                    </a:lnTo>
                    <a:lnTo>
                      <a:pt x="438" y="499"/>
                    </a:lnTo>
                    <a:lnTo>
                      <a:pt x="424" y="493"/>
                    </a:lnTo>
                    <a:lnTo>
                      <a:pt x="412" y="486"/>
                    </a:lnTo>
                    <a:lnTo>
                      <a:pt x="399" y="478"/>
                    </a:lnTo>
                    <a:lnTo>
                      <a:pt x="387" y="470"/>
                    </a:lnTo>
                    <a:lnTo>
                      <a:pt x="375" y="461"/>
                    </a:lnTo>
                    <a:lnTo>
                      <a:pt x="364" y="452"/>
                    </a:lnTo>
                    <a:lnTo>
                      <a:pt x="353" y="442"/>
                    </a:lnTo>
                    <a:lnTo>
                      <a:pt x="331" y="448"/>
                    </a:lnTo>
                    <a:lnTo>
                      <a:pt x="308" y="452"/>
                    </a:lnTo>
                    <a:lnTo>
                      <a:pt x="286" y="455"/>
                    </a:lnTo>
                    <a:lnTo>
                      <a:pt x="263" y="457"/>
                    </a:lnTo>
                    <a:lnTo>
                      <a:pt x="241" y="458"/>
                    </a:lnTo>
                    <a:lnTo>
                      <a:pt x="219" y="458"/>
                    </a:lnTo>
                    <a:lnTo>
                      <a:pt x="197" y="457"/>
                    </a:lnTo>
                    <a:lnTo>
                      <a:pt x="177" y="454"/>
                    </a:lnTo>
                    <a:lnTo>
                      <a:pt x="156" y="451"/>
                    </a:lnTo>
                    <a:lnTo>
                      <a:pt x="137" y="447"/>
                    </a:lnTo>
                    <a:lnTo>
                      <a:pt x="118" y="442"/>
                    </a:lnTo>
                    <a:lnTo>
                      <a:pt x="100" y="436"/>
                    </a:lnTo>
                    <a:lnTo>
                      <a:pt x="84" y="430"/>
                    </a:lnTo>
                    <a:lnTo>
                      <a:pt x="68" y="423"/>
                    </a:lnTo>
                    <a:lnTo>
                      <a:pt x="54" y="415"/>
                    </a:lnTo>
                    <a:lnTo>
                      <a:pt x="41" y="406"/>
                    </a:lnTo>
                    <a:lnTo>
                      <a:pt x="30" y="397"/>
                    </a:lnTo>
                    <a:lnTo>
                      <a:pt x="20" y="387"/>
                    </a:lnTo>
                    <a:lnTo>
                      <a:pt x="12" y="377"/>
                    </a:lnTo>
                    <a:lnTo>
                      <a:pt x="6" y="366"/>
                    </a:lnTo>
                    <a:lnTo>
                      <a:pt x="2" y="355"/>
                    </a:lnTo>
                    <a:lnTo>
                      <a:pt x="0" y="344"/>
                    </a:lnTo>
                    <a:lnTo>
                      <a:pt x="0" y="332"/>
                    </a:lnTo>
                    <a:lnTo>
                      <a:pt x="2" y="320"/>
                    </a:lnTo>
                    <a:lnTo>
                      <a:pt x="7" y="307"/>
                    </a:lnTo>
                    <a:lnTo>
                      <a:pt x="14" y="295"/>
                    </a:lnTo>
                    <a:lnTo>
                      <a:pt x="24" y="282"/>
                    </a:lnTo>
                    <a:lnTo>
                      <a:pt x="37" y="269"/>
                    </a:lnTo>
                    <a:lnTo>
                      <a:pt x="52" y="256"/>
                    </a:lnTo>
                    <a:lnTo>
                      <a:pt x="70" y="243"/>
                    </a:lnTo>
                    <a:lnTo>
                      <a:pt x="92" y="230"/>
                    </a:lnTo>
                    <a:lnTo>
                      <a:pt x="116" y="217"/>
                    </a:lnTo>
                  </a:path>
                </a:pathLst>
              </a:custGeom>
              <a:solidFill>
                <a:srgbClr val="FF0066">
                  <a:alpha val="50195"/>
                </a:srgbClr>
              </a:solidFill>
              <a:ln w="254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7671" name="Freeform 8"/>
              <p:cNvSpPr>
                <a:spLocks/>
              </p:cNvSpPr>
              <p:nvPr/>
            </p:nvSpPr>
            <p:spPr bwMode="auto">
              <a:xfrm>
                <a:off x="114" y="3393"/>
                <a:ext cx="1145" cy="523"/>
              </a:xfrm>
              <a:custGeom>
                <a:avLst/>
                <a:gdLst>
                  <a:gd name="T0" fmla="*/ 72 w 1145"/>
                  <a:gd name="T1" fmla="*/ 165 h 523"/>
                  <a:gd name="T2" fmla="*/ 62 w 1145"/>
                  <a:gd name="T3" fmla="*/ 106 h 523"/>
                  <a:gd name="T4" fmla="*/ 95 w 1145"/>
                  <a:gd name="T5" fmla="*/ 58 h 523"/>
                  <a:gd name="T6" fmla="*/ 161 w 1145"/>
                  <a:gd name="T7" fmla="*/ 23 h 523"/>
                  <a:gd name="T8" fmla="*/ 244 w 1145"/>
                  <a:gd name="T9" fmla="*/ 3 h 523"/>
                  <a:gd name="T10" fmla="*/ 333 w 1145"/>
                  <a:gd name="T11" fmla="*/ 1 h 523"/>
                  <a:gd name="T12" fmla="*/ 414 w 1145"/>
                  <a:gd name="T13" fmla="*/ 20 h 523"/>
                  <a:gd name="T14" fmla="*/ 475 w 1145"/>
                  <a:gd name="T15" fmla="*/ 60 h 523"/>
                  <a:gd name="T16" fmla="*/ 505 w 1145"/>
                  <a:gd name="T17" fmla="*/ 53 h 523"/>
                  <a:gd name="T18" fmla="*/ 541 w 1145"/>
                  <a:gd name="T19" fmla="*/ 35 h 523"/>
                  <a:gd name="T20" fmla="*/ 585 w 1145"/>
                  <a:gd name="T21" fmla="*/ 25 h 523"/>
                  <a:gd name="T22" fmla="*/ 632 w 1145"/>
                  <a:gd name="T23" fmla="*/ 23 h 523"/>
                  <a:gd name="T24" fmla="*/ 675 w 1145"/>
                  <a:gd name="T25" fmla="*/ 29 h 523"/>
                  <a:gd name="T26" fmla="*/ 712 w 1145"/>
                  <a:gd name="T27" fmla="*/ 41 h 523"/>
                  <a:gd name="T28" fmla="*/ 737 w 1145"/>
                  <a:gd name="T29" fmla="*/ 59 h 523"/>
                  <a:gd name="T30" fmla="*/ 745 w 1145"/>
                  <a:gd name="T31" fmla="*/ 84 h 523"/>
                  <a:gd name="T32" fmla="*/ 796 w 1145"/>
                  <a:gd name="T33" fmla="*/ 73 h 523"/>
                  <a:gd name="T34" fmla="*/ 867 w 1145"/>
                  <a:gd name="T35" fmla="*/ 63 h 523"/>
                  <a:gd name="T36" fmla="*/ 935 w 1145"/>
                  <a:gd name="T37" fmla="*/ 66 h 523"/>
                  <a:gd name="T38" fmla="*/ 995 w 1145"/>
                  <a:gd name="T39" fmla="*/ 82 h 523"/>
                  <a:gd name="T40" fmla="*/ 1043 w 1145"/>
                  <a:gd name="T41" fmla="*/ 107 h 523"/>
                  <a:gd name="T42" fmla="*/ 1074 w 1145"/>
                  <a:gd name="T43" fmla="*/ 138 h 523"/>
                  <a:gd name="T44" fmla="*/ 1084 w 1145"/>
                  <a:gd name="T45" fmla="*/ 176 h 523"/>
                  <a:gd name="T46" fmla="*/ 1068 w 1145"/>
                  <a:gd name="T47" fmla="*/ 216 h 523"/>
                  <a:gd name="T48" fmla="*/ 1107 w 1145"/>
                  <a:gd name="T49" fmla="*/ 260 h 523"/>
                  <a:gd name="T50" fmla="*/ 1139 w 1145"/>
                  <a:gd name="T51" fmla="*/ 307 h 523"/>
                  <a:gd name="T52" fmla="*/ 1141 w 1145"/>
                  <a:gd name="T53" fmla="*/ 353 h 523"/>
                  <a:gd name="T54" fmla="*/ 1115 w 1145"/>
                  <a:gd name="T55" fmla="*/ 393 h 523"/>
                  <a:gd name="T56" fmla="*/ 1065 w 1145"/>
                  <a:gd name="T57" fmla="*/ 427 h 523"/>
                  <a:gd name="T58" fmla="*/ 996 w 1145"/>
                  <a:gd name="T59" fmla="*/ 448 h 523"/>
                  <a:gd name="T60" fmla="*/ 909 w 1145"/>
                  <a:gd name="T61" fmla="*/ 456 h 523"/>
                  <a:gd name="T62" fmla="*/ 812 w 1145"/>
                  <a:gd name="T63" fmla="*/ 444 h 523"/>
                  <a:gd name="T64" fmla="*/ 747 w 1145"/>
                  <a:gd name="T65" fmla="*/ 469 h 523"/>
                  <a:gd name="T66" fmla="*/ 692 w 1145"/>
                  <a:gd name="T67" fmla="*/ 497 h 523"/>
                  <a:gd name="T68" fmla="*/ 636 w 1145"/>
                  <a:gd name="T69" fmla="*/ 515 h 523"/>
                  <a:gd name="T70" fmla="*/ 577 w 1145"/>
                  <a:gd name="T71" fmla="*/ 522 h 523"/>
                  <a:gd name="T72" fmla="*/ 518 w 1145"/>
                  <a:gd name="T73" fmla="*/ 518 h 523"/>
                  <a:gd name="T74" fmla="*/ 463 w 1145"/>
                  <a:gd name="T75" fmla="*/ 504 h 523"/>
                  <a:gd name="T76" fmla="*/ 410 w 1145"/>
                  <a:gd name="T77" fmla="*/ 480 h 523"/>
                  <a:gd name="T78" fmla="*/ 362 w 1145"/>
                  <a:gd name="T79" fmla="*/ 447 h 523"/>
                  <a:gd name="T80" fmla="*/ 285 w 1145"/>
                  <a:gd name="T81" fmla="*/ 450 h 523"/>
                  <a:gd name="T82" fmla="*/ 196 w 1145"/>
                  <a:gd name="T83" fmla="*/ 452 h 523"/>
                  <a:gd name="T84" fmla="*/ 117 w 1145"/>
                  <a:gd name="T85" fmla="*/ 437 h 523"/>
                  <a:gd name="T86" fmla="*/ 54 w 1145"/>
                  <a:gd name="T87" fmla="*/ 410 h 523"/>
                  <a:gd name="T88" fmla="*/ 12 w 1145"/>
                  <a:gd name="T89" fmla="*/ 373 h 523"/>
                  <a:gd name="T90" fmla="*/ 0 w 1145"/>
                  <a:gd name="T91" fmla="*/ 328 h 523"/>
                  <a:gd name="T92" fmla="*/ 24 w 1145"/>
                  <a:gd name="T93" fmla="*/ 279 h 523"/>
                  <a:gd name="T94" fmla="*/ 92 w 1145"/>
                  <a:gd name="T95" fmla="*/ 227 h 523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1145"/>
                  <a:gd name="T145" fmla="*/ 0 h 523"/>
                  <a:gd name="T146" fmla="*/ 1145 w 1145"/>
                  <a:gd name="T147" fmla="*/ 523 h 523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1145" h="523">
                    <a:moveTo>
                      <a:pt x="115" y="215"/>
                    </a:moveTo>
                    <a:lnTo>
                      <a:pt x="96" y="198"/>
                    </a:lnTo>
                    <a:lnTo>
                      <a:pt x="83" y="181"/>
                    </a:lnTo>
                    <a:lnTo>
                      <a:pt x="72" y="165"/>
                    </a:lnTo>
                    <a:lnTo>
                      <a:pt x="64" y="149"/>
                    </a:lnTo>
                    <a:lnTo>
                      <a:pt x="61" y="134"/>
                    </a:lnTo>
                    <a:lnTo>
                      <a:pt x="60" y="120"/>
                    </a:lnTo>
                    <a:lnTo>
                      <a:pt x="62" y="106"/>
                    </a:lnTo>
                    <a:lnTo>
                      <a:pt x="67" y="93"/>
                    </a:lnTo>
                    <a:lnTo>
                      <a:pt x="74" y="80"/>
                    </a:lnTo>
                    <a:lnTo>
                      <a:pt x="84" y="69"/>
                    </a:lnTo>
                    <a:lnTo>
                      <a:pt x="95" y="58"/>
                    </a:lnTo>
                    <a:lnTo>
                      <a:pt x="109" y="47"/>
                    </a:lnTo>
                    <a:lnTo>
                      <a:pt x="125" y="39"/>
                    </a:lnTo>
                    <a:lnTo>
                      <a:pt x="142" y="31"/>
                    </a:lnTo>
                    <a:lnTo>
                      <a:pt x="161" y="23"/>
                    </a:lnTo>
                    <a:lnTo>
                      <a:pt x="180" y="17"/>
                    </a:lnTo>
                    <a:lnTo>
                      <a:pt x="201" y="11"/>
                    </a:lnTo>
                    <a:lnTo>
                      <a:pt x="222" y="7"/>
                    </a:lnTo>
                    <a:lnTo>
                      <a:pt x="244" y="3"/>
                    </a:lnTo>
                    <a:lnTo>
                      <a:pt x="267" y="1"/>
                    </a:lnTo>
                    <a:lnTo>
                      <a:pt x="288" y="0"/>
                    </a:lnTo>
                    <a:lnTo>
                      <a:pt x="310" y="0"/>
                    </a:lnTo>
                    <a:lnTo>
                      <a:pt x="333" y="1"/>
                    </a:lnTo>
                    <a:lnTo>
                      <a:pt x="354" y="4"/>
                    </a:lnTo>
                    <a:lnTo>
                      <a:pt x="375" y="8"/>
                    </a:lnTo>
                    <a:lnTo>
                      <a:pt x="395" y="13"/>
                    </a:lnTo>
                    <a:lnTo>
                      <a:pt x="414" y="20"/>
                    </a:lnTo>
                    <a:lnTo>
                      <a:pt x="432" y="28"/>
                    </a:lnTo>
                    <a:lnTo>
                      <a:pt x="448" y="37"/>
                    </a:lnTo>
                    <a:lnTo>
                      <a:pt x="463" y="48"/>
                    </a:lnTo>
                    <a:lnTo>
                      <a:pt x="475" y="60"/>
                    </a:lnTo>
                    <a:lnTo>
                      <a:pt x="485" y="74"/>
                    </a:lnTo>
                    <a:lnTo>
                      <a:pt x="491" y="67"/>
                    </a:lnTo>
                    <a:lnTo>
                      <a:pt x="497" y="60"/>
                    </a:lnTo>
                    <a:lnTo>
                      <a:pt x="505" y="53"/>
                    </a:lnTo>
                    <a:lnTo>
                      <a:pt x="513" y="48"/>
                    </a:lnTo>
                    <a:lnTo>
                      <a:pt x="522" y="44"/>
                    </a:lnTo>
                    <a:lnTo>
                      <a:pt x="531" y="39"/>
                    </a:lnTo>
                    <a:lnTo>
                      <a:pt x="541" y="35"/>
                    </a:lnTo>
                    <a:lnTo>
                      <a:pt x="552" y="32"/>
                    </a:lnTo>
                    <a:lnTo>
                      <a:pt x="563" y="29"/>
                    </a:lnTo>
                    <a:lnTo>
                      <a:pt x="574" y="27"/>
                    </a:lnTo>
                    <a:lnTo>
                      <a:pt x="585" y="25"/>
                    </a:lnTo>
                    <a:lnTo>
                      <a:pt x="597" y="24"/>
                    </a:lnTo>
                    <a:lnTo>
                      <a:pt x="609" y="23"/>
                    </a:lnTo>
                    <a:lnTo>
                      <a:pt x="620" y="23"/>
                    </a:lnTo>
                    <a:lnTo>
                      <a:pt x="632" y="23"/>
                    </a:lnTo>
                    <a:lnTo>
                      <a:pt x="643" y="24"/>
                    </a:lnTo>
                    <a:lnTo>
                      <a:pt x="655" y="25"/>
                    </a:lnTo>
                    <a:lnTo>
                      <a:pt x="665" y="27"/>
                    </a:lnTo>
                    <a:lnTo>
                      <a:pt x="675" y="29"/>
                    </a:lnTo>
                    <a:lnTo>
                      <a:pt x="685" y="31"/>
                    </a:lnTo>
                    <a:lnTo>
                      <a:pt x="695" y="34"/>
                    </a:lnTo>
                    <a:lnTo>
                      <a:pt x="704" y="38"/>
                    </a:lnTo>
                    <a:lnTo>
                      <a:pt x="712" y="41"/>
                    </a:lnTo>
                    <a:lnTo>
                      <a:pt x="719" y="45"/>
                    </a:lnTo>
                    <a:lnTo>
                      <a:pt x="726" y="49"/>
                    </a:lnTo>
                    <a:lnTo>
                      <a:pt x="732" y="54"/>
                    </a:lnTo>
                    <a:lnTo>
                      <a:pt x="737" y="59"/>
                    </a:lnTo>
                    <a:lnTo>
                      <a:pt x="741" y="65"/>
                    </a:lnTo>
                    <a:lnTo>
                      <a:pt x="743" y="71"/>
                    </a:lnTo>
                    <a:lnTo>
                      <a:pt x="745" y="77"/>
                    </a:lnTo>
                    <a:lnTo>
                      <a:pt x="745" y="84"/>
                    </a:lnTo>
                    <a:lnTo>
                      <a:pt x="743" y="91"/>
                    </a:lnTo>
                    <a:lnTo>
                      <a:pt x="761" y="84"/>
                    </a:lnTo>
                    <a:lnTo>
                      <a:pt x="778" y="78"/>
                    </a:lnTo>
                    <a:lnTo>
                      <a:pt x="796" y="73"/>
                    </a:lnTo>
                    <a:lnTo>
                      <a:pt x="814" y="69"/>
                    </a:lnTo>
                    <a:lnTo>
                      <a:pt x="832" y="66"/>
                    </a:lnTo>
                    <a:lnTo>
                      <a:pt x="850" y="64"/>
                    </a:lnTo>
                    <a:lnTo>
                      <a:pt x="867" y="63"/>
                    </a:lnTo>
                    <a:lnTo>
                      <a:pt x="884" y="62"/>
                    </a:lnTo>
                    <a:lnTo>
                      <a:pt x="901" y="63"/>
                    </a:lnTo>
                    <a:lnTo>
                      <a:pt x="918" y="64"/>
                    </a:lnTo>
                    <a:lnTo>
                      <a:pt x="935" y="66"/>
                    </a:lnTo>
                    <a:lnTo>
                      <a:pt x="951" y="69"/>
                    </a:lnTo>
                    <a:lnTo>
                      <a:pt x="966" y="73"/>
                    </a:lnTo>
                    <a:lnTo>
                      <a:pt x="981" y="77"/>
                    </a:lnTo>
                    <a:lnTo>
                      <a:pt x="995" y="82"/>
                    </a:lnTo>
                    <a:lnTo>
                      <a:pt x="1008" y="87"/>
                    </a:lnTo>
                    <a:lnTo>
                      <a:pt x="1021" y="93"/>
                    </a:lnTo>
                    <a:lnTo>
                      <a:pt x="1033" y="100"/>
                    </a:lnTo>
                    <a:lnTo>
                      <a:pt x="1043" y="107"/>
                    </a:lnTo>
                    <a:lnTo>
                      <a:pt x="1052" y="114"/>
                    </a:lnTo>
                    <a:lnTo>
                      <a:pt x="1060" y="122"/>
                    </a:lnTo>
                    <a:lnTo>
                      <a:pt x="1068" y="131"/>
                    </a:lnTo>
                    <a:lnTo>
                      <a:pt x="1074" y="138"/>
                    </a:lnTo>
                    <a:lnTo>
                      <a:pt x="1078" y="147"/>
                    </a:lnTo>
                    <a:lnTo>
                      <a:pt x="1082" y="157"/>
                    </a:lnTo>
                    <a:lnTo>
                      <a:pt x="1084" y="166"/>
                    </a:lnTo>
                    <a:lnTo>
                      <a:pt x="1084" y="176"/>
                    </a:lnTo>
                    <a:lnTo>
                      <a:pt x="1082" y="186"/>
                    </a:lnTo>
                    <a:lnTo>
                      <a:pt x="1079" y="196"/>
                    </a:lnTo>
                    <a:lnTo>
                      <a:pt x="1075" y="206"/>
                    </a:lnTo>
                    <a:lnTo>
                      <a:pt x="1068" y="216"/>
                    </a:lnTo>
                    <a:lnTo>
                      <a:pt x="1060" y="226"/>
                    </a:lnTo>
                    <a:lnTo>
                      <a:pt x="1078" y="237"/>
                    </a:lnTo>
                    <a:lnTo>
                      <a:pt x="1093" y="249"/>
                    </a:lnTo>
                    <a:lnTo>
                      <a:pt x="1107" y="260"/>
                    </a:lnTo>
                    <a:lnTo>
                      <a:pt x="1118" y="272"/>
                    </a:lnTo>
                    <a:lnTo>
                      <a:pt x="1127" y="284"/>
                    </a:lnTo>
                    <a:lnTo>
                      <a:pt x="1134" y="296"/>
                    </a:lnTo>
                    <a:lnTo>
                      <a:pt x="1139" y="307"/>
                    </a:lnTo>
                    <a:lnTo>
                      <a:pt x="1143" y="319"/>
                    </a:lnTo>
                    <a:lnTo>
                      <a:pt x="1144" y="330"/>
                    </a:lnTo>
                    <a:lnTo>
                      <a:pt x="1143" y="342"/>
                    </a:lnTo>
                    <a:lnTo>
                      <a:pt x="1141" y="353"/>
                    </a:lnTo>
                    <a:lnTo>
                      <a:pt x="1137" y="364"/>
                    </a:lnTo>
                    <a:lnTo>
                      <a:pt x="1131" y="375"/>
                    </a:lnTo>
                    <a:lnTo>
                      <a:pt x="1123" y="385"/>
                    </a:lnTo>
                    <a:lnTo>
                      <a:pt x="1115" y="393"/>
                    </a:lnTo>
                    <a:lnTo>
                      <a:pt x="1104" y="403"/>
                    </a:lnTo>
                    <a:lnTo>
                      <a:pt x="1092" y="411"/>
                    </a:lnTo>
                    <a:lnTo>
                      <a:pt x="1079" y="419"/>
                    </a:lnTo>
                    <a:lnTo>
                      <a:pt x="1065" y="427"/>
                    </a:lnTo>
                    <a:lnTo>
                      <a:pt x="1049" y="433"/>
                    </a:lnTo>
                    <a:lnTo>
                      <a:pt x="1033" y="439"/>
                    </a:lnTo>
                    <a:lnTo>
                      <a:pt x="1015" y="444"/>
                    </a:lnTo>
                    <a:lnTo>
                      <a:pt x="996" y="448"/>
                    </a:lnTo>
                    <a:lnTo>
                      <a:pt x="976" y="452"/>
                    </a:lnTo>
                    <a:lnTo>
                      <a:pt x="954" y="454"/>
                    </a:lnTo>
                    <a:lnTo>
                      <a:pt x="932" y="455"/>
                    </a:lnTo>
                    <a:lnTo>
                      <a:pt x="909" y="456"/>
                    </a:lnTo>
                    <a:lnTo>
                      <a:pt x="886" y="455"/>
                    </a:lnTo>
                    <a:lnTo>
                      <a:pt x="862" y="452"/>
                    </a:lnTo>
                    <a:lnTo>
                      <a:pt x="837" y="449"/>
                    </a:lnTo>
                    <a:lnTo>
                      <a:pt x="812" y="444"/>
                    </a:lnTo>
                    <a:lnTo>
                      <a:pt x="786" y="439"/>
                    </a:lnTo>
                    <a:lnTo>
                      <a:pt x="773" y="449"/>
                    </a:lnTo>
                    <a:lnTo>
                      <a:pt x="760" y="459"/>
                    </a:lnTo>
                    <a:lnTo>
                      <a:pt x="747" y="469"/>
                    </a:lnTo>
                    <a:lnTo>
                      <a:pt x="734" y="477"/>
                    </a:lnTo>
                    <a:lnTo>
                      <a:pt x="720" y="484"/>
                    </a:lnTo>
                    <a:lnTo>
                      <a:pt x="706" y="491"/>
                    </a:lnTo>
                    <a:lnTo>
                      <a:pt x="692" y="497"/>
                    </a:lnTo>
                    <a:lnTo>
                      <a:pt x="678" y="503"/>
                    </a:lnTo>
                    <a:lnTo>
                      <a:pt x="665" y="507"/>
                    </a:lnTo>
                    <a:lnTo>
                      <a:pt x="650" y="512"/>
                    </a:lnTo>
                    <a:lnTo>
                      <a:pt x="636" y="515"/>
                    </a:lnTo>
                    <a:lnTo>
                      <a:pt x="621" y="518"/>
                    </a:lnTo>
                    <a:lnTo>
                      <a:pt x="606" y="520"/>
                    </a:lnTo>
                    <a:lnTo>
                      <a:pt x="592" y="521"/>
                    </a:lnTo>
                    <a:lnTo>
                      <a:pt x="577" y="522"/>
                    </a:lnTo>
                    <a:lnTo>
                      <a:pt x="562" y="522"/>
                    </a:lnTo>
                    <a:lnTo>
                      <a:pt x="547" y="521"/>
                    </a:lnTo>
                    <a:lnTo>
                      <a:pt x="533" y="520"/>
                    </a:lnTo>
                    <a:lnTo>
                      <a:pt x="518" y="518"/>
                    </a:lnTo>
                    <a:lnTo>
                      <a:pt x="504" y="516"/>
                    </a:lnTo>
                    <a:lnTo>
                      <a:pt x="490" y="512"/>
                    </a:lnTo>
                    <a:lnTo>
                      <a:pt x="476" y="508"/>
                    </a:lnTo>
                    <a:lnTo>
                      <a:pt x="463" y="504"/>
                    </a:lnTo>
                    <a:lnTo>
                      <a:pt x="449" y="499"/>
                    </a:lnTo>
                    <a:lnTo>
                      <a:pt x="436" y="493"/>
                    </a:lnTo>
                    <a:lnTo>
                      <a:pt x="422" y="487"/>
                    </a:lnTo>
                    <a:lnTo>
                      <a:pt x="410" y="480"/>
                    </a:lnTo>
                    <a:lnTo>
                      <a:pt x="397" y="473"/>
                    </a:lnTo>
                    <a:lnTo>
                      <a:pt x="385" y="465"/>
                    </a:lnTo>
                    <a:lnTo>
                      <a:pt x="373" y="456"/>
                    </a:lnTo>
                    <a:lnTo>
                      <a:pt x="362" y="447"/>
                    </a:lnTo>
                    <a:lnTo>
                      <a:pt x="351" y="437"/>
                    </a:lnTo>
                    <a:lnTo>
                      <a:pt x="329" y="443"/>
                    </a:lnTo>
                    <a:lnTo>
                      <a:pt x="306" y="447"/>
                    </a:lnTo>
                    <a:lnTo>
                      <a:pt x="285" y="450"/>
                    </a:lnTo>
                    <a:lnTo>
                      <a:pt x="262" y="452"/>
                    </a:lnTo>
                    <a:lnTo>
                      <a:pt x="240" y="453"/>
                    </a:lnTo>
                    <a:lnTo>
                      <a:pt x="218" y="453"/>
                    </a:lnTo>
                    <a:lnTo>
                      <a:pt x="196" y="452"/>
                    </a:lnTo>
                    <a:lnTo>
                      <a:pt x="176" y="449"/>
                    </a:lnTo>
                    <a:lnTo>
                      <a:pt x="155" y="446"/>
                    </a:lnTo>
                    <a:lnTo>
                      <a:pt x="136" y="442"/>
                    </a:lnTo>
                    <a:lnTo>
                      <a:pt x="117" y="437"/>
                    </a:lnTo>
                    <a:lnTo>
                      <a:pt x="99" y="431"/>
                    </a:lnTo>
                    <a:lnTo>
                      <a:pt x="84" y="425"/>
                    </a:lnTo>
                    <a:lnTo>
                      <a:pt x="68" y="418"/>
                    </a:lnTo>
                    <a:lnTo>
                      <a:pt x="54" y="410"/>
                    </a:lnTo>
                    <a:lnTo>
                      <a:pt x="41" y="401"/>
                    </a:lnTo>
                    <a:lnTo>
                      <a:pt x="30" y="392"/>
                    </a:lnTo>
                    <a:lnTo>
                      <a:pt x="20" y="383"/>
                    </a:lnTo>
                    <a:lnTo>
                      <a:pt x="12" y="373"/>
                    </a:lnTo>
                    <a:lnTo>
                      <a:pt x="6" y="362"/>
                    </a:lnTo>
                    <a:lnTo>
                      <a:pt x="2" y="351"/>
                    </a:lnTo>
                    <a:lnTo>
                      <a:pt x="0" y="340"/>
                    </a:lnTo>
                    <a:lnTo>
                      <a:pt x="0" y="328"/>
                    </a:lnTo>
                    <a:lnTo>
                      <a:pt x="2" y="316"/>
                    </a:lnTo>
                    <a:lnTo>
                      <a:pt x="7" y="304"/>
                    </a:lnTo>
                    <a:lnTo>
                      <a:pt x="14" y="292"/>
                    </a:lnTo>
                    <a:lnTo>
                      <a:pt x="24" y="279"/>
                    </a:lnTo>
                    <a:lnTo>
                      <a:pt x="37" y="266"/>
                    </a:lnTo>
                    <a:lnTo>
                      <a:pt x="52" y="253"/>
                    </a:lnTo>
                    <a:lnTo>
                      <a:pt x="70" y="240"/>
                    </a:lnTo>
                    <a:lnTo>
                      <a:pt x="92" y="227"/>
                    </a:lnTo>
                    <a:lnTo>
                      <a:pt x="115" y="215"/>
                    </a:lnTo>
                  </a:path>
                </a:pathLst>
              </a:custGeom>
              <a:solidFill>
                <a:srgbClr val="FF0066">
                  <a:alpha val="50195"/>
                </a:srgbClr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grpSp>
          <p:nvGrpSpPr>
            <p:cNvPr id="27653" name="Group 9"/>
            <p:cNvGrpSpPr>
              <a:grpSpLocks/>
            </p:cNvGrpSpPr>
            <p:nvPr/>
          </p:nvGrpSpPr>
          <p:grpSpPr bwMode="auto">
            <a:xfrm>
              <a:off x="2751138" y="2133600"/>
              <a:ext cx="2438400" cy="1992313"/>
              <a:chOff x="114" y="3393"/>
              <a:chExt cx="1151" cy="529"/>
            </a:xfrm>
          </p:grpSpPr>
          <p:sp>
            <p:nvSpPr>
              <p:cNvPr id="27668" name="Freeform 10"/>
              <p:cNvSpPr>
                <a:spLocks/>
              </p:cNvSpPr>
              <p:nvPr/>
            </p:nvSpPr>
            <p:spPr bwMode="auto">
              <a:xfrm>
                <a:off x="114" y="3393"/>
                <a:ext cx="1151" cy="529"/>
              </a:xfrm>
              <a:custGeom>
                <a:avLst/>
                <a:gdLst>
                  <a:gd name="T0" fmla="*/ 83 w 1151"/>
                  <a:gd name="T1" fmla="*/ 183 h 529"/>
                  <a:gd name="T2" fmla="*/ 60 w 1151"/>
                  <a:gd name="T3" fmla="*/ 121 h 529"/>
                  <a:gd name="T4" fmla="*/ 84 w 1151"/>
                  <a:gd name="T5" fmla="*/ 70 h 529"/>
                  <a:gd name="T6" fmla="*/ 143 w 1151"/>
                  <a:gd name="T7" fmla="*/ 31 h 529"/>
                  <a:gd name="T8" fmla="*/ 223 w 1151"/>
                  <a:gd name="T9" fmla="*/ 7 h 529"/>
                  <a:gd name="T10" fmla="*/ 312 w 1151"/>
                  <a:gd name="T11" fmla="*/ 0 h 529"/>
                  <a:gd name="T12" fmla="*/ 397 w 1151"/>
                  <a:gd name="T13" fmla="*/ 13 h 529"/>
                  <a:gd name="T14" fmla="*/ 465 w 1151"/>
                  <a:gd name="T15" fmla="*/ 49 h 529"/>
                  <a:gd name="T16" fmla="*/ 500 w 1151"/>
                  <a:gd name="T17" fmla="*/ 61 h 529"/>
                  <a:gd name="T18" fmla="*/ 534 w 1151"/>
                  <a:gd name="T19" fmla="*/ 39 h 529"/>
                  <a:gd name="T20" fmla="*/ 577 w 1151"/>
                  <a:gd name="T21" fmla="*/ 27 h 529"/>
                  <a:gd name="T22" fmla="*/ 623 w 1151"/>
                  <a:gd name="T23" fmla="*/ 23 h 529"/>
                  <a:gd name="T24" fmla="*/ 668 w 1151"/>
                  <a:gd name="T25" fmla="*/ 27 h 529"/>
                  <a:gd name="T26" fmla="*/ 708 w 1151"/>
                  <a:gd name="T27" fmla="*/ 38 h 529"/>
                  <a:gd name="T28" fmla="*/ 736 w 1151"/>
                  <a:gd name="T29" fmla="*/ 55 h 529"/>
                  <a:gd name="T30" fmla="*/ 749 w 1151"/>
                  <a:gd name="T31" fmla="*/ 78 h 529"/>
                  <a:gd name="T32" fmla="*/ 782 w 1151"/>
                  <a:gd name="T33" fmla="*/ 79 h 529"/>
                  <a:gd name="T34" fmla="*/ 854 w 1151"/>
                  <a:gd name="T35" fmla="*/ 65 h 529"/>
                  <a:gd name="T36" fmla="*/ 923 w 1151"/>
                  <a:gd name="T37" fmla="*/ 65 h 529"/>
                  <a:gd name="T38" fmla="*/ 986 w 1151"/>
                  <a:gd name="T39" fmla="*/ 78 h 529"/>
                  <a:gd name="T40" fmla="*/ 1038 w 1151"/>
                  <a:gd name="T41" fmla="*/ 101 h 529"/>
                  <a:gd name="T42" fmla="*/ 1074 w 1151"/>
                  <a:gd name="T43" fmla="*/ 132 h 529"/>
                  <a:gd name="T44" fmla="*/ 1090 w 1151"/>
                  <a:gd name="T45" fmla="*/ 168 h 529"/>
                  <a:gd name="T46" fmla="*/ 1081 w 1151"/>
                  <a:gd name="T47" fmla="*/ 208 h 529"/>
                  <a:gd name="T48" fmla="*/ 1099 w 1151"/>
                  <a:gd name="T49" fmla="*/ 252 h 529"/>
                  <a:gd name="T50" fmla="*/ 1140 w 1151"/>
                  <a:gd name="T51" fmla="*/ 299 h 529"/>
                  <a:gd name="T52" fmla="*/ 1149 w 1151"/>
                  <a:gd name="T53" fmla="*/ 346 h 529"/>
                  <a:gd name="T54" fmla="*/ 1129 w 1151"/>
                  <a:gd name="T55" fmla="*/ 389 h 529"/>
                  <a:gd name="T56" fmla="*/ 1085 w 1151"/>
                  <a:gd name="T57" fmla="*/ 424 h 529"/>
                  <a:gd name="T58" fmla="*/ 1020 w 1151"/>
                  <a:gd name="T59" fmla="*/ 449 h 529"/>
                  <a:gd name="T60" fmla="*/ 937 w 1151"/>
                  <a:gd name="T61" fmla="*/ 460 h 529"/>
                  <a:gd name="T62" fmla="*/ 841 w 1151"/>
                  <a:gd name="T63" fmla="*/ 454 h 529"/>
                  <a:gd name="T64" fmla="*/ 764 w 1151"/>
                  <a:gd name="T65" fmla="*/ 464 h 529"/>
                  <a:gd name="T66" fmla="*/ 710 w 1151"/>
                  <a:gd name="T67" fmla="*/ 497 h 529"/>
                  <a:gd name="T68" fmla="*/ 653 w 1151"/>
                  <a:gd name="T69" fmla="*/ 518 h 529"/>
                  <a:gd name="T70" fmla="*/ 595 w 1151"/>
                  <a:gd name="T71" fmla="*/ 527 h 529"/>
                  <a:gd name="T72" fmla="*/ 536 w 1151"/>
                  <a:gd name="T73" fmla="*/ 526 h 529"/>
                  <a:gd name="T74" fmla="*/ 478 w 1151"/>
                  <a:gd name="T75" fmla="*/ 514 h 529"/>
                  <a:gd name="T76" fmla="*/ 424 w 1151"/>
                  <a:gd name="T77" fmla="*/ 493 h 529"/>
                  <a:gd name="T78" fmla="*/ 375 w 1151"/>
                  <a:gd name="T79" fmla="*/ 461 h 529"/>
                  <a:gd name="T80" fmla="*/ 308 w 1151"/>
                  <a:gd name="T81" fmla="*/ 452 h 529"/>
                  <a:gd name="T82" fmla="*/ 219 w 1151"/>
                  <a:gd name="T83" fmla="*/ 458 h 529"/>
                  <a:gd name="T84" fmla="*/ 137 w 1151"/>
                  <a:gd name="T85" fmla="*/ 447 h 529"/>
                  <a:gd name="T86" fmla="*/ 68 w 1151"/>
                  <a:gd name="T87" fmla="*/ 423 h 529"/>
                  <a:gd name="T88" fmla="*/ 20 w 1151"/>
                  <a:gd name="T89" fmla="*/ 387 h 529"/>
                  <a:gd name="T90" fmla="*/ 0 w 1151"/>
                  <a:gd name="T91" fmla="*/ 344 h 529"/>
                  <a:gd name="T92" fmla="*/ 14 w 1151"/>
                  <a:gd name="T93" fmla="*/ 295 h 529"/>
                  <a:gd name="T94" fmla="*/ 70 w 1151"/>
                  <a:gd name="T95" fmla="*/ 243 h 529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1151"/>
                  <a:gd name="T145" fmla="*/ 0 h 529"/>
                  <a:gd name="T146" fmla="*/ 1151 w 1151"/>
                  <a:gd name="T147" fmla="*/ 529 h 529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1151" h="529">
                    <a:moveTo>
                      <a:pt x="116" y="217"/>
                    </a:moveTo>
                    <a:lnTo>
                      <a:pt x="116" y="217"/>
                    </a:lnTo>
                    <a:lnTo>
                      <a:pt x="97" y="200"/>
                    </a:lnTo>
                    <a:lnTo>
                      <a:pt x="83" y="183"/>
                    </a:lnTo>
                    <a:lnTo>
                      <a:pt x="72" y="167"/>
                    </a:lnTo>
                    <a:lnTo>
                      <a:pt x="64" y="151"/>
                    </a:lnTo>
                    <a:lnTo>
                      <a:pt x="61" y="136"/>
                    </a:lnTo>
                    <a:lnTo>
                      <a:pt x="60" y="121"/>
                    </a:lnTo>
                    <a:lnTo>
                      <a:pt x="62" y="107"/>
                    </a:lnTo>
                    <a:lnTo>
                      <a:pt x="67" y="94"/>
                    </a:lnTo>
                    <a:lnTo>
                      <a:pt x="74" y="81"/>
                    </a:lnTo>
                    <a:lnTo>
                      <a:pt x="84" y="70"/>
                    </a:lnTo>
                    <a:lnTo>
                      <a:pt x="96" y="59"/>
                    </a:lnTo>
                    <a:lnTo>
                      <a:pt x="110" y="48"/>
                    </a:lnTo>
                    <a:lnTo>
                      <a:pt x="126" y="39"/>
                    </a:lnTo>
                    <a:lnTo>
                      <a:pt x="143" y="31"/>
                    </a:lnTo>
                    <a:lnTo>
                      <a:pt x="162" y="23"/>
                    </a:lnTo>
                    <a:lnTo>
                      <a:pt x="181" y="17"/>
                    </a:lnTo>
                    <a:lnTo>
                      <a:pt x="202" y="11"/>
                    </a:lnTo>
                    <a:lnTo>
                      <a:pt x="223" y="7"/>
                    </a:lnTo>
                    <a:lnTo>
                      <a:pt x="245" y="3"/>
                    </a:lnTo>
                    <a:lnTo>
                      <a:pt x="268" y="1"/>
                    </a:lnTo>
                    <a:lnTo>
                      <a:pt x="290" y="0"/>
                    </a:lnTo>
                    <a:lnTo>
                      <a:pt x="312" y="0"/>
                    </a:lnTo>
                    <a:lnTo>
                      <a:pt x="335" y="1"/>
                    </a:lnTo>
                    <a:lnTo>
                      <a:pt x="356" y="4"/>
                    </a:lnTo>
                    <a:lnTo>
                      <a:pt x="377" y="8"/>
                    </a:lnTo>
                    <a:lnTo>
                      <a:pt x="397" y="13"/>
                    </a:lnTo>
                    <a:lnTo>
                      <a:pt x="416" y="20"/>
                    </a:lnTo>
                    <a:lnTo>
                      <a:pt x="434" y="28"/>
                    </a:lnTo>
                    <a:lnTo>
                      <a:pt x="450" y="37"/>
                    </a:lnTo>
                    <a:lnTo>
                      <a:pt x="465" y="49"/>
                    </a:lnTo>
                    <a:lnTo>
                      <a:pt x="477" y="61"/>
                    </a:lnTo>
                    <a:lnTo>
                      <a:pt x="488" y="75"/>
                    </a:lnTo>
                    <a:lnTo>
                      <a:pt x="494" y="68"/>
                    </a:lnTo>
                    <a:lnTo>
                      <a:pt x="500" y="61"/>
                    </a:lnTo>
                    <a:lnTo>
                      <a:pt x="508" y="54"/>
                    </a:lnTo>
                    <a:lnTo>
                      <a:pt x="516" y="49"/>
                    </a:lnTo>
                    <a:lnTo>
                      <a:pt x="525" y="44"/>
                    </a:lnTo>
                    <a:lnTo>
                      <a:pt x="534" y="39"/>
                    </a:lnTo>
                    <a:lnTo>
                      <a:pt x="544" y="35"/>
                    </a:lnTo>
                    <a:lnTo>
                      <a:pt x="555" y="32"/>
                    </a:lnTo>
                    <a:lnTo>
                      <a:pt x="566" y="29"/>
                    </a:lnTo>
                    <a:lnTo>
                      <a:pt x="577" y="27"/>
                    </a:lnTo>
                    <a:lnTo>
                      <a:pt x="588" y="25"/>
                    </a:lnTo>
                    <a:lnTo>
                      <a:pt x="600" y="24"/>
                    </a:lnTo>
                    <a:lnTo>
                      <a:pt x="612" y="23"/>
                    </a:lnTo>
                    <a:lnTo>
                      <a:pt x="623" y="23"/>
                    </a:lnTo>
                    <a:lnTo>
                      <a:pt x="635" y="23"/>
                    </a:lnTo>
                    <a:lnTo>
                      <a:pt x="646" y="24"/>
                    </a:lnTo>
                    <a:lnTo>
                      <a:pt x="658" y="25"/>
                    </a:lnTo>
                    <a:lnTo>
                      <a:pt x="668" y="27"/>
                    </a:lnTo>
                    <a:lnTo>
                      <a:pt x="679" y="29"/>
                    </a:lnTo>
                    <a:lnTo>
                      <a:pt x="689" y="31"/>
                    </a:lnTo>
                    <a:lnTo>
                      <a:pt x="699" y="34"/>
                    </a:lnTo>
                    <a:lnTo>
                      <a:pt x="708" y="38"/>
                    </a:lnTo>
                    <a:lnTo>
                      <a:pt x="716" y="41"/>
                    </a:lnTo>
                    <a:lnTo>
                      <a:pt x="723" y="46"/>
                    </a:lnTo>
                    <a:lnTo>
                      <a:pt x="730" y="50"/>
                    </a:lnTo>
                    <a:lnTo>
                      <a:pt x="736" y="55"/>
                    </a:lnTo>
                    <a:lnTo>
                      <a:pt x="741" y="60"/>
                    </a:lnTo>
                    <a:lnTo>
                      <a:pt x="745" y="66"/>
                    </a:lnTo>
                    <a:lnTo>
                      <a:pt x="747" y="72"/>
                    </a:lnTo>
                    <a:lnTo>
                      <a:pt x="749" y="78"/>
                    </a:lnTo>
                    <a:lnTo>
                      <a:pt x="749" y="85"/>
                    </a:lnTo>
                    <a:lnTo>
                      <a:pt x="747" y="92"/>
                    </a:lnTo>
                    <a:lnTo>
                      <a:pt x="765" y="85"/>
                    </a:lnTo>
                    <a:lnTo>
                      <a:pt x="782" y="79"/>
                    </a:lnTo>
                    <a:lnTo>
                      <a:pt x="800" y="74"/>
                    </a:lnTo>
                    <a:lnTo>
                      <a:pt x="818" y="70"/>
                    </a:lnTo>
                    <a:lnTo>
                      <a:pt x="836" y="67"/>
                    </a:lnTo>
                    <a:lnTo>
                      <a:pt x="854" y="65"/>
                    </a:lnTo>
                    <a:lnTo>
                      <a:pt x="872" y="64"/>
                    </a:lnTo>
                    <a:lnTo>
                      <a:pt x="889" y="63"/>
                    </a:lnTo>
                    <a:lnTo>
                      <a:pt x="906" y="64"/>
                    </a:lnTo>
                    <a:lnTo>
                      <a:pt x="923" y="65"/>
                    </a:lnTo>
                    <a:lnTo>
                      <a:pt x="940" y="67"/>
                    </a:lnTo>
                    <a:lnTo>
                      <a:pt x="956" y="70"/>
                    </a:lnTo>
                    <a:lnTo>
                      <a:pt x="971" y="74"/>
                    </a:lnTo>
                    <a:lnTo>
                      <a:pt x="986" y="78"/>
                    </a:lnTo>
                    <a:lnTo>
                      <a:pt x="1000" y="83"/>
                    </a:lnTo>
                    <a:lnTo>
                      <a:pt x="1013" y="88"/>
                    </a:lnTo>
                    <a:lnTo>
                      <a:pt x="1026" y="94"/>
                    </a:lnTo>
                    <a:lnTo>
                      <a:pt x="1038" y="101"/>
                    </a:lnTo>
                    <a:lnTo>
                      <a:pt x="1048" y="108"/>
                    </a:lnTo>
                    <a:lnTo>
                      <a:pt x="1058" y="115"/>
                    </a:lnTo>
                    <a:lnTo>
                      <a:pt x="1066" y="123"/>
                    </a:lnTo>
                    <a:lnTo>
                      <a:pt x="1074" y="132"/>
                    </a:lnTo>
                    <a:lnTo>
                      <a:pt x="1080" y="140"/>
                    </a:lnTo>
                    <a:lnTo>
                      <a:pt x="1084" y="149"/>
                    </a:lnTo>
                    <a:lnTo>
                      <a:pt x="1088" y="159"/>
                    </a:lnTo>
                    <a:lnTo>
                      <a:pt x="1090" y="168"/>
                    </a:lnTo>
                    <a:lnTo>
                      <a:pt x="1090" y="178"/>
                    </a:lnTo>
                    <a:lnTo>
                      <a:pt x="1088" y="188"/>
                    </a:lnTo>
                    <a:lnTo>
                      <a:pt x="1085" y="198"/>
                    </a:lnTo>
                    <a:lnTo>
                      <a:pt x="1081" y="208"/>
                    </a:lnTo>
                    <a:lnTo>
                      <a:pt x="1074" y="218"/>
                    </a:lnTo>
                    <a:lnTo>
                      <a:pt x="1066" y="229"/>
                    </a:lnTo>
                    <a:lnTo>
                      <a:pt x="1084" y="240"/>
                    </a:lnTo>
                    <a:lnTo>
                      <a:pt x="1099" y="252"/>
                    </a:lnTo>
                    <a:lnTo>
                      <a:pt x="1113" y="263"/>
                    </a:lnTo>
                    <a:lnTo>
                      <a:pt x="1124" y="275"/>
                    </a:lnTo>
                    <a:lnTo>
                      <a:pt x="1133" y="287"/>
                    </a:lnTo>
                    <a:lnTo>
                      <a:pt x="1140" y="299"/>
                    </a:lnTo>
                    <a:lnTo>
                      <a:pt x="1145" y="311"/>
                    </a:lnTo>
                    <a:lnTo>
                      <a:pt x="1149" y="323"/>
                    </a:lnTo>
                    <a:lnTo>
                      <a:pt x="1150" y="334"/>
                    </a:lnTo>
                    <a:lnTo>
                      <a:pt x="1149" y="346"/>
                    </a:lnTo>
                    <a:lnTo>
                      <a:pt x="1147" y="357"/>
                    </a:lnTo>
                    <a:lnTo>
                      <a:pt x="1143" y="368"/>
                    </a:lnTo>
                    <a:lnTo>
                      <a:pt x="1137" y="379"/>
                    </a:lnTo>
                    <a:lnTo>
                      <a:pt x="1129" y="389"/>
                    </a:lnTo>
                    <a:lnTo>
                      <a:pt x="1121" y="398"/>
                    </a:lnTo>
                    <a:lnTo>
                      <a:pt x="1110" y="408"/>
                    </a:lnTo>
                    <a:lnTo>
                      <a:pt x="1098" y="416"/>
                    </a:lnTo>
                    <a:lnTo>
                      <a:pt x="1085" y="424"/>
                    </a:lnTo>
                    <a:lnTo>
                      <a:pt x="1071" y="432"/>
                    </a:lnTo>
                    <a:lnTo>
                      <a:pt x="1055" y="438"/>
                    </a:lnTo>
                    <a:lnTo>
                      <a:pt x="1038" y="444"/>
                    </a:lnTo>
                    <a:lnTo>
                      <a:pt x="1020" y="449"/>
                    </a:lnTo>
                    <a:lnTo>
                      <a:pt x="1001" y="453"/>
                    </a:lnTo>
                    <a:lnTo>
                      <a:pt x="981" y="457"/>
                    </a:lnTo>
                    <a:lnTo>
                      <a:pt x="959" y="459"/>
                    </a:lnTo>
                    <a:lnTo>
                      <a:pt x="937" y="460"/>
                    </a:lnTo>
                    <a:lnTo>
                      <a:pt x="914" y="461"/>
                    </a:lnTo>
                    <a:lnTo>
                      <a:pt x="891" y="460"/>
                    </a:lnTo>
                    <a:lnTo>
                      <a:pt x="867" y="457"/>
                    </a:lnTo>
                    <a:lnTo>
                      <a:pt x="841" y="454"/>
                    </a:lnTo>
                    <a:lnTo>
                      <a:pt x="816" y="449"/>
                    </a:lnTo>
                    <a:lnTo>
                      <a:pt x="790" y="444"/>
                    </a:lnTo>
                    <a:lnTo>
                      <a:pt x="777" y="454"/>
                    </a:lnTo>
                    <a:lnTo>
                      <a:pt x="764" y="464"/>
                    </a:lnTo>
                    <a:lnTo>
                      <a:pt x="751" y="474"/>
                    </a:lnTo>
                    <a:lnTo>
                      <a:pt x="738" y="482"/>
                    </a:lnTo>
                    <a:lnTo>
                      <a:pt x="724" y="490"/>
                    </a:lnTo>
                    <a:lnTo>
                      <a:pt x="710" y="497"/>
                    </a:lnTo>
                    <a:lnTo>
                      <a:pt x="696" y="503"/>
                    </a:lnTo>
                    <a:lnTo>
                      <a:pt x="682" y="509"/>
                    </a:lnTo>
                    <a:lnTo>
                      <a:pt x="668" y="513"/>
                    </a:lnTo>
                    <a:lnTo>
                      <a:pt x="653" y="518"/>
                    </a:lnTo>
                    <a:lnTo>
                      <a:pt x="639" y="521"/>
                    </a:lnTo>
                    <a:lnTo>
                      <a:pt x="624" y="524"/>
                    </a:lnTo>
                    <a:lnTo>
                      <a:pt x="609" y="526"/>
                    </a:lnTo>
                    <a:lnTo>
                      <a:pt x="595" y="527"/>
                    </a:lnTo>
                    <a:lnTo>
                      <a:pt x="580" y="528"/>
                    </a:lnTo>
                    <a:lnTo>
                      <a:pt x="565" y="528"/>
                    </a:lnTo>
                    <a:lnTo>
                      <a:pt x="550" y="527"/>
                    </a:lnTo>
                    <a:lnTo>
                      <a:pt x="536" y="526"/>
                    </a:lnTo>
                    <a:lnTo>
                      <a:pt x="521" y="524"/>
                    </a:lnTo>
                    <a:lnTo>
                      <a:pt x="507" y="522"/>
                    </a:lnTo>
                    <a:lnTo>
                      <a:pt x="493" y="518"/>
                    </a:lnTo>
                    <a:lnTo>
                      <a:pt x="478" y="514"/>
                    </a:lnTo>
                    <a:lnTo>
                      <a:pt x="465" y="510"/>
                    </a:lnTo>
                    <a:lnTo>
                      <a:pt x="451" y="505"/>
                    </a:lnTo>
                    <a:lnTo>
                      <a:pt x="438" y="499"/>
                    </a:lnTo>
                    <a:lnTo>
                      <a:pt x="424" y="493"/>
                    </a:lnTo>
                    <a:lnTo>
                      <a:pt x="412" y="486"/>
                    </a:lnTo>
                    <a:lnTo>
                      <a:pt x="399" y="478"/>
                    </a:lnTo>
                    <a:lnTo>
                      <a:pt x="387" y="470"/>
                    </a:lnTo>
                    <a:lnTo>
                      <a:pt x="375" y="461"/>
                    </a:lnTo>
                    <a:lnTo>
                      <a:pt x="364" y="452"/>
                    </a:lnTo>
                    <a:lnTo>
                      <a:pt x="353" y="442"/>
                    </a:lnTo>
                    <a:lnTo>
                      <a:pt x="331" y="448"/>
                    </a:lnTo>
                    <a:lnTo>
                      <a:pt x="308" y="452"/>
                    </a:lnTo>
                    <a:lnTo>
                      <a:pt x="286" y="455"/>
                    </a:lnTo>
                    <a:lnTo>
                      <a:pt x="263" y="457"/>
                    </a:lnTo>
                    <a:lnTo>
                      <a:pt x="241" y="458"/>
                    </a:lnTo>
                    <a:lnTo>
                      <a:pt x="219" y="458"/>
                    </a:lnTo>
                    <a:lnTo>
                      <a:pt x="197" y="457"/>
                    </a:lnTo>
                    <a:lnTo>
                      <a:pt x="177" y="454"/>
                    </a:lnTo>
                    <a:lnTo>
                      <a:pt x="156" y="451"/>
                    </a:lnTo>
                    <a:lnTo>
                      <a:pt x="137" y="447"/>
                    </a:lnTo>
                    <a:lnTo>
                      <a:pt x="118" y="442"/>
                    </a:lnTo>
                    <a:lnTo>
                      <a:pt x="100" y="436"/>
                    </a:lnTo>
                    <a:lnTo>
                      <a:pt x="84" y="430"/>
                    </a:lnTo>
                    <a:lnTo>
                      <a:pt x="68" y="423"/>
                    </a:lnTo>
                    <a:lnTo>
                      <a:pt x="54" y="415"/>
                    </a:lnTo>
                    <a:lnTo>
                      <a:pt x="41" y="406"/>
                    </a:lnTo>
                    <a:lnTo>
                      <a:pt x="30" y="397"/>
                    </a:lnTo>
                    <a:lnTo>
                      <a:pt x="20" y="387"/>
                    </a:lnTo>
                    <a:lnTo>
                      <a:pt x="12" y="377"/>
                    </a:lnTo>
                    <a:lnTo>
                      <a:pt x="6" y="366"/>
                    </a:lnTo>
                    <a:lnTo>
                      <a:pt x="2" y="355"/>
                    </a:lnTo>
                    <a:lnTo>
                      <a:pt x="0" y="344"/>
                    </a:lnTo>
                    <a:lnTo>
                      <a:pt x="0" y="332"/>
                    </a:lnTo>
                    <a:lnTo>
                      <a:pt x="2" y="320"/>
                    </a:lnTo>
                    <a:lnTo>
                      <a:pt x="7" y="307"/>
                    </a:lnTo>
                    <a:lnTo>
                      <a:pt x="14" y="295"/>
                    </a:lnTo>
                    <a:lnTo>
                      <a:pt x="24" y="282"/>
                    </a:lnTo>
                    <a:lnTo>
                      <a:pt x="37" y="269"/>
                    </a:lnTo>
                    <a:lnTo>
                      <a:pt x="52" y="256"/>
                    </a:lnTo>
                    <a:lnTo>
                      <a:pt x="70" y="243"/>
                    </a:lnTo>
                    <a:lnTo>
                      <a:pt x="92" y="230"/>
                    </a:lnTo>
                    <a:lnTo>
                      <a:pt x="116" y="217"/>
                    </a:lnTo>
                  </a:path>
                </a:pathLst>
              </a:custGeom>
              <a:solidFill>
                <a:schemeClr val="folHlink">
                  <a:alpha val="50195"/>
                </a:schemeClr>
              </a:solidFill>
              <a:ln w="254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7669" name="Freeform 11"/>
              <p:cNvSpPr>
                <a:spLocks/>
              </p:cNvSpPr>
              <p:nvPr/>
            </p:nvSpPr>
            <p:spPr bwMode="auto">
              <a:xfrm>
                <a:off x="114" y="3393"/>
                <a:ext cx="1145" cy="523"/>
              </a:xfrm>
              <a:custGeom>
                <a:avLst/>
                <a:gdLst>
                  <a:gd name="T0" fmla="*/ 72 w 1145"/>
                  <a:gd name="T1" fmla="*/ 165 h 523"/>
                  <a:gd name="T2" fmla="*/ 62 w 1145"/>
                  <a:gd name="T3" fmla="*/ 106 h 523"/>
                  <a:gd name="T4" fmla="*/ 95 w 1145"/>
                  <a:gd name="T5" fmla="*/ 58 h 523"/>
                  <a:gd name="T6" fmla="*/ 161 w 1145"/>
                  <a:gd name="T7" fmla="*/ 23 h 523"/>
                  <a:gd name="T8" fmla="*/ 244 w 1145"/>
                  <a:gd name="T9" fmla="*/ 3 h 523"/>
                  <a:gd name="T10" fmla="*/ 333 w 1145"/>
                  <a:gd name="T11" fmla="*/ 1 h 523"/>
                  <a:gd name="T12" fmla="*/ 414 w 1145"/>
                  <a:gd name="T13" fmla="*/ 20 h 523"/>
                  <a:gd name="T14" fmla="*/ 475 w 1145"/>
                  <a:gd name="T15" fmla="*/ 60 h 523"/>
                  <a:gd name="T16" fmla="*/ 505 w 1145"/>
                  <a:gd name="T17" fmla="*/ 53 h 523"/>
                  <a:gd name="T18" fmla="*/ 541 w 1145"/>
                  <a:gd name="T19" fmla="*/ 35 h 523"/>
                  <a:gd name="T20" fmla="*/ 585 w 1145"/>
                  <a:gd name="T21" fmla="*/ 25 h 523"/>
                  <a:gd name="T22" fmla="*/ 632 w 1145"/>
                  <a:gd name="T23" fmla="*/ 23 h 523"/>
                  <a:gd name="T24" fmla="*/ 675 w 1145"/>
                  <a:gd name="T25" fmla="*/ 29 h 523"/>
                  <a:gd name="T26" fmla="*/ 712 w 1145"/>
                  <a:gd name="T27" fmla="*/ 41 h 523"/>
                  <a:gd name="T28" fmla="*/ 737 w 1145"/>
                  <a:gd name="T29" fmla="*/ 59 h 523"/>
                  <a:gd name="T30" fmla="*/ 745 w 1145"/>
                  <a:gd name="T31" fmla="*/ 84 h 523"/>
                  <a:gd name="T32" fmla="*/ 796 w 1145"/>
                  <a:gd name="T33" fmla="*/ 73 h 523"/>
                  <a:gd name="T34" fmla="*/ 867 w 1145"/>
                  <a:gd name="T35" fmla="*/ 63 h 523"/>
                  <a:gd name="T36" fmla="*/ 935 w 1145"/>
                  <a:gd name="T37" fmla="*/ 66 h 523"/>
                  <a:gd name="T38" fmla="*/ 995 w 1145"/>
                  <a:gd name="T39" fmla="*/ 82 h 523"/>
                  <a:gd name="T40" fmla="*/ 1043 w 1145"/>
                  <a:gd name="T41" fmla="*/ 107 h 523"/>
                  <a:gd name="T42" fmla="*/ 1074 w 1145"/>
                  <a:gd name="T43" fmla="*/ 138 h 523"/>
                  <a:gd name="T44" fmla="*/ 1084 w 1145"/>
                  <a:gd name="T45" fmla="*/ 176 h 523"/>
                  <a:gd name="T46" fmla="*/ 1068 w 1145"/>
                  <a:gd name="T47" fmla="*/ 216 h 523"/>
                  <a:gd name="T48" fmla="*/ 1107 w 1145"/>
                  <a:gd name="T49" fmla="*/ 260 h 523"/>
                  <a:gd name="T50" fmla="*/ 1139 w 1145"/>
                  <a:gd name="T51" fmla="*/ 307 h 523"/>
                  <a:gd name="T52" fmla="*/ 1141 w 1145"/>
                  <a:gd name="T53" fmla="*/ 353 h 523"/>
                  <a:gd name="T54" fmla="*/ 1115 w 1145"/>
                  <a:gd name="T55" fmla="*/ 393 h 523"/>
                  <a:gd name="T56" fmla="*/ 1065 w 1145"/>
                  <a:gd name="T57" fmla="*/ 427 h 523"/>
                  <a:gd name="T58" fmla="*/ 996 w 1145"/>
                  <a:gd name="T59" fmla="*/ 448 h 523"/>
                  <a:gd name="T60" fmla="*/ 909 w 1145"/>
                  <a:gd name="T61" fmla="*/ 456 h 523"/>
                  <a:gd name="T62" fmla="*/ 812 w 1145"/>
                  <a:gd name="T63" fmla="*/ 444 h 523"/>
                  <a:gd name="T64" fmla="*/ 747 w 1145"/>
                  <a:gd name="T65" fmla="*/ 469 h 523"/>
                  <a:gd name="T66" fmla="*/ 692 w 1145"/>
                  <a:gd name="T67" fmla="*/ 497 h 523"/>
                  <a:gd name="T68" fmla="*/ 636 w 1145"/>
                  <a:gd name="T69" fmla="*/ 515 h 523"/>
                  <a:gd name="T70" fmla="*/ 577 w 1145"/>
                  <a:gd name="T71" fmla="*/ 522 h 523"/>
                  <a:gd name="T72" fmla="*/ 518 w 1145"/>
                  <a:gd name="T73" fmla="*/ 518 h 523"/>
                  <a:gd name="T74" fmla="*/ 463 w 1145"/>
                  <a:gd name="T75" fmla="*/ 504 h 523"/>
                  <a:gd name="T76" fmla="*/ 410 w 1145"/>
                  <a:gd name="T77" fmla="*/ 480 h 523"/>
                  <a:gd name="T78" fmla="*/ 362 w 1145"/>
                  <a:gd name="T79" fmla="*/ 447 h 523"/>
                  <a:gd name="T80" fmla="*/ 285 w 1145"/>
                  <a:gd name="T81" fmla="*/ 450 h 523"/>
                  <a:gd name="T82" fmla="*/ 196 w 1145"/>
                  <a:gd name="T83" fmla="*/ 452 h 523"/>
                  <a:gd name="T84" fmla="*/ 117 w 1145"/>
                  <a:gd name="T85" fmla="*/ 437 h 523"/>
                  <a:gd name="T86" fmla="*/ 54 w 1145"/>
                  <a:gd name="T87" fmla="*/ 410 h 523"/>
                  <a:gd name="T88" fmla="*/ 12 w 1145"/>
                  <a:gd name="T89" fmla="*/ 373 h 523"/>
                  <a:gd name="T90" fmla="*/ 0 w 1145"/>
                  <a:gd name="T91" fmla="*/ 328 h 523"/>
                  <a:gd name="T92" fmla="*/ 24 w 1145"/>
                  <a:gd name="T93" fmla="*/ 279 h 523"/>
                  <a:gd name="T94" fmla="*/ 92 w 1145"/>
                  <a:gd name="T95" fmla="*/ 227 h 523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1145"/>
                  <a:gd name="T145" fmla="*/ 0 h 523"/>
                  <a:gd name="T146" fmla="*/ 1145 w 1145"/>
                  <a:gd name="T147" fmla="*/ 523 h 523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1145" h="523">
                    <a:moveTo>
                      <a:pt x="115" y="215"/>
                    </a:moveTo>
                    <a:lnTo>
                      <a:pt x="96" y="198"/>
                    </a:lnTo>
                    <a:lnTo>
                      <a:pt x="83" y="181"/>
                    </a:lnTo>
                    <a:lnTo>
                      <a:pt x="72" y="165"/>
                    </a:lnTo>
                    <a:lnTo>
                      <a:pt x="64" y="149"/>
                    </a:lnTo>
                    <a:lnTo>
                      <a:pt x="61" y="134"/>
                    </a:lnTo>
                    <a:lnTo>
                      <a:pt x="60" y="120"/>
                    </a:lnTo>
                    <a:lnTo>
                      <a:pt x="62" y="106"/>
                    </a:lnTo>
                    <a:lnTo>
                      <a:pt x="67" y="93"/>
                    </a:lnTo>
                    <a:lnTo>
                      <a:pt x="74" y="80"/>
                    </a:lnTo>
                    <a:lnTo>
                      <a:pt x="84" y="69"/>
                    </a:lnTo>
                    <a:lnTo>
                      <a:pt x="95" y="58"/>
                    </a:lnTo>
                    <a:lnTo>
                      <a:pt x="109" y="47"/>
                    </a:lnTo>
                    <a:lnTo>
                      <a:pt x="125" y="39"/>
                    </a:lnTo>
                    <a:lnTo>
                      <a:pt x="142" y="31"/>
                    </a:lnTo>
                    <a:lnTo>
                      <a:pt x="161" y="23"/>
                    </a:lnTo>
                    <a:lnTo>
                      <a:pt x="180" y="17"/>
                    </a:lnTo>
                    <a:lnTo>
                      <a:pt x="201" y="11"/>
                    </a:lnTo>
                    <a:lnTo>
                      <a:pt x="222" y="7"/>
                    </a:lnTo>
                    <a:lnTo>
                      <a:pt x="244" y="3"/>
                    </a:lnTo>
                    <a:lnTo>
                      <a:pt x="267" y="1"/>
                    </a:lnTo>
                    <a:lnTo>
                      <a:pt x="288" y="0"/>
                    </a:lnTo>
                    <a:lnTo>
                      <a:pt x="310" y="0"/>
                    </a:lnTo>
                    <a:lnTo>
                      <a:pt x="333" y="1"/>
                    </a:lnTo>
                    <a:lnTo>
                      <a:pt x="354" y="4"/>
                    </a:lnTo>
                    <a:lnTo>
                      <a:pt x="375" y="8"/>
                    </a:lnTo>
                    <a:lnTo>
                      <a:pt x="395" y="13"/>
                    </a:lnTo>
                    <a:lnTo>
                      <a:pt x="414" y="20"/>
                    </a:lnTo>
                    <a:lnTo>
                      <a:pt x="432" y="28"/>
                    </a:lnTo>
                    <a:lnTo>
                      <a:pt x="448" y="37"/>
                    </a:lnTo>
                    <a:lnTo>
                      <a:pt x="463" y="48"/>
                    </a:lnTo>
                    <a:lnTo>
                      <a:pt x="475" y="60"/>
                    </a:lnTo>
                    <a:lnTo>
                      <a:pt x="485" y="74"/>
                    </a:lnTo>
                    <a:lnTo>
                      <a:pt x="491" y="67"/>
                    </a:lnTo>
                    <a:lnTo>
                      <a:pt x="497" y="60"/>
                    </a:lnTo>
                    <a:lnTo>
                      <a:pt x="505" y="53"/>
                    </a:lnTo>
                    <a:lnTo>
                      <a:pt x="513" y="48"/>
                    </a:lnTo>
                    <a:lnTo>
                      <a:pt x="522" y="44"/>
                    </a:lnTo>
                    <a:lnTo>
                      <a:pt x="531" y="39"/>
                    </a:lnTo>
                    <a:lnTo>
                      <a:pt x="541" y="35"/>
                    </a:lnTo>
                    <a:lnTo>
                      <a:pt x="552" y="32"/>
                    </a:lnTo>
                    <a:lnTo>
                      <a:pt x="563" y="29"/>
                    </a:lnTo>
                    <a:lnTo>
                      <a:pt x="574" y="27"/>
                    </a:lnTo>
                    <a:lnTo>
                      <a:pt x="585" y="25"/>
                    </a:lnTo>
                    <a:lnTo>
                      <a:pt x="597" y="24"/>
                    </a:lnTo>
                    <a:lnTo>
                      <a:pt x="609" y="23"/>
                    </a:lnTo>
                    <a:lnTo>
                      <a:pt x="620" y="23"/>
                    </a:lnTo>
                    <a:lnTo>
                      <a:pt x="632" y="23"/>
                    </a:lnTo>
                    <a:lnTo>
                      <a:pt x="643" y="24"/>
                    </a:lnTo>
                    <a:lnTo>
                      <a:pt x="655" y="25"/>
                    </a:lnTo>
                    <a:lnTo>
                      <a:pt x="665" y="27"/>
                    </a:lnTo>
                    <a:lnTo>
                      <a:pt x="675" y="29"/>
                    </a:lnTo>
                    <a:lnTo>
                      <a:pt x="685" y="31"/>
                    </a:lnTo>
                    <a:lnTo>
                      <a:pt x="695" y="34"/>
                    </a:lnTo>
                    <a:lnTo>
                      <a:pt x="704" y="38"/>
                    </a:lnTo>
                    <a:lnTo>
                      <a:pt x="712" y="41"/>
                    </a:lnTo>
                    <a:lnTo>
                      <a:pt x="719" y="45"/>
                    </a:lnTo>
                    <a:lnTo>
                      <a:pt x="726" y="49"/>
                    </a:lnTo>
                    <a:lnTo>
                      <a:pt x="732" y="54"/>
                    </a:lnTo>
                    <a:lnTo>
                      <a:pt x="737" y="59"/>
                    </a:lnTo>
                    <a:lnTo>
                      <a:pt x="741" y="65"/>
                    </a:lnTo>
                    <a:lnTo>
                      <a:pt x="743" y="71"/>
                    </a:lnTo>
                    <a:lnTo>
                      <a:pt x="745" y="77"/>
                    </a:lnTo>
                    <a:lnTo>
                      <a:pt x="745" y="84"/>
                    </a:lnTo>
                    <a:lnTo>
                      <a:pt x="743" y="91"/>
                    </a:lnTo>
                    <a:lnTo>
                      <a:pt x="761" y="84"/>
                    </a:lnTo>
                    <a:lnTo>
                      <a:pt x="778" y="78"/>
                    </a:lnTo>
                    <a:lnTo>
                      <a:pt x="796" y="73"/>
                    </a:lnTo>
                    <a:lnTo>
                      <a:pt x="814" y="69"/>
                    </a:lnTo>
                    <a:lnTo>
                      <a:pt x="832" y="66"/>
                    </a:lnTo>
                    <a:lnTo>
                      <a:pt x="850" y="64"/>
                    </a:lnTo>
                    <a:lnTo>
                      <a:pt x="867" y="63"/>
                    </a:lnTo>
                    <a:lnTo>
                      <a:pt x="884" y="62"/>
                    </a:lnTo>
                    <a:lnTo>
                      <a:pt x="901" y="63"/>
                    </a:lnTo>
                    <a:lnTo>
                      <a:pt x="918" y="64"/>
                    </a:lnTo>
                    <a:lnTo>
                      <a:pt x="935" y="66"/>
                    </a:lnTo>
                    <a:lnTo>
                      <a:pt x="951" y="69"/>
                    </a:lnTo>
                    <a:lnTo>
                      <a:pt x="966" y="73"/>
                    </a:lnTo>
                    <a:lnTo>
                      <a:pt x="981" y="77"/>
                    </a:lnTo>
                    <a:lnTo>
                      <a:pt x="995" y="82"/>
                    </a:lnTo>
                    <a:lnTo>
                      <a:pt x="1008" y="87"/>
                    </a:lnTo>
                    <a:lnTo>
                      <a:pt x="1021" y="93"/>
                    </a:lnTo>
                    <a:lnTo>
                      <a:pt x="1033" y="100"/>
                    </a:lnTo>
                    <a:lnTo>
                      <a:pt x="1043" y="107"/>
                    </a:lnTo>
                    <a:lnTo>
                      <a:pt x="1052" y="114"/>
                    </a:lnTo>
                    <a:lnTo>
                      <a:pt x="1060" y="122"/>
                    </a:lnTo>
                    <a:lnTo>
                      <a:pt x="1068" y="131"/>
                    </a:lnTo>
                    <a:lnTo>
                      <a:pt x="1074" y="138"/>
                    </a:lnTo>
                    <a:lnTo>
                      <a:pt x="1078" y="147"/>
                    </a:lnTo>
                    <a:lnTo>
                      <a:pt x="1082" y="157"/>
                    </a:lnTo>
                    <a:lnTo>
                      <a:pt x="1084" y="166"/>
                    </a:lnTo>
                    <a:lnTo>
                      <a:pt x="1084" y="176"/>
                    </a:lnTo>
                    <a:lnTo>
                      <a:pt x="1082" y="186"/>
                    </a:lnTo>
                    <a:lnTo>
                      <a:pt x="1079" y="196"/>
                    </a:lnTo>
                    <a:lnTo>
                      <a:pt x="1075" y="206"/>
                    </a:lnTo>
                    <a:lnTo>
                      <a:pt x="1068" y="216"/>
                    </a:lnTo>
                    <a:lnTo>
                      <a:pt x="1060" y="226"/>
                    </a:lnTo>
                    <a:lnTo>
                      <a:pt x="1078" y="237"/>
                    </a:lnTo>
                    <a:lnTo>
                      <a:pt x="1093" y="249"/>
                    </a:lnTo>
                    <a:lnTo>
                      <a:pt x="1107" y="260"/>
                    </a:lnTo>
                    <a:lnTo>
                      <a:pt x="1118" y="272"/>
                    </a:lnTo>
                    <a:lnTo>
                      <a:pt x="1127" y="284"/>
                    </a:lnTo>
                    <a:lnTo>
                      <a:pt x="1134" y="296"/>
                    </a:lnTo>
                    <a:lnTo>
                      <a:pt x="1139" y="307"/>
                    </a:lnTo>
                    <a:lnTo>
                      <a:pt x="1143" y="319"/>
                    </a:lnTo>
                    <a:lnTo>
                      <a:pt x="1144" y="330"/>
                    </a:lnTo>
                    <a:lnTo>
                      <a:pt x="1143" y="342"/>
                    </a:lnTo>
                    <a:lnTo>
                      <a:pt x="1141" y="353"/>
                    </a:lnTo>
                    <a:lnTo>
                      <a:pt x="1137" y="364"/>
                    </a:lnTo>
                    <a:lnTo>
                      <a:pt x="1131" y="375"/>
                    </a:lnTo>
                    <a:lnTo>
                      <a:pt x="1123" y="385"/>
                    </a:lnTo>
                    <a:lnTo>
                      <a:pt x="1115" y="393"/>
                    </a:lnTo>
                    <a:lnTo>
                      <a:pt x="1104" y="403"/>
                    </a:lnTo>
                    <a:lnTo>
                      <a:pt x="1092" y="411"/>
                    </a:lnTo>
                    <a:lnTo>
                      <a:pt x="1079" y="419"/>
                    </a:lnTo>
                    <a:lnTo>
                      <a:pt x="1065" y="427"/>
                    </a:lnTo>
                    <a:lnTo>
                      <a:pt x="1049" y="433"/>
                    </a:lnTo>
                    <a:lnTo>
                      <a:pt x="1033" y="439"/>
                    </a:lnTo>
                    <a:lnTo>
                      <a:pt x="1015" y="444"/>
                    </a:lnTo>
                    <a:lnTo>
                      <a:pt x="996" y="448"/>
                    </a:lnTo>
                    <a:lnTo>
                      <a:pt x="976" y="452"/>
                    </a:lnTo>
                    <a:lnTo>
                      <a:pt x="954" y="454"/>
                    </a:lnTo>
                    <a:lnTo>
                      <a:pt x="932" y="455"/>
                    </a:lnTo>
                    <a:lnTo>
                      <a:pt x="909" y="456"/>
                    </a:lnTo>
                    <a:lnTo>
                      <a:pt x="886" y="455"/>
                    </a:lnTo>
                    <a:lnTo>
                      <a:pt x="862" y="452"/>
                    </a:lnTo>
                    <a:lnTo>
                      <a:pt x="837" y="449"/>
                    </a:lnTo>
                    <a:lnTo>
                      <a:pt x="812" y="444"/>
                    </a:lnTo>
                    <a:lnTo>
                      <a:pt x="786" y="439"/>
                    </a:lnTo>
                    <a:lnTo>
                      <a:pt x="773" y="449"/>
                    </a:lnTo>
                    <a:lnTo>
                      <a:pt x="760" y="459"/>
                    </a:lnTo>
                    <a:lnTo>
                      <a:pt x="747" y="469"/>
                    </a:lnTo>
                    <a:lnTo>
                      <a:pt x="734" y="477"/>
                    </a:lnTo>
                    <a:lnTo>
                      <a:pt x="720" y="484"/>
                    </a:lnTo>
                    <a:lnTo>
                      <a:pt x="706" y="491"/>
                    </a:lnTo>
                    <a:lnTo>
                      <a:pt x="692" y="497"/>
                    </a:lnTo>
                    <a:lnTo>
                      <a:pt x="678" y="503"/>
                    </a:lnTo>
                    <a:lnTo>
                      <a:pt x="665" y="507"/>
                    </a:lnTo>
                    <a:lnTo>
                      <a:pt x="650" y="512"/>
                    </a:lnTo>
                    <a:lnTo>
                      <a:pt x="636" y="515"/>
                    </a:lnTo>
                    <a:lnTo>
                      <a:pt x="621" y="518"/>
                    </a:lnTo>
                    <a:lnTo>
                      <a:pt x="606" y="520"/>
                    </a:lnTo>
                    <a:lnTo>
                      <a:pt x="592" y="521"/>
                    </a:lnTo>
                    <a:lnTo>
                      <a:pt x="577" y="522"/>
                    </a:lnTo>
                    <a:lnTo>
                      <a:pt x="562" y="522"/>
                    </a:lnTo>
                    <a:lnTo>
                      <a:pt x="547" y="521"/>
                    </a:lnTo>
                    <a:lnTo>
                      <a:pt x="533" y="520"/>
                    </a:lnTo>
                    <a:lnTo>
                      <a:pt x="518" y="518"/>
                    </a:lnTo>
                    <a:lnTo>
                      <a:pt x="504" y="516"/>
                    </a:lnTo>
                    <a:lnTo>
                      <a:pt x="490" y="512"/>
                    </a:lnTo>
                    <a:lnTo>
                      <a:pt x="476" y="508"/>
                    </a:lnTo>
                    <a:lnTo>
                      <a:pt x="463" y="504"/>
                    </a:lnTo>
                    <a:lnTo>
                      <a:pt x="449" y="499"/>
                    </a:lnTo>
                    <a:lnTo>
                      <a:pt x="436" y="493"/>
                    </a:lnTo>
                    <a:lnTo>
                      <a:pt x="422" y="487"/>
                    </a:lnTo>
                    <a:lnTo>
                      <a:pt x="410" y="480"/>
                    </a:lnTo>
                    <a:lnTo>
                      <a:pt x="397" y="473"/>
                    </a:lnTo>
                    <a:lnTo>
                      <a:pt x="385" y="465"/>
                    </a:lnTo>
                    <a:lnTo>
                      <a:pt x="373" y="456"/>
                    </a:lnTo>
                    <a:lnTo>
                      <a:pt x="362" y="447"/>
                    </a:lnTo>
                    <a:lnTo>
                      <a:pt x="351" y="437"/>
                    </a:lnTo>
                    <a:lnTo>
                      <a:pt x="329" y="443"/>
                    </a:lnTo>
                    <a:lnTo>
                      <a:pt x="306" y="447"/>
                    </a:lnTo>
                    <a:lnTo>
                      <a:pt x="285" y="450"/>
                    </a:lnTo>
                    <a:lnTo>
                      <a:pt x="262" y="452"/>
                    </a:lnTo>
                    <a:lnTo>
                      <a:pt x="240" y="453"/>
                    </a:lnTo>
                    <a:lnTo>
                      <a:pt x="218" y="453"/>
                    </a:lnTo>
                    <a:lnTo>
                      <a:pt x="196" y="452"/>
                    </a:lnTo>
                    <a:lnTo>
                      <a:pt x="176" y="449"/>
                    </a:lnTo>
                    <a:lnTo>
                      <a:pt x="155" y="446"/>
                    </a:lnTo>
                    <a:lnTo>
                      <a:pt x="136" y="442"/>
                    </a:lnTo>
                    <a:lnTo>
                      <a:pt x="117" y="437"/>
                    </a:lnTo>
                    <a:lnTo>
                      <a:pt x="99" y="431"/>
                    </a:lnTo>
                    <a:lnTo>
                      <a:pt x="84" y="425"/>
                    </a:lnTo>
                    <a:lnTo>
                      <a:pt x="68" y="418"/>
                    </a:lnTo>
                    <a:lnTo>
                      <a:pt x="54" y="410"/>
                    </a:lnTo>
                    <a:lnTo>
                      <a:pt x="41" y="401"/>
                    </a:lnTo>
                    <a:lnTo>
                      <a:pt x="30" y="392"/>
                    </a:lnTo>
                    <a:lnTo>
                      <a:pt x="20" y="383"/>
                    </a:lnTo>
                    <a:lnTo>
                      <a:pt x="12" y="373"/>
                    </a:lnTo>
                    <a:lnTo>
                      <a:pt x="6" y="362"/>
                    </a:lnTo>
                    <a:lnTo>
                      <a:pt x="2" y="351"/>
                    </a:lnTo>
                    <a:lnTo>
                      <a:pt x="0" y="340"/>
                    </a:lnTo>
                    <a:lnTo>
                      <a:pt x="0" y="328"/>
                    </a:lnTo>
                    <a:lnTo>
                      <a:pt x="2" y="316"/>
                    </a:lnTo>
                    <a:lnTo>
                      <a:pt x="7" y="304"/>
                    </a:lnTo>
                    <a:lnTo>
                      <a:pt x="14" y="292"/>
                    </a:lnTo>
                    <a:lnTo>
                      <a:pt x="24" y="279"/>
                    </a:lnTo>
                    <a:lnTo>
                      <a:pt x="37" y="266"/>
                    </a:lnTo>
                    <a:lnTo>
                      <a:pt x="52" y="253"/>
                    </a:lnTo>
                    <a:lnTo>
                      <a:pt x="70" y="240"/>
                    </a:lnTo>
                    <a:lnTo>
                      <a:pt x="92" y="227"/>
                    </a:lnTo>
                    <a:lnTo>
                      <a:pt x="115" y="215"/>
                    </a:lnTo>
                  </a:path>
                </a:pathLst>
              </a:custGeom>
              <a:solidFill>
                <a:schemeClr val="folHlink">
                  <a:alpha val="50195"/>
                </a:schemeClr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27654" name="Text Box 12"/>
            <p:cNvSpPr txBox="1">
              <a:spLocks noChangeArrowheads="1"/>
            </p:cNvSpPr>
            <p:nvPr/>
          </p:nvSpPr>
          <p:spPr bwMode="auto">
            <a:xfrm>
              <a:off x="922338" y="1603375"/>
              <a:ext cx="1997663" cy="461665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smtClean="0"/>
                <a:t>TELEFONIA</a:t>
              </a:r>
              <a:endParaRPr lang="pl-PL" dirty="0"/>
            </a:p>
          </p:txBody>
        </p:sp>
        <p:sp>
          <p:nvSpPr>
            <p:cNvPr id="27655" name="Text Box 13"/>
            <p:cNvSpPr txBox="1">
              <a:spLocks noChangeArrowheads="1"/>
            </p:cNvSpPr>
            <p:nvPr/>
          </p:nvSpPr>
          <p:spPr bwMode="auto">
            <a:xfrm>
              <a:off x="4579938" y="3581400"/>
              <a:ext cx="1058303" cy="38779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pl-PL" b="1" dirty="0" smtClean="0"/>
                <a:t>DANE</a:t>
              </a:r>
            </a:p>
          </p:txBody>
        </p:sp>
        <p:sp>
          <p:nvSpPr>
            <p:cNvPr id="27656" name="Text Box 14"/>
            <p:cNvSpPr txBox="1">
              <a:spLocks noChangeArrowheads="1"/>
            </p:cNvSpPr>
            <p:nvPr/>
          </p:nvSpPr>
          <p:spPr bwMode="auto">
            <a:xfrm>
              <a:off x="5418138" y="2133600"/>
              <a:ext cx="1279517" cy="461665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smtClean="0"/>
                <a:t>WIDEO</a:t>
              </a:r>
              <a:endParaRPr lang="pl-PL" dirty="0"/>
            </a:p>
          </p:txBody>
        </p:sp>
        <p:sp>
          <p:nvSpPr>
            <p:cNvPr id="27657" name="Line 15"/>
            <p:cNvSpPr>
              <a:spLocks noChangeShapeType="1"/>
            </p:cNvSpPr>
            <p:nvPr/>
          </p:nvSpPr>
          <p:spPr bwMode="auto">
            <a:xfrm flipH="1">
              <a:off x="4198938" y="2438400"/>
              <a:ext cx="0" cy="205740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27658" name="Text Box 16"/>
          <p:cNvSpPr txBox="1">
            <a:spLocks noChangeArrowheads="1"/>
          </p:cNvSpPr>
          <p:nvPr/>
        </p:nvSpPr>
        <p:spPr bwMode="auto">
          <a:xfrm>
            <a:off x="2205307" y="4149080"/>
            <a:ext cx="454983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l-PL" sz="2000" b="1" u="sng" dirty="0" smtClean="0"/>
              <a:t>Sieć szerokopasmowa z integracją usług</a:t>
            </a:r>
            <a:endParaRPr lang="pl-PL" sz="2000" b="1" u="sng" dirty="0"/>
          </a:p>
        </p:txBody>
      </p:sp>
      <p:grpSp>
        <p:nvGrpSpPr>
          <p:cNvPr id="27659" name="Group 17"/>
          <p:cNvGrpSpPr>
            <a:grpSpLocks/>
          </p:cNvGrpSpPr>
          <p:nvPr/>
        </p:nvGrpSpPr>
        <p:grpSpPr bwMode="auto">
          <a:xfrm>
            <a:off x="386535" y="5319210"/>
            <a:ext cx="3352800" cy="1306512"/>
            <a:chOff x="114" y="3393"/>
            <a:chExt cx="1151" cy="529"/>
          </a:xfrm>
        </p:grpSpPr>
        <p:sp>
          <p:nvSpPr>
            <p:cNvPr id="27666" name="Freeform 18"/>
            <p:cNvSpPr>
              <a:spLocks/>
            </p:cNvSpPr>
            <p:nvPr/>
          </p:nvSpPr>
          <p:spPr bwMode="auto">
            <a:xfrm>
              <a:off x="114" y="3393"/>
              <a:ext cx="1151" cy="529"/>
            </a:xfrm>
            <a:custGeom>
              <a:avLst/>
              <a:gdLst>
                <a:gd name="T0" fmla="*/ 83 w 1151"/>
                <a:gd name="T1" fmla="*/ 183 h 529"/>
                <a:gd name="T2" fmla="*/ 60 w 1151"/>
                <a:gd name="T3" fmla="*/ 121 h 529"/>
                <a:gd name="T4" fmla="*/ 84 w 1151"/>
                <a:gd name="T5" fmla="*/ 70 h 529"/>
                <a:gd name="T6" fmla="*/ 143 w 1151"/>
                <a:gd name="T7" fmla="*/ 31 h 529"/>
                <a:gd name="T8" fmla="*/ 223 w 1151"/>
                <a:gd name="T9" fmla="*/ 7 h 529"/>
                <a:gd name="T10" fmla="*/ 312 w 1151"/>
                <a:gd name="T11" fmla="*/ 0 h 529"/>
                <a:gd name="T12" fmla="*/ 397 w 1151"/>
                <a:gd name="T13" fmla="*/ 13 h 529"/>
                <a:gd name="T14" fmla="*/ 465 w 1151"/>
                <a:gd name="T15" fmla="*/ 49 h 529"/>
                <a:gd name="T16" fmla="*/ 500 w 1151"/>
                <a:gd name="T17" fmla="*/ 61 h 529"/>
                <a:gd name="T18" fmla="*/ 534 w 1151"/>
                <a:gd name="T19" fmla="*/ 39 h 529"/>
                <a:gd name="T20" fmla="*/ 577 w 1151"/>
                <a:gd name="T21" fmla="*/ 27 h 529"/>
                <a:gd name="T22" fmla="*/ 623 w 1151"/>
                <a:gd name="T23" fmla="*/ 23 h 529"/>
                <a:gd name="T24" fmla="*/ 668 w 1151"/>
                <a:gd name="T25" fmla="*/ 27 h 529"/>
                <a:gd name="T26" fmla="*/ 708 w 1151"/>
                <a:gd name="T27" fmla="*/ 38 h 529"/>
                <a:gd name="T28" fmla="*/ 736 w 1151"/>
                <a:gd name="T29" fmla="*/ 55 h 529"/>
                <a:gd name="T30" fmla="*/ 749 w 1151"/>
                <a:gd name="T31" fmla="*/ 78 h 529"/>
                <a:gd name="T32" fmla="*/ 782 w 1151"/>
                <a:gd name="T33" fmla="*/ 79 h 529"/>
                <a:gd name="T34" fmla="*/ 854 w 1151"/>
                <a:gd name="T35" fmla="*/ 65 h 529"/>
                <a:gd name="T36" fmla="*/ 923 w 1151"/>
                <a:gd name="T37" fmla="*/ 65 h 529"/>
                <a:gd name="T38" fmla="*/ 986 w 1151"/>
                <a:gd name="T39" fmla="*/ 78 h 529"/>
                <a:gd name="T40" fmla="*/ 1038 w 1151"/>
                <a:gd name="T41" fmla="*/ 101 h 529"/>
                <a:gd name="T42" fmla="*/ 1074 w 1151"/>
                <a:gd name="T43" fmla="*/ 132 h 529"/>
                <a:gd name="T44" fmla="*/ 1090 w 1151"/>
                <a:gd name="T45" fmla="*/ 168 h 529"/>
                <a:gd name="T46" fmla="*/ 1081 w 1151"/>
                <a:gd name="T47" fmla="*/ 208 h 529"/>
                <a:gd name="T48" fmla="*/ 1099 w 1151"/>
                <a:gd name="T49" fmla="*/ 252 h 529"/>
                <a:gd name="T50" fmla="*/ 1140 w 1151"/>
                <a:gd name="T51" fmla="*/ 299 h 529"/>
                <a:gd name="T52" fmla="*/ 1149 w 1151"/>
                <a:gd name="T53" fmla="*/ 346 h 529"/>
                <a:gd name="T54" fmla="*/ 1129 w 1151"/>
                <a:gd name="T55" fmla="*/ 389 h 529"/>
                <a:gd name="T56" fmla="*/ 1085 w 1151"/>
                <a:gd name="T57" fmla="*/ 424 h 529"/>
                <a:gd name="T58" fmla="*/ 1020 w 1151"/>
                <a:gd name="T59" fmla="*/ 449 h 529"/>
                <a:gd name="T60" fmla="*/ 937 w 1151"/>
                <a:gd name="T61" fmla="*/ 460 h 529"/>
                <a:gd name="T62" fmla="*/ 841 w 1151"/>
                <a:gd name="T63" fmla="*/ 454 h 529"/>
                <a:gd name="T64" fmla="*/ 764 w 1151"/>
                <a:gd name="T65" fmla="*/ 464 h 529"/>
                <a:gd name="T66" fmla="*/ 710 w 1151"/>
                <a:gd name="T67" fmla="*/ 497 h 529"/>
                <a:gd name="T68" fmla="*/ 653 w 1151"/>
                <a:gd name="T69" fmla="*/ 518 h 529"/>
                <a:gd name="T70" fmla="*/ 595 w 1151"/>
                <a:gd name="T71" fmla="*/ 527 h 529"/>
                <a:gd name="T72" fmla="*/ 536 w 1151"/>
                <a:gd name="T73" fmla="*/ 526 h 529"/>
                <a:gd name="T74" fmla="*/ 478 w 1151"/>
                <a:gd name="T75" fmla="*/ 514 h 529"/>
                <a:gd name="T76" fmla="*/ 424 w 1151"/>
                <a:gd name="T77" fmla="*/ 493 h 529"/>
                <a:gd name="T78" fmla="*/ 375 w 1151"/>
                <a:gd name="T79" fmla="*/ 461 h 529"/>
                <a:gd name="T80" fmla="*/ 308 w 1151"/>
                <a:gd name="T81" fmla="*/ 452 h 529"/>
                <a:gd name="T82" fmla="*/ 219 w 1151"/>
                <a:gd name="T83" fmla="*/ 458 h 529"/>
                <a:gd name="T84" fmla="*/ 137 w 1151"/>
                <a:gd name="T85" fmla="*/ 447 h 529"/>
                <a:gd name="T86" fmla="*/ 68 w 1151"/>
                <a:gd name="T87" fmla="*/ 423 h 529"/>
                <a:gd name="T88" fmla="*/ 20 w 1151"/>
                <a:gd name="T89" fmla="*/ 387 h 529"/>
                <a:gd name="T90" fmla="*/ 0 w 1151"/>
                <a:gd name="T91" fmla="*/ 344 h 529"/>
                <a:gd name="T92" fmla="*/ 14 w 1151"/>
                <a:gd name="T93" fmla="*/ 295 h 529"/>
                <a:gd name="T94" fmla="*/ 70 w 1151"/>
                <a:gd name="T95" fmla="*/ 243 h 52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151"/>
                <a:gd name="T145" fmla="*/ 0 h 529"/>
                <a:gd name="T146" fmla="*/ 1151 w 1151"/>
                <a:gd name="T147" fmla="*/ 529 h 529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151" h="529">
                  <a:moveTo>
                    <a:pt x="116" y="217"/>
                  </a:moveTo>
                  <a:lnTo>
                    <a:pt x="116" y="217"/>
                  </a:lnTo>
                  <a:lnTo>
                    <a:pt x="97" y="200"/>
                  </a:lnTo>
                  <a:lnTo>
                    <a:pt x="83" y="183"/>
                  </a:lnTo>
                  <a:lnTo>
                    <a:pt x="72" y="167"/>
                  </a:lnTo>
                  <a:lnTo>
                    <a:pt x="64" y="151"/>
                  </a:lnTo>
                  <a:lnTo>
                    <a:pt x="61" y="136"/>
                  </a:lnTo>
                  <a:lnTo>
                    <a:pt x="60" y="121"/>
                  </a:lnTo>
                  <a:lnTo>
                    <a:pt x="62" y="107"/>
                  </a:lnTo>
                  <a:lnTo>
                    <a:pt x="67" y="94"/>
                  </a:lnTo>
                  <a:lnTo>
                    <a:pt x="74" y="81"/>
                  </a:lnTo>
                  <a:lnTo>
                    <a:pt x="84" y="70"/>
                  </a:lnTo>
                  <a:lnTo>
                    <a:pt x="96" y="59"/>
                  </a:lnTo>
                  <a:lnTo>
                    <a:pt x="110" y="48"/>
                  </a:lnTo>
                  <a:lnTo>
                    <a:pt x="126" y="39"/>
                  </a:lnTo>
                  <a:lnTo>
                    <a:pt x="143" y="31"/>
                  </a:lnTo>
                  <a:lnTo>
                    <a:pt x="162" y="23"/>
                  </a:lnTo>
                  <a:lnTo>
                    <a:pt x="181" y="17"/>
                  </a:lnTo>
                  <a:lnTo>
                    <a:pt x="202" y="11"/>
                  </a:lnTo>
                  <a:lnTo>
                    <a:pt x="223" y="7"/>
                  </a:lnTo>
                  <a:lnTo>
                    <a:pt x="245" y="3"/>
                  </a:lnTo>
                  <a:lnTo>
                    <a:pt x="268" y="1"/>
                  </a:lnTo>
                  <a:lnTo>
                    <a:pt x="290" y="0"/>
                  </a:lnTo>
                  <a:lnTo>
                    <a:pt x="312" y="0"/>
                  </a:lnTo>
                  <a:lnTo>
                    <a:pt x="335" y="1"/>
                  </a:lnTo>
                  <a:lnTo>
                    <a:pt x="356" y="4"/>
                  </a:lnTo>
                  <a:lnTo>
                    <a:pt x="377" y="8"/>
                  </a:lnTo>
                  <a:lnTo>
                    <a:pt x="397" y="13"/>
                  </a:lnTo>
                  <a:lnTo>
                    <a:pt x="416" y="20"/>
                  </a:lnTo>
                  <a:lnTo>
                    <a:pt x="434" y="28"/>
                  </a:lnTo>
                  <a:lnTo>
                    <a:pt x="450" y="37"/>
                  </a:lnTo>
                  <a:lnTo>
                    <a:pt x="465" y="49"/>
                  </a:lnTo>
                  <a:lnTo>
                    <a:pt x="477" y="61"/>
                  </a:lnTo>
                  <a:lnTo>
                    <a:pt x="488" y="75"/>
                  </a:lnTo>
                  <a:lnTo>
                    <a:pt x="494" y="68"/>
                  </a:lnTo>
                  <a:lnTo>
                    <a:pt x="500" y="61"/>
                  </a:lnTo>
                  <a:lnTo>
                    <a:pt x="508" y="54"/>
                  </a:lnTo>
                  <a:lnTo>
                    <a:pt x="516" y="49"/>
                  </a:lnTo>
                  <a:lnTo>
                    <a:pt x="525" y="44"/>
                  </a:lnTo>
                  <a:lnTo>
                    <a:pt x="534" y="39"/>
                  </a:lnTo>
                  <a:lnTo>
                    <a:pt x="544" y="35"/>
                  </a:lnTo>
                  <a:lnTo>
                    <a:pt x="555" y="32"/>
                  </a:lnTo>
                  <a:lnTo>
                    <a:pt x="566" y="29"/>
                  </a:lnTo>
                  <a:lnTo>
                    <a:pt x="577" y="27"/>
                  </a:lnTo>
                  <a:lnTo>
                    <a:pt x="588" y="25"/>
                  </a:lnTo>
                  <a:lnTo>
                    <a:pt x="600" y="24"/>
                  </a:lnTo>
                  <a:lnTo>
                    <a:pt x="612" y="23"/>
                  </a:lnTo>
                  <a:lnTo>
                    <a:pt x="623" y="23"/>
                  </a:lnTo>
                  <a:lnTo>
                    <a:pt x="635" y="23"/>
                  </a:lnTo>
                  <a:lnTo>
                    <a:pt x="646" y="24"/>
                  </a:lnTo>
                  <a:lnTo>
                    <a:pt x="658" y="25"/>
                  </a:lnTo>
                  <a:lnTo>
                    <a:pt x="668" y="27"/>
                  </a:lnTo>
                  <a:lnTo>
                    <a:pt x="679" y="29"/>
                  </a:lnTo>
                  <a:lnTo>
                    <a:pt x="689" y="31"/>
                  </a:lnTo>
                  <a:lnTo>
                    <a:pt x="699" y="34"/>
                  </a:lnTo>
                  <a:lnTo>
                    <a:pt x="708" y="38"/>
                  </a:lnTo>
                  <a:lnTo>
                    <a:pt x="716" y="41"/>
                  </a:lnTo>
                  <a:lnTo>
                    <a:pt x="723" y="46"/>
                  </a:lnTo>
                  <a:lnTo>
                    <a:pt x="730" y="50"/>
                  </a:lnTo>
                  <a:lnTo>
                    <a:pt x="736" y="55"/>
                  </a:lnTo>
                  <a:lnTo>
                    <a:pt x="741" y="60"/>
                  </a:lnTo>
                  <a:lnTo>
                    <a:pt x="745" y="66"/>
                  </a:lnTo>
                  <a:lnTo>
                    <a:pt x="747" y="72"/>
                  </a:lnTo>
                  <a:lnTo>
                    <a:pt x="749" y="78"/>
                  </a:lnTo>
                  <a:lnTo>
                    <a:pt x="749" y="85"/>
                  </a:lnTo>
                  <a:lnTo>
                    <a:pt x="747" y="92"/>
                  </a:lnTo>
                  <a:lnTo>
                    <a:pt x="765" y="85"/>
                  </a:lnTo>
                  <a:lnTo>
                    <a:pt x="782" y="79"/>
                  </a:lnTo>
                  <a:lnTo>
                    <a:pt x="800" y="74"/>
                  </a:lnTo>
                  <a:lnTo>
                    <a:pt x="818" y="70"/>
                  </a:lnTo>
                  <a:lnTo>
                    <a:pt x="836" y="67"/>
                  </a:lnTo>
                  <a:lnTo>
                    <a:pt x="854" y="65"/>
                  </a:lnTo>
                  <a:lnTo>
                    <a:pt x="872" y="64"/>
                  </a:lnTo>
                  <a:lnTo>
                    <a:pt x="889" y="63"/>
                  </a:lnTo>
                  <a:lnTo>
                    <a:pt x="906" y="64"/>
                  </a:lnTo>
                  <a:lnTo>
                    <a:pt x="923" y="65"/>
                  </a:lnTo>
                  <a:lnTo>
                    <a:pt x="940" y="67"/>
                  </a:lnTo>
                  <a:lnTo>
                    <a:pt x="956" y="70"/>
                  </a:lnTo>
                  <a:lnTo>
                    <a:pt x="971" y="74"/>
                  </a:lnTo>
                  <a:lnTo>
                    <a:pt x="986" y="78"/>
                  </a:lnTo>
                  <a:lnTo>
                    <a:pt x="1000" y="83"/>
                  </a:lnTo>
                  <a:lnTo>
                    <a:pt x="1013" y="88"/>
                  </a:lnTo>
                  <a:lnTo>
                    <a:pt x="1026" y="94"/>
                  </a:lnTo>
                  <a:lnTo>
                    <a:pt x="1038" y="101"/>
                  </a:lnTo>
                  <a:lnTo>
                    <a:pt x="1048" y="108"/>
                  </a:lnTo>
                  <a:lnTo>
                    <a:pt x="1058" y="115"/>
                  </a:lnTo>
                  <a:lnTo>
                    <a:pt x="1066" y="123"/>
                  </a:lnTo>
                  <a:lnTo>
                    <a:pt x="1074" y="132"/>
                  </a:lnTo>
                  <a:lnTo>
                    <a:pt x="1080" y="140"/>
                  </a:lnTo>
                  <a:lnTo>
                    <a:pt x="1084" y="149"/>
                  </a:lnTo>
                  <a:lnTo>
                    <a:pt x="1088" y="159"/>
                  </a:lnTo>
                  <a:lnTo>
                    <a:pt x="1090" y="168"/>
                  </a:lnTo>
                  <a:lnTo>
                    <a:pt x="1090" y="178"/>
                  </a:lnTo>
                  <a:lnTo>
                    <a:pt x="1088" y="188"/>
                  </a:lnTo>
                  <a:lnTo>
                    <a:pt x="1085" y="198"/>
                  </a:lnTo>
                  <a:lnTo>
                    <a:pt x="1081" y="208"/>
                  </a:lnTo>
                  <a:lnTo>
                    <a:pt x="1074" y="218"/>
                  </a:lnTo>
                  <a:lnTo>
                    <a:pt x="1066" y="229"/>
                  </a:lnTo>
                  <a:lnTo>
                    <a:pt x="1084" y="240"/>
                  </a:lnTo>
                  <a:lnTo>
                    <a:pt x="1099" y="252"/>
                  </a:lnTo>
                  <a:lnTo>
                    <a:pt x="1113" y="263"/>
                  </a:lnTo>
                  <a:lnTo>
                    <a:pt x="1124" y="275"/>
                  </a:lnTo>
                  <a:lnTo>
                    <a:pt x="1133" y="287"/>
                  </a:lnTo>
                  <a:lnTo>
                    <a:pt x="1140" y="299"/>
                  </a:lnTo>
                  <a:lnTo>
                    <a:pt x="1145" y="311"/>
                  </a:lnTo>
                  <a:lnTo>
                    <a:pt x="1149" y="323"/>
                  </a:lnTo>
                  <a:lnTo>
                    <a:pt x="1150" y="334"/>
                  </a:lnTo>
                  <a:lnTo>
                    <a:pt x="1149" y="346"/>
                  </a:lnTo>
                  <a:lnTo>
                    <a:pt x="1147" y="357"/>
                  </a:lnTo>
                  <a:lnTo>
                    <a:pt x="1143" y="368"/>
                  </a:lnTo>
                  <a:lnTo>
                    <a:pt x="1137" y="379"/>
                  </a:lnTo>
                  <a:lnTo>
                    <a:pt x="1129" y="389"/>
                  </a:lnTo>
                  <a:lnTo>
                    <a:pt x="1121" y="398"/>
                  </a:lnTo>
                  <a:lnTo>
                    <a:pt x="1110" y="408"/>
                  </a:lnTo>
                  <a:lnTo>
                    <a:pt x="1098" y="416"/>
                  </a:lnTo>
                  <a:lnTo>
                    <a:pt x="1085" y="424"/>
                  </a:lnTo>
                  <a:lnTo>
                    <a:pt x="1071" y="432"/>
                  </a:lnTo>
                  <a:lnTo>
                    <a:pt x="1055" y="438"/>
                  </a:lnTo>
                  <a:lnTo>
                    <a:pt x="1038" y="444"/>
                  </a:lnTo>
                  <a:lnTo>
                    <a:pt x="1020" y="449"/>
                  </a:lnTo>
                  <a:lnTo>
                    <a:pt x="1001" y="453"/>
                  </a:lnTo>
                  <a:lnTo>
                    <a:pt x="981" y="457"/>
                  </a:lnTo>
                  <a:lnTo>
                    <a:pt x="959" y="459"/>
                  </a:lnTo>
                  <a:lnTo>
                    <a:pt x="937" y="460"/>
                  </a:lnTo>
                  <a:lnTo>
                    <a:pt x="914" y="461"/>
                  </a:lnTo>
                  <a:lnTo>
                    <a:pt x="891" y="460"/>
                  </a:lnTo>
                  <a:lnTo>
                    <a:pt x="867" y="457"/>
                  </a:lnTo>
                  <a:lnTo>
                    <a:pt x="841" y="454"/>
                  </a:lnTo>
                  <a:lnTo>
                    <a:pt x="816" y="449"/>
                  </a:lnTo>
                  <a:lnTo>
                    <a:pt x="790" y="444"/>
                  </a:lnTo>
                  <a:lnTo>
                    <a:pt x="777" y="454"/>
                  </a:lnTo>
                  <a:lnTo>
                    <a:pt x="764" y="464"/>
                  </a:lnTo>
                  <a:lnTo>
                    <a:pt x="751" y="474"/>
                  </a:lnTo>
                  <a:lnTo>
                    <a:pt x="738" y="482"/>
                  </a:lnTo>
                  <a:lnTo>
                    <a:pt x="724" y="490"/>
                  </a:lnTo>
                  <a:lnTo>
                    <a:pt x="710" y="497"/>
                  </a:lnTo>
                  <a:lnTo>
                    <a:pt x="696" y="503"/>
                  </a:lnTo>
                  <a:lnTo>
                    <a:pt x="682" y="509"/>
                  </a:lnTo>
                  <a:lnTo>
                    <a:pt x="668" y="513"/>
                  </a:lnTo>
                  <a:lnTo>
                    <a:pt x="653" y="518"/>
                  </a:lnTo>
                  <a:lnTo>
                    <a:pt x="639" y="521"/>
                  </a:lnTo>
                  <a:lnTo>
                    <a:pt x="624" y="524"/>
                  </a:lnTo>
                  <a:lnTo>
                    <a:pt x="609" y="526"/>
                  </a:lnTo>
                  <a:lnTo>
                    <a:pt x="595" y="527"/>
                  </a:lnTo>
                  <a:lnTo>
                    <a:pt x="580" y="528"/>
                  </a:lnTo>
                  <a:lnTo>
                    <a:pt x="565" y="528"/>
                  </a:lnTo>
                  <a:lnTo>
                    <a:pt x="550" y="527"/>
                  </a:lnTo>
                  <a:lnTo>
                    <a:pt x="536" y="526"/>
                  </a:lnTo>
                  <a:lnTo>
                    <a:pt x="521" y="524"/>
                  </a:lnTo>
                  <a:lnTo>
                    <a:pt x="507" y="522"/>
                  </a:lnTo>
                  <a:lnTo>
                    <a:pt x="493" y="518"/>
                  </a:lnTo>
                  <a:lnTo>
                    <a:pt x="478" y="514"/>
                  </a:lnTo>
                  <a:lnTo>
                    <a:pt x="465" y="510"/>
                  </a:lnTo>
                  <a:lnTo>
                    <a:pt x="451" y="505"/>
                  </a:lnTo>
                  <a:lnTo>
                    <a:pt x="438" y="499"/>
                  </a:lnTo>
                  <a:lnTo>
                    <a:pt x="424" y="493"/>
                  </a:lnTo>
                  <a:lnTo>
                    <a:pt x="412" y="486"/>
                  </a:lnTo>
                  <a:lnTo>
                    <a:pt x="399" y="478"/>
                  </a:lnTo>
                  <a:lnTo>
                    <a:pt x="387" y="470"/>
                  </a:lnTo>
                  <a:lnTo>
                    <a:pt x="375" y="461"/>
                  </a:lnTo>
                  <a:lnTo>
                    <a:pt x="364" y="452"/>
                  </a:lnTo>
                  <a:lnTo>
                    <a:pt x="353" y="442"/>
                  </a:lnTo>
                  <a:lnTo>
                    <a:pt x="331" y="448"/>
                  </a:lnTo>
                  <a:lnTo>
                    <a:pt x="308" y="452"/>
                  </a:lnTo>
                  <a:lnTo>
                    <a:pt x="286" y="455"/>
                  </a:lnTo>
                  <a:lnTo>
                    <a:pt x="263" y="457"/>
                  </a:lnTo>
                  <a:lnTo>
                    <a:pt x="241" y="458"/>
                  </a:lnTo>
                  <a:lnTo>
                    <a:pt x="219" y="458"/>
                  </a:lnTo>
                  <a:lnTo>
                    <a:pt x="197" y="457"/>
                  </a:lnTo>
                  <a:lnTo>
                    <a:pt x="177" y="454"/>
                  </a:lnTo>
                  <a:lnTo>
                    <a:pt x="156" y="451"/>
                  </a:lnTo>
                  <a:lnTo>
                    <a:pt x="137" y="447"/>
                  </a:lnTo>
                  <a:lnTo>
                    <a:pt x="118" y="442"/>
                  </a:lnTo>
                  <a:lnTo>
                    <a:pt x="100" y="436"/>
                  </a:lnTo>
                  <a:lnTo>
                    <a:pt x="84" y="430"/>
                  </a:lnTo>
                  <a:lnTo>
                    <a:pt x="68" y="423"/>
                  </a:lnTo>
                  <a:lnTo>
                    <a:pt x="54" y="415"/>
                  </a:lnTo>
                  <a:lnTo>
                    <a:pt x="41" y="406"/>
                  </a:lnTo>
                  <a:lnTo>
                    <a:pt x="30" y="397"/>
                  </a:lnTo>
                  <a:lnTo>
                    <a:pt x="20" y="387"/>
                  </a:lnTo>
                  <a:lnTo>
                    <a:pt x="12" y="377"/>
                  </a:lnTo>
                  <a:lnTo>
                    <a:pt x="6" y="366"/>
                  </a:lnTo>
                  <a:lnTo>
                    <a:pt x="2" y="355"/>
                  </a:lnTo>
                  <a:lnTo>
                    <a:pt x="0" y="344"/>
                  </a:lnTo>
                  <a:lnTo>
                    <a:pt x="0" y="332"/>
                  </a:lnTo>
                  <a:lnTo>
                    <a:pt x="2" y="320"/>
                  </a:lnTo>
                  <a:lnTo>
                    <a:pt x="7" y="307"/>
                  </a:lnTo>
                  <a:lnTo>
                    <a:pt x="14" y="295"/>
                  </a:lnTo>
                  <a:lnTo>
                    <a:pt x="24" y="282"/>
                  </a:lnTo>
                  <a:lnTo>
                    <a:pt x="37" y="269"/>
                  </a:lnTo>
                  <a:lnTo>
                    <a:pt x="52" y="256"/>
                  </a:lnTo>
                  <a:lnTo>
                    <a:pt x="70" y="243"/>
                  </a:lnTo>
                  <a:lnTo>
                    <a:pt x="92" y="230"/>
                  </a:lnTo>
                  <a:lnTo>
                    <a:pt x="116" y="217"/>
                  </a:lnTo>
                </a:path>
              </a:pathLst>
            </a:custGeom>
            <a:solidFill>
              <a:srgbClr val="99CCFF"/>
            </a:solidFill>
            <a:ln w="254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67" name="Freeform 19"/>
            <p:cNvSpPr>
              <a:spLocks/>
            </p:cNvSpPr>
            <p:nvPr/>
          </p:nvSpPr>
          <p:spPr bwMode="auto">
            <a:xfrm>
              <a:off x="114" y="3393"/>
              <a:ext cx="1145" cy="523"/>
            </a:xfrm>
            <a:custGeom>
              <a:avLst/>
              <a:gdLst>
                <a:gd name="T0" fmla="*/ 72 w 1145"/>
                <a:gd name="T1" fmla="*/ 165 h 523"/>
                <a:gd name="T2" fmla="*/ 62 w 1145"/>
                <a:gd name="T3" fmla="*/ 106 h 523"/>
                <a:gd name="T4" fmla="*/ 95 w 1145"/>
                <a:gd name="T5" fmla="*/ 58 h 523"/>
                <a:gd name="T6" fmla="*/ 161 w 1145"/>
                <a:gd name="T7" fmla="*/ 23 h 523"/>
                <a:gd name="T8" fmla="*/ 244 w 1145"/>
                <a:gd name="T9" fmla="*/ 3 h 523"/>
                <a:gd name="T10" fmla="*/ 333 w 1145"/>
                <a:gd name="T11" fmla="*/ 1 h 523"/>
                <a:gd name="T12" fmla="*/ 414 w 1145"/>
                <a:gd name="T13" fmla="*/ 20 h 523"/>
                <a:gd name="T14" fmla="*/ 475 w 1145"/>
                <a:gd name="T15" fmla="*/ 60 h 523"/>
                <a:gd name="T16" fmla="*/ 505 w 1145"/>
                <a:gd name="T17" fmla="*/ 53 h 523"/>
                <a:gd name="T18" fmla="*/ 541 w 1145"/>
                <a:gd name="T19" fmla="*/ 35 h 523"/>
                <a:gd name="T20" fmla="*/ 585 w 1145"/>
                <a:gd name="T21" fmla="*/ 25 h 523"/>
                <a:gd name="T22" fmla="*/ 632 w 1145"/>
                <a:gd name="T23" fmla="*/ 23 h 523"/>
                <a:gd name="T24" fmla="*/ 675 w 1145"/>
                <a:gd name="T25" fmla="*/ 29 h 523"/>
                <a:gd name="T26" fmla="*/ 712 w 1145"/>
                <a:gd name="T27" fmla="*/ 41 h 523"/>
                <a:gd name="T28" fmla="*/ 737 w 1145"/>
                <a:gd name="T29" fmla="*/ 59 h 523"/>
                <a:gd name="T30" fmla="*/ 745 w 1145"/>
                <a:gd name="T31" fmla="*/ 84 h 523"/>
                <a:gd name="T32" fmla="*/ 796 w 1145"/>
                <a:gd name="T33" fmla="*/ 73 h 523"/>
                <a:gd name="T34" fmla="*/ 867 w 1145"/>
                <a:gd name="T35" fmla="*/ 63 h 523"/>
                <a:gd name="T36" fmla="*/ 935 w 1145"/>
                <a:gd name="T37" fmla="*/ 66 h 523"/>
                <a:gd name="T38" fmla="*/ 995 w 1145"/>
                <a:gd name="T39" fmla="*/ 82 h 523"/>
                <a:gd name="T40" fmla="*/ 1043 w 1145"/>
                <a:gd name="T41" fmla="*/ 107 h 523"/>
                <a:gd name="T42" fmla="*/ 1074 w 1145"/>
                <a:gd name="T43" fmla="*/ 138 h 523"/>
                <a:gd name="T44" fmla="*/ 1084 w 1145"/>
                <a:gd name="T45" fmla="*/ 176 h 523"/>
                <a:gd name="T46" fmla="*/ 1068 w 1145"/>
                <a:gd name="T47" fmla="*/ 216 h 523"/>
                <a:gd name="T48" fmla="*/ 1107 w 1145"/>
                <a:gd name="T49" fmla="*/ 260 h 523"/>
                <a:gd name="T50" fmla="*/ 1139 w 1145"/>
                <a:gd name="T51" fmla="*/ 307 h 523"/>
                <a:gd name="T52" fmla="*/ 1141 w 1145"/>
                <a:gd name="T53" fmla="*/ 353 h 523"/>
                <a:gd name="T54" fmla="*/ 1115 w 1145"/>
                <a:gd name="T55" fmla="*/ 393 h 523"/>
                <a:gd name="T56" fmla="*/ 1065 w 1145"/>
                <a:gd name="T57" fmla="*/ 427 h 523"/>
                <a:gd name="T58" fmla="*/ 996 w 1145"/>
                <a:gd name="T59" fmla="*/ 448 h 523"/>
                <a:gd name="T60" fmla="*/ 909 w 1145"/>
                <a:gd name="T61" fmla="*/ 456 h 523"/>
                <a:gd name="T62" fmla="*/ 812 w 1145"/>
                <a:gd name="T63" fmla="*/ 444 h 523"/>
                <a:gd name="T64" fmla="*/ 747 w 1145"/>
                <a:gd name="T65" fmla="*/ 469 h 523"/>
                <a:gd name="T66" fmla="*/ 692 w 1145"/>
                <a:gd name="T67" fmla="*/ 497 h 523"/>
                <a:gd name="T68" fmla="*/ 636 w 1145"/>
                <a:gd name="T69" fmla="*/ 515 h 523"/>
                <a:gd name="T70" fmla="*/ 577 w 1145"/>
                <a:gd name="T71" fmla="*/ 522 h 523"/>
                <a:gd name="T72" fmla="*/ 518 w 1145"/>
                <a:gd name="T73" fmla="*/ 518 h 523"/>
                <a:gd name="T74" fmla="*/ 463 w 1145"/>
                <a:gd name="T75" fmla="*/ 504 h 523"/>
                <a:gd name="T76" fmla="*/ 410 w 1145"/>
                <a:gd name="T77" fmla="*/ 480 h 523"/>
                <a:gd name="T78" fmla="*/ 362 w 1145"/>
                <a:gd name="T79" fmla="*/ 447 h 523"/>
                <a:gd name="T80" fmla="*/ 285 w 1145"/>
                <a:gd name="T81" fmla="*/ 450 h 523"/>
                <a:gd name="T82" fmla="*/ 196 w 1145"/>
                <a:gd name="T83" fmla="*/ 452 h 523"/>
                <a:gd name="T84" fmla="*/ 117 w 1145"/>
                <a:gd name="T85" fmla="*/ 437 h 523"/>
                <a:gd name="T86" fmla="*/ 54 w 1145"/>
                <a:gd name="T87" fmla="*/ 410 h 523"/>
                <a:gd name="T88" fmla="*/ 12 w 1145"/>
                <a:gd name="T89" fmla="*/ 373 h 523"/>
                <a:gd name="T90" fmla="*/ 0 w 1145"/>
                <a:gd name="T91" fmla="*/ 328 h 523"/>
                <a:gd name="T92" fmla="*/ 24 w 1145"/>
                <a:gd name="T93" fmla="*/ 279 h 523"/>
                <a:gd name="T94" fmla="*/ 92 w 1145"/>
                <a:gd name="T95" fmla="*/ 227 h 523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145"/>
                <a:gd name="T145" fmla="*/ 0 h 523"/>
                <a:gd name="T146" fmla="*/ 1145 w 1145"/>
                <a:gd name="T147" fmla="*/ 523 h 523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145" h="523">
                  <a:moveTo>
                    <a:pt x="115" y="215"/>
                  </a:moveTo>
                  <a:lnTo>
                    <a:pt x="96" y="198"/>
                  </a:lnTo>
                  <a:lnTo>
                    <a:pt x="83" y="181"/>
                  </a:lnTo>
                  <a:lnTo>
                    <a:pt x="72" y="165"/>
                  </a:lnTo>
                  <a:lnTo>
                    <a:pt x="64" y="149"/>
                  </a:lnTo>
                  <a:lnTo>
                    <a:pt x="61" y="134"/>
                  </a:lnTo>
                  <a:lnTo>
                    <a:pt x="60" y="120"/>
                  </a:lnTo>
                  <a:lnTo>
                    <a:pt x="62" y="106"/>
                  </a:lnTo>
                  <a:lnTo>
                    <a:pt x="67" y="93"/>
                  </a:lnTo>
                  <a:lnTo>
                    <a:pt x="74" y="80"/>
                  </a:lnTo>
                  <a:lnTo>
                    <a:pt x="84" y="69"/>
                  </a:lnTo>
                  <a:lnTo>
                    <a:pt x="95" y="58"/>
                  </a:lnTo>
                  <a:lnTo>
                    <a:pt x="109" y="47"/>
                  </a:lnTo>
                  <a:lnTo>
                    <a:pt x="125" y="39"/>
                  </a:lnTo>
                  <a:lnTo>
                    <a:pt x="142" y="31"/>
                  </a:lnTo>
                  <a:lnTo>
                    <a:pt x="161" y="23"/>
                  </a:lnTo>
                  <a:lnTo>
                    <a:pt x="180" y="17"/>
                  </a:lnTo>
                  <a:lnTo>
                    <a:pt x="201" y="11"/>
                  </a:lnTo>
                  <a:lnTo>
                    <a:pt x="222" y="7"/>
                  </a:lnTo>
                  <a:lnTo>
                    <a:pt x="244" y="3"/>
                  </a:lnTo>
                  <a:lnTo>
                    <a:pt x="267" y="1"/>
                  </a:lnTo>
                  <a:lnTo>
                    <a:pt x="288" y="0"/>
                  </a:lnTo>
                  <a:lnTo>
                    <a:pt x="310" y="0"/>
                  </a:lnTo>
                  <a:lnTo>
                    <a:pt x="333" y="1"/>
                  </a:lnTo>
                  <a:lnTo>
                    <a:pt x="354" y="4"/>
                  </a:lnTo>
                  <a:lnTo>
                    <a:pt x="375" y="8"/>
                  </a:lnTo>
                  <a:lnTo>
                    <a:pt x="395" y="13"/>
                  </a:lnTo>
                  <a:lnTo>
                    <a:pt x="414" y="20"/>
                  </a:lnTo>
                  <a:lnTo>
                    <a:pt x="432" y="28"/>
                  </a:lnTo>
                  <a:lnTo>
                    <a:pt x="448" y="37"/>
                  </a:lnTo>
                  <a:lnTo>
                    <a:pt x="463" y="48"/>
                  </a:lnTo>
                  <a:lnTo>
                    <a:pt x="475" y="60"/>
                  </a:lnTo>
                  <a:lnTo>
                    <a:pt x="485" y="74"/>
                  </a:lnTo>
                  <a:lnTo>
                    <a:pt x="491" y="67"/>
                  </a:lnTo>
                  <a:lnTo>
                    <a:pt x="497" y="60"/>
                  </a:lnTo>
                  <a:lnTo>
                    <a:pt x="505" y="53"/>
                  </a:lnTo>
                  <a:lnTo>
                    <a:pt x="513" y="48"/>
                  </a:lnTo>
                  <a:lnTo>
                    <a:pt x="522" y="44"/>
                  </a:lnTo>
                  <a:lnTo>
                    <a:pt x="531" y="39"/>
                  </a:lnTo>
                  <a:lnTo>
                    <a:pt x="541" y="35"/>
                  </a:lnTo>
                  <a:lnTo>
                    <a:pt x="552" y="32"/>
                  </a:lnTo>
                  <a:lnTo>
                    <a:pt x="563" y="29"/>
                  </a:lnTo>
                  <a:lnTo>
                    <a:pt x="574" y="27"/>
                  </a:lnTo>
                  <a:lnTo>
                    <a:pt x="585" y="25"/>
                  </a:lnTo>
                  <a:lnTo>
                    <a:pt x="597" y="24"/>
                  </a:lnTo>
                  <a:lnTo>
                    <a:pt x="609" y="23"/>
                  </a:lnTo>
                  <a:lnTo>
                    <a:pt x="620" y="23"/>
                  </a:lnTo>
                  <a:lnTo>
                    <a:pt x="632" y="23"/>
                  </a:lnTo>
                  <a:lnTo>
                    <a:pt x="643" y="24"/>
                  </a:lnTo>
                  <a:lnTo>
                    <a:pt x="655" y="25"/>
                  </a:lnTo>
                  <a:lnTo>
                    <a:pt x="665" y="27"/>
                  </a:lnTo>
                  <a:lnTo>
                    <a:pt x="675" y="29"/>
                  </a:lnTo>
                  <a:lnTo>
                    <a:pt x="685" y="31"/>
                  </a:lnTo>
                  <a:lnTo>
                    <a:pt x="695" y="34"/>
                  </a:lnTo>
                  <a:lnTo>
                    <a:pt x="704" y="38"/>
                  </a:lnTo>
                  <a:lnTo>
                    <a:pt x="712" y="41"/>
                  </a:lnTo>
                  <a:lnTo>
                    <a:pt x="719" y="45"/>
                  </a:lnTo>
                  <a:lnTo>
                    <a:pt x="726" y="49"/>
                  </a:lnTo>
                  <a:lnTo>
                    <a:pt x="732" y="54"/>
                  </a:lnTo>
                  <a:lnTo>
                    <a:pt x="737" y="59"/>
                  </a:lnTo>
                  <a:lnTo>
                    <a:pt x="741" y="65"/>
                  </a:lnTo>
                  <a:lnTo>
                    <a:pt x="743" y="71"/>
                  </a:lnTo>
                  <a:lnTo>
                    <a:pt x="745" y="77"/>
                  </a:lnTo>
                  <a:lnTo>
                    <a:pt x="745" y="84"/>
                  </a:lnTo>
                  <a:lnTo>
                    <a:pt x="743" y="91"/>
                  </a:lnTo>
                  <a:lnTo>
                    <a:pt x="761" y="84"/>
                  </a:lnTo>
                  <a:lnTo>
                    <a:pt x="778" y="78"/>
                  </a:lnTo>
                  <a:lnTo>
                    <a:pt x="796" y="73"/>
                  </a:lnTo>
                  <a:lnTo>
                    <a:pt x="814" y="69"/>
                  </a:lnTo>
                  <a:lnTo>
                    <a:pt x="832" y="66"/>
                  </a:lnTo>
                  <a:lnTo>
                    <a:pt x="850" y="64"/>
                  </a:lnTo>
                  <a:lnTo>
                    <a:pt x="867" y="63"/>
                  </a:lnTo>
                  <a:lnTo>
                    <a:pt x="884" y="62"/>
                  </a:lnTo>
                  <a:lnTo>
                    <a:pt x="901" y="63"/>
                  </a:lnTo>
                  <a:lnTo>
                    <a:pt x="918" y="64"/>
                  </a:lnTo>
                  <a:lnTo>
                    <a:pt x="935" y="66"/>
                  </a:lnTo>
                  <a:lnTo>
                    <a:pt x="951" y="69"/>
                  </a:lnTo>
                  <a:lnTo>
                    <a:pt x="966" y="73"/>
                  </a:lnTo>
                  <a:lnTo>
                    <a:pt x="981" y="77"/>
                  </a:lnTo>
                  <a:lnTo>
                    <a:pt x="995" y="82"/>
                  </a:lnTo>
                  <a:lnTo>
                    <a:pt x="1008" y="87"/>
                  </a:lnTo>
                  <a:lnTo>
                    <a:pt x="1021" y="93"/>
                  </a:lnTo>
                  <a:lnTo>
                    <a:pt x="1033" y="100"/>
                  </a:lnTo>
                  <a:lnTo>
                    <a:pt x="1043" y="107"/>
                  </a:lnTo>
                  <a:lnTo>
                    <a:pt x="1052" y="114"/>
                  </a:lnTo>
                  <a:lnTo>
                    <a:pt x="1060" y="122"/>
                  </a:lnTo>
                  <a:lnTo>
                    <a:pt x="1068" y="131"/>
                  </a:lnTo>
                  <a:lnTo>
                    <a:pt x="1074" y="138"/>
                  </a:lnTo>
                  <a:lnTo>
                    <a:pt x="1078" y="147"/>
                  </a:lnTo>
                  <a:lnTo>
                    <a:pt x="1082" y="157"/>
                  </a:lnTo>
                  <a:lnTo>
                    <a:pt x="1084" y="166"/>
                  </a:lnTo>
                  <a:lnTo>
                    <a:pt x="1084" y="176"/>
                  </a:lnTo>
                  <a:lnTo>
                    <a:pt x="1082" y="186"/>
                  </a:lnTo>
                  <a:lnTo>
                    <a:pt x="1079" y="196"/>
                  </a:lnTo>
                  <a:lnTo>
                    <a:pt x="1075" y="206"/>
                  </a:lnTo>
                  <a:lnTo>
                    <a:pt x="1068" y="216"/>
                  </a:lnTo>
                  <a:lnTo>
                    <a:pt x="1060" y="226"/>
                  </a:lnTo>
                  <a:lnTo>
                    <a:pt x="1078" y="237"/>
                  </a:lnTo>
                  <a:lnTo>
                    <a:pt x="1093" y="249"/>
                  </a:lnTo>
                  <a:lnTo>
                    <a:pt x="1107" y="260"/>
                  </a:lnTo>
                  <a:lnTo>
                    <a:pt x="1118" y="272"/>
                  </a:lnTo>
                  <a:lnTo>
                    <a:pt x="1127" y="284"/>
                  </a:lnTo>
                  <a:lnTo>
                    <a:pt x="1134" y="296"/>
                  </a:lnTo>
                  <a:lnTo>
                    <a:pt x="1139" y="307"/>
                  </a:lnTo>
                  <a:lnTo>
                    <a:pt x="1143" y="319"/>
                  </a:lnTo>
                  <a:lnTo>
                    <a:pt x="1144" y="330"/>
                  </a:lnTo>
                  <a:lnTo>
                    <a:pt x="1143" y="342"/>
                  </a:lnTo>
                  <a:lnTo>
                    <a:pt x="1141" y="353"/>
                  </a:lnTo>
                  <a:lnTo>
                    <a:pt x="1137" y="364"/>
                  </a:lnTo>
                  <a:lnTo>
                    <a:pt x="1131" y="375"/>
                  </a:lnTo>
                  <a:lnTo>
                    <a:pt x="1123" y="385"/>
                  </a:lnTo>
                  <a:lnTo>
                    <a:pt x="1115" y="393"/>
                  </a:lnTo>
                  <a:lnTo>
                    <a:pt x="1104" y="403"/>
                  </a:lnTo>
                  <a:lnTo>
                    <a:pt x="1092" y="411"/>
                  </a:lnTo>
                  <a:lnTo>
                    <a:pt x="1079" y="419"/>
                  </a:lnTo>
                  <a:lnTo>
                    <a:pt x="1065" y="427"/>
                  </a:lnTo>
                  <a:lnTo>
                    <a:pt x="1049" y="433"/>
                  </a:lnTo>
                  <a:lnTo>
                    <a:pt x="1033" y="439"/>
                  </a:lnTo>
                  <a:lnTo>
                    <a:pt x="1015" y="444"/>
                  </a:lnTo>
                  <a:lnTo>
                    <a:pt x="996" y="448"/>
                  </a:lnTo>
                  <a:lnTo>
                    <a:pt x="976" y="452"/>
                  </a:lnTo>
                  <a:lnTo>
                    <a:pt x="954" y="454"/>
                  </a:lnTo>
                  <a:lnTo>
                    <a:pt x="932" y="455"/>
                  </a:lnTo>
                  <a:lnTo>
                    <a:pt x="909" y="456"/>
                  </a:lnTo>
                  <a:lnTo>
                    <a:pt x="886" y="455"/>
                  </a:lnTo>
                  <a:lnTo>
                    <a:pt x="862" y="452"/>
                  </a:lnTo>
                  <a:lnTo>
                    <a:pt x="837" y="449"/>
                  </a:lnTo>
                  <a:lnTo>
                    <a:pt x="812" y="444"/>
                  </a:lnTo>
                  <a:lnTo>
                    <a:pt x="786" y="439"/>
                  </a:lnTo>
                  <a:lnTo>
                    <a:pt x="773" y="449"/>
                  </a:lnTo>
                  <a:lnTo>
                    <a:pt x="760" y="459"/>
                  </a:lnTo>
                  <a:lnTo>
                    <a:pt x="747" y="469"/>
                  </a:lnTo>
                  <a:lnTo>
                    <a:pt x="734" y="477"/>
                  </a:lnTo>
                  <a:lnTo>
                    <a:pt x="720" y="484"/>
                  </a:lnTo>
                  <a:lnTo>
                    <a:pt x="706" y="491"/>
                  </a:lnTo>
                  <a:lnTo>
                    <a:pt x="692" y="497"/>
                  </a:lnTo>
                  <a:lnTo>
                    <a:pt x="678" y="503"/>
                  </a:lnTo>
                  <a:lnTo>
                    <a:pt x="665" y="507"/>
                  </a:lnTo>
                  <a:lnTo>
                    <a:pt x="650" y="512"/>
                  </a:lnTo>
                  <a:lnTo>
                    <a:pt x="636" y="515"/>
                  </a:lnTo>
                  <a:lnTo>
                    <a:pt x="621" y="518"/>
                  </a:lnTo>
                  <a:lnTo>
                    <a:pt x="606" y="520"/>
                  </a:lnTo>
                  <a:lnTo>
                    <a:pt x="592" y="521"/>
                  </a:lnTo>
                  <a:lnTo>
                    <a:pt x="577" y="522"/>
                  </a:lnTo>
                  <a:lnTo>
                    <a:pt x="562" y="522"/>
                  </a:lnTo>
                  <a:lnTo>
                    <a:pt x="547" y="521"/>
                  </a:lnTo>
                  <a:lnTo>
                    <a:pt x="533" y="520"/>
                  </a:lnTo>
                  <a:lnTo>
                    <a:pt x="518" y="518"/>
                  </a:lnTo>
                  <a:lnTo>
                    <a:pt x="504" y="516"/>
                  </a:lnTo>
                  <a:lnTo>
                    <a:pt x="490" y="512"/>
                  </a:lnTo>
                  <a:lnTo>
                    <a:pt x="476" y="508"/>
                  </a:lnTo>
                  <a:lnTo>
                    <a:pt x="463" y="504"/>
                  </a:lnTo>
                  <a:lnTo>
                    <a:pt x="449" y="499"/>
                  </a:lnTo>
                  <a:lnTo>
                    <a:pt x="436" y="493"/>
                  </a:lnTo>
                  <a:lnTo>
                    <a:pt x="422" y="487"/>
                  </a:lnTo>
                  <a:lnTo>
                    <a:pt x="410" y="480"/>
                  </a:lnTo>
                  <a:lnTo>
                    <a:pt x="397" y="473"/>
                  </a:lnTo>
                  <a:lnTo>
                    <a:pt x="385" y="465"/>
                  </a:lnTo>
                  <a:lnTo>
                    <a:pt x="373" y="456"/>
                  </a:lnTo>
                  <a:lnTo>
                    <a:pt x="362" y="447"/>
                  </a:lnTo>
                  <a:lnTo>
                    <a:pt x="351" y="437"/>
                  </a:lnTo>
                  <a:lnTo>
                    <a:pt x="329" y="443"/>
                  </a:lnTo>
                  <a:lnTo>
                    <a:pt x="306" y="447"/>
                  </a:lnTo>
                  <a:lnTo>
                    <a:pt x="285" y="450"/>
                  </a:lnTo>
                  <a:lnTo>
                    <a:pt x="262" y="452"/>
                  </a:lnTo>
                  <a:lnTo>
                    <a:pt x="240" y="453"/>
                  </a:lnTo>
                  <a:lnTo>
                    <a:pt x="218" y="453"/>
                  </a:lnTo>
                  <a:lnTo>
                    <a:pt x="196" y="452"/>
                  </a:lnTo>
                  <a:lnTo>
                    <a:pt x="176" y="449"/>
                  </a:lnTo>
                  <a:lnTo>
                    <a:pt x="155" y="446"/>
                  </a:lnTo>
                  <a:lnTo>
                    <a:pt x="136" y="442"/>
                  </a:lnTo>
                  <a:lnTo>
                    <a:pt x="117" y="437"/>
                  </a:lnTo>
                  <a:lnTo>
                    <a:pt x="99" y="431"/>
                  </a:lnTo>
                  <a:lnTo>
                    <a:pt x="84" y="425"/>
                  </a:lnTo>
                  <a:lnTo>
                    <a:pt x="68" y="418"/>
                  </a:lnTo>
                  <a:lnTo>
                    <a:pt x="54" y="410"/>
                  </a:lnTo>
                  <a:lnTo>
                    <a:pt x="41" y="401"/>
                  </a:lnTo>
                  <a:lnTo>
                    <a:pt x="30" y="392"/>
                  </a:lnTo>
                  <a:lnTo>
                    <a:pt x="20" y="383"/>
                  </a:lnTo>
                  <a:lnTo>
                    <a:pt x="12" y="373"/>
                  </a:lnTo>
                  <a:lnTo>
                    <a:pt x="6" y="362"/>
                  </a:lnTo>
                  <a:lnTo>
                    <a:pt x="2" y="351"/>
                  </a:lnTo>
                  <a:lnTo>
                    <a:pt x="0" y="340"/>
                  </a:lnTo>
                  <a:lnTo>
                    <a:pt x="0" y="328"/>
                  </a:lnTo>
                  <a:lnTo>
                    <a:pt x="2" y="316"/>
                  </a:lnTo>
                  <a:lnTo>
                    <a:pt x="7" y="304"/>
                  </a:lnTo>
                  <a:lnTo>
                    <a:pt x="14" y="292"/>
                  </a:lnTo>
                  <a:lnTo>
                    <a:pt x="24" y="279"/>
                  </a:lnTo>
                  <a:lnTo>
                    <a:pt x="37" y="266"/>
                  </a:lnTo>
                  <a:lnTo>
                    <a:pt x="52" y="253"/>
                  </a:lnTo>
                  <a:lnTo>
                    <a:pt x="70" y="240"/>
                  </a:lnTo>
                  <a:lnTo>
                    <a:pt x="92" y="227"/>
                  </a:lnTo>
                  <a:lnTo>
                    <a:pt x="115" y="215"/>
                  </a:lnTo>
                </a:path>
              </a:pathLst>
            </a:custGeom>
            <a:solidFill>
              <a:srgbClr val="99CCF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27660" name="Text Box 20"/>
          <p:cNvSpPr txBox="1">
            <a:spLocks noChangeArrowheads="1"/>
          </p:cNvSpPr>
          <p:nvPr/>
        </p:nvSpPr>
        <p:spPr bwMode="auto">
          <a:xfrm>
            <a:off x="307160" y="5658935"/>
            <a:ext cx="332898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pl-PL" sz="2000" b="1" dirty="0"/>
              <a:t>ATM</a:t>
            </a:r>
            <a:br>
              <a:rPr lang="pl-PL" sz="2000" b="1" dirty="0"/>
            </a:br>
            <a:r>
              <a:rPr lang="pl-PL" sz="2000" b="1" i="1" dirty="0" err="1"/>
              <a:t>Asynchronous</a:t>
            </a:r>
            <a:r>
              <a:rPr lang="pl-PL" sz="2000" b="1" i="1" dirty="0"/>
              <a:t> Transfer </a:t>
            </a:r>
            <a:r>
              <a:rPr lang="pl-PL" sz="2000" b="1" i="1" dirty="0" err="1"/>
              <a:t>Mode</a:t>
            </a:r>
            <a:endParaRPr lang="pl-PL" dirty="0"/>
          </a:p>
        </p:txBody>
      </p:sp>
      <p:grpSp>
        <p:nvGrpSpPr>
          <p:cNvPr id="27661" name="Group 21"/>
          <p:cNvGrpSpPr>
            <a:grpSpLocks/>
          </p:cNvGrpSpPr>
          <p:nvPr/>
        </p:nvGrpSpPr>
        <p:grpSpPr bwMode="auto">
          <a:xfrm>
            <a:off x="4884738" y="5334000"/>
            <a:ext cx="3276600" cy="1306513"/>
            <a:chOff x="114" y="3393"/>
            <a:chExt cx="1151" cy="529"/>
          </a:xfrm>
        </p:grpSpPr>
        <p:sp>
          <p:nvSpPr>
            <p:cNvPr id="27664" name="Freeform 22"/>
            <p:cNvSpPr>
              <a:spLocks/>
            </p:cNvSpPr>
            <p:nvPr/>
          </p:nvSpPr>
          <p:spPr bwMode="auto">
            <a:xfrm>
              <a:off x="114" y="3393"/>
              <a:ext cx="1151" cy="529"/>
            </a:xfrm>
            <a:custGeom>
              <a:avLst/>
              <a:gdLst>
                <a:gd name="T0" fmla="*/ 83 w 1151"/>
                <a:gd name="T1" fmla="*/ 183 h 529"/>
                <a:gd name="T2" fmla="*/ 60 w 1151"/>
                <a:gd name="T3" fmla="*/ 121 h 529"/>
                <a:gd name="T4" fmla="*/ 84 w 1151"/>
                <a:gd name="T5" fmla="*/ 70 h 529"/>
                <a:gd name="T6" fmla="*/ 143 w 1151"/>
                <a:gd name="T7" fmla="*/ 31 h 529"/>
                <a:gd name="T8" fmla="*/ 223 w 1151"/>
                <a:gd name="T9" fmla="*/ 7 h 529"/>
                <a:gd name="T10" fmla="*/ 312 w 1151"/>
                <a:gd name="T11" fmla="*/ 0 h 529"/>
                <a:gd name="T12" fmla="*/ 397 w 1151"/>
                <a:gd name="T13" fmla="*/ 13 h 529"/>
                <a:gd name="T14" fmla="*/ 465 w 1151"/>
                <a:gd name="T15" fmla="*/ 49 h 529"/>
                <a:gd name="T16" fmla="*/ 500 w 1151"/>
                <a:gd name="T17" fmla="*/ 61 h 529"/>
                <a:gd name="T18" fmla="*/ 534 w 1151"/>
                <a:gd name="T19" fmla="*/ 39 h 529"/>
                <a:gd name="T20" fmla="*/ 577 w 1151"/>
                <a:gd name="T21" fmla="*/ 27 h 529"/>
                <a:gd name="T22" fmla="*/ 623 w 1151"/>
                <a:gd name="T23" fmla="*/ 23 h 529"/>
                <a:gd name="T24" fmla="*/ 668 w 1151"/>
                <a:gd name="T25" fmla="*/ 27 h 529"/>
                <a:gd name="T26" fmla="*/ 708 w 1151"/>
                <a:gd name="T27" fmla="*/ 38 h 529"/>
                <a:gd name="T28" fmla="*/ 736 w 1151"/>
                <a:gd name="T29" fmla="*/ 55 h 529"/>
                <a:gd name="T30" fmla="*/ 749 w 1151"/>
                <a:gd name="T31" fmla="*/ 78 h 529"/>
                <a:gd name="T32" fmla="*/ 782 w 1151"/>
                <a:gd name="T33" fmla="*/ 79 h 529"/>
                <a:gd name="T34" fmla="*/ 854 w 1151"/>
                <a:gd name="T35" fmla="*/ 65 h 529"/>
                <a:gd name="T36" fmla="*/ 923 w 1151"/>
                <a:gd name="T37" fmla="*/ 65 h 529"/>
                <a:gd name="T38" fmla="*/ 986 w 1151"/>
                <a:gd name="T39" fmla="*/ 78 h 529"/>
                <a:gd name="T40" fmla="*/ 1038 w 1151"/>
                <a:gd name="T41" fmla="*/ 101 h 529"/>
                <a:gd name="T42" fmla="*/ 1074 w 1151"/>
                <a:gd name="T43" fmla="*/ 132 h 529"/>
                <a:gd name="T44" fmla="*/ 1090 w 1151"/>
                <a:gd name="T45" fmla="*/ 168 h 529"/>
                <a:gd name="T46" fmla="*/ 1081 w 1151"/>
                <a:gd name="T47" fmla="*/ 208 h 529"/>
                <a:gd name="T48" fmla="*/ 1099 w 1151"/>
                <a:gd name="T49" fmla="*/ 252 h 529"/>
                <a:gd name="T50" fmla="*/ 1140 w 1151"/>
                <a:gd name="T51" fmla="*/ 299 h 529"/>
                <a:gd name="T52" fmla="*/ 1149 w 1151"/>
                <a:gd name="T53" fmla="*/ 346 h 529"/>
                <a:gd name="T54" fmla="*/ 1129 w 1151"/>
                <a:gd name="T55" fmla="*/ 389 h 529"/>
                <a:gd name="T56" fmla="*/ 1085 w 1151"/>
                <a:gd name="T57" fmla="*/ 424 h 529"/>
                <a:gd name="T58" fmla="*/ 1020 w 1151"/>
                <a:gd name="T59" fmla="*/ 449 h 529"/>
                <a:gd name="T60" fmla="*/ 937 w 1151"/>
                <a:gd name="T61" fmla="*/ 460 h 529"/>
                <a:gd name="T62" fmla="*/ 841 w 1151"/>
                <a:gd name="T63" fmla="*/ 454 h 529"/>
                <a:gd name="T64" fmla="*/ 764 w 1151"/>
                <a:gd name="T65" fmla="*/ 464 h 529"/>
                <a:gd name="T66" fmla="*/ 710 w 1151"/>
                <a:gd name="T67" fmla="*/ 497 h 529"/>
                <a:gd name="T68" fmla="*/ 653 w 1151"/>
                <a:gd name="T69" fmla="*/ 518 h 529"/>
                <a:gd name="T70" fmla="*/ 595 w 1151"/>
                <a:gd name="T71" fmla="*/ 527 h 529"/>
                <a:gd name="T72" fmla="*/ 536 w 1151"/>
                <a:gd name="T73" fmla="*/ 526 h 529"/>
                <a:gd name="T74" fmla="*/ 478 w 1151"/>
                <a:gd name="T75" fmla="*/ 514 h 529"/>
                <a:gd name="T76" fmla="*/ 424 w 1151"/>
                <a:gd name="T77" fmla="*/ 493 h 529"/>
                <a:gd name="T78" fmla="*/ 375 w 1151"/>
                <a:gd name="T79" fmla="*/ 461 h 529"/>
                <a:gd name="T80" fmla="*/ 308 w 1151"/>
                <a:gd name="T81" fmla="*/ 452 h 529"/>
                <a:gd name="T82" fmla="*/ 219 w 1151"/>
                <a:gd name="T83" fmla="*/ 458 h 529"/>
                <a:gd name="T84" fmla="*/ 137 w 1151"/>
                <a:gd name="T85" fmla="*/ 447 h 529"/>
                <a:gd name="T86" fmla="*/ 68 w 1151"/>
                <a:gd name="T87" fmla="*/ 423 h 529"/>
                <a:gd name="T88" fmla="*/ 20 w 1151"/>
                <a:gd name="T89" fmla="*/ 387 h 529"/>
                <a:gd name="T90" fmla="*/ 0 w 1151"/>
                <a:gd name="T91" fmla="*/ 344 h 529"/>
                <a:gd name="T92" fmla="*/ 14 w 1151"/>
                <a:gd name="T93" fmla="*/ 295 h 529"/>
                <a:gd name="T94" fmla="*/ 70 w 1151"/>
                <a:gd name="T95" fmla="*/ 243 h 52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151"/>
                <a:gd name="T145" fmla="*/ 0 h 529"/>
                <a:gd name="T146" fmla="*/ 1151 w 1151"/>
                <a:gd name="T147" fmla="*/ 529 h 529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151" h="529">
                  <a:moveTo>
                    <a:pt x="116" y="217"/>
                  </a:moveTo>
                  <a:lnTo>
                    <a:pt x="116" y="217"/>
                  </a:lnTo>
                  <a:lnTo>
                    <a:pt x="97" y="200"/>
                  </a:lnTo>
                  <a:lnTo>
                    <a:pt x="83" y="183"/>
                  </a:lnTo>
                  <a:lnTo>
                    <a:pt x="72" y="167"/>
                  </a:lnTo>
                  <a:lnTo>
                    <a:pt x="64" y="151"/>
                  </a:lnTo>
                  <a:lnTo>
                    <a:pt x="61" y="136"/>
                  </a:lnTo>
                  <a:lnTo>
                    <a:pt x="60" y="121"/>
                  </a:lnTo>
                  <a:lnTo>
                    <a:pt x="62" y="107"/>
                  </a:lnTo>
                  <a:lnTo>
                    <a:pt x="67" y="94"/>
                  </a:lnTo>
                  <a:lnTo>
                    <a:pt x="74" y="81"/>
                  </a:lnTo>
                  <a:lnTo>
                    <a:pt x="84" y="70"/>
                  </a:lnTo>
                  <a:lnTo>
                    <a:pt x="96" y="59"/>
                  </a:lnTo>
                  <a:lnTo>
                    <a:pt x="110" y="48"/>
                  </a:lnTo>
                  <a:lnTo>
                    <a:pt x="126" y="39"/>
                  </a:lnTo>
                  <a:lnTo>
                    <a:pt x="143" y="31"/>
                  </a:lnTo>
                  <a:lnTo>
                    <a:pt x="162" y="23"/>
                  </a:lnTo>
                  <a:lnTo>
                    <a:pt x="181" y="17"/>
                  </a:lnTo>
                  <a:lnTo>
                    <a:pt x="202" y="11"/>
                  </a:lnTo>
                  <a:lnTo>
                    <a:pt x="223" y="7"/>
                  </a:lnTo>
                  <a:lnTo>
                    <a:pt x="245" y="3"/>
                  </a:lnTo>
                  <a:lnTo>
                    <a:pt x="268" y="1"/>
                  </a:lnTo>
                  <a:lnTo>
                    <a:pt x="290" y="0"/>
                  </a:lnTo>
                  <a:lnTo>
                    <a:pt x="312" y="0"/>
                  </a:lnTo>
                  <a:lnTo>
                    <a:pt x="335" y="1"/>
                  </a:lnTo>
                  <a:lnTo>
                    <a:pt x="356" y="4"/>
                  </a:lnTo>
                  <a:lnTo>
                    <a:pt x="377" y="8"/>
                  </a:lnTo>
                  <a:lnTo>
                    <a:pt x="397" y="13"/>
                  </a:lnTo>
                  <a:lnTo>
                    <a:pt x="416" y="20"/>
                  </a:lnTo>
                  <a:lnTo>
                    <a:pt x="434" y="28"/>
                  </a:lnTo>
                  <a:lnTo>
                    <a:pt x="450" y="37"/>
                  </a:lnTo>
                  <a:lnTo>
                    <a:pt x="465" y="49"/>
                  </a:lnTo>
                  <a:lnTo>
                    <a:pt x="477" y="61"/>
                  </a:lnTo>
                  <a:lnTo>
                    <a:pt x="488" y="75"/>
                  </a:lnTo>
                  <a:lnTo>
                    <a:pt x="494" y="68"/>
                  </a:lnTo>
                  <a:lnTo>
                    <a:pt x="500" y="61"/>
                  </a:lnTo>
                  <a:lnTo>
                    <a:pt x="508" y="54"/>
                  </a:lnTo>
                  <a:lnTo>
                    <a:pt x="516" y="49"/>
                  </a:lnTo>
                  <a:lnTo>
                    <a:pt x="525" y="44"/>
                  </a:lnTo>
                  <a:lnTo>
                    <a:pt x="534" y="39"/>
                  </a:lnTo>
                  <a:lnTo>
                    <a:pt x="544" y="35"/>
                  </a:lnTo>
                  <a:lnTo>
                    <a:pt x="555" y="32"/>
                  </a:lnTo>
                  <a:lnTo>
                    <a:pt x="566" y="29"/>
                  </a:lnTo>
                  <a:lnTo>
                    <a:pt x="577" y="27"/>
                  </a:lnTo>
                  <a:lnTo>
                    <a:pt x="588" y="25"/>
                  </a:lnTo>
                  <a:lnTo>
                    <a:pt x="600" y="24"/>
                  </a:lnTo>
                  <a:lnTo>
                    <a:pt x="612" y="23"/>
                  </a:lnTo>
                  <a:lnTo>
                    <a:pt x="623" y="23"/>
                  </a:lnTo>
                  <a:lnTo>
                    <a:pt x="635" y="23"/>
                  </a:lnTo>
                  <a:lnTo>
                    <a:pt x="646" y="24"/>
                  </a:lnTo>
                  <a:lnTo>
                    <a:pt x="658" y="25"/>
                  </a:lnTo>
                  <a:lnTo>
                    <a:pt x="668" y="27"/>
                  </a:lnTo>
                  <a:lnTo>
                    <a:pt x="679" y="29"/>
                  </a:lnTo>
                  <a:lnTo>
                    <a:pt x="689" y="31"/>
                  </a:lnTo>
                  <a:lnTo>
                    <a:pt x="699" y="34"/>
                  </a:lnTo>
                  <a:lnTo>
                    <a:pt x="708" y="38"/>
                  </a:lnTo>
                  <a:lnTo>
                    <a:pt x="716" y="41"/>
                  </a:lnTo>
                  <a:lnTo>
                    <a:pt x="723" y="46"/>
                  </a:lnTo>
                  <a:lnTo>
                    <a:pt x="730" y="50"/>
                  </a:lnTo>
                  <a:lnTo>
                    <a:pt x="736" y="55"/>
                  </a:lnTo>
                  <a:lnTo>
                    <a:pt x="741" y="60"/>
                  </a:lnTo>
                  <a:lnTo>
                    <a:pt x="745" y="66"/>
                  </a:lnTo>
                  <a:lnTo>
                    <a:pt x="747" y="72"/>
                  </a:lnTo>
                  <a:lnTo>
                    <a:pt x="749" y="78"/>
                  </a:lnTo>
                  <a:lnTo>
                    <a:pt x="749" y="85"/>
                  </a:lnTo>
                  <a:lnTo>
                    <a:pt x="747" y="92"/>
                  </a:lnTo>
                  <a:lnTo>
                    <a:pt x="765" y="85"/>
                  </a:lnTo>
                  <a:lnTo>
                    <a:pt x="782" y="79"/>
                  </a:lnTo>
                  <a:lnTo>
                    <a:pt x="800" y="74"/>
                  </a:lnTo>
                  <a:lnTo>
                    <a:pt x="818" y="70"/>
                  </a:lnTo>
                  <a:lnTo>
                    <a:pt x="836" y="67"/>
                  </a:lnTo>
                  <a:lnTo>
                    <a:pt x="854" y="65"/>
                  </a:lnTo>
                  <a:lnTo>
                    <a:pt x="872" y="64"/>
                  </a:lnTo>
                  <a:lnTo>
                    <a:pt x="889" y="63"/>
                  </a:lnTo>
                  <a:lnTo>
                    <a:pt x="906" y="64"/>
                  </a:lnTo>
                  <a:lnTo>
                    <a:pt x="923" y="65"/>
                  </a:lnTo>
                  <a:lnTo>
                    <a:pt x="940" y="67"/>
                  </a:lnTo>
                  <a:lnTo>
                    <a:pt x="956" y="70"/>
                  </a:lnTo>
                  <a:lnTo>
                    <a:pt x="971" y="74"/>
                  </a:lnTo>
                  <a:lnTo>
                    <a:pt x="986" y="78"/>
                  </a:lnTo>
                  <a:lnTo>
                    <a:pt x="1000" y="83"/>
                  </a:lnTo>
                  <a:lnTo>
                    <a:pt x="1013" y="88"/>
                  </a:lnTo>
                  <a:lnTo>
                    <a:pt x="1026" y="94"/>
                  </a:lnTo>
                  <a:lnTo>
                    <a:pt x="1038" y="101"/>
                  </a:lnTo>
                  <a:lnTo>
                    <a:pt x="1048" y="108"/>
                  </a:lnTo>
                  <a:lnTo>
                    <a:pt x="1058" y="115"/>
                  </a:lnTo>
                  <a:lnTo>
                    <a:pt x="1066" y="123"/>
                  </a:lnTo>
                  <a:lnTo>
                    <a:pt x="1074" y="132"/>
                  </a:lnTo>
                  <a:lnTo>
                    <a:pt x="1080" y="140"/>
                  </a:lnTo>
                  <a:lnTo>
                    <a:pt x="1084" y="149"/>
                  </a:lnTo>
                  <a:lnTo>
                    <a:pt x="1088" y="159"/>
                  </a:lnTo>
                  <a:lnTo>
                    <a:pt x="1090" y="168"/>
                  </a:lnTo>
                  <a:lnTo>
                    <a:pt x="1090" y="178"/>
                  </a:lnTo>
                  <a:lnTo>
                    <a:pt x="1088" y="188"/>
                  </a:lnTo>
                  <a:lnTo>
                    <a:pt x="1085" y="198"/>
                  </a:lnTo>
                  <a:lnTo>
                    <a:pt x="1081" y="208"/>
                  </a:lnTo>
                  <a:lnTo>
                    <a:pt x="1074" y="218"/>
                  </a:lnTo>
                  <a:lnTo>
                    <a:pt x="1066" y="229"/>
                  </a:lnTo>
                  <a:lnTo>
                    <a:pt x="1084" y="240"/>
                  </a:lnTo>
                  <a:lnTo>
                    <a:pt x="1099" y="252"/>
                  </a:lnTo>
                  <a:lnTo>
                    <a:pt x="1113" y="263"/>
                  </a:lnTo>
                  <a:lnTo>
                    <a:pt x="1124" y="275"/>
                  </a:lnTo>
                  <a:lnTo>
                    <a:pt x="1133" y="287"/>
                  </a:lnTo>
                  <a:lnTo>
                    <a:pt x="1140" y="299"/>
                  </a:lnTo>
                  <a:lnTo>
                    <a:pt x="1145" y="311"/>
                  </a:lnTo>
                  <a:lnTo>
                    <a:pt x="1149" y="323"/>
                  </a:lnTo>
                  <a:lnTo>
                    <a:pt x="1150" y="334"/>
                  </a:lnTo>
                  <a:lnTo>
                    <a:pt x="1149" y="346"/>
                  </a:lnTo>
                  <a:lnTo>
                    <a:pt x="1147" y="357"/>
                  </a:lnTo>
                  <a:lnTo>
                    <a:pt x="1143" y="368"/>
                  </a:lnTo>
                  <a:lnTo>
                    <a:pt x="1137" y="379"/>
                  </a:lnTo>
                  <a:lnTo>
                    <a:pt x="1129" y="389"/>
                  </a:lnTo>
                  <a:lnTo>
                    <a:pt x="1121" y="398"/>
                  </a:lnTo>
                  <a:lnTo>
                    <a:pt x="1110" y="408"/>
                  </a:lnTo>
                  <a:lnTo>
                    <a:pt x="1098" y="416"/>
                  </a:lnTo>
                  <a:lnTo>
                    <a:pt x="1085" y="424"/>
                  </a:lnTo>
                  <a:lnTo>
                    <a:pt x="1071" y="432"/>
                  </a:lnTo>
                  <a:lnTo>
                    <a:pt x="1055" y="438"/>
                  </a:lnTo>
                  <a:lnTo>
                    <a:pt x="1038" y="444"/>
                  </a:lnTo>
                  <a:lnTo>
                    <a:pt x="1020" y="449"/>
                  </a:lnTo>
                  <a:lnTo>
                    <a:pt x="1001" y="453"/>
                  </a:lnTo>
                  <a:lnTo>
                    <a:pt x="981" y="457"/>
                  </a:lnTo>
                  <a:lnTo>
                    <a:pt x="959" y="459"/>
                  </a:lnTo>
                  <a:lnTo>
                    <a:pt x="937" y="460"/>
                  </a:lnTo>
                  <a:lnTo>
                    <a:pt x="914" y="461"/>
                  </a:lnTo>
                  <a:lnTo>
                    <a:pt x="891" y="460"/>
                  </a:lnTo>
                  <a:lnTo>
                    <a:pt x="867" y="457"/>
                  </a:lnTo>
                  <a:lnTo>
                    <a:pt x="841" y="454"/>
                  </a:lnTo>
                  <a:lnTo>
                    <a:pt x="816" y="449"/>
                  </a:lnTo>
                  <a:lnTo>
                    <a:pt x="790" y="444"/>
                  </a:lnTo>
                  <a:lnTo>
                    <a:pt x="777" y="454"/>
                  </a:lnTo>
                  <a:lnTo>
                    <a:pt x="764" y="464"/>
                  </a:lnTo>
                  <a:lnTo>
                    <a:pt x="751" y="474"/>
                  </a:lnTo>
                  <a:lnTo>
                    <a:pt x="738" y="482"/>
                  </a:lnTo>
                  <a:lnTo>
                    <a:pt x="724" y="490"/>
                  </a:lnTo>
                  <a:lnTo>
                    <a:pt x="710" y="497"/>
                  </a:lnTo>
                  <a:lnTo>
                    <a:pt x="696" y="503"/>
                  </a:lnTo>
                  <a:lnTo>
                    <a:pt x="682" y="509"/>
                  </a:lnTo>
                  <a:lnTo>
                    <a:pt x="668" y="513"/>
                  </a:lnTo>
                  <a:lnTo>
                    <a:pt x="653" y="518"/>
                  </a:lnTo>
                  <a:lnTo>
                    <a:pt x="639" y="521"/>
                  </a:lnTo>
                  <a:lnTo>
                    <a:pt x="624" y="524"/>
                  </a:lnTo>
                  <a:lnTo>
                    <a:pt x="609" y="526"/>
                  </a:lnTo>
                  <a:lnTo>
                    <a:pt x="595" y="527"/>
                  </a:lnTo>
                  <a:lnTo>
                    <a:pt x="580" y="528"/>
                  </a:lnTo>
                  <a:lnTo>
                    <a:pt x="565" y="528"/>
                  </a:lnTo>
                  <a:lnTo>
                    <a:pt x="550" y="527"/>
                  </a:lnTo>
                  <a:lnTo>
                    <a:pt x="536" y="526"/>
                  </a:lnTo>
                  <a:lnTo>
                    <a:pt x="521" y="524"/>
                  </a:lnTo>
                  <a:lnTo>
                    <a:pt x="507" y="522"/>
                  </a:lnTo>
                  <a:lnTo>
                    <a:pt x="493" y="518"/>
                  </a:lnTo>
                  <a:lnTo>
                    <a:pt x="478" y="514"/>
                  </a:lnTo>
                  <a:lnTo>
                    <a:pt x="465" y="510"/>
                  </a:lnTo>
                  <a:lnTo>
                    <a:pt x="451" y="505"/>
                  </a:lnTo>
                  <a:lnTo>
                    <a:pt x="438" y="499"/>
                  </a:lnTo>
                  <a:lnTo>
                    <a:pt x="424" y="493"/>
                  </a:lnTo>
                  <a:lnTo>
                    <a:pt x="412" y="486"/>
                  </a:lnTo>
                  <a:lnTo>
                    <a:pt x="399" y="478"/>
                  </a:lnTo>
                  <a:lnTo>
                    <a:pt x="387" y="470"/>
                  </a:lnTo>
                  <a:lnTo>
                    <a:pt x="375" y="461"/>
                  </a:lnTo>
                  <a:lnTo>
                    <a:pt x="364" y="452"/>
                  </a:lnTo>
                  <a:lnTo>
                    <a:pt x="353" y="442"/>
                  </a:lnTo>
                  <a:lnTo>
                    <a:pt x="331" y="448"/>
                  </a:lnTo>
                  <a:lnTo>
                    <a:pt x="308" y="452"/>
                  </a:lnTo>
                  <a:lnTo>
                    <a:pt x="286" y="455"/>
                  </a:lnTo>
                  <a:lnTo>
                    <a:pt x="263" y="457"/>
                  </a:lnTo>
                  <a:lnTo>
                    <a:pt x="241" y="458"/>
                  </a:lnTo>
                  <a:lnTo>
                    <a:pt x="219" y="458"/>
                  </a:lnTo>
                  <a:lnTo>
                    <a:pt x="197" y="457"/>
                  </a:lnTo>
                  <a:lnTo>
                    <a:pt x="177" y="454"/>
                  </a:lnTo>
                  <a:lnTo>
                    <a:pt x="156" y="451"/>
                  </a:lnTo>
                  <a:lnTo>
                    <a:pt x="137" y="447"/>
                  </a:lnTo>
                  <a:lnTo>
                    <a:pt x="118" y="442"/>
                  </a:lnTo>
                  <a:lnTo>
                    <a:pt x="100" y="436"/>
                  </a:lnTo>
                  <a:lnTo>
                    <a:pt x="84" y="430"/>
                  </a:lnTo>
                  <a:lnTo>
                    <a:pt x="68" y="423"/>
                  </a:lnTo>
                  <a:lnTo>
                    <a:pt x="54" y="415"/>
                  </a:lnTo>
                  <a:lnTo>
                    <a:pt x="41" y="406"/>
                  </a:lnTo>
                  <a:lnTo>
                    <a:pt x="30" y="397"/>
                  </a:lnTo>
                  <a:lnTo>
                    <a:pt x="20" y="387"/>
                  </a:lnTo>
                  <a:lnTo>
                    <a:pt x="12" y="377"/>
                  </a:lnTo>
                  <a:lnTo>
                    <a:pt x="6" y="366"/>
                  </a:lnTo>
                  <a:lnTo>
                    <a:pt x="2" y="355"/>
                  </a:lnTo>
                  <a:lnTo>
                    <a:pt x="0" y="344"/>
                  </a:lnTo>
                  <a:lnTo>
                    <a:pt x="0" y="332"/>
                  </a:lnTo>
                  <a:lnTo>
                    <a:pt x="2" y="320"/>
                  </a:lnTo>
                  <a:lnTo>
                    <a:pt x="7" y="307"/>
                  </a:lnTo>
                  <a:lnTo>
                    <a:pt x="14" y="295"/>
                  </a:lnTo>
                  <a:lnTo>
                    <a:pt x="24" y="282"/>
                  </a:lnTo>
                  <a:lnTo>
                    <a:pt x="37" y="269"/>
                  </a:lnTo>
                  <a:lnTo>
                    <a:pt x="52" y="256"/>
                  </a:lnTo>
                  <a:lnTo>
                    <a:pt x="70" y="243"/>
                  </a:lnTo>
                  <a:lnTo>
                    <a:pt x="92" y="230"/>
                  </a:lnTo>
                  <a:lnTo>
                    <a:pt x="116" y="217"/>
                  </a:lnTo>
                </a:path>
              </a:pathLst>
            </a:custGeom>
            <a:solidFill>
              <a:srgbClr val="FFCC00"/>
            </a:solidFill>
            <a:ln w="254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65" name="Freeform 23"/>
            <p:cNvSpPr>
              <a:spLocks/>
            </p:cNvSpPr>
            <p:nvPr/>
          </p:nvSpPr>
          <p:spPr bwMode="auto">
            <a:xfrm>
              <a:off x="114" y="3393"/>
              <a:ext cx="1145" cy="523"/>
            </a:xfrm>
            <a:custGeom>
              <a:avLst/>
              <a:gdLst>
                <a:gd name="T0" fmla="*/ 72 w 1145"/>
                <a:gd name="T1" fmla="*/ 165 h 523"/>
                <a:gd name="T2" fmla="*/ 62 w 1145"/>
                <a:gd name="T3" fmla="*/ 106 h 523"/>
                <a:gd name="T4" fmla="*/ 95 w 1145"/>
                <a:gd name="T5" fmla="*/ 58 h 523"/>
                <a:gd name="T6" fmla="*/ 161 w 1145"/>
                <a:gd name="T7" fmla="*/ 23 h 523"/>
                <a:gd name="T8" fmla="*/ 244 w 1145"/>
                <a:gd name="T9" fmla="*/ 3 h 523"/>
                <a:gd name="T10" fmla="*/ 333 w 1145"/>
                <a:gd name="T11" fmla="*/ 1 h 523"/>
                <a:gd name="T12" fmla="*/ 414 w 1145"/>
                <a:gd name="T13" fmla="*/ 20 h 523"/>
                <a:gd name="T14" fmla="*/ 475 w 1145"/>
                <a:gd name="T15" fmla="*/ 60 h 523"/>
                <a:gd name="T16" fmla="*/ 505 w 1145"/>
                <a:gd name="T17" fmla="*/ 53 h 523"/>
                <a:gd name="T18" fmla="*/ 541 w 1145"/>
                <a:gd name="T19" fmla="*/ 35 h 523"/>
                <a:gd name="T20" fmla="*/ 585 w 1145"/>
                <a:gd name="T21" fmla="*/ 25 h 523"/>
                <a:gd name="T22" fmla="*/ 632 w 1145"/>
                <a:gd name="T23" fmla="*/ 23 h 523"/>
                <a:gd name="T24" fmla="*/ 675 w 1145"/>
                <a:gd name="T25" fmla="*/ 29 h 523"/>
                <a:gd name="T26" fmla="*/ 712 w 1145"/>
                <a:gd name="T27" fmla="*/ 41 h 523"/>
                <a:gd name="T28" fmla="*/ 737 w 1145"/>
                <a:gd name="T29" fmla="*/ 59 h 523"/>
                <a:gd name="T30" fmla="*/ 745 w 1145"/>
                <a:gd name="T31" fmla="*/ 84 h 523"/>
                <a:gd name="T32" fmla="*/ 796 w 1145"/>
                <a:gd name="T33" fmla="*/ 73 h 523"/>
                <a:gd name="T34" fmla="*/ 867 w 1145"/>
                <a:gd name="T35" fmla="*/ 63 h 523"/>
                <a:gd name="T36" fmla="*/ 935 w 1145"/>
                <a:gd name="T37" fmla="*/ 66 h 523"/>
                <a:gd name="T38" fmla="*/ 995 w 1145"/>
                <a:gd name="T39" fmla="*/ 82 h 523"/>
                <a:gd name="T40" fmla="*/ 1043 w 1145"/>
                <a:gd name="T41" fmla="*/ 107 h 523"/>
                <a:gd name="T42" fmla="*/ 1074 w 1145"/>
                <a:gd name="T43" fmla="*/ 138 h 523"/>
                <a:gd name="T44" fmla="*/ 1084 w 1145"/>
                <a:gd name="T45" fmla="*/ 176 h 523"/>
                <a:gd name="T46" fmla="*/ 1068 w 1145"/>
                <a:gd name="T47" fmla="*/ 216 h 523"/>
                <a:gd name="T48" fmla="*/ 1107 w 1145"/>
                <a:gd name="T49" fmla="*/ 260 h 523"/>
                <a:gd name="T50" fmla="*/ 1139 w 1145"/>
                <a:gd name="T51" fmla="*/ 307 h 523"/>
                <a:gd name="T52" fmla="*/ 1141 w 1145"/>
                <a:gd name="T53" fmla="*/ 353 h 523"/>
                <a:gd name="T54" fmla="*/ 1115 w 1145"/>
                <a:gd name="T55" fmla="*/ 393 h 523"/>
                <a:gd name="T56" fmla="*/ 1065 w 1145"/>
                <a:gd name="T57" fmla="*/ 427 h 523"/>
                <a:gd name="T58" fmla="*/ 996 w 1145"/>
                <a:gd name="T59" fmla="*/ 448 h 523"/>
                <a:gd name="T60" fmla="*/ 909 w 1145"/>
                <a:gd name="T61" fmla="*/ 456 h 523"/>
                <a:gd name="T62" fmla="*/ 812 w 1145"/>
                <a:gd name="T63" fmla="*/ 444 h 523"/>
                <a:gd name="T64" fmla="*/ 747 w 1145"/>
                <a:gd name="T65" fmla="*/ 469 h 523"/>
                <a:gd name="T66" fmla="*/ 692 w 1145"/>
                <a:gd name="T67" fmla="*/ 497 h 523"/>
                <a:gd name="T68" fmla="*/ 636 w 1145"/>
                <a:gd name="T69" fmla="*/ 515 h 523"/>
                <a:gd name="T70" fmla="*/ 577 w 1145"/>
                <a:gd name="T71" fmla="*/ 522 h 523"/>
                <a:gd name="T72" fmla="*/ 518 w 1145"/>
                <a:gd name="T73" fmla="*/ 518 h 523"/>
                <a:gd name="T74" fmla="*/ 463 w 1145"/>
                <a:gd name="T75" fmla="*/ 504 h 523"/>
                <a:gd name="T76" fmla="*/ 410 w 1145"/>
                <a:gd name="T77" fmla="*/ 480 h 523"/>
                <a:gd name="T78" fmla="*/ 362 w 1145"/>
                <a:gd name="T79" fmla="*/ 447 h 523"/>
                <a:gd name="T80" fmla="*/ 285 w 1145"/>
                <a:gd name="T81" fmla="*/ 450 h 523"/>
                <a:gd name="T82" fmla="*/ 196 w 1145"/>
                <a:gd name="T83" fmla="*/ 452 h 523"/>
                <a:gd name="T84" fmla="*/ 117 w 1145"/>
                <a:gd name="T85" fmla="*/ 437 h 523"/>
                <a:gd name="T86" fmla="*/ 54 w 1145"/>
                <a:gd name="T87" fmla="*/ 410 h 523"/>
                <a:gd name="T88" fmla="*/ 12 w 1145"/>
                <a:gd name="T89" fmla="*/ 373 h 523"/>
                <a:gd name="T90" fmla="*/ 0 w 1145"/>
                <a:gd name="T91" fmla="*/ 328 h 523"/>
                <a:gd name="T92" fmla="*/ 24 w 1145"/>
                <a:gd name="T93" fmla="*/ 279 h 523"/>
                <a:gd name="T94" fmla="*/ 92 w 1145"/>
                <a:gd name="T95" fmla="*/ 227 h 523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145"/>
                <a:gd name="T145" fmla="*/ 0 h 523"/>
                <a:gd name="T146" fmla="*/ 1145 w 1145"/>
                <a:gd name="T147" fmla="*/ 523 h 523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145" h="523">
                  <a:moveTo>
                    <a:pt x="115" y="215"/>
                  </a:moveTo>
                  <a:lnTo>
                    <a:pt x="96" y="198"/>
                  </a:lnTo>
                  <a:lnTo>
                    <a:pt x="83" y="181"/>
                  </a:lnTo>
                  <a:lnTo>
                    <a:pt x="72" y="165"/>
                  </a:lnTo>
                  <a:lnTo>
                    <a:pt x="64" y="149"/>
                  </a:lnTo>
                  <a:lnTo>
                    <a:pt x="61" y="134"/>
                  </a:lnTo>
                  <a:lnTo>
                    <a:pt x="60" y="120"/>
                  </a:lnTo>
                  <a:lnTo>
                    <a:pt x="62" y="106"/>
                  </a:lnTo>
                  <a:lnTo>
                    <a:pt x="67" y="93"/>
                  </a:lnTo>
                  <a:lnTo>
                    <a:pt x="74" y="80"/>
                  </a:lnTo>
                  <a:lnTo>
                    <a:pt x="84" y="69"/>
                  </a:lnTo>
                  <a:lnTo>
                    <a:pt x="95" y="58"/>
                  </a:lnTo>
                  <a:lnTo>
                    <a:pt x="109" y="47"/>
                  </a:lnTo>
                  <a:lnTo>
                    <a:pt x="125" y="39"/>
                  </a:lnTo>
                  <a:lnTo>
                    <a:pt x="142" y="31"/>
                  </a:lnTo>
                  <a:lnTo>
                    <a:pt x="161" y="23"/>
                  </a:lnTo>
                  <a:lnTo>
                    <a:pt x="180" y="17"/>
                  </a:lnTo>
                  <a:lnTo>
                    <a:pt x="201" y="11"/>
                  </a:lnTo>
                  <a:lnTo>
                    <a:pt x="222" y="7"/>
                  </a:lnTo>
                  <a:lnTo>
                    <a:pt x="244" y="3"/>
                  </a:lnTo>
                  <a:lnTo>
                    <a:pt x="267" y="1"/>
                  </a:lnTo>
                  <a:lnTo>
                    <a:pt x="288" y="0"/>
                  </a:lnTo>
                  <a:lnTo>
                    <a:pt x="310" y="0"/>
                  </a:lnTo>
                  <a:lnTo>
                    <a:pt x="333" y="1"/>
                  </a:lnTo>
                  <a:lnTo>
                    <a:pt x="354" y="4"/>
                  </a:lnTo>
                  <a:lnTo>
                    <a:pt x="375" y="8"/>
                  </a:lnTo>
                  <a:lnTo>
                    <a:pt x="395" y="13"/>
                  </a:lnTo>
                  <a:lnTo>
                    <a:pt x="414" y="20"/>
                  </a:lnTo>
                  <a:lnTo>
                    <a:pt x="432" y="28"/>
                  </a:lnTo>
                  <a:lnTo>
                    <a:pt x="448" y="37"/>
                  </a:lnTo>
                  <a:lnTo>
                    <a:pt x="463" y="48"/>
                  </a:lnTo>
                  <a:lnTo>
                    <a:pt x="475" y="60"/>
                  </a:lnTo>
                  <a:lnTo>
                    <a:pt x="485" y="74"/>
                  </a:lnTo>
                  <a:lnTo>
                    <a:pt x="491" y="67"/>
                  </a:lnTo>
                  <a:lnTo>
                    <a:pt x="497" y="60"/>
                  </a:lnTo>
                  <a:lnTo>
                    <a:pt x="505" y="53"/>
                  </a:lnTo>
                  <a:lnTo>
                    <a:pt x="513" y="48"/>
                  </a:lnTo>
                  <a:lnTo>
                    <a:pt x="522" y="44"/>
                  </a:lnTo>
                  <a:lnTo>
                    <a:pt x="531" y="39"/>
                  </a:lnTo>
                  <a:lnTo>
                    <a:pt x="541" y="35"/>
                  </a:lnTo>
                  <a:lnTo>
                    <a:pt x="552" y="32"/>
                  </a:lnTo>
                  <a:lnTo>
                    <a:pt x="563" y="29"/>
                  </a:lnTo>
                  <a:lnTo>
                    <a:pt x="574" y="27"/>
                  </a:lnTo>
                  <a:lnTo>
                    <a:pt x="585" y="25"/>
                  </a:lnTo>
                  <a:lnTo>
                    <a:pt x="597" y="24"/>
                  </a:lnTo>
                  <a:lnTo>
                    <a:pt x="609" y="23"/>
                  </a:lnTo>
                  <a:lnTo>
                    <a:pt x="620" y="23"/>
                  </a:lnTo>
                  <a:lnTo>
                    <a:pt x="632" y="23"/>
                  </a:lnTo>
                  <a:lnTo>
                    <a:pt x="643" y="24"/>
                  </a:lnTo>
                  <a:lnTo>
                    <a:pt x="655" y="25"/>
                  </a:lnTo>
                  <a:lnTo>
                    <a:pt x="665" y="27"/>
                  </a:lnTo>
                  <a:lnTo>
                    <a:pt x="675" y="29"/>
                  </a:lnTo>
                  <a:lnTo>
                    <a:pt x="685" y="31"/>
                  </a:lnTo>
                  <a:lnTo>
                    <a:pt x="695" y="34"/>
                  </a:lnTo>
                  <a:lnTo>
                    <a:pt x="704" y="38"/>
                  </a:lnTo>
                  <a:lnTo>
                    <a:pt x="712" y="41"/>
                  </a:lnTo>
                  <a:lnTo>
                    <a:pt x="719" y="45"/>
                  </a:lnTo>
                  <a:lnTo>
                    <a:pt x="726" y="49"/>
                  </a:lnTo>
                  <a:lnTo>
                    <a:pt x="732" y="54"/>
                  </a:lnTo>
                  <a:lnTo>
                    <a:pt x="737" y="59"/>
                  </a:lnTo>
                  <a:lnTo>
                    <a:pt x="741" y="65"/>
                  </a:lnTo>
                  <a:lnTo>
                    <a:pt x="743" y="71"/>
                  </a:lnTo>
                  <a:lnTo>
                    <a:pt x="745" y="77"/>
                  </a:lnTo>
                  <a:lnTo>
                    <a:pt x="745" y="84"/>
                  </a:lnTo>
                  <a:lnTo>
                    <a:pt x="743" y="91"/>
                  </a:lnTo>
                  <a:lnTo>
                    <a:pt x="761" y="84"/>
                  </a:lnTo>
                  <a:lnTo>
                    <a:pt x="778" y="78"/>
                  </a:lnTo>
                  <a:lnTo>
                    <a:pt x="796" y="73"/>
                  </a:lnTo>
                  <a:lnTo>
                    <a:pt x="814" y="69"/>
                  </a:lnTo>
                  <a:lnTo>
                    <a:pt x="832" y="66"/>
                  </a:lnTo>
                  <a:lnTo>
                    <a:pt x="850" y="64"/>
                  </a:lnTo>
                  <a:lnTo>
                    <a:pt x="867" y="63"/>
                  </a:lnTo>
                  <a:lnTo>
                    <a:pt x="884" y="62"/>
                  </a:lnTo>
                  <a:lnTo>
                    <a:pt x="901" y="63"/>
                  </a:lnTo>
                  <a:lnTo>
                    <a:pt x="918" y="64"/>
                  </a:lnTo>
                  <a:lnTo>
                    <a:pt x="935" y="66"/>
                  </a:lnTo>
                  <a:lnTo>
                    <a:pt x="951" y="69"/>
                  </a:lnTo>
                  <a:lnTo>
                    <a:pt x="966" y="73"/>
                  </a:lnTo>
                  <a:lnTo>
                    <a:pt x="981" y="77"/>
                  </a:lnTo>
                  <a:lnTo>
                    <a:pt x="995" y="82"/>
                  </a:lnTo>
                  <a:lnTo>
                    <a:pt x="1008" y="87"/>
                  </a:lnTo>
                  <a:lnTo>
                    <a:pt x="1021" y="93"/>
                  </a:lnTo>
                  <a:lnTo>
                    <a:pt x="1033" y="100"/>
                  </a:lnTo>
                  <a:lnTo>
                    <a:pt x="1043" y="107"/>
                  </a:lnTo>
                  <a:lnTo>
                    <a:pt x="1052" y="114"/>
                  </a:lnTo>
                  <a:lnTo>
                    <a:pt x="1060" y="122"/>
                  </a:lnTo>
                  <a:lnTo>
                    <a:pt x="1068" y="131"/>
                  </a:lnTo>
                  <a:lnTo>
                    <a:pt x="1074" y="138"/>
                  </a:lnTo>
                  <a:lnTo>
                    <a:pt x="1078" y="147"/>
                  </a:lnTo>
                  <a:lnTo>
                    <a:pt x="1082" y="157"/>
                  </a:lnTo>
                  <a:lnTo>
                    <a:pt x="1084" y="166"/>
                  </a:lnTo>
                  <a:lnTo>
                    <a:pt x="1084" y="176"/>
                  </a:lnTo>
                  <a:lnTo>
                    <a:pt x="1082" y="186"/>
                  </a:lnTo>
                  <a:lnTo>
                    <a:pt x="1079" y="196"/>
                  </a:lnTo>
                  <a:lnTo>
                    <a:pt x="1075" y="206"/>
                  </a:lnTo>
                  <a:lnTo>
                    <a:pt x="1068" y="216"/>
                  </a:lnTo>
                  <a:lnTo>
                    <a:pt x="1060" y="226"/>
                  </a:lnTo>
                  <a:lnTo>
                    <a:pt x="1078" y="237"/>
                  </a:lnTo>
                  <a:lnTo>
                    <a:pt x="1093" y="249"/>
                  </a:lnTo>
                  <a:lnTo>
                    <a:pt x="1107" y="260"/>
                  </a:lnTo>
                  <a:lnTo>
                    <a:pt x="1118" y="272"/>
                  </a:lnTo>
                  <a:lnTo>
                    <a:pt x="1127" y="284"/>
                  </a:lnTo>
                  <a:lnTo>
                    <a:pt x="1134" y="296"/>
                  </a:lnTo>
                  <a:lnTo>
                    <a:pt x="1139" y="307"/>
                  </a:lnTo>
                  <a:lnTo>
                    <a:pt x="1143" y="319"/>
                  </a:lnTo>
                  <a:lnTo>
                    <a:pt x="1144" y="330"/>
                  </a:lnTo>
                  <a:lnTo>
                    <a:pt x="1143" y="342"/>
                  </a:lnTo>
                  <a:lnTo>
                    <a:pt x="1141" y="353"/>
                  </a:lnTo>
                  <a:lnTo>
                    <a:pt x="1137" y="364"/>
                  </a:lnTo>
                  <a:lnTo>
                    <a:pt x="1131" y="375"/>
                  </a:lnTo>
                  <a:lnTo>
                    <a:pt x="1123" y="385"/>
                  </a:lnTo>
                  <a:lnTo>
                    <a:pt x="1115" y="393"/>
                  </a:lnTo>
                  <a:lnTo>
                    <a:pt x="1104" y="403"/>
                  </a:lnTo>
                  <a:lnTo>
                    <a:pt x="1092" y="411"/>
                  </a:lnTo>
                  <a:lnTo>
                    <a:pt x="1079" y="419"/>
                  </a:lnTo>
                  <a:lnTo>
                    <a:pt x="1065" y="427"/>
                  </a:lnTo>
                  <a:lnTo>
                    <a:pt x="1049" y="433"/>
                  </a:lnTo>
                  <a:lnTo>
                    <a:pt x="1033" y="439"/>
                  </a:lnTo>
                  <a:lnTo>
                    <a:pt x="1015" y="444"/>
                  </a:lnTo>
                  <a:lnTo>
                    <a:pt x="996" y="448"/>
                  </a:lnTo>
                  <a:lnTo>
                    <a:pt x="976" y="452"/>
                  </a:lnTo>
                  <a:lnTo>
                    <a:pt x="954" y="454"/>
                  </a:lnTo>
                  <a:lnTo>
                    <a:pt x="932" y="455"/>
                  </a:lnTo>
                  <a:lnTo>
                    <a:pt x="909" y="456"/>
                  </a:lnTo>
                  <a:lnTo>
                    <a:pt x="886" y="455"/>
                  </a:lnTo>
                  <a:lnTo>
                    <a:pt x="862" y="452"/>
                  </a:lnTo>
                  <a:lnTo>
                    <a:pt x="837" y="449"/>
                  </a:lnTo>
                  <a:lnTo>
                    <a:pt x="812" y="444"/>
                  </a:lnTo>
                  <a:lnTo>
                    <a:pt x="786" y="439"/>
                  </a:lnTo>
                  <a:lnTo>
                    <a:pt x="773" y="449"/>
                  </a:lnTo>
                  <a:lnTo>
                    <a:pt x="760" y="459"/>
                  </a:lnTo>
                  <a:lnTo>
                    <a:pt x="747" y="469"/>
                  </a:lnTo>
                  <a:lnTo>
                    <a:pt x="734" y="477"/>
                  </a:lnTo>
                  <a:lnTo>
                    <a:pt x="720" y="484"/>
                  </a:lnTo>
                  <a:lnTo>
                    <a:pt x="706" y="491"/>
                  </a:lnTo>
                  <a:lnTo>
                    <a:pt x="692" y="497"/>
                  </a:lnTo>
                  <a:lnTo>
                    <a:pt x="678" y="503"/>
                  </a:lnTo>
                  <a:lnTo>
                    <a:pt x="665" y="507"/>
                  </a:lnTo>
                  <a:lnTo>
                    <a:pt x="650" y="512"/>
                  </a:lnTo>
                  <a:lnTo>
                    <a:pt x="636" y="515"/>
                  </a:lnTo>
                  <a:lnTo>
                    <a:pt x="621" y="518"/>
                  </a:lnTo>
                  <a:lnTo>
                    <a:pt x="606" y="520"/>
                  </a:lnTo>
                  <a:lnTo>
                    <a:pt x="592" y="521"/>
                  </a:lnTo>
                  <a:lnTo>
                    <a:pt x="577" y="522"/>
                  </a:lnTo>
                  <a:lnTo>
                    <a:pt x="562" y="522"/>
                  </a:lnTo>
                  <a:lnTo>
                    <a:pt x="547" y="521"/>
                  </a:lnTo>
                  <a:lnTo>
                    <a:pt x="533" y="520"/>
                  </a:lnTo>
                  <a:lnTo>
                    <a:pt x="518" y="518"/>
                  </a:lnTo>
                  <a:lnTo>
                    <a:pt x="504" y="516"/>
                  </a:lnTo>
                  <a:lnTo>
                    <a:pt x="490" y="512"/>
                  </a:lnTo>
                  <a:lnTo>
                    <a:pt x="476" y="508"/>
                  </a:lnTo>
                  <a:lnTo>
                    <a:pt x="463" y="504"/>
                  </a:lnTo>
                  <a:lnTo>
                    <a:pt x="449" y="499"/>
                  </a:lnTo>
                  <a:lnTo>
                    <a:pt x="436" y="493"/>
                  </a:lnTo>
                  <a:lnTo>
                    <a:pt x="422" y="487"/>
                  </a:lnTo>
                  <a:lnTo>
                    <a:pt x="410" y="480"/>
                  </a:lnTo>
                  <a:lnTo>
                    <a:pt x="397" y="473"/>
                  </a:lnTo>
                  <a:lnTo>
                    <a:pt x="385" y="465"/>
                  </a:lnTo>
                  <a:lnTo>
                    <a:pt x="373" y="456"/>
                  </a:lnTo>
                  <a:lnTo>
                    <a:pt x="362" y="447"/>
                  </a:lnTo>
                  <a:lnTo>
                    <a:pt x="351" y="437"/>
                  </a:lnTo>
                  <a:lnTo>
                    <a:pt x="329" y="443"/>
                  </a:lnTo>
                  <a:lnTo>
                    <a:pt x="306" y="447"/>
                  </a:lnTo>
                  <a:lnTo>
                    <a:pt x="285" y="450"/>
                  </a:lnTo>
                  <a:lnTo>
                    <a:pt x="262" y="452"/>
                  </a:lnTo>
                  <a:lnTo>
                    <a:pt x="240" y="453"/>
                  </a:lnTo>
                  <a:lnTo>
                    <a:pt x="218" y="453"/>
                  </a:lnTo>
                  <a:lnTo>
                    <a:pt x="196" y="452"/>
                  </a:lnTo>
                  <a:lnTo>
                    <a:pt x="176" y="449"/>
                  </a:lnTo>
                  <a:lnTo>
                    <a:pt x="155" y="446"/>
                  </a:lnTo>
                  <a:lnTo>
                    <a:pt x="136" y="442"/>
                  </a:lnTo>
                  <a:lnTo>
                    <a:pt x="117" y="437"/>
                  </a:lnTo>
                  <a:lnTo>
                    <a:pt x="99" y="431"/>
                  </a:lnTo>
                  <a:lnTo>
                    <a:pt x="84" y="425"/>
                  </a:lnTo>
                  <a:lnTo>
                    <a:pt x="68" y="418"/>
                  </a:lnTo>
                  <a:lnTo>
                    <a:pt x="54" y="410"/>
                  </a:lnTo>
                  <a:lnTo>
                    <a:pt x="41" y="401"/>
                  </a:lnTo>
                  <a:lnTo>
                    <a:pt x="30" y="392"/>
                  </a:lnTo>
                  <a:lnTo>
                    <a:pt x="20" y="383"/>
                  </a:lnTo>
                  <a:lnTo>
                    <a:pt x="12" y="373"/>
                  </a:lnTo>
                  <a:lnTo>
                    <a:pt x="6" y="362"/>
                  </a:lnTo>
                  <a:lnTo>
                    <a:pt x="2" y="351"/>
                  </a:lnTo>
                  <a:lnTo>
                    <a:pt x="0" y="340"/>
                  </a:lnTo>
                  <a:lnTo>
                    <a:pt x="0" y="328"/>
                  </a:lnTo>
                  <a:lnTo>
                    <a:pt x="2" y="316"/>
                  </a:lnTo>
                  <a:lnTo>
                    <a:pt x="7" y="304"/>
                  </a:lnTo>
                  <a:lnTo>
                    <a:pt x="14" y="292"/>
                  </a:lnTo>
                  <a:lnTo>
                    <a:pt x="24" y="279"/>
                  </a:lnTo>
                  <a:lnTo>
                    <a:pt x="37" y="266"/>
                  </a:lnTo>
                  <a:lnTo>
                    <a:pt x="52" y="253"/>
                  </a:lnTo>
                  <a:lnTo>
                    <a:pt x="70" y="240"/>
                  </a:lnTo>
                  <a:lnTo>
                    <a:pt x="92" y="227"/>
                  </a:lnTo>
                  <a:lnTo>
                    <a:pt x="115" y="215"/>
                  </a:lnTo>
                </a:path>
              </a:pathLst>
            </a:custGeom>
            <a:solidFill>
              <a:srgbClr val="FFCC0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27662" name="Text Box 24"/>
          <p:cNvSpPr txBox="1">
            <a:spLocks noChangeArrowheads="1"/>
          </p:cNvSpPr>
          <p:nvPr/>
        </p:nvSpPr>
        <p:spPr bwMode="auto">
          <a:xfrm>
            <a:off x="5130800" y="5573713"/>
            <a:ext cx="2801938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pl-PL" sz="2000" b="1"/>
              <a:t>IP</a:t>
            </a:r>
            <a:br>
              <a:rPr lang="pl-PL" sz="2000" b="1"/>
            </a:br>
            <a:r>
              <a:rPr lang="pl-PL" sz="2000" b="1" i="1"/>
              <a:t>Integrated/Differentiated</a:t>
            </a:r>
            <a:br>
              <a:rPr lang="pl-PL" sz="2000" b="1" i="1"/>
            </a:br>
            <a:r>
              <a:rPr lang="pl-PL" sz="2000" b="1" i="1"/>
              <a:t>Services</a:t>
            </a:r>
            <a:endParaRPr lang="pl-PL" sz="2800"/>
          </a:p>
        </p:txBody>
      </p:sp>
      <p:sp>
        <p:nvSpPr>
          <p:cNvPr id="27663" name="Text Box 25"/>
          <p:cNvSpPr txBox="1">
            <a:spLocks noChangeArrowheads="1"/>
          </p:cNvSpPr>
          <p:nvPr/>
        </p:nvSpPr>
        <p:spPr bwMode="auto">
          <a:xfrm>
            <a:off x="7392987" y="6461125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sp>
        <p:nvSpPr>
          <p:cNvPr id="29" name="Prostokąt 28"/>
          <p:cNvSpPr/>
          <p:nvPr/>
        </p:nvSpPr>
        <p:spPr>
          <a:xfrm>
            <a:off x="-1" y="4554125"/>
            <a:ext cx="533708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b="1" dirty="0" smtClean="0"/>
              <a:t>BISDN</a:t>
            </a:r>
          </a:p>
          <a:p>
            <a:r>
              <a:rPr lang="pl-PL" sz="2000" b="1" i="1" dirty="0" err="1" smtClean="0"/>
              <a:t>Broadband</a:t>
            </a:r>
            <a:r>
              <a:rPr lang="pl-PL" sz="2000" b="1" i="1" dirty="0" smtClean="0"/>
              <a:t> </a:t>
            </a:r>
            <a:r>
              <a:rPr lang="pl-PL" sz="2000" b="1" i="1" dirty="0" err="1" smtClean="0"/>
              <a:t>Integrated</a:t>
            </a:r>
            <a:r>
              <a:rPr lang="pl-PL" sz="2000" b="1" i="1" dirty="0" smtClean="0"/>
              <a:t> Services Digital Network</a:t>
            </a:r>
          </a:p>
        </p:txBody>
      </p:sp>
      <p:sp>
        <p:nvSpPr>
          <p:cNvPr id="30" name="Prostokąt 29"/>
          <p:cNvSpPr/>
          <p:nvPr/>
        </p:nvSpPr>
        <p:spPr>
          <a:xfrm>
            <a:off x="6239039" y="4689140"/>
            <a:ext cx="290496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000" b="1" dirty="0" smtClean="0"/>
              <a:t>NGN</a:t>
            </a:r>
          </a:p>
          <a:p>
            <a:r>
              <a:rPr lang="pl-PL" sz="2000" b="1" i="1" dirty="0" err="1" smtClean="0"/>
              <a:t>Next</a:t>
            </a:r>
            <a:r>
              <a:rPr lang="pl-PL" sz="2000" b="1" i="1" dirty="0" smtClean="0"/>
              <a:t> </a:t>
            </a:r>
            <a:r>
              <a:rPr lang="pl-PL" sz="2000" b="1" i="1" dirty="0" err="1" smtClean="0"/>
              <a:t>Generation</a:t>
            </a:r>
            <a:r>
              <a:rPr lang="pl-PL" sz="2000" b="1" i="1" dirty="0" smtClean="0"/>
              <a:t> Network</a:t>
            </a:r>
            <a:endParaRPr lang="pl-PL"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1" name="Text Box 4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2" name="Prostokąt 1"/>
          <p:cNvSpPr/>
          <p:nvPr/>
        </p:nvSpPr>
        <p:spPr>
          <a:xfrm>
            <a:off x="268012" y="1178750"/>
            <a:ext cx="8865985" cy="4936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Warunkiem zaliczenia ćwiczeń audytoryjnych jest uzyskanie oceny pozytywnej (przynajmniej dostatecznej) z </a:t>
            </a:r>
            <a:r>
              <a:rPr lang="pl-PL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dwóch </a:t>
            </a:r>
            <a:r>
              <a:rPr lang="pl-PL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sprawdzianów organizowanych w połowie i pod koniec semestru</a:t>
            </a:r>
            <a:r>
              <a:rPr lang="pl-PL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Ocena niedostateczna ze sprawdzianu może być uchylona – wg uznania prowadzącego – jeżeli student otrzymywał wysokie oceny za odpowiedzi w czasie ćwiczeń (poprzedzających sprawdzian</a:t>
            </a:r>
            <a:r>
              <a:rPr lang="pl-PL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Studenci, którzy nie otrzymali zaliczenia z ćwiczeń w terminie podstawowym pojawiają się na I albo II terminie egzaminu w celu uzyskania zaliczenia poprawkowego </a:t>
            </a:r>
            <a:r>
              <a:rPr lang="pl-PL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(przysługuje tylko jeden termin zaliczenia poprawkowego). Pozytywna ocena przedstawionej pracy oznacza równoczesne otrzymanie zaliczenia z ćwiczeń </a:t>
            </a:r>
            <a:r>
              <a:rPr lang="pl-PL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audytoryjnych</a:t>
            </a:r>
            <a:br>
              <a:rPr lang="pl-PL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pl-PL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zdanie egzaminu</a:t>
            </a:r>
            <a:r>
              <a:rPr lang="pl-PL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l-P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68012" y="3575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ZALICZENIE,</a:t>
            </a:r>
            <a:r>
              <a:rPr kumimoji="1" lang="pl-PL" sz="4400" b="0" i="0" u="none" strike="noStrike" kern="0" cap="none" spc="0" normalizeH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1" lang="pl-PL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EGZAMIN </a:t>
            </a:r>
            <a:r>
              <a:rPr kumimoji="1" lang="pl-PL" sz="4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etc</a:t>
            </a:r>
            <a:r>
              <a:rPr kumimoji="1" lang="pl-PL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…</a:t>
            </a:r>
            <a:endParaRPr kumimoji="1" lang="pl-PL" sz="44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188640"/>
            <a:ext cx="8892480" cy="11430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METRYKI EFEKTYWNOŚCI </a:t>
            </a:r>
            <a:endParaRPr lang="pl-PL" dirty="0" smtClean="0"/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28676" name="Freeform 4"/>
          <p:cNvSpPr>
            <a:spLocks/>
          </p:cNvSpPr>
          <p:nvPr/>
        </p:nvSpPr>
        <p:spPr bwMode="auto">
          <a:xfrm>
            <a:off x="3657600" y="5029200"/>
            <a:ext cx="2895600" cy="1460500"/>
          </a:xfrm>
          <a:custGeom>
            <a:avLst/>
            <a:gdLst>
              <a:gd name="T0" fmla="*/ 83 w 1151"/>
              <a:gd name="T1" fmla="*/ 183 h 529"/>
              <a:gd name="T2" fmla="*/ 60 w 1151"/>
              <a:gd name="T3" fmla="*/ 121 h 529"/>
              <a:gd name="T4" fmla="*/ 84 w 1151"/>
              <a:gd name="T5" fmla="*/ 70 h 529"/>
              <a:gd name="T6" fmla="*/ 143 w 1151"/>
              <a:gd name="T7" fmla="*/ 31 h 529"/>
              <a:gd name="T8" fmla="*/ 223 w 1151"/>
              <a:gd name="T9" fmla="*/ 7 h 529"/>
              <a:gd name="T10" fmla="*/ 312 w 1151"/>
              <a:gd name="T11" fmla="*/ 0 h 529"/>
              <a:gd name="T12" fmla="*/ 397 w 1151"/>
              <a:gd name="T13" fmla="*/ 13 h 529"/>
              <a:gd name="T14" fmla="*/ 465 w 1151"/>
              <a:gd name="T15" fmla="*/ 49 h 529"/>
              <a:gd name="T16" fmla="*/ 500 w 1151"/>
              <a:gd name="T17" fmla="*/ 61 h 529"/>
              <a:gd name="T18" fmla="*/ 534 w 1151"/>
              <a:gd name="T19" fmla="*/ 39 h 529"/>
              <a:gd name="T20" fmla="*/ 577 w 1151"/>
              <a:gd name="T21" fmla="*/ 27 h 529"/>
              <a:gd name="T22" fmla="*/ 623 w 1151"/>
              <a:gd name="T23" fmla="*/ 23 h 529"/>
              <a:gd name="T24" fmla="*/ 668 w 1151"/>
              <a:gd name="T25" fmla="*/ 27 h 529"/>
              <a:gd name="T26" fmla="*/ 708 w 1151"/>
              <a:gd name="T27" fmla="*/ 38 h 529"/>
              <a:gd name="T28" fmla="*/ 736 w 1151"/>
              <a:gd name="T29" fmla="*/ 55 h 529"/>
              <a:gd name="T30" fmla="*/ 749 w 1151"/>
              <a:gd name="T31" fmla="*/ 78 h 529"/>
              <a:gd name="T32" fmla="*/ 782 w 1151"/>
              <a:gd name="T33" fmla="*/ 79 h 529"/>
              <a:gd name="T34" fmla="*/ 854 w 1151"/>
              <a:gd name="T35" fmla="*/ 65 h 529"/>
              <a:gd name="T36" fmla="*/ 923 w 1151"/>
              <a:gd name="T37" fmla="*/ 65 h 529"/>
              <a:gd name="T38" fmla="*/ 986 w 1151"/>
              <a:gd name="T39" fmla="*/ 78 h 529"/>
              <a:gd name="T40" fmla="*/ 1038 w 1151"/>
              <a:gd name="T41" fmla="*/ 101 h 529"/>
              <a:gd name="T42" fmla="*/ 1074 w 1151"/>
              <a:gd name="T43" fmla="*/ 132 h 529"/>
              <a:gd name="T44" fmla="*/ 1090 w 1151"/>
              <a:gd name="T45" fmla="*/ 168 h 529"/>
              <a:gd name="T46" fmla="*/ 1081 w 1151"/>
              <a:gd name="T47" fmla="*/ 208 h 529"/>
              <a:gd name="T48" fmla="*/ 1099 w 1151"/>
              <a:gd name="T49" fmla="*/ 252 h 529"/>
              <a:gd name="T50" fmla="*/ 1140 w 1151"/>
              <a:gd name="T51" fmla="*/ 299 h 529"/>
              <a:gd name="T52" fmla="*/ 1149 w 1151"/>
              <a:gd name="T53" fmla="*/ 346 h 529"/>
              <a:gd name="T54" fmla="*/ 1129 w 1151"/>
              <a:gd name="T55" fmla="*/ 389 h 529"/>
              <a:gd name="T56" fmla="*/ 1085 w 1151"/>
              <a:gd name="T57" fmla="*/ 424 h 529"/>
              <a:gd name="T58" fmla="*/ 1020 w 1151"/>
              <a:gd name="T59" fmla="*/ 449 h 529"/>
              <a:gd name="T60" fmla="*/ 937 w 1151"/>
              <a:gd name="T61" fmla="*/ 460 h 529"/>
              <a:gd name="T62" fmla="*/ 841 w 1151"/>
              <a:gd name="T63" fmla="*/ 454 h 529"/>
              <a:gd name="T64" fmla="*/ 764 w 1151"/>
              <a:gd name="T65" fmla="*/ 464 h 529"/>
              <a:gd name="T66" fmla="*/ 710 w 1151"/>
              <a:gd name="T67" fmla="*/ 497 h 529"/>
              <a:gd name="T68" fmla="*/ 653 w 1151"/>
              <a:gd name="T69" fmla="*/ 518 h 529"/>
              <a:gd name="T70" fmla="*/ 595 w 1151"/>
              <a:gd name="T71" fmla="*/ 527 h 529"/>
              <a:gd name="T72" fmla="*/ 536 w 1151"/>
              <a:gd name="T73" fmla="*/ 526 h 529"/>
              <a:gd name="T74" fmla="*/ 478 w 1151"/>
              <a:gd name="T75" fmla="*/ 514 h 529"/>
              <a:gd name="T76" fmla="*/ 424 w 1151"/>
              <a:gd name="T77" fmla="*/ 493 h 529"/>
              <a:gd name="T78" fmla="*/ 375 w 1151"/>
              <a:gd name="T79" fmla="*/ 461 h 529"/>
              <a:gd name="T80" fmla="*/ 308 w 1151"/>
              <a:gd name="T81" fmla="*/ 452 h 529"/>
              <a:gd name="T82" fmla="*/ 219 w 1151"/>
              <a:gd name="T83" fmla="*/ 458 h 529"/>
              <a:gd name="T84" fmla="*/ 137 w 1151"/>
              <a:gd name="T85" fmla="*/ 447 h 529"/>
              <a:gd name="T86" fmla="*/ 68 w 1151"/>
              <a:gd name="T87" fmla="*/ 423 h 529"/>
              <a:gd name="T88" fmla="*/ 20 w 1151"/>
              <a:gd name="T89" fmla="*/ 387 h 529"/>
              <a:gd name="T90" fmla="*/ 0 w 1151"/>
              <a:gd name="T91" fmla="*/ 344 h 529"/>
              <a:gd name="T92" fmla="*/ 14 w 1151"/>
              <a:gd name="T93" fmla="*/ 295 h 529"/>
              <a:gd name="T94" fmla="*/ 70 w 1151"/>
              <a:gd name="T95" fmla="*/ 243 h 529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1151"/>
              <a:gd name="T145" fmla="*/ 0 h 529"/>
              <a:gd name="T146" fmla="*/ 1151 w 1151"/>
              <a:gd name="T147" fmla="*/ 529 h 529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1151" h="529">
                <a:moveTo>
                  <a:pt x="116" y="217"/>
                </a:moveTo>
                <a:lnTo>
                  <a:pt x="116" y="217"/>
                </a:lnTo>
                <a:lnTo>
                  <a:pt x="97" y="200"/>
                </a:lnTo>
                <a:lnTo>
                  <a:pt x="83" y="183"/>
                </a:lnTo>
                <a:lnTo>
                  <a:pt x="72" y="167"/>
                </a:lnTo>
                <a:lnTo>
                  <a:pt x="64" y="151"/>
                </a:lnTo>
                <a:lnTo>
                  <a:pt x="61" y="136"/>
                </a:lnTo>
                <a:lnTo>
                  <a:pt x="60" y="121"/>
                </a:lnTo>
                <a:lnTo>
                  <a:pt x="62" y="107"/>
                </a:lnTo>
                <a:lnTo>
                  <a:pt x="67" y="94"/>
                </a:lnTo>
                <a:lnTo>
                  <a:pt x="74" y="81"/>
                </a:lnTo>
                <a:lnTo>
                  <a:pt x="84" y="70"/>
                </a:lnTo>
                <a:lnTo>
                  <a:pt x="96" y="59"/>
                </a:lnTo>
                <a:lnTo>
                  <a:pt x="110" y="48"/>
                </a:lnTo>
                <a:lnTo>
                  <a:pt x="126" y="39"/>
                </a:lnTo>
                <a:lnTo>
                  <a:pt x="143" y="31"/>
                </a:lnTo>
                <a:lnTo>
                  <a:pt x="162" y="23"/>
                </a:lnTo>
                <a:lnTo>
                  <a:pt x="181" y="17"/>
                </a:lnTo>
                <a:lnTo>
                  <a:pt x="202" y="11"/>
                </a:lnTo>
                <a:lnTo>
                  <a:pt x="223" y="7"/>
                </a:lnTo>
                <a:lnTo>
                  <a:pt x="245" y="3"/>
                </a:lnTo>
                <a:lnTo>
                  <a:pt x="268" y="1"/>
                </a:lnTo>
                <a:lnTo>
                  <a:pt x="290" y="0"/>
                </a:lnTo>
                <a:lnTo>
                  <a:pt x="312" y="0"/>
                </a:lnTo>
                <a:lnTo>
                  <a:pt x="335" y="1"/>
                </a:lnTo>
                <a:lnTo>
                  <a:pt x="356" y="4"/>
                </a:lnTo>
                <a:lnTo>
                  <a:pt x="377" y="8"/>
                </a:lnTo>
                <a:lnTo>
                  <a:pt x="397" y="13"/>
                </a:lnTo>
                <a:lnTo>
                  <a:pt x="416" y="20"/>
                </a:lnTo>
                <a:lnTo>
                  <a:pt x="434" y="28"/>
                </a:lnTo>
                <a:lnTo>
                  <a:pt x="450" y="37"/>
                </a:lnTo>
                <a:lnTo>
                  <a:pt x="465" y="49"/>
                </a:lnTo>
                <a:lnTo>
                  <a:pt x="477" y="61"/>
                </a:lnTo>
                <a:lnTo>
                  <a:pt x="488" y="75"/>
                </a:lnTo>
                <a:lnTo>
                  <a:pt x="494" y="68"/>
                </a:lnTo>
                <a:lnTo>
                  <a:pt x="500" y="61"/>
                </a:lnTo>
                <a:lnTo>
                  <a:pt x="508" y="54"/>
                </a:lnTo>
                <a:lnTo>
                  <a:pt x="516" y="49"/>
                </a:lnTo>
                <a:lnTo>
                  <a:pt x="525" y="44"/>
                </a:lnTo>
                <a:lnTo>
                  <a:pt x="534" y="39"/>
                </a:lnTo>
                <a:lnTo>
                  <a:pt x="544" y="35"/>
                </a:lnTo>
                <a:lnTo>
                  <a:pt x="555" y="32"/>
                </a:lnTo>
                <a:lnTo>
                  <a:pt x="566" y="29"/>
                </a:lnTo>
                <a:lnTo>
                  <a:pt x="577" y="27"/>
                </a:lnTo>
                <a:lnTo>
                  <a:pt x="588" y="25"/>
                </a:lnTo>
                <a:lnTo>
                  <a:pt x="600" y="24"/>
                </a:lnTo>
                <a:lnTo>
                  <a:pt x="612" y="23"/>
                </a:lnTo>
                <a:lnTo>
                  <a:pt x="623" y="23"/>
                </a:lnTo>
                <a:lnTo>
                  <a:pt x="635" y="23"/>
                </a:lnTo>
                <a:lnTo>
                  <a:pt x="646" y="24"/>
                </a:lnTo>
                <a:lnTo>
                  <a:pt x="658" y="25"/>
                </a:lnTo>
                <a:lnTo>
                  <a:pt x="668" y="27"/>
                </a:lnTo>
                <a:lnTo>
                  <a:pt x="679" y="29"/>
                </a:lnTo>
                <a:lnTo>
                  <a:pt x="689" y="31"/>
                </a:lnTo>
                <a:lnTo>
                  <a:pt x="699" y="34"/>
                </a:lnTo>
                <a:lnTo>
                  <a:pt x="708" y="38"/>
                </a:lnTo>
                <a:lnTo>
                  <a:pt x="716" y="41"/>
                </a:lnTo>
                <a:lnTo>
                  <a:pt x="723" y="46"/>
                </a:lnTo>
                <a:lnTo>
                  <a:pt x="730" y="50"/>
                </a:lnTo>
                <a:lnTo>
                  <a:pt x="736" y="55"/>
                </a:lnTo>
                <a:lnTo>
                  <a:pt x="741" y="60"/>
                </a:lnTo>
                <a:lnTo>
                  <a:pt x="745" y="66"/>
                </a:lnTo>
                <a:lnTo>
                  <a:pt x="747" y="72"/>
                </a:lnTo>
                <a:lnTo>
                  <a:pt x="749" y="78"/>
                </a:lnTo>
                <a:lnTo>
                  <a:pt x="749" y="85"/>
                </a:lnTo>
                <a:lnTo>
                  <a:pt x="747" y="92"/>
                </a:lnTo>
                <a:lnTo>
                  <a:pt x="765" y="85"/>
                </a:lnTo>
                <a:lnTo>
                  <a:pt x="782" y="79"/>
                </a:lnTo>
                <a:lnTo>
                  <a:pt x="800" y="74"/>
                </a:lnTo>
                <a:lnTo>
                  <a:pt x="818" y="70"/>
                </a:lnTo>
                <a:lnTo>
                  <a:pt x="836" y="67"/>
                </a:lnTo>
                <a:lnTo>
                  <a:pt x="854" y="65"/>
                </a:lnTo>
                <a:lnTo>
                  <a:pt x="872" y="64"/>
                </a:lnTo>
                <a:lnTo>
                  <a:pt x="889" y="63"/>
                </a:lnTo>
                <a:lnTo>
                  <a:pt x="906" y="64"/>
                </a:lnTo>
                <a:lnTo>
                  <a:pt x="923" y="65"/>
                </a:lnTo>
                <a:lnTo>
                  <a:pt x="940" y="67"/>
                </a:lnTo>
                <a:lnTo>
                  <a:pt x="956" y="70"/>
                </a:lnTo>
                <a:lnTo>
                  <a:pt x="971" y="74"/>
                </a:lnTo>
                <a:lnTo>
                  <a:pt x="986" y="78"/>
                </a:lnTo>
                <a:lnTo>
                  <a:pt x="1000" y="83"/>
                </a:lnTo>
                <a:lnTo>
                  <a:pt x="1013" y="88"/>
                </a:lnTo>
                <a:lnTo>
                  <a:pt x="1026" y="94"/>
                </a:lnTo>
                <a:lnTo>
                  <a:pt x="1038" y="101"/>
                </a:lnTo>
                <a:lnTo>
                  <a:pt x="1048" y="108"/>
                </a:lnTo>
                <a:lnTo>
                  <a:pt x="1058" y="115"/>
                </a:lnTo>
                <a:lnTo>
                  <a:pt x="1066" y="123"/>
                </a:lnTo>
                <a:lnTo>
                  <a:pt x="1074" y="132"/>
                </a:lnTo>
                <a:lnTo>
                  <a:pt x="1080" y="140"/>
                </a:lnTo>
                <a:lnTo>
                  <a:pt x="1084" y="149"/>
                </a:lnTo>
                <a:lnTo>
                  <a:pt x="1088" y="159"/>
                </a:lnTo>
                <a:lnTo>
                  <a:pt x="1090" y="168"/>
                </a:lnTo>
                <a:lnTo>
                  <a:pt x="1090" y="178"/>
                </a:lnTo>
                <a:lnTo>
                  <a:pt x="1088" y="188"/>
                </a:lnTo>
                <a:lnTo>
                  <a:pt x="1085" y="198"/>
                </a:lnTo>
                <a:lnTo>
                  <a:pt x="1081" y="208"/>
                </a:lnTo>
                <a:lnTo>
                  <a:pt x="1074" y="218"/>
                </a:lnTo>
                <a:lnTo>
                  <a:pt x="1066" y="229"/>
                </a:lnTo>
                <a:lnTo>
                  <a:pt x="1084" y="240"/>
                </a:lnTo>
                <a:lnTo>
                  <a:pt x="1099" y="252"/>
                </a:lnTo>
                <a:lnTo>
                  <a:pt x="1113" y="263"/>
                </a:lnTo>
                <a:lnTo>
                  <a:pt x="1124" y="275"/>
                </a:lnTo>
                <a:lnTo>
                  <a:pt x="1133" y="287"/>
                </a:lnTo>
                <a:lnTo>
                  <a:pt x="1140" y="299"/>
                </a:lnTo>
                <a:lnTo>
                  <a:pt x="1145" y="311"/>
                </a:lnTo>
                <a:lnTo>
                  <a:pt x="1149" y="323"/>
                </a:lnTo>
                <a:lnTo>
                  <a:pt x="1150" y="334"/>
                </a:lnTo>
                <a:lnTo>
                  <a:pt x="1149" y="346"/>
                </a:lnTo>
                <a:lnTo>
                  <a:pt x="1147" y="357"/>
                </a:lnTo>
                <a:lnTo>
                  <a:pt x="1143" y="368"/>
                </a:lnTo>
                <a:lnTo>
                  <a:pt x="1137" y="379"/>
                </a:lnTo>
                <a:lnTo>
                  <a:pt x="1129" y="389"/>
                </a:lnTo>
                <a:lnTo>
                  <a:pt x="1121" y="398"/>
                </a:lnTo>
                <a:lnTo>
                  <a:pt x="1110" y="408"/>
                </a:lnTo>
                <a:lnTo>
                  <a:pt x="1098" y="416"/>
                </a:lnTo>
                <a:lnTo>
                  <a:pt x="1085" y="424"/>
                </a:lnTo>
                <a:lnTo>
                  <a:pt x="1071" y="432"/>
                </a:lnTo>
                <a:lnTo>
                  <a:pt x="1055" y="438"/>
                </a:lnTo>
                <a:lnTo>
                  <a:pt x="1038" y="444"/>
                </a:lnTo>
                <a:lnTo>
                  <a:pt x="1020" y="449"/>
                </a:lnTo>
                <a:lnTo>
                  <a:pt x="1001" y="453"/>
                </a:lnTo>
                <a:lnTo>
                  <a:pt x="981" y="457"/>
                </a:lnTo>
                <a:lnTo>
                  <a:pt x="959" y="459"/>
                </a:lnTo>
                <a:lnTo>
                  <a:pt x="937" y="460"/>
                </a:lnTo>
                <a:lnTo>
                  <a:pt x="914" y="461"/>
                </a:lnTo>
                <a:lnTo>
                  <a:pt x="891" y="460"/>
                </a:lnTo>
                <a:lnTo>
                  <a:pt x="867" y="457"/>
                </a:lnTo>
                <a:lnTo>
                  <a:pt x="841" y="454"/>
                </a:lnTo>
                <a:lnTo>
                  <a:pt x="816" y="449"/>
                </a:lnTo>
                <a:lnTo>
                  <a:pt x="790" y="444"/>
                </a:lnTo>
                <a:lnTo>
                  <a:pt x="777" y="454"/>
                </a:lnTo>
                <a:lnTo>
                  <a:pt x="764" y="464"/>
                </a:lnTo>
                <a:lnTo>
                  <a:pt x="751" y="474"/>
                </a:lnTo>
                <a:lnTo>
                  <a:pt x="738" y="482"/>
                </a:lnTo>
                <a:lnTo>
                  <a:pt x="724" y="490"/>
                </a:lnTo>
                <a:lnTo>
                  <a:pt x="710" y="497"/>
                </a:lnTo>
                <a:lnTo>
                  <a:pt x="696" y="503"/>
                </a:lnTo>
                <a:lnTo>
                  <a:pt x="682" y="509"/>
                </a:lnTo>
                <a:lnTo>
                  <a:pt x="668" y="513"/>
                </a:lnTo>
                <a:lnTo>
                  <a:pt x="653" y="518"/>
                </a:lnTo>
                <a:lnTo>
                  <a:pt x="639" y="521"/>
                </a:lnTo>
                <a:lnTo>
                  <a:pt x="624" y="524"/>
                </a:lnTo>
                <a:lnTo>
                  <a:pt x="609" y="526"/>
                </a:lnTo>
                <a:lnTo>
                  <a:pt x="595" y="527"/>
                </a:lnTo>
                <a:lnTo>
                  <a:pt x="580" y="528"/>
                </a:lnTo>
                <a:lnTo>
                  <a:pt x="565" y="528"/>
                </a:lnTo>
                <a:lnTo>
                  <a:pt x="550" y="527"/>
                </a:lnTo>
                <a:lnTo>
                  <a:pt x="536" y="526"/>
                </a:lnTo>
                <a:lnTo>
                  <a:pt x="521" y="524"/>
                </a:lnTo>
                <a:lnTo>
                  <a:pt x="507" y="522"/>
                </a:lnTo>
                <a:lnTo>
                  <a:pt x="493" y="518"/>
                </a:lnTo>
                <a:lnTo>
                  <a:pt x="478" y="514"/>
                </a:lnTo>
                <a:lnTo>
                  <a:pt x="465" y="510"/>
                </a:lnTo>
                <a:lnTo>
                  <a:pt x="451" y="505"/>
                </a:lnTo>
                <a:lnTo>
                  <a:pt x="438" y="499"/>
                </a:lnTo>
                <a:lnTo>
                  <a:pt x="424" y="493"/>
                </a:lnTo>
                <a:lnTo>
                  <a:pt x="412" y="486"/>
                </a:lnTo>
                <a:lnTo>
                  <a:pt x="399" y="478"/>
                </a:lnTo>
                <a:lnTo>
                  <a:pt x="387" y="470"/>
                </a:lnTo>
                <a:lnTo>
                  <a:pt x="375" y="461"/>
                </a:lnTo>
                <a:lnTo>
                  <a:pt x="364" y="452"/>
                </a:lnTo>
                <a:lnTo>
                  <a:pt x="353" y="442"/>
                </a:lnTo>
                <a:lnTo>
                  <a:pt x="331" y="448"/>
                </a:lnTo>
                <a:lnTo>
                  <a:pt x="308" y="452"/>
                </a:lnTo>
                <a:lnTo>
                  <a:pt x="286" y="455"/>
                </a:lnTo>
                <a:lnTo>
                  <a:pt x="263" y="457"/>
                </a:lnTo>
                <a:lnTo>
                  <a:pt x="241" y="458"/>
                </a:lnTo>
                <a:lnTo>
                  <a:pt x="219" y="458"/>
                </a:lnTo>
                <a:lnTo>
                  <a:pt x="197" y="457"/>
                </a:lnTo>
                <a:lnTo>
                  <a:pt x="177" y="454"/>
                </a:lnTo>
                <a:lnTo>
                  <a:pt x="156" y="451"/>
                </a:lnTo>
                <a:lnTo>
                  <a:pt x="137" y="447"/>
                </a:lnTo>
                <a:lnTo>
                  <a:pt x="118" y="442"/>
                </a:lnTo>
                <a:lnTo>
                  <a:pt x="100" y="436"/>
                </a:lnTo>
                <a:lnTo>
                  <a:pt x="84" y="430"/>
                </a:lnTo>
                <a:lnTo>
                  <a:pt x="68" y="423"/>
                </a:lnTo>
                <a:lnTo>
                  <a:pt x="54" y="415"/>
                </a:lnTo>
                <a:lnTo>
                  <a:pt x="41" y="406"/>
                </a:lnTo>
                <a:lnTo>
                  <a:pt x="30" y="397"/>
                </a:lnTo>
                <a:lnTo>
                  <a:pt x="20" y="387"/>
                </a:lnTo>
                <a:lnTo>
                  <a:pt x="12" y="377"/>
                </a:lnTo>
                <a:lnTo>
                  <a:pt x="6" y="366"/>
                </a:lnTo>
                <a:lnTo>
                  <a:pt x="2" y="355"/>
                </a:lnTo>
                <a:lnTo>
                  <a:pt x="0" y="344"/>
                </a:lnTo>
                <a:lnTo>
                  <a:pt x="0" y="332"/>
                </a:lnTo>
                <a:lnTo>
                  <a:pt x="2" y="320"/>
                </a:lnTo>
                <a:lnTo>
                  <a:pt x="7" y="307"/>
                </a:lnTo>
                <a:lnTo>
                  <a:pt x="14" y="295"/>
                </a:lnTo>
                <a:lnTo>
                  <a:pt x="24" y="282"/>
                </a:lnTo>
                <a:lnTo>
                  <a:pt x="37" y="269"/>
                </a:lnTo>
                <a:lnTo>
                  <a:pt x="52" y="256"/>
                </a:lnTo>
                <a:lnTo>
                  <a:pt x="70" y="243"/>
                </a:lnTo>
                <a:lnTo>
                  <a:pt x="92" y="230"/>
                </a:lnTo>
                <a:lnTo>
                  <a:pt x="116" y="217"/>
                </a:lnTo>
              </a:path>
            </a:pathLst>
          </a:custGeom>
          <a:solidFill>
            <a:srgbClr val="66FF33"/>
          </a:solidFill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8677" name="AutoShape 9"/>
          <p:cNvSpPr>
            <a:spLocks noChangeArrowheads="1"/>
          </p:cNvSpPr>
          <p:nvPr/>
        </p:nvSpPr>
        <p:spPr bwMode="auto">
          <a:xfrm>
            <a:off x="1866900" y="2038350"/>
            <a:ext cx="1371600" cy="762000"/>
          </a:xfrm>
          <a:prstGeom prst="roundRect">
            <a:avLst>
              <a:gd name="adj" fmla="val 16667"/>
            </a:avLst>
          </a:prstGeom>
          <a:solidFill>
            <a:srgbClr val="CCFF66"/>
          </a:solidFill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pl-PL" b="1" dirty="0" smtClean="0"/>
              <a:t>UŻYT-</a:t>
            </a:r>
            <a:br>
              <a:rPr lang="pl-PL" b="1" dirty="0" smtClean="0"/>
            </a:br>
            <a:r>
              <a:rPr lang="pl-PL" b="1" dirty="0" smtClean="0"/>
              <a:t>KOWNIK</a:t>
            </a:r>
            <a:endParaRPr lang="pl-PL" dirty="0"/>
          </a:p>
        </p:txBody>
      </p:sp>
      <p:sp>
        <p:nvSpPr>
          <p:cNvPr id="28678" name="AutoShape 11"/>
          <p:cNvSpPr>
            <a:spLocks noChangeArrowheads="1"/>
          </p:cNvSpPr>
          <p:nvPr/>
        </p:nvSpPr>
        <p:spPr bwMode="auto">
          <a:xfrm>
            <a:off x="7086600" y="2038350"/>
            <a:ext cx="1371600" cy="762000"/>
          </a:xfrm>
          <a:prstGeom prst="roundRect">
            <a:avLst>
              <a:gd name="adj" fmla="val 16667"/>
            </a:avLst>
          </a:prstGeom>
          <a:solidFill>
            <a:srgbClr val="CCFF66"/>
          </a:solidFill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pl-PL" b="1" dirty="0" smtClean="0"/>
              <a:t>SERWER</a:t>
            </a:r>
            <a:endParaRPr lang="pl-PL" dirty="0"/>
          </a:p>
        </p:txBody>
      </p:sp>
      <p:sp>
        <p:nvSpPr>
          <p:cNvPr id="28679" name="AutoShape 12"/>
          <p:cNvSpPr>
            <a:spLocks noChangeArrowheads="1"/>
          </p:cNvSpPr>
          <p:nvPr/>
        </p:nvSpPr>
        <p:spPr bwMode="auto">
          <a:xfrm>
            <a:off x="1866900" y="3695700"/>
            <a:ext cx="1371600" cy="762000"/>
          </a:xfrm>
          <a:prstGeom prst="roundRect">
            <a:avLst>
              <a:gd name="adj" fmla="val 16667"/>
            </a:avLst>
          </a:prstGeom>
          <a:solidFill>
            <a:srgbClr val="CCFF66"/>
          </a:solidFill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pl-PL" sz="1600" b="1" dirty="0" smtClean="0"/>
              <a:t>MODUŁ</a:t>
            </a:r>
            <a:br>
              <a:rPr lang="pl-PL" sz="1600" b="1" dirty="0" smtClean="0"/>
            </a:br>
            <a:r>
              <a:rPr lang="pl-PL" sz="1600" b="1" dirty="0" smtClean="0"/>
              <a:t>TRANSP.</a:t>
            </a:r>
          </a:p>
        </p:txBody>
      </p:sp>
      <p:sp>
        <p:nvSpPr>
          <p:cNvPr id="28680" name="AutoShape 13"/>
          <p:cNvSpPr>
            <a:spLocks noChangeArrowheads="1"/>
          </p:cNvSpPr>
          <p:nvPr/>
        </p:nvSpPr>
        <p:spPr bwMode="auto">
          <a:xfrm>
            <a:off x="7086600" y="3695700"/>
            <a:ext cx="1371600" cy="762000"/>
          </a:xfrm>
          <a:prstGeom prst="roundRect">
            <a:avLst>
              <a:gd name="adj" fmla="val 16667"/>
            </a:avLst>
          </a:prstGeom>
          <a:solidFill>
            <a:srgbClr val="CCFF66"/>
          </a:solidFill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pl-PL" sz="1600" b="1" dirty="0" smtClean="0"/>
              <a:t>MODUŁ</a:t>
            </a:r>
          </a:p>
          <a:p>
            <a:pPr algn="ctr"/>
            <a:r>
              <a:rPr lang="pl-PL" sz="1600" b="1" dirty="0" smtClean="0"/>
              <a:t>TRANSP.</a:t>
            </a:r>
          </a:p>
        </p:txBody>
      </p:sp>
      <p:sp>
        <p:nvSpPr>
          <p:cNvPr id="28681" name="Line 14"/>
          <p:cNvSpPr>
            <a:spLocks noChangeShapeType="1"/>
          </p:cNvSpPr>
          <p:nvPr/>
        </p:nvSpPr>
        <p:spPr bwMode="auto">
          <a:xfrm>
            <a:off x="3276600" y="2438400"/>
            <a:ext cx="3810000" cy="0"/>
          </a:xfrm>
          <a:prstGeom prst="line">
            <a:avLst/>
          </a:prstGeom>
          <a:noFill/>
          <a:ln w="57150">
            <a:solidFill>
              <a:schemeClr val="folHlink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8682" name="Line 15"/>
          <p:cNvSpPr>
            <a:spLocks noChangeShapeType="1"/>
          </p:cNvSpPr>
          <p:nvPr/>
        </p:nvSpPr>
        <p:spPr bwMode="auto">
          <a:xfrm>
            <a:off x="3276600" y="4114800"/>
            <a:ext cx="3810000" cy="0"/>
          </a:xfrm>
          <a:prstGeom prst="line">
            <a:avLst/>
          </a:prstGeom>
          <a:noFill/>
          <a:ln w="57150">
            <a:solidFill>
              <a:schemeClr val="folHlink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8683" name="Text Box 16"/>
          <p:cNvSpPr txBox="1">
            <a:spLocks noChangeArrowheads="1"/>
          </p:cNvSpPr>
          <p:nvPr/>
        </p:nvSpPr>
        <p:spPr bwMode="auto">
          <a:xfrm>
            <a:off x="4076945" y="5634245"/>
            <a:ext cx="21684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 </a:t>
            </a:r>
            <a:r>
              <a:rPr lang="pl-PL" b="1" dirty="0">
                <a:solidFill>
                  <a:srgbClr val="000000"/>
                </a:solidFill>
              </a:rPr>
              <a:t>IP, ATM, FR...</a:t>
            </a:r>
            <a:endParaRPr lang="pl-PL" dirty="0"/>
          </a:p>
        </p:txBody>
      </p:sp>
      <p:sp>
        <p:nvSpPr>
          <p:cNvPr id="28684" name="Line 17"/>
          <p:cNvSpPr>
            <a:spLocks noChangeShapeType="1"/>
          </p:cNvSpPr>
          <p:nvPr/>
        </p:nvSpPr>
        <p:spPr bwMode="auto">
          <a:xfrm>
            <a:off x="2438400" y="2819400"/>
            <a:ext cx="0" cy="8382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8685" name="Line 18"/>
          <p:cNvSpPr>
            <a:spLocks noChangeShapeType="1"/>
          </p:cNvSpPr>
          <p:nvPr/>
        </p:nvSpPr>
        <p:spPr bwMode="auto">
          <a:xfrm>
            <a:off x="7772400" y="2819400"/>
            <a:ext cx="0" cy="8382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grpSp>
        <p:nvGrpSpPr>
          <p:cNvPr id="28686" name="Group 21"/>
          <p:cNvGrpSpPr>
            <a:grpSpLocks/>
          </p:cNvGrpSpPr>
          <p:nvPr/>
        </p:nvGrpSpPr>
        <p:grpSpPr bwMode="auto">
          <a:xfrm>
            <a:off x="2413000" y="4495800"/>
            <a:ext cx="1371600" cy="1219200"/>
            <a:chOff x="1520" y="2832"/>
            <a:chExt cx="864" cy="768"/>
          </a:xfrm>
        </p:grpSpPr>
        <p:sp>
          <p:nvSpPr>
            <p:cNvPr id="28693" name="Line 19"/>
            <p:cNvSpPr>
              <a:spLocks noChangeShapeType="1"/>
            </p:cNvSpPr>
            <p:nvPr/>
          </p:nvSpPr>
          <p:spPr bwMode="auto">
            <a:xfrm>
              <a:off x="1536" y="2832"/>
              <a:ext cx="0" cy="76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8694" name="Line 20"/>
            <p:cNvSpPr>
              <a:spLocks noChangeShapeType="1"/>
            </p:cNvSpPr>
            <p:nvPr/>
          </p:nvSpPr>
          <p:spPr bwMode="auto">
            <a:xfrm rot="5400000">
              <a:off x="1951" y="3152"/>
              <a:ext cx="2" cy="86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28687" name="Group 22"/>
          <p:cNvGrpSpPr>
            <a:grpSpLocks/>
          </p:cNvGrpSpPr>
          <p:nvPr/>
        </p:nvGrpSpPr>
        <p:grpSpPr bwMode="auto">
          <a:xfrm flipH="1">
            <a:off x="6477000" y="4495800"/>
            <a:ext cx="1371600" cy="1219200"/>
            <a:chOff x="1520" y="2832"/>
            <a:chExt cx="864" cy="768"/>
          </a:xfrm>
        </p:grpSpPr>
        <p:sp>
          <p:nvSpPr>
            <p:cNvPr id="28691" name="Line 23"/>
            <p:cNvSpPr>
              <a:spLocks noChangeShapeType="1"/>
            </p:cNvSpPr>
            <p:nvPr/>
          </p:nvSpPr>
          <p:spPr bwMode="auto">
            <a:xfrm>
              <a:off x="1536" y="2832"/>
              <a:ext cx="0" cy="76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8692" name="Line 24"/>
            <p:cNvSpPr>
              <a:spLocks noChangeShapeType="1"/>
            </p:cNvSpPr>
            <p:nvPr/>
          </p:nvSpPr>
          <p:spPr bwMode="auto">
            <a:xfrm rot="5400000">
              <a:off x="1951" y="3152"/>
              <a:ext cx="2" cy="86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28688" name="Line 25"/>
          <p:cNvSpPr>
            <a:spLocks noChangeShapeType="1"/>
          </p:cNvSpPr>
          <p:nvPr/>
        </p:nvSpPr>
        <p:spPr bwMode="auto">
          <a:xfrm>
            <a:off x="1295400" y="3200400"/>
            <a:ext cx="7391400" cy="0"/>
          </a:xfrm>
          <a:prstGeom prst="line">
            <a:avLst/>
          </a:prstGeom>
          <a:noFill/>
          <a:ln w="571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8689" name="Text Box 26"/>
          <p:cNvSpPr txBox="1">
            <a:spLocks noChangeArrowheads="1"/>
          </p:cNvSpPr>
          <p:nvPr/>
        </p:nvSpPr>
        <p:spPr bwMode="auto">
          <a:xfrm>
            <a:off x="3384474" y="1238071"/>
            <a:ext cx="349166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l-PL" b="1" dirty="0" smtClean="0">
                <a:solidFill>
                  <a:srgbClr val="000099"/>
                </a:solidFill>
              </a:rPr>
              <a:t>Metryki aplikacji (</a:t>
            </a:r>
            <a:r>
              <a:rPr lang="pl-PL" b="1" i="1" dirty="0" err="1" smtClean="0">
                <a:solidFill>
                  <a:srgbClr val="000099"/>
                </a:solidFill>
              </a:rPr>
              <a:t>QoE</a:t>
            </a:r>
            <a:r>
              <a:rPr lang="pl-PL" b="1" dirty="0" smtClean="0">
                <a:solidFill>
                  <a:srgbClr val="000099"/>
                </a:solidFill>
              </a:rPr>
              <a:t>)</a:t>
            </a:r>
          </a:p>
          <a:p>
            <a:pPr algn="ctr"/>
            <a:r>
              <a:rPr lang="pl-PL" b="1" i="1" u="sng" dirty="0">
                <a:solidFill>
                  <a:srgbClr val="000099"/>
                </a:solidFill>
              </a:rPr>
              <a:t>Q</a:t>
            </a:r>
            <a:r>
              <a:rPr lang="pl-PL" b="1" i="1" u="sng" dirty="0" smtClean="0">
                <a:solidFill>
                  <a:srgbClr val="000099"/>
                </a:solidFill>
              </a:rPr>
              <a:t>uality of </a:t>
            </a:r>
            <a:r>
              <a:rPr lang="pl-PL" b="1" i="1" u="sng" dirty="0" err="1" smtClean="0">
                <a:solidFill>
                  <a:srgbClr val="000099"/>
                </a:solidFill>
              </a:rPr>
              <a:t>Experience</a:t>
            </a:r>
            <a:r>
              <a:rPr lang="pl-PL" b="1" dirty="0" smtClean="0">
                <a:solidFill>
                  <a:srgbClr val="000099"/>
                </a:solidFill>
              </a:rPr>
              <a:t/>
            </a:r>
            <a:br>
              <a:rPr lang="pl-PL" b="1" dirty="0" smtClean="0">
                <a:solidFill>
                  <a:srgbClr val="000099"/>
                </a:solidFill>
              </a:rPr>
            </a:br>
            <a:r>
              <a:rPr lang="pl-PL" b="1" i="1" dirty="0" err="1" smtClean="0">
                <a:solidFill>
                  <a:srgbClr val="000099"/>
                </a:solidFill>
              </a:rPr>
              <a:t>QoE</a:t>
            </a:r>
            <a:r>
              <a:rPr lang="pl-PL" b="1" dirty="0" smtClean="0">
                <a:solidFill>
                  <a:srgbClr val="000099"/>
                </a:solidFill>
              </a:rPr>
              <a:t> = f(</a:t>
            </a:r>
            <a:r>
              <a:rPr lang="pl-PL" b="1" i="1" dirty="0" err="1" smtClean="0">
                <a:solidFill>
                  <a:srgbClr val="000099"/>
                </a:solidFill>
              </a:rPr>
              <a:t>QoS</a:t>
            </a:r>
            <a:r>
              <a:rPr lang="pl-PL" b="1" dirty="0" smtClean="0">
                <a:solidFill>
                  <a:srgbClr val="000099"/>
                </a:solidFill>
              </a:rPr>
              <a:t> &amp; kontekst)</a:t>
            </a:r>
            <a:endParaRPr lang="pl-PL" dirty="0"/>
          </a:p>
        </p:txBody>
      </p:sp>
      <p:sp>
        <p:nvSpPr>
          <p:cNvPr id="28690" name="Text Box 30"/>
          <p:cNvSpPr txBox="1">
            <a:spLocks noChangeArrowheads="1"/>
          </p:cNvSpPr>
          <p:nvPr/>
        </p:nvSpPr>
        <p:spPr bwMode="auto">
          <a:xfrm>
            <a:off x="3560002" y="4157635"/>
            <a:ext cx="324319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l-PL" b="1" dirty="0" smtClean="0">
                <a:solidFill>
                  <a:srgbClr val="000099"/>
                </a:solidFill>
              </a:rPr>
              <a:t>Metryki sieciowe (</a:t>
            </a:r>
            <a:r>
              <a:rPr lang="pl-PL" b="1" i="1" dirty="0" err="1" smtClean="0">
                <a:solidFill>
                  <a:srgbClr val="000099"/>
                </a:solidFill>
              </a:rPr>
              <a:t>QoS</a:t>
            </a:r>
            <a:r>
              <a:rPr lang="pl-PL" b="1" dirty="0" smtClean="0">
                <a:solidFill>
                  <a:srgbClr val="000099"/>
                </a:solidFill>
              </a:rPr>
              <a:t>)</a:t>
            </a:r>
          </a:p>
          <a:p>
            <a:pPr algn="ctr"/>
            <a:r>
              <a:rPr lang="pl-PL" b="1" i="1" dirty="0" err="1" smtClean="0">
                <a:solidFill>
                  <a:srgbClr val="000099"/>
                </a:solidFill>
              </a:rPr>
              <a:t>Quality</a:t>
            </a:r>
            <a:r>
              <a:rPr lang="pl-PL" b="1" i="1" dirty="0" smtClean="0">
                <a:solidFill>
                  <a:srgbClr val="000099"/>
                </a:solidFill>
              </a:rPr>
              <a:t> of Service</a:t>
            </a:r>
            <a:endParaRPr lang="pl-PL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a 1"/>
          <p:cNvSpPr/>
          <p:nvPr/>
        </p:nvSpPr>
        <p:spPr bwMode="auto">
          <a:xfrm>
            <a:off x="746575" y="1835055"/>
            <a:ext cx="7695855" cy="3645405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98630"/>
            <a:ext cx="7772400" cy="11430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METRYKI </a:t>
            </a:r>
            <a:r>
              <a:rPr lang="pl-PL" dirty="0" err="1" smtClean="0">
                <a:solidFill>
                  <a:schemeClr val="folHlink"/>
                </a:solidFill>
              </a:rPr>
              <a:t>QoE</a:t>
            </a:r>
            <a:endParaRPr lang="pl-PL" dirty="0" smtClean="0"/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23" name="pole tekstowe 22"/>
          <p:cNvSpPr txBox="1"/>
          <p:nvPr/>
        </p:nvSpPr>
        <p:spPr>
          <a:xfrm>
            <a:off x="-33974" y="1109602"/>
            <a:ext cx="87863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b="1" dirty="0" err="1" smtClean="0">
                <a:solidFill>
                  <a:schemeClr val="accent4"/>
                </a:solidFill>
              </a:rPr>
              <a:t>QoE</a:t>
            </a:r>
            <a:r>
              <a:rPr lang="pl-PL" sz="2800" b="1" dirty="0" smtClean="0">
                <a:solidFill>
                  <a:schemeClr val="accent4"/>
                </a:solidFill>
              </a:rPr>
              <a:t> = {dostępność, funkcjonalność, </a:t>
            </a:r>
            <a:r>
              <a:rPr lang="pl-PL" sz="2800" b="1" u="sng" dirty="0" smtClean="0">
                <a:solidFill>
                  <a:schemeClr val="accent4"/>
                </a:solidFill>
              </a:rPr>
              <a:t>jakość medium</a:t>
            </a:r>
            <a:r>
              <a:rPr lang="pl-PL" sz="2800" b="1" dirty="0" smtClean="0">
                <a:solidFill>
                  <a:schemeClr val="accent4"/>
                </a:solidFill>
              </a:rPr>
              <a:t>, …}</a:t>
            </a:r>
            <a:endParaRPr lang="pl-PL" sz="2800" b="1" dirty="0">
              <a:solidFill>
                <a:schemeClr val="accent4"/>
              </a:solidFill>
            </a:endParaRPr>
          </a:p>
        </p:txBody>
      </p:sp>
      <p:sp>
        <p:nvSpPr>
          <p:cNvPr id="24" name="pole tekstowe 23"/>
          <p:cNvSpPr txBox="1"/>
          <p:nvPr/>
        </p:nvSpPr>
        <p:spPr>
          <a:xfrm>
            <a:off x="1241630" y="2611317"/>
            <a:ext cx="4219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solidFill>
                  <a:srgbClr val="008000"/>
                </a:solidFill>
              </a:rPr>
              <a:t>Metody subiektywne (testerzy)</a:t>
            </a:r>
            <a:endParaRPr lang="pl-PL" b="1" dirty="0">
              <a:solidFill>
                <a:srgbClr val="008000"/>
              </a:solidFill>
            </a:endParaRPr>
          </a:p>
        </p:txBody>
      </p:sp>
      <p:sp>
        <p:nvSpPr>
          <p:cNvPr id="25" name="pole tekstowe 24"/>
          <p:cNvSpPr txBox="1"/>
          <p:nvPr/>
        </p:nvSpPr>
        <p:spPr>
          <a:xfrm>
            <a:off x="2996825" y="3421407"/>
            <a:ext cx="49968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solidFill>
                  <a:srgbClr val="008000"/>
                </a:solidFill>
              </a:rPr>
              <a:t>Metody obiektywne (analiza obrazu)</a:t>
            </a:r>
            <a:endParaRPr lang="pl-PL" b="1" dirty="0">
              <a:solidFill>
                <a:srgbClr val="008000"/>
              </a:solidFill>
            </a:endParaRPr>
          </a:p>
        </p:txBody>
      </p:sp>
      <p:cxnSp>
        <p:nvCxnSpPr>
          <p:cNvPr id="29" name="Łącznik prosty ze strzałką 28"/>
          <p:cNvCxnSpPr/>
          <p:nvPr/>
        </p:nvCxnSpPr>
        <p:spPr bwMode="auto">
          <a:xfrm flipH="1">
            <a:off x="2996825" y="1621207"/>
            <a:ext cx="2790310" cy="99011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Łącznik prosty ze strzałką 30"/>
          <p:cNvCxnSpPr/>
          <p:nvPr/>
        </p:nvCxnSpPr>
        <p:spPr bwMode="auto">
          <a:xfrm>
            <a:off x="5787135" y="1621207"/>
            <a:ext cx="585065" cy="184520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pole tekstowe 9"/>
          <p:cNvSpPr txBox="1"/>
          <p:nvPr/>
        </p:nvSpPr>
        <p:spPr>
          <a:xfrm>
            <a:off x="3086835" y="4816562"/>
            <a:ext cx="19472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solidFill>
                  <a:srgbClr val="0070C0"/>
                </a:solidFill>
              </a:rPr>
              <a:t>No </a:t>
            </a:r>
            <a:r>
              <a:rPr lang="pl-PL" b="1" dirty="0" err="1" smtClean="0">
                <a:solidFill>
                  <a:srgbClr val="0070C0"/>
                </a:solidFill>
              </a:rPr>
              <a:t>Reference</a:t>
            </a:r>
            <a:endParaRPr lang="pl-PL" b="1" dirty="0">
              <a:solidFill>
                <a:srgbClr val="0070C0"/>
              </a:solidFill>
            </a:endParaRPr>
          </a:p>
        </p:txBody>
      </p:sp>
      <p:sp>
        <p:nvSpPr>
          <p:cNvPr id="11" name="pole tekstowe 10"/>
          <p:cNvSpPr txBox="1"/>
          <p:nvPr/>
        </p:nvSpPr>
        <p:spPr>
          <a:xfrm>
            <a:off x="5688489" y="4367499"/>
            <a:ext cx="20994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err="1" smtClean="0">
                <a:solidFill>
                  <a:srgbClr val="0070C0"/>
                </a:solidFill>
              </a:rPr>
              <a:t>Full</a:t>
            </a:r>
            <a:r>
              <a:rPr lang="pl-PL" b="1" dirty="0" smtClean="0">
                <a:solidFill>
                  <a:srgbClr val="0070C0"/>
                </a:solidFill>
              </a:rPr>
              <a:t> </a:t>
            </a:r>
            <a:r>
              <a:rPr lang="pl-PL" b="1" dirty="0" err="1" smtClean="0">
                <a:solidFill>
                  <a:srgbClr val="0070C0"/>
                </a:solidFill>
              </a:rPr>
              <a:t>Reference</a:t>
            </a:r>
            <a:endParaRPr lang="pl-PL" b="1" dirty="0">
              <a:solidFill>
                <a:srgbClr val="0070C0"/>
              </a:solidFill>
            </a:endParaRPr>
          </a:p>
        </p:txBody>
      </p:sp>
      <p:cxnSp>
        <p:nvCxnSpPr>
          <p:cNvPr id="13" name="Łącznik prosty ze strzałką 12"/>
          <p:cNvCxnSpPr>
            <a:stCxn id="25" idx="2"/>
          </p:cNvCxnSpPr>
          <p:nvPr/>
        </p:nvCxnSpPr>
        <p:spPr bwMode="auto">
          <a:xfrm flipH="1">
            <a:off x="4211981" y="3883072"/>
            <a:ext cx="1283285" cy="97849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arrow"/>
          </a:ln>
          <a:effectLst/>
        </p:spPr>
      </p:cxnSp>
      <p:cxnSp>
        <p:nvCxnSpPr>
          <p:cNvPr id="15" name="Łącznik prosty ze strzałką 14"/>
          <p:cNvCxnSpPr>
            <a:stCxn id="25" idx="2"/>
          </p:cNvCxnSpPr>
          <p:nvPr/>
        </p:nvCxnSpPr>
        <p:spPr bwMode="auto">
          <a:xfrm>
            <a:off x="5495266" y="3883072"/>
            <a:ext cx="1552009" cy="61845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arrow"/>
          </a:ln>
          <a:effectLst/>
        </p:spPr>
      </p:cxnSp>
      <p:sp>
        <p:nvSpPr>
          <p:cNvPr id="16" name="pole tekstowe 15"/>
          <p:cNvSpPr txBox="1"/>
          <p:nvPr/>
        </p:nvSpPr>
        <p:spPr>
          <a:xfrm>
            <a:off x="455711" y="5562217"/>
            <a:ext cx="7916783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800" b="1" dirty="0" smtClean="0">
                <a:solidFill>
                  <a:srgbClr val="000000"/>
                </a:solidFill>
              </a:rPr>
              <a:t>MOS = </a:t>
            </a:r>
            <a:r>
              <a:rPr lang="pl-PL" sz="2800" b="1" dirty="0" err="1" smtClean="0">
                <a:solidFill>
                  <a:srgbClr val="000000"/>
                </a:solidFill>
              </a:rPr>
              <a:t>Mean</a:t>
            </a:r>
            <a:r>
              <a:rPr lang="pl-PL" sz="2800" b="1" dirty="0" smtClean="0">
                <a:solidFill>
                  <a:srgbClr val="000000"/>
                </a:solidFill>
              </a:rPr>
              <a:t> </a:t>
            </a:r>
            <a:r>
              <a:rPr lang="pl-PL" sz="2800" b="1" dirty="0" err="1" smtClean="0">
                <a:solidFill>
                  <a:srgbClr val="000000"/>
                </a:solidFill>
              </a:rPr>
              <a:t>Opinion</a:t>
            </a:r>
            <a:r>
              <a:rPr lang="pl-PL" sz="2800" b="1" dirty="0" smtClean="0">
                <a:solidFill>
                  <a:srgbClr val="000000"/>
                </a:solidFill>
              </a:rPr>
              <a:t> </a:t>
            </a:r>
            <a:r>
              <a:rPr lang="pl-PL" sz="2800" b="1" dirty="0" err="1" smtClean="0">
                <a:solidFill>
                  <a:srgbClr val="000000"/>
                </a:solidFill>
              </a:rPr>
              <a:t>Score</a:t>
            </a:r>
            <a:r>
              <a:rPr lang="pl-PL" sz="2800" b="1" dirty="0" smtClean="0">
                <a:solidFill>
                  <a:srgbClr val="000000"/>
                </a:solidFill>
              </a:rPr>
              <a:t> (skala </a:t>
            </a:r>
            <a:r>
              <a:rPr lang="pl-PL" sz="2800" b="1" dirty="0" err="1" smtClean="0">
                <a:solidFill>
                  <a:srgbClr val="000000"/>
                </a:solidFill>
              </a:rPr>
              <a:t>Likerta</a:t>
            </a:r>
            <a:r>
              <a:rPr lang="pl-PL" sz="2800" b="1" dirty="0" smtClean="0">
                <a:solidFill>
                  <a:srgbClr val="000000"/>
                </a:solidFill>
              </a:rPr>
              <a:t>)</a:t>
            </a:r>
          </a:p>
          <a:p>
            <a:pPr algn="ctr"/>
            <a:r>
              <a:rPr lang="pl-PL" b="1" dirty="0" smtClean="0">
                <a:solidFill>
                  <a:srgbClr val="000000"/>
                </a:solidFill>
              </a:rPr>
              <a:t>MOS = {znakomita=5, dobra=4, średnia=3, słaba=2, zła=1}</a:t>
            </a:r>
            <a:endParaRPr lang="pl-PL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241630" y="31308"/>
            <a:ext cx="7772400" cy="11430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METRYKI </a:t>
            </a:r>
            <a:r>
              <a:rPr lang="pl-PL" dirty="0" err="1" smtClean="0">
                <a:solidFill>
                  <a:schemeClr val="folHlink"/>
                </a:solidFill>
              </a:rPr>
              <a:t>QoS</a:t>
            </a:r>
            <a:endParaRPr lang="pl-PL" dirty="0" smtClean="0"/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29700" name="Text Box 23"/>
          <p:cNvSpPr txBox="1">
            <a:spLocks noChangeArrowheads="1"/>
          </p:cNvSpPr>
          <p:nvPr/>
        </p:nvSpPr>
        <p:spPr bwMode="auto">
          <a:xfrm>
            <a:off x="0" y="1153211"/>
            <a:ext cx="8728543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pl-PL" sz="3600" b="1" i="1" dirty="0"/>
              <a:t> </a:t>
            </a:r>
            <a:r>
              <a:rPr lang="pl-PL" sz="2800" b="1" i="1" dirty="0" smtClean="0">
                <a:solidFill>
                  <a:srgbClr val="FF0000"/>
                </a:solidFill>
              </a:rPr>
              <a:t>x </a:t>
            </a:r>
            <a:r>
              <a:rPr lang="pl-PL" sz="2800" b="1" dirty="0" smtClean="0"/>
              <a:t>– </a:t>
            </a:r>
            <a:r>
              <a:rPr lang="pl-PL" sz="2800" b="1" dirty="0">
                <a:solidFill>
                  <a:srgbClr val="000000"/>
                </a:solidFill>
              </a:rPr>
              <a:t>metryka </a:t>
            </a:r>
            <a:r>
              <a:rPr lang="pl-PL" sz="2800" b="1" dirty="0" err="1" smtClean="0">
                <a:solidFill>
                  <a:srgbClr val="000000"/>
                </a:solidFill>
              </a:rPr>
              <a:t>QoS</a:t>
            </a:r>
            <a:r>
              <a:rPr lang="pl-PL" sz="2800" b="1" dirty="0" smtClean="0">
                <a:solidFill>
                  <a:srgbClr val="000000"/>
                </a:solidFill>
              </a:rPr>
              <a:t> (opóźnienie, </a:t>
            </a:r>
            <a:r>
              <a:rPr lang="pl-PL" sz="2800" b="1" dirty="0" err="1" smtClean="0">
                <a:solidFill>
                  <a:srgbClr val="000000"/>
                </a:solidFill>
              </a:rPr>
              <a:t>jitter</a:t>
            </a:r>
            <a:r>
              <a:rPr lang="pl-PL" sz="2800" b="1" dirty="0" smtClean="0">
                <a:solidFill>
                  <a:srgbClr val="000000"/>
                </a:solidFill>
              </a:rPr>
              <a:t>, straty,</a:t>
            </a:r>
            <a:br>
              <a:rPr lang="pl-PL" sz="2800" b="1" dirty="0" smtClean="0">
                <a:solidFill>
                  <a:srgbClr val="000000"/>
                </a:solidFill>
              </a:rPr>
            </a:br>
            <a:r>
              <a:rPr lang="pl-PL" sz="2800" b="1" dirty="0" smtClean="0">
                <a:solidFill>
                  <a:srgbClr val="000000"/>
                </a:solidFill>
              </a:rPr>
              <a:t>	przepustowość, błędy) – zmienna losowa</a:t>
            </a:r>
          </a:p>
          <a:p>
            <a:endParaRPr lang="pl-PL" sz="2800" b="1" dirty="0" smtClean="0"/>
          </a:p>
          <a:p>
            <a:pPr>
              <a:buFontTx/>
              <a:buChar char="•"/>
            </a:pPr>
            <a:r>
              <a:rPr lang="pl-PL" sz="2800" b="1" dirty="0" smtClean="0"/>
              <a:t> wartość średnia </a:t>
            </a:r>
            <a:r>
              <a:rPr lang="pl-PL" sz="2800" b="1" dirty="0">
                <a:solidFill>
                  <a:srgbClr val="FF0000"/>
                </a:solidFill>
              </a:rPr>
              <a:t>E{</a:t>
            </a:r>
            <a:r>
              <a:rPr lang="pl-PL" sz="2800" b="1" i="1" dirty="0">
                <a:solidFill>
                  <a:srgbClr val="FF0000"/>
                </a:solidFill>
              </a:rPr>
              <a:t>x</a:t>
            </a:r>
            <a:r>
              <a:rPr lang="pl-PL" sz="2800" b="1" dirty="0" smtClean="0">
                <a:solidFill>
                  <a:srgbClr val="FF0000"/>
                </a:solidFill>
              </a:rPr>
              <a:t>}</a:t>
            </a:r>
            <a:endParaRPr lang="pl-PL" sz="2800" b="1" i="1" dirty="0"/>
          </a:p>
          <a:p>
            <a:pPr>
              <a:buFontTx/>
              <a:buChar char="•"/>
            </a:pPr>
            <a:endParaRPr lang="pl-PL" sz="2800" b="1" i="1" dirty="0"/>
          </a:p>
          <a:p>
            <a:pPr>
              <a:buFontTx/>
              <a:buChar char="•"/>
            </a:pPr>
            <a:r>
              <a:rPr lang="pl-PL" sz="2800" b="1" i="1" dirty="0"/>
              <a:t> </a:t>
            </a:r>
            <a:r>
              <a:rPr lang="pl-PL" sz="2800" b="1" dirty="0" smtClean="0"/>
              <a:t>odchylenie standardowe </a:t>
            </a:r>
            <a:r>
              <a:rPr lang="pl-PL" sz="2800" b="1" dirty="0" err="1">
                <a:solidFill>
                  <a:srgbClr val="FF0000"/>
                </a:solidFill>
              </a:rPr>
              <a:t>σ</a:t>
            </a:r>
            <a:r>
              <a:rPr lang="pl-PL" sz="2800" b="1" i="1" baseline="-25000" dirty="0" err="1">
                <a:solidFill>
                  <a:srgbClr val="FF0000"/>
                </a:solidFill>
              </a:rPr>
              <a:t>x</a:t>
            </a:r>
            <a:r>
              <a:rPr lang="pl-PL" sz="2800" b="1" dirty="0"/>
              <a:t>, </a:t>
            </a:r>
            <a:r>
              <a:rPr lang="pl-PL" sz="2800" b="1" dirty="0" err="1"/>
              <a:t>wspł</a:t>
            </a:r>
            <a:r>
              <a:rPr lang="pl-PL" sz="2800" b="1" dirty="0" smtClean="0"/>
              <a:t>. rozproszenia </a:t>
            </a:r>
            <a:r>
              <a:rPr lang="pl-PL" sz="2800" b="1" dirty="0" err="1" smtClean="0">
                <a:solidFill>
                  <a:srgbClr val="FF0000"/>
                </a:solidFill>
              </a:rPr>
              <a:t>σ</a:t>
            </a:r>
            <a:r>
              <a:rPr lang="pl-PL" sz="2800" b="1" i="1" baseline="-25000" dirty="0" err="1" smtClean="0">
                <a:solidFill>
                  <a:srgbClr val="FF0000"/>
                </a:solidFill>
              </a:rPr>
              <a:t>x</a:t>
            </a:r>
            <a:r>
              <a:rPr lang="pl-PL" sz="2800" b="1" dirty="0" smtClean="0">
                <a:solidFill>
                  <a:srgbClr val="FF0000"/>
                </a:solidFill>
              </a:rPr>
              <a:t>/E{</a:t>
            </a:r>
            <a:r>
              <a:rPr lang="pl-PL" sz="2800" b="1" i="1" dirty="0" smtClean="0">
                <a:solidFill>
                  <a:srgbClr val="FF0000"/>
                </a:solidFill>
              </a:rPr>
              <a:t>x</a:t>
            </a:r>
            <a:r>
              <a:rPr lang="pl-PL" sz="2800" b="1" dirty="0">
                <a:solidFill>
                  <a:srgbClr val="FF0000"/>
                </a:solidFill>
              </a:rPr>
              <a:t>}</a:t>
            </a:r>
            <a:endParaRPr lang="pl-PL" sz="2800" b="1" i="1" dirty="0"/>
          </a:p>
          <a:p>
            <a:endParaRPr lang="pl-PL" sz="2800" b="1" i="1" dirty="0"/>
          </a:p>
          <a:p>
            <a:pPr>
              <a:buFontTx/>
              <a:buChar char="•"/>
            </a:pPr>
            <a:r>
              <a:rPr lang="pl-PL" sz="2800" b="1" i="1" dirty="0"/>
              <a:t> </a:t>
            </a:r>
            <a:r>
              <a:rPr lang="pl-PL" sz="2800" b="1" dirty="0" smtClean="0"/>
              <a:t>funkcja gęstości prawdopodobieństwa </a:t>
            </a:r>
            <a:r>
              <a:rPr lang="pl-PL" sz="2800" b="1" dirty="0" err="1" smtClean="0">
                <a:solidFill>
                  <a:srgbClr val="FF0000"/>
                </a:solidFill>
              </a:rPr>
              <a:t>fgp</a:t>
            </a:r>
            <a:r>
              <a:rPr lang="pl-PL" sz="2800" b="1" dirty="0" smtClean="0">
                <a:solidFill>
                  <a:srgbClr val="FF0000"/>
                </a:solidFill>
              </a:rPr>
              <a:t>(</a:t>
            </a:r>
            <a:r>
              <a:rPr lang="pl-PL" sz="2800" b="1" i="1" dirty="0" smtClean="0">
                <a:solidFill>
                  <a:srgbClr val="FF0000"/>
                </a:solidFill>
              </a:rPr>
              <a:t>x</a:t>
            </a:r>
            <a:r>
              <a:rPr lang="pl-PL" sz="2800" b="1" dirty="0">
                <a:solidFill>
                  <a:srgbClr val="FF0000"/>
                </a:solidFill>
              </a:rPr>
              <a:t>)</a:t>
            </a:r>
            <a:endParaRPr lang="pl-PL" sz="2800" b="1" dirty="0"/>
          </a:p>
          <a:p>
            <a:pPr>
              <a:buFontTx/>
              <a:buChar char="•"/>
            </a:pPr>
            <a:endParaRPr lang="pl-PL" sz="2800" b="1" dirty="0"/>
          </a:p>
          <a:p>
            <a:pPr>
              <a:buFontTx/>
              <a:buChar char="•"/>
            </a:pPr>
            <a:r>
              <a:rPr lang="pl-PL" sz="2800" b="1" dirty="0"/>
              <a:t> </a:t>
            </a:r>
            <a:r>
              <a:rPr lang="pl-PL" sz="2800" b="1" dirty="0" smtClean="0"/>
              <a:t>ewolucja w czasie </a:t>
            </a:r>
            <a:r>
              <a:rPr lang="pl-PL" sz="2800" b="1" dirty="0" err="1" smtClean="0">
                <a:solidFill>
                  <a:srgbClr val="FF0000"/>
                </a:solidFill>
              </a:rPr>
              <a:t>fgp</a:t>
            </a:r>
            <a:r>
              <a:rPr lang="pl-PL" sz="2800" b="1" dirty="0" smtClean="0">
                <a:solidFill>
                  <a:srgbClr val="FF0000"/>
                </a:solidFill>
              </a:rPr>
              <a:t>(</a:t>
            </a:r>
            <a:r>
              <a:rPr lang="pl-PL" sz="2800" b="1" i="1" dirty="0" smtClean="0">
                <a:solidFill>
                  <a:srgbClr val="FF0000"/>
                </a:solidFill>
              </a:rPr>
              <a:t>x</a:t>
            </a:r>
            <a:r>
              <a:rPr lang="pl-PL" sz="2800" b="1" dirty="0">
                <a:solidFill>
                  <a:srgbClr val="FF0000"/>
                </a:solidFill>
              </a:rPr>
              <a:t>, </a:t>
            </a:r>
            <a:r>
              <a:rPr lang="pl-PL" sz="2800" b="1" i="1" dirty="0">
                <a:solidFill>
                  <a:srgbClr val="FF0000"/>
                </a:solidFill>
              </a:rPr>
              <a:t>t</a:t>
            </a:r>
            <a:r>
              <a:rPr lang="pl-PL" sz="2800" b="1" dirty="0">
                <a:solidFill>
                  <a:srgbClr val="FF0000"/>
                </a:solidFill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1066800" y="381000"/>
            <a:ext cx="84169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dirty="0" smtClean="0">
                <a:solidFill>
                  <a:schemeClr val="folHlink"/>
                </a:solidFill>
                <a:latin typeface="Impact" pitchFamily="34" charset="0"/>
              </a:rPr>
              <a:t>METRYKI </a:t>
            </a:r>
            <a:r>
              <a:rPr kumimoji="1" lang="pl-PL" sz="4400" dirty="0" err="1" smtClean="0">
                <a:solidFill>
                  <a:schemeClr val="folHlink"/>
                </a:solidFill>
                <a:latin typeface="Impact" pitchFamily="34" charset="0"/>
              </a:rPr>
              <a:t>QoS</a:t>
            </a:r>
            <a:r>
              <a:rPr kumimoji="1" lang="pl-PL" sz="4400" dirty="0" smtClean="0">
                <a:solidFill>
                  <a:schemeClr val="folHlink"/>
                </a:solidFill>
                <a:latin typeface="Impact" pitchFamily="34" charset="0"/>
              </a:rPr>
              <a:t> - SŁOWNIK</a:t>
            </a:r>
            <a:endParaRPr kumimoji="1" lang="pl-PL" sz="4400" dirty="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1371600" y="1676400"/>
            <a:ext cx="1859805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b="1" u="sng" dirty="0" smtClean="0">
                <a:solidFill>
                  <a:srgbClr val="FF0066"/>
                </a:solidFill>
              </a:rPr>
              <a:t>PASMO</a:t>
            </a:r>
            <a:endParaRPr lang="pl-PL" sz="2800" b="1" dirty="0">
              <a:solidFill>
                <a:srgbClr val="FF0066"/>
              </a:solidFill>
            </a:endParaRPr>
          </a:p>
          <a:p>
            <a:pPr>
              <a:buFontTx/>
              <a:buChar char="•"/>
            </a:pPr>
            <a:r>
              <a:rPr lang="pl-PL" dirty="0">
                <a:solidFill>
                  <a:srgbClr val="3333CC"/>
                </a:solidFill>
              </a:rPr>
              <a:t> bit </a:t>
            </a:r>
            <a:r>
              <a:rPr lang="pl-PL" dirty="0" err="1">
                <a:solidFill>
                  <a:srgbClr val="3333CC"/>
                </a:solidFill>
              </a:rPr>
              <a:t>rate</a:t>
            </a:r>
            <a:r>
              <a:rPr lang="pl-PL" dirty="0">
                <a:solidFill>
                  <a:srgbClr val="3333CC"/>
                </a:solidFill>
              </a:rPr>
              <a:t>,</a:t>
            </a:r>
          </a:p>
          <a:p>
            <a:pPr>
              <a:buFontTx/>
              <a:buChar char="•"/>
            </a:pPr>
            <a:r>
              <a:rPr lang="pl-PL" dirty="0">
                <a:solidFill>
                  <a:srgbClr val="3333CC"/>
                </a:solidFill>
              </a:rPr>
              <a:t> </a:t>
            </a:r>
            <a:r>
              <a:rPr lang="pl-PL" dirty="0" err="1">
                <a:solidFill>
                  <a:srgbClr val="3333CC"/>
                </a:solidFill>
              </a:rPr>
              <a:t>packet</a:t>
            </a:r>
            <a:r>
              <a:rPr lang="pl-PL" dirty="0">
                <a:solidFill>
                  <a:srgbClr val="3333CC"/>
                </a:solidFill>
              </a:rPr>
              <a:t> </a:t>
            </a:r>
            <a:r>
              <a:rPr lang="pl-PL" dirty="0" err="1">
                <a:solidFill>
                  <a:srgbClr val="3333CC"/>
                </a:solidFill>
              </a:rPr>
              <a:t>rate</a:t>
            </a:r>
            <a:endParaRPr lang="pl-PL" dirty="0">
              <a:solidFill>
                <a:srgbClr val="3333CC"/>
              </a:solidFill>
            </a:endParaRPr>
          </a:p>
          <a:p>
            <a:pPr>
              <a:buFontTx/>
              <a:buChar char="•"/>
            </a:pPr>
            <a:r>
              <a:rPr lang="pl-PL" dirty="0">
                <a:solidFill>
                  <a:srgbClr val="3333CC"/>
                </a:solidFill>
              </a:rPr>
              <a:t> transfer </a:t>
            </a:r>
            <a:r>
              <a:rPr lang="pl-PL" dirty="0" err="1" smtClean="0">
                <a:solidFill>
                  <a:srgbClr val="3333CC"/>
                </a:solidFill>
              </a:rPr>
              <a:t>rate</a:t>
            </a:r>
            <a:endParaRPr lang="pl-PL" dirty="0" smtClean="0">
              <a:solidFill>
                <a:srgbClr val="3333CC"/>
              </a:solidFill>
            </a:endParaRPr>
          </a:p>
          <a:p>
            <a:pPr>
              <a:buFontTx/>
              <a:buChar char="•"/>
            </a:pPr>
            <a:r>
              <a:rPr lang="pl-PL" dirty="0" smtClean="0">
                <a:solidFill>
                  <a:srgbClr val="3333CC"/>
                </a:solidFill>
              </a:rPr>
              <a:t> </a:t>
            </a:r>
            <a:r>
              <a:rPr lang="pl-PL" dirty="0" err="1" smtClean="0">
                <a:solidFill>
                  <a:srgbClr val="3333CC"/>
                </a:solidFill>
              </a:rPr>
              <a:t>bandwidth</a:t>
            </a:r>
            <a:endParaRPr lang="pl-PL" dirty="0"/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3201988" y="3505200"/>
            <a:ext cx="2923108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b="1" u="sng" dirty="0" smtClean="0">
                <a:solidFill>
                  <a:srgbClr val="FF0066"/>
                </a:solidFill>
              </a:rPr>
              <a:t>OPÓŹNIENIE</a:t>
            </a:r>
            <a:endParaRPr lang="pl-PL" sz="2800" b="1" dirty="0">
              <a:solidFill>
                <a:srgbClr val="FF0066"/>
              </a:solidFill>
            </a:endParaRPr>
          </a:p>
          <a:p>
            <a:pPr>
              <a:buFontTx/>
              <a:buChar char="•"/>
            </a:pPr>
            <a:r>
              <a:rPr lang="pl-PL" dirty="0">
                <a:solidFill>
                  <a:srgbClr val="3333CC"/>
                </a:solidFill>
              </a:rPr>
              <a:t> </a:t>
            </a:r>
            <a:r>
              <a:rPr lang="pl-PL" dirty="0" err="1">
                <a:solidFill>
                  <a:srgbClr val="3333CC"/>
                </a:solidFill>
              </a:rPr>
              <a:t>transmission</a:t>
            </a:r>
            <a:r>
              <a:rPr lang="pl-PL" dirty="0">
                <a:solidFill>
                  <a:srgbClr val="3333CC"/>
                </a:solidFill>
              </a:rPr>
              <a:t> </a:t>
            </a:r>
            <a:r>
              <a:rPr lang="pl-PL" dirty="0" err="1">
                <a:solidFill>
                  <a:srgbClr val="3333CC"/>
                </a:solidFill>
              </a:rPr>
              <a:t>delay</a:t>
            </a:r>
            <a:endParaRPr lang="pl-PL" dirty="0">
              <a:solidFill>
                <a:srgbClr val="3333CC"/>
              </a:solidFill>
            </a:endParaRPr>
          </a:p>
          <a:p>
            <a:pPr>
              <a:buFontTx/>
              <a:buChar char="•"/>
            </a:pPr>
            <a:r>
              <a:rPr lang="pl-PL" dirty="0">
                <a:solidFill>
                  <a:srgbClr val="3333CC"/>
                </a:solidFill>
              </a:rPr>
              <a:t> </a:t>
            </a:r>
            <a:r>
              <a:rPr lang="pl-PL" dirty="0" err="1">
                <a:solidFill>
                  <a:srgbClr val="3333CC"/>
                </a:solidFill>
              </a:rPr>
              <a:t>packet</a:t>
            </a:r>
            <a:r>
              <a:rPr lang="pl-PL" dirty="0">
                <a:solidFill>
                  <a:srgbClr val="3333CC"/>
                </a:solidFill>
              </a:rPr>
              <a:t> </a:t>
            </a:r>
            <a:r>
              <a:rPr lang="pl-PL" dirty="0" err="1">
                <a:solidFill>
                  <a:srgbClr val="3333CC"/>
                </a:solidFill>
              </a:rPr>
              <a:t>delay</a:t>
            </a:r>
            <a:endParaRPr lang="pl-PL" dirty="0">
              <a:solidFill>
                <a:srgbClr val="3333CC"/>
              </a:solidFill>
            </a:endParaRPr>
          </a:p>
          <a:p>
            <a:pPr>
              <a:buFontTx/>
              <a:buChar char="•"/>
            </a:pPr>
            <a:r>
              <a:rPr lang="pl-PL" dirty="0">
                <a:solidFill>
                  <a:srgbClr val="3333CC"/>
                </a:solidFill>
              </a:rPr>
              <a:t> </a:t>
            </a:r>
            <a:r>
              <a:rPr lang="pl-PL" dirty="0" err="1">
                <a:solidFill>
                  <a:srgbClr val="3333CC"/>
                </a:solidFill>
              </a:rPr>
              <a:t>jitter</a:t>
            </a:r>
            <a:r>
              <a:rPr lang="pl-PL" dirty="0">
                <a:solidFill>
                  <a:srgbClr val="3333CC"/>
                </a:solidFill>
              </a:rPr>
              <a:t>, </a:t>
            </a:r>
            <a:r>
              <a:rPr lang="pl-PL" dirty="0" err="1">
                <a:solidFill>
                  <a:srgbClr val="3333CC"/>
                </a:solidFill>
              </a:rPr>
              <a:t>delay</a:t>
            </a:r>
            <a:r>
              <a:rPr lang="pl-PL" dirty="0">
                <a:solidFill>
                  <a:srgbClr val="3333CC"/>
                </a:solidFill>
              </a:rPr>
              <a:t> </a:t>
            </a:r>
            <a:r>
              <a:rPr lang="pl-PL" dirty="0" err="1">
                <a:solidFill>
                  <a:srgbClr val="3333CC"/>
                </a:solidFill>
              </a:rPr>
              <a:t>variation</a:t>
            </a:r>
            <a:endParaRPr lang="pl-PL" dirty="0">
              <a:solidFill>
                <a:srgbClr val="3333CC"/>
              </a:solidFill>
            </a:endParaRPr>
          </a:p>
          <a:p>
            <a:pPr>
              <a:buFontTx/>
              <a:buChar char="•"/>
            </a:pPr>
            <a:r>
              <a:rPr lang="pl-PL" dirty="0">
                <a:solidFill>
                  <a:srgbClr val="3333CC"/>
                </a:solidFill>
              </a:rPr>
              <a:t> </a:t>
            </a:r>
            <a:r>
              <a:rPr lang="pl-PL" dirty="0" err="1">
                <a:solidFill>
                  <a:srgbClr val="3333CC"/>
                </a:solidFill>
              </a:rPr>
              <a:t>end-to-end</a:t>
            </a:r>
            <a:r>
              <a:rPr lang="pl-PL" dirty="0">
                <a:solidFill>
                  <a:srgbClr val="3333CC"/>
                </a:solidFill>
              </a:rPr>
              <a:t> </a:t>
            </a:r>
            <a:r>
              <a:rPr lang="pl-PL" dirty="0" err="1">
                <a:solidFill>
                  <a:srgbClr val="3333CC"/>
                </a:solidFill>
              </a:rPr>
              <a:t>delay</a:t>
            </a:r>
            <a:endParaRPr lang="pl-PL" dirty="0">
              <a:solidFill>
                <a:srgbClr val="3333CC"/>
              </a:solidFill>
            </a:endParaRPr>
          </a:p>
          <a:p>
            <a:pPr>
              <a:buFontTx/>
              <a:buChar char="•"/>
            </a:pPr>
            <a:r>
              <a:rPr lang="pl-PL" dirty="0">
                <a:solidFill>
                  <a:srgbClr val="3333CC"/>
                </a:solidFill>
              </a:rPr>
              <a:t> </a:t>
            </a:r>
            <a:r>
              <a:rPr lang="pl-PL" dirty="0" err="1">
                <a:solidFill>
                  <a:srgbClr val="3333CC"/>
                </a:solidFill>
              </a:rPr>
              <a:t>round-trip</a:t>
            </a:r>
            <a:r>
              <a:rPr lang="pl-PL" dirty="0">
                <a:solidFill>
                  <a:srgbClr val="3333CC"/>
                </a:solidFill>
              </a:rPr>
              <a:t> </a:t>
            </a:r>
            <a:r>
              <a:rPr lang="pl-PL" dirty="0" err="1" smtClean="0">
                <a:solidFill>
                  <a:srgbClr val="3333CC"/>
                </a:solidFill>
              </a:rPr>
              <a:t>delay</a:t>
            </a:r>
            <a:endParaRPr lang="pl-PL" dirty="0" smtClean="0">
              <a:solidFill>
                <a:srgbClr val="3333CC"/>
              </a:solidFill>
            </a:endParaRPr>
          </a:p>
          <a:p>
            <a:pPr>
              <a:buFontTx/>
              <a:buChar char="•"/>
            </a:pPr>
            <a:r>
              <a:rPr lang="pl-PL" dirty="0" smtClean="0">
                <a:solidFill>
                  <a:srgbClr val="3333CC"/>
                </a:solidFill>
              </a:rPr>
              <a:t> </a:t>
            </a:r>
            <a:r>
              <a:rPr lang="pl-PL" dirty="0" err="1" smtClean="0">
                <a:solidFill>
                  <a:srgbClr val="3333CC"/>
                </a:solidFill>
              </a:rPr>
              <a:t>latency</a:t>
            </a:r>
            <a:endParaRPr lang="pl-PL" dirty="0" smtClean="0">
              <a:solidFill>
                <a:srgbClr val="3333CC"/>
              </a:solidFill>
            </a:endParaRPr>
          </a:p>
          <a:p>
            <a:pPr>
              <a:buFontTx/>
              <a:buChar char="•"/>
            </a:pPr>
            <a:r>
              <a:rPr lang="pl-PL" dirty="0" smtClean="0">
                <a:solidFill>
                  <a:srgbClr val="3333CC"/>
                </a:solidFill>
              </a:rPr>
              <a:t> transit </a:t>
            </a:r>
            <a:r>
              <a:rPr lang="pl-PL" dirty="0" err="1" smtClean="0">
                <a:solidFill>
                  <a:srgbClr val="3333CC"/>
                </a:solidFill>
              </a:rPr>
              <a:t>delay</a:t>
            </a:r>
            <a:endParaRPr lang="pl-PL" dirty="0">
              <a:solidFill>
                <a:srgbClr val="3333CC"/>
              </a:solidFill>
            </a:endParaRP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6097588" y="1371600"/>
            <a:ext cx="2382383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b="1" u="sng" dirty="0" smtClean="0">
                <a:solidFill>
                  <a:srgbClr val="FF0066"/>
                </a:solidFill>
              </a:rPr>
              <a:t>STRATY</a:t>
            </a:r>
            <a:endParaRPr lang="pl-PL" sz="2800" b="1" dirty="0">
              <a:solidFill>
                <a:srgbClr val="FF0066"/>
              </a:solidFill>
            </a:endParaRPr>
          </a:p>
          <a:p>
            <a:pPr>
              <a:buFontTx/>
              <a:buChar char="•"/>
            </a:pPr>
            <a:r>
              <a:rPr lang="pl-PL" dirty="0">
                <a:solidFill>
                  <a:srgbClr val="3333CC"/>
                </a:solidFill>
              </a:rPr>
              <a:t> bit </a:t>
            </a:r>
            <a:r>
              <a:rPr lang="pl-PL" dirty="0" err="1">
                <a:solidFill>
                  <a:srgbClr val="3333CC"/>
                </a:solidFill>
              </a:rPr>
              <a:t>error</a:t>
            </a:r>
            <a:r>
              <a:rPr lang="pl-PL" dirty="0">
                <a:solidFill>
                  <a:srgbClr val="3333CC"/>
                </a:solidFill>
              </a:rPr>
              <a:t> </a:t>
            </a:r>
            <a:r>
              <a:rPr lang="pl-PL" dirty="0" err="1">
                <a:solidFill>
                  <a:srgbClr val="3333CC"/>
                </a:solidFill>
              </a:rPr>
              <a:t>rate</a:t>
            </a:r>
            <a:endParaRPr lang="pl-PL" dirty="0">
              <a:solidFill>
                <a:srgbClr val="3333CC"/>
              </a:solidFill>
            </a:endParaRPr>
          </a:p>
          <a:p>
            <a:pPr>
              <a:buFontTx/>
              <a:buChar char="•"/>
            </a:pPr>
            <a:r>
              <a:rPr lang="pl-PL" dirty="0">
                <a:solidFill>
                  <a:srgbClr val="3333CC"/>
                </a:solidFill>
              </a:rPr>
              <a:t> </a:t>
            </a:r>
            <a:r>
              <a:rPr lang="pl-PL" dirty="0" err="1">
                <a:solidFill>
                  <a:srgbClr val="3333CC"/>
                </a:solidFill>
              </a:rPr>
              <a:t>packet</a:t>
            </a:r>
            <a:r>
              <a:rPr lang="pl-PL" dirty="0">
                <a:solidFill>
                  <a:srgbClr val="3333CC"/>
                </a:solidFill>
              </a:rPr>
              <a:t> </a:t>
            </a:r>
            <a:r>
              <a:rPr lang="pl-PL" dirty="0" err="1">
                <a:solidFill>
                  <a:srgbClr val="3333CC"/>
                </a:solidFill>
              </a:rPr>
              <a:t>error</a:t>
            </a:r>
            <a:r>
              <a:rPr lang="pl-PL" dirty="0">
                <a:solidFill>
                  <a:srgbClr val="3333CC"/>
                </a:solidFill>
              </a:rPr>
              <a:t> </a:t>
            </a:r>
            <a:r>
              <a:rPr lang="pl-PL" dirty="0" err="1">
                <a:solidFill>
                  <a:srgbClr val="3333CC"/>
                </a:solidFill>
              </a:rPr>
              <a:t>rate</a:t>
            </a:r>
            <a:endParaRPr lang="pl-PL" dirty="0">
              <a:solidFill>
                <a:srgbClr val="3333CC"/>
              </a:solidFill>
            </a:endParaRPr>
          </a:p>
          <a:p>
            <a:pPr>
              <a:buFontTx/>
              <a:buChar char="•"/>
            </a:pPr>
            <a:r>
              <a:rPr lang="pl-PL" dirty="0">
                <a:solidFill>
                  <a:srgbClr val="3333CC"/>
                </a:solidFill>
              </a:rPr>
              <a:t> </a:t>
            </a:r>
            <a:r>
              <a:rPr lang="pl-PL" dirty="0" err="1">
                <a:solidFill>
                  <a:srgbClr val="3333CC"/>
                </a:solidFill>
              </a:rPr>
              <a:t>packet</a:t>
            </a:r>
            <a:r>
              <a:rPr lang="pl-PL" dirty="0">
                <a:solidFill>
                  <a:srgbClr val="3333CC"/>
                </a:solidFill>
              </a:rPr>
              <a:t> </a:t>
            </a:r>
            <a:r>
              <a:rPr lang="pl-PL" dirty="0" err="1">
                <a:solidFill>
                  <a:srgbClr val="3333CC"/>
                </a:solidFill>
              </a:rPr>
              <a:t>loss</a:t>
            </a:r>
            <a:endParaRPr lang="pl-PL" dirty="0"/>
          </a:p>
        </p:txBody>
      </p:sp>
      <p:sp>
        <p:nvSpPr>
          <p:cNvPr id="31750" name="Text Box 10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050"/>
          <p:cNvSpPr>
            <a:spLocks noChangeArrowheads="1"/>
          </p:cNvSpPr>
          <p:nvPr/>
        </p:nvSpPr>
        <p:spPr bwMode="auto">
          <a:xfrm>
            <a:off x="71500" y="228600"/>
            <a:ext cx="884382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4000" dirty="0" smtClean="0">
                <a:solidFill>
                  <a:schemeClr val="folHlink"/>
                </a:solidFill>
                <a:latin typeface="Impact" pitchFamily="34" charset="0"/>
              </a:rPr>
              <a:t>REGULATORY RUCHU (</a:t>
            </a:r>
            <a:r>
              <a:rPr kumimoji="1" lang="pl-PL" sz="4000" i="1" dirty="0" smtClean="0">
                <a:solidFill>
                  <a:schemeClr val="folHlink"/>
                </a:solidFill>
                <a:latin typeface="Impact" pitchFamily="34" charset="0"/>
              </a:rPr>
              <a:t>TRAFFIC CONTROLS</a:t>
            </a:r>
            <a:r>
              <a:rPr kumimoji="1" lang="pl-PL" sz="4000" dirty="0" smtClean="0">
                <a:solidFill>
                  <a:schemeClr val="folHlink"/>
                </a:solidFill>
                <a:latin typeface="Impact" pitchFamily="34" charset="0"/>
              </a:rPr>
              <a:t>)</a:t>
            </a:r>
          </a:p>
          <a:p>
            <a:pPr algn="l"/>
            <a:r>
              <a:rPr kumimoji="1" lang="pl-PL" sz="4000" dirty="0" smtClean="0">
                <a:solidFill>
                  <a:schemeClr val="folHlink"/>
                </a:solidFill>
                <a:latin typeface="Impact" pitchFamily="34" charset="0"/>
              </a:rPr>
              <a:t>W SIECIACH PAKIETOWYCH</a:t>
            </a:r>
          </a:p>
        </p:txBody>
      </p:sp>
      <p:grpSp>
        <p:nvGrpSpPr>
          <p:cNvPr id="3" name="Group 2053"/>
          <p:cNvGrpSpPr>
            <a:grpSpLocks/>
          </p:cNvGrpSpPr>
          <p:nvPr/>
        </p:nvGrpSpPr>
        <p:grpSpPr bwMode="auto">
          <a:xfrm>
            <a:off x="3144258" y="2090738"/>
            <a:ext cx="4221661" cy="3733800"/>
            <a:chOff x="114" y="3393"/>
            <a:chExt cx="1151" cy="529"/>
          </a:xfrm>
        </p:grpSpPr>
        <p:sp>
          <p:nvSpPr>
            <p:cNvPr id="163846" name="Freeform 2054"/>
            <p:cNvSpPr>
              <a:spLocks/>
            </p:cNvSpPr>
            <p:nvPr/>
          </p:nvSpPr>
          <p:spPr bwMode="auto">
            <a:xfrm>
              <a:off x="114" y="3393"/>
              <a:ext cx="1151" cy="529"/>
            </a:xfrm>
            <a:custGeom>
              <a:avLst/>
              <a:gdLst/>
              <a:ahLst/>
              <a:cxnLst>
                <a:cxn ang="0">
                  <a:pos x="83" y="183"/>
                </a:cxn>
                <a:cxn ang="0">
                  <a:pos x="60" y="121"/>
                </a:cxn>
                <a:cxn ang="0">
                  <a:pos x="84" y="70"/>
                </a:cxn>
                <a:cxn ang="0">
                  <a:pos x="143" y="31"/>
                </a:cxn>
                <a:cxn ang="0">
                  <a:pos x="223" y="7"/>
                </a:cxn>
                <a:cxn ang="0">
                  <a:pos x="312" y="0"/>
                </a:cxn>
                <a:cxn ang="0">
                  <a:pos x="397" y="13"/>
                </a:cxn>
                <a:cxn ang="0">
                  <a:pos x="465" y="49"/>
                </a:cxn>
                <a:cxn ang="0">
                  <a:pos x="500" y="61"/>
                </a:cxn>
                <a:cxn ang="0">
                  <a:pos x="534" y="39"/>
                </a:cxn>
                <a:cxn ang="0">
                  <a:pos x="577" y="27"/>
                </a:cxn>
                <a:cxn ang="0">
                  <a:pos x="623" y="23"/>
                </a:cxn>
                <a:cxn ang="0">
                  <a:pos x="668" y="27"/>
                </a:cxn>
                <a:cxn ang="0">
                  <a:pos x="708" y="38"/>
                </a:cxn>
                <a:cxn ang="0">
                  <a:pos x="736" y="55"/>
                </a:cxn>
                <a:cxn ang="0">
                  <a:pos x="749" y="78"/>
                </a:cxn>
                <a:cxn ang="0">
                  <a:pos x="782" y="79"/>
                </a:cxn>
                <a:cxn ang="0">
                  <a:pos x="854" y="65"/>
                </a:cxn>
                <a:cxn ang="0">
                  <a:pos x="923" y="65"/>
                </a:cxn>
                <a:cxn ang="0">
                  <a:pos x="986" y="78"/>
                </a:cxn>
                <a:cxn ang="0">
                  <a:pos x="1038" y="101"/>
                </a:cxn>
                <a:cxn ang="0">
                  <a:pos x="1074" y="132"/>
                </a:cxn>
                <a:cxn ang="0">
                  <a:pos x="1090" y="168"/>
                </a:cxn>
                <a:cxn ang="0">
                  <a:pos x="1081" y="208"/>
                </a:cxn>
                <a:cxn ang="0">
                  <a:pos x="1099" y="252"/>
                </a:cxn>
                <a:cxn ang="0">
                  <a:pos x="1140" y="299"/>
                </a:cxn>
                <a:cxn ang="0">
                  <a:pos x="1149" y="346"/>
                </a:cxn>
                <a:cxn ang="0">
                  <a:pos x="1129" y="389"/>
                </a:cxn>
                <a:cxn ang="0">
                  <a:pos x="1085" y="424"/>
                </a:cxn>
                <a:cxn ang="0">
                  <a:pos x="1020" y="449"/>
                </a:cxn>
                <a:cxn ang="0">
                  <a:pos x="937" y="460"/>
                </a:cxn>
                <a:cxn ang="0">
                  <a:pos x="841" y="454"/>
                </a:cxn>
                <a:cxn ang="0">
                  <a:pos x="764" y="464"/>
                </a:cxn>
                <a:cxn ang="0">
                  <a:pos x="710" y="497"/>
                </a:cxn>
                <a:cxn ang="0">
                  <a:pos x="653" y="518"/>
                </a:cxn>
                <a:cxn ang="0">
                  <a:pos x="595" y="527"/>
                </a:cxn>
                <a:cxn ang="0">
                  <a:pos x="536" y="526"/>
                </a:cxn>
                <a:cxn ang="0">
                  <a:pos x="478" y="514"/>
                </a:cxn>
                <a:cxn ang="0">
                  <a:pos x="424" y="493"/>
                </a:cxn>
                <a:cxn ang="0">
                  <a:pos x="375" y="461"/>
                </a:cxn>
                <a:cxn ang="0">
                  <a:pos x="308" y="452"/>
                </a:cxn>
                <a:cxn ang="0">
                  <a:pos x="219" y="458"/>
                </a:cxn>
                <a:cxn ang="0">
                  <a:pos x="137" y="447"/>
                </a:cxn>
                <a:cxn ang="0">
                  <a:pos x="68" y="423"/>
                </a:cxn>
                <a:cxn ang="0">
                  <a:pos x="20" y="387"/>
                </a:cxn>
                <a:cxn ang="0">
                  <a:pos x="0" y="344"/>
                </a:cxn>
                <a:cxn ang="0">
                  <a:pos x="14" y="295"/>
                </a:cxn>
                <a:cxn ang="0">
                  <a:pos x="70" y="243"/>
                </a:cxn>
              </a:cxnLst>
              <a:rect l="0" t="0" r="r" b="b"/>
              <a:pathLst>
                <a:path w="1151" h="529">
                  <a:moveTo>
                    <a:pt x="116" y="217"/>
                  </a:moveTo>
                  <a:lnTo>
                    <a:pt x="116" y="217"/>
                  </a:lnTo>
                  <a:lnTo>
                    <a:pt x="97" y="200"/>
                  </a:lnTo>
                  <a:lnTo>
                    <a:pt x="83" y="183"/>
                  </a:lnTo>
                  <a:lnTo>
                    <a:pt x="72" y="167"/>
                  </a:lnTo>
                  <a:lnTo>
                    <a:pt x="64" y="151"/>
                  </a:lnTo>
                  <a:lnTo>
                    <a:pt x="61" y="136"/>
                  </a:lnTo>
                  <a:lnTo>
                    <a:pt x="60" y="121"/>
                  </a:lnTo>
                  <a:lnTo>
                    <a:pt x="62" y="107"/>
                  </a:lnTo>
                  <a:lnTo>
                    <a:pt x="67" y="94"/>
                  </a:lnTo>
                  <a:lnTo>
                    <a:pt x="74" y="81"/>
                  </a:lnTo>
                  <a:lnTo>
                    <a:pt x="84" y="70"/>
                  </a:lnTo>
                  <a:lnTo>
                    <a:pt x="96" y="59"/>
                  </a:lnTo>
                  <a:lnTo>
                    <a:pt x="110" y="48"/>
                  </a:lnTo>
                  <a:lnTo>
                    <a:pt x="126" y="39"/>
                  </a:lnTo>
                  <a:lnTo>
                    <a:pt x="143" y="31"/>
                  </a:lnTo>
                  <a:lnTo>
                    <a:pt x="162" y="23"/>
                  </a:lnTo>
                  <a:lnTo>
                    <a:pt x="181" y="17"/>
                  </a:lnTo>
                  <a:lnTo>
                    <a:pt x="202" y="11"/>
                  </a:lnTo>
                  <a:lnTo>
                    <a:pt x="223" y="7"/>
                  </a:lnTo>
                  <a:lnTo>
                    <a:pt x="245" y="3"/>
                  </a:lnTo>
                  <a:lnTo>
                    <a:pt x="268" y="1"/>
                  </a:lnTo>
                  <a:lnTo>
                    <a:pt x="290" y="0"/>
                  </a:lnTo>
                  <a:lnTo>
                    <a:pt x="312" y="0"/>
                  </a:lnTo>
                  <a:lnTo>
                    <a:pt x="335" y="1"/>
                  </a:lnTo>
                  <a:lnTo>
                    <a:pt x="356" y="4"/>
                  </a:lnTo>
                  <a:lnTo>
                    <a:pt x="377" y="8"/>
                  </a:lnTo>
                  <a:lnTo>
                    <a:pt x="397" y="13"/>
                  </a:lnTo>
                  <a:lnTo>
                    <a:pt x="416" y="20"/>
                  </a:lnTo>
                  <a:lnTo>
                    <a:pt x="434" y="28"/>
                  </a:lnTo>
                  <a:lnTo>
                    <a:pt x="450" y="37"/>
                  </a:lnTo>
                  <a:lnTo>
                    <a:pt x="465" y="49"/>
                  </a:lnTo>
                  <a:lnTo>
                    <a:pt x="477" y="61"/>
                  </a:lnTo>
                  <a:lnTo>
                    <a:pt x="488" y="75"/>
                  </a:lnTo>
                  <a:lnTo>
                    <a:pt x="494" y="68"/>
                  </a:lnTo>
                  <a:lnTo>
                    <a:pt x="500" y="61"/>
                  </a:lnTo>
                  <a:lnTo>
                    <a:pt x="508" y="54"/>
                  </a:lnTo>
                  <a:lnTo>
                    <a:pt x="516" y="49"/>
                  </a:lnTo>
                  <a:lnTo>
                    <a:pt x="525" y="44"/>
                  </a:lnTo>
                  <a:lnTo>
                    <a:pt x="534" y="39"/>
                  </a:lnTo>
                  <a:lnTo>
                    <a:pt x="544" y="35"/>
                  </a:lnTo>
                  <a:lnTo>
                    <a:pt x="555" y="32"/>
                  </a:lnTo>
                  <a:lnTo>
                    <a:pt x="566" y="29"/>
                  </a:lnTo>
                  <a:lnTo>
                    <a:pt x="577" y="27"/>
                  </a:lnTo>
                  <a:lnTo>
                    <a:pt x="588" y="25"/>
                  </a:lnTo>
                  <a:lnTo>
                    <a:pt x="600" y="24"/>
                  </a:lnTo>
                  <a:lnTo>
                    <a:pt x="612" y="23"/>
                  </a:lnTo>
                  <a:lnTo>
                    <a:pt x="623" y="23"/>
                  </a:lnTo>
                  <a:lnTo>
                    <a:pt x="635" y="23"/>
                  </a:lnTo>
                  <a:lnTo>
                    <a:pt x="646" y="24"/>
                  </a:lnTo>
                  <a:lnTo>
                    <a:pt x="658" y="25"/>
                  </a:lnTo>
                  <a:lnTo>
                    <a:pt x="668" y="27"/>
                  </a:lnTo>
                  <a:lnTo>
                    <a:pt x="679" y="29"/>
                  </a:lnTo>
                  <a:lnTo>
                    <a:pt x="689" y="31"/>
                  </a:lnTo>
                  <a:lnTo>
                    <a:pt x="699" y="34"/>
                  </a:lnTo>
                  <a:lnTo>
                    <a:pt x="708" y="38"/>
                  </a:lnTo>
                  <a:lnTo>
                    <a:pt x="716" y="41"/>
                  </a:lnTo>
                  <a:lnTo>
                    <a:pt x="723" y="46"/>
                  </a:lnTo>
                  <a:lnTo>
                    <a:pt x="730" y="50"/>
                  </a:lnTo>
                  <a:lnTo>
                    <a:pt x="736" y="55"/>
                  </a:lnTo>
                  <a:lnTo>
                    <a:pt x="741" y="60"/>
                  </a:lnTo>
                  <a:lnTo>
                    <a:pt x="745" y="66"/>
                  </a:lnTo>
                  <a:lnTo>
                    <a:pt x="747" y="72"/>
                  </a:lnTo>
                  <a:lnTo>
                    <a:pt x="749" y="78"/>
                  </a:lnTo>
                  <a:lnTo>
                    <a:pt x="749" y="85"/>
                  </a:lnTo>
                  <a:lnTo>
                    <a:pt x="747" y="92"/>
                  </a:lnTo>
                  <a:lnTo>
                    <a:pt x="765" y="85"/>
                  </a:lnTo>
                  <a:lnTo>
                    <a:pt x="782" y="79"/>
                  </a:lnTo>
                  <a:lnTo>
                    <a:pt x="800" y="74"/>
                  </a:lnTo>
                  <a:lnTo>
                    <a:pt x="818" y="70"/>
                  </a:lnTo>
                  <a:lnTo>
                    <a:pt x="836" y="67"/>
                  </a:lnTo>
                  <a:lnTo>
                    <a:pt x="854" y="65"/>
                  </a:lnTo>
                  <a:lnTo>
                    <a:pt x="872" y="64"/>
                  </a:lnTo>
                  <a:lnTo>
                    <a:pt x="889" y="63"/>
                  </a:lnTo>
                  <a:lnTo>
                    <a:pt x="906" y="64"/>
                  </a:lnTo>
                  <a:lnTo>
                    <a:pt x="923" y="65"/>
                  </a:lnTo>
                  <a:lnTo>
                    <a:pt x="940" y="67"/>
                  </a:lnTo>
                  <a:lnTo>
                    <a:pt x="956" y="70"/>
                  </a:lnTo>
                  <a:lnTo>
                    <a:pt x="971" y="74"/>
                  </a:lnTo>
                  <a:lnTo>
                    <a:pt x="986" y="78"/>
                  </a:lnTo>
                  <a:lnTo>
                    <a:pt x="1000" y="83"/>
                  </a:lnTo>
                  <a:lnTo>
                    <a:pt x="1013" y="88"/>
                  </a:lnTo>
                  <a:lnTo>
                    <a:pt x="1026" y="94"/>
                  </a:lnTo>
                  <a:lnTo>
                    <a:pt x="1038" y="101"/>
                  </a:lnTo>
                  <a:lnTo>
                    <a:pt x="1048" y="108"/>
                  </a:lnTo>
                  <a:lnTo>
                    <a:pt x="1058" y="115"/>
                  </a:lnTo>
                  <a:lnTo>
                    <a:pt x="1066" y="123"/>
                  </a:lnTo>
                  <a:lnTo>
                    <a:pt x="1074" y="132"/>
                  </a:lnTo>
                  <a:lnTo>
                    <a:pt x="1080" y="140"/>
                  </a:lnTo>
                  <a:lnTo>
                    <a:pt x="1084" y="149"/>
                  </a:lnTo>
                  <a:lnTo>
                    <a:pt x="1088" y="159"/>
                  </a:lnTo>
                  <a:lnTo>
                    <a:pt x="1090" y="168"/>
                  </a:lnTo>
                  <a:lnTo>
                    <a:pt x="1090" y="178"/>
                  </a:lnTo>
                  <a:lnTo>
                    <a:pt x="1088" y="188"/>
                  </a:lnTo>
                  <a:lnTo>
                    <a:pt x="1085" y="198"/>
                  </a:lnTo>
                  <a:lnTo>
                    <a:pt x="1081" y="208"/>
                  </a:lnTo>
                  <a:lnTo>
                    <a:pt x="1074" y="218"/>
                  </a:lnTo>
                  <a:lnTo>
                    <a:pt x="1066" y="229"/>
                  </a:lnTo>
                  <a:lnTo>
                    <a:pt x="1084" y="240"/>
                  </a:lnTo>
                  <a:lnTo>
                    <a:pt x="1099" y="252"/>
                  </a:lnTo>
                  <a:lnTo>
                    <a:pt x="1113" y="263"/>
                  </a:lnTo>
                  <a:lnTo>
                    <a:pt x="1124" y="275"/>
                  </a:lnTo>
                  <a:lnTo>
                    <a:pt x="1133" y="287"/>
                  </a:lnTo>
                  <a:lnTo>
                    <a:pt x="1140" y="299"/>
                  </a:lnTo>
                  <a:lnTo>
                    <a:pt x="1145" y="311"/>
                  </a:lnTo>
                  <a:lnTo>
                    <a:pt x="1149" y="323"/>
                  </a:lnTo>
                  <a:lnTo>
                    <a:pt x="1150" y="334"/>
                  </a:lnTo>
                  <a:lnTo>
                    <a:pt x="1149" y="346"/>
                  </a:lnTo>
                  <a:lnTo>
                    <a:pt x="1147" y="357"/>
                  </a:lnTo>
                  <a:lnTo>
                    <a:pt x="1143" y="368"/>
                  </a:lnTo>
                  <a:lnTo>
                    <a:pt x="1137" y="379"/>
                  </a:lnTo>
                  <a:lnTo>
                    <a:pt x="1129" y="389"/>
                  </a:lnTo>
                  <a:lnTo>
                    <a:pt x="1121" y="398"/>
                  </a:lnTo>
                  <a:lnTo>
                    <a:pt x="1110" y="408"/>
                  </a:lnTo>
                  <a:lnTo>
                    <a:pt x="1098" y="416"/>
                  </a:lnTo>
                  <a:lnTo>
                    <a:pt x="1085" y="424"/>
                  </a:lnTo>
                  <a:lnTo>
                    <a:pt x="1071" y="432"/>
                  </a:lnTo>
                  <a:lnTo>
                    <a:pt x="1055" y="438"/>
                  </a:lnTo>
                  <a:lnTo>
                    <a:pt x="1038" y="444"/>
                  </a:lnTo>
                  <a:lnTo>
                    <a:pt x="1020" y="449"/>
                  </a:lnTo>
                  <a:lnTo>
                    <a:pt x="1001" y="453"/>
                  </a:lnTo>
                  <a:lnTo>
                    <a:pt x="981" y="457"/>
                  </a:lnTo>
                  <a:lnTo>
                    <a:pt x="959" y="459"/>
                  </a:lnTo>
                  <a:lnTo>
                    <a:pt x="937" y="460"/>
                  </a:lnTo>
                  <a:lnTo>
                    <a:pt x="914" y="461"/>
                  </a:lnTo>
                  <a:lnTo>
                    <a:pt x="891" y="460"/>
                  </a:lnTo>
                  <a:lnTo>
                    <a:pt x="867" y="457"/>
                  </a:lnTo>
                  <a:lnTo>
                    <a:pt x="841" y="454"/>
                  </a:lnTo>
                  <a:lnTo>
                    <a:pt x="816" y="449"/>
                  </a:lnTo>
                  <a:lnTo>
                    <a:pt x="790" y="444"/>
                  </a:lnTo>
                  <a:lnTo>
                    <a:pt x="777" y="454"/>
                  </a:lnTo>
                  <a:lnTo>
                    <a:pt x="764" y="464"/>
                  </a:lnTo>
                  <a:lnTo>
                    <a:pt x="751" y="474"/>
                  </a:lnTo>
                  <a:lnTo>
                    <a:pt x="738" y="482"/>
                  </a:lnTo>
                  <a:lnTo>
                    <a:pt x="724" y="490"/>
                  </a:lnTo>
                  <a:lnTo>
                    <a:pt x="710" y="497"/>
                  </a:lnTo>
                  <a:lnTo>
                    <a:pt x="696" y="503"/>
                  </a:lnTo>
                  <a:lnTo>
                    <a:pt x="682" y="509"/>
                  </a:lnTo>
                  <a:lnTo>
                    <a:pt x="668" y="513"/>
                  </a:lnTo>
                  <a:lnTo>
                    <a:pt x="653" y="518"/>
                  </a:lnTo>
                  <a:lnTo>
                    <a:pt x="639" y="521"/>
                  </a:lnTo>
                  <a:lnTo>
                    <a:pt x="624" y="524"/>
                  </a:lnTo>
                  <a:lnTo>
                    <a:pt x="609" y="526"/>
                  </a:lnTo>
                  <a:lnTo>
                    <a:pt x="595" y="527"/>
                  </a:lnTo>
                  <a:lnTo>
                    <a:pt x="580" y="528"/>
                  </a:lnTo>
                  <a:lnTo>
                    <a:pt x="565" y="528"/>
                  </a:lnTo>
                  <a:lnTo>
                    <a:pt x="550" y="527"/>
                  </a:lnTo>
                  <a:lnTo>
                    <a:pt x="536" y="526"/>
                  </a:lnTo>
                  <a:lnTo>
                    <a:pt x="521" y="524"/>
                  </a:lnTo>
                  <a:lnTo>
                    <a:pt x="507" y="522"/>
                  </a:lnTo>
                  <a:lnTo>
                    <a:pt x="493" y="518"/>
                  </a:lnTo>
                  <a:lnTo>
                    <a:pt x="478" y="514"/>
                  </a:lnTo>
                  <a:lnTo>
                    <a:pt x="465" y="510"/>
                  </a:lnTo>
                  <a:lnTo>
                    <a:pt x="451" y="505"/>
                  </a:lnTo>
                  <a:lnTo>
                    <a:pt x="438" y="499"/>
                  </a:lnTo>
                  <a:lnTo>
                    <a:pt x="424" y="493"/>
                  </a:lnTo>
                  <a:lnTo>
                    <a:pt x="412" y="486"/>
                  </a:lnTo>
                  <a:lnTo>
                    <a:pt x="399" y="478"/>
                  </a:lnTo>
                  <a:lnTo>
                    <a:pt x="387" y="470"/>
                  </a:lnTo>
                  <a:lnTo>
                    <a:pt x="375" y="461"/>
                  </a:lnTo>
                  <a:lnTo>
                    <a:pt x="364" y="452"/>
                  </a:lnTo>
                  <a:lnTo>
                    <a:pt x="353" y="442"/>
                  </a:lnTo>
                  <a:lnTo>
                    <a:pt x="331" y="448"/>
                  </a:lnTo>
                  <a:lnTo>
                    <a:pt x="308" y="452"/>
                  </a:lnTo>
                  <a:lnTo>
                    <a:pt x="286" y="455"/>
                  </a:lnTo>
                  <a:lnTo>
                    <a:pt x="263" y="457"/>
                  </a:lnTo>
                  <a:lnTo>
                    <a:pt x="241" y="458"/>
                  </a:lnTo>
                  <a:lnTo>
                    <a:pt x="219" y="458"/>
                  </a:lnTo>
                  <a:lnTo>
                    <a:pt x="197" y="457"/>
                  </a:lnTo>
                  <a:lnTo>
                    <a:pt x="177" y="454"/>
                  </a:lnTo>
                  <a:lnTo>
                    <a:pt x="156" y="451"/>
                  </a:lnTo>
                  <a:lnTo>
                    <a:pt x="137" y="447"/>
                  </a:lnTo>
                  <a:lnTo>
                    <a:pt x="118" y="442"/>
                  </a:lnTo>
                  <a:lnTo>
                    <a:pt x="100" y="436"/>
                  </a:lnTo>
                  <a:lnTo>
                    <a:pt x="84" y="430"/>
                  </a:lnTo>
                  <a:lnTo>
                    <a:pt x="68" y="423"/>
                  </a:lnTo>
                  <a:lnTo>
                    <a:pt x="54" y="415"/>
                  </a:lnTo>
                  <a:lnTo>
                    <a:pt x="41" y="406"/>
                  </a:lnTo>
                  <a:lnTo>
                    <a:pt x="30" y="397"/>
                  </a:lnTo>
                  <a:lnTo>
                    <a:pt x="20" y="387"/>
                  </a:lnTo>
                  <a:lnTo>
                    <a:pt x="12" y="377"/>
                  </a:lnTo>
                  <a:lnTo>
                    <a:pt x="6" y="366"/>
                  </a:lnTo>
                  <a:lnTo>
                    <a:pt x="2" y="355"/>
                  </a:lnTo>
                  <a:lnTo>
                    <a:pt x="0" y="344"/>
                  </a:lnTo>
                  <a:lnTo>
                    <a:pt x="0" y="332"/>
                  </a:lnTo>
                  <a:lnTo>
                    <a:pt x="2" y="320"/>
                  </a:lnTo>
                  <a:lnTo>
                    <a:pt x="7" y="307"/>
                  </a:lnTo>
                  <a:lnTo>
                    <a:pt x="14" y="295"/>
                  </a:lnTo>
                  <a:lnTo>
                    <a:pt x="24" y="282"/>
                  </a:lnTo>
                  <a:lnTo>
                    <a:pt x="37" y="269"/>
                  </a:lnTo>
                  <a:lnTo>
                    <a:pt x="52" y="256"/>
                  </a:lnTo>
                  <a:lnTo>
                    <a:pt x="70" y="243"/>
                  </a:lnTo>
                  <a:lnTo>
                    <a:pt x="92" y="230"/>
                  </a:lnTo>
                  <a:lnTo>
                    <a:pt x="116" y="217"/>
                  </a:lnTo>
                </a:path>
              </a:pathLst>
            </a:custGeom>
            <a:solidFill>
              <a:srgbClr val="99FF66"/>
            </a:solidFill>
            <a:ln w="25400" cap="rnd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63847" name="Freeform 2055"/>
            <p:cNvSpPr>
              <a:spLocks/>
            </p:cNvSpPr>
            <p:nvPr/>
          </p:nvSpPr>
          <p:spPr bwMode="auto">
            <a:xfrm>
              <a:off x="114" y="3393"/>
              <a:ext cx="1145" cy="523"/>
            </a:xfrm>
            <a:custGeom>
              <a:avLst/>
              <a:gdLst/>
              <a:ahLst/>
              <a:cxnLst>
                <a:cxn ang="0">
                  <a:pos x="72" y="165"/>
                </a:cxn>
                <a:cxn ang="0">
                  <a:pos x="62" y="106"/>
                </a:cxn>
                <a:cxn ang="0">
                  <a:pos x="95" y="58"/>
                </a:cxn>
                <a:cxn ang="0">
                  <a:pos x="161" y="23"/>
                </a:cxn>
                <a:cxn ang="0">
                  <a:pos x="244" y="3"/>
                </a:cxn>
                <a:cxn ang="0">
                  <a:pos x="333" y="1"/>
                </a:cxn>
                <a:cxn ang="0">
                  <a:pos x="414" y="20"/>
                </a:cxn>
                <a:cxn ang="0">
                  <a:pos x="475" y="60"/>
                </a:cxn>
                <a:cxn ang="0">
                  <a:pos x="505" y="53"/>
                </a:cxn>
                <a:cxn ang="0">
                  <a:pos x="541" y="35"/>
                </a:cxn>
                <a:cxn ang="0">
                  <a:pos x="585" y="25"/>
                </a:cxn>
                <a:cxn ang="0">
                  <a:pos x="632" y="23"/>
                </a:cxn>
                <a:cxn ang="0">
                  <a:pos x="675" y="29"/>
                </a:cxn>
                <a:cxn ang="0">
                  <a:pos x="712" y="41"/>
                </a:cxn>
                <a:cxn ang="0">
                  <a:pos x="737" y="59"/>
                </a:cxn>
                <a:cxn ang="0">
                  <a:pos x="745" y="84"/>
                </a:cxn>
                <a:cxn ang="0">
                  <a:pos x="796" y="73"/>
                </a:cxn>
                <a:cxn ang="0">
                  <a:pos x="867" y="63"/>
                </a:cxn>
                <a:cxn ang="0">
                  <a:pos x="935" y="66"/>
                </a:cxn>
                <a:cxn ang="0">
                  <a:pos x="995" y="82"/>
                </a:cxn>
                <a:cxn ang="0">
                  <a:pos x="1043" y="107"/>
                </a:cxn>
                <a:cxn ang="0">
                  <a:pos x="1074" y="138"/>
                </a:cxn>
                <a:cxn ang="0">
                  <a:pos x="1084" y="176"/>
                </a:cxn>
                <a:cxn ang="0">
                  <a:pos x="1068" y="216"/>
                </a:cxn>
                <a:cxn ang="0">
                  <a:pos x="1107" y="260"/>
                </a:cxn>
                <a:cxn ang="0">
                  <a:pos x="1139" y="307"/>
                </a:cxn>
                <a:cxn ang="0">
                  <a:pos x="1141" y="353"/>
                </a:cxn>
                <a:cxn ang="0">
                  <a:pos x="1115" y="393"/>
                </a:cxn>
                <a:cxn ang="0">
                  <a:pos x="1065" y="427"/>
                </a:cxn>
                <a:cxn ang="0">
                  <a:pos x="996" y="448"/>
                </a:cxn>
                <a:cxn ang="0">
                  <a:pos x="909" y="456"/>
                </a:cxn>
                <a:cxn ang="0">
                  <a:pos x="812" y="444"/>
                </a:cxn>
                <a:cxn ang="0">
                  <a:pos x="747" y="469"/>
                </a:cxn>
                <a:cxn ang="0">
                  <a:pos x="692" y="497"/>
                </a:cxn>
                <a:cxn ang="0">
                  <a:pos x="636" y="515"/>
                </a:cxn>
                <a:cxn ang="0">
                  <a:pos x="577" y="522"/>
                </a:cxn>
                <a:cxn ang="0">
                  <a:pos x="518" y="518"/>
                </a:cxn>
                <a:cxn ang="0">
                  <a:pos x="463" y="504"/>
                </a:cxn>
                <a:cxn ang="0">
                  <a:pos x="410" y="480"/>
                </a:cxn>
                <a:cxn ang="0">
                  <a:pos x="362" y="447"/>
                </a:cxn>
                <a:cxn ang="0">
                  <a:pos x="285" y="450"/>
                </a:cxn>
                <a:cxn ang="0">
                  <a:pos x="196" y="452"/>
                </a:cxn>
                <a:cxn ang="0">
                  <a:pos x="117" y="437"/>
                </a:cxn>
                <a:cxn ang="0">
                  <a:pos x="54" y="410"/>
                </a:cxn>
                <a:cxn ang="0">
                  <a:pos x="12" y="373"/>
                </a:cxn>
                <a:cxn ang="0">
                  <a:pos x="0" y="328"/>
                </a:cxn>
                <a:cxn ang="0">
                  <a:pos x="24" y="279"/>
                </a:cxn>
                <a:cxn ang="0">
                  <a:pos x="92" y="227"/>
                </a:cxn>
              </a:cxnLst>
              <a:rect l="0" t="0" r="r" b="b"/>
              <a:pathLst>
                <a:path w="1145" h="523">
                  <a:moveTo>
                    <a:pt x="115" y="215"/>
                  </a:moveTo>
                  <a:lnTo>
                    <a:pt x="96" y="198"/>
                  </a:lnTo>
                  <a:lnTo>
                    <a:pt x="83" y="181"/>
                  </a:lnTo>
                  <a:lnTo>
                    <a:pt x="72" y="165"/>
                  </a:lnTo>
                  <a:lnTo>
                    <a:pt x="64" y="149"/>
                  </a:lnTo>
                  <a:lnTo>
                    <a:pt x="61" y="134"/>
                  </a:lnTo>
                  <a:lnTo>
                    <a:pt x="60" y="120"/>
                  </a:lnTo>
                  <a:lnTo>
                    <a:pt x="62" y="106"/>
                  </a:lnTo>
                  <a:lnTo>
                    <a:pt x="67" y="93"/>
                  </a:lnTo>
                  <a:lnTo>
                    <a:pt x="74" y="80"/>
                  </a:lnTo>
                  <a:lnTo>
                    <a:pt x="84" y="69"/>
                  </a:lnTo>
                  <a:lnTo>
                    <a:pt x="95" y="58"/>
                  </a:lnTo>
                  <a:lnTo>
                    <a:pt x="109" y="47"/>
                  </a:lnTo>
                  <a:lnTo>
                    <a:pt x="125" y="39"/>
                  </a:lnTo>
                  <a:lnTo>
                    <a:pt x="142" y="31"/>
                  </a:lnTo>
                  <a:lnTo>
                    <a:pt x="161" y="23"/>
                  </a:lnTo>
                  <a:lnTo>
                    <a:pt x="180" y="17"/>
                  </a:lnTo>
                  <a:lnTo>
                    <a:pt x="201" y="11"/>
                  </a:lnTo>
                  <a:lnTo>
                    <a:pt x="222" y="7"/>
                  </a:lnTo>
                  <a:lnTo>
                    <a:pt x="244" y="3"/>
                  </a:lnTo>
                  <a:lnTo>
                    <a:pt x="267" y="1"/>
                  </a:lnTo>
                  <a:lnTo>
                    <a:pt x="288" y="0"/>
                  </a:lnTo>
                  <a:lnTo>
                    <a:pt x="310" y="0"/>
                  </a:lnTo>
                  <a:lnTo>
                    <a:pt x="333" y="1"/>
                  </a:lnTo>
                  <a:lnTo>
                    <a:pt x="354" y="4"/>
                  </a:lnTo>
                  <a:lnTo>
                    <a:pt x="375" y="8"/>
                  </a:lnTo>
                  <a:lnTo>
                    <a:pt x="395" y="13"/>
                  </a:lnTo>
                  <a:lnTo>
                    <a:pt x="414" y="20"/>
                  </a:lnTo>
                  <a:lnTo>
                    <a:pt x="432" y="28"/>
                  </a:lnTo>
                  <a:lnTo>
                    <a:pt x="448" y="37"/>
                  </a:lnTo>
                  <a:lnTo>
                    <a:pt x="463" y="48"/>
                  </a:lnTo>
                  <a:lnTo>
                    <a:pt x="475" y="60"/>
                  </a:lnTo>
                  <a:lnTo>
                    <a:pt x="485" y="74"/>
                  </a:lnTo>
                  <a:lnTo>
                    <a:pt x="491" y="67"/>
                  </a:lnTo>
                  <a:lnTo>
                    <a:pt x="497" y="60"/>
                  </a:lnTo>
                  <a:lnTo>
                    <a:pt x="505" y="53"/>
                  </a:lnTo>
                  <a:lnTo>
                    <a:pt x="513" y="48"/>
                  </a:lnTo>
                  <a:lnTo>
                    <a:pt x="522" y="44"/>
                  </a:lnTo>
                  <a:lnTo>
                    <a:pt x="531" y="39"/>
                  </a:lnTo>
                  <a:lnTo>
                    <a:pt x="541" y="35"/>
                  </a:lnTo>
                  <a:lnTo>
                    <a:pt x="552" y="32"/>
                  </a:lnTo>
                  <a:lnTo>
                    <a:pt x="563" y="29"/>
                  </a:lnTo>
                  <a:lnTo>
                    <a:pt x="574" y="27"/>
                  </a:lnTo>
                  <a:lnTo>
                    <a:pt x="585" y="25"/>
                  </a:lnTo>
                  <a:lnTo>
                    <a:pt x="597" y="24"/>
                  </a:lnTo>
                  <a:lnTo>
                    <a:pt x="609" y="23"/>
                  </a:lnTo>
                  <a:lnTo>
                    <a:pt x="620" y="23"/>
                  </a:lnTo>
                  <a:lnTo>
                    <a:pt x="632" y="23"/>
                  </a:lnTo>
                  <a:lnTo>
                    <a:pt x="643" y="24"/>
                  </a:lnTo>
                  <a:lnTo>
                    <a:pt x="655" y="25"/>
                  </a:lnTo>
                  <a:lnTo>
                    <a:pt x="665" y="27"/>
                  </a:lnTo>
                  <a:lnTo>
                    <a:pt x="675" y="29"/>
                  </a:lnTo>
                  <a:lnTo>
                    <a:pt x="685" y="31"/>
                  </a:lnTo>
                  <a:lnTo>
                    <a:pt x="695" y="34"/>
                  </a:lnTo>
                  <a:lnTo>
                    <a:pt x="704" y="38"/>
                  </a:lnTo>
                  <a:lnTo>
                    <a:pt x="712" y="41"/>
                  </a:lnTo>
                  <a:lnTo>
                    <a:pt x="719" y="45"/>
                  </a:lnTo>
                  <a:lnTo>
                    <a:pt x="726" y="49"/>
                  </a:lnTo>
                  <a:lnTo>
                    <a:pt x="732" y="54"/>
                  </a:lnTo>
                  <a:lnTo>
                    <a:pt x="737" y="59"/>
                  </a:lnTo>
                  <a:lnTo>
                    <a:pt x="741" y="65"/>
                  </a:lnTo>
                  <a:lnTo>
                    <a:pt x="743" y="71"/>
                  </a:lnTo>
                  <a:lnTo>
                    <a:pt x="745" y="77"/>
                  </a:lnTo>
                  <a:lnTo>
                    <a:pt x="745" y="84"/>
                  </a:lnTo>
                  <a:lnTo>
                    <a:pt x="743" y="91"/>
                  </a:lnTo>
                  <a:lnTo>
                    <a:pt x="761" y="84"/>
                  </a:lnTo>
                  <a:lnTo>
                    <a:pt x="778" y="78"/>
                  </a:lnTo>
                  <a:lnTo>
                    <a:pt x="796" y="73"/>
                  </a:lnTo>
                  <a:lnTo>
                    <a:pt x="814" y="69"/>
                  </a:lnTo>
                  <a:lnTo>
                    <a:pt x="832" y="66"/>
                  </a:lnTo>
                  <a:lnTo>
                    <a:pt x="850" y="64"/>
                  </a:lnTo>
                  <a:lnTo>
                    <a:pt x="867" y="63"/>
                  </a:lnTo>
                  <a:lnTo>
                    <a:pt x="884" y="62"/>
                  </a:lnTo>
                  <a:lnTo>
                    <a:pt x="901" y="63"/>
                  </a:lnTo>
                  <a:lnTo>
                    <a:pt x="918" y="64"/>
                  </a:lnTo>
                  <a:lnTo>
                    <a:pt x="935" y="66"/>
                  </a:lnTo>
                  <a:lnTo>
                    <a:pt x="951" y="69"/>
                  </a:lnTo>
                  <a:lnTo>
                    <a:pt x="966" y="73"/>
                  </a:lnTo>
                  <a:lnTo>
                    <a:pt x="981" y="77"/>
                  </a:lnTo>
                  <a:lnTo>
                    <a:pt x="995" y="82"/>
                  </a:lnTo>
                  <a:lnTo>
                    <a:pt x="1008" y="87"/>
                  </a:lnTo>
                  <a:lnTo>
                    <a:pt x="1021" y="93"/>
                  </a:lnTo>
                  <a:lnTo>
                    <a:pt x="1033" y="100"/>
                  </a:lnTo>
                  <a:lnTo>
                    <a:pt x="1043" y="107"/>
                  </a:lnTo>
                  <a:lnTo>
                    <a:pt x="1052" y="114"/>
                  </a:lnTo>
                  <a:lnTo>
                    <a:pt x="1060" y="122"/>
                  </a:lnTo>
                  <a:lnTo>
                    <a:pt x="1068" y="131"/>
                  </a:lnTo>
                  <a:lnTo>
                    <a:pt x="1074" y="138"/>
                  </a:lnTo>
                  <a:lnTo>
                    <a:pt x="1078" y="147"/>
                  </a:lnTo>
                  <a:lnTo>
                    <a:pt x="1082" y="157"/>
                  </a:lnTo>
                  <a:lnTo>
                    <a:pt x="1084" y="166"/>
                  </a:lnTo>
                  <a:lnTo>
                    <a:pt x="1084" y="176"/>
                  </a:lnTo>
                  <a:lnTo>
                    <a:pt x="1082" y="186"/>
                  </a:lnTo>
                  <a:lnTo>
                    <a:pt x="1079" y="196"/>
                  </a:lnTo>
                  <a:lnTo>
                    <a:pt x="1075" y="206"/>
                  </a:lnTo>
                  <a:lnTo>
                    <a:pt x="1068" y="216"/>
                  </a:lnTo>
                  <a:lnTo>
                    <a:pt x="1060" y="226"/>
                  </a:lnTo>
                  <a:lnTo>
                    <a:pt x="1078" y="237"/>
                  </a:lnTo>
                  <a:lnTo>
                    <a:pt x="1093" y="249"/>
                  </a:lnTo>
                  <a:lnTo>
                    <a:pt x="1107" y="260"/>
                  </a:lnTo>
                  <a:lnTo>
                    <a:pt x="1118" y="272"/>
                  </a:lnTo>
                  <a:lnTo>
                    <a:pt x="1127" y="284"/>
                  </a:lnTo>
                  <a:lnTo>
                    <a:pt x="1134" y="296"/>
                  </a:lnTo>
                  <a:lnTo>
                    <a:pt x="1139" y="307"/>
                  </a:lnTo>
                  <a:lnTo>
                    <a:pt x="1143" y="319"/>
                  </a:lnTo>
                  <a:lnTo>
                    <a:pt x="1144" y="330"/>
                  </a:lnTo>
                  <a:lnTo>
                    <a:pt x="1143" y="342"/>
                  </a:lnTo>
                  <a:lnTo>
                    <a:pt x="1141" y="353"/>
                  </a:lnTo>
                  <a:lnTo>
                    <a:pt x="1137" y="364"/>
                  </a:lnTo>
                  <a:lnTo>
                    <a:pt x="1131" y="375"/>
                  </a:lnTo>
                  <a:lnTo>
                    <a:pt x="1123" y="385"/>
                  </a:lnTo>
                  <a:lnTo>
                    <a:pt x="1115" y="393"/>
                  </a:lnTo>
                  <a:lnTo>
                    <a:pt x="1104" y="403"/>
                  </a:lnTo>
                  <a:lnTo>
                    <a:pt x="1092" y="411"/>
                  </a:lnTo>
                  <a:lnTo>
                    <a:pt x="1079" y="419"/>
                  </a:lnTo>
                  <a:lnTo>
                    <a:pt x="1065" y="427"/>
                  </a:lnTo>
                  <a:lnTo>
                    <a:pt x="1049" y="433"/>
                  </a:lnTo>
                  <a:lnTo>
                    <a:pt x="1033" y="439"/>
                  </a:lnTo>
                  <a:lnTo>
                    <a:pt x="1015" y="444"/>
                  </a:lnTo>
                  <a:lnTo>
                    <a:pt x="996" y="448"/>
                  </a:lnTo>
                  <a:lnTo>
                    <a:pt x="976" y="452"/>
                  </a:lnTo>
                  <a:lnTo>
                    <a:pt x="954" y="454"/>
                  </a:lnTo>
                  <a:lnTo>
                    <a:pt x="932" y="455"/>
                  </a:lnTo>
                  <a:lnTo>
                    <a:pt x="909" y="456"/>
                  </a:lnTo>
                  <a:lnTo>
                    <a:pt x="886" y="455"/>
                  </a:lnTo>
                  <a:lnTo>
                    <a:pt x="862" y="452"/>
                  </a:lnTo>
                  <a:lnTo>
                    <a:pt x="837" y="449"/>
                  </a:lnTo>
                  <a:lnTo>
                    <a:pt x="812" y="444"/>
                  </a:lnTo>
                  <a:lnTo>
                    <a:pt x="786" y="439"/>
                  </a:lnTo>
                  <a:lnTo>
                    <a:pt x="773" y="449"/>
                  </a:lnTo>
                  <a:lnTo>
                    <a:pt x="760" y="459"/>
                  </a:lnTo>
                  <a:lnTo>
                    <a:pt x="747" y="469"/>
                  </a:lnTo>
                  <a:lnTo>
                    <a:pt x="734" y="477"/>
                  </a:lnTo>
                  <a:lnTo>
                    <a:pt x="720" y="484"/>
                  </a:lnTo>
                  <a:lnTo>
                    <a:pt x="706" y="491"/>
                  </a:lnTo>
                  <a:lnTo>
                    <a:pt x="692" y="497"/>
                  </a:lnTo>
                  <a:lnTo>
                    <a:pt x="678" y="503"/>
                  </a:lnTo>
                  <a:lnTo>
                    <a:pt x="665" y="507"/>
                  </a:lnTo>
                  <a:lnTo>
                    <a:pt x="650" y="512"/>
                  </a:lnTo>
                  <a:lnTo>
                    <a:pt x="636" y="515"/>
                  </a:lnTo>
                  <a:lnTo>
                    <a:pt x="621" y="518"/>
                  </a:lnTo>
                  <a:lnTo>
                    <a:pt x="606" y="520"/>
                  </a:lnTo>
                  <a:lnTo>
                    <a:pt x="592" y="521"/>
                  </a:lnTo>
                  <a:lnTo>
                    <a:pt x="577" y="522"/>
                  </a:lnTo>
                  <a:lnTo>
                    <a:pt x="562" y="522"/>
                  </a:lnTo>
                  <a:lnTo>
                    <a:pt x="547" y="521"/>
                  </a:lnTo>
                  <a:lnTo>
                    <a:pt x="533" y="520"/>
                  </a:lnTo>
                  <a:lnTo>
                    <a:pt x="518" y="518"/>
                  </a:lnTo>
                  <a:lnTo>
                    <a:pt x="504" y="516"/>
                  </a:lnTo>
                  <a:lnTo>
                    <a:pt x="490" y="512"/>
                  </a:lnTo>
                  <a:lnTo>
                    <a:pt x="476" y="508"/>
                  </a:lnTo>
                  <a:lnTo>
                    <a:pt x="463" y="504"/>
                  </a:lnTo>
                  <a:lnTo>
                    <a:pt x="449" y="499"/>
                  </a:lnTo>
                  <a:lnTo>
                    <a:pt x="436" y="493"/>
                  </a:lnTo>
                  <a:lnTo>
                    <a:pt x="422" y="487"/>
                  </a:lnTo>
                  <a:lnTo>
                    <a:pt x="410" y="480"/>
                  </a:lnTo>
                  <a:lnTo>
                    <a:pt x="397" y="473"/>
                  </a:lnTo>
                  <a:lnTo>
                    <a:pt x="385" y="465"/>
                  </a:lnTo>
                  <a:lnTo>
                    <a:pt x="373" y="456"/>
                  </a:lnTo>
                  <a:lnTo>
                    <a:pt x="362" y="447"/>
                  </a:lnTo>
                  <a:lnTo>
                    <a:pt x="351" y="437"/>
                  </a:lnTo>
                  <a:lnTo>
                    <a:pt x="329" y="443"/>
                  </a:lnTo>
                  <a:lnTo>
                    <a:pt x="306" y="447"/>
                  </a:lnTo>
                  <a:lnTo>
                    <a:pt x="285" y="450"/>
                  </a:lnTo>
                  <a:lnTo>
                    <a:pt x="262" y="452"/>
                  </a:lnTo>
                  <a:lnTo>
                    <a:pt x="240" y="453"/>
                  </a:lnTo>
                  <a:lnTo>
                    <a:pt x="218" y="453"/>
                  </a:lnTo>
                  <a:lnTo>
                    <a:pt x="196" y="452"/>
                  </a:lnTo>
                  <a:lnTo>
                    <a:pt x="176" y="449"/>
                  </a:lnTo>
                  <a:lnTo>
                    <a:pt x="155" y="446"/>
                  </a:lnTo>
                  <a:lnTo>
                    <a:pt x="136" y="442"/>
                  </a:lnTo>
                  <a:lnTo>
                    <a:pt x="117" y="437"/>
                  </a:lnTo>
                  <a:lnTo>
                    <a:pt x="99" y="431"/>
                  </a:lnTo>
                  <a:lnTo>
                    <a:pt x="84" y="425"/>
                  </a:lnTo>
                  <a:lnTo>
                    <a:pt x="68" y="418"/>
                  </a:lnTo>
                  <a:lnTo>
                    <a:pt x="54" y="410"/>
                  </a:lnTo>
                  <a:lnTo>
                    <a:pt x="41" y="401"/>
                  </a:lnTo>
                  <a:lnTo>
                    <a:pt x="30" y="392"/>
                  </a:lnTo>
                  <a:lnTo>
                    <a:pt x="20" y="383"/>
                  </a:lnTo>
                  <a:lnTo>
                    <a:pt x="12" y="373"/>
                  </a:lnTo>
                  <a:lnTo>
                    <a:pt x="6" y="362"/>
                  </a:lnTo>
                  <a:lnTo>
                    <a:pt x="2" y="351"/>
                  </a:lnTo>
                  <a:lnTo>
                    <a:pt x="0" y="340"/>
                  </a:lnTo>
                  <a:lnTo>
                    <a:pt x="0" y="328"/>
                  </a:lnTo>
                  <a:lnTo>
                    <a:pt x="2" y="316"/>
                  </a:lnTo>
                  <a:lnTo>
                    <a:pt x="7" y="304"/>
                  </a:lnTo>
                  <a:lnTo>
                    <a:pt x="14" y="292"/>
                  </a:lnTo>
                  <a:lnTo>
                    <a:pt x="24" y="279"/>
                  </a:lnTo>
                  <a:lnTo>
                    <a:pt x="37" y="266"/>
                  </a:lnTo>
                  <a:lnTo>
                    <a:pt x="52" y="253"/>
                  </a:lnTo>
                  <a:lnTo>
                    <a:pt x="70" y="240"/>
                  </a:lnTo>
                  <a:lnTo>
                    <a:pt x="92" y="227"/>
                  </a:lnTo>
                  <a:lnTo>
                    <a:pt x="115" y="215"/>
                  </a:lnTo>
                </a:path>
              </a:pathLst>
            </a:custGeom>
            <a:solidFill>
              <a:srgbClr val="99FF66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163869" name="Line 2077"/>
          <p:cNvSpPr>
            <a:spLocks noChangeShapeType="1"/>
          </p:cNvSpPr>
          <p:nvPr/>
        </p:nvSpPr>
        <p:spPr bwMode="auto">
          <a:xfrm>
            <a:off x="4711256" y="2949576"/>
            <a:ext cx="1048086" cy="233363"/>
          </a:xfrm>
          <a:prstGeom prst="line">
            <a:avLst/>
          </a:prstGeom>
          <a:noFill/>
          <a:ln w="57150">
            <a:solidFill>
              <a:srgbClr val="3333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3870" name="Line 2078"/>
          <p:cNvSpPr>
            <a:spLocks noChangeShapeType="1"/>
          </p:cNvSpPr>
          <p:nvPr/>
        </p:nvSpPr>
        <p:spPr bwMode="auto">
          <a:xfrm>
            <a:off x="4228990" y="4318001"/>
            <a:ext cx="542366" cy="547688"/>
          </a:xfrm>
          <a:prstGeom prst="line">
            <a:avLst/>
          </a:prstGeom>
          <a:noFill/>
          <a:ln w="57150">
            <a:solidFill>
              <a:srgbClr val="3333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3871" name="Line 2079"/>
          <p:cNvSpPr>
            <a:spLocks noChangeShapeType="1"/>
          </p:cNvSpPr>
          <p:nvPr/>
        </p:nvSpPr>
        <p:spPr bwMode="auto">
          <a:xfrm>
            <a:off x="4793943" y="3137788"/>
            <a:ext cx="721163" cy="138813"/>
          </a:xfrm>
          <a:prstGeom prst="line">
            <a:avLst/>
          </a:prstGeom>
          <a:noFill/>
          <a:ln w="57150">
            <a:solidFill>
              <a:srgbClr val="FF0000"/>
            </a:solidFill>
            <a:prstDash val="sys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3872" name="Line 2080"/>
          <p:cNvSpPr>
            <a:spLocks noChangeShapeType="1"/>
          </p:cNvSpPr>
          <p:nvPr/>
        </p:nvSpPr>
        <p:spPr bwMode="auto">
          <a:xfrm>
            <a:off x="2216372" y="3665538"/>
            <a:ext cx="1493706" cy="639763"/>
          </a:xfrm>
          <a:prstGeom prst="line">
            <a:avLst/>
          </a:prstGeom>
          <a:noFill/>
          <a:ln w="57150">
            <a:solidFill>
              <a:srgbClr val="FF0000"/>
            </a:solidFill>
            <a:prstDash val="sys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3873" name="Line 2081"/>
          <p:cNvSpPr>
            <a:spLocks noChangeShapeType="1"/>
          </p:cNvSpPr>
          <p:nvPr/>
        </p:nvSpPr>
        <p:spPr bwMode="auto">
          <a:xfrm flipV="1">
            <a:off x="5268281" y="4175126"/>
            <a:ext cx="971862" cy="690563"/>
          </a:xfrm>
          <a:prstGeom prst="line">
            <a:avLst/>
          </a:prstGeom>
          <a:noFill/>
          <a:ln w="57150">
            <a:solidFill>
              <a:srgbClr val="3333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3874" name="Line 2082"/>
          <p:cNvSpPr>
            <a:spLocks noChangeShapeType="1"/>
          </p:cNvSpPr>
          <p:nvPr/>
        </p:nvSpPr>
        <p:spPr bwMode="auto">
          <a:xfrm flipV="1">
            <a:off x="3940217" y="3052763"/>
            <a:ext cx="265320" cy="977900"/>
          </a:xfrm>
          <a:prstGeom prst="line">
            <a:avLst/>
          </a:prstGeom>
          <a:noFill/>
          <a:ln w="57150">
            <a:solidFill>
              <a:srgbClr val="FF0000"/>
            </a:solidFill>
            <a:prstDash val="sys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3875" name="Line 2083"/>
          <p:cNvSpPr>
            <a:spLocks noChangeShapeType="1"/>
          </p:cNvSpPr>
          <p:nvPr/>
        </p:nvSpPr>
        <p:spPr bwMode="auto">
          <a:xfrm>
            <a:off x="6023196" y="3495676"/>
            <a:ext cx="433893" cy="300038"/>
          </a:xfrm>
          <a:prstGeom prst="line">
            <a:avLst/>
          </a:prstGeom>
          <a:noFill/>
          <a:ln w="57150">
            <a:solidFill>
              <a:srgbClr val="3333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3876" name="Line 2084"/>
          <p:cNvSpPr>
            <a:spLocks noChangeShapeType="1"/>
          </p:cNvSpPr>
          <p:nvPr/>
        </p:nvSpPr>
        <p:spPr bwMode="auto">
          <a:xfrm flipV="1">
            <a:off x="6745863" y="3692526"/>
            <a:ext cx="1265032" cy="390525"/>
          </a:xfrm>
          <a:prstGeom prst="line">
            <a:avLst/>
          </a:prstGeom>
          <a:noFill/>
          <a:ln w="57150">
            <a:solidFill>
              <a:srgbClr val="FF0000"/>
            </a:solidFill>
            <a:prstDash val="sys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3878" name="Line 2086"/>
          <p:cNvSpPr>
            <a:spLocks noChangeShapeType="1"/>
          </p:cNvSpPr>
          <p:nvPr/>
        </p:nvSpPr>
        <p:spPr bwMode="auto">
          <a:xfrm>
            <a:off x="1694528" y="6288094"/>
            <a:ext cx="6608072" cy="0"/>
          </a:xfrm>
          <a:prstGeom prst="line">
            <a:avLst/>
          </a:prstGeom>
          <a:noFill/>
          <a:ln w="25400">
            <a:solidFill>
              <a:srgbClr val="CC330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3879" name="Text Box 2087"/>
          <p:cNvSpPr txBox="1">
            <a:spLocks noChangeArrowheads="1"/>
          </p:cNvSpPr>
          <p:nvPr/>
        </p:nvSpPr>
        <p:spPr bwMode="auto">
          <a:xfrm>
            <a:off x="2949299" y="5788031"/>
            <a:ext cx="4375576" cy="534988"/>
          </a:xfrm>
          <a:prstGeom prst="rect">
            <a:avLst/>
          </a:prstGeom>
          <a:noFill/>
          <a:ln w="57150">
            <a:noFill/>
            <a:prstDash val="sysDash"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lnSpc>
                <a:spcPct val="120000"/>
              </a:lnSpc>
            </a:pPr>
            <a:r>
              <a:rPr lang="pl-PL" b="1" dirty="0" smtClean="0">
                <a:solidFill>
                  <a:srgbClr val="000000"/>
                </a:solidFill>
              </a:rPr>
              <a:t>Przeciwdziałanie przeciążeniom</a:t>
            </a:r>
            <a:endParaRPr lang="pl-PL" dirty="0"/>
          </a:p>
        </p:txBody>
      </p:sp>
      <p:sp>
        <p:nvSpPr>
          <p:cNvPr id="163882" name="Line 2090"/>
          <p:cNvSpPr>
            <a:spLocks noChangeShapeType="1"/>
          </p:cNvSpPr>
          <p:nvPr/>
        </p:nvSpPr>
        <p:spPr bwMode="auto">
          <a:xfrm>
            <a:off x="2462636" y="2590802"/>
            <a:ext cx="0" cy="2743200"/>
          </a:xfrm>
          <a:prstGeom prst="line">
            <a:avLst/>
          </a:prstGeom>
          <a:noFill/>
          <a:ln w="25400">
            <a:solidFill>
              <a:srgbClr val="CC3300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3883" name="Text Box 2091"/>
          <p:cNvSpPr txBox="1">
            <a:spLocks noChangeArrowheads="1"/>
          </p:cNvSpPr>
          <p:nvPr/>
        </p:nvSpPr>
        <p:spPr bwMode="auto">
          <a:xfrm>
            <a:off x="1087664" y="1992314"/>
            <a:ext cx="1672541" cy="83026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pl-PL" b="1" dirty="0" smtClean="0">
                <a:solidFill>
                  <a:srgbClr val="000000"/>
                </a:solidFill>
              </a:rPr>
              <a:t>Akceptacja</a:t>
            </a:r>
            <a:br>
              <a:rPr lang="pl-PL" b="1" dirty="0" smtClean="0">
                <a:solidFill>
                  <a:srgbClr val="000000"/>
                </a:solidFill>
              </a:rPr>
            </a:br>
            <a:r>
              <a:rPr lang="pl-PL" b="1" dirty="0" smtClean="0">
                <a:solidFill>
                  <a:srgbClr val="000000"/>
                </a:solidFill>
              </a:rPr>
              <a:t>ruchu</a:t>
            </a:r>
          </a:p>
        </p:txBody>
      </p:sp>
      <p:sp>
        <p:nvSpPr>
          <p:cNvPr id="163885" name="Line 2093"/>
          <p:cNvSpPr>
            <a:spLocks noChangeShapeType="1"/>
          </p:cNvSpPr>
          <p:nvPr/>
        </p:nvSpPr>
        <p:spPr bwMode="auto">
          <a:xfrm>
            <a:off x="3318979" y="1997076"/>
            <a:ext cx="0" cy="3336926"/>
          </a:xfrm>
          <a:prstGeom prst="line">
            <a:avLst/>
          </a:prstGeom>
          <a:noFill/>
          <a:ln w="25400">
            <a:solidFill>
              <a:srgbClr val="CC3300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3886" name="Text Box 2094"/>
          <p:cNvSpPr txBox="1">
            <a:spLocks noChangeArrowheads="1"/>
          </p:cNvSpPr>
          <p:nvPr/>
        </p:nvSpPr>
        <p:spPr bwMode="auto">
          <a:xfrm>
            <a:off x="2833496" y="1308693"/>
            <a:ext cx="2047800" cy="83026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pl-PL" b="1" dirty="0">
                <a:solidFill>
                  <a:srgbClr val="000000"/>
                </a:solidFill>
              </a:rPr>
              <a:t>K</a:t>
            </a:r>
            <a:r>
              <a:rPr lang="pl-PL" b="1" dirty="0" smtClean="0">
                <a:solidFill>
                  <a:srgbClr val="000000"/>
                </a:solidFill>
              </a:rPr>
              <a:t>ształtowanie</a:t>
            </a:r>
            <a:br>
              <a:rPr lang="pl-PL" b="1" dirty="0" smtClean="0">
                <a:solidFill>
                  <a:srgbClr val="000000"/>
                </a:solidFill>
              </a:rPr>
            </a:br>
            <a:r>
              <a:rPr lang="pl-PL" b="1" dirty="0" smtClean="0">
                <a:solidFill>
                  <a:srgbClr val="000000"/>
                </a:solidFill>
              </a:rPr>
              <a:t>ruchu</a:t>
            </a:r>
          </a:p>
        </p:txBody>
      </p:sp>
      <p:sp>
        <p:nvSpPr>
          <p:cNvPr id="163888" name="Freeform 2096"/>
          <p:cNvSpPr>
            <a:spLocks/>
          </p:cNvSpPr>
          <p:nvPr/>
        </p:nvSpPr>
        <p:spPr bwMode="auto">
          <a:xfrm>
            <a:off x="5832633" y="1676670"/>
            <a:ext cx="2209043" cy="1376363"/>
          </a:xfrm>
          <a:custGeom>
            <a:avLst/>
            <a:gdLst/>
            <a:ahLst/>
            <a:cxnLst>
              <a:cxn ang="0">
                <a:pos x="0" y="672"/>
              </a:cxn>
              <a:cxn ang="0">
                <a:pos x="432" y="0"/>
              </a:cxn>
              <a:cxn ang="0">
                <a:pos x="1392" y="0"/>
              </a:cxn>
            </a:cxnLst>
            <a:rect l="0" t="0" r="r" b="b"/>
            <a:pathLst>
              <a:path w="1392" h="672">
                <a:moveTo>
                  <a:pt x="0" y="672"/>
                </a:moveTo>
                <a:lnTo>
                  <a:pt x="432" y="0"/>
                </a:lnTo>
                <a:lnTo>
                  <a:pt x="1392" y="0"/>
                </a:lnTo>
              </a:path>
            </a:pathLst>
          </a:custGeom>
          <a:noFill/>
          <a:ln w="25400" cap="flat" cmpd="sng">
            <a:solidFill>
              <a:srgbClr val="CC3300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3889" name="Text Box 2097"/>
          <p:cNvSpPr txBox="1">
            <a:spLocks noChangeArrowheads="1"/>
          </p:cNvSpPr>
          <p:nvPr/>
        </p:nvSpPr>
        <p:spPr bwMode="auto">
          <a:xfrm>
            <a:off x="6226552" y="890894"/>
            <a:ext cx="2762066" cy="707886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pl-PL" sz="2000" b="1" dirty="0" smtClean="0">
                <a:solidFill>
                  <a:srgbClr val="000000"/>
                </a:solidFill>
              </a:rPr>
              <a:t>Kolejkowanie pakietów</a:t>
            </a:r>
            <a:br>
              <a:rPr lang="pl-PL" sz="2000" b="1" dirty="0" smtClean="0">
                <a:solidFill>
                  <a:srgbClr val="000000"/>
                </a:solidFill>
              </a:rPr>
            </a:br>
            <a:r>
              <a:rPr lang="pl-PL" sz="2000" b="1" dirty="0" smtClean="0">
                <a:solidFill>
                  <a:srgbClr val="000000"/>
                </a:solidFill>
              </a:rPr>
              <a:t>(</a:t>
            </a:r>
            <a:r>
              <a:rPr lang="pl-PL" sz="2000" b="1" i="1" dirty="0" err="1" smtClean="0">
                <a:solidFill>
                  <a:srgbClr val="000000"/>
                </a:solidFill>
              </a:rPr>
              <a:t>store</a:t>
            </a:r>
            <a:r>
              <a:rPr lang="pl-PL" sz="2000" b="1" i="1" dirty="0" smtClean="0">
                <a:solidFill>
                  <a:srgbClr val="000000"/>
                </a:solidFill>
              </a:rPr>
              <a:t> &amp; </a:t>
            </a:r>
            <a:r>
              <a:rPr lang="pl-PL" sz="2000" b="1" i="1" dirty="0" err="1" smtClean="0">
                <a:solidFill>
                  <a:srgbClr val="000000"/>
                </a:solidFill>
              </a:rPr>
              <a:t>forward</a:t>
            </a:r>
            <a:r>
              <a:rPr lang="pl-PL" sz="2000" b="1" dirty="0" smtClean="0">
                <a:solidFill>
                  <a:srgbClr val="000000"/>
                </a:solidFill>
              </a:rPr>
              <a:t>)</a:t>
            </a:r>
            <a:endParaRPr lang="pl-PL" sz="2000" dirty="0"/>
          </a:p>
        </p:txBody>
      </p:sp>
      <p:sp>
        <p:nvSpPr>
          <p:cNvPr id="163906" name="Text Box 2114"/>
          <p:cNvSpPr txBox="1">
            <a:spLocks noChangeArrowheads="1"/>
          </p:cNvSpPr>
          <p:nvPr/>
        </p:nvSpPr>
        <p:spPr bwMode="auto">
          <a:xfrm>
            <a:off x="4166955" y="3744035"/>
            <a:ext cx="1733167" cy="46166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l-PL" b="1" dirty="0" err="1" smtClean="0">
                <a:solidFill>
                  <a:srgbClr val="000000"/>
                </a:solidFill>
              </a:rPr>
              <a:t>Ruting</a:t>
            </a:r>
            <a:r>
              <a:rPr lang="pl-PL" b="1" dirty="0" smtClean="0">
                <a:solidFill>
                  <a:srgbClr val="000000"/>
                </a:solidFill>
              </a:rPr>
              <a:t> </a:t>
            </a:r>
            <a:r>
              <a:rPr lang="pl-PL" b="1" dirty="0" err="1" smtClean="0">
                <a:solidFill>
                  <a:srgbClr val="000000"/>
                </a:solidFill>
              </a:rPr>
              <a:t>QoS</a:t>
            </a:r>
            <a:endParaRPr lang="pl-PL" b="1" dirty="0">
              <a:solidFill>
                <a:srgbClr val="000000"/>
              </a:solidFill>
            </a:endParaRPr>
          </a:p>
        </p:txBody>
      </p:sp>
      <p:sp>
        <p:nvSpPr>
          <p:cNvPr id="42" name="Text Box 2087"/>
          <p:cNvSpPr txBox="1">
            <a:spLocks noChangeArrowheads="1"/>
          </p:cNvSpPr>
          <p:nvPr/>
        </p:nvSpPr>
        <p:spPr bwMode="auto">
          <a:xfrm>
            <a:off x="7364034" y="4531878"/>
            <a:ext cx="1790875" cy="940066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pl-PL" b="1" dirty="0">
                <a:solidFill>
                  <a:srgbClr val="000000"/>
                </a:solidFill>
              </a:rPr>
              <a:t>Sterowanie</a:t>
            </a:r>
            <a:br>
              <a:rPr lang="pl-PL" b="1" dirty="0">
                <a:solidFill>
                  <a:srgbClr val="000000"/>
                </a:solidFill>
              </a:rPr>
            </a:br>
            <a:r>
              <a:rPr lang="pl-PL" b="1" dirty="0">
                <a:solidFill>
                  <a:srgbClr val="000000"/>
                </a:solidFill>
              </a:rPr>
              <a:t>przepływem</a:t>
            </a:r>
          </a:p>
        </p:txBody>
      </p:sp>
      <p:sp>
        <p:nvSpPr>
          <p:cNvPr id="47" name="Freeform 2096"/>
          <p:cNvSpPr>
            <a:spLocks/>
          </p:cNvSpPr>
          <p:nvPr/>
        </p:nvSpPr>
        <p:spPr bwMode="auto">
          <a:xfrm rot="10800000" flipH="1">
            <a:off x="6934957" y="4059070"/>
            <a:ext cx="2209043" cy="1376363"/>
          </a:xfrm>
          <a:custGeom>
            <a:avLst/>
            <a:gdLst/>
            <a:ahLst/>
            <a:cxnLst>
              <a:cxn ang="0">
                <a:pos x="0" y="672"/>
              </a:cxn>
              <a:cxn ang="0">
                <a:pos x="432" y="0"/>
              </a:cxn>
              <a:cxn ang="0">
                <a:pos x="1392" y="0"/>
              </a:cxn>
            </a:cxnLst>
            <a:rect l="0" t="0" r="r" b="b"/>
            <a:pathLst>
              <a:path w="1392" h="672">
                <a:moveTo>
                  <a:pt x="0" y="672"/>
                </a:moveTo>
                <a:lnTo>
                  <a:pt x="432" y="0"/>
                </a:lnTo>
                <a:lnTo>
                  <a:pt x="1392" y="0"/>
                </a:lnTo>
              </a:path>
            </a:pathLst>
          </a:custGeom>
          <a:noFill/>
          <a:ln w="25400" cap="flat" cmpd="sng">
            <a:solidFill>
              <a:srgbClr val="CC3300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4716" y="4005909"/>
            <a:ext cx="888909" cy="584828"/>
          </a:xfrm>
          <a:prstGeom prst="rect">
            <a:avLst/>
          </a:prstGeom>
        </p:spPr>
      </p:pic>
      <p:pic>
        <p:nvPicPr>
          <p:cNvPr id="43" name="Obraz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2850" y="2773843"/>
            <a:ext cx="888909" cy="584828"/>
          </a:xfrm>
          <a:prstGeom prst="rect">
            <a:avLst/>
          </a:prstGeom>
        </p:spPr>
      </p:pic>
      <p:pic>
        <p:nvPicPr>
          <p:cNvPr id="44" name="Obraz 4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6420" y="4613153"/>
            <a:ext cx="888909" cy="584828"/>
          </a:xfrm>
          <a:prstGeom prst="rect">
            <a:avLst/>
          </a:prstGeom>
        </p:spPr>
      </p:pic>
      <p:pic>
        <p:nvPicPr>
          <p:cNvPr id="45" name="Obraz 4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5962" y="3810961"/>
            <a:ext cx="888909" cy="584828"/>
          </a:xfrm>
          <a:prstGeom prst="rect">
            <a:avLst/>
          </a:prstGeom>
        </p:spPr>
      </p:pic>
      <p:pic>
        <p:nvPicPr>
          <p:cNvPr id="46" name="Obraz 4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4877" y="2987430"/>
            <a:ext cx="888909" cy="584828"/>
          </a:xfrm>
          <a:prstGeom prst="rect">
            <a:avLst/>
          </a:prstGeom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6961" y="3137788"/>
            <a:ext cx="748876" cy="920863"/>
          </a:xfrm>
          <a:prstGeom prst="rect">
            <a:avLst/>
          </a:prstGeom>
        </p:spPr>
      </p:pic>
      <p:sp>
        <p:nvSpPr>
          <p:cNvPr id="48" name="Text Box 2103"/>
          <p:cNvSpPr txBox="1">
            <a:spLocks noChangeArrowheads="1"/>
          </p:cNvSpPr>
          <p:nvPr/>
        </p:nvSpPr>
        <p:spPr bwMode="auto">
          <a:xfrm>
            <a:off x="1087664" y="4251327"/>
            <a:ext cx="1245977" cy="46196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l-PL" sz="2400" b="1" dirty="0" smtClean="0">
                <a:solidFill>
                  <a:srgbClr val="6600CC"/>
                </a:solidFill>
                <a:latin typeface="Comic Sans MS" pitchFamily="66" charset="0"/>
              </a:rPr>
              <a:t>Serwer</a:t>
            </a:r>
            <a:endParaRPr lang="pl-PL" dirty="0"/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2657" y="2895696"/>
            <a:ext cx="1181259" cy="954167"/>
          </a:xfrm>
          <a:prstGeom prst="rect">
            <a:avLst/>
          </a:prstGeom>
        </p:spPr>
      </p:pic>
      <p:sp>
        <p:nvSpPr>
          <p:cNvPr id="49" name="Text Box 2106"/>
          <p:cNvSpPr txBox="1">
            <a:spLocks noChangeArrowheads="1"/>
          </p:cNvSpPr>
          <p:nvPr/>
        </p:nvSpPr>
        <p:spPr bwMode="auto">
          <a:xfrm>
            <a:off x="7295641" y="3836727"/>
            <a:ext cx="1844045" cy="46196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l-PL" b="1" dirty="0" smtClean="0">
                <a:solidFill>
                  <a:srgbClr val="6600CC"/>
                </a:solidFill>
                <a:latin typeface="Comic Sans MS" pitchFamily="66" charset="0"/>
              </a:rPr>
              <a:t>Użytkownik</a:t>
            </a:r>
            <a:endParaRPr lang="pl-PL" dirty="0"/>
          </a:p>
        </p:txBody>
      </p:sp>
      <p:sp>
        <p:nvSpPr>
          <p:cNvPr id="50" name="Text Box 10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sp>
        <p:nvSpPr>
          <p:cNvPr id="40" name="Text Box 2087"/>
          <p:cNvSpPr txBox="1">
            <a:spLocks noChangeArrowheads="1"/>
          </p:cNvSpPr>
          <p:nvPr/>
        </p:nvSpPr>
        <p:spPr bwMode="auto">
          <a:xfrm>
            <a:off x="266664" y="4933328"/>
            <a:ext cx="1885453" cy="978729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pl-PL" b="1" dirty="0" smtClean="0">
                <a:solidFill>
                  <a:srgbClr val="000000"/>
                </a:solidFill>
              </a:rPr>
              <a:t>Protokoły</a:t>
            </a:r>
            <a:br>
              <a:rPr lang="pl-PL" b="1" dirty="0" smtClean="0">
                <a:solidFill>
                  <a:srgbClr val="000000"/>
                </a:solidFill>
              </a:rPr>
            </a:br>
            <a:r>
              <a:rPr lang="pl-PL" b="1" dirty="0" smtClean="0">
                <a:solidFill>
                  <a:srgbClr val="000000"/>
                </a:solidFill>
              </a:rPr>
              <a:t>łącza danych</a:t>
            </a:r>
            <a:endParaRPr lang="pl-PL" b="1" dirty="0">
              <a:solidFill>
                <a:srgbClr val="000000"/>
              </a:solidFill>
            </a:endParaRPr>
          </a:p>
        </p:txBody>
      </p:sp>
      <p:sp>
        <p:nvSpPr>
          <p:cNvPr id="41" name="Freeform 2096"/>
          <p:cNvSpPr>
            <a:spLocks/>
          </p:cNvSpPr>
          <p:nvPr/>
        </p:nvSpPr>
        <p:spPr bwMode="auto">
          <a:xfrm rot="10800000">
            <a:off x="161509" y="4535693"/>
            <a:ext cx="4270785" cy="1340158"/>
          </a:xfrm>
          <a:custGeom>
            <a:avLst/>
            <a:gdLst/>
            <a:ahLst/>
            <a:cxnLst>
              <a:cxn ang="0">
                <a:pos x="0" y="672"/>
              </a:cxn>
              <a:cxn ang="0">
                <a:pos x="432" y="0"/>
              </a:cxn>
              <a:cxn ang="0">
                <a:pos x="1392" y="0"/>
              </a:cxn>
            </a:cxnLst>
            <a:rect l="0" t="0" r="r" b="b"/>
            <a:pathLst>
              <a:path w="1392" h="672">
                <a:moveTo>
                  <a:pt x="0" y="672"/>
                </a:moveTo>
                <a:lnTo>
                  <a:pt x="432" y="0"/>
                </a:lnTo>
                <a:lnTo>
                  <a:pt x="1392" y="0"/>
                </a:lnTo>
              </a:path>
            </a:pathLst>
          </a:custGeom>
          <a:noFill/>
          <a:ln w="25400" cap="flat" cmpd="sng">
            <a:solidFill>
              <a:srgbClr val="CC3300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51" name="Line 2080"/>
          <p:cNvSpPr>
            <a:spLocks noChangeShapeType="1"/>
          </p:cNvSpPr>
          <p:nvPr/>
        </p:nvSpPr>
        <p:spPr bwMode="auto">
          <a:xfrm>
            <a:off x="283174" y="6634967"/>
            <a:ext cx="1704910" cy="5100"/>
          </a:xfrm>
          <a:prstGeom prst="line">
            <a:avLst/>
          </a:prstGeom>
          <a:noFill/>
          <a:ln w="57150">
            <a:solidFill>
              <a:srgbClr val="FF0000"/>
            </a:solidFill>
            <a:prstDash val="sys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52" name="Text Box 2087"/>
          <p:cNvSpPr txBox="1">
            <a:spLocks noChangeArrowheads="1"/>
          </p:cNvSpPr>
          <p:nvPr/>
        </p:nvSpPr>
        <p:spPr bwMode="auto">
          <a:xfrm>
            <a:off x="2088197" y="6386534"/>
            <a:ext cx="3921266" cy="496867"/>
          </a:xfrm>
          <a:prstGeom prst="rect">
            <a:avLst/>
          </a:prstGeom>
          <a:noFill/>
          <a:ln w="57150">
            <a:noFill/>
            <a:prstDash val="sysDash"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lnSpc>
                <a:spcPct val="120000"/>
              </a:lnSpc>
            </a:pPr>
            <a:r>
              <a:rPr lang="pl-PL" b="1" dirty="0" smtClean="0">
                <a:solidFill>
                  <a:srgbClr val="000000"/>
                </a:solidFill>
              </a:rPr>
              <a:t>Pakietowy strumień danych </a:t>
            </a:r>
            <a:endParaRPr lang="pl-PL" dirty="0"/>
          </a:p>
        </p:txBody>
      </p:sp>
      <p:sp>
        <p:nvSpPr>
          <p:cNvPr id="53" name="Line 2079"/>
          <p:cNvSpPr>
            <a:spLocks noChangeShapeType="1"/>
          </p:cNvSpPr>
          <p:nvPr/>
        </p:nvSpPr>
        <p:spPr bwMode="auto">
          <a:xfrm>
            <a:off x="5900122" y="3572258"/>
            <a:ext cx="377188" cy="266934"/>
          </a:xfrm>
          <a:prstGeom prst="line">
            <a:avLst/>
          </a:prstGeom>
          <a:noFill/>
          <a:ln w="57150">
            <a:solidFill>
              <a:srgbClr val="FF0000"/>
            </a:solidFill>
            <a:prstDash val="sys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54" name="Line 2081"/>
          <p:cNvSpPr>
            <a:spLocks noChangeShapeType="1"/>
          </p:cNvSpPr>
          <p:nvPr/>
        </p:nvSpPr>
        <p:spPr bwMode="auto">
          <a:xfrm flipV="1">
            <a:off x="4087833" y="3276601"/>
            <a:ext cx="215099" cy="757254"/>
          </a:xfrm>
          <a:prstGeom prst="line">
            <a:avLst/>
          </a:prstGeom>
          <a:noFill/>
          <a:ln w="57150">
            <a:solidFill>
              <a:srgbClr val="3333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55" name="Line 2081"/>
          <p:cNvSpPr>
            <a:spLocks noChangeShapeType="1"/>
          </p:cNvSpPr>
          <p:nvPr/>
        </p:nvSpPr>
        <p:spPr bwMode="auto">
          <a:xfrm flipV="1">
            <a:off x="6885881" y="3650177"/>
            <a:ext cx="913036" cy="274821"/>
          </a:xfrm>
          <a:prstGeom prst="line">
            <a:avLst/>
          </a:prstGeom>
          <a:noFill/>
          <a:ln w="38100">
            <a:solidFill>
              <a:srgbClr val="3333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56" name="Line 2081"/>
          <p:cNvSpPr>
            <a:spLocks noChangeShapeType="1"/>
          </p:cNvSpPr>
          <p:nvPr/>
        </p:nvSpPr>
        <p:spPr bwMode="auto">
          <a:xfrm>
            <a:off x="2200263" y="3773895"/>
            <a:ext cx="1273622" cy="525138"/>
          </a:xfrm>
          <a:prstGeom prst="line">
            <a:avLst/>
          </a:prstGeom>
          <a:noFill/>
          <a:ln w="38100">
            <a:solidFill>
              <a:srgbClr val="3333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1050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graphicFrame>
        <p:nvGraphicFramePr>
          <p:cNvPr id="2050" name="Object 1051"/>
          <p:cNvGraphicFramePr>
            <a:graphicFrameLocks noChangeAspect="1"/>
          </p:cNvGraphicFramePr>
          <p:nvPr/>
        </p:nvGraphicFramePr>
        <p:xfrm>
          <a:off x="2667000" y="2209800"/>
          <a:ext cx="3452813" cy="3459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9" name="Klip" r:id="rId4" imgW="3452400" imgH="3458520" progId="">
                  <p:embed/>
                </p:oleObj>
              </mc:Choice>
              <mc:Fallback>
                <p:oleObj name="Klip" r:id="rId4" imgW="3452400" imgH="3458520" progId="">
                  <p:embed/>
                  <p:pic>
                    <p:nvPicPr>
                      <p:cNvPr id="0" name="Object 10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2209800"/>
                        <a:ext cx="3452813" cy="3459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3" name="Rectangle 1052"/>
          <p:cNvSpPr>
            <a:spLocks noChangeArrowheads="1"/>
          </p:cNvSpPr>
          <p:nvPr/>
        </p:nvSpPr>
        <p:spPr bwMode="auto">
          <a:xfrm>
            <a:off x="5638800" y="2362200"/>
            <a:ext cx="12573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800" b="1">
                <a:solidFill>
                  <a:srgbClr val="000000"/>
                </a:solidFill>
                <a:latin typeface="Arial" charset="0"/>
              </a:rPr>
              <a:t>dobór trasy</a:t>
            </a:r>
            <a:br>
              <a:rPr lang="pl-PL" sz="1800" b="1">
                <a:solidFill>
                  <a:srgbClr val="000000"/>
                </a:solidFill>
                <a:latin typeface="Arial" charset="0"/>
              </a:rPr>
            </a:br>
            <a:r>
              <a:rPr lang="pl-PL" sz="1800" b="1">
                <a:solidFill>
                  <a:srgbClr val="000000"/>
                </a:solidFill>
                <a:latin typeface="Arial" charset="0"/>
              </a:rPr>
              <a:t>(</a:t>
            </a:r>
            <a:r>
              <a:rPr lang="pl-PL" sz="1800" b="1" i="1">
                <a:solidFill>
                  <a:srgbClr val="000000"/>
                </a:solidFill>
                <a:latin typeface="Arial" charset="0"/>
              </a:rPr>
              <a:t>routing</a:t>
            </a:r>
            <a:r>
              <a:rPr lang="pl-PL" sz="1800" b="1">
                <a:solidFill>
                  <a:srgbClr val="000000"/>
                </a:solidFill>
                <a:latin typeface="Arial" charset="0"/>
              </a:rPr>
              <a:t>)</a:t>
            </a:r>
            <a:endParaRPr lang="pl-PL"/>
          </a:p>
        </p:txBody>
      </p:sp>
      <p:sp>
        <p:nvSpPr>
          <p:cNvPr id="2054" name="Rectangle 1053"/>
          <p:cNvSpPr>
            <a:spLocks noChangeArrowheads="1"/>
          </p:cNvSpPr>
          <p:nvPr/>
        </p:nvSpPr>
        <p:spPr bwMode="auto">
          <a:xfrm>
            <a:off x="3962400" y="1600200"/>
            <a:ext cx="25654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800" b="1">
                <a:solidFill>
                  <a:srgbClr val="000000"/>
                </a:solidFill>
                <a:latin typeface="Arial" charset="0"/>
              </a:rPr>
              <a:t>sterowanie przepływem</a:t>
            </a:r>
            <a:br>
              <a:rPr lang="pl-PL" sz="1800" b="1">
                <a:solidFill>
                  <a:srgbClr val="000000"/>
                </a:solidFill>
                <a:latin typeface="Arial" charset="0"/>
              </a:rPr>
            </a:br>
            <a:r>
              <a:rPr lang="pl-PL" sz="1800" b="1">
                <a:solidFill>
                  <a:srgbClr val="000000"/>
                </a:solidFill>
                <a:latin typeface="Arial" charset="0"/>
              </a:rPr>
              <a:t>(</a:t>
            </a:r>
            <a:r>
              <a:rPr lang="pl-PL" sz="1800" b="1" i="1">
                <a:solidFill>
                  <a:srgbClr val="000000"/>
                </a:solidFill>
                <a:latin typeface="Arial" charset="0"/>
              </a:rPr>
              <a:t>flow control</a:t>
            </a:r>
            <a:r>
              <a:rPr lang="pl-PL" sz="1800" b="1">
                <a:solidFill>
                  <a:srgbClr val="000000"/>
                </a:solidFill>
                <a:latin typeface="Arial" charset="0"/>
              </a:rPr>
              <a:t>)</a:t>
            </a:r>
            <a:endParaRPr lang="pl-PL" sz="1800"/>
          </a:p>
        </p:txBody>
      </p:sp>
      <p:sp>
        <p:nvSpPr>
          <p:cNvPr id="2055" name="Rectangle 1054"/>
          <p:cNvSpPr>
            <a:spLocks noChangeArrowheads="1"/>
          </p:cNvSpPr>
          <p:nvPr/>
        </p:nvSpPr>
        <p:spPr bwMode="auto">
          <a:xfrm>
            <a:off x="0" y="2362200"/>
            <a:ext cx="34417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800" b="1">
                <a:solidFill>
                  <a:srgbClr val="000000"/>
                </a:solidFill>
                <a:latin typeface="Arial" charset="0"/>
              </a:rPr>
              <a:t>przeciwdziałanie przeciążeniom</a:t>
            </a:r>
            <a:br>
              <a:rPr lang="pl-PL" sz="1800" b="1">
                <a:solidFill>
                  <a:srgbClr val="000000"/>
                </a:solidFill>
                <a:latin typeface="Arial" charset="0"/>
              </a:rPr>
            </a:br>
            <a:r>
              <a:rPr lang="pl-PL" sz="1800" b="1">
                <a:solidFill>
                  <a:srgbClr val="000000"/>
                </a:solidFill>
                <a:latin typeface="Arial" charset="0"/>
              </a:rPr>
              <a:t>(</a:t>
            </a:r>
            <a:r>
              <a:rPr lang="pl-PL" sz="1800" b="1" i="1">
                <a:solidFill>
                  <a:srgbClr val="000000"/>
                </a:solidFill>
                <a:latin typeface="Arial" charset="0"/>
              </a:rPr>
              <a:t>congestion control</a:t>
            </a:r>
            <a:r>
              <a:rPr lang="pl-PL" sz="1800" b="1">
                <a:solidFill>
                  <a:srgbClr val="000000"/>
                </a:solidFill>
                <a:latin typeface="Arial" charset="0"/>
              </a:rPr>
              <a:t>)</a:t>
            </a:r>
            <a:endParaRPr lang="pl-PL"/>
          </a:p>
        </p:txBody>
      </p:sp>
      <p:sp>
        <p:nvSpPr>
          <p:cNvPr id="2056" name="Rectangle 1055"/>
          <p:cNvSpPr>
            <a:spLocks noChangeArrowheads="1"/>
          </p:cNvSpPr>
          <p:nvPr/>
        </p:nvSpPr>
        <p:spPr bwMode="auto">
          <a:xfrm>
            <a:off x="5638800" y="4876800"/>
            <a:ext cx="2540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800" b="1">
                <a:solidFill>
                  <a:srgbClr val="000000"/>
                </a:solidFill>
                <a:latin typeface="Arial" charset="0"/>
              </a:rPr>
              <a:t>szeregowanie pakietów</a:t>
            </a:r>
            <a:br>
              <a:rPr lang="pl-PL" sz="1800" b="1">
                <a:solidFill>
                  <a:srgbClr val="000000"/>
                </a:solidFill>
                <a:latin typeface="Arial" charset="0"/>
              </a:rPr>
            </a:br>
            <a:r>
              <a:rPr lang="pl-PL" sz="1800" b="1">
                <a:solidFill>
                  <a:srgbClr val="000000"/>
                </a:solidFill>
                <a:latin typeface="Arial" charset="0"/>
              </a:rPr>
              <a:t>(</a:t>
            </a:r>
            <a:r>
              <a:rPr lang="pl-PL" sz="1800" b="1" i="1">
                <a:solidFill>
                  <a:srgbClr val="000000"/>
                </a:solidFill>
                <a:latin typeface="Arial" charset="0"/>
              </a:rPr>
              <a:t>packet scheduling</a:t>
            </a:r>
            <a:r>
              <a:rPr lang="pl-PL" sz="1800" b="1">
                <a:solidFill>
                  <a:srgbClr val="000000"/>
                </a:solidFill>
                <a:latin typeface="Arial" charset="0"/>
              </a:rPr>
              <a:t>)</a:t>
            </a:r>
            <a:endParaRPr lang="pl-PL" sz="1800"/>
          </a:p>
        </p:txBody>
      </p:sp>
      <p:sp>
        <p:nvSpPr>
          <p:cNvPr id="2057" name="Rectangle 1056"/>
          <p:cNvSpPr>
            <a:spLocks noChangeArrowheads="1"/>
          </p:cNvSpPr>
          <p:nvPr/>
        </p:nvSpPr>
        <p:spPr bwMode="auto">
          <a:xfrm>
            <a:off x="4343400" y="5638800"/>
            <a:ext cx="23241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800" b="1">
                <a:solidFill>
                  <a:srgbClr val="000000"/>
                </a:solidFill>
                <a:latin typeface="Arial" charset="0"/>
              </a:rPr>
              <a:t>zarządzanie pamięcią</a:t>
            </a:r>
            <a:br>
              <a:rPr lang="pl-PL" sz="1800" b="1">
                <a:solidFill>
                  <a:srgbClr val="000000"/>
                </a:solidFill>
                <a:latin typeface="Arial" charset="0"/>
              </a:rPr>
            </a:br>
            <a:r>
              <a:rPr lang="pl-PL" sz="1800" b="1">
                <a:solidFill>
                  <a:srgbClr val="000000"/>
                </a:solidFill>
                <a:latin typeface="Arial" charset="0"/>
              </a:rPr>
              <a:t>(</a:t>
            </a:r>
            <a:r>
              <a:rPr lang="pl-PL" sz="1800" b="1" i="1">
                <a:solidFill>
                  <a:srgbClr val="000000"/>
                </a:solidFill>
                <a:latin typeface="Arial" charset="0"/>
              </a:rPr>
              <a:t>buffer management</a:t>
            </a:r>
            <a:r>
              <a:rPr lang="pl-PL" sz="1800" b="1">
                <a:solidFill>
                  <a:srgbClr val="000000"/>
                </a:solidFill>
                <a:latin typeface="Arial" charset="0"/>
              </a:rPr>
              <a:t>)</a:t>
            </a:r>
            <a:endParaRPr lang="pl-PL" sz="1800"/>
          </a:p>
        </p:txBody>
      </p:sp>
      <p:sp>
        <p:nvSpPr>
          <p:cNvPr id="2058" name="Rectangle 1057"/>
          <p:cNvSpPr>
            <a:spLocks noChangeArrowheads="1"/>
          </p:cNvSpPr>
          <p:nvPr/>
        </p:nvSpPr>
        <p:spPr bwMode="auto">
          <a:xfrm>
            <a:off x="5981700" y="3721100"/>
            <a:ext cx="30988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800" b="1">
                <a:solidFill>
                  <a:srgbClr val="000000"/>
                </a:solidFill>
                <a:latin typeface="Arial" charset="0"/>
              </a:rPr>
              <a:t>eliminacja błędów transmisji</a:t>
            </a:r>
            <a:br>
              <a:rPr lang="pl-PL" sz="1800" b="1">
                <a:solidFill>
                  <a:srgbClr val="000000"/>
                </a:solidFill>
                <a:latin typeface="Arial" charset="0"/>
              </a:rPr>
            </a:br>
            <a:r>
              <a:rPr lang="pl-PL" sz="1800" b="1">
                <a:solidFill>
                  <a:srgbClr val="000000"/>
                </a:solidFill>
                <a:latin typeface="Arial" charset="0"/>
              </a:rPr>
              <a:t>(</a:t>
            </a:r>
            <a:r>
              <a:rPr lang="pl-PL" sz="1800" b="1" i="1">
                <a:solidFill>
                  <a:srgbClr val="000000"/>
                </a:solidFill>
                <a:latin typeface="Arial" charset="0"/>
              </a:rPr>
              <a:t>error protection</a:t>
            </a:r>
            <a:r>
              <a:rPr lang="pl-PL" sz="1800" b="1">
                <a:solidFill>
                  <a:srgbClr val="000000"/>
                </a:solidFill>
                <a:latin typeface="Arial" charset="0"/>
              </a:rPr>
              <a:t>)</a:t>
            </a:r>
            <a:endParaRPr lang="pl-PL" sz="1800"/>
          </a:p>
        </p:txBody>
      </p:sp>
      <p:sp>
        <p:nvSpPr>
          <p:cNvPr id="2059" name="Rectangle 1058"/>
          <p:cNvSpPr>
            <a:spLocks noChangeArrowheads="1"/>
          </p:cNvSpPr>
          <p:nvPr/>
        </p:nvSpPr>
        <p:spPr bwMode="auto">
          <a:xfrm>
            <a:off x="1143367" y="5125851"/>
            <a:ext cx="2590453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800" b="1" dirty="0">
                <a:solidFill>
                  <a:srgbClr val="000000"/>
                </a:solidFill>
                <a:latin typeface="Arial" charset="0"/>
              </a:rPr>
              <a:t>akceptacja ruchu</a:t>
            </a:r>
            <a:br>
              <a:rPr lang="pl-PL" sz="1800" b="1" dirty="0">
                <a:solidFill>
                  <a:srgbClr val="000000"/>
                </a:solidFill>
                <a:latin typeface="Arial" charset="0"/>
              </a:rPr>
            </a:br>
            <a:r>
              <a:rPr lang="pl-PL" sz="1800" b="1" dirty="0" smtClean="0">
                <a:solidFill>
                  <a:srgbClr val="000000"/>
                </a:solidFill>
                <a:latin typeface="Arial" charset="0"/>
              </a:rPr>
              <a:t>(</a:t>
            </a:r>
            <a:r>
              <a:rPr lang="pl-PL" sz="1800" b="1" i="1" dirty="0" err="1" smtClean="0">
                <a:solidFill>
                  <a:srgbClr val="000000"/>
                </a:solidFill>
                <a:latin typeface="Arial" charset="0"/>
              </a:rPr>
              <a:t>call</a:t>
            </a:r>
            <a:r>
              <a:rPr lang="pl-PL" sz="1800" b="1" i="1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pl-PL" sz="1800" b="1" i="1" dirty="0" err="1" smtClean="0">
                <a:solidFill>
                  <a:srgbClr val="000000"/>
                </a:solidFill>
                <a:latin typeface="Arial" charset="0"/>
              </a:rPr>
              <a:t>admission</a:t>
            </a:r>
            <a:r>
              <a:rPr lang="pl-PL" sz="1800" b="1" i="1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pl-PL" sz="1800" b="1" i="1" dirty="0" err="1">
                <a:solidFill>
                  <a:srgbClr val="000000"/>
                </a:solidFill>
                <a:latin typeface="Arial" charset="0"/>
              </a:rPr>
              <a:t>control</a:t>
            </a:r>
            <a:r>
              <a:rPr lang="pl-PL" sz="1800" b="1" dirty="0">
                <a:solidFill>
                  <a:srgbClr val="000000"/>
                </a:solidFill>
                <a:latin typeface="Arial" charset="0"/>
              </a:rPr>
              <a:t>)</a:t>
            </a:r>
            <a:endParaRPr lang="pl-PL" sz="1800" dirty="0"/>
          </a:p>
        </p:txBody>
      </p:sp>
      <p:sp>
        <p:nvSpPr>
          <p:cNvPr id="2060" name="Rectangle 1059"/>
          <p:cNvSpPr>
            <a:spLocks noChangeArrowheads="1"/>
          </p:cNvSpPr>
          <p:nvPr/>
        </p:nvSpPr>
        <p:spPr bwMode="auto">
          <a:xfrm>
            <a:off x="381000" y="3657600"/>
            <a:ext cx="21844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800" b="1" dirty="0">
                <a:solidFill>
                  <a:srgbClr val="000000"/>
                </a:solidFill>
                <a:latin typeface="Arial" charset="0"/>
              </a:rPr>
              <a:t>kształtowanie ruchu</a:t>
            </a:r>
            <a:br>
              <a:rPr lang="pl-PL" sz="1800" b="1" dirty="0">
                <a:solidFill>
                  <a:srgbClr val="000000"/>
                </a:solidFill>
                <a:latin typeface="Arial" charset="0"/>
              </a:rPr>
            </a:br>
            <a:r>
              <a:rPr lang="pl-PL" sz="1800" b="1" dirty="0">
                <a:solidFill>
                  <a:srgbClr val="000000"/>
                </a:solidFill>
                <a:latin typeface="Arial" charset="0"/>
              </a:rPr>
              <a:t>(</a:t>
            </a:r>
            <a:r>
              <a:rPr lang="pl-PL" sz="1800" b="1" i="1" dirty="0" err="1">
                <a:solidFill>
                  <a:srgbClr val="000000"/>
                </a:solidFill>
                <a:latin typeface="Arial" charset="0"/>
              </a:rPr>
              <a:t>traffic</a:t>
            </a:r>
            <a:r>
              <a:rPr lang="pl-PL" sz="1800" b="1" i="1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pl-PL" sz="1800" b="1" i="1" dirty="0" err="1">
                <a:solidFill>
                  <a:srgbClr val="000000"/>
                </a:solidFill>
                <a:latin typeface="Arial" charset="0"/>
              </a:rPr>
              <a:t>policing</a:t>
            </a:r>
            <a:r>
              <a:rPr lang="pl-PL" sz="1800" b="1" dirty="0">
                <a:solidFill>
                  <a:srgbClr val="000000"/>
                </a:solidFill>
                <a:latin typeface="Arial" charset="0"/>
              </a:rPr>
              <a:t>)</a:t>
            </a:r>
            <a:endParaRPr lang="pl-PL" sz="1800" dirty="0"/>
          </a:p>
        </p:txBody>
      </p:sp>
      <p:sp>
        <p:nvSpPr>
          <p:cNvPr id="14" name="Rectangle 2050"/>
          <p:cNvSpPr>
            <a:spLocks noChangeArrowheads="1"/>
          </p:cNvSpPr>
          <p:nvPr/>
        </p:nvSpPr>
        <p:spPr bwMode="auto">
          <a:xfrm>
            <a:off x="116505" y="228600"/>
            <a:ext cx="879882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4000" dirty="0" smtClean="0">
                <a:solidFill>
                  <a:schemeClr val="folHlink"/>
                </a:solidFill>
                <a:latin typeface="Impact" pitchFamily="34" charset="0"/>
              </a:rPr>
              <a:t>REGULATORY RUCHU (</a:t>
            </a:r>
            <a:r>
              <a:rPr kumimoji="1" lang="pl-PL" sz="4000" i="1" dirty="0" smtClean="0">
                <a:solidFill>
                  <a:schemeClr val="folHlink"/>
                </a:solidFill>
                <a:latin typeface="Impact" pitchFamily="34" charset="0"/>
              </a:rPr>
              <a:t>TRAFFIC CONTROLS</a:t>
            </a:r>
            <a:r>
              <a:rPr kumimoji="1" lang="pl-PL" sz="4000" dirty="0" smtClean="0">
                <a:solidFill>
                  <a:schemeClr val="folHlink"/>
                </a:solidFill>
                <a:latin typeface="Impact" pitchFamily="34" charset="0"/>
              </a:rPr>
              <a:t>)</a:t>
            </a:r>
          </a:p>
          <a:p>
            <a:pPr algn="l"/>
            <a:r>
              <a:rPr kumimoji="1" lang="pl-PL" sz="4000" dirty="0" smtClean="0">
                <a:solidFill>
                  <a:schemeClr val="folHlink"/>
                </a:solidFill>
                <a:latin typeface="Impact" pitchFamily="34" charset="0"/>
              </a:rPr>
              <a:t>W SIECIACH PAKIETOWYCH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050"/>
          <p:cNvSpPr>
            <a:spLocks noChangeArrowheads="1"/>
          </p:cNvSpPr>
          <p:nvPr/>
        </p:nvSpPr>
        <p:spPr bwMode="auto">
          <a:xfrm>
            <a:off x="1143367" y="228600"/>
            <a:ext cx="777196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4400" dirty="0" smtClean="0">
                <a:solidFill>
                  <a:schemeClr val="folHlink"/>
                </a:solidFill>
                <a:latin typeface="Impact" pitchFamily="34" charset="0"/>
              </a:rPr>
              <a:t>AKCEPTACJA RUCHU</a:t>
            </a:r>
          </a:p>
        </p:txBody>
      </p:sp>
      <p:sp>
        <p:nvSpPr>
          <p:cNvPr id="163844" name="Text Box 2052"/>
          <p:cNvSpPr txBox="1">
            <a:spLocks noChangeArrowheads="1"/>
          </p:cNvSpPr>
          <p:nvPr/>
        </p:nvSpPr>
        <p:spPr bwMode="auto">
          <a:xfrm>
            <a:off x="7846720" y="6521450"/>
            <a:ext cx="141737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600" b="1">
                <a:latin typeface="Impact" pitchFamily="34" charset="0"/>
              </a:rPr>
              <a:t>©</a:t>
            </a:r>
            <a:r>
              <a:rPr lang="pl-PL" sz="1400">
                <a:latin typeface="Impact" pitchFamily="34" charset="0"/>
              </a:rPr>
              <a:t> Zdzisław Papir</a:t>
            </a:r>
            <a:endParaRPr lang="pl-PL" sz="2400"/>
          </a:p>
        </p:txBody>
      </p:sp>
      <p:sp>
        <p:nvSpPr>
          <p:cNvPr id="4" name="pole tekstowe 3"/>
          <p:cNvSpPr txBox="1"/>
          <p:nvPr/>
        </p:nvSpPr>
        <p:spPr>
          <a:xfrm>
            <a:off x="225732" y="3834045"/>
            <a:ext cx="8896987" cy="2308324"/>
          </a:xfrm>
          <a:prstGeom prst="rect">
            <a:avLst/>
          </a:prstGeom>
          <a:noFill/>
          <a:ln w="19050"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Zasoby sieciowe (przepustowość oraz pamięć) są ograniczone.</a:t>
            </a:r>
            <a:br>
              <a:rPr lang="pl-PL" b="1" dirty="0" smtClean="0">
                <a:solidFill>
                  <a:srgbClr val="000000"/>
                </a:solidFill>
              </a:rPr>
            </a:br>
            <a:r>
              <a:rPr lang="pl-PL" b="1" dirty="0" smtClean="0">
                <a:solidFill>
                  <a:srgbClr val="000000"/>
                </a:solidFill>
              </a:rPr>
              <a:t>Algorytm akceptacji ruchu decyduje, czy:</a:t>
            </a:r>
          </a:p>
          <a:p>
            <a:pPr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accent5">
                    <a:lumMod val="25000"/>
                  </a:schemeClr>
                </a:solidFill>
              </a:rPr>
              <a:t> czy sieć może przyjąć nowy strumień do sieci gwarantując mu</a:t>
            </a:r>
            <a:br>
              <a:rPr lang="pl-PL" b="1" dirty="0" smtClean="0">
                <a:solidFill>
                  <a:schemeClr val="accent5">
                    <a:lumMod val="25000"/>
                  </a:schemeClr>
                </a:solidFill>
              </a:rPr>
            </a:br>
            <a:r>
              <a:rPr lang="pl-PL" b="1" dirty="0" smtClean="0">
                <a:solidFill>
                  <a:schemeClr val="accent5">
                    <a:lumMod val="25000"/>
                  </a:schemeClr>
                </a:solidFill>
              </a:rPr>
              <a:t>żądane parametry </a:t>
            </a:r>
            <a:r>
              <a:rPr lang="pl-PL" b="1" dirty="0" err="1" smtClean="0">
                <a:solidFill>
                  <a:srgbClr val="FF0000"/>
                </a:solidFill>
              </a:rPr>
              <a:t>new_QoS</a:t>
            </a:r>
            <a:r>
              <a:rPr lang="pl-PL" b="1" dirty="0" smtClean="0">
                <a:solidFill>
                  <a:schemeClr val="accent5">
                    <a:lumMod val="25000"/>
                  </a:schemeClr>
                </a:solidFill>
              </a:rPr>
              <a:t>,</a:t>
            </a:r>
          </a:p>
          <a:p>
            <a:pPr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accent5">
                    <a:lumMod val="25000"/>
                  </a:schemeClr>
                </a:solidFill>
              </a:rPr>
              <a:t> czy przyjęcie nowego strumienia do sieci nie spowoduje złamania</a:t>
            </a:r>
            <a:br>
              <a:rPr lang="pl-PL" b="1" dirty="0" smtClean="0">
                <a:solidFill>
                  <a:schemeClr val="accent5">
                    <a:lumMod val="25000"/>
                  </a:schemeClr>
                </a:solidFill>
              </a:rPr>
            </a:br>
            <a:r>
              <a:rPr lang="pl-PL" b="1" dirty="0" smtClean="0">
                <a:solidFill>
                  <a:schemeClr val="accent5">
                    <a:lumMod val="25000"/>
                  </a:schemeClr>
                </a:solidFill>
              </a:rPr>
              <a:t>gwarancji </a:t>
            </a:r>
            <a:r>
              <a:rPr lang="pl-PL" b="1" dirty="0" err="1" smtClean="0">
                <a:solidFill>
                  <a:schemeClr val="accent5">
                    <a:lumMod val="25000"/>
                  </a:schemeClr>
                </a:solidFill>
              </a:rPr>
              <a:t>QoS</a:t>
            </a:r>
            <a:r>
              <a:rPr lang="pl-PL" b="1" i="1" baseline="-25000" dirty="0" err="1" smtClean="0">
                <a:solidFill>
                  <a:schemeClr val="accent5">
                    <a:lumMod val="25000"/>
                  </a:schemeClr>
                </a:solidFill>
              </a:rPr>
              <a:t>i</a:t>
            </a:r>
            <a:r>
              <a:rPr lang="pl-PL" b="1" dirty="0" smtClean="0">
                <a:solidFill>
                  <a:schemeClr val="accent5">
                    <a:lumMod val="25000"/>
                  </a:schemeClr>
                </a:solidFill>
              </a:rPr>
              <a:t> dla strumieni już przesyłanych.</a:t>
            </a:r>
          </a:p>
        </p:txBody>
      </p:sp>
      <p:sp>
        <p:nvSpPr>
          <p:cNvPr id="15" name="Line 18"/>
          <p:cNvSpPr>
            <a:spLocks noChangeShapeType="1"/>
          </p:cNvSpPr>
          <p:nvPr/>
        </p:nvSpPr>
        <p:spPr bwMode="auto">
          <a:xfrm>
            <a:off x="2332141" y="1878638"/>
            <a:ext cx="1219200" cy="0"/>
          </a:xfrm>
          <a:prstGeom prst="line">
            <a:avLst/>
          </a:prstGeom>
          <a:noFill/>
          <a:ln w="57150">
            <a:solidFill>
              <a:schemeClr val="folHlink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7" name="Line 27"/>
          <p:cNvSpPr>
            <a:spLocks noChangeShapeType="1"/>
          </p:cNvSpPr>
          <p:nvPr/>
        </p:nvSpPr>
        <p:spPr bwMode="auto">
          <a:xfrm>
            <a:off x="2332141" y="2708920"/>
            <a:ext cx="12192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5" name="Line 18"/>
          <p:cNvSpPr>
            <a:spLocks noChangeShapeType="1"/>
          </p:cNvSpPr>
          <p:nvPr/>
        </p:nvSpPr>
        <p:spPr bwMode="auto">
          <a:xfrm>
            <a:off x="2332141" y="2053535"/>
            <a:ext cx="1219200" cy="0"/>
          </a:xfrm>
          <a:prstGeom prst="line">
            <a:avLst/>
          </a:prstGeom>
          <a:noFill/>
          <a:ln w="57150">
            <a:solidFill>
              <a:schemeClr val="folHlink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6" name="Line 18"/>
          <p:cNvSpPr>
            <a:spLocks noChangeShapeType="1"/>
          </p:cNvSpPr>
          <p:nvPr/>
        </p:nvSpPr>
        <p:spPr bwMode="auto">
          <a:xfrm>
            <a:off x="2332141" y="2228432"/>
            <a:ext cx="1219200" cy="0"/>
          </a:xfrm>
          <a:prstGeom prst="line">
            <a:avLst/>
          </a:prstGeom>
          <a:noFill/>
          <a:ln w="57150">
            <a:solidFill>
              <a:schemeClr val="folHlink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" name="pole tekstowe 2"/>
          <p:cNvSpPr txBox="1"/>
          <p:nvPr/>
        </p:nvSpPr>
        <p:spPr>
          <a:xfrm>
            <a:off x="1482680" y="2794599"/>
            <a:ext cx="21563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200" b="1" dirty="0" err="1">
                <a:solidFill>
                  <a:srgbClr val="FF0000"/>
                </a:solidFill>
              </a:rPr>
              <a:t>n</a:t>
            </a:r>
            <a:r>
              <a:rPr lang="pl-PL" sz="3200" b="1" dirty="0" err="1" smtClean="0">
                <a:solidFill>
                  <a:srgbClr val="FF0000"/>
                </a:solidFill>
              </a:rPr>
              <a:t>ew_QoS</a:t>
            </a:r>
            <a:r>
              <a:rPr lang="pl-PL" sz="3200" b="1" dirty="0" smtClean="0">
                <a:solidFill>
                  <a:srgbClr val="FF0000"/>
                </a:solidFill>
              </a:rPr>
              <a:t> ?</a:t>
            </a:r>
            <a:endParaRPr lang="pl-PL" sz="3200" b="1" dirty="0">
              <a:solidFill>
                <a:srgbClr val="FF0000"/>
              </a:solidFill>
            </a:endParaRPr>
          </a:p>
        </p:txBody>
      </p:sp>
      <p:sp>
        <p:nvSpPr>
          <p:cNvPr id="29" name="pole tekstowe 28"/>
          <p:cNvSpPr txBox="1"/>
          <p:nvPr/>
        </p:nvSpPr>
        <p:spPr>
          <a:xfrm>
            <a:off x="1033736" y="1722962"/>
            <a:ext cx="10502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200" b="1" dirty="0" err="1" smtClean="0">
                <a:solidFill>
                  <a:srgbClr val="006600"/>
                </a:solidFill>
              </a:rPr>
              <a:t>QoS</a:t>
            </a:r>
            <a:r>
              <a:rPr lang="pl-PL" sz="3200" b="1" i="1" baseline="-25000" dirty="0" err="1" smtClean="0">
                <a:solidFill>
                  <a:srgbClr val="006600"/>
                </a:solidFill>
              </a:rPr>
              <a:t>i</a:t>
            </a:r>
            <a:endParaRPr lang="pl-PL" sz="3200" b="1" i="1" baseline="-25000" dirty="0">
              <a:solidFill>
                <a:srgbClr val="006600"/>
              </a:solidFill>
            </a:endParaRPr>
          </a:p>
        </p:txBody>
      </p:sp>
      <p:grpSp>
        <p:nvGrpSpPr>
          <p:cNvPr id="24" name="Group 2053"/>
          <p:cNvGrpSpPr>
            <a:grpSpLocks/>
          </p:cNvGrpSpPr>
          <p:nvPr/>
        </p:nvGrpSpPr>
        <p:grpSpPr bwMode="auto">
          <a:xfrm>
            <a:off x="3570391" y="1274077"/>
            <a:ext cx="2207668" cy="1952547"/>
            <a:chOff x="114" y="3393"/>
            <a:chExt cx="1151" cy="529"/>
          </a:xfrm>
        </p:grpSpPr>
        <p:sp>
          <p:nvSpPr>
            <p:cNvPr id="27" name="Freeform 2054"/>
            <p:cNvSpPr>
              <a:spLocks/>
            </p:cNvSpPr>
            <p:nvPr/>
          </p:nvSpPr>
          <p:spPr bwMode="auto">
            <a:xfrm>
              <a:off x="114" y="3393"/>
              <a:ext cx="1151" cy="529"/>
            </a:xfrm>
            <a:custGeom>
              <a:avLst/>
              <a:gdLst/>
              <a:ahLst/>
              <a:cxnLst>
                <a:cxn ang="0">
                  <a:pos x="83" y="183"/>
                </a:cxn>
                <a:cxn ang="0">
                  <a:pos x="60" y="121"/>
                </a:cxn>
                <a:cxn ang="0">
                  <a:pos x="84" y="70"/>
                </a:cxn>
                <a:cxn ang="0">
                  <a:pos x="143" y="31"/>
                </a:cxn>
                <a:cxn ang="0">
                  <a:pos x="223" y="7"/>
                </a:cxn>
                <a:cxn ang="0">
                  <a:pos x="312" y="0"/>
                </a:cxn>
                <a:cxn ang="0">
                  <a:pos x="397" y="13"/>
                </a:cxn>
                <a:cxn ang="0">
                  <a:pos x="465" y="49"/>
                </a:cxn>
                <a:cxn ang="0">
                  <a:pos x="500" y="61"/>
                </a:cxn>
                <a:cxn ang="0">
                  <a:pos x="534" y="39"/>
                </a:cxn>
                <a:cxn ang="0">
                  <a:pos x="577" y="27"/>
                </a:cxn>
                <a:cxn ang="0">
                  <a:pos x="623" y="23"/>
                </a:cxn>
                <a:cxn ang="0">
                  <a:pos x="668" y="27"/>
                </a:cxn>
                <a:cxn ang="0">
                  <a:pos x="708" y="38"/>
                </a:cxn>
                <a:cxn ang="0">
                  <a:pos x="736" y="55"/>
                </a:cxn>
                <a:cxn ang="0">
                  <a:pos x="749" y="78"/>
                </a:cxn>
                <a:cxn ang="0">
                  <a:pos x="782" y="79"/>
                </a:cxn>
                <a:cxn ang="0">
                  <a:pos x="854" y="65"/>
                </a:cxn>
                <a:cxn ang="0">
                  <a:pos x="923" y="65"/>
                </a:cxn>
                <a:cxn ang="0">
                  <a:pos x="986" y="78"/>
                </a:cxn>
                <a:cxn ang="0">
                  <a:pos x="1038" y="101"/>
                </a:cxn>
                <a:cxn ang="0">
                  <a:pos x="1074" y="132"/>
                </a:cxn>
                <a:cxn ang="0">
                  <a:pos x="1090" y="168"/>
                </a:cxn>
                <a:cxn ang="0">
                  <a:pos x="1081" y="208"/>
                </a:cxn>
                <a:cxn ang="0">
                  <a:pos x="1099" y="252"/>
                </a:cxn>
                <a:cxn ang="0">
                  <a:pos x="1140" y="299"/>
                </a:cxn>
                <a:cxn ang="0">
                  <a:pos x="1149" y="346"/>
                </a:cxn>
                <a:cxn ang="0">
                  <a:pos x="1129" y="389"/>
                </a:cxn>
                <a:cxn ang="0">
                  <a:pos x="1085" y="424"/>
                </a:cxn>
                <a:cxn ang="0">
                  <a:pos x="1020" y="449"/>
                </a:cxn>
                <a:cxn ang="0">
                  <a:pos x="937" y="460"/>
                </a:cxn>
                <a:cxn ang="0">
                  <a:pos x="841" y="454"/>
                </a:cxn>
                <a:cxn ang="0">
                  <a:pos x="764" y="464"/>
                </a:cxn>
                <a:cxn ang="0">
                  <a:pos x="710" y="497"/>
                </a:cxn>
                <a:cxn ang="0">
                  <a:pos x="653" y="518"/>
                </a:cxn>
                <a:cxn ang="0">
                  <a:pos x="595" y="527"/>
                </a:cxn>
                <a:cxn ang="0">
                  <a:pos x="536" y="526"/>
                </a:cxn>
                <a:cxn ang="0">
                  <a:pos x="478" y="514"/>
                </a:cxn>
                <a:cxn ang="0">
                  <a:pos x="424" y="493"/>
                </a:cxn>
                <a:cxn ang="0">
                  <a:pos x="375" y="461"/>
                </a:cxn>
                <a:cxn ang="0">
                  <a:pos x="308" y="452"/>
                </a:cxn>
                <a:cxn ang="0">
                  <a:pos x="219" y="458"/>
                </a:cxn>
                <a:cxn ang="0">
                  <a:pos x="137" y="447"/>
                </a:cxn>
                <a:cxn ang="0">
                  <a:pos x="68" y="423"/>
                </a:cxn>
                <a:cxn ang="0">
                  <a:pos x="20" y="387"/>
                </a:cxn>
                <a:cxn ang="0">
                  <a:pos x="0" y="344"/>
                </a:cxn>
                <a:cxn ang="0">
                  <a:pos x="14" y="295"/>
                </a:cxn>
                <a:cxn ang="0">
                  <a:pos x="70" y="243"/>
                </a:cxn>
              </a:cxnLst>
              <a:rect l="0" t="0" r="r" b="b"/>
              <a:pathLst>
                <a:path w="1151" h="529">
                  <a:moveTo>
                    <a:pt x="116" y="217"/>
                  </a:moveTo>
                  <a:lnTo>
                    <a:pt x="116" y="217"/>
                  </a:lnTo>
                  <a:lnTo>
                    <a:pt x="97" y="200"/>
                  </a:lnTo>
                  <a:lnTo>
                    <a:pt x="83" y="183"/>
                  </a:lnTo>
                  <a:lnTo>
                    <a:pt x="72" y="167"/>
                  </a:lnTo>
                  <a:lnTo>
                    <a:pt x="64" y="151"/>
                  </a:lnTo>
                  <a:lnTo>
                    <a:pt x="61" y="136"/>
                  </a:lnTo>
                  <a:lnTo>
                    <a:pt x="60" y="121"/>
                  </a:lnTo>
                  <a:lnTo>
                    <a:pt x="62" y="107"/>
                  </a:lnTo>
                  <a:lnTo>
                    <a:pt x="67" y="94"/>
                  </a:lnTo>
                  <a:lnTo>
                    <a:pt x="74" y="81"/>
                  </a:lnTo>
                  <a:lnTo>
                    <a:pt x="84" y="70"/>
                  </a:lnTo>
                  <a:lnTo>
                    <a:pt x="96" y="59"/>
                  </a:lnTo>
                  <a:lnTo>
                    <a:pt x="110" y="48"/>
                  </a:lnTo>
                  <a:lnTo>
                    <a:pt x="126" y="39"/>
                  </a:lnTo>
                  <a:lnTo>
                    <a:pt x="143" y="31"/>
                  </a:lnTo>
                  <a:lnTo>
                    <a:pt x="162" y="23"/>
                  </a:lnTo>
                  <a:lnTo>
                    <a:pt x="181" y="17"/>
                  </a:lnTo>
                  <a:lnTo>
                    <a:pt x="202" y="11"/>
                  </a:lnTo>
                  <a:lnTo>
                    <a:pt x="223" y="7"/>
                  </a:lnTo>
                  <a:lnTo>
                    <a:pt x="245" y="3"/>
                  </a:lnTo>
                  <a:lnTo>
                    <a:pt x="268" y="1"/>
                  </a:lnTo>
                  <a:lnTo>
                    <a:pt x="290" y="0"/>
                  </a:lnTo>
                  <a:lnTo>
                    <a:pt x="312" y="0"/>
                  </a:lnTo>
                  <a:lnTo>
                    <a:pt x="335" y="1"/>
                  </a:lnTo>
                  <a:lnTo>
                    <a:pt x="356" y="4"/>
                  </a:lnTo>
                  <a:lnTo>
                    <a:pt x="377" y="8"/>
                  </a:lnTo>
                  <a:lnTo>
                    <a:pt x="397" y="13"/>
                  </a:lnTo>
                  <a:lnTo>
                    <a:pt x="416" y="20"/>
                  </a:lnTo>
                  <a:lnTo>
                    <a:pt x="434" y="28"/>
                  </a:lnTo>
                  <a:lnTo>
                    <a:pt x="450" y="37"/>
                  </a:lnTo>
                  <a:lnTo>
                    <a:pt x="465" y="49"/>
                  </a:lnTo>
                  <a:lnTo>
                    <a:pt x="477" y="61"/>
                  </a:lnTo>
                  <a:lnTo>
                    <a:pt x="488" y="75"/>
                  </a:lnTo>
                  <a:lnTo>
                    <a:pt x="494" y="68"/>
                  </a:lnTo>
                  <a:lnTo>
                    <a:pt x="500" y="61"/>
                  </a:lnTo>
                  <a:lnTo>
                    <a:pt x="508" y="54"/>
                  </a:lnTo>
                  <a:lnTo>
                    <a:pt x="516" y="49"/>
                  </a:lnTo>
                  <a:lnTo>
                    <a:pt x="525" y="44"/>
                  </a:lnTo>
                  <a:lnTo>
                    <a:pt x="534" y="39"/>
                  </a:lnTo>
                  <a:lnTo>
                    <a:pt x="544" y="35"/>
                  </a:lnTo>
                  <a:lnTo>
                    <a:pt x="555" y="32"/>
                  </a:lnTo>
                  <a:lnTo>
                    <a:pt x="566" y="29"/>
                  </a:lnTo>
                  <a:lnTo>
                    <a:pt x="577" y="27"/>
                  </a:lnTo>
                  <a:lnTo>
                    <a:pt x="588" y="25"/>
                  </a:lnTo>
                  <a:lnTo>
                    <a:pt x="600" y="24"/>
                  </a:lnTo>
                  <a:lnTo>
                    <a:pt x="612" y="23"/>
                  </a:lnTo>
                  <a:lnTo>
                    <a:pt x="623" y="23"/>
                  </a:lnTo>
                  <a:lnTo>
                    <a:pt x="635" y="23"/>
                  </a:lnTo>
                  <a:lnTo>
                    <a:pt x="646" y="24"/>
                  </a:lnTo>
                  <a:lnTo>
                    <a:pt x="658" y="25"/>
                  </a:lnTo>
                  <a:lnTo>
                    <a:pt x="668" y="27"/>
                  </a:lnTo>
                  <a:lnTo>
                    <a:pt x="679" y="29"/>
                  </a:lnTo>
                  <a:lnTo>
                    <a:pt x="689" y="31"/>
                  </a:lnTo>
                  <a:lnTo>
                    <a:pt x="699" y="34"/>
                  </a:lnTo>
                  <a:lnTo>
                    <a:pt x="708" y="38"/>
                  </a:lnTo>
                  <a:lnTo>
                    <a:pt x="716" y="41"/>
                  </a:lnTo>
                  <a:lnTo>
                    <a:pt x="723" y="46"/>
                  </a:lnTo>
                  <a:lnTo>
                    <a:pt x="730" y="50"/>
                  </a:lnTo>
                  <a:lnTo>
                    <a:pt x="736" y="55"/>
                  </a:lnTo>
                  <a:lnTo>
                    <a:pt x="741" y="60"/>
                  </a:lnTo>
                  <a:lnTo>
                    <a:pt x="745" y="66"/>
                  </a:lnTo>
                  <a:lnTo>
                    <a:pt x="747" y="72"/>
                  </a:lnTo>
                  <a:lnTo>
                    <a:pt x="749" y="78"/>
                  </a:lnTo>
                  <a:lnTo>
                    <a:pt x="749" y="85"/>
                  </a:lnTo>
                  <a:lnTo>
                    <a:pt x="747" y="92"/>
                  </a:lnTo>
                  <a:lnTo>
                    <a:pt x="765" y="85"/>
                  </a:lnTo>
                  <a:lnTo>
                    <a:pt x="782" y="79"/>
                  </a:lnTo>
                  <a:lnTo>
                    <a:pt x="800" y="74"/>
                  </a:lnTo>
                  <a:lnTo>
                    <a:pt x="818" y="70"/>
                  </a:lnTo>
                  <a:lnTo>
                    <a:pt x="836" y="67"/>
                  </a:lnTo>
                  <a:lnTo>
                    <a:pt x="854" y="65"/>
                  </a:lnTo>
                  <a:lnTo>
                    <a:pt x="872" y="64"/>
                  </a:lnTo>
                  <a:lnTo>
                    <a:pt x="889" y="63"/>
                  </a:lnTo>
                  <a:lnTo>
                    <a:pt x="906" y="64"/>
                  </a:lnTo>
                  <a:lnTo>
                    <a:pt x="923" y="65"/>
                  </a:lnTo>
                  <a:lnTo>
                    <a:pt x="940" y="67"/>
                  </a:lnTo>
                  <a:lnTo>
                    <a:pt x="956" y="70"/>
                  </a:lnTo>
                  <a:lnTo>
                    <a:pt x="971" y="74"/>
                  </a:lnTo>
                  <a:lnTo>
                    <a:pt x="986" y="78"/>
                  </a:lnTo>
                  <a:lnTo>
                    <a:pt x="1000" y="83"/>
                  </a:lnTo>
                  <a:lnTo>
                    <a:pt x="1013" y="88"/>
                  </a:lnTo>
                  <a:lnTo>
                    <a:pt x="1026" y="94"/>
                  </a:lnTo>
                  <a:lnTo>
                    <a:pt x="1038" y="101"/>
                  </a:lnTo>
                  <a:lnTo>
                    <a:pt x="1048" y="108"/>
                  </a:lnTo>
                  <a:lnTo>
                    <a:pt x="1058" y="115"/>
                  </a:lnTo>
                  <a:lnTo>
                    <a:pt x="1066" y="123"/>
                  </a:lnTo>
                  <a:lnTo>
                    <a:pt x="1074" y="132"/>
                  </a:lnTo>
                  <a:lnTo>
                    <a:pt x="1080" y="140"/>
                  </a:lnTo>
                  <a:lnTo>
                    <a:pt x="1084" y="149"/>
                  </a:lnTo>
                  <a:lnTo>
                    <a:pt x="1088" y="159"/>
                  </a:lnTo>
                  <a:lnTo>
                    <a:pt x="1090" y="168"/>
                  </a:lnTo>
                  <a:lnTo>
                    <a:pt x="1090" y="178"/>
                  </a:lnTo>
                  <a:lnTo>
                    <a:pt x="1088" y="188"/>
                  </a:lnTo>
                  <a:lnTo>
                    <a:pt x="1085" y="198"/>
                  </a:lnTo>
                  <a:lnTo>
                    <a:pt x="1081" y="208"/>
                  </a:lnTo>
                  <a:lnTo>
                    <a:pt x="1074" y="218"/>
                  </a:lnTo>
                  <a:lnTo>
                    <a:pt x="1066" y="229"/>
                  </a:lnTo>
                  <a:lnTo>
                    <a:pt x="1084" y="240"/>
                  </a:lnTo>
                  <a:lnTo>
                    <a:pt x="1099" y="252"/>
                  </a:lnTo>
                  <a:lnTo>
                    <a:pt x="1113" y="263"/>
                  </a:lnTo>
                  <a:lnTo>
                    <a:pt x="1124" y="275"/>
                  </a:lnTo>
                  <a:lnTo>
                    <a:pt x="1133" y="287"/>
                  </a:lnTo>
                  <a:lnTo>
                    <a:pt x="1140" y="299"/>
                  </a:lnTo>
                  <a:lnTo>
                    <a:pt x="1145" y="311"/>
                  </a:lnTo>
                  <a:lnTo>
                    <a:pt x="1149" y="323"/>
                  </a:lnTo>
                  <a:lnTo>
                    <a:pt x="1150" y="334"/>
                  </a:lnTo>
                  <a:lnTo>
                    <a:pt x="1149" y="346"/>
                  </a:lnTo>
                  <a:lnTo>
                    <a:pt x="1147" y="357"/>
                  </a:lnTo>
                  <a:lnTo>
                    <a:pt x="1143" y="368"/>
                  </a:lnTo>
                  <a:lnTo>
                    <a:pt x="1137" y="379"/>
                  </a:lnTo>
                  <a:lnTo>
                    <a:pt x="1129" y="389"/>
                  </a:lnTo>
                  <a:lnTo>
                    <a:pt x="1121" y="398"/>
                  </a:lnTo>
                  <a:lnTo>
                    <a:pt x="1110" y="408"/>
                  </a:lnTo>
                  <a:lnTo>
                    <a:pt x="1098" y="416"/>
                  </a:lnTo>
                  <a:lnTo>
                    <a:pt x="1085" y="424"/>
                  </a:lnTo>
                  <a:lnTo>
                    <a:pt x="1071" y="432"/>
                  </a:lnTo>
                  <a:lnTo>
                    <a:pt x="1055" y="438"/>
                  </a:lnTo>
                  <a:lnTo>
                    <a:pt x="1038" y="444"/>
                  </a:lnTo>
                  <a:lnTo>
                    <a:pt x="1020" y="449"/>
                  </a:lnTo>
                  <a:lnTo>
                    <a:pt x="1001" y="453"/>
                  </a:lnTo>
                  <a:lnTo>
                    <a:pt x="981" y="457"/>
                  </a:lnTo>
                  <a:lnTo>
                    <a:pt x="959" y="459"/>
                  </a:lnTo>
                  <a:lnTo>
                    <a:pt x="937" y="460"/>
                  </a:lnTo>
                  <a:lnTo>
                    <a:pt x="914" y="461"/>
                  </a:lnTo>
                  <a:lnTo>
                    <a:pt x="891" y="460"/>
                  </a:lnTo>
                  <a:lnTo>
                    <a:pt x="867" y="457"/>
                  </a:lnTo>
                  <a:lnTo>
                    <a:pt x="841" y="454"/>
                  </a:lnTo>
                  <a:lnTo>
                    <a:pt x="816" y="449"/>
                  </a:lnTo>
                  <a:lnTo>
                    <a:pt x="790" y="444"/>
                  </a:lnTo>
                  <a:lnTo>
                    <a:pt x="777" y="454"/>
                  </a:lnTo>
                  <a:lnTo>
                    <a:pt x="764" y="464"/>
                  </a:lnTo>
                  <a:lnTo>
                    <a:pt x="751" y="474"/>
                  </a:lnTo>
                  <a:lnTo>
                    <a:pt x="738" y="482"/>
                  </a:lnTo>
                  <a:lnTo>
                    <a:pt x="724" y="490"/>
                  </a:lnTo>
                  <a:lnTo>
                    <a:pt x="710" y="497"/>
                  </a:lnTo>
                  <a:lnTo>
                    <a:pt x="696" y="503"/>
                  </a:lnTo>
                  <a:lnTo>
                    <a:pt x="682" y="509"/>
                  </a:lnTo>
                  <a:lnTo>
                    <a:pt x="668" y="513"/>
                  </a:lnTo>
                  <a:lnTo>
                    <a:pt x="653" y="518"/>
                  </a:lnTo>
                  <a:lnTo>
                    <a:pt x="639" y="521"/>
                  </a:lnTo>
                  <a:lnTo>
                    <a:pt x="624" y="524"/>
                  </a:lnTo>
                  <a:lnTo>
                    <a:pt x="609" y="526"/>
                  </a:lnTo>
                  <a:lnTo>
                    <a:pt x="595" y="527"/>
                  </a:lnTo>
                  <a:lnTo>
                    <a:pt x="580" y="528"/>
                  </a:lnTo>
                  <a:lnTo>
                    <a:pt x="565" y="528"/>
                  </a:lnTo>
                  <a:lnTo>
                    <a:pt x="550" y="527"/>
                  </a:lnTo>
                  <a:lnTo>
                    <a:pt x="536" y="526"/>
                  </a:lnTo>
                  <a:lnTo>
                    <a:pt x="521" y="524"/>
                  </a:lnTo>
                  <a:lnTo>
                    <a:pt x="507" y="522"/>
                  </a:lnTo>
                  <a:lnTo>
                    <a:pt x="493" y="518"/>
                  </a:lnTo>
                  <a:lnTo>
                    <a:pt x="478" y="514"/>
                  </a:lnTo>
                  <a:lnTo>
                    <a:pt x="465" y="510"/>
                  </a:lnTo>
                  <a:lnTo>
                    <a:pt x="451" y="505"/>
                  </a:lnTo>
                  <a:lnTo>
                    <a:pt x="438" y="499"/>
                  </a:lnTo>
                  <a:lnTo>
                    <a:pt x="424" y="493"/>
                  </a:lnTo>
                  <a:lnTo>
                    <a:pt x="412" y="486"/>
                  </a:lnTo>
                  <a:lnTo>
                    <a:pt x="399" y="478"/>
                  </a:lnTo>
                  <a:lnTo>
                    <a:pt x="387" y="470"/>
                  </a:lnTo>
                  <a:lnTo>
                    <a:pt x="375" y="461"/>
                  </a:lnTo>
                  <a:lnTo>
                    <a:pt x="364" y="452"/>
                  </a:lnTo>
                  <a:lnTo>
                    <a:pt x="353" y="442"/>
                  </a:lnTo>
                  <a:lnTo>
                    <a:pt x="331" y="448"/>
                  </a:lnTo>
                  <a:lnTo>
                    <a:pt x="308" y="452"/>
                  </a:lnTo>
                  <a:lnTo>
                    <a:pt x="286" y="455"/>
                  </a:lnTo>
                  <a:lnTo>
                    <a:pt x="263" y="457"/>
                  </a:lnTo>
                  <a:lnTo>
                    <a:pt x="241" y="458"/>
                  </a:lnTo>
                  <a:lnTo>
                    <a:pt x="219" y="458"/>
                  </a:lnTo>
                  <a:lnTo>
                    <a:pt x="197" y="457"/>
                  </a:lnTo>
                  <a:lnTo>
                    <a:pt x="177" y="454"/>
                  </a:lnTo>
                  <a:lnTo>
                    <a:pt x="156" y="451"/>
                  </a:lnTo>
                  <a:lnTo>
                    <a:pt x="137" y="447"/>
                  </a:lnTo>
                  <a:lnTo>
                    <a:pt x="118" y="442"/>
                  </a:lnTo>
                  <a:lnTo>
                    <a:pt x="100" y="436"/>
                  </a:lnTo>
                  <a:lnTo>
                    <a:pt x="84" y="430"/>
                  </a:lnTo>
                  <a:lnTo>
                    <a:pt x="68" y="423"/>
                  </a:lnTo>
                  <a:lnTo>
                    <a:pt x="54" y="415"/>
                  </a:lnTo>
                  <a:lnTo>
                    <a:pt x="41" y="406"/>
                  </a:lnTo>
                  <a:lnTo>
                    <a:pt x="30" y="397"/>
                  </a:lnTo>
                  <a:lnTo>
                    <a:pt x="20" y="387"/>
                  </a:lnTo>
                  <a:lnTo>
                    <a:pt x="12" y="377"/>
                  </a:lnTo>
                  <a:lnTo>
                    <a:pt x="6" y="366"/>
                  </a:lnTo>
                  <a:lnTo>
                    <a:pt x="2" y="355"/>
                  </a:lnTo>
                  <a:lnTo>
                    <a:pt x="0" y="344"/>
                  </a:lnTo>
                  <a:lnTo>
                    <a:pt x="0" y="332"/>
                  </a:lnTo>
                  <a:lnTo>
                    <a:pt x="2" y="320"/>
                  </a:lnTo>
                  <a:lnTo>
                    <a:pt x="7" y="307"/>
                  </a:lnTo>
                  <a:lnTo>
                    <a:pt x="14" y="295"/>
                  </a:lnTo>
                  <a:lnTo>
                    <a:pt x="24" y="282"/>
                  </a:lnTo>
                  <a:lnTo>
                    <a:pt x="37" y="269"/>
                  </a:lnTo>
                  <a:lnTo>
                    <a:pt x="52" y="256"/>
                  </a:lnTo>
                  <a:lnTo>
                    <a:pt x="70" y="243"/>
                  </a:lnTo>
                  <a:lnTo>
                    <a:pt x="92" y="230"/>
                  </a:lnTo>
                  <a:lnTo>
                    <a:pt x="116" y="217"/>
                  </a:lnTo>
                </a:path>
              </a:pathLst>
            </a:custGeom>
            <a:solidFill>
              <a:srgbClr val="99FF66"/>
            </a:solidFill>
            <a:ln w="25400" cap="rnd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8" name="Freeform 2055"/>
            <p:cNvSpPr>
              <a:spLocks/>
            </p:cNvSpPr>
            <p:nvPr/>
          </p:nvSpPr>
          <p:spPr bwMode="auto">
            <a:xfrm>
              <a:off x="114" y="3393"/>
              <a:ext cx="1145" cy="523"/>
            </a:xfrm>
            <a:custGeom>
              <a:avLst/>
              <a:gdLst/>
              <a:ahLst/>
              <a:cxnLst>
                <a:cxn ang="0">
                  <a:pos x="72" y="165"/>
                </a:cxn>
                <a:cxn ang="0">
                  <a:pos x="62" y="106"/>
                </a:cxn>
                <a:cxn ang="0">
                  <a:pos x="95" y="58"/>
                </a:cxn>
                <a:cxn ang="0">
                  <a:pos x="161" y="23"/>
                </a:cxn>
                <a:cxn ang="0">
                  <a:pos x="244" y="3"/>
                </a:cxn>
                <a:cxn ang="0">
                  <a:pos x="333" y="1"/>
                </a:cxn>
                <a:cxn ang="0">
                  <a:pos x="414" y="20"/>
                </a:cxn>
                <a:cxn ang="0">
                  <a:pos x="475" y="60"/>
                </a:cxn>
                <a:cxn ang="0">
                  <a:pos x="505" y="53"/>
                </a:cxn>
                <a:cxn ang="0">
                  <a:pos x="541" y="35"/>
                </a:cxn>
                <a:cxn ang="0">
                  <a:pos x="585" y="25"/>
                </a:cxn>
                <a:cxn ang="0">
                  <a:pos x="632" y="23"/>
                </a:cxn>
                <a:cxn ang="0">
                  <a:pos x="675" y="29"/>
                </a:cxn>
                <a:cxn ang="0">
                  <a:pos x="712" y="41"/>
                </a:cxn>
                <a:cxn ang="0">
                  <a:pos x="737" y="59"/>
                </a:cxn>
                <a:cxn ang="0">
                  <a:pos x="745" y="84"/>
                </a:cxn>
                <a:cxn ang="0">
                  <a:pos x="796" y="73"/>
                </a:cxn>
                <a:cxn ang="0">
                  <a:pos x="867" y="63"/>
                </a:cxn>
                <a:cxn ang="0">
                  <a:pos x="935" y="66"/>
                </a:cxn>
                <a:cxn ang="0">
                  <a:pos x="995" y="82"/>
                </a:cxn>
                <a:cxn ang="0">
                  <a:pos x="1043" y="107"/>
                </a:cxn>
                <a:cxn ang="0">
                  <a:pos x="1074" y="138"/>
                </a:cxn>
                <a:cxn ang="0">
                  <a:pos x="1084" y="176"/>
                </a:cxn>
                <a:cxn ang="0">
                  <a:pos x="1068" y="216"/>
                </a:cxn>
                <a:cxn ang="0">
                  <a:pos x="1107" y="260"/>
                </a:cxn>
                <a:cxn ang="0">
                  <a:pos x="1139" y="307"/>
                </a:cxn>
                <a:cxn ang="0">
                  <a:pos x="1141" y="353"/>
                </a:cxn>
                <a:cxn ang="0">
                  <a:pos x="1115" y="393"/>
                </a:cxn>
                <a:cxn ang="0">
                  <a:pos x="1065" y="427"/>
                </a:cxn>
                <a:cxn ang="0">
                  <a:pos x="996" y="448"/>
                </a:cxn>
                <a:cxn ang="0">
                  <a:pos x="909" y="456"/>
                </a:cxn>
                <a:cxn ang="0">
                  <a:pos x="812" y="444"/>
                </a:cxn>
                <a:cxn ang="0">
                  <a:pos x="747" y="469"/>
                </a:cxn>
                <a:cxn ang="0">
                  <a:pos x="692" y="497"/>
                </a:cxn>
                <a:cxn ang="0">
                  <a:pos x="636" y="515"/>
                </a:cxn>
                <a:cxn ang="0">
                  <a:pos x="577" y="522"/>
                </a:cxn>
                <a:cxn ang="0">
                  <a:pos x="518" y="518"/>
                </a:cxn>
                <a:cxn ang="0">
                  <a:pos x="463" y="504"/>
                </a:cxn>
                <a:cxn ang="0">
                  <a:pos x="410" y="480"/>
                </a:cxn>
                <a:cxn ang="0">
                  <a:pos x="362" y="447"/>
                </a:cxn>
                <a:cxn ang="0">
                  <a:pos x="285" y="450"/>
                </a:cxn>
                <a:cxn ang="0">
                  <a:pos x="196" y="452"/>
                </a:cxn>
                <a:cxn ang="0">
                  <a:pos x="117" y="437"/>
                </a:cxn>
                <a:cxn ang="0">
                  <a:pos x="54" y="410"/>
                </a:cxn>
                <a:cxn ang="0">
                  <a:pos x="12" y="373"/>
                </a:cxn>
                <a:cxn ang="0">
                  <a:pos x="0" y="328"/>
                </a:cxn>
                <a:cxn ang="0">
                  <a:pos x="24" y="279"/>
                </a:cxn>
                <a:cxn ang="0">
                  <a:pos x="92" y="227"/>
                </a:cxn>
              </a:cxnLst>
              <a:rect l="0" t="0" r="r" b="b"/>
              <a:pathLst>
                <a:path w="1145" h="523">
                  <a:moveTo>
                    <a:pt x="115" y="215"/>
                  </a:moveTo>
                  <a:lnTo>
                    <a:pt x="96" y="198"/>
                  </a:lnTo>
                  <a:lnTo>
                    <a:pt x="83" y="181"/>
                  </a:lnTo>
                  <a:lnTo>
                    <a:pt x="72" y="165"/>
                  </a:lnTo>
                  <a:lnTo>
                    <a:pt x="64" y="149"/>
                  </a:lnTo>
                  <a:lnTo>
                    <a:pt x="61" y="134"/>
                  </a:lnTo>
                  <a:lnTo>
                    <a:pt x="60" y="120"/>
                  </a:lnTo>
                  <a:lnTo>
                    <a:pt x="62" y="106"/>
                  </a:lnTo>
                  <a:lnTo>
                    <a:pt x="67" y="93"/>
                  </a:lnTo>
                  <a:lnTo>
                    <a:pt x="74" y="80"/>
                  </a:lnTo>
                  <a:lnTo>
                    <a:pt x="84" y="69"/>
                  </a:lnTo>
                  <a:lnTo>
                    <a:pt x="95" y="58"/>
                  </a:lnTo>
                  <a:lnTo>
                    <a:pt x="109" y="47"/>
                  </a:lnTo>
                  <a:lnTo>
                    <a:pt x="125" y="39"/>
                  </a:lnTo>
                  <a:lnTo>
                    <a:pt x="142" y="31"/>
                  </a:lnTo>
                  <a:lnTo>
                    <a:pt x="161" y="23"/>
                  </a:lnTo>
                  <a:lnTo>
                    <a:pt x="180" y="17"/>
                  </a:lnTo>
                  <a:lnTo>
                    <a:pt x="201" y="11"/>
                  </a:lnTo>
                  <a:lnTo>
                    <a:pt x="222" y="7"/>
                  </a:lnTo>
                  <a:lnTo>
                    <a:pt x="244" y="3"/>
                  </a:lnTo>
                  <a:lnTo>
                    <a:pt x="267" y="1"/>
                  </a:lnTo>
                  <a:lnTo>
                    <a:pt x="288" y="0"/>
                  </a:lnTo>
                  <a:lnTo>
                    <a:pt x="310" y="0"/>
                  </a:lnTo>
                  <a:lnTo>
                    <a:pt x="333" y="1"/>
                  </a:lnTo>
                  <a:lnTo>
                    <a:pt x="354" y="4"/>
                  </a:lnTo>
                  <a:lnTo>
                    <a:pt x="375" y="8"/>
                  </a:lnTo>
                  <a:lnTo>
                    <a:pt x="395" y="13"/>
                  </a:lnTo>
                  <a:lnTo>
                    <a:pt x="414" y="20"/>
                  </a:lnTo>
                  <a:lnTo>
                    <a:pt x="432" y="28"/>
                  </a:lnTo>
                  <a:lnTo>
                    <a:pt x="448" y="37"/>
                  </a:lnTo>
                  <a:lnTo>
                    <a:pt x="463" y="48"/>
                  </a:lnTo>
                  <a:lnTo>
                    <a:pt x="475" y="60"/>
                  </a:lnTo>
                  <a:lnTo>
                    <a:pt x="485" y="74"/>
                  </a:lnTo>
                  <a:lnTo>
                    <a:pt x="491" y="67"/>
                  </a:lnTo>
                  <a:lnTo>
                    <a:pt x="497" y="60"/>
                  </a:lnTo>
                  <a:lnTo>
                    <a:pt x="505" y="53"/>
                  </a:lnTo>
                  <a:lnTo>
                    <a:pt x="513" y="48"/>
                  </a:lnTo>
                  <a:lnTo>
                    <a:pt x="522" y="44"/>
                  </a:lnTo>
                  <a:lnTo>
                    <a:pt x="531" y="39"/>
                  </a:lnTo>
                  <a:lnTo>
                    <a:pt x="541" y="35"/>
                  </a:lnTo>
                  <a:lnTo>
                    <a:pt x="552" y="32"/>
                  </a:lnTo>
                  <a:lnTo>
                    <a:pt x="563" y="29"/>
                  </a:lnTo>
                  <a:lnTo>
                    <a:pt x="574" y="27"/>
                  </a:lnTo>
                  <a:lnTo>
                    <a:pt x="585" y="25"/>
                  </a:lnTo>
                  <a:lnTo>
                    <a:pt x="597" y="24"/>
                  </a:lnTo>
                  <a:lnTo>
                    <a:pt x="609" y="23"/>
                  </a:lnTo>
                  <a:lnTo>
                    <a:pt x="620" y="23"/>
                  </a:lnTo>
                  <a:lnTo>
                    <a:pt x="632" y="23"/>
                  </a:lnTo>
                  <a:lnTo>
                    <a:pt x="643" y="24"/>
                  </a:lnTo>
                  <a:lnTo>
                    <a:pt x="655" y="25"/>
                  </a:lnTo>
                  <a:lnTo>
                    <a:pt x="665" y="27"/>
                  </a:lnTo>
                  <a:lnTo>
                    <a:pt x="675" y="29"/>
                  </a:lnTo>
                  <a:lnTo>
                    <a:pt x="685" y="31"/>
                  </a:lnTo>
                  <a:lnTo>
                    <a:pt x="695" y="34"/>
                  </a:lnTo>
                  <a:lnTo>
                    <a:pt x="704" y="38"/>
                  </a:lnTo>
                  <a:lnTo>
                    <a:pt x="712" y="41"/>
                  </a:lnTo>
                  <a:lnTo>
                    <a:pt x="719" y="45"/>
                  </a:lnTo>
                  <a:lnTo>
                    <a:pt x="726" y="49"/>
                  </a:lnTo>
                  <a:lnTo>
                    <a:pt x="732" y="54"/>
                  </a:lnTo>
                  <a:lnTo>
                    <a:pt x="737" y="59"/>
                  </a:lnTo>
                  <a:lnTo>
                    <a:pt x="741" y="65"/>
                  </a:lnTo>
                  <a:lnTo>
                    <a:pt x="743" y="71"/>
                  </a:lnTo>
                  <a:lnTo>
                    <a:pt x="745" y="77"/>
                  </a:lnTo>
                  <a:lnTo>
                    <a:pt x="745" y="84"/>
                  </a:lnTo>
                  <a:lnTo>
                    <a:pt x="743" y="91"/>
                  </a:lnTo>
                  <a:lnTo>
                    <a:pt x="761" y="84"/>
                  </a:lnTo>
                  <a:lnTo>
                    <a:pt x="778" y="78"/>
                  </a:lnTo>
                  <a:lnTo>
                    <a:pt x="796" y="73"/>
                  </a:lnTo>
                  <a:lnTo>
                    <a:pt x="814" y="69"/>
                  </a:lnTo>
                  <a:lnTo>
                    <a:pt x="832" y="66"/>
                  </a:lnTo>
                  <a:lnTo>
                    <a:pt x="850" y="64"/>
                  </a:lnTo>
                  <a:lnTo>
                    <a:pt x="867" y="63"/>
                  </a:lnTo>
                  <a:lnTo>
                    <a:pt x="884" y="62"/>
                  </a:lnTo>
                  <a:lnTo>
                    <a:pt x="901" y="63"/>
                  </a:lnTo>
                  <a:lnTo>
                    <a:pt x="918" y="64"/>
                  </a:lnTo>
                  <a:lnTo>
                    <a:pt x="935" y="66"/>
                  </a:lnTo>
                  <a:lnTo>
                    <a:pt x="951" y="69"/>
                  </a:lnTo>
                  <a:lnTo>
                    <a:pt x="966" y="73"/>
                  </a:lnTo>
                  <a:lnTo>
                    <a:pt x="981" y="77"/>
                  </a:lnTo>
                  <a:lnTo>
                    <a:pt x="995" y="82"/>
                  </a:lnTo>
                  <a:lnTo>
                    <a:pt x="1008" y="87"/>
                  </a:lnTo>
                  <a:lnTo>
                    <a:pt x="1021" y="93"/>
                  </a:lnTo>
                  <a:lnTo>
                    <a:pt x="1033" y="100"/>
                  </a:lnTo>
                  <a:lnTo>
                    <a:pt x="1043" y="107"/>
                  </a:lnTo>
                  <a:lnTo>
                    <a:pt x="1052" y="114"/>
                  </a:lnTo>
                  <a:lnTo>
                    <a:pt x="1060" y="122"/>
                  </a:lnTo>
                  <a:lnTo>
                    <a:pt x="1068" y="131"/>
                  </a:lnTo>
                  <a:lnTo>
                    <a:pt x="1074" y="138"/>
                  </a:lnTo>
                  <a:lnTo>
                    <a:pt x="1078" y="147"/>
                  </a:lnTo>
                  <a:lnTo>
                    <a:pt x="1082" y="157"/>
                  </a:lnTo>
                  <a:lnTo>
                    <a:pt x="1084" y="166"/>
                  </a:lnTo>
                  <a:lnTo>
                    <a:pt x="1084" y="176"/>
                  </a:lnTo>
                  <a:lnTo>
                    <a:pt x="1082" y="186"/>
                  </a:lnTo>
                  <a:lnTo>
                    <a:pt x="1079" y="196"/>
                  </a:lnTo>
                  <a:lnTo>
                    <a:pt x="1075" y="206"/>
                  </a:lnTo>
                  <a:lnTo>
                    <a:pt x="1068" y="216"/>
                  </a:lnTo>
                  <a:lnTo>
                    <a:pt x="1060" y="226"/>
                  </a:lnTo>
                  <a:lnTo>
                    <a:pt x="1078" y="237"/>
                  </a:lnTo>
                  <a:lnTo>
                    <a:pt x="1093" y="249"/>
                  </a:lnTo>
                  <a:lnTo>
                    <a:pt x="1107" y="260"/>
                  </a:lnTo>
                  <a:lnTo>
                    <a:pt x="1118" y="272"/>
                  </a:lnTo>
                  <a:lnTo>
                    <a:pt x="1127" y="284"/>
                  </a:lnTo>
                  <a:lnTo>
                    <a:pt x="1134" y="296"/>
                  </a:lnTo>
                  <a:lnTo>
                    <a:pt x="1139" y="307"/>
                  </a:lnTo>
                  <a:lnTo>
                    <a:pt x="1143" y="319"/>
                  </a:lnTo>
                  <a:lnTo>
                    <a:pt x="1144" y="330"/>
                  </a:lnTo>
                  <a:lnTo>
                    <a:pt x="1143" y="342"/>
                  </a:lnTo>
                  <a:lnTo>
                    <a:pt x="1141" y="353"/>
                  </a:lnTo>
                  <a:lnTo>
                    <a:pt x="1137" y="364"/>
                  </a:lnTo>
                  <a:lnTo>
                    <a:pt x="1131" y="375"/>
                  </a:lnTo>
                  <a:lnTo>
                    <a:pt x="1123" y="385"/>
                  </a:lnTo>
                  <a:lnTo>
                    <a:pt x="1115" y="393"/>
                  </a:lnTo>
                  <a:lnTo>
                    <a:pt x="1104" y="403"/>
                  </a:lnTo>
                  <a:lnTo>
                    <a:pt x="1092" y="411"/>
                  </a:lnTo>
                  <a:lnTo>
                    <a:pt x="1079" y="419"/>
                  </a:lnTo>
                  <a:lnTo>
                    <a:pt x="1065" y="427"/>
                  </a:lnTo>
                  <a:lnTo>
                    <a:pt x="1049" y="433"/>
                  </a:lnTo>
                  <a:lnTo>
                    <a:pt x="1033" y="439"/>
                  </a:lnTo>
                  <a:lnTo>
                    <a:pt x="1015" y="444"/>
                  </a:lnTo>
                  <a:lnTo>
                    <a:pt x="996" y="448"/>
                  </a:lnTo>
                  <a:lnTo>
                    <a:pt x="976" y="452"/>
                  </a:lnTo>
                  <a:lnTo>
                    <a:pt x="954" y="454"/>
                  </a:lnTo>
                  <a:lnTo>
                    <a:pt x="932" y="455"/>
                  </a:lnTo>
                  <a:lnTo>
                    <a:pt x="909" y="456"/>
                  </a:lnTo>
                  <a:lnTo>
                    <a:pt x="886" y="455"/>
                  </a:lnTo>
                  <a:lnTo>
                    <a:pt x="862" y="452"/>
                  </a:lnTo>
                  <a:lnTo>
                    <a:pt x="837" y="449"/>
                  </a:lnTo>
                  <a:lnTo>
                    <a:pt x="812" y="444"/>
                  </a:lnTo>
                  <a:lnTo>
                    <a:pt x="786" y="439"/>
                  </a:lnTo>
                  <a:lnTo>
                    <a:pt x="773" y="449"/>
                  </a:lnTo>
                  <a:lnTo>
                    <a:pt x="760" y="459"/>
                  </a:lnTo>
                  <a:lnTo>
                    <a:pt x="747" y="469"/>
                  </a:lnTo>
                  <a:lnTo>
                    <a:pt x="734" y="477"/>
                  </a:lnTo>
                  <a:lnTo>
                    <a:pt x="720" y="484"/>
                  </a:lnTo>
                  <a:lnTo>
                    <a:pt x="706" y="491"/>
                  </a:lnTo>
                  <a:lnTo>
                    <a:pt x="692" y="497"/>
                  </a:lnTo>
                  <a:lnTo>
                    <a:pt x="678" y="503"/>
                  </a:lnTo>
                  <a:lnTo>
                    <a:pt x="665" y="507"/>
                  </a:lnTo>
                  <a:lnTo>
                    <a:pt x="650" y="512"/>
                  </a:lnTo>
                  <a:lnTo>
                    <a:pt x="636" y="515"/>
                  </a:lnTo>
                  <a:lnTo>
                    <a:pt x="621" y="518"/>
                  </a:lnTo>
                  <a:lnTo>
                    <a:pt x="606" y="520"/>
                  </a:lnTo>
                  <a:lnTo>
                    <a:pt x="592" y="521"/>
                  </a:lnTo>
                  <a:lnTo>
                    <a:pt x="577" y="522"/>
                  </a:lnTo>
                  <a:lnTo>
                    <a:pt x="562" y="522"/>
                  </a:lnTo>
                  <a:lnTo>
                    <a:pt x="547" y="521"/>
                  </a:lnTo>
                  <a:lnTo>
                    <a:pt x="533" y="520"/>
                  </a:lnTo>
                  <a:lnTo>
                    <a:pt x="518" y="518"/>
                  </a:lnTo>
                  <a:lnTo>
                    <a:pt x="504" y="516"/>
                  </a:lnTo>
                  <a:lnTo>
                    <a:pt x="490" y="512"/>
                  </a:lnTo>
                  <a:lnTo>
                    <a:pt x="476" y="508"/>
                  </a:lnTo>
                  <a:lnTo>
                    <a:pt x="463" y="504"/>
                  </a:lnTo>
                  <a:lnTo>
                    <a:pt x="449" y="499"/>
                  </a:lnTo>
                  <a:lnTo>
                    <a:pt x="436" y="493"/>
                  </a:lnTo>
                  <a:lnTo>
                    <a:pt x="422" y="487"/>
                  </a:lnTo>
                  <a:lnTo>
                    <a:pt x="410" y="480"/>
                  </a:lnTo>
                  <a:lnTo>
                    <a:pt x="397" y="473"/>
                  </a:lnTo>
                  <a:lnTo>
                    <a:pt x="385" y="465"/>
                  </a:lnTo>
                  <a:lnTo>
                    <a:pt x="373" y="456"/>
                  </a:lnTo>
                  <a:lnTo>
                    <a:pt x="362" y="447"/>
                  </a:lnTo>
                  <a:lnTo>
                    <a:pt x="351" y="437"/>
                  </a:lnTo>
                  <a:lnTo>
                    <a:pt x="329" y="443"/>
                  </a:lnTo>
                  <a:lnTo>
                    <a:pt x="306" y="447"/>
                  </a:lnTo>
                  <a:lnTo>
                    <a:pt x="285" y="450"/>
                  </a:lnTo>
                  <a:lnTo>
                    <a:pt x="262" y="452"/>
                  </a:lnTo>
                  <a:lnTo>
                    <a:pt x="240" y="453"/>
                  </a:lnTo>
                  <a:lnTo>
                    <a:pt x="218" y="453"/>
                  </a:lnTo>
                  <a:lnTo>
                    <a:pt x="196" y="452"/>
                  </a:lnTo>
                  <a:lnTo>
                    <a:pt x="176" y="449"/>
                  </a:lnTo>
                  <a:lnTo>
                    <a:pt x="155" y="446"/>
                  </a:lnTo>
                  <a:lnTo>
                    <a:pt x="136" y="442"/>
                  </a:lnTo>
                  <a:lnTo>
                    <a:pt x="117" y="437"/>
                  </a:lnTo>
                  <a:lnTo>
                    <a:pt x="99" y="431"/>
                  </a:lnTo>
                  <a:lnTo>
                    <a:pt x="84" y="425"/>
                  </a:lnTo>
                  <a:lnTo>
                    <a:pt x="68" y="418"/>
                  </a:lnTo>
                  <a:lnTo>
                    <a:pt x="54" y="410"/>
                  </a:lnTo>
                  <a:lnTo>
                    <a:pt x="41" y="401"/>
                  </a:lnTo>
                  <a:lnTo>
                    <a:pt x="30" y="392"/>
                  </a:lnTo>
                  <a:lnTo>
                    <a:pt x="20" y="383"/>
                  </a:lnTo>
                  <a:lnTo>
                    <a:pt x="12" y="373"/>
                  </a:lnTo>
                  <a:lnTo>
                    <a:pt x="6" y="362"/>
                  </a:lnTo>
                  <a:lnTo>
                    <a:pt x="2" y="351"/>
                  </a:lnTo>
                  <a:lnTo>
                    <a:pt x="0" y="340"/>
                  </a:lnTo>
                  <a:lnTo>
                    <a:pt x="0" y="328"/>
                  </a:lnTo>
                  <a:lnTo>
                    <a:pt x="2" y="316"/>
                  </a:lnTo>
                  <a:lnTo>
                    <a:pt x="7" y="304"/>
                  </a:lnTo>
                  <a:lnTo>
                    <a:pt x="14" y="292"/>
                  </a:lnTo>
                  <a:lnTo>
                    <a:pt x="24" y="279"/>
                  </a:lnTo>
                  <a:lnTo>
                    <a:pt x="37" y="266"/>
                  </a:lnTo>
                  <a:lnTo>
                    <a:pt x="52" y="253"/>
                  </a:lnTo>
                  <a:lnTo>
                    <a:pt x="70" y="240"/>
                  </a:lnTo>
                  <a:lnTo>
                    <a:pt x="92" y="227"/>
                  </a:lnTo>
                  <a:lnTo>
                    <a:pt x="115" y="215"/>
                  </a:lnTo>
                </a:path>
              </a:pathLst>
            </a:custGeom>
            <a:solidFill>
              <a:srgbClr val="99FF66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4" name="Text Box 2052"/>
          <p:cNvSpPr txBox="1">
            <a:spLocks noChangeArrowheads="1"/>
          </p:cNvSpPr>
          <p:nvPr/>
        </p:nvSpPr>
        <p:spPr bwMode="auto">
          <a:xfrm>
            <a:off x="7846720" y="6521450"/>
            <a:ext cx="141737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600" b="1">
                <a:latin typeface="Impact" pitchFamily="34" charset="0"/>
              </a:rPr>
              <a:t>©</a:t>
            </a:r>
            <a:r>
              <a:rPr lang="pl-PL" sz="1400">
                <a:latin typeface="Impact" pitchFamily="34" charset="0"/>
              </a:rPr>
              <a:t> Zdzisław Papir</a:t>
            </a:r>
            <a:endParaRPr lang="pl-PL" sz="2400"/>
          </a:p>
        </p:txBody>
      </p:sp>
      <p:sp>
        <p:nvSpPr>
          <p:cNvPr id="5" name="pole tekstowe 4"/>
          <p:cNvSpPr txBox="1"/>
          <p:nvPr/>
        </p:nvSpPr>
        <p:spPr>
          <a:xfrm>
            <a:off x="836585" y="1763815"/>
            <a:ext cx="7718010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u="sng" dirty="0" err="1" smtClean="0"/>
              <a:t>Measurement-Based</a:t>
            </a:r>
            <a:r>
              <a:rPr lang="pl-PL" b="1" u="sng" dirty="0" smtClean="0"/>
              <a:t> </a:t>
            </a:r>
            <a:r>
              <a:rPr lang="pl-PL" b="1" u="sng" dirty="0" err="1" smtClean="0"/>
              <a:t>Admission</a:t>
            </a:r>
            <a:r>
              <a:rPr lang="pl-PL" b="1" u="sng" dirty="0" smtClean="0"/>
              <a:t> </a:t>
            </a:r>
            <a:r>
              <a:rPr lang="pl-PL" b="1" u="sng" dirty="0" err="1" smtClean="0"/>
              <a:t>Control</a:t>
            </a:r>
            <a:r>
              <a:rPr lang="pl-PL" b="1" u="sng" dirty="0" smtClean="0"/>
              <a:t> (MBAC)</a:t>
            </a:r>
          </a:p>
          <a:p>
            <a:r>
              <a:rPr lang="pl-PL" b="1" dirty="0" smtClean="0"/>
              <a:t>Algorytmy stosowane dla źródeł ruchu, które nie potrafią</a:t>
            </a:r>
            <a:br>
              <a:rPr lang="pl-PL" b="1" dirty="0" smtClean="0"/>
            </a:br>
            <a:r>
              <a:rPr lang="pl-PL" b="1" dirty="0" smtClean="0"/>
              <a:t>określić profilu (opisu) emitowanego ruchu.</a:t>
            </a:r>
          </a:p>
          <a:p>
            <a:endParaRPr lang="pl-PL" b="1" dirty="0" smtClean="0"/>
          </a:p>
          <a:p>
            <a:r>
              <a:rPr lang="pl-PL" b="1" u="sng" dirty="0" err="1" smtClean="0"/>
              <a:t>Parameter-Based</a:t>
            </a:r>
            <a:r>
              <a:rPr lang="pl-PL" b="1" u="sng" dirty="0" smtClean="0"/>
              <a:t> </a:t>
            </a:r>
            <a:r>
              <a:rPr lang="pl-PL" b="1" u="sng" dirty="0" err="1" smtClean="0"/>
              <a:t>Admission</a:t>
            </a:r>
            <a:r>
              <a:rPr lang="pl-PL" b="1" u="sng" dirty="0" smtClean="0"/>
              <a:t> </a:t>
            </a:r>
            <a:r>
              <a:rPr lang="pl-PL" b="1" u="sng" dirty="0" err="1" smtClean="0"/>
              <a:t>Control</a:t>
            </a:r>
            <a:r>
              <a:rPr lang="pl-PL" b="1" u="sng" dirty="0" smtClean="0"/>
              <a:t> (PBAC)</a:t>
            </a:r>
          </a:p>
          <a:p>
            <a:r>
              <a:rPr lang="pl-PL" b="1" dirty="0" smtClean="0"/>
              <a:t>Algorytmy </a:t>
            </a:r>
            <a:r>
              <a:rPr lang="pl-PL" b="1" dirty="0"/>
              <a:t>stosowane dla źródeł ruchu, które </a:t>
            </a:r>
            <a:r>
              <a:rPr lang="pl-PL" b="1" dirty="0" smtClean="0"/>
              <a:t>potrafią</a:t>
            </a:r>
            <a:r>
              <a:rPr lang="pl-PL" b="1" dirty="0"/>
              <a:t/>
            </a:r>
            <a:br>
              <a:rPr lang="pl-PL" b="1" dirty="0"/>
            </a:br>
            <a:r>
              <a:rPr lang="pl-PL" b="1" dirty="0"/>
              <a:t>określić </a:t>
            </a:r>
            <a:r>
              <a:rPr lang="pl-PL" b="1" dirty="0" smtClean="0"/>
              <a:t>profil (opis) emitowanego </a:t>
            </a:r>
            <a:r>
              <a:rPr lang="pl-PL" b="1" dirty="0"/>
              <a:t>ruchu</a:t>
            </a:r>
            <a:r>
              <a:rPr lang="pl-PL" b="1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pl-PL" b="1" dirty="0" smtClean="0"/>
              <a:t> </a:t>
            </a:r>
            <a:r>
              <a:rPr lang="pl-PL" b="1" dirty="0" smtClean="0">
                <a:solidFill>
                  <a:srgbClr val="008000"/>
                </a:solidFill>
              </a:rPr>
              <a:t>algorytm deterministyczny</a:t>
            </a:r>
          </a:p>
          <a:p>
            <a:pPr>
              <a:buFont typeface="Arial" pitchFamily="34" charset="0"/>
              <a:buChar char="•"/>
            </a:pPr>
            <a:r>
              <a:rPr lang="pl-PL" b="1" dirty="0" smtClean="0">
                <a:solidFill>
                  <a:srgbClr val="008000"/>
                </a:solidFill>
              </a:rPr>
              <a:t> algorytm probabilistyczny</a:t>
            </a:r>
          </a:p>
        </p:txBody>
      </p:sp>
      <p:sp>
        <p:nvSpPr>
          <p:cNvPr id="6" name="Rectangle 2050"/>
          <p:cNvSpPr>
            <a:spLocks noChangeArrowheads="1"/>
          </p:cNvSpPr>
          <p:nvPr/>
        </p:nvSpPr>
        <p:spPr bwMode="auto">
          <a:xfrm>
            <a:off x="836585" y="233645"/>
            <a:ext cx="777196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4400" dirty="0" smtClean="0">
                <a:solidFill>
                  <a:schemeClr val="folHlink"/>
                </a:solidFill>
                <a:latin typeface="Impact" pitchFamily="34" charset="0"/>
              </a:rPr>
              <a:t>ALGORYTMY AKCEPTACJI RUCHU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4" name="Text Box 2052"/>
          <p:cNvSpPr txBox="1">
            <a:spLocks noChangeArrowheads="1"/>
          </p:cNvSpPr>
          <p:nvPr/>
        </p:nvSpPr>
        <p:spPr bwMode="auto">
          <a:xfrm>
            <a:off x="7846720" y="6521450"/>
            <a:ext cx="141737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600" b="1">
                <a:latin typeface="Impact" pitchFamily="34" charset="0"/>
              </a:rPr>
              <a:t>©</a:t>
            </a:r>
            <a:r>
              <a:rPr lang="pl-PL" sz="1400">
                <a:latin typeface="Impact" pitchFamily="34" charset="0"/>
              </a:rPr>
              <a:t> Zdzisław Papir</a:t>
            </a:r>
            <a:endParaRPr lang="pl-PL" sz="2400"/>
          </a:p>
        </p:txBody>
      </p:sp>
      <p:sp>
        <p:nvSpPr>
          <p:cNvPr id="5" name="pole tekstowe 4"/>
          <p:cNvSpPr txBox="1"/>
          <p:nvPr/>
        </p:nvSpPr>
        <p:spPr>
          <a:xfrm>
            <a:off x="179858" y="2022266"/>
            <a:ext cx="61350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u="sng" dirty="0" smtClean="0">
                <a:solidFill>
                  <a:srgbClr val="0070C0"/>
                </a:solidFill>
              </a:rPr>
              <a:t>Algorytm deterministyczny (konserwatywny)</a:t>
            </a:r>
          </a:p>
        </p:txBody>
      </p:sp>
      <p:graphicFrame>
        <p:nvGraphicFramePr>
          <p:cNvPr id="6" name="Obi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325540"/>
              </p:ext>
            </p:extLst>
          </p:nvPr>
        </p:nvGraphicFramePr>
        <p:xfrm>
          <a:off x="179858" y="2517321"/>
          <a:ext cx="7715250" cy="738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713" name="Equation" r:id="rId4" imgW="3047760" imgH="291960" progId="Equation.3">
                  <p:embed/>
                </p:oleObj>
              </mc:Choice>
              <mc:Fallback>
                <p:oleObj name="Equation" r:id="rId4" imgW="3047760" imgH="29196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858" y="2517321"/>
                        <a:ext cx="7715250" cy="738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2050"/>
          <p:cNvSpPr>
            <a:spLocks noChangeArrowheads="1"/>
          </p:cNvSpPr>
          <p:nvPr/>
        </p:nvSpPr>
        <p:spPr bwMode="auto">
          <a:xfrm>
            <a:off x="302049" y="-172973"/>
            <a:ext cx="777196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4400" dirty="0" smtClean="0">
                <a:solidFill>
                  <a:schemeClr val="folHlink"/>
                </a:solidFill>
                <a:latin typeface="Impact" pitchFamily="34" charset="0"/>
              </a:rPr>
              <a:t>AKCEPTACJA RUCHU</a:t>
            </a:r>
          </a:p>
        </p:txBody>
      </p:sp>
      <p:grpSp>
        <p:nvGrpSpPr>
          <p:cNvPr id="48" name="Grupa 47"/>
          <p:cNvGrpSpPr/>
          <p:nvPr/>
        </p:nvGrpSpPr>
        <p:grpSpPr>
          <a:xfrm>
            <a:off x="179858" y="3140831"/>
            <a:ext cx="8964142" cy="3464757"/>
            <a:chOff x="179858" y="3140831"/>
            <a:chExt cx="8964142" cy="3464757"/>
          </a:xfrm>
        </p:grpSpPr>
        <p:sp>
          <p:nvSpPr>
            <p:cNvPr id="7" name="pole tekstowe 6"/>
            <p:cNvSpPr txBox="1"/>
            <p:nvPr/>
          </p:nvSpPr>
          <p:spPr>
            <a:xfrm>
              <a:off x="179858" y="5281161"/>
              <a:ext cx="523419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u="sng" dirty="0" smtClean="0">
                  <a:solidFill>
                    <a:srgbClr val="0070C0"/>
                  </a:solidFill>
                </a:rPr>
                <a:t>Algorytm probabilistyczny (</a:t>
              </a:r>
              <a:r>
                <a:rPr lang="pl-PL" b="1" u="sng" dirty="0" err="1" smtClean="0">
                  <a:solidFill>
                    <a:srgbClr val="0070C0"/>
                  </a:solidFill>
                </a:rPr>
                <a:t>agresywn</a:t>
              </a:r>
              <a:endParaRPr lang="pl-PL" b="1" u="sng" dirty="0" smtClean="0">
                <a:solidFill>
                  <a:srgbClr val="0070C0"/>
                </a:solidFill>
              </a:endParaRPr>
            </a:p>
          </p:txBody>
        </p:sp>
        <p:graphicFrame>
          <p:nvGraphicFramePr>
            <p:cNvPr id="8" name="Obiek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72954780"/>
                </p:ext>
              </p:extLst>
            </p:nvPr>
          </p:nvGraphicFramePr>
          <p:xfrm>
            <a:off x="179858" y="5911850"/>
            <a:ext cx="7696200" cy="693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1714" name="Równanie" r:id="rId6" imgW="3238200" imgH="291960" progId="Equation.3">
                    <p:embed/>
                  </p:oleObj>
                </mc:Choice>
                <mc:Fallback>
                  <p:oleObj name="Równanie" r:id="rId6" imgW="3238200" imgH="291960" progId="Equation.3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9858" y="5911850"/>
                          <a:ext cx="7696200" cy="6937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Prostokąt 9"/>
            <p:cNvSpPr/>
            <p:nvPr/>
          </p:nvSpPr>
          <p:spPr>
            <a:xfrm>
              <a:off x="302049" y="3140831"/>
              <a:ext cx="8841951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l-PL" b="1" dirty="0" smtClean="0">
                  <a:solidFill>
                    <a:srgbClr val="000000"/>
                  </a:solidFill>
                </a:rPr>
                <a:t>Porowata i nieregularna (</a:t>
              </a:r>
              <a:r>
                <a:rPr lang="pl-PL" b="1" dirty="0" err="1" smtClean="0">
                  <a:solidFill>
                    <a:srgbClr val="000000"/>
                  </a:solidFill>
                </a:rPr>
                <a:t>bursty</a:t>
              </a:r>
              <a:r>
                <a:rPr lang="pl-PL" b="1" dirty="0" smtClean="0">
                  <a:solidFill>
                    <a:srgbClr val="000000"/>
                  </a:solidFill>
                </a:rPr>
                <a:t>) struktura strumieni pakietów pozwala na to, aby sumaryczna wartość maksymalnych natężeń przesyłanych strumieni przekraczała</a:t>
              </a:r>
              <a:br>
                <a:rPr lang="pl-PL" b="1" dirty="0" smtClean="0">
                  <a:solidFill>
                    <a:srgbClr val="000000"/>
                  </a:solidFill>
                </a:rPr>
              </a:br>
              <a:r>
                <a:rPr lang="pl-PL" b="1" dirty="0" smtClean="0">
                  <a:solidFill>
                    <a:srgbClr val="000000"/>
                  </a:solidFill>
                </a:rPr>
                <a:t>przepustowość kanału.</a:t>
              </a:r>
            </a:p>
          </p:txBody>
        </p:sp>
        <p:grpSp>
          <p:nvGrpSpPr>
            <p:cNvPr id="2" name="Grupa 1"/>
            <p:cNvGrpSpPr/>
            <p:nvPr/>
          </p:nvGrpSpPr>
          <p:grpSpPr>
            <a:xfrm>
              <a:off x="1691680" y="4832507"/>
              <a:ext cx="5437206" cy="304800"/>
              <a:chOff x="775554" y="4828744"/>
              <a:chExt cx="5437206" cy="304800"/>
            </a:xfrm>
          </p:grpSpPr>
          <p:sp>
            <p:nvSpPr>
              <p:cNvPr id="11" name="Rectangle 11"/>
              <p:cNvSpPr>
                <a:spLocks noChangeArrowheads="1"/>
              </p:cNvSpPr>
              <p:nvPr/>
            </p:nvSpPr>
            <p:spPr bwMode="auto">
              <a:xfrm>
                <a:off x="775554" y="4828744"/>
                <a:ext cx="211083" cy="304800"/>
              </a:xfrm>
              <a:prstGeom prst="rect">
                <a:avLst/>
              </a:prstGeom>
              <a:solidFill>
                <a:schemeClr val="folHlink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" name="Rectangle 12"/>
              <p:cNvSpPr>
                <a:spLocks noChangeArrowheads="1"/>
              </p:cNvSpPr>
              <p:nvPr/>
            </p:nvSpPr>
            <p:spPr bwMode="auto">
              <a:xfrm>
                <a:off x="1117097" y="4828744"/>
                <a:ext cx="211083" cy="304800"/>
              </a:xfrm>
              <a:prstGeom prst="rect">
                <a:avLst/>
              </a:prstGeom>
              <a:solidFill>
                <a:srgbClr val="FF00FF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3" name="Rectangle 16"/>
              <p:cNvSpPr>
                <a:spLocks noChangeArrowheads="1"/>
              </p:cNvSpPr>
              <p:nvPr/>
            </p:nvSpPr>
            <p:spPr bwMode="auto">
              <a:xfrm>
                <a:off x="1800185" y="4828744"/>
                <a:ext cx="211083" cy="304800"/>
              </a:xfrm>
              <a:prstGeom prst="rect">
                <a:avLst/>
              </a:prstGeom>
              <a:solidFill>
                <a:srgbClr val="3333CC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" name="Rectangle 17"/>
              <p:cNvSpPr>
                <a:spLocks noChangeArrowheads="1"/>
              </p:cNvSpPr>
              <p:nvPr/>
            </p:nvSpPr>
            <p:spPr bwMode="auto">
              <a:xfrm>
                <a:off x="3166362" y="4828744"/>
                <a:ext cx="211083" cy="304800"/>
              </a:xfrm>
              <a:prstGeom prst="rect">
                <a:avLst/>
              </a:prstGeom>
              <a:solidFill>
                <a:schemeClr val="folHlink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" name="Rectangle 21"/>
              <p:cNvSpPr>
                <a:spLocks noChangeArrowheads="1"/>
              </p:cNvSpPr>
              <p:nvPr/>
            </p:nvSpPr>
            <p:spPr bwMode="auto">
              <a:xfrm>
                <a:off x="1458642" y="4828744"/>
                <a:ext cx="211083" cy="304800"/>
              </a:xfrm>
              <a:prstGeom prst="rect">
                <a:avLst/>
              </a:prstGeom>
              <a:solidFill>
                <a:srgbClr val="FF00FF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" name="Rectangle 22"/>
              <p:cNvSpPr>
                <a:spLocks noChangeArrowheads="1"/>
              </p:cNvSpPr>
              <p:nvPr/>
            </p:nvSpPr>
            <p:spPr bwMode="auto">
              <a:xfrm>
                <a:off x="2141730" y="4828744"/>
                <a:ext cx="211083" cy="304800"/>
              </a:xfrm>
              <a:prstGeom prst="rect">
                <a:avLst/>
              </a:prstGeom>
              <a:solidFill>
                <a:srgbClr val="008000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7" name="Rectangle 23"/>
              <p:cNvSpPr>
                <a:spLocks noChangeArrowheads="1"/>
              </p:cNvSpPr>
              <p:nvPr/>
            </p:nvSpPr>
            <p:spPr bwMode="auto">
              <a:xfrm>
                <a:off x="2483274" y="4828744"/>
                <a:ext cx="211083" cy="304800"/>
              </a:xfrm>
              <a:prstGeom prst="rect">
                <a:avLst/>
              </a:prstGeom>
              <a:solidFill>
                <a:srgbClr val="3333CC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8" name="Rectangle 24"/>
              <p:cNvSpPr>
                <a:spLocks noChangeArrowheads="1"/>
              </p:cNvSpPr>
              <p:nvPr/>
            </p:nvSpPr>
            <p:spPr bwMode="auto">
              <a:xfrm>
                <a:off x="2824818" y="4828744"/>
                <a:ext cx="211083" cy="304800"/>
              </a:xfrm>
              <a:prstGeom prst="rect">
                <a:avLst/>
              </a:prstGeom>
              <a:solidFill>
                <a:srgbClr val="FF00FF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9" name="Rectangle 11"/>
              <p:cNvSpPr>
                <a:spLocks noChangeArrowheads="1"/>
              </p:cNvSpPr>
              <p:nvPr/>
            </p:nvSpPr>
            <p:spPr bwMode="auto">
              <a:xfrm>
                <a:off x="3610869" y="4828744"/>
                <a:ext cx="211083" cy="304800"/>
              </a:xfrm>
              <a:prstGeom prst="rect">
                <a:avLst/>
              </a:prstGeom>
              <a:solidFill>
                <a:schemeClr val="folHlink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" name="Rectangle 12"/>
              <p:cNvSpPr>
                <a:spLocks noChangeArrowheads="1"/>
              </p:cNvSpPr>
              <p:nvPr/>
            </p:nvSpPr>
            <p:spPr bwMode="auto">
              <a:xfrm>
                <a:off x="3952412" y="4828744"/>
                <a:ext cx="211083" cy="304800"/>
              </a:xfrm>
              <a:prstGeom prst="rect">
                <a:avLst/>
              </a:prstGeom>
              <a:solidFill>
                <a:srgbClr val="FF00FF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1" name="Rectangle 16"/>
              <p:cNvSpPr>
                <a:spLocks noChangeArrowheads="1"/>
              </p:cNvSpPr>
              <p:nvPr/>
            </p:nvSpPr>
            <p:spPr bwMode="auto">
              <a:xfrm>
                <a:off x="4635500" y="4828744"/>
                <a:ext cx="211083" cy="304800"/>
              </a:xfrm>
              <a:prstGeom prst="rect">
                <a:avLst/>
              </a:prstGeom>
              <a:solidFill>
                <a:srgbClr val="3333CC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2" name="Rectangle 17"/>
              <p:cNvSpPr>
                <a:spLocks noChangeArrowheads="1"/>
              </p:cNvSpPr>
              <p:nvPr/>
            </p:nvSpPr>
            <p:spPr bwMode="auto">
              <a:xfrm>
                <a:off x="6001677" y="4828744"/>
                <a:ext cx="211083" cy="304800"/>
              </a:xfrm>
              <a:prstGeom prst="rect">
                <a:avLst/>
              </a:prstGeom>
              <a:solidFill>
                <a:schemeClr val="folHlink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293957" y="4828744"/>
                <a:ext cx="211083" cy="304800"/>
              </a:xfrm>
              <a:prstGeom prst="rect">
                <a:avLst/>
              </a:prstGeom>
              <a:solidFill>
                <a:srgbClr val="FF00FF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977045" y="4828744"/>
                <a:ext cx="211083" cy="304800"/>
              </a:xfrm>
              <a:prstGeom prst="rect">
                <a:avLst/>
              </a:prstGeom>
              <a:solidFill>
                <a:srgbClr val="008000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5318589" y="4828744"/>
                <a:ext cx="211083" cy="304800"/>
              </a:xfrm>
              <a:prstGeom prst="rect">
                <a:avLst/>
              </a:prstGeom>
              <a:solidFill>
                <a:srgbClr val="3333CC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5660133" y="4828744"/>
                <a:ext cx="211083" cy="304800"/>
              </a:xfrm>
              <a:prstGeom prst="rect">
                <a:avLst/>
              </a:prstGeom>
              <a:solidFill>
                <a:srgbClr val="FF00FF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</p:grpSp>
      <p:graphicFrame>
        <p:nvGraphicFramePr>
          <p:cNvPr id="3" name="Obi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6005374"/>
              </p:ext>
            </p:extLst>
          </p:nvPr>
        </p:nvGraphicFramePr>
        <p:xfrm>
          <a:off x="6998382" y="748632"/>
          <a:ext cx="1647474" cy="3820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715" name="Equation" r:id="rId8" imgW="876240" imgH="203040" progId="Equation.3">
                  <p:embed/>
                </p:oleObj>
              </mc:Choice>
              <mc:Fallback>
                <p:oleObj name="Equation" r:id="rId8" imgW="87624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998382" y="748632"/>
                        <a:ext cx="1647474" cy="3820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upa 3"/>
          <p:cNvGrpSpPr/>
          <p:nvPr/>
        </p:nvGrpSpPr>
        <p:grpSpPr>
          <a:xfrm>
            <a:off x="2482850" y="996950"/>
            <a:ext cx="6515727" cy="1321588"/>
            <a:chOff x="2482850" y="996950"/>
            <a:chExt cx="6515727" cy="1321588"/>
          </a:xfrm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5622403" y="1092043"/>
              <a:ext cx="1295400" cy="762000"/>
            </a:xfrm>
            <a:custGeom>
              <a:avLst/>
              <a:gdLst>
                <a:gd name="T0" fmla="*/ 0 w 816"/>
                <a:gd name="T1" fmla="*/ 0 h 480"/>
                <a:gd name="T2" fmla="*/ 816 w 816"/>
                <a:gd name="T3" fmla="*/ 0 h 480"/>
                <a:gd name="T4" fmla="*/ 816 w 816"/>
                <a:gd name="T5" fmla="*/ 480 h 480"/>
                <a:gd name="T6" fmla="*/ 0 w 816"/>
                <a:gd name="T7" fmla="*/ 480 h 48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16"/>
                <a:gd name="T13" fmla="*/ 0 h 480"/>
                <a:gd name="T14" fmla="*/ 816 w 816"/>
                <a:gd name="T15" fmla="*/ 480 h 48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6917803" y="1244443"/>
              <a:ext cx="838200" cy="447675"/>
            </a:xfrm>
            <a:custGeom>
              <a:avLst/>
              <a:gdLst>
                <a:gd name="T0" fmla="*/ 0 w 816"/>
                <a:gd name="T1" fmla="*/ 0 h 480"/>
                <a:gd name="T2" fmla="*/ 816 w 816"/>
                <a:gd name="T3" fmla="*/ 0 h 480"/>
                <a:gd name="T4" fmla="*/ 816 w 816"/>
                <a:gd name="T5" fmla="*/ 480 h 480"/>
                <a:gd name="T6" fmla="*/ 0 w 816"/>
                <a:gd name="T7" fmla="*/ 480 h 48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16"/>
                <a:gd name="T13" fmla="*/ 0 h 480"/>
                <a:gd name="T14" fmla="*/ 816 w 816"/>
                <a:gd name="T15" fmla="*/ 480 h 48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9" name="Line 12"/>
            <p:cNvSpPr>
              <a:spLocks noChangeShapeType="1"/>
            </p:cNvSpPr>
            <p:nvPr/>
          </p:nvSpPr>
          <p:spPr bwMode="auto">
            <a:xfrm>
              <a:off x="5755753" y="1219043"/>
              <a:ext cx="0" cy="53340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" name="Line 13"/>
            <p:cNvSpPr>
              <a:spLocks noChangeShapeType="1"/>
            </p:cNvSpPr>
            <p:nvPr/>
          </p:nvSpPr>
          <p:spPr bwMode="auto">
            <a:xfrm>
              <a:off x="6020866" y="1219043"/>
              <a:ext cx="0" cy="53340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1" name="Line 14"/>
            <p:cNvSpPr>
              <a:spLocks noChangeShapeType="1"/>
            </p:cNvSpPr>
            <p:nvPr/>
          </p:nvSpPr>
          <p:spPr bwMode="auto">
            <a:xfrm>
              <a:off x="6287566" y="1219043"/>
              <a:ext cx="0" cy="53340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2" name="Line 15"/>
            <p:cNvSpPr>
              <a:spLocks noChangeShapeType="1"/>
            </p:cNvSpPr>
            <p:nvPr/>
          </p:nvSpPr>
          <p:spPr bwMode="auto">
            <a:xfrm>
              <a:off x="6554266" y="1219043"/>
              <a:ext cx="0" cy="53340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3" name="Line 16"/>
            <p:cNvSpPr>
              <a:spLocks noChangeShapeType="1"/>
            </p:cNvSpPr>
            <p:nvPr/>
          </p:nvSpPr>
          <p:spPr bwMode="auto">
            <a:xfrm>
              <a:off x="6820966" y="1219043"/>
              <a:ext cx="0" cy="53340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4" name="Line 17"/>
            <p:cNvSpPr>
              <a:spLocks noChangeShapeType="1"/>
            </p:cNvSpPr>
            <p:nvPr/>
          </p:nvSpPr>
          <p:spPr bwMode="auto">
            <a:xfrm rot="5400000">
              <a:off x="7336903" y="1206343"/>
              <a:ext cx="0" cy="53340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5" name="Line 18"/>
            <p:cNvSpPr>
              <a:spLocks noChangeShapeType="1"/>
            </p:cNvSpPr>
            <p:nvPr/>
          </p:nvSpPr>
          <p:spPr bwMode="auto">
            <a:xfrm>
              <a:off x="4517503" y="1208157"/>
              <a:ext cx="1219200" cy="0"/>
            </a:xfrm>
            <a:prstGeom prst="line">
              <a:avLst/>
            </a:prstGeom>
            <a:noFill/>
            <a:ln w="57150">
              <a:solidFill>
                <a:schemeClr val="folHlink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8" name="Line 18"/>
            <p:cNvSpPr>
              <a:spLocks noChangeShapeType="1"/>
            </p:cNvSpPr>
            <p:nvPr/>
          </p:nvSpPr>
          <p:spPr bwMode="auto">
            <a:xfrm>
              <a:off x="7779377" y="1423362"/>
              <a:ext cx="1219200" cy="0"/>
            </a:xfrm>
            <a:prstGeom prst="line">
              <a:avLst/>
            </a:prstGeom>
            <a:noFill/>
            <a:ln w="57150">
              <a:solidFill>
                <a:schemeClr val="folHlink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9" name="Line 27"/>
            <p:cNvSpPr>
              <a:spLocks noChangeShapeType="1"/>
            </p:cNvSpPr>
            <p:nvPr/>
          </p:nvSpPr>
          <p:spPr bwMode="auto">
            <a:xfrm>
              <a:off x="7779377" y="1513372"/>
              <a:ext cx="1219200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6" name="Line 27"/>
            <p:cNvSpPr>
              <a:spLocks noChangeShapeType="1"/>
            </p:cNvSpPr>
            <p:nvPr/>
          </p:nvSpPr>
          <p:spPr bwMode="auto">
            <a:xfrm>
              <a:off x="4517503" y="1732849"/>
              <a:ext cx="1219200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0" name="Line 18"/>
            <p:cNvSpPr>
              <a:spLocks noChangeShapeType="1"/>
            </p:cNvSpPr>
            <p:nvPr/>
          </p:nvSpPr>
          <p:spPr bwMode="auto">
            <a:xfrm>
              <a:off x="4536553" y="1383054"/>
              <a:ext cx="1219200" cy="0"/>
            </a:xfrm>
            <a:prstGeom prst="line">
              <a:avLst/>
            </a:prstGeom>
            <a:noFill/>
            <a:ln w="57150">
              <a:solidFill>
                <a:schemeClr val="folHlink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" name="Line 18"/>
            <p:cNvSpPr>
              <a:spLocks noChangeShapeType="1"/>
            </p:cNvSpPr>
            <p:nvPr/>
          </p:nvSpPr>
          <p:spPr bwMode="auto">
            <a:xfrm>
              <a:off x="4536553" y="1557951"/>
              <a:ext cx="1219200" cy="0"/>
            </a:xfrm>
            <a:prstGeom prst="line">
              <a:avLst/>
            </a:prstGeom>
            <a:noFill/>
            <a:ln w="57150">
              <a:solidFill>
                <a:schemeClr val="folHlink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45" name="Obiekt 4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39829141"/>
                </p:ext>
              </p:extLst>
            </p:nvPr>
          </p:nvGraphicFramePr>
          <p:xfrm>
            <a:off x="2482850" y="996950"/>
            <a:ext cx="1239838" cy="4302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1716" name="Equation" r:id="rId10" imgW="660240" imgH="228600" progId="Equation.3">
                    <p:embed/>
                  </p:oleObj>
                </mc:Choice>
                <mc:Fallback>
                  <p:oleObj name="Equation" r:id="rId10" imgW="66024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2482850" y="996950"/>
                          <a:ext cx="1239838" cy="43021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6" name="Obiekt 4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33856357"/>
                </p:ext>
              </p:extLst>
            </p:nvPr>
          </p:nvGraphicFramePr>
          <p:xfrm>
            <a:off x="2517775" y="1584325"/>
            <a:ext cx="1882775" cy="3825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1717" name="Równanie" r:id="rId12" imgW="1002960" imgH="203040" progId="Equation.3">
                    <p:embed/>
                  </p:oleObj>
                </mc:Choice>
                <mc:Fallback>
                  <p:oleObj name="Równanie" r:id="rId12" imgW="1002960" imgH="2030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2517775" y="1584325"/>
                          <a:ext cx="1882775" cy="38258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7" name="Obiekt 4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94831276"/>
                </p:ext>
              </p:extLst>
            </p:nvPr>
          </p:nvGraphicFramePr>
          <p:xfrm>
            <a:off x="5817202" y="1937538"/>
            <a:ext cx="835025" cy="381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1718" name="Equation" r:id="rId14" imgW="444240" imgH="203040" progId="Equation.3">
                    <p:embed/>
                  </p:oleObj>
                </mc:Choice>
                <mc:Fallback>
                  <p:oleObj name="Equation" r:id="rId14" imgW="444240" imgH="2030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5"/>
                        <a:stretch>
                          <a:fillRect/>
                        </a:stretch>
                      </p:blipFill>
                      <p:spPr>
                        <a:xfrm>
                          <a:off x="5817202" y="1937538"/>
                          <a:ext cx="835025" cy="381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050"/>
          <p:cNvSpPr>
            <a:spLocks noChangeArrowheads="1"/>
          </p:cNvSpPr>
          <p:nvPr/>
        </p:nvSpPr>
        <p:spPr bwMode="auto">
          <a:xfrm>
            <a:off x="251520" y="228600"/>
            <a:ext cx="866380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4400" dirty="0" smtClean="0">
                <a:solidFill>
                  <a:schemeClr val="folHlink"/>
                </a:solidFill>
                <a:latin typeface="Impact" pitchFamily="34" charset="0"/>
              </a:rPr>
              <a:t>ALGORYTMY KSZTAŁTOWANIA RUCHU</a:t>
            </a:r>
            <a:endParaRPr kumimoji="1" lang="pl-PL" sz="4800" dirty="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63844" name="Text Box 2052"/>
          <p:cNvSpPr txBox="1">
            <a:spLocks noChangeArrowheads="1"/>
          </p:cNvSpPr>
          <p:nvPr/>
        </p:nvSpPr>
        <p:spPr bwMode="auto">
          <a:xfrm>
            <a:off x="7726624" y="6519446"/>
            <a:ext cx="141737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600" b="1" dirty="0">
                <a:latin typeface="Impact" pitchFamily="34" charset="0"/>
              </a:rPr>
              <a:t>©</a:t>
            </a:r>
            <a:r>
              <a:rPr lang="pl-PL" sz="1400" dirty="0">
                <a:latin typeface="Impact" pitchFamily="34" charset="0"/>
              </a:rPr>
              <a:t> Zdzisław </a:t>
            </a:r>
            <a:r>
              <a:rPr lang="pl-PL" sz="1400" dirty="0" err="1">
                <a:latin typeface="Impact" pitchFamily="34" charset="0"/>
              </a:rPr>
              <a:t>Papir</a:t>
            </a:r>
            <a:endParaRPr lang="pl-PL" sz="2400" dirty="0"/>
          </a:p>
        </p:txBody>
      </p:sp>
      <p:sp>
        <p:nvSpPr>
          <p:cNvPr id="12" name="Prostokąt 11"/>
          <p:cNvSpPr/>
          <p:nvPr/>
        </p:nvSpPr>
        <p:spPr>
          <a:xfrm>
            <a:off x="471261" y="5126390"/>
            <a:ext cx="8640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>
                <a:solidFill>
                  <a:srgbClr val="000000"/>
                </a:solidFill>
              </a:rPr>
              <a:t>Zadaniem kształtowania ruchu jest sprawdzanie, czy źródło ruchu zachowuje się zgodnie ze swoim profilem (ustalanym przy akceptacji ruchu) i ewentualne dostosowywanie emitowanego ruchu do profilu.</a:t>
            </a:r>
          </a:p>
        </p:txBody>
      </p:sp>
      <p:grpSp>
        <p:nvGrpSpPr>
          <p:cNvPr id="3" name="Grupa 2"/>
          <p:cNvGrpSpPr/>
          <p:nvPr/>
        </p:nvGrpSpPr>
        <p:grpSpPr>
          <a:xfrm>
            <a:off x="326264" y="1396870"/>
            <a:ext cx="8589908" cy="3647375"/>
            <a:chOff x="326264" y="1396870"/>
            <a:chExt cx="8589908" cy="3647375"/>
          </a:xfrm>
        </p:grpSpPr>
        <p:graphicFrame>
          <p:nvGraphicFramePr>
            <p:cNvPr id="134145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73070641"/>
                </p:ext>
              </p:extLst>
            </p:nvPr>
          </p:nvGraphicFramePr>
          <p:xfrm>
            <a:off x="386535" y="1403775"/>
            <a:ext cx="8529637" cy="3511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434" name="Visio" r:id="rId4" imgW="4933769" imgH="1988457" progId="">
                    <p:embed/>
                  </p:oleObj>
                </mc:Choice>
                <mc:Fallback>
                  <p:oleObj name="Visio" r:id="rId4" imgW="4933769" imgH="1988457" progId="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6535" y="1403775"/>
                          <a:ext cx="8529637" cy="35115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pole tekstowe 6"/>
            <p:cNvSpPr txBox="1"/>
            <p:nvPr/>
          </p:nvSpPr>
          <p:spPr>
            <a:xfrm>
              <a:off x="386535" y="1718810"/>
              <a:ext cx="238078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Ruch chaotyczny</a:t>
              </a:r>
              <a:endParaRPr lang="pl-PL" sz="20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pole tekstowe 7"/>
            <p:cNvSpPr txBox="1"/>
            <p:nvPr/>
          </p:nvSpPr>
          <p:spPr>
            <a:xfrm>
              <a:off x="386535" y="4644135"/>
              <a:ext cx="22958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Ruch chaotyczny</a:t>
              </a:r>
              <a:endParaRPr lang="pl-PL" sz="20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pole tekstowe 8"/>
            <p:cNvSpPr txBox="1"/>
            <p:nvPr/>
          </p:nvSpPr>
          <p:spPr>
            <a:xfrm>
              <a:off x="326264" y="2973574"/>
              <a:ext cx="280557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20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Regularny ruch</a:t>
              </a:r>
              <a:br>
                <a:rPr lang="pl-PL" sz="20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pl-PL" sz="20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żetonów (przepustek)</a:t>
              </a:r>
              <a:endParaRPr lang="pl-PL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pole tekstowe 9"/>
            <p:cNvSpPr txBox="1"/>
            <p:nvPr/>
          </p:nvSpPr>
          <p:spPr>
            <a:xfrm>
              <a:off x="5657148" y="1718810"/>
              <a:ext cx="206659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 smtClean="0">
                  <a:solidFill>
                    <a:schemeClr val="accent5">
                      <a:lumMod val="25000"/>
                    </a:schemeClr>
                  </a:solidFill>
                  <a:latin typeface="Arial" pitchFamily="34" charset="0"/>
                  <a:cs typeface="Arial" pitchFamily="34" charset="0"/>
                </a:rPr>
                <a:t>Ruch regularny</a:t>
              </a:r>
              <a:endParaRPr lang="pl-PL" sz="2000" b="1" dirty="0">
                <a:solidFill>
                  <a:schemeClr val="accent5">
                    <a:lumMod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pole tekstowe 12"/>
            <p:cNvSpPr txBox="1"/>
            <p:nvPr/>
          </p:nvSpPr>
          <p:spPr>
            <a:xfrm>
              <a:off x="4572000" y="1396870"/>
              <a:ext cx="93166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14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Cieknące</a:t>
              </a:r>
              <a:br>
                <a:rPr lang="pl-PL" sz="14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pl-PL" sz="14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wiadro</a:t>
              </a:r>
              <a:endParaRPr lang="pl-PL" sz="1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pole tekstowe 13"/>
            <p:cNvSpPr txBox="1"/>
            <p:nvPr/>
          </p:nvSpPr>
          <p:spPr>
            <a:xfrm>
              <a:off x="4707015" y="3187545"/>
              <a:ext cx="85151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14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Wiadro</a:t>
              </a:r>
            </a:p>
            <a:p>
              <a:pPr algn="ctr"/>
              <a:r>
                <a:rPr lang="pl-PL" sz="14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żetonów</a:t>
              </a:r>
              <a:endParaRPr lang="pl-PL" sz="1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pole tekstowe 14"/>
            <p:cNvSpPr txBox="1"/>
            <p:nvPr/>
          </p:nvSpPr>
          <p:spPr>
            <a:xfrm>
              <a:off x="5657148" y="3293985"/>
              <a:ext cx="229742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 smtClean="0">
                  <a:solidFill>
                    <a:schemeClr val="accent5">
                      <a:lumMod val="25000"/>
                    </a:schemeClr>
                  </a:solidFill>
                  <a:latin typeface="Arial" pitchFamily="34" charset="0"/>
                  <a:cs typeface="Arial" pitchFamily="34" charset="0"/>
                </a:rPr>
                <a:t>Ruch regularny +</a:t>
              </a:r>
              <a:br>
                <a:rPr lang="pl-PL" sz="2000" b="1" dirty="0" smtClean="0">
                  <a:solidFill>
                    <a:schemeClr val="accent5">
                      <a:lumMod val="25000"/>
                    </a:schemeClr>
                  </a:solidFill>
                  <a:latin typeface="Arial" pitchFamily="34" charset="0"/>
                  <a:cs typeface="Arial" pitchFamily="34" charset="0"/>
                </a:rPr>
              </a:br>
              <a:r>
                <a:rPr lang="pl-PL" sz="2000" b="1" dirty="0" smtClean="0">
                  <a:solidFill>
                    <a:schemeClr val="accent5">
                      <a:lumMod val="25000"/>
                    </a:schemeClr>
                  </a:solidFill>
                  <a:latin typeface="Arial" pitchFamily="34" charset="0"/>
                  <a:cs typeface="Arial" pitchFamily="34" charset="0"/>
                </a:rPr>
                <a:t>+ </a:t>
              </a:r>
              <a:r>
                <a:rPr lang="pl-PL" sz="2000" b="1" dirty="0" err="1" smtClean="0">
                  <a:solidFill>
                    <a:schemeClr val="accent5">
                      <a:lumMod val="25000"/>
                    </a:schemeClr>
                  </a:solidFill>
                  <a:latin typeface="Arial" pitchFamily="34" charset="0"/>
                  <a:cs typeface="Arial" pitchFamily="34" charset="0"/>
                </a:rPr>
                <a:t>zgęstki</a:t>
              </a:r>
              <a:r>
                <a:rPr lang="pl-PL" sz="2000" b="1" dirty="0" smtClean="0">
                  <a:solidFill>
                    <a:schemeClr val="accent5">
                      <a:lumMod val="25000"/>
                    </a:schemeClr>
                  </a:solidFill>
                  <a:latin typeface="Arial" pitchFamily="34" charset="0"/>
                  <a:cs typeface="Arial" pitchFamily="34" charset="0"/>
                </a:rPr>
                <a:t> (</a:t>
              </a:r>
              <a:r>
                <a:rPr lang="pl-PL" sz="2000" b="1" i="1" dirty="0" err="1" smtClean="0">
                  <a:solidFill>
                    <a:schemeClr val="accent5">
                      <a:lumMod val="25000"/>
                    </a:schemeClr>
                  </a:solidFill>
                  <a:latin typeface="Arial" pitchFamily="34" charset="0"/>
                  <a:cs typeface="Arial" pitchFamily="34" charset="0"/>
                </a:rPr>
                <a:t>bursts</a:t>
              </a:r>
              <a:r>
                <a:rPr lang="pl-PL" sz="2000" b="1" dirty="0" smtClean="0">
                  <a:solidFill>
                    <a:schemeClr val="accent5">
                      <a:lumMod val="25000"/>
                    </a:schemeClr>
                  </a:solidFill>
                  <a:latin typeface="Arial" pitchFamily="34" charset="0"/>
                  <a:cs typeface="Arial" pitchFamily="34" charset="0"/>
                </a:rPr>
                <a:t>)</a:t>
              </a:r>
            </a:p>
          </p:txBody>
        </p:sp>
        <p:sp>
          <p:nvSpPr>
            <p:cNvPr id="16" name="Prostokąt 15"/>
            <p:cNvSpPr/>
            <p:nvPr/>
          </p:nvSpPr>
          <p:spPr bwMode="auto">
            <a:xfrm>
              <a:off x="829084" y="2708920"/>
              <a:ext cx="180020" cy="18002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17" name="Prostokąt 16"/>
            <p:cNvSpPr/>
            <p:nvPr/>
          </p:nvSpPr>
          <p:spPr bwMode="auto">
            <a:xfrm>
              <a:off x="1271633" y="2708920"/>
              <a:ext cx="180020" cy="18002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18" name="Prostokąt 17"/>
            <p:cNvSpPr/>
            <p:nvPr/>
          </p:nvSpPr>
          <p:spPr bwMode="auto">
            <a:xfrm>
              <a:off x="386535" y="2708920"/>
              <a:ext cx="180020" cy="18002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19" name="Prostokąt 18"/>
            <p:cNvSpPr/>
            <p:nvPr/>
          </p:nvSpPr>
          <p:spPr bwMode="auto">
            <a:xfrm>
              <a:off x="1714182" y="2708920"/>
              <a:ext cx="180020" cy="18002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20" name="Prostokąt 19"/>
            <p:cNvSpPr/>
            <p:nvPr/>
          </p:nvSpPr>
          <p:spPr bwMode="auto">
            <a:xfrm>
              <a:off x="2156731" y="2708920"/>
              <a:ext cx="180020" cy="18002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21" name="Prostokąt 20"/>
            <p:cNvSpPr/>
            <p:nvPr/>
          </p:nvSpPr>
          <p:spPr bwMode="auto">
            <a:xfrm>
              <a:off x="2599280" y="2708920"/>
              <a:ext cx="180020" cy="18002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22" name="Prostokąt 21"/>
            <p:cNvSpPr/>
            <p:nvPr/>
          </p:nvSpPr>
          <p:spPr bwMode="auto">
            <a:xfrm>
              <a:off x="3041830" y="2708920"/>
              <a:ext cx="180020" cy="18002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23" name="Prostokąt 22"/>
            <p:cNvSpPr/>
            <p:nvPr/>
          </p:nvSpPr>
          <p:spPr bwMode="auto">
            <a:xfrm>
              <a:off x="5019005" y="2461371"/>
              <a:ext cx="123864" cy="12386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24" name="Prostokąt 23"/>
            <p:cNvSpPr/>
            <p:nvPr/>
          </p:nvSpPr>
          <p:spPr bwMode="auto">
            <a:xfrm>
              <a:off x="5389810" y="2461371"/>
              <a:ext cx="123864" cy="12386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25" name="Prostokąt 24"/>
            <p:cNvSpPr/>
            <p:nvPr/>
          </p:nvSpPr>
          <p:spPr bwMode="auto">
            <a:xfrm>
              <a:off x="5765765" y="2461371"/>
              <a:ext cx="123864" cy="12386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26" name="Prostokąt 25"/>
            <p:cNvSpPr/>
            <p:nvPr/>
          </p:nvSpPr>
          <p:spPr bwMode="auto">
            <a:xfrm>
              <a:off x="6512525" y="2461371"/>
              <a:ext cx="123864" cy="12386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27" name="Prostokąt 26"/>
            <p:cNvSpPr/>
            <p:nvPr/>
          </p:nvSpPr>
          <p:spPr bwMode="auto">
            <a:xfrm>
              <a:off x="6885905" y="2461371"/>
              <a:ext cx="123864" cy="12386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28" name="Prostokąt 27"/>
            <p:cNvSpPr/>
            <p:nvPr/>
          </p:nvSpPr>
          <p:spPr bwMode="auto">
            <a:xfrm>
              <a:off x="7259285" y="2461371"/>
              <a:ext cx="123864" cy="12386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29" name="Prostokąt 28"/>
            <p:cNvSpPr/>
            <p:nvPr/>
          </p:nvSpPr>
          <p:spPr bwMode="auto">
            <a:xfrm>
              <a:off x="7632665" y="2461371"/>
              <a:ext cx="123864" cy="12386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30" name="Prostokąt 29"/>
            <p:cNvSpPr/>
            <p:nvPr/>
          </p:nvSpPr>
          <p:spPr bwMode="auto">
            <a:xfrm>
              <a:off x="8006045" y="2461371"/>
              <a:ext cx="123864" cy="12386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31" name="Prostokąt 30"/>
            <p:cNvSpPr/>
            <p:nvPr/>
          </p:nvSpPr>
          <p:spPr bwMode="auto">
            <a:xfrm>
              <a:off x="8756615" y="2461371"/>
              <a:ext cx="123864" cy="12386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2" name="Prostokąt 1"/>
            <p:cNvSpPr/>
            <p:nvPr/>
          </p:nvSpPr>
          <p:spPr bwMode="auto">
            <a:xfrm>
              <a:off x="4192204" y="4359912"/>
              <a:ext cx="127938" cy="246130"/>
            </a:xfrm>
            <a:prstGeom prst="rect">
              <a:avLst/>
            </a:prstGeom>
            <a:solidFill>
              <a:srgbClr val="00B0F0">
                <a:alpha val="51000"/>
              </a:srgb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32" name="Prostokąt 31"/>
            <p:cNvSpPr/>
            <p:nvPr/>
          </p:nvSpPr>
          <p:spPr bwMode="auto">
            <a:xfrm>
              <a:off x="4336866" y="4359912"/>
              <a:ext cx="127938" cy="246130"/>
            </a:xfrm>
            <a:prstGeom prst="rect">
              <a:avLst/>
            </a:prstGeom>
            <a:solidFill>
              <a:srgbClr val="00B0F0">
                <a:alpha val="51000"/>
              </a:srgb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</p:grpSp>
      <p:sp>
        <p:nvSpPr>
          <p:cNvPr id="4" name="Prostokąt 3"/>
          <p:cNvSpPr/>
          <p:nvPr/>
        </p:nvSpPr>
        <p:spPr bwMode="auto">
          <a:xfrm>
            <a:off x="3671900" y="3187545"/>
            <a:ext cx="5310590" cy="193884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5" name="Prostokąt 4"/>
          <p:cNvSpPr/>
          <p:nvPr/>
        </p:nvSpPr>
        <p:spPr bwMode="auto">
          <a:xfrm>
            <a:off x="161510" y="3744035"/>
            <a:ext cx="4185465" cy="138235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1" name="Text Box 4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68012" y="3575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ZALICZENIE,</a:t>
            </a:r>
            <a:r>
              <a:rPr kumimoji="1" lang="pl-PL" sz="4400" b="0" i="0" u="none" strike="noStrike" kern="0" cap="none" spc="0" normalizeH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1" lang="pl-PL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EGZAMIN </a:t>
            </a:r>
            <a:r>
              <a:rPr kumimoji="1" lang="pl-PL" sz="4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etc</a:t>
            </a:r>
            <a:r>
              <a:rPr kumimoji="1" lang="pl-PL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…</a:t>
            </a:r>
            <a:endParaRPr kumimoji="1" lang="pl-PL" sz="44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268011" y="998730"/>
            <a:ext cx="8759483" cy="28391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Ćwiczenia audytoryjne są obowiązkowe. </a:t>
            </a:r>
            <a:r>
              <a:rPr lang="pl-PL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Dopuszczone są dwie nieusprawiedliwione nieobecności na zajęciach – po jednej w każdej połowie semestru. </a:t>
            </a:r>
            <a:r>
              <a:rPr lang="pl-PL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Student, który bez usprawiedliwienia opuścił dwa ćwiczenia audytoryjne i jego cząstkowe wyniki w nauce są negatywne lub bez usprawiedliwienia opuścił trzy i więcej ćwiczeń audytoryjnych – </a:t>
            </a:r>
            <a:r>
              <a:rPr lang="pl-PL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nie otrzymuje zaliczenia z ćwiczeń audytoryjnych i nie przysługuje mu zaliczenie poprawkowe</a:t>
            </a:r>
            <a:r>
              <a:rPr lang="pl-PL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l-P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274022" y="4053698"/>
            <a:ext cx="8595955" cy="2443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Ćwiczenia audytoryjne: </a:t>
            </a:r>
            <a:r>
              <a:rPr lang="pl-PL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Studenci przystępując do ćwiczeń są zobowiązani do przygotowania się w zakresie ostatniego wykładu lub wskazanego każdorazowo przez prowadzącego</a:t>
            </a:r>
            <a:r>
              <a:rPr lang="pl-PL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Ocena pracy studenta może bazować na wypowiedziach ustnych lub pisemnych w formie sprawdzianów, co przekłada się na ocenę końcową ćwiczeń</a:t>
            </a:r>
            <a:r>
              <a:rPr lang="pl-PL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l-P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0344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050"/>
          <p:cNvSpPr>
            <a:spLocks noChangeArrowheads="1"/>
          </p:cNvSpPr>
          <p:nvPr/>
        </p:nvSpPr>
        <p:spPr bwMode="auto">
          <a:xfrm>
            <a:off x="251520" y="228600"/>
            <a:ext cx="866380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4400" dirty="0" smtClean="0">
                <a:solidFill>
                  <a:schemeClr val="folHlink"/>
                </a:solidFill>
                <a:latin typeface="Impact" pitchFamily="34" charset="0"/>
              </a:rPr>
              <a:t>ALGORYTMY KSZTAŁTOWANIA RUCHU</a:t>
            </a:r>
            <a:endParaRPr kumimoji="1" lang="pl-PL" sz="4800" dirty="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63844" name="Text Box 2052"/>
          <p:cNvSpPr txBox="1">
            <a:spLocks noChangeArrowheads="1"/>
          </p:cNvSpPr>
          <p:nvPr/>
        </p:nvSpPr>
        <p:spPr bwMode="auto">
          <a:xfrm>
            <a:off x="7726624" y="6519446"/>
            <a:ext cx="141737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600" b="1" dirty="0">
                <a:latin typeface="Impact" pitchFamily="34" charset="0"/>
              </a:rPr>
              <a:t>©</a:t>
            </a:r>
            <a:r>
              <a:rPr lang="pl-PL" sz="1400" dirty="0">
                <a:latin typeface="Impact" pitchFamily="34" charset="0"/>
              </a:rPr>
              <a:t> Zdzisław </a:t>
            </a:r>
            <a:r>
              <a:rPr lang="pl-PL" sz="1400" dirty="0" err="1">
                <a:latin typeface="Impact" pitchFamily="34" charset="0"/>
              </a:rPr>
              <a:t>Papir</a:t>
            </a:r>
            <a:endParaRPr lang="pl-PL" sz="2400" dirty="0"/>
          </a:p>
        </p:txBody>
      </p:sp>
      <p:sp>
        <p:nvSpPr>
          <p:cNvPr id="12" name="Prostokąt 11"/>
          <p:cNvSpPr/>
          <p:nvPr/>
        </p:nvSpPr>
        <p:spPr>
          <a:xfrm>
            <a:off x="471261" y="5126390"/>
            <a:ext cx="8640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>
                <a:solidFill>
                  <a:srgbClr val="000000"/>
                </a:solidFill>
              </a:rPr>
              <a:t>Zadaniem kształtowania ruchu jest sprawdzanie, czy źródło ruchu zachowuje się zgodnie ze swoim profilem (ustalanym przy akceptacji ruchu) i ewentualne dostosowywanie emitowanego ruchu do profilu.</a:t>
            </a:r>
          </a:p>
        </p:txBody>
      </p:sp>
      <p:grpSp>
        <p:nvGrpSpPr>
          <p:cNvPr id="3" name="Grupa 2"/>
          <p:cNvGrpSpPr/>
          <p:nvPr/>
        </p:nvGrpSpPr>
        <p:grpSpPr>
          <a:xfrm>
            <a:off x="326264" y="1396870"/>
            <a:ext cx="8589908" cy="3647375"/>
            <a:chOff x="326264" y="1396870"/>
            <a:chExt cx="8589908" cy="3647375"/>
          </a:xfrm>
        </p:grpSpPr>
        <p:graphicFrame>
          <p:nvGraphicFramePr>
            <p:cNvPr id="134145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73070641"/>
                </p:ext>
              </p:extLst>
            </p:nvPr>
          </p:nvGraphicFramePr>
          <p:xfrm>
            <a:off x="386535" y="1403775"/>
            <a:ext cx="8529637" cy="3511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3584" name="Visio" r:id="rId4" imgW="4933769" imgH="1988457" progId="">
                    <p:embed/>
                  </p:oleObj>
                </mc:Choice>
                <mc:Fallback>
                  <p:oleObj name="Visio" r:id="rId4" imgW="4933769" imgH="1988457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6535" y="1403775"/>
                          <a:ext cx="8529637" cy="35115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pole tekstowe 6"/>
            <p:cNvSpPr txBox="1"/>
            <p:nvPr/>
          </p:nvSpPr>
          <p:spPr>
            <a:xfrm>
              <a:off x="386535" y="1718810"/>
              <a:ext cx="238078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Ruch chaotyczny</a:t>
              </a:r>
              <a:endParaRPr lang="pl-PL" sz="20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pole tekstowe 7"/>
            <p:cNvSpPr txBox="1"/>
            <p:nvPr/>
          </p:nvSpPr>
          <p:spPr>
            <a:xfrm>
              <a:off x="386535" y="4644135"/>
              <a:ext cx="22958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Ruch chaotyczny</a:t>
              </a:r>
              <a:endParaRPr lang="pl-PL" sz="20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pole tekstowe 8"/>
            <p:cNvSpPr txBox="1"/>
            <p:nvPr/>
          </p:nvSpPr>
          <p:spPr>
            <a:xfrm>
              <a:off x="326264" y="2973574"/>
              <a:ext cx="280557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20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Regularny ruch</a:t>
              </a:r>
              <a:br>
                <a:rPr lang="pl-PL" sz="20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pl-PL" sz="20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żetonów (przepustek)</a:t>
              </a:r>
              <a:endParaRPr lang="pl-PL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pole tekstowe 9"/>
            <p:cNvSpPr txBox="1"/>
            <p:nvPr/>
          </p:nvSpPr>
          <p:spPr>
            <a:xfrm>
              <a:off x="5657148" y="1718810"/>
              <a:ext cx="206659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 smtClean="0">
                  <a:solidFill>
                    <a:schemeClr val="accent5">
                      <a:lumMod val="25000"/>
                    </a:schemeClr>
                  </a:solidFill>
                  <a:latin typeface="Arial" pitchFamily="34" charset="0"/>
                  <a:cs typeface="Arial" pitchFamily="34" charset="0"/>
                </a:rPr>
                <a:t>Ruch regularny</a:t>
              </a:r>
              <a:endParaRPr lang="pl-PL" sz="2000" b="1" dirty="0">
                <a:solidFill>
                  <a:schemeClr val="accent5">
                    <a:lumMod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pole tekstowe 12"/>
            <p:cNvSpPr txBox="1"/>
            <p:nvPr/>
          </p:nvSpPr>
          <p:spPr>
            <a:xfrm>
              <a:off x="4572000" y="1396870"/>
              <a:ext cx="93166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14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Cieknące</a:t>
              </a:r>
              <a:br>
                <a:rPr lang="pl-PL" sz="14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pl-PL" sz="14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wiadro</a:t>
              </a:r>
              <a:endParaRPr lang="pl-PL" sz="1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pole tekstowe 13"/>
            <p:cNvSpPr txBox="1"/>
            <p:nvPr/>
          </p:nvSpPr>
          <p:spPr>
            <a:xfrm>
              <a:off x="4707015" y="3187545"/>
              <a:ext cx="85151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14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Wiadro</a:t>
              </a:r>
            </a:p>
            <a:p>
              <a:pPr algn="ctr"/>
              <a:r>
                <a:rPr lang="pl-PL" sz="14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żetonów</a:t>
              </a:r>
              <a:endParaRPr lang="pl-PL" sz="1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pole tekstowe 14"/>
            <p:cNvSpPr txBox="1"/>
            <p:nvPr/>
          </p:nvSpPr>
          <p:spPr>
            <a:xfrm>
              <a:off x="5657148" y="3293985"/>
              <a:ext cx="229742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 smtClean="0">
                  <a:solidFill>
                    <a:schemeClr val="accent5">
                      <a:lumMod val="25000"/>
                    </a:schemeClr>
                  </a:solidFill>
                  <a:latin typeface="Arial" pitchFamily="34" charset="0"/>
                  <a:cs typeface="Arial" pitchFamily="34" charset="0"/>
                </a:rPr>
                <a:t>Ruch regularny +</a:t>
              </a:r>
              <a:br>
                <a:rPr lang="pl-PL" sz="2000" b="1" dirty="0" smtClean="0">
                  <a:solidFill>
                    <a:schemeClr val="accent5">
                      <a:lumMod val="25000"/>
                    </a:schemeClr>
                  </a:solidFill>
                  <a:latin typeface="Arial" pitchFamily="34" charset="0"/>
                  <a:cs typeface="Arial" pitchFamily="34" charset="0"/>
                </a:rPr>
              </a:br>
              <a:r>
                <a:rPr lang="pl-PL" sz="2000" b="1" dirty="0" smtClean="0">
                  <a:solidFill>
                    <a:schemeClr val="accent5">
                      <a:lumMod val="25000"/>
                    </a:schemeClr>
                  </a:solidFill>
                  <a:latin typeface="Arial" pitchFamily="34" charset="0"/>
                  <a:cs typeface="Arial" pitchFamily="34" charset="0"/>
                </a:rPr>
                <a:t>+ </a:t>
              </a:r>
              <a:r>
                <a:rPr lang="pl-PL" sz="2000" b="1" dirty="0" err="1" smtClean="0">
                  <a:solidFill>
                    <a:schemeClr val="accent5">
                      <a:lumMod val="25000"/>
                    </a:schemeClr>
                  </a:solidFill>
                  <a:latin typeface="Arial" pitchFamily="34" charset="0"/>
                  <a:cs typeface="Arial" pitchFamily="34" charset="0"/>
                </a:rPr>
                <a:t>zgęstki</a:t>
              </a:r>
              <a:r>
                <a:rPr lang="pl-PL" sz="2000" b="1" dirty="0" smtClean="0">
                  <a:solidFill>
                    <a:schemeClr val="accent5">
                      <a:lumMod val="25000"/>
                    </a:schemeClr>
                  </a:solidFill>
                  <a:latin typeface="Arial" pitchFamily="34" charset="0"/>
                  <a:cs typeface="Arial" pitchFamily="34" charset="0"/>
                </a:rPr>
                <a:t> (</a:t>
              </a:r>
              <a:r>
                <a:rPr lang="pl-PL" sz="2000" b="1" i="1" dirty="0" err="1" smtClean="0">
                  <a:solidFill>
                    <a:schemeClr val="accent5">
                      <a:lumMod val="25000"/>
                    </a:schemeClr>
                  </a:solidFill>
                  <a:latin typeface="Arial" pitchFamily="34" charset="0"/>
                  <a:cs typeface="Arial" pitchFamily="34" charset="0"/>
                </a:rPr>
                <a:t>bursts</a:t>
              </a:r>
              <a:r>
                <a:rPr lang="pl-PL" sz="2000" b="1" dirty="0" smtClean="0">
                  <a:solidFill>
                    <a:schemeClr val="accent5">
                      <a:lumMod val="25000"/>
                    </a:schemeClr>
                  </a:solidFill>
                  <a:latin typeface="Arial" pitchFamily="34" charset="0"/>
                  <a:cs typeface="Arial" pitchFamily="34" charset="0"/>
                </a:rPr>
                <a:t>)</a:t>
              </a:r>
            </a:p>
          </p:txBody>
        </p:sp>
        <p:sp>
          <p:nvSpPr>
            <p:cNvPr id="16" name="Prostokąt 15"/>
            <p:cNvSpPr/>
            <p:nvPr/>
          </p:nvSpPr>
          <p:spPr bwMode="auto">
            <a:xfrm>
              <a:off x="829084" y="2708920"/>
              <a:ext cx="180020" cy="18002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17" name="Prostokąt 16"/>
            <p:cNvSpPr/>
            <p:nvPr/>
          </p:nvSpPr>
          <p:spPr bwMode="auto">
            <a:xfrm>
              <a:off x="1271633" y="2708920"/>
              <a:ext cx="180020" cy="18002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18" name="Prostokąt 17"/>
            <p:cNvSpPr/>
            <p:nvPr/>
          </p:nvSpPr>
          <p:spPr bwMode="auto">
            <a:xfrm>
              <a:off x="386535" y="2708920"/>
              <a:ext cx="180020" cy="18002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19" name="Prostokąt 18"/>
            <p:cNvSpPr/>
            <p:nvPr/>
          </p:nvSpPr>
          <p:spPr bwMode="auto">
            <a:xfrm>
              <a:off x="1714182" y="2708920"/>
              <a:ext cx="180020" cy="18002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20" name="Prostokąt 19"/>
            <p:cNvSpPr/>
            <p:nvPr/>
          </p:nvSpPr>
          <p:spPr bwMode="auto">
            <a:xfrm>
              <a:off x="2156731" y="2708920"/>
              <a:ext cx="180020" cy="18002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21" name="Prostokąt 20"/>
            <p:cNvSpPr/>
            <p:nvPr/>
          </p:nvSpPr>
          <p:spPr bwMode="auto">
            <a:xfrm>
              <a:off x="2599280" y="2708920"/>
              <a:ext cx="180020" cy="18002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22" name="Prostokąt 21"/>
            <p:cNvSpPr/>
            <p:nvPr/>
          </p:nvSpPr>
          <p:spPr bwMode="auto">
            <a:xfrm>
              <a:off x="3041830" y="2708920"/>
              <a:ext cx="180020" cy="18002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23" name="Prostokąt 22"/>
            <p:cNvSpPr/>
            <p:nvPr/>
          </p:nvSpPr>
          <p:spPr bwMode="auto">
            <a:xfrm>
              <a:off x="5019005" y="2461371"/>
              <a:ext cx="123864" cy="12386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24" name="Prostokąt 23"/>
            <p:cNvSpPr/>
            <p:nvPr/>
          </p:nvSpPr>
          <p:spPr bwMode="auto">
            <a:xfrm>
              <a:off x="5389810" y="2461371"/>
              <a:ext cx="123864" cy="12386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25" name="Prostokąt 24"/>
            <p:cNvSpPr/>
            <p:nvPr/>
          </p:nvSpPr>
          <p:spPr bwMode="auto">
            <a:xfrm>
              <a:off x="5765765" y="2461371"/>
              <a:ext cx="123864" cy="12386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26" name="Prostokąt 25"/>
            <p:cNvSpPr/>
            <p:nvPr/>
          </p:nvSpPr>
          <p:spPr bwMode="auto">
            <a:xfrm>
              <a:off x="6512525" y="2461371"/>
              <a:ext cx="123864" cy="12386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27" name="Prostokąt 26"/>
            <p:cNvSpPr/>
            <p:nvPr/>
          </p:nvSpPr>
          <p:spPr bwMode="auto">
            <a:xfrm>
              <a:off x="6885905" y="2461371"/>
              <a:ext cx="123864" cy="12386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28" name="Prostokąt 27"/>
            <p:cNvSpPr/>
            <p:nvPr/>
          </p:nvSpPr>
          <p:spPr bwMode="auto">
            <a:xfrm>
              <a:off x="7259285" y="2461371"/>
              <a:ext cx="123864" cy="12386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29" name="Prostokąt 28"/>
            <p:cNvSpPr/>
            <p:nvPr/>
          </p:nvSpPr>
          <p:spPr bwMode="auto">
            <a:xfrm>
              <a:off x="7632665" y="2461371"/>
              <a:ext cx="123864" cy="12386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30" name="Prostokąt 29"/>
            <p:cNvSpPr/>
            <p:nvPr/>
          </p:nvSpPr>
          <p:spPr bwMode="auto">
            <a:xfrm>
              <a:off x="8006045" y="2461371"/>
              <a:ext cx="123864" cy="12386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31" name="Prostokąt 30"/>
            <p:cNvSpPr/>
            <p:nvPr/>
          </p:nvSpPr>
          <p:spPr bwMode="auto">
            <a:xfrm>
              <a:off x="8756615" y="2461371"/>
              <a:ext cx="123864" cy="12386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2" name="Prostokąt 1"/>
            <p:cNvSpPr/>
            <p:nvPr/>
          </p:nvSpPr>
          <p:spPr bwMode="auto">
            <a:xfrm>
              <a:off x="4192204" y="4359912"/>
              <a:ext cx="127938" cy="246130"/>
            </a:xfrm>
            <a:prstGeom prst="rect">
              <a:avLst/>
            </a:prstGeom>
            <a:solidFill>
              <a:srgbClr val="00B0F0">
                <a:alpha val="51000"/>
              </a:srgb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32" name="Prostokąt 31"/>
            <p:cNvSpPr/>
            <p:nvPr/>
          </p:nvSpPr>
          <p:spPr bwMode="auto">
            <a:xfrm>
              <a:off x="4336866" y="4359912"/>
              <a:ext cx="127938" cy="246130"/>
            </a:xfrm>
            <a:prstGeom prst="rect">
              <a:avLst/>
            </a:prstGeom>
            <a:solidFill>
              <a:srgbClr val="00B0F0">
                <a:alpha val="51000"/>
              </a:srgb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44604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61511" y="152400"/>
            <a:ext cx="873097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4000" dirty="0" smtClean="0">
                <a:solidFill>
                  <a:srgbClr val="336600"/>
                </a:solidFill>
                <a:latin typeface="Impact" pitchFamily="34" charset="0"/>
              </a:rPr>
              <a:t>STEROWANIE PRZEPŁYWEM (OKNO, KREDYT)</a:t>
            </a:r>
          </a:p>
          <a:p>
            <a:pPr algn="l"/>
            <a:r>
              <a:rPr kumimoji="1" lang="pl-PL" sz="3600" dirty="0" smtClean="0">
                <a:solidFill>
                  <a:srgbClr val="336600"/>
                </a:solidFill>
                <a:latin typeface="Impact" pitchFamily="34" charset="0"/>
              </a:rPr>
              <a:t>(protokół TCP – pompa bajtowa)</a:t>
            </a:r>
            <a:endParaRPr kumimoji="1" lang="pl-PL" sz="4000" dirty="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5" name="Text Box 27"/>
          <p:cNvSpPr txBox="1">
            <a:spLocks noChangeArrowheads="1"/>
          </p:cNvSpPr>
          <p:nvPr/>
        </p:nvSpPr>
        <p:spPr bwMode="auto">
          <a:xfrm>
            <a:off x="7739063" y="6521450"/>
            <a:ext cx="14049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600" b="1" dirty="0">
                <a:latin typeface="Impact" pitchFamily="34" charset="0"/>
              </a:rPr>
              <a:t>©</a:t>
            </a:r>
            <a:r>
              <a:rPr lang="pl-PL" sz="1400" dirty="0">
                <a:latin typeface="Impact" pitchFamily="34" charset="0"/>
              </a:rPr>
              <a:t> Zdzisław Papir</a:t>
            </a:r>
            <a:endParaRPr lang="pl-PL" sz="2400" dirty="0"/>
          </a:p>
        </p:txBody>
      </p:sp>
      <p:grpSp>
        <p:nvGrpSpPr>
          <p:cNvPr id="13" name="Grupa 12"/>
          <p:cNvGrpSpPr/>
          <p:nvPr/>
        </p:nvGrpSpPr>
        <p:grpSpPr>
          <a:xfrm>
            <a:off x="41436" y="1808820"/>
            <a:ext cx="9061127" cy="4489692"/>
            <a:chOff x="34925" y="1066800"/>
            <a:chExt cx="9061127" cy="4489692"/>
          </a:xfrm>
        </p:grpSpPr>
        <p:sp>
          <p:nvSpPr>
            <p:cNvPr id="4" name="Text Box 26"/>
            <p:cNvSpPr txBox="1">
              <a:spLocks noChangeArrowheads="1"/>
            </p:cNvSpPr>
            <p:nvPr/>
          </p:nvSpPr>
          <p:spPr bwMode="auto">
            <a:xfrm>
              <a:off x="34925" y="4356163"/>
              <a:ext cx="8857555" cy="1200329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25000"/>
                </a:spcBef>
                <a:spcAft>
                  <a:spcPct val="25000"/>
                </a:spcAft>
              </a:pPr>
              <a:r>
                <a:rPr lang="pl-PL" b="1" i="1" dirty="0" err="1" smtClean="0">
                  <a:solidFill>
                    <a:srgbClr val="FF0000"/>
                  </a:solidFill>
                </a:rPr>
                <a:t>Window</a:t>
              </a:r>
              <a:r>
                <a:rPr lang="pl-PL" b="1" i="1" dirty="0" smtClean="0">
                  <a:solidFill>
                    <a:srgbClr val="FF0000"/>
                  </a:solidFill>
                </a:rPr>
                <a:t> </a:t>
              </a:r>
              <a:r>
                <a:rPr lang="pl-PL" b="1" i="1" dirty="0">
                  <a:solidFill>
                    <a:srgbClr val="FF0000"/>
                  </a:solidFill>
                </a:rPr>
                <a:t>(credit) </a:t>
              </a:r>
              <a:r>
                <a:rPr lang="pl-PL" b="1" i="1" dirty="0" err="1">
                  <a:solidFill>
                    <a:srgbClr val="FF0000"/>
                  </a:solidFill>
                </a:rPr>
                <a:t>size</a:t>
              </a:r>
              <a:r>
                <a:rPr lang="pl-PL" b="1" dirty="0">
                  <a:solidFill>
                    <a:srgbClr val="008000"/>
                  </a:solidFill>
                </a:rPr>
                <a:t> </a:t>
              </a:r>
              <a:r>
                <a:rPr lang="pl-PL" b="1" i="1" dirty="0" smtClean="0">
                  <a:solidFill>
                    <a:srgbClr val="FF0000"/>
                  </a:solidFill>
                </a:rPr>
                <a:t>CRD.RCV </a:t>
              </a:r>
              <a:r>
                <a:rPr lang="pl-PL" b="1" dirty="0" smtClean="0">
                  <a:solidFill>
                    <a:srgbClr val="000000"/>
                  </a:solidFill>
                </a:rPr>
                <a:t>–</a:t>
              </a:r>
              <a:r>
                <a:rPr lang="pl-PL" b="1" dirty="0" smtClean="0">
                  <a:solidFill>
                    <a:srgbClr val="008000"/>
                  </a:solidFill>
                </a:rPr>
                <a:t> </a:t>
              </a:r>
              <a:r>
                <a:rPr lang="pl-PL" b="1" dirty="0">
                  <a:solidFill>
                    <a:srgbClr val="000000"/>
                  </a:solidFill>
                </a:rPr>
                <a:t>l</a:t>
              </a:r>
              <a:r>
                <a:rPr lang="pl-PL" b="1" dirty="0" smtClean="0">
                  <a:solidFill>
                    <a:srgbClr val="000000"/>
                  </a:solidFill>
                </a:rPr>
                <a:t>iczba bajtów, które odbiorczy moduł TCP jest w stanie odebrać (w odniesieniu do właśnie potwierdzonego </a:t>
              </a:r>
              <a:r>
                <a:rPr lang="pl-PL" b="1" dirty="0" err="1" smtClean="0">
                  <a:solidFill>
                    <a:srgbClr val="000000"/>
                  </a:solidFill>
                </a:rPr>
                <a:t>bajtu</a:t>
              </a:r>
              <a:r>
                <a:rPr lang="pl-PL" b="1" dirty="0" smtClean="0">
                  <a:solidFill>
                    <a:srgbClr val="000000"/>
                  </a:solidFill>
                </a:rPr>
                <a:t> </a:t>
              </a:r>
              <a:r>
                <a:rPr lang="pl-PL" b="1" dirty="0">
                  <a:solidFill>
                    <a:srgbClr val="000000"/>
                  </a:solidFill>
                </a:rPr>
                <a:t>– </a:t>
              </a:r>
              <a:r>
                <a:rPr lang="pl-PL" b="1" i="1" dirty="0">
                  <a:solidFill>
                    <a:srgbClr val="000000"/>
                  </a:solidFill>
                </a:rPr>
                <a:t>ACK.RCV</a:t>
              </a:r>
              <a:r>
                <a:rPr lang="pl-PL" b="1" dirty="0" smtClean="0">
                  <a:solidFill>
                    <a:srgbClr val="000000"/>
                  </a:solidFill>
                </a:rPr>
                <a:t>).</a:t>
              </a:r>
              <a:endParaRPr lang="pl-PL" b="1" dirty="0">
                <a:solidFill>
                  <a:srgbClr val="000000"/>
                </a:solidFill>
              </a:endParaRPr>
            </a:p>
          </p:txBody>
        </p:sp>
        <p:sp>
          <p:nvSpPr>
            <p:cNvPr id="6" name="Text Box 13"/>
            <p:cNvSpPr txBox="1">
              <a:spLocks noChangeArrowheads="1"/>
            </p:cNvSpPr>
            <p:nvPr/>
          </p:nvSpPr>
          <p:spPr bwMode="auto">
            <a:xfrm>
              <a:off x="1471642" y="1066800"/>
              <a:ext cx="833324" cy="647328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pl-PL" b="1">
                  <a:solidFill>
                    <a:srgbClr val="000000"/>
                  </a:solidFill>
                </a:rPr>
                <a:t>bytes</a:t>
              </a:r>
              <a:br>
                <a:rPr lang="pl-PL" b="1">
                  <a:solidFill>
                    <a:srgbClr val="000000"/>
                  </a:solidFill>
                </a:rPr>
              </a:br>
              <a:r>
                <a:rPr lang="pl-PL" b="1">
                  <a:solidFill>
                    <a:srgbClr val="000000"/>
                  </a:solidFill>
                </a:rPr>
                <a:t>ack’ed</a:t>
              </a:r>
              <a:endParaRPr lang="pl-PL"/>
            </a:p>
          </p:txBody>
        </p:sp>
        <p:sp>
          <p:nvSpPr>
            <p:cNvPr id="7" name="Text Box 14"/>
            <p:cNvSpPr txBox="1">
              <a:spLocks noChangeArrowheads="1"/>
            </p:cNvSpPr>
            <p:nvPr/>
          </p:nvSpPr>
          <p:spPr bwMode="auto">
            <a:xfrm>
              <a:off x="3353579" y="1066800"/>
              <a:ext cx="1736948" cy="647328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pl-PL" b="1">
                  <a:solidFill>
                    <a:srgbClr val="000000"/>
                  </a:solidFill>
                </a:rPr>
                <a:t>bytes</a:t>
              </a:r>
            </a:p>
            <a:p>
              <a:r>
                <a:rPr lang="pl-PL" b="1">
                  <a:solidFill>
                    <a:srgbClr val="000000"/>
                  </a:solidFill>
                </a:rPr>
                <a:t>sent, not ack’ed</a:t>
              </a:r>
              <a:endParaRPr lang="pl-PL"/>
            </a:p>
          </p:txBody>
        </p:sp>
        <p:sp>
          <p:nvSpPr>
            <p:cNvPr id="8" name="Text Box 15"/>
            <p:cNvSpPr txBox="1">
              <a:spLocks noChangeArrowheads="1"/>
            </p:cNvSpPr>
            <p:nvPr/>
          </p:nvSpPr>
          <p:spPr bwMode="auto">
            <a:xfrm>
              <a:off x="6332459" y="1066800"/>
              <a:ext cx="1118911" cy="647328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pl-PL" b="1">
                  <a:solidFill>
                    <a:srgbClr val="000000"/>
                  </a:solidFill>
                </a:rPr>
                <a:t>bytes</a:t>
              </a:r>
            </a:p>
            <a:p>
              <a:r>
                <a:rPr lang="pl-PL" b="1">
                  <a:solidFill>
                    <a:srgbClr val="000000"/>
                  </a:solidFill>
                </a:rPr>
                <a:t>to be sent</a:t>
              </a:r>
              <a:endParaRPr lang="pl-PL"/>
            </a:p>
          </p:txBody>
        </p:sp>
        <p:grpSp>
          <p:nvGrpSpPr>
            <p:cNvPr id="9" name="Group 39"/>
            <p:cNvGrpSpPr>
              <a:grpSpLocks/>
            </p:cNvGrpSpPr>
            <p:nvPr/>
          </p:nvGrpSpPr>
          <p:grpSpPr bwMode="auto">
            <a:xfrm>
              <a:off x="494791" y="1840079"/>
              <a:ext cx="8601261" cy="2186563"/>
              <a:chOff x="336" y="1200"/>
              <a:chExt cx="5873" cy="1493"/>
            </a:xfrm>
          </p:grpSpPr>
          <p:sp>
            <p:nvSpPr>
              <p:cNvPr id="10" name="Line 8"/>
              <p:cNvSpPr>
                <a:spLocks noChangeShapeType="1"/>
              </p:cNvSpPr>
              <p:nvPr/>
            </p:nvSpPr>
            <p:spPr bwMode="auto">
              <a:xfrm>
                <a:off x="336" y="1200"/>
                <a:ext cx="1728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" name="Line 9"/>
              <p:cNvSpPr>
                <a:spLocks noChangeShapeType="1"/>
              </p:cNvSpPr>
              <p:nvPr/>
            </p:nvSpPr>
            <p:spPr bwMode="auto">
              <a:xfrm>
                <a:off x="3792" y="1200"/>
                <a:ext cx="1728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" name="Line 10"/>
              <p:cNvSpPr>
                <a:spLocks noChangeShapeType="1"/>
              </p:cNvSpPr>
              <p:nvPr/>
            </p:nvSpPr>
            <p:spPr bwMode="auto">
              <a:xfrm>
                <a:off x="2064" y="1200"/>
                <a:ext cx="1728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graphicFrame>
            <p:nvGraphicFramePr>
              <p:cNvPr id="14" name="Object 17"/>
              <p:cNvGraphicFramePr>
                <a:graphicFrameLocks noChangeAspect="1"/>
              </p:cNvGraphicFramePr>
              <p:nvPr/>
            </p:nvGraphicFramePr>
            <p:xfrm>
              <a:off x="5029" y="1296"/>
              <a:ext cx="1041" cy="51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9689" name="Equation" r:id="rId3" imgW="825480" imgH="406080" progId="Equation.3">
                      <p:embed/>
                    </p:oleObj>
                  </mc:Choice>
                  <mc:Fallback>
                    <p:oleObj name="Equation" r:id="rId3" imgW="825480" imgH="406080" progId="Equation.3">
                      <p:embed/>
                      <p:pic>
                        <p:nvPicPr>
                          <p:cNvPr id="0" name="Picture 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029" y="1296"/>
                            <a:ext cx="1041" cy="51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5" name="Line 18"/>
              <p:cNvSpPr>
                <a:spLocks noChangeShapeType="1"/>
              </p:cNvSpPr>
              <p:nvPr/>
            </p:nvSpPr>
            <p:spPr bwMode="auto">
              <a:xfrm>
                <a:off x="344" y="2314"/>
                <a:ext cx="3456" cy="0"/>
              </a:xfrm>
              <a:prstGeom prst="line">
                <a:avLst/>
              </a:prstGeom>
              <a:noFill/>
              <a:ln w="57150">
                <a:solidFill>
                  <a:srgbClr val="3333CC"/>
                </a:solidFill>
                <a:round/>
                <a:headEnd/>
                <a:tailEnd type="stealth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" name="Text Box 19"/>
              <p:cNvSpPr txBox="1">
                <a:spLocks noChangeArrowheads="1"/>
              </p:cNvSpPr>
              <p:nvPr/>
            </p:nvSpPr>
            <p:spPr bwMode="auto">
              <a:xfrm>
                <a:off x="1752" y="2028"/>
                <a:ext cx="786" cy="250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r>
                  <a:rPr lang="pl-PL" b="1">
                    <a:solidFill>
                      <a:srgbClr val="3333CC"/>
                    </a:solidFill>
                  </a:rPr>
                  <a:t>bytes sent</a:t>
                </a:r>
                <a:endParaRPr lang="pl-PL"/>
              </a:p>
            </p:txBody>
          </p:sp>
          <p:sp>
            <p:nvSpPr>
              <p:cNvPr id="17" name="Text Box 21"/>
              <p:cNvSpPr txBox="1">
                <a:spLocks noChangeArrowheads="1"/>
              </p:cNvSpPr>
              <p:nvPr/>
            </p:nvSpPr>
            <p:spPr bwMode="auto">
              <a:xfrm>
                <a:off x="4011" y="2126"/>
                <a:ext cx="2198" cy="567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r>
                  <a:rPr lang="pl-PL" b="1" i="1" dirty="0" err="1">
                    <a:solidFill>
                      <a:srgbClr val="FF3300"/>
                    </a:solidFill>
                  </a:rPr>
                  <a:t>window</a:t>
                </a:r>
                <a:r>
                  <a:rPr lang="pl-PL" b="1" dirty="0">
                    <a:solidFill>
                      <a:srgbClr val="FF3300"/>
                    </a:solidFill>
                  </a:rPr>
                  <a:t>, </a:t>
                </a:r>
                <a:r>
                  <a:rPr lang="pl-PL" b="1" i="1" dirty="0" err="1">
                    <a:solidFill>
                      <a:srgbClr val="FF3300"/>
                    </a:solidFill>
                  </a:rPr>
                  <a:t>credit</a:t>
                </a:r>
                <a:endParaRPr lang="pl-PL" b="1" i="1" dirty="0">
                  <a:solidFill>
                    <a:srgbClr val="FF3300"/>
                  </a:solidFill>
                </a:endParaRPr>
              </a:p>
              <a:p>
                <a:r>
                  <a:rPr lang="pl-PL" b="1" i="1" dirty="0" smtClean="0">
                    <a:solidFill>
                      <a:srgbClr val="FF3300"/>
                    </a:solidFill>
                  </a:rPr>
                  <a:t>ACK.RCV  </a:t>
                </a:r>
                <a:r>
                  <a:rPr lang="pl-PL" b="1" dirty="0" smtClean="0">
                    <a:solidFill>
                      <a:srgbClr val="FF3300"/>
                    </a:solidFill>
                  </a:rPr>
                  <a:t>+</a:t>
                </a:r>
                <a:r>
                  <a:rPr lang="pl-PL" b="1" i="1" dirty="0" smtClean="0">
                    <a:solidFill>
                      <a:srgbClr val="FF3300"/>
                    </a:solidFill>
                  </a:rPr>
                  <a:t> CRD.RCV</a:t>
                </a:r>
                <a:endParaRPr lang="pl-PL" b="1" dirty="0">
                  <a:solidFill>
                    <a:srgbClr val="FF3300"/>
                  </a:solidFill>
                </a:endParaRPr>
              </a:p>
            </p:txBody>
          </p:sp>
          <p:sp>
            <p:nvSpPr>
              <p:cNvPr id="18" name="Line 22"/>
              <p:cNvSpPr>
                <a:spLocks noChangeShapeType="1"/>
              </p:cNvSpPr>
              <p:nvPr/>
            </p:nvSpPr>
            <p:spPr bwMode="auto">
              <a:xfrm>
                <a:off x="2072" y="2688"/>
                <a:ext cx="3456" cy="0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 type="none" w="med" len="med"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graphicFrame>
            <p:nvGraphicFramePr>
              <p:cNvPr id="19" name="Object 29"/>
              <p:cNvGraphicFramePr>
                <a:graphicFrameLocks noChangeAspect="1"/>
              </p:cNvGraphicFramePr>
              <p:nvPr/>
            </p:nvGraphicFramePr>
            <p:xfrm>
              <a:off x="3403" y="1553"/>
              <a:ext cx="1202" cy="25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9690" name="Równanie" r:id="rId5" imgW="952200" imgH="203040" progId="Equation.3">
                      <p:embed/>
                    </p:oleObj>
                  </mc:Choice>
                  <mc:Fallback>
                    <p:oleObj name="Równanie" r:id="rId5" imgW="952200" imgH="203040" progId="Equation.3">
                      <p:embed/>
                      <p:pic>
                        <p:nvPicPr>
                          <p:cNvPr id="0" name="Picture 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403" y="1553"/>
                            <a:ext cx="1202" cy="253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0" name="Line 31"/>
              <p:cNvSpPr>
                <a:spLocks noChangeShapeType="1"/>
              </p:cNvSpPr>
              <p:nvPr/>
            </p:nvSpPr>
            <p:spPr bwMode="auto">
              <a:xfrm>
                <a:off x="3792" y="1200"/>
                <a:ext cx="0" cy="351"/>
              </a:xfrm>
              <a:prstGeom prst="line">
                <a:avLst/>
              </a:prstGeom>
              <a:noFill/>
              <a:ln w="28575">
                <a:solidFill>
                  <a:srgbClr val="008000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1" name="Line 32"/>
              <p:cNvSpPr>
                <a:spLocks noChangeShapeType="1"/>
              </p:cNvSpPr>
              <p:nvPr/>
            </p:nvSpPr>
            <p:spPr bwMode="auto">
              <a:xfrm>
                <a:off x="2064" y="1206"/>
                <a:ext cx="0" cy="351"/>
              </a:xfrm>
              <a:prstGeom prst="line">
                <a:avLst/>
              </a:prstGeom>
              <a:noFill/>
              <a:ln w="28575">
                <a:solidFill>
                  <a:srgbClr val="008000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graphicFrame>
            <p:nvGraphicFramePr>
              <p:cNvPr id="22" name="Object 33"/>
              <p:cNvGraphicFramePr>
                <a:graphicFrameLocks noChangeAspect="1"/>
              </p:cNvGraphicFramePr>
              <p:nvPr/>
            </p:nvGraphicFramePr>
            <p:xfrm>
              <a:off x="624" y="1553"/>
              <a:ext cx="1362" cy="25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9691" name="Równanie" r:id="rId7" imgW="1079280" imgH="203040" progId="Equation.3">
                      <p:embed/>
                    </p:oleObj>
                  </mc:Choice>
                  <mc:Fallback>
                    <p:oleObj name="Równanie" r:id="rId7" imgW="1079280" imgH="203040" progId="Equation.3">
                      <p:embed/>
                      <p:pic>
                        <p:nvPicPr>
                          <p:cNvPr id="0" name="Picture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24" y="1553"/>
                            <a:ext cx="1362" cy="253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3" name="Line 34"/>
              <p:cNvSpPr>
                <a:spLocks noChangeShapeType="1"/>
              </p:cNvSpPr>
              <p:nvPr/>
            </p:nvSpPr>
            <p:spPr bwMode="auto">
              <a:xfrm flipH="1">
                <a:off x="912" y="1206"/>
                <a:ext cx="1152" cy="378"/>
              </a:xfrm>
              <a:prstGeom prst="line">
                <a:avLst/>
              </a:prstGeom>
              <a:noFill/>
              <a:ln w="28575">
                <a:solidFill>
                  <a:srgbClr val="008000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25" name="Prostokąt 24"/>
            <p:cNvSpPr/>
            <p:nvPr/>
          </p:nvSpPr>
          <p:spPr>
            <a:xfrm>
              <a:off x="2433067" y="3492394"/>
              <a:ext cx="152997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i="1" dirty="0" smtClean="0">
                  <a:solidFill>
                    <a:srgbClr val="FF3300"/>
                  </a:solidFill>
                </a:rPr>
                <a:t>ACK.RCV</a:t>
              </a:r>
              <a:endParaRPr lang="pl-PL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ChangeArrowheads="1"/>
          </p:cNvSpPr>
          <p:nvPr/>
        </p:nvSpPr>
        <p:spPr bwMode="auto">
          <a:xfrm>
            <a:off x="1125777" y="0"/>
            <a:ext cx="7941999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4400" dirty="0" smtClean="0">
                <a:solidFill>
                  <a:schemeClr val="folHlink"/>
                </a:solidFill>
                <a:latin typeface="Impact" pitchFamily="34" charset="0"/>
              </a:rPr>
              <a:t>SZEREGOWANIE PAKIETÓW</a:t>
            </a:r>
            <a:endParaRPr kumimoji="1" lang="pl-PL" sz="4400" dirty="0">
              <a:solidFill>
                <a:srgbClr val="336600"/>
              </a:solidFill>
              <a:latin typeface="Impact" pitchFamily="34" charset="0"/>
            </a:endParaRPr>
          </a:p>
        </p:txBody>
      </p:sp>
      <p:sp>
        <p:nvSpPr>
          <p:cNvPr id="148484" name="Text Box 4"/>
          <p:cNvSpPr txBox="1">
            <a:spLocks noChangeArrowheads="1"/>
          </p:cNvSpPr>
          <p:nvPr/>
        </p:nvSpPr>
        <p:spPr bwMode="auto">
          <a:xfrm>
            <a:off x="692010" y="1048177"/>
            <a:ext cx="7812588" cy="830997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lang="pl-PL" b="1" dirty="0" smtClean="0">
                <a:solidFill>
                  <a:srgbClr val="000000"/>
                </a:solidFill>
              </a:rPr>
              <a:t>Zadaniem szeregowania pakietów jest ustalanie kolejności</a:t>
            </a:r>
            <a:br>
              <a:rPr lang="pl-PL" b="1" dirty="0" smtClean="0">
                <a:solidFill>
                  <a:srgbClr val="000000"/>
                </a:solidFill>
              </a:rPr>
            </a:br>
            <a:r>
              <a:rPr lang="pl-PL" b="1" dirty="0" smtClean="0">
                <a:solidFill>
                  <a:srgbClr val="000000"/>
                </a:solidFill>
              </a:rPr>
              <a:t>transmisji pakietów oczekujących w kolejkach rutera.</a:t>
            </a:r>
            <a:endParaRPr lang="pl-PL" sz="2000" b="1" dirty="0"/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2006715" y="2798930"/>
            <a:ext cx="860456" cy="660400"/>
            <a:chOff x="2448" y="2928"/>
            <a:chExt cx="816" cy="480"/>
          </a:xfrm>
        </p:grpSpPr>
        <p:sp>
          <p:nvSpPr>
            <p:cNvPr id="148487" name="Freeform 7"/>
            <p:cNvSpPr>
              <a:spLocks/>
            </p:cNvSpPr>
            <p:nvPr/>
          </p:nvSpPr>
          <p:spPr bwMode="auto">
            <a:xfrm>
              <a:off x="2448" y="2928"/>
              <a:ext cx="816" cy="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490" name="Line 10"/>
            <p:cNvSpPr>
              <a:spLocks noChangeShapeType="1"/>
            </p:cNvSpPr>
            <p:nvPr/>
          </p:nvSpPr>
          <p:spPr bwMode="auto">
            <a:xfrm>
              <a:off x="2532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491" name="Line 11"/>
            <p:cNvSpPr>
              <a:spLocks noChangeShapeType="1"/>
            </p:cNvSpPr>
            <p:nvPr/>
          </p:nvSpPr>
          <p:spPr bwMode="auto">
            <a:xfrm>
              <a:off x="2699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492" name="Line 12"/>
            <p:cNvSpPr>
              <a:spLocks noChangeShapeType="1"/>
            </p:cNvSpPr>
            <p:nvPr/>
          </p:nvSpPr>
          <p:spPr bwMode="auto">
            <a:xfrm>
              <a:off x="2867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493" name="Line 13"/>
            <p:cNvSpPr>
              <a:spLocks noChangeShapeType="1"/>
            </p:cNvSpPr>
            <p:nvPr/>
          </p:nvSpPr>
          <p:spPr bwMode="auto">
            <a:xfrm>
              <a:off x="3035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494" name="Line 14"/>
            <p:cNvSpPr>
              <a:spLocks noChangeShapeType="1"/>
            </p:cNvSpPr>
            <p:nvPr/>
          </p:nvSpPr>
          <p:spPr bwMode="auto">
            <a:xfrm>
              <a:off x="3203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2006715" y="4119730"/>
            <a:ext cx="860456" cy="660400"/>
            <a:chOff x="2448" y="2928"/>
            <a:chExt cx="816" cy="480"/>
          </a:xfrm>
        </p:grpSpPr>
        <p:sp>
          <p:nvSpPr>
            <p:cNvPr id="148503" name="Freeform 23"/>
            <p:cNvSpPr>
              <a:spLocks/>
            </p:cNvSpPr>
            <p:nvPr/>
          </p:nvSpPr>
          <p:spPr bwMode="auto">
            <a:xfrm>
              <a:off x="2448" y="2928"/>
              <a:ext cx="816" cy="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04" name="Line 24"/>
            <p:cNvSpPr>
              <a:spLocks noChangeShapeType="1"/>
            </p:cNvSpPr>
            <p:nvPr/>
          </p:nvSpPr>
          <p:spPr bwMode="auto">
            <a:xfrm>
              <a:off x="2532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05" name="Line 25"/>
            <p:cNvSpPr>
              <a:spLocks noChangeShapeType="1"/>
            </p:cNvSpPr>
            <p:nvPr/>
          </p:nvSpPr>
          <p:spPr bwMode="auto">
            <a:xfrm>
              <a:off x="2699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06" name="Line 26"/>
            <p:cNvSpPr>
              <a:spLocks noChangeShapeType="1"/>
            </p:cNvSpPr>
            <p:nvPr/>
          </p:nvSpPr>
          <p:spPr bwMode="auto">
            <a:xfrm>
              <a:off x="2867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07" name="Line 27"/>
            <p:cNvSpPr>
              <a:spLocks noChangeShapeType="1"/>
            </p:cNvSpPr>
            <p:nvPr/>
          </p:nvSpPr>
          <p:spPr bwMode="auto">
            <a:xfrm>
              <a:off x="3035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08" name="Line 28"/>
            <p:cNvSpPr>
              <a:spLocks noChangeShapeType="1"/>
            </p:cNvSpPr>
            <p:nvPr/>
          </p:nvSpPr>
          <p:spPr bwMode="auto">
            <a:xfrm>
              <a:off x="3203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4" name="Group 29"/>
          <p:cNvGrpSpPr>
            <a:grpSpLocks/>
          </p:cNvGrpSpPr>
          <p:nvPr/>
        </p:nvGrpSpPr>
        <p:grpSpPr bwMode="auto">
          <a:xfrm>
            <a:off x="2006715" y="5389730"/>
            <a:ext cx="860456" cy="660400"/>
            <a:chOff x="2448" y="2928"/>
            <a:chExt cx="816" cy="480"/>
          </a:xfrm>
        </p:grpSpPr>
        <p:sp>
          <p:nvSpPr>
            <p:cNvPr id="148510" name="Freeform 30"/>
            <p:cNvSpPr>
              <a:spLocks/>
            </p:cNvSpPr>
            <p:nvPr/>
          </p:nvSpPr>
          <p:spPr bwMode="auto">
            <a:xfrm>
              <a:off x="2448" y="2928"/>
              <a:ext cx="816" cy="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11" name="Line 31"/>
            <p:cNvSpPr>
              <a:spLocks noChangeShapeType="1"/>
            </p:cNvSpPr>
            <p:nvPr/>
          </p:nvSpPr>
          <p:spPr bwMode="auto">
            <a:xfrm>
              <a:off x="2532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12" name="Line 32"/>
            <p:cNvSpPr>
              <a:spLocks noChangeShapeType="1"/>
            </p:cNvSpPr>
            <p:nvPr/>
          </p:nvSpPr>
          <p:spPr bwMode="auto">
            <a:xfrm>
              <a:off x="2699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13" name="Line 33"/>
            <p:cNvSpPr>
              <a:spLocks noChangeShapeType="1"/>
            </p:cNvSpPr>
            <p:nvPr/>
          </p:nvSpPr>
          <p:spPr bwMode="auto">
            <a:xfrm>
              <a:off x="2867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14" name="Line 34"/>
            <p:cNvSpPr>
              <a:spLocks noChangeShapeType="1"/>
            </p:cNvSpPr>
            <p:nvPr/>
          </p:nvSpPr>
          <p:spPr bwMode="auto">
            <a:xfrm>
              <a:off x="3035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15" name="Line 35"/>
            <p:cNvSpPr>
              <a:spLocks noChangeShapeType="1"/>
            </p:cNvSpPr>
            <p:nvPr/>
          </p:nvSpPr>
          <p:spPr bwMode="auto">
            <a:xfrm>
              <a:off x="3203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5" name="Group 36"/>
          <p:cNvGrpSpPr>
            <a:grpSpLocks/>
          </p:cNvGrpSpPr>
          <p:nvPr/>
        </p:nvGrpSpPr>
        <p:grpSpPr bwMode="auto">
          <a:xfrm>
            <a:off x="6103778" y="2798930"/>
            <a:ext cx="860457" cy="660400"/>
            <a:chOff x="2448" y="2928"/>
            <a:chExt cx="816" cy="480"/>
          </a:xfrm>
        </p:grpSpPr>
        <p:sp>
          <p:nvSpPr>
            <p:cNvPr id="148517" name="Freeform 37"/>
            <p:cNvSpPr>
              <a:spLocks/>
            </p:cNvSpPr>
            <p:nvPr/>
          </p:nvSpPr>
          <p:spPr bwMode="auto">
            <a:xfrm>
              <a:off x="2448" y="2928"/>
              <a:ext cx="816" cy="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18" name="Line 38"/>
            <p:cNvSpPr>
              <a:spLocks noChangeShapeType="1"/>
            </p:cNvSpPr>
            <p:nvPr/>
          </p:nvSpPr>
          <p:spPr bwMode="auto">
            <a:xfrm>
              <a:off x="2532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19" name="Line 39"/>
            <p:cNvSpPr>
              <a:spLocks noChangeShapeType="1"/>
            </p:cNvSpPr>
            <p:nvPr/>
          </p:nvSpPr>
          <p:spPr bwMode="auto">
            <a:xfrm>
              <a:off x="2699" y="3008"/>
              <a:ext cx="0" cy="336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20" name="Line 40"/>
            <p:cNvSpPr>
              <a:spLocks noChangeShapeType="1"/>
            </p:cNvSpPr>
            <p:nvPr/>
          </p:nvSpPr>
          <p:spPr bwMode="auto">
            <a:xfrm>
              <a:off x="2867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21" name="Line 41"/>
            <p:cNvSpPr>
              <a:spLocks noChangeShapeType="1"/>
            </p:cNvSpPr>
            <p:nvPr/>
          </p:nvSpPr>
          <p:spPr bwMode="auto">
            <a:xfrm>
              <a:off x="3035" y="3008"/>
              <a:ext cx="0" cy="336"/>
            </a:xfrm>
            <a:prstGeom prst="line">
              <a:avLst/>
            </a:prstGeom>
            <a:noFill/>
            <a:ln w="76200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22" name="Line 42"/>
            <p:cNvSpPr>
              <a:spLocks noChangeShapeType="1"/>
            </p:cNvSpPr>
            <p:nvPr/>
          </p:nvSpPr>
          <p:spPr bwMode="auto">
            <a:xfrm>
              <a:off x="3203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6" name="Group 43"/>
          <p:cNvGrpSpPr>
            <a:grpSpLocks/>
          </p:cNvGrpSpPr>
          <p:nvPr/>
        </p:nvGrpSpPr>
        <p:grpSpPr bwMode="auto">
          <a:xfrm>
            <a:off x="6103778" y="4119730"/>
            <a:ext cx="860457" cy="660400"/>
            <a:chOff x="2448" y="2928"/>
            <a:chExt cx="816" cy="480"/>
          </a:xfrm>
        </p:grpSpPr>
        <p:sp>
          <p:nvSpPr>
            <p:cNvPr id="148524" name="Freeform 44"/>
            <p:cNvSpPr>
              <a:spLocks/>
            </p:cNvSpPr>
            <p:nvPr/>
          </p:nvSpPr>
          <p:spPr bwMode="auto">
            <a:xfrm>
              <a:off x="2448" y="2928"/>
              <a:ext cx="816" cy="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25" name="Line 45"/>
            <p:cNvSpPr>
              <a:spLocks noChangeShapeType="1"/>
            </p:cNvSpPr>
            <p:nvPr/>
          </p:nvSpPr>
          <p:spPr bwMode="auto">
            <a:xfrm>
              <a:off x="2532" y="3008"/>
              <a:ext cx="0" cy="336"/>
            </a:xfrm>
            <a:prstGeom prst="line">
              <a:avLst/>
            </a:prstGeom>
            <a:noFill/>
            <a:ln w="76200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26" name="Line 46"/>
            <p:cNvSpPr>
              <a:spLocks noChangeShapeType="1"/>
            </p:cNvSpPr>
            <p:nvPr/>
          </p:nvSpPr>
          <p:spPr bwMode="auto">
            <a:xfrm>
              <a:off x="2699" y="3008"/>
              <a:ext cx="0" cy="336"/>
            </a:xfrm>
            <a:prstGeom prst="line">
              <a:avLst/>
            </a:prstGeom>
            <a:noFill/>
            <a:ln w="76200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27" name="Line 47"/>
            <p:cNvSpPr>
              <a:spLocks noChangeShapeType="1"/>
            </p:cNvSpPr>
            <p:nvPr/>
          </p:nvSpPr>
          <p:spPr bwMode="auto">
            <a:xfrm>
              <a:off x="2867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28" name="Line 48"/>
            <p:cNvSpPr>
              <a:spLocks noChangeShapeType="1"/>
            </p:cNvSpPr>
            <p:nvPr/>
          </p:nvSpPr>
          <p:spPr bwMode="auto">
            <a:xfrm>
              <a:off x="3035" y="3008"/>
              <a:ext cx="0" cy="336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29" name="Line 49"/>
            <p:cNvSpPr>
              <a:spLocks noChangeShapeType="1"/>
            </p:cNvSpPr>
            <p:nvPr/>
          </p:nvSpPr>
          <p:spPr bwMode="auto">
            <a:xfrm>
              <a:off x="3203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7" name="Group 50"/>
          <p:cNvGrpSpPr>
            <a:grpSpLocks/>
          </p:cNvGrpSpPr>
          <p:nvPr/>
        </p:nvGrpSpPr>
        <p:grpSpPr bwMode="auto">
          <a:xfrm>
            <a:off x="6103778" y="5389730"/>
            <a:ext cx="860457" cy="660400"/>
            <a:chOff x="2448" y="2928"/>
            <a:chExt cx="816" cy="480"/>
          </a:xfrm>
        </p:grpSpPr>
        <p:sp>
          <p:nvSpPr>
            <p:cNvPr id="148531" name="Freeform 51"/>
            <p:cNvSpPr>
              <a:spLocks/>
            </p:cNvSpPr>
            <p:nvPr/>
          </p:nvSpPr>
          <p:spPr bwMode="auto">
            <a:xfrm>
              <a:off x="2448" y="2928"/>
              <a:ext cx="816" cy="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32" name="Line 52"/>
            <p:cNvSpPr>
              <a:spLocks noChangeShapeType="1"/>
            </p:cNvSpPr>
            <p:nvPr/>
          </p:nvSpPr>
          <p:spPr bwMode="auto">
            <a:xfrm>
              <a:off x="2532" y="3008"/>
              <a:ext cx="0" cy="336"/>
            </a:xfrm>
            <a:prstGeom prst="line">
              <a:avLst/>
            </a:prstGeom>
            <a:noFill/>
            <a:ln w="76200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33" name="Line 53"/>
            <p:cNvSpPr>
              <a:spLocks noChangeShapeType="1"/>
            </p:cNvSpPr>
            <p:nvPr/>
          </p:nvSpPr>
          <p:spPr bwMode="auto">
            <a:xfrm>
              <a:off x="2699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34" name="Line 54"/>
            <p:cNvSpPr>
              <a:spLocks noChangeShapeType="1"/>
            </p:cNvSpPr>
            <p:nvPr/>
          </p:nvSpPr>
          <p:spPr bwMode="auto">
            <a:xfrm>
              <a:off x="2867" y="3008"/>
              <a:ext cx="0" cy="336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35" name="Line 55"/>
            <p:cNvSpPr>
              <a:spLocks noChangeShapeType="1"/>
            </p:cNvSpPr>
            <p:nvPr/>
          </p:nvSpPr>
          <p:spPr bwMode="auto">
            <a:xfrm>
              <a:off x="3035" y="3008"/>
              <a:ext cx="0" cy="336"/>
            </a:xfrm>
            <a:prstGeom prst="line">
              <a:avLst/>
            </a:prstGeom>
            <a:noFill/>
            <a:ln w="76200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36" name="Line 56"/>
            <p:cNvSpPr>
              <a:spLocks noChangeShapeType="1"/>
            </p:cNvSpPr>
            <p:nvPr/>
          </p:nvSpPr>
          <p:spPr bwMode="auto">
            <a:xfrm>
              <a:off x="3203" y="3008"/>
              <a:ext cx="0" cy="336"/>
            </a:xfrm>
            <a:prstGeom prst="line">
              <a:avLst/>
            </a:prstGeom>
            <a:noFill/>
            <a:ln w="76200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148544" name="Text Box 64"/>
          <p:cNvSpPr txBox="1">
            <a:spLocks noChangeArrowheads="1"/>
          </p:cNvSpPr>
          <p:nvPr/>
        </p:nvSpPr>
        <p:spPr bwMode="auto">
          <a:xfrm>
            <a:off x="685980" y="2187099"/>
            <a:ext cx="3550972" cy="46166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Kolejki (porty) wejściowe</a:t>
            </a:r>
            <a:endParaRPr lang="pl-PL" dirty="0"/>
          </a:p>
        </p:txBody>
      </p:sp>
      <p:grpSp>
        <p:nvGrpSpPr>
          <p:cNvPr id="8" name="Group 68"/>
          <p:cNvGrpSpPr>
            <a:grpSpLocks/>
          </p:cNvGrpSpPr>
          <p:nvPr/>
        </p:nvGrpSpPr>
        <p:grpSpPr bwMode="auto">
          <a:xfrm>
            <a:off x="3781864" y="3713330"/>
            <a:ext cx="1681336" cy="1295400"/>
            <a:chOff x="3072" y="2352"/>
            <a:chExt cx="1147" cy="816"/>
          </a:xfrm>
        </p:grpSpPr>
        <p:sp>
          <p:nvSpPr>
            <p:cNvPr id="148546" name="Rectangle 66"/>
            <p:cNvSpPr>
              <a:spLocks noChangeArrowheads="1"/>
            </p:cNvSpPr>
            <p:nvPr/>
          </p:nvSpPr>
          <p:spPr bwMode="auto">
            <a:xfrm>
              <a:off x="3072" y="2352"/>
              <a:ext cx="1147" cy="816"/>
            </a:xfrm>
            <a:prstGeom prst="rect">
              <a:avLst/>
            </a:prstGeom>
            <a:solidFill>
              <a:schemeClr val="accent1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47" name="Text Box 67"/>
            <p:cNvSpPr txBox="1">
              <a:spLocks noChangeArrowheads="1"/>
            </p:cNvSpPr>
            <p:nvPr/>
          </p:nvSpPr>
          <p:spPr bwMode="auto">
            <a:xfrm>
              <a:off x="3098" y="2578"/>
              <a:ext cx="1097" cy="407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pl-PL" sz="1800" b="1" dirty="0" smtClean="0">
                  <a:solidFill>
                    <a:srgbClr val="000000"/>
                  </a:solidFill>
                </a:rPr>
                <a:t>Przetwarzanie</a:t>
              </a:r>
              <a:br>
                <a:rPr lang="pl-PL" sz="1800" b="1" dirty="0" smtClean="0">
                  <a:solidFill>
                    <a:srgbClr val="000000"/>
                  </a:solidFill>
                </a:rPr>
              </a:br>
              <a:r>
                <a:rPr lang="pl-PL" sz="1800" b="1" dirty="0" smtClean="0">
                  <a:solidFill>
                    <a:srgbClr val="000000"/>
                  </a:solidFill>
                </a:rPr>
                <a:t>pakietów</a:t>
              </a:r>
            </a:p>
          </p:txBody>
        </p:sp>
      </p:grpSp>
      <p:sp>
        <p:nvSpPr>
          <p:cNvPr id="148549" name="Rectangle 69"/>
          <p:cNvSpPr>
            <a:spLocks noChangeArrowheads="1"/>
          </p:cNvSpPr>
          <p:nvPr/>
        </p:nvSpPr>
        <p:spPr bwMode="auto">
          <a:xfrm>
            <a:off x="967423" y="5488155"/>
            <a:ext cx="773971" cy="463550"/>
          </a:xfrm>
          <a:prstGeom prst="rect">
            <a:avLst/>
          </a:prstGeom>
          <a:solidFill>
            <a:srgbClr val="66CCFF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8550" name="Rectangle 70"/>
          <p:cNvSpPr>
            <a:spLocks noChangeArrowheads="1"/>
          </p:cNvSpPr>
          <p:nvPr/>
        </p:nvSpPr>
        <p:spPr bwMode="auto">
          <a:xfrm>
            <a:off x="967423" y="4218155"/>
            <a:ext cx="773971" cy="463550"/>
          </a:xfrm>
          <a:prstGeom prst="rect">
            <a:avLst/>
          </a:prstGeom>
          <a:solidFill>
            <a:srgbClr val="66CCFF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8551" name="Rectangle 71"/>
          <p:cNvSpPr>
            <a:spLocks noChangeArrowheads="1"/>
          </p:cNvSpPr>
          <p:nvPr/>
        </p:nvSpPr>
        <p:spPr bwMode="auto">
          <a:xfrm>
            <a:off x="967423" y="2897355"/>
            <a:ext cx="773971" cy="463550"/>
          </a:xfrm>
          <a:prstGeom prst="rect">
            <a:avLst/>
          </a:prstGeom>
          <a:solidFill>
            <a:srgbClr val="66CCFF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8552" name="Rectangle 72"/>
          <p:cNvSpPr>
            <a:spLocks noChangeArrowheads="1"/>
          </p:cNvSpPr>
          <p:nvPr/>
        </p:nvSpPr>
        <p:spPr bwMode="auto">
          <a:xfrm>
            <a:off x="7159193" y="5488155"/>
            <a:ext cx="773971" cy="463550"/>
          </a:xfrm>
          <a:prstGeom prst="rect">
            <a:avLst/>
          </a:prstGeom>
          <a:solidFill>
            <a:srgbClr val="66CCFF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8553" name="Rectangle 73"/>
          <p:cNvSpPr>
            <a:spLocks noChangeArrowheads="1"/>
          </p:cNvSpPr>
          <p:nvPr/>
        </p:nvSpPr>
        <p:spPr bwMode="auto">
          <a:xfrm>
            <a:off x="7159193" y="4218155"/>
            <a:ext cx="773971" cy="463550"/>
          </a:xfrm>
          <a:prstGeom prst="rect">
            <a:avLst/>
          </a:prstGeom>
          <a:solidFill>
            <a:srgbClr val="66CCFF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8554" name="Rectangle 74"/>
          <p:cNvSpPr>
            <a:spLocks noChangeArrowheads="1"/>
          </p:cNvSpPr>
          <p:nvPr/>
        </p:nvSpPr>
        <p:spPr bwMode="auto">
          <a:xfrm>
            <a:off x="7159193" y="2897355"/>
            <a:ext cx="773971" cy="463550"/>
          </a:xfrm>
          <a:prstGeom prst="rect">
            <a:avLst/>
          </a:prstGeom>
          <a:solidFill>
            <a:srgbClr val="66CCFF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8555" name="Line 75"/>
          <p:cNvSpPr>
            <a:spLocks noChangeShapeType="1"/>
          </p:cNvSpPr>
          <p:nvPr/>
        </p:nvSpPr>
        <p:spPr bwMode="auto">
          <a:xfrm>
            <a:off x="1602139" y="3130718"/>
            <a:ext cx="492527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8556" name="Line 76"/>
          <p:cNvSpPr>
            <a:spLocks noChangeShapeType="1"/>
          </p:cNvSpPr>
          <p:nvPr/>
        </p:nvSpPr>
        <p:spPr bwMode="auto">
          <a:xfrm>
            <a:off x="1602139" y="5743743"/>
            <a:ext cx="492527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8557" name="Line 77"/>
          <p:cNvSpPr>
            <a:spLocks noChangeShapeType="1"/>
          </p:cNvSpPr>
          <p:nvPr/>
        </p:nvSpPr>
        <p:spPr bwMode="auto">
          <a:xfrm>
            <a:off x="1602139" y="4475330"/>
            <a:ext cx="492527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8558" name="Line 78"/>
          <p:cNvSpPr>
            <a:spLocks noChangeShapeType="1"/>
          </p:cNvSpPr>
          <p:nvPr/>
        </p:nvSpPr>
        <p:spPr bwMode="auto">
          <a:xfrm>
            <a:off x="6952508" y="5743743"/>
            <a:ext cx="492527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8559" name="Line 79"/>
          <p:cNvSpPr>
            <a:spLocks noChangeShapeType="1"/>
          </p:cNvSpPr>
          <p:nvPr/>
        </p:nvSpPr>
        <p:spPr bwMode="auto">
          <a:xfrm>
            <a:off x="6964234" y="4475330"/>
            <a:ext cx="492527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8560" name="Line 80"/>
          <p:cNvSpPr>
            <a:spLocks noChangeShapeType="1"/>
          </p:cNvSpPr>
          <p:nvPr/>
        </p:nvSpPr>
        <p:spPr bwMode="auto">
          <a:xfrm>
            <a:off x="6964234" y="3130718"/>
            <a:ext cx="492527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8561" name="Line 81"/>
          <p:cNvSpPr>
            <a:spLocks noChangeShapeType="1"/>
          </p:cNvSpPr>
          <p:nvPr/>
        </p:nvSpPr>
        <p:spPr bwMode="auto">
          <a:xfrm>
            <a:off x="685979" y="5743743"/>
            <a:ext cx="492527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8562" name="Line 82"/>
          <p:cNvSpPr>
            <a:spLocks noChangeShapeType="1"/>
          </p:cNvSpPr>
          <p:nvPr/>
        </p:nvSpPr>
        <p:spPr bwMode="auto">
          <a:xfrm>
            <a:off x="685979" y="4475330"/>
            <a:ext cx="492527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8563" name="Line 83"/>
          <p:cNvSpPr>
            <a:spLocks noChangeShapeType="1"/>
          </p:cNvSpPr>
          <p:nvPr/>
        </p:nvSpPr>
        <p:spPr bwMode="auto">
          <a:xfrm>
            <a:off x="685979" y="3130718"/>
            <a:ext cx="492527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8564" name="Line 84"/>
          <p:cNvSpPr>
            <a:spLocks noChangeShapeType="1"/>
          </p:cNvSpPr>
          <p:nvPr/>
        </p:nvSpPr>
        <p:spPr bwMode="auto">
          <a:xfrm>
            <a:off x="7817362" y="5743743"/>
            <a:ext cx="492527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8565" name="Line 85"/>
          <p:cNvSpPr>
            <a:spLocks noChangeShapeType="1"/>
          </p:cNvSpPr>
          <p:nvPr/>
        </p:nvSpPr>
        <p:spPr bwMode="auto">
          <a:xfrm>
            <a:off x="7817362" y="4475330"/>
            <a:ext cx="492527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8566" name="Line 86"/>
          <p:cNvSpPr>
            <a:spLocks noChangeShapeType="1"/>
          </p:cNvSpPr>
          <p:nvPr/>
        </p:nvSpPr>
        <p:spPr bwMode="auto">
          <a:xfrm>
            <a:off x="7854008" y="3130718"/>
            <a:ext cx="492527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8570" name="Line 90"/>
          <p:cNvSpPr>
            <a:spLocks noChangeShapeType="1"/>
          </p:cNvSpPr>
          <p:nvPr/>
        </p:nvSpPr>
        <p:spPr bwMode="auto">
          <a:xfrm>
            <a:off x="2867171" y="3130718"/>
            <a:ext cx="914693" cy="989012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8571" name="Line 91"/>
          <p:cNvSpPr>
            <a:spLocks noChangeShapeType="1"/>
          </p:cNvSpPr>
          <p:nvPr/>
        </p:nvSpPr>
        <p:spPr bwMode="auto">
          <a:xfrm>
            <a:off x="2867171" y="4475330"/>
            <a:ext cx="914693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8572" name="Line 92"/>
          <p:cNvSpPr>
            <a:spLocks noChangeShapeType="1"/>
          </p:cNvSpPr>
          <p:nvPr/>
        </p:nvSpPr>
        <p:spPr bwMode="auto">
          <a:xfrm flipV="1">
            <a:off x="2867171" y="4780131"/>
            <a:ext cx="914693" cy="963613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8573" name="Line 93"/>
          <p:cNvSpPr>
            <a:spLocks noChangeShapeType="1"/>
          </p:cNvSpPr>
          <p:nvPr/>
        </p:nvSpPr>
        <p:spPr bwMode="auto">
          <a:xfrm flipV="1">
            <a:off x="5463200" y="3130718"/>
            <a:ext cx="640578" cy="989012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8574" name="Line 94"/>
          <p:cNvSpPr>
            <a:spLocks noChangeShapeType="1"/>
          </p:cNvSpPr>
          <p:nvPr/>
        </p:nvSpPr>
        <p:spPr bwMode="auto">
          <a:xfrm>
            <a:off x="5463200" y="4475330"/>
            <a:ext cx="640578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8575" name="Line 95"/>
          <p:cNvSpPr>
            <a:spLocks noChangeShapeType="1"/>
          </p:cNvSpPr>
          <p:nvPr/>
        </p:nvSpPr>
        <p:spPr bwMode="auto">
          <a:xfrm>
            <a:off x="5463200" y="4692819"/>
            <a:ext cx="640578" cy="1050925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8576" name="Text Box 96"/>
          <p:cNvSpPr txBox="1">
            <a:spLocks noChangeArrowheads="1"/>
          </p:cNvSpPr>
          <p:nvPr/>
        </p:nvSpPr>
        <p:spPr bwMode="auto">
          <a:xfrm>
            <a:off x="976446" y="6257836"/>
            <a:ext cx="6589368" cy="52322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l-PL" sz="2800" b="1" dirty="0">
                <a:solidFill>
                  <a:srgbClr val="336600"/>
                </a:solidFill>
              </a:rPr>
              <a:t>BUDOWA </a:t>
            </a:r>
            <a:r>
              <a:rPr lang="pl-PL" sz="2800" b="1" dirty="0" smtClean="0">
                <a:solidFill>
                  <a:srgbClr val="336600"/>
                </a:solidFill>
              </a:rPr>
              <a:t>RUTERA (PRZEŁĄCZNIKA)</a:t>
            </a:r>
            <a:endParaRPr lang="pl-PL" sz="1800" dirty="0"/>
          </a:p>
        </p:txBody>
      </p:sp>
      <p:sp>
        <p:nvSpPr>
          <p:cNvPr id="148577" name="Text Box 97"/>
          <p:cNvSpPr txBox="1">
            <a:spLocks noChangeArrowheads="1"/>
          </p:cNvSpPr>
          <p:nvPr/>
        </p:nvSpPr>
        <p:spPr bwMode="auto">
          <a:xfrm>
            <a:off x="7726624" y="6519446"/>
            <a:ext cx="141737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600" b="1" dirty="0">
                <a:latin typeface="Impact" pitchFamily="34" charset="0"/>
              </a:rPr>
              <a:t>©</a:t>
            </a:r>
            <a:r>
              <a:rPr lang="pl-PL" sz="1400" dirty="0">
                <a:latin typeface="Impact" pitchFamily="34" charset="0"/>
              </a:rPr>
              <a:t> Zdzisław Papir</a:t>
            </a:r>
            <a:endParaRPr lang="pl-PL" sz="2400" dirty="0"/>
          </a:p>
        </p:txBody>
      </p:sp>
      <p:sp>
        <p:nvSpPr>
          <p:cNvPr id="77" name="Text Box 64"/>
          <p:cNvSpPr txBox="1">
            <a:spLocks noChangeArrowheads="1"/>
          </p:cNvSpPr>
          <p:nvPr/>
        </p:nvSpPr>
        <p:spPr bwMode="auto">
          <a:xfrm>
            <a:off x="4953626" y="2221232"/>
            <a:ext cx="3568606" cy="46166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Kolejki (porty) wyjściowe</a:t>
            </a:r>
            <a:endParaRPr lang="pl-P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ChangeArrowheads="1"/>
          </p:cNvSpPr>
          <p:nvPr/>
        </p:nvSpPr>
        <p:spPr bwMode="auto">
          <a:xfrm>
            <a:off x="1125777" y="0"/>
            <a:ext cx="7941999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4400" dirty="0" smtClean="0">
                <a:solidFill>
                  <a:schemeClr val="folHlink"/>
                </a:solidFill>
                <a:latin typeface="Impact" pitchFamily="34" charset="0"/>
              </a:rPr>
              <a:t>KOLEJKOWANIE PAKIETÓW</a:t>
            </a:r>
            <a:endParaRPr kumimoji="1" lang="pl-PL" sz="4400" dirty="0">
              <a:solidFill>
                <a:srgbClr val="336600"/>
              </a:solidFill>
              <a:latin typeface="Impact" pitchFamily="34" charset="0"/>
            </a:endParaRPr>
          </a:p>
        </p:txBody>
      </p:sp>
      <p:sp>
        <p:nvSpPr>
          <p:cNvPr id="148576" name="Text Box 96"/>
          <p:cNvSpPr txBox="1">
            <a:spLocks noChangeArrowheads="1"/>
          </p:cNvSpPr>
          <p:nvPr/>
        </p:nvSpPr>
        <p:spPr bwMode="auto">
          <a:xfrm>
            <a:off x="1217015" y="5347410"/>
            <a:ext cx="6589368" cy="52322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l-PL" sz="2800" b="1" dirty="0">
                <a:solidFill>
                  <a:srgbClr val="336600"/>
                </a:solidFill>
              </a:rPr>
              <a:t>BUDOWA </a:t>
            </a:r>
            <a:r>
              <a:rPr lang="pl-PL" sz="2800" b="1" dirty="0" smtClean="0">
                <a:solidFill>
                  <a:srgbClr val="336600"/>
                </a:solidFill>
              </a:rPr>
              <a:t>RUTERA (PRZEŁĄCZNIKA)</a:t>
            </a:r>
            <a:endParaRPr lang="pl-PL" sz="1800" dirty="0"/>
          </a:p>
        </p:txBody>
      </p:sp>
      <p:sp>
        <p:nvSpPr>
          <p:cNvPr id="148577" name="Text Box 97"/>
          <p:cNvSpPr txBox="1">
            <a:spLocks noChangeArrowheads="1"/>
          </p:cNvSpPr>
          <p:nvPr/>
        </p:nvSpPr>
        <p:spPr bwMode="auto">
          <a:xfrm>
            <a:off x="7726624" y="6519446"/>
            <a:ext cx="141737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600" b="1" dirty="0">
                <a:latin typeface="Impact" pitchFamily="34" charset="0"/>
              </a:rPr>
              <a:t>©</a:t>
            </a:r>
            <a:r>
              <a:rPr lang="pl-PL" sz="1400" dirty="0">
                <a:latin typeface="Impact" pitchFamily="34" charset="0"/>
              </a:rPr>
              <a:t> Zdzisław Papir</a:t>
            </a:r>
            <a:endParaRPr lang="pl-PL" sz="2400" dirty="0"/>
          </a:p>
        </p:txBody>
      </p:sp>
      <p:grpSp>
        <p:nvGrpSpPr>
          <p:cNvPr id="9" name="Grupa 8"/>
          <p:cNvGrpSpPr/>
          <p:nvPr/>
        </p:nvGrpSpPr>
        <p:grpSpPr>
          <a:xfrm>
            <a:off x="431540" y="1143000"/>
            <a:ext cx="8082516" cy="3863031"/>
            <a:chOff x="685979" y="2187099"/>
            <a:chExt cx="8082516" cy="3863031"/>
          </a:xfrm>
        </p:grpSpPr>
        <p:grpSp>
          <p:nvGrpSpPr>
            <p:cNvPr id="2" name="Group 21"/>
            <p:cNvGrpSpPr>
              <a:grpSpLocks/>
            </p:cNvGrpSpPr>
            <p:nvPr/>
          </p:nvGrpSpPr>
          <p:grpSpPr bwMode="auto">
            <a:xfrm>
              <a:off x="2006715" y="2798930"/>
              <a:ext cx="860456" cy="660400"/>
              <a:chOff x="2448" y="2928"/>
              <a:chExt cx="816" cy="480"/>
            </a:xfrm>
          </p:grpSpPr>
          <p:sp>
            <p:nvSpPr>
              <p:cNvPr id="148487" name="Freeform 7"/>
              <p:cNvSpPr>
                <a:spLocks/>
              </p:cNvSpPr>
              <p:nvPr/>
            </p:nvSpPr>
            <p:spPr bwMode="auto">
              <a:xfrm>
                <a:off x="2448" y="2928"/>
                <a:ext cx="816" cy="4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 cmpd="sng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490" name="Line 10"/>
              <p:cNvSpPr>
                <a:spLocks noChangeShapeType="1"/>
              </p:cNvSpPr>
              <p:nvPr/>
            </p:nvSpPr>
            <p:spPr bwMode="auto">
              <a:xfrm>
                <a:off x="2532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00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491" name="Line 11"/>
              <p:cNvSpPr>
                <a:spLocks noChangeShapeType="1"/>
              </p:cNvSpPr>
              <p:nvPr/>
            </p:nvSpPr>
            <p:spPr bwMode="auto">
              <a:xfrm>
                <a:off x="2699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492" name="Line 12"/>
              <p:cNvSpPr>
                <a:spLocks noChangeShapeType="1"/>
              </p:cNvSpPr>
              <p:nvPr/>
            </p:nvSpPr>
            <p:spPr bwMode="auto">
              <a:xfrm>
                <a:off x="2867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493" name="Line 13"/>
              <p:cNvSpPr>
                <a:spLocks noChangeShapeType="1"/>
              </p:cNvSpPr>
              <p:nvPr/>
            </p:nvSpPr>
            <p:spPr bwMode="auto">
              <a:xfrm>
                <a:off x="3035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00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494" name="Line 14"/>
              <p:cNvSpPr>
                <a:spLocks noChangeShapeType="1"/>
              </p:cNvSpPr>
              <p:nvPr/>
            </p:nvSpPr>
            <p:spPr bwMode="auto">
              <a:xfrm>
                <a:off x="3195" y="3014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3" name="Group 22"/>
            <p:cNvGrpSpPr>
              <a:grpSpLocks/>
            </p:cNvGrpSpPr>
            <p:nvPr/>
          </p:nvGrpSpPr>
          <p:grpSpPr bwMode="auto">
            <a:xfrm>
              <a:off x="2006715" y="4119730"/>
              <a:ext cx="860456" cy="660400"/>
              <a:chOff x="2448" y="2928"/>
              <a:chExt cx="816" cy="480"/>
            </a:xfrm>
          </p:grpSpPr>
          <p:sp>
            <p:nvSpPr>
              <p:cNvPr id="148503" name="Freeform 23"/>
              <p:cNvSpPr>
                <a:spLocks/>
              </p:cNvSpPr>
              <p:nvPr/>
            </p:nvSpPr>
            <p:spPr bwMode="auto">
              <a:xfrm>
                <a:off x="2448" y="2928"/>
                <a:ext cx="816" cy="4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 cmpd="sng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504" name="Line 24"/>
              <p:cNvSpPr>
                <a:spLocks noChangeShapeType="1"/>
              </p:cNvSpPr>
              <p:nvPr/>
            </p:nvSpPr>
            <p:spPr bwMode="auto">
              <a:xfrm>
                <a:off x="2532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505" name="Line 25"/>
              <p:cNvSpPr>
                <a:spLocks noChangeShapeType="1"/>
              </p:cNvSpPr>
              <p:nvPr/>
            </p:nvSpPr>
            <p:spPr bwMode="auto">
              <a:xfrm>
                <a:off x="2699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506" name="Line 26"/>
              <p:cNvSpPr>
                <a:spLocks noChangeShapeType="1"/>
              </p:cNvSpPr>
              <p:nvPr/>
            </p:nvSpPr>
            <p:spPr bwMode="auto">
              <a:xfrm>
                <a:off x="2867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507" name="Line 27"/>
              <p:cNvSpPr>
                <a:spLocks noChangeShapeType="1"/>
              </p:cNvSpPr>
              <p:nvPr/>
            </p:nvSpPr>
            <p:spPr bwMode="auto">
              <a:xfrm>
                <a:off x="3035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508" name="Line 28"/>
              <p:cNvSpPr>
                <a:spLocks noChangeShapeType="1"/>
              </p:cNvSpPr>
              <p:nvPr/>
            </p:nvSpPr>
            <p:spPr bwMode="auto">
              <a:xfrm>
                <a:off x="3164" y="3014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00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4" name="Group 29"/>
            <p:cNvGrpSpPr>
              <a:grpSpLocks/>
            </p:cNvGrpSpPr>
            <p:nvPr/>
          </p:nvGrpSpPr>
          <p:grpSpPr bwMode="auto">
            <a:xfrm>
              <a:off x="2006715" y="5389730"/>
              <a:ext cx="860456" cy="660400"/>
              <a:chOff x="2448" y="2928"/>
              <a:chExt cx="816" cy="480"/>
            </a:xfrm>
          </p:grpSpPr>
          <p:sp>
            <p:nvSpPr>
              <p:cNvPr id="148510" name="Freeform 30"/>
              <p:cNvSpPr>
                <a:spLocks/>
              </p:cNvSpPr>
              <p:nvPr/>
            </p:nvSpPr>
            <p:spPr bwMode="auto">
              <a:xfrm>
                <a:off x="2448" y="2928"/>
                <a:ext cx="816" cy="4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 cmpd="sng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511" name="Line 31"/>
              <p:cNvSpPr>
                <a:spLocks noChangeShapeType="1"/>
              </p:cNvSpPr>
              <p:nvPr/>
            </p:nvSpPr>
            <p:spPr bwMode="auto">
              <a:xfrm>
                <a:off x="2532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512" name="Line 32"/>
              <p:cNvSpPr>
                <a:spLocks noChangeShapeType="1"/>
              </p:cNvSpPr>
              <p:nvPr/>
            </p:nvSpPr>
            <p:spPr bwMode="auto">
              <a:xfrm>
                <a:off x="2699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00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513" name="Line 33"/>
              <p:cNvSpPr>
                <a:spLocks noChangeShapeType="1"/>
              </p:cNvSpPr>
              <p:nvPr/>
            </p:nvSpPr>
            <p:spPr bwMode="auto">
              <a:xfrm>
                <a:off x="2867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514" name="Line 34"/>
              <p:cNvSpPr>
                <a:spLocks noChangeShapeType="1"/>
              </p:cNvSpPr>
              <p:nvPr/>
            </p:nvSpPr>
            <p:spPr bwMode="auto">
              <a:xfrm>
                <a:off x="3035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515" name="Line 35"/>
              <p:cNvSpPr>
                <a:spLocks noChangeShapeType="1"/>
              </p:cNvSpPr>
              <p:nvPr/>
            </p:nvSpPr>
            <p:spPr bwMode="auto">
              <a:xfrm>
                <a:off x="3203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5" name="Group 36"/>
            <p:cNvGrpSpPr>
              <a:grpSpLocks/>
            </p:cNvGrpSpPr>
            <p:nvPr/>
          </p:nvGrpSpPr>
          <p:grpSpPr bwMode="auto">
            <a:xfrm>
              <a:off x="4263708" y="2798930"/>
              <a:ext cx="2700528" cy="2835592"/>
              <a:chOff x="703" y="2928"/>
              <a:chExt cx="2561" cy="2061"/>
            </a:xfrm>
          </p:grpSpPr>
          <p:sp>
            <p:nvSpPr>
              <p:cNvPr id="148517" name="Freeform 37"/>
              <p:cNvSpPr>
                <a:spLocks/>
              </p:cNvSpPr>
              <p:nvPr/>
            </p:nvSpPr>
            <p:spPr bwMode="auto">
              <a:xfrm>
                <a:off x="2448" y="2928"/>
                <a:ext cx="816" cy="4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 cmpd="sng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521" name="Line 41"/>
              <p:cNvSpPr>
                <a:spLocks noChangeShapeType="1"/>
              </p:cNvSpPr>
              <p:nvPr/>
            </p:nvSpPr>
            <p:spPr bwMode="auto">
              <a:xfrm>
                <a:off x="1206" y="4653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00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522" name="Line 42"/>
              <p:cNvSpPr>
                <a:spLocks noChangeShapeType="1"/>
              </p:cNvSpPr>
              <p:nvPr/>
            </p:nvSpPr>
            <p:spPr bwMode="auto">
              <a:xfrm>
                <a:off x="1374" y="4653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518" name="Line 38"/>
              <p:cNvSpPr>
                <a:spLocks noChangeShapeType="1"/>
              </p:cNvSpPr>
              <p:nvPr/>
            </p:nvSpPr>
            <p:spPr bwMode="auto">
              <a:xfrm>
                <a:off x="703" y="4653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519" name="Line 39"/>
              <p:cNvSpPr>
                <a:spLocks noChangeShapeType="1"/>
              </p:cNvSpPr>
              <p:nvPr/>
            </p:nvSpPr>
            <p:spPr bwMode="auto">
              <a:xfrm>
                <a:off x="870" y="4653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520" name="Line 40"/>
              <p:cNvSpPr>
                <a:spLocks noChangeShapeType="1"/>
              </p:cNvSpPr>
              <p:nvPr/>
            </p:nvSpPr>
            <p:spPr bwMode="auto">
              <a:xfrm>
                <a:off x="1038" y="4653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6" name="Group 43"/>
            <p:cNvGrpSpPr>
              <a:grpSpLocks/>
            </p:cNvGrpSpPr>
            <p:nvPr/>
          </p:nvGrpSpPr>
          <p:grpSpPr bwMode="auto">
            <a:xfrm>
              <a:off x="6103778" y="4119730"/>
              <a:ext cx="860457" cy="660400"/>
              <a:chOff x="2448" y="2928"/>
              <a:chExt cx="816" cy="480"/>
            </a:xfrm>
          </p:grpSpPr>
          <p:sp>
            <p:nvSpPr>
              <p:cNvPr id="148524" name="Freeform 44"/>
              <p:cNvSpPr>
                <a:spLocks/>
              </p:cNvSpPr>
              <p:nvPr/>
            </p:nvSpPr>
            <p:spPr bwMode="auto">
              <a:xfrm>
                <a:off x="2448" y="2928"/>
                <a:ext cx="816" cy="4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 cmpd="sng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525" name="Line 45"/>
              <p:cNvSpPr>
                <a:spLocks noChangeShapeType="1"/>
              </p:cNvSpPr>
              <p:nvPr/>
            </p:nvSpPr>
            <p:spPr bwMode="auto">
              <a:xfrm>
                <a:off x="2532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00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526" name="Line 46"/>
              <p:cNvSpPr>
                <a:spLocks noChangeShapeType="1"/>
              </p:cNvSpPr>
              <p:nvPr/>
            </p:nvSpPr>
            <p:spPr bwMode="auto">
              <a:xfrm>
                <a:off x="2699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00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527" name="Line 47"/>
              <p:cNvSpPr>
                <a:spLocks noChangeShapeType="1"/>
              </p:cNvSpPr>
              <p:nvPr/>
            </p:nvSpPr>
            <p:spPr bwMode="auto">
              <a:xfrm>
                <a:off x="2867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528" name="Line 48"/>
              <p:cNvSpPr>
                <a:spLocks noChangeShapeType="1"/>
              </p:cNvSpPr>
              <p:nvPr/>
            </p:nvSpPr>
            <p:spPr bwMode="auto">
              <a:xfrm>
                <a:off x="3035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529" name="Line 49"/>
              <p:cNvSpPr>
                <a:spLocks noChangeShapeType="1"/>
              </p:cNvSpPr>
              <p:nvPr/>
            </p:nvSpPr>
            <p:spPr bwMode="auto">
              <a:xfrm>
                <a:off x="3203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7" name="Group 50"/>
            <p:cNvGrpSpPr>
              <a:grpSpLocks/>
            </p:cNvGrpSpPr>
            <p:nvPr/>
          </p:nvGrpSpPr>
          <p:grpSpPr bwMode="auto">
            <a:xfrm>
              <a:off x="6103778" y="5389730"/>
              <a:ext cx="860457" cy="660400"/>
              <a:chOff x="2448" y="2928"/>
              <a:chExt cx="816" cy="480"/>
            </a:xfrm>
          </p:grpSpPr>
          <p:sp>
            <p:nvSpPr>
              <p:cNvPr id="148531" name="Freeform 51"/>
              <p:cNvSpPr>
                <a:spLocks/>
              </p:cNvSpPr>
              <p:nvPr/>
            </p:nvSpPr>
            <p:spPr bwMode="auto">
              <a:xfrm>
                <a:off x="2448" y="2928"/>
                <a:ext cx="816" cy="4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 cmpd="sng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532" name="Line 52"/>
              <p:cNvSpPr>
                <a:spLocks noChangeShapeType="1"/>
              </p:cNvSpPr>
              <p:nvPr/>
            </p:nvSpPr>
            <p:spPr bwMode="auto">
              <a:xfrm>
                <a:off x="2532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00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533" name="Line 53"/>
              <p:cNvSpPr>
                <a:spLocks noChangeShapeType="1"/>
              </p:cNvSpPr>
              <p:nvPr/>
            </p:nvSpPr>
            <p:spPr bwMode="auto">
              <a:xfrm>
                <a:off x="2699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534" name="Line 54"/>
              <p:cNvSpPr>
                <a:spLocks noChangeShapeType="1"/>
              </p:cNvSpPr>
              <p:nvPr/>
            </p:nvSpPr>
            <p:spPr bwMode="auto">
              <a:xfrm>
                <a:off x="2867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535" name="Line 55"/>
              <p:cNvSpPr>
                <a:spLocks noChangeShapeType="1"/>
              </p:cNvSpPr>
              <p:nvPr/>
            </p:nvSpPr>
            <p:spPr bwMode="auto">
              <a:xfrm>
                <a:off x="3035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00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536" name="Line 56"/>
              <p:cNvSpPr>
                <a:spLocks noChangeShapeType="1"/>
              </p:cNvSpPr>
              <p:nvPr/>
            </p:nvSpPr>
            <p:spPr bwMode="auto">
              <a:xfrm>
                <a:off x="3157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00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148544" name="Text Box 64"/>
            <p:cNvSpPr txBox="1">
              <a:spLocks noChangeArrowheads="1"/>
            </p:cNvSpPr>
            <p:nvPr/>
          </p:nvSpPr>
          <p:spPr bwMode="auto">
            <a:xfrm>
              <a:off x="685980" y="2187099"/>
              <a:ext cx="3550972" cy="461665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pl-PL" b="1" dirty="0" smtClean="0">
                  <a:solidFill>
                    <a:srgbClr val="000000"/>
                  </a:solidFill>
                </a:rPr>
                <a:t>Kolejki (porty) wejściowe</a:t>
              </a:r>
              <a:endParaRPr lang="pl-PL" dirty="0"/>
            </a:p>
          </p:txBody>
        </p:sp>
        <p:grpSp>
          <p:nvGrpSpPr>
            <p:cNvPr id="8" name="Group 68"/>
            <p:cNvGrpSpPr>
              <a:grpSpLocks/>
            </p:cNvGrpSpPr>
            <p:nvPr/>
          </p:nvGrpSpPr>
          <p:grpSpPr bwMode="auto">
            <a:xfrm>
              <a:off x="3781864" y="3713330"/>
              <a:ext cx="1691597" cy="1295400"/>
              <a:chOff x="3072" y="2352"/>
              <a:chExt cx="1154" cy="816"/>
            </a:xfrm>
          </p:grpSpPr>
          <p:sp>
            <p:nvSpPr>
              <p:cNvPr id="148546" name="Rectangle 66"/>
              <p:cNvSpPr>
                <a:spLocks noChangeArrowheads="1"/>
              </p:cNvSpPr>
              <p:nvPr/>
            </p:nvSpPr>
            <p:spPr bwMode="auto">
              <a:xfrm>
                <a:off x="3072" y="2352"/>
                <a:ext cx="1147" cy="816"/>
              </a:xfrm>
              <a:prstGeom prst="rect">
                <a:avLst/>
              </a:prstGeom>
              <a:solidFill>
                <a:schemeClr val="accent1"/>
              </a:soli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547" name="Text Box 67"/>
              <p:cNvSpPr txBox="1">
                <a:spLocks noChangeArrowheads="1"/>
              </p:cNvSpPr>
              <p:nvPr/>
            </p:nvSpPr>
            <p:spPr bwMode="auto">
              <a:xfrm>
                <a:off x="3138" y="2608"/>
                <a:ext cx="1088" cy="407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pl-PL" sz="1800" b="1" dirty="0" smtClean="0">
                    <a:solidFill>
                      <a:srgbClr val="000000"/>
                    </a:solidFill>
                  </a:rPr>
                  <a:t>przetwarzanie</a:t>
                </a:r>
                <a:br>
                  <a:rPr lang="pl-PL" sz="1800" b="1" dirty="0" smtClean="0">
                    <a:solidFill>
                      <a:srgbClr val="000000"/>
                    </a:solidFill>
                  </a:rPr>
                </a:br>
                <a:r>
                  <a:rPr lang="pl-PL" sz="1800" b="1" dirty="0" smtClean="0">
                    <a:solidFill>
                      <a:srgbClr val="000000"/>
                    </a:solidFill>
                  </a:rPr>
                  <a:t>pakietów</a:t>
                </a:r>
              </a:p>
            </p:txBody>
          </p:sp>
        </p:grpSp>
        <p:sp>
          <p:nvSpPr>
            <p:cNvPr id="148549" name="Rectangle 69"/>
            <p:cNvSpPr>
              <a:spLocks noChangeArrowheads="1"/>
            </p:cNvSpPr>
            <p:nvPr/>
          </p:nvSpPr>
          <p:spPr bwMode="auto">
            <a:xfrm>
              <a:off x="967423" y="5488155"/>
              <a:ext cx="773971" cy="463550"/>
            </a:xfrm>
            <a:prstGeom prst="rect">
              <a:avLst/>
            </a:prstGeom>
            <a:solidFill>
              <a:srgbClr val="66CCFF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50" name="Rectangle 70"/>
            <p:cNvSpPr>
              <a:spLocks noChangeArrowheads="1"/>
            </p:cNvSpPr>
            <p:nvPr/>
          </p:nvSpPr>
          <p:spPr bwMode="auto">
            <a:xfrm>
              <a:off x="967423" y="4218155"/>
              <a:ext cx="773971" cy="463550"/>
            </a:xfrm>
            <a:prstGeom prst="rect">
              <a:avLst/>
            </a:prstGeom>
            <a:solidFill>
              <a:srgbClr val="66CCFF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51" name="Rectangle 71"/>
            <p:cNvSpPr>
              <a:spLocks noChangeArrowheads="1"/>
            </p:cNvSpPr>
            <p:nvPr/>
          </p:nvSpPr>
          <p:spPr bwMode="auto">
            <a:xfrm>
              <a:off x="967423" y="2897355"/>
              <a:ext cx="773971" cy="463550"/>
            </a:xfrm>
            <a:prstGeom prst="rect">
              <a:avLst/>
            </a:prstGeom>
            <a:solidFill>
              <a:srgbClr val="66CCFF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52" name="Rectangle 72"/>
            <p:cNvSpPr>
              <a:spLocks noChangeArrowheads="1"/>
            </p:cNvSpPr>
            <p:nvPr/>
          </p:nvSpPr>
          <p:spPr bwMode="auto">
            <a:xfrm>
              <a:off x="7437768" y="5488616"/>
              <a:ext cx="773971" cy="463550"/>
            </a:xfrm>
            <a:prstGeom prst="rect">
              <a:avLst/>
            </a:prstGeom>
            <a:solidFill>
              <a:srgbClr val="66CCFF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53" name="Rectangle 73"/>
            <p:cNvSpPr>
              <a:spLocks noChangeArrowheads="1"/>
            </p:cNvSpPr>
            <p:nvPr/>
          </p:nvSpPr>
          <p:spPr bwMode="auto">
            <a:xfrm>
              <a:off x="7489826" y="4226534"/>
              <a:ext cx="773971" cy="463550"/>
            </a:xfrm>
            <a:prstGeom prst="rect">
              <a:avLst/>
            </a:prstGeom>
            <a:solidFill>
              <a:srgbClr val="66CCFF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54" name="Rectangle 74"/>
            <p:cNvSpPr>
              <a:spLocks noChangeArrowheads="1"/>
            </p:cNvSpPr>
            <p:nvPr/>
          </p:nvSpPr>
          <p:spPr bwMode="auto">
            <a:xfrm>
              <a:off x="7452952" y="2897355"/>
              <a:ext cx="773971" cy="463550"/>
            </a:xfrm>
            <a:prstGeom prst="rect">
              <a:avLst/>
            </a:prstGeom>
            <a:solidFill>
              <a:srgbClr val="66CCFF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55" name="Line 75"/>
            <p:cNvSpPr>
              <a:spLocks noChangeShapeType="1"/>
            </p:cNvSpPr>
            <p:nvPr/>
          </p:nvSpPr>
          <p:spPr bwMode="auto">
            <a:xfrm>
              <a:off x="1602139" y="3130718"/>
              <a:ext cx="49252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56" name="Line 76"/>
            <p:cNvSpPr>
              <a:spLocks noChangeShapeType="1"/>
            </p:cNvSpPr>
            <p:nvPr/>
          </p:nvSpPr>
          <p:spPr bwMode="auto">
            <a:xfrm>
              <a:off x="1602139" y="5743743"/>
              <a:ext cx="49252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57" name="Line 77"/>
            <p:cNvSpPr>
              <a:spLocks noChangeShapeType="1"/>
            </p:cNvSpPr>
            <p:nvPr/>
          </p:nvSpPr>
          <p:spPr bwMode="auto">
            <a:xfrm>
              <a:off x="1602139" y="4475330"/>
              <a:ext cx="49252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58" name="Line 78"/>
            <p:cNvSpPr>
              <a:spLocks noChangeShapeType="1"/>
            </p:cNvSpPr>
            <p:nvPr/>
          </p:nvSpPr>
          <p:spPr bwMode="auto">
            <a:xfrm>
              <a:off x="6952508" y="5743743"/>
              <a:ext cx="49252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59" name="Line 79"/>
            <p:cNvSpPr>
              <a:spLocks noChangeShapeType="1"/>
            </p:cNvSpPr>
            <p:nvPr/>
          </p:nvSpPr>
          <p:spPr bwMode="auto">
            <a:xfrm>
              <a:off x="6964234" y="4475330"/>
              <a:ext cx="49252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60" name="Line 80"/>
            <p:cNvSpPr>
              <a:spLocks noChangeShapeType="1"/>
            </p:cNvSpPr>
            <p:nvPr/>
          </p:nvSpPr>
          <p:spPr bwMode="auto">
            <a:xfrm>
              <a:off x="6964234" y="3130718"/>
              <a:ext cx="49252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61" name="Line 81"/>
            <p:cNvSpPr>
              <a:spLocks noChangeShapeType="1"/>
            </p:cNvSpPr>
            <p:nvPr/>
          </p:nvSpPr>
          <p:spPr bwMode="auto">
            <a:xfrm>
              <a:off x="685979" y="5743743"/>
              <a:ext cx="49252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62" name="Line 82"/>
            <p:cNvSpPr>
              <a:spLocks noChangeShapeType="1"/>
            </p:cNvSpPr>
            <p:nvPr/>
          </p:nvSpPr>
          <p:spPr bwMode="auto">
            <a:xfrm>
              <a:off x="685979" y="4475330"/>
              <a:ext cx="49252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63" name="Line 83"/>
            <p:cNvSpPr>
              <a:spLocks noChangeShapeType="1"/>
            </p:cNvSpPr>
            <p:nvPr/>
          </p:nvSpPr>
          <p:spPr bwMode="auto">
            <a:xfrm>
              <a:off x="685979" y="3130718"/>
              <a:ext cx="49252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64" name="Line 84"/>
            <p:cNvSpPr>
              <a:spLocks noChangeShapeType="1"/>
            </p:cNvSpPr>
            <p:nvPr/>
          </p:nvSpPr>
          <p:spPr bwMode="auto">
            <a:xfrm>
              <a:off x="8226923" y="5743743"/>
              <a:ext cx="49252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65" name="Line 85"/>
            <p:cNvSpPr>
              <a:spLocks noChangeShapeType="1"/>
            </p:cNvSpPr>
            <p:nvPr/>
          </p:nvSpPr>
          <p:spPr bwMode="auto">
            <a:xfrm>
              <a:off x="8275968" y="4475330"/>
              <a:ext cx="49252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66" name="Line 86"/>
            <p:cNvSpPr>
              <a:spLocks noChangeShapeType="1"/>
            </p:cNvSpPr>
            <p:nvPr/>
          </p:nvSpPr>
          <p:spPr bwMode="auto">
            <a:xfrm>
              <a:off x="8235459" y="3130718"/>
              <a:ext cx="49252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70" name="Line 90"/>
            <p:cNvSpPr>
              <a:spLocks noChangeShapeType="1"/>
            </p:cNvSpPr>
            <p:nvPr/>
          </p:nvSpPr>
          <p:spPr bwMode="auto">
            <a:xfrm>
              <a:off x="2867171" y="3130718"/>
              <a:ext cx="914693" cy="989012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71" name="Line 91"/>
            <p:cNvSpPr>
              <a:spLocks noChangeShapeType="1"/>
            </p:cNvSpPr>
            <p:nvPr/>
          </p:nvSpPr>
          <p:spPr bwMode="auto">
            <a:xfrm>
              <a:off x="2867171" y="4475330"/>
              <a:ext cx="914693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72" name="Line 92"/>
            <p:cNvSpPr>
              <a:spLocks noChangeShapeType="1"/>
            </p:cNvSpPr>
            <p:nvPr/>
          </p:nvSpPr>
          <p:spPr bwMode="auto">
            <a:xfrm flipV="1">
              <a:off x="2867171" y="4780131"/>
              <a:ext cx="914693" cy="963613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73" name="Line 93"/>
            <p:cNvSpPr>
              <a:spLocks noChangeShapeType="1"/>
            </p:cNvSpPr>
            <p:nvPr/>
          </p:nvSpPr>
          <p:spPr bwMode="auto">
            <a:xfrm flipV="1">
              <a:off x="5463200" y="3130718"/>
              <a:ext cx="640578" cy="989012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74" name="Line 94"/>
            <p:cNvSpPr>
              <a:spLocks noChangeShapeType="1"/>
            </p:cNvSpPr>
            <p:nvPr/>
          </p:nvSpPr>
          <p:spPr bwMode="auto">
            <a:xfrm>
              <a:off x="5463200" y="4475330"/>
              <a:ext cx="640578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75" name="Line 95"/>
            <p:cNvSpPr>
              <a:spLocks noChangeShapeType="1"/>
            </p:cNvSpPr>
            <p:nvPr/>
          </p:nvSpPr>
          <p:spPr bwMode="auto">
            <a:xfrm>
              <a:off x="5463200" y="4692819"/>
              <a:ext cx="640578" cy="1050925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7" name="Text Box 64"/>
            <p:cNvSpPr txBox="1">
              <a:spLocks noChangeArrowheads="1"/>
            </p:cNvSpPr>
            <p:nvPr/>
          </p:nvSpPr>
          <p:spPr bwMode="auto">
            <a:xfrm>
              <a:off x="4953626" y="2221232"/>
              <a:ext cx="3568606" cy="461665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pl-PL" b="1" dirty="0" smtClean="0">
                  <a:solidFill>
                    <a:srgbClr val="000000"/>
                  </a:solidFill>
                </a:rPr>
                <a:t>Kolejki (porty) wyjściowe</a:t>
              </a:r>
              <a:endParaRPr lang="pl-PL" dirty="0"/>
            </a:p>
          </p:txBody>
        </p:sp>
      </p:grpSp>
      <p:sp>
        <p:nvSpPr>
          <p:cNvPr id="79" name="Line 38"/>
          <p:cNvSpPr>
            <a:spLocks noChangeShapeType="1"/>
          </p:cNvSpPr>
          <p:nvPr/>
        </p:nvSpPr>
        <p:spPr bwMode="auto">
          <a:xfrm>
            <a:off x="5937916" y="1864898"/>
            <a:ext cx="0" cy="46228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0" name="Line 39"/>
          <p:cNvSpPr>
            <a:spLocks noChangeShapeType="1"/>
          </p:cNvSpPr>
          <p:nvPr/>
        </p:nvSpPr>
        <p:spPr bwMode="auto">
          <a:xfrm>
            <a:off x="6114014" y="1864898"/>
            <a:ext cx="0" cy="46228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1" name="Line 40"/>
          <p:cNvSpPr>
            <a:spLocks noChangeShapeType="1"/>
          </p:cNvSpPr>
          <p:nvPr/>
        </p:nvSpPr>
        <p:spPr bwMode="auto">
          <a:xfrm>
            <a:off x="6291167" y="1864898"/>
            <a:ext cx="0" cy="46228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" name="Line 41"/>
          <p:cNvSpPr>
            <a:spLocks noChangeShapeType="1"/>
          </p:cNvSpPr>
          <p:nvPr/>
        </p:nvSpPr>
        <p:spPr bwMode="auto">
          <a:xfrm>
            <a:off x="6468320" y="1864898"/>
            <a:ext cx="0" cy="46228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" name="Line 42"/>
          <p:cNvSpPr>
            <a:spLocks noChangeShapeType="1"/>
          </p:cNvSpPr>
          <p:nvPr/>
        </p:nvSpPr>
        <p:spPr bwMode="auto">
          <a:xfrm>
            <a:off x="6645473" y="1864898"/>
            <a:ext cx="0" cy="46228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90" name="Line 39"/>
          <p:cNvSpPr>
            <a:spLocks noChangeShapeType="1"/>
          </p:cNvSpPr>
          <p:nvPr/>
        </p:nvSpPr>
        <p:spPr bwMode="auto">
          <a:xfrm flipH="1" flipV="1">
            <a:off x="7320692" y="2091713"/>
            <a:ext cx="472138" cy="11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91" name="Line 39"/>
          <p:cNvSpPr>
            <a:spLocks noChangeShapeType="1"/>
          </p:cNvSpPr>
          <p:nvPr/>
        </p:nvSpPr>
        <p:spPr bwMode="auto">
          <a:xfrm flipH="1" flipV="1">
            <a:off x="7386303" y="3427982"/>
            <a:ext cx="472138" cy="11"/>
          </a:xfrm>
          <a:prstGeom prst="line">
            <a:avLst/>
          </a:prstGeom>
          <a:noFill/>
          <a:ln w="76200">
            <a:solidFill>
              <a:srgbClr val="00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92" name="Line 39"/>
          <p:cNvSpPr>
            <a:spLocks noChangeShapeType="1"/>
          </p:cNvSpPr>
          <p:nvPr/>
        </p:nvSpPr>
        <p:spPr bwMode="auto">
          <a:xfrm flipH="1" flipV="1">
            <a:off x="7334245" y="4699644"/>
            <a:ext cx="472138" cy="11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601922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70" name="Rectangle 42"/>
          <p:cNvSpPr>
            <a:spLocks noChangeArrowheads="1"/>
          </p:cNvSpPr>
          <p:nvPr/>
        </p:nvSpPr>
        <p:spPr bwMode="auto">
          <a:xfrm>
            <a:off x="5558520" y="2189164"/>
            <a:ext cx="1115516" cy="668337"/>
          </a:xfrm>
          <a:prstGeom prst="rect">
            <a:avLst/>
          </a:prstGeom>
          <a:solidFill>
            <a:srgbClr val="99CCFF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0530" name="Rectangle 2"/>
          <p:cNvSpPr>
            <a:spLocks noChangeArrowheads="1"/>
          </p:cNvSpPr>
          <p:nvPr/>
        </p:nvSpPr>
        <p:spPr bwMode="auto">
          <a:xfrm>
            <a:off x="1125777" y="228600"/>
            <a:ext cx="7941999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4400" dirty="0" smtClean="0">
                <a:solidFill>
                  <a:srgbClr val="3333CC"/>
                </a:solidFill>
                <a:latin typeface="Impact" pitchFamily="34" charset="0"/>
              </a:rPr>
              <a:t>Algorytm FCFS</a:t>
            </a:r>
            <a:r>
              <a:rPr kumimoji="1" lang="pl-PL" sz="4400" dirty="0">
                <a:solidFill>
                  <a:srgbClr val="3333CC"/>
                </a:solidFill>
                <a:latin typeface="Impact" pitchFamily="34" charset="0"/>
              </a:rPr>
              <a:t/>
            </a:r>
            <a:br>
              <a:rPr kumimoji="1" lang="pl-PL" sz="4400" dirty="0">
                <a:solidFill>
                  <a:srgbClr val="3333CC"/>
                </a:solidFill>
                <a:latin typeface="Impact" pitchFamily="34" charset="0"/>
              </a:rPr>
            </a:br>
            <a:r>
              <a:rPr kumimoji="1" lang="pl-PL" sz="4400" i="1" dirty="0">
                <a:solidFill>
                  <a:srgbClr val="3333CC"/>
                </a:solidFill>
                <a:latin typeface="Impact" pitchFamily="34" charset="0"/>
              </a:rPr>
              <a:t>First </a:t>
            </a:r>
            <a:r>
              <a:rPr kumimoji="1" lang="pl-PL" sz="4400" i="1" dirty="0" err="1">
                <a:solidFill>
                  <a:srgbClr val="3333CC"/>
                </a:solidFill>
                <a:latin typeface="Impact" pitchFamily="34" charset="0"/>
              </a:rPr>
              <a:t>Come</a:t>
            </a:r>
            <a:r>
              <a:rPr kumimoji="1" lang="pl-PL" sz="4400" i="1" dirty="0">
                <a:solidFill>
                  <a:srgbClr val="3333CC"/>
                </a:solidFill>
                <a:latin typeface="Impact" pitchFamily="34" charset="0"/>
              </a:rPr>
              <a:t> First </a:t>
            </a:r>
            <a:r>
              <a:rPr kumimoji="1" lang="pl-PL" sz="4400" i="1" dirty="0" err="1">
                <a:solidFill>
                  <a:srgbClr val="3333CC"/>
                </a:solidFill>
                <a:latin typeface="Impact" pitchFamily="34" charset="0"/>
              </a:rPr>
              <a:t>Served</a:t>
            </a:r>
            <a:endParaRPr kumimoji="1" lang="pl-PL" sz="4400" dirty="0">
              <a:solidFill>
                <a:srgbClr val="336600"/>
              </a:solidFill>
              <a:latin typeface="Impact" pitchFamily="34" charset="0"/>
            </a:endParaRPr>
          </a:p>
        </p:txBody>
      </p:sp>
      <p:sp>
        <p:nvSpPr>
          <p:cNvPr id="150561" name="Text Box 33"/>
          <p:cNvSpPr txBox="1">
            <a:spLocks noChangeArrowheads="1"/>
          </p:cNvSpPr>
          <p:nvPr/>
        </p:nvSpPr>
        <p:spPr bwMode="auto">
          <a:xfrm>
            <a:off x="1407221" y="3647848"/>
            <a:ext cx="6542176" cy="2246769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buFontTx/>
              <a:buChar char="•"/>
            </a:pPr>
            <a:r>
              <a:rPr lang="pl-PL" sz="2800" b="1" dirty="0" smtClean="0">
                <a:solidFill>
                  <a:srgbClr val="000000"/>
                </a:solidFill>
              </a:rPr>
              <a:t> wspólne kolejkowanie, a zatem</a:t>
            </a:r>
            <a:br>
              <a:rPr lang="pl-PL" sz="2800" b="1" dirty="0" smtClean="0">
                <a:solidFill>
                  <a:srgbClr val="000000"/>
                </a:solidFill>
              </a:rPr>
            </a:br>
            <a:r>
              <a:rPr lang="pl-PL" sz="2800" b="1" dirty="0" smtClean="0">
                <a:solidFill>
                  <a:srgbClr val="000000"/>
                </a:solidFill>
              </a:rPr>
              <a:t>transmisja w kolejności przybyć</a:t>
            </a:r>
            <a:endParaRPr lang="pl-PL" sz="2800" b="1" dirty="0">
              <a:solidFill>
                <a:srgbClr val="000000"/>
              </a:solidFill>
            </a:endParaRPr>
          </a:p>
          <a:p>
            <a:pPr algn="l">
              <a:buFontTx/>
              <a:buChar char="•"/>
            </a:pPr>
            <a:r>
              <a:rPr lang="pl-PL" sz="2800" b="1" dirty="0">
                <a:solidFill>
                  <a:srgbClr val="000000"/>
                </a:solidFill>
              </a:rPr>
              <a:t> </a:t>
            </a:r>
            <a:r>
              <a:rPr lang="pl-PL" sz="2800" b="1" dirty="0" smtClean="0">
                <a:solidFill>
                  <a:srgbClr val="000000"/>
                </a:solidFill>
              </a:rPr>
              <a:t>dłuższe pakiety blokują krótsze pakiety</a:t>
            </a:r>
            <a:endParaRPr lang="pl-PL" sz="2800" b="1" dirty="0">
              <a:solidFill>
                <a:srgbClr val="000000"/>
              </a:solidFill>
            </a:endParaRPr>
          </a:p>
          <a:p>
            <a:pPr algn="l">
              <a:buFontTx/>
              <a:buChar char="•"/>
            </a:pPr>
            <a:r>
              <a:rPr lang="pl-PL" sz="2800" b="1" dirty="0">
                <a:solidFill>
                  <a:srgbClr val="000000"/>
                </a:solidFill>
              </a:rPr>
              <a:t> </a:t>
            </a:r>
            <a:r>
              <a:rPr lang="pl-PL" sz="2800" b="1" dirty="0" smtClean="0">
                <a:solidFill>
                  <a:srgbClr val="000000"/>
                </a:solidFill>
              </a:rPr>
              <a:t>niesprawiedliwy podział przepustowości</a:t>
            </a:r>
            <a:endParaRPr lang="pl-PL" sz="2800" b="1" dirty="0">
              <a:solidFill>
                <a:srgbClr val="000000"/>
              </a:solidFill>
            </a:endParaRPr>
          </a:p>
          <a:p>
            <a:pPr algn="l">
              <a:buFontTx/>
              <a:buChar char="•"/>
            </a:pPr>
            <a:r>
              <a:rPr lang="pl-PL" sz="2800" b="1" dirty="0">
                <a:solidFill>
                  <a:srgbClr val="000000"/>
                </a:solidFill>
              </a:rPr>
              <a:t> </a:t>
            </a:r>
            <a:r>
              <a:rPr lang="pl-PL" sz="2800" b="1" dirty="0" smtClean="0">
                <a:solidFill>
                  <a:srgbClr val="000000"/>
                </a:solidFill>
              </a:rPr>
              <a:t>prosta implementacja</a:t>
            </a:r>
            <a:endParaRPr lang="pl-PL" dirty="0">
              <a:solidFill>
                <a:srgbClr val="000000"/>
              </a:solidFill>
            </a:endParaRP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1407220" y="2200275"/>
            <a:ext cx="2392274" cy="704850"/>
            <a:chOff x="960" y="1332"/>
            <a:chExt cx="1632" cy="444"/>
          </a:xfrm>
        </p:grpSpPr>
        <p:sp>
          <p:nvSpPr>
            <p:cNvPr id="150537" name="Line 9"/>
            <p:cNvSpPr>
              <a:spLocks noChangeShapeType="1"/>
            </p:cNvSpPr>
            <p:nvPr/>
          </p:nvSpPr>
          <p:spPr bwMode="auto">
            <a:xfrm>
              <a:off x="960" y="1332"/>
              <a:ext cx="1632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0539" name="Line 11"/>
            <p:cNvSpPr>
              <a:spLocks noChangeShapeType="1"/>
            </p:cNvSpPr>
            <p:nvPr/>
          </p:nvSpPr>
          <p:spPr bwMode="auto">
            <a:xfrm>
              <a:off x="960" y="1776"/>
              <a:ext cx="1632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150542" name="Rectangle 14"/>
          <p:cNvSpPr>
            <a:spLocks noChangeArrowheads="1"/>
          </p:cNvSpPr>
          <p:nvPr/>
        </p:nvSpPr>
        <p:spPr bwMode="auto">
          <a:xfrm>
            <a:off x="1407220" y="1809750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0543" name="Rectangle 15"/>
          <p:cNvSpPr>
            <a:spLocks noChangeArrowheads="1"/>
          </p:cNvSpPr>
          <p:nvPr/>
        </p:nvSpPr>
        <p:spPr bwMode="auto">
          <a:xfrm>
            <a:off x="1759025" y="1809750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0548" name="Rectangle 20"/>
          <p:cNvSpPr>
            <a:spLocks noChangeArrowheads="1"/>
          </p:cNvSpPr>
          <p:nvPr/>
        </p:nvSpPr>
        <p:spPr bwMode="auto">
          <a:xfrm>
            <a:off x="1970108" y="2552700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0549" name="Rectangle 21"/>
          <p:cNvSpPr>
            <a:spLocks noChangeArrowheads="1"/>
          </p:cNvSpPr>
          <p:nvPr/>
        </p:nvSpPr>
        <p:spPr bwMode="auto">
          <a:xfrm>
            <a:off x="2181191" y="1809750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0550" name="Rectangle 22"/>
          <p:cNvSpPr>
            <a:spLocks noChangeArrowheads="1"/>
          </p:cNvSpPr>
          <p:nvPr/>
        </p:nvSpPr>
        <p:spPr bwMode="auto">
          <a:xfrm>
            <a:off x="3166246" y="1809750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0553" name="Rectangle 25"/>
          <p:cNvSpPr>
            <a:spLocks noChangeArrowheads="1"/>
          </p:cNvSpPr>
          <p:nvPr/>
        </p:nvSpPr>
        <p:spPr bwMode="auto">
          <a:xfrm>
            <a:off x="2392274" y="2552700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0554" name="Rectangle 26"/>
          <p:cNvSpPr>
            <a:spLocks noChangeArrowheads="1"/>
          </p:cNvSpPr>
          <p:nvPr/>
        </p:nvSpPr>
        <p:spPr bwMode="auto">
          <a:xfrm>
            <a:off x="2673719" y="2552700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0555" name="Rectangle 27"/>
          <p:cNvSpPr>
            <a:spLocks noChangeArrowheads="1"/>
          </p:cNvSpPr>
          <p:nvPr/>
        </p:nvSpPr>
        <p:spPr bwMode="auto">
          <a:xfrm>
            <a:off x="2955163" y="2552700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pSp>
        <p:nvGrpSpPr>
          <p:cNvPr id="3" name="Group 43"/>
          <p:cNvGrpSpPr>
            <a:grpSpLocks/>
          </p:cNvGrpSpPr>
          <p:nvPr/>
        </p:nvGrpSpPr>
        <p:grpSpPr bwMode="auto">
          <a:xfrm>
            <a:off x="5558520" y="2038350"/>
            <a:ext cx="3173575" cy="452438"/>
            <a:chOff x="3739" y="1323"/>
            <a:chExt cx="2165" cy="285"/>
          </a:xfrm>
        </p:grpSpPr>
        <p:sp>
          <p:nvSpPr>
            <p:cNvPr id="150540" name="Line 12"/>
            <p:cNvSpPr>
              <a:spLocks noChangeShapeType="1"/>
            </p:cNvSpPr>
            <p:nvPr/>
          </p:nvSpPr>
          <p:spPr bwMode="auto">
            <a:xfrm>
              <a:off x="3739" y="1608"/>
              <a:ext cx="2165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0546" name="Rectangle 18"/>
            <p:cNvSpPr>
              <a:spLocks noChangeArrowheads="1"/>
            </p:cNvSpPr>
            <p:nvPr/>
          </p:nvSpPr>
          <p:spPr bwMode="auto">
            <a:xfrm>
              <a:off x="3841" y="1323"/>
              <a:ext cx="144" cy="192"/>
            </a:xfrm>
            <a:prstGeom prst="rect">
              <a:avLst/>
            </a:prstGeom>
            <a:solidFill>
              <a:schemeClr val="folHlink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0547" name="Rectangle 19"/>
            <p:cNvSpPr>
              <a:spLocks noChangeArrowheads="1"/>
            </p:cNvSpPr>
            <p:nvPr/>
          </p:nvSpPr>
          <p:spPr bwMode="auto">
            <a:xfrm>
              <a:off x="4074" y="1332"/>
              <a:ext cx="144" cy="192"/>
            </a:xfrm>
            <a:prstGeom prst="rect">
              <a:avLst/>
            </a:prstGeom>
            <a:solidFill>
              <a:schemeClr val="folHlink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0551" name="Rectangle 23"/>
            <p:cNvSpPr>
              <a:spLocks noChangeArrowheads="1"/>
            </p:cNvSpPr>
            <p:nvPr/>
          </p:nvSpPr>
          <p:spPr bwMode="auto">
            <a:xfrm>
              <a:off x="4540" y="1332"/>
              <a:ext cx="144" cy="192"/>
            </a:xfrm>
            <a:prstGeom prst="rect">
              <a:avLst/>
            </a:prstGeom>
            <a:solidFill>
              <a:schemeClr val="folHlink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0552" name="Rectangle 24"/>
            <p:cNvSpPr>
              <a:spLocks noChangeArrowheads="1"/>
            </p:cNvSpPr>
            <p:nvPr/>
          </p:nvSpPr>
          <p:spPr bwMode="auto">
            <a:xfrm>
              <a:off x="5472" y="1332"/>
              <a:ext cx="144" cy="192"/>
            </a:xfrm>
            <a:prstGeom prst="rect">
              <a:avLst/>
            </a:prstGeom>
            <a:solidFill>
              <a:schemeClr val="folHlink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0556" name="Rectangle 28"/>
            <p:cNvSpPr>
              <a:spLocks noChangeArrowheads="1"/>
            </p:cNvSpPr>
            <p:nvPr/>
          </p:nvSpPr>
          <p:spPr bwMode="auto">
            <a:xfrm>
              <a:off x="4307" y="1332"/>
              <a:ext cx="144" cy="192"/>
            </a:xfrm>
            <a:prstGeom prst="rect">
              <a:avLst/>
            </a:prstGeom>
            <a:solidFill>
              <a:srgbClr val="3333CC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0557" name="Rectangle 29"/>
            <p:cNvSpPr>
              <a:spLocks noChangeArrowheads="1"/>
            </p:cNvSpPr>
            <p:nvPr/>
          </p:nvSpPr>
          <p:spPr bwMode="auto">
            <a:xfrm>
              <a:off x="4773" y="1332"/>
              <a:ext cx="144" cy="192"/>
            </a:xfrm>
            <a:prstGeom prst="rect">
              <a:avLst/>
            </a:prstGeom>
            <a:solidFill>
              <a:srgbClr val="3333CC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0558" name="Rectangle 30"/>
            <p:cNvSpPr>
              <a:spLocks noChangeArrowheads="1"/>
            </p:cNvSpPr>
            <p:nvPr/>
          </p:nvSpPr>
          <p:spPr bwMode="auto">
            <a:xfrm>
              <a:off x="5006" y="1332"/>
              <a:ext cx="144" cy="192"/>
            </a:xfrm>
            <a:prstGeom prst="rect">
              <a:avLst/>
            </a:prstGeom>
            <a:solidFill>
              <a:srgbClr val="3333CC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0559" name="Rectangle 31"/>
            <p:cNvSpPr>
              <a:spLocks noChangeArrowheads="1"/>
            </p:cNvSpPr>
            <p:nvPr/>
          </p:nvSpPr>
          <p:spPr bwMode="auto">
            <a:xfrm>
              <a:off x="5239" y="1332"/>
              <a:ext cx="144" cy="192"/>
            </a:xfrm>
            <a:prstGeom prst="rect">
              <a:avLst/>
            </a:prstGeom>
            <a:solidFill>
              <a:srgbClr val="3333CC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4" name="Group 34"/>
          <p:cNvGrpSpPr>
            <a:grpSpLocks/>
          </p:cNvGrpSpPr>
          <p:nvPr/>
        </p:nvGrpSpPr>
        <p:grpSpPr bwMode="auto">
          <a:xfrm>
            <a:off x="3811222" y="1981201"/>
            <a:ext cx="1493706" cy="1146175"/>
            <a:chOff x="2448" y="2928"/>
            <a:chExt cx="816" cy="480"/>
          </a:xfrm>
        </p:grpSpPr>
        <p:sp>
          <p:nvSpPr>
            <p:cNvPr id="150563" name="Freeform 35"/>
            <p:cNvSpPr>
              <a:spLocks/>
            </p:cNvSpPr>
            <p:nvPr/>
          </p:nvSpPr>
          <p:spPr bwMode="auto">
            <a:xfrm>
              <a:off x="2448" y="2928"/>
              <a:ext cx="816" cy="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0564" name="Line 36"/>
            <p:cNvSpPr>
              <a:spLocks noChangeShapeType="1"/>
            </p:cNvSpPr>
            <p:nvPr/>
          </p:nvSpPr>
          <p:spPr bwMode="auto">
            <a:xfrm>
              <a:off x="2532" y="3008"/>
              <a:ext cx="0" cy="336"/>
            </a:xfrm>
            <a:prstGeom prst="line">
              <a:avLst/>
            </a:prstGeom>
            <a:noFill/>
            <a:ln w="76200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0565" name="Line 37"/>
            <p:cNvSpPr>
              <a:spLocks noChangeShapeType="1"/>
            </p:cNvSpPr>
            <p:nvPr/>
          </p:nvSpPr>
          <p:spPr bwMode="auto">
            <a:xfrm>
              <a:off x="2699" y="3008"/>
              <a:ext cx="0" cy="336"/>
            </a:xfrm>
            <a:prstGeom prst="line">
              <a:avLst/>
            </a:prstGeom>
            <a:noFill/>
            <a:ln w="76200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0566" name="Line 38"/>
            <p:cNvSpPr>
              <a:spLocks noChangeShapeType="1"/>
            </p:cNvSpPr>
            <p:nvPr/>
          </p:nvSpPr>
          <p:spPr bwMode="auto">
            <a:xfrm>
              <a:off x="2867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0567" name="Line 39"/>
            <p:cNvSpPr>
              <a:spLocks noChangeShapeType="1"/>
            </p:cNvSpPr>
            <p:nvPr/>
          </p:nvSpPr>
          <p:spPr bwMode="auto">
            <a:xfrm>
              <a:off x="3035" y="3008"/>
              <a:ext cx="0" cy="336"/>
            </a:xfrm>
            <a:prstGeom prst="line">
              <a:avLst/>
            </a:prstGeom>
            <a:noFill/>
            <a:ln w="76200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0568" name="Line 40"/>
            <p:cNvSpPr>
              <a:spLocks noChangeShapeType="1"/>
            </p:cNvSpPr>
            <p:nvPr/>
          </p:nvSpPr>
          <p:spPr bwMode="auto">
            <a:xfrm>
              <a:off x="3203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150572" name="Text Box 44"/>
          <p:cNvSpPr txBox="1">
            <a:spLocks noChangeArrowheads="1"/>
          </p:cNvSpPr>
          <p:nvPr/>
        </p:nvSpPr>
        <p:spPr bwMode="auto">
          <a:xfrm>
            <a:off x="7587335" y="6519446"/>
            <a:ext cx="141737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600" b="1" dirty="0">
                <a:latin typeface="Impact" pitchFamily="34" charset="0"/>
              </a:rPr>
              <a:t>©</a:t>
            </a:r>
            <a:r>
              <a:rPr lang="pl-PL" sz="1400" dirty="0">
                <a:latin typeface="Impact" pitchFamily="34" charset="0"/>
              </a:rPr>
              <a:t> Zdzisław Papir</a:t>
            </a:r>
            <a:endParaRPr lang="pl-PL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613" name="Rectangle 61"/>
          <p:cNvSpPr>
            <a:spLocks noChangeArrowheads="1"/>
          </p:cNvSpPr>
          <p:nvPr/>
        </p:nvSpPr>
        <p:spPr bwMode="auto">
          <a:xfrm>
            <a:off x="5841431" y="4089400"/>
            <a:ext cx="1115515" cy="668338"/>
          </a:xfrm>
          <a:prstGeom prst="rect">
            <a:avLst/>
          </a:prstGeom>
          <a:solidFill>
            <a:srgbClr val="99CCFF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558" name="Line 6"/>
          <p:cNvSpPr>
            <a:spLocks noChangeShapeType="1"/>
          </p:cNvSpPr>
          <p:nvPr/>
        </p:nvSpPr>
        <p:spPr bwMode="auto">
          <a:xfrm>
            <a:off x="891240" y="2697163"/>
            <a:ext cx="2392274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559" name="Line 7"/>
          <p:cNvSpPr>
            <a:spLocks noChangeShapeType="1"/>
          </p:cNvSpPr>
          <p:nvPr/>
        </p:nvSpPr>
        <p:spPr bwMode="auto">
          <a:xfrm>
            <a:off x="879513" y="6281738"/>
            <a:ext cx="2392274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560" name="Line 8"/>
          <p:cNvSpPr>
            <a:spLocks noChangeShapeType="1"/>
          </p:cNvSpPr>
          <p:nvPr/>
        </p:nvSpPr>
        <p:spPr bwMode="auto">
          <a:xfrm>
            <a:off x="6764919" y="4397375"/>
            <a:ext cx="217972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561" name="Rectangle 9"/>
          <p:cNvSpPr>
            <a:spLocks noChangeArrowheads="1"/>
          </p:cNvSpPr>
          <p:nvPr/>
        </p:nvSpPr>
        <p:spPr bwMode="auto">
          <a:xfrm>
            <a:off x="891240" y="230663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562" name="Rectangle 10"/>
          <p:cNvSpPr>
            <a:spLocks noChangeArrowheads="1"/>
          </p:cNvSpPr>
          <p:nvPr/>
        </p:nvSpPr>
        <p:spPr bwMode="auto">
          <a:xfrm>
            <a:off x="1243045" y="230663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563" name="Rectangle 11"/>
          <p:cNvSpPr>
            <a:spLocks noChangeArrowheads="1"/>
          </p:cNvSpPr>
          <p:nvPr/>
        </p:nvSpPr>
        <p:spPr bwMode="auto">
          <a:xfrm>
            <a:off x="6553836" y="394493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564" name="Rectangle 12"/>
          <p:cNvSpPr>
            <a:spLocks noChangeArrowheads="1"/>
          </p:cNvSpPr>
          <p:nvPr/>
        </p:nvSpPr>
        <p:spPr bwMode="auto">
          <a:xfrm>
            <a:off x="6895379" y="3959225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565" name="Rectangle 13"/>
          <p:cNvSpPr>
            <a:spLocks noChangeArrowheads="1"/>
          </p:cNvSpPr>
          <p:nvPr/>
        </p:nvSpPr>
        <p:spPr bwMode="auto">
          <a:xfrm>
            <a:off x="1442401" y="5929313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566" name="Rectangle 14"/>
          <p:cNvSpPr>
            <a:spLocks noChangeArrowheads="1"/>
          </p:cNvSpPr>
          <p:nvPr/>
        </p:nvSpPr>
        <p:spPr bwMode="auto">
          <a:xfrm>
            <a:off x="1665211" y="230663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567" name="Rectangle 15"/>
          <p:cNvSpPr>
            <a:spLocks noChangeArrowheads="1"/>
          </p:cNvSpPr>
          <p:nvPr/>
        </p:nvSpPr>
        <p:spPr bwMode="auto">
          <a:xfrm>
            <a:off x="2650265" y="230663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568" name="Rectangle 16"/>
          <p:cNvSpPr>
            <a:spLocks noChangeArrowheads="1"/>
          </p:cNvSpPr>
          <p:nvPr/>
        </p:nvSpPr>
        <p:spPr bwMode="auto">
          <a:xfrm>
            <a:off x="7578467" y="3959225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569" name="Rectangle 17"/>
          <p:cNvSpPr>
            <a:spLocks noChangeArrowheads="1"/>
          </p:cNvSpPr>
          <p:nvPr/>
        </p:nvSpPr>
        <p:spPr bwMode="auto">
          <a:xfrm>
            <a:off x="8944644" y="3959225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570" name="Rectangle 18"/>
          <p:cNvSpPr>
            <a:spLocks noChangeArrowheads="1"/>
          </p:cNvSpPr>
          <p:nvPr/>
        </p:nvSpPr>
        <p:spPr bwMode="auto">
          <a:xfrm>
            <a:off x="1864567" y="5929313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571" name="Rectangle 19"/>
          <p:cNvSpPr>
            <a:spLocks noChangeArrowheads="1"/>
          </p:cNvSpPr>
          <p:nvPr/>
        </p:nvSpPr>
        <p:spPr bwMode="auto">
          <a:xfrm>
            <a:off x="2146011" y="5929313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572" name="Rectangle 20"/>
          <p:cNvSpPr>
            <a:spLocks noChangeArrowheads="1"/>
          </p:cNvSpPr>
          <p:nvPr/>
        </p:nvSpPr>
        <p:spPr bwMode="auto">
          <a:xfrm>
            <a:off x="2427455" y="5929313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573" name="Rectangle 21"/>
          <p:cNvSpPr>
            <a:spLocks noChangeArrowheads="1"/>
          </p:cNvSpPr>
          <p:nvPr/>
        </p:nvSpPr>
        <p:spPr bwMode="auto">
          <a:xfrm>
            <a:off x="7236924" y="3959225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574" name="Rectangle 22"/>
          <p:cNvSpPr>
            <a:spLocks noChangeArrowheads="1"/>
          </p:cNvSpPr>
          <p:nvPr/>
        </p:nvSpPr>
        <p:spPr bwMode="auto">
          <a:xfrm>
            <a:off x="7920012" y="3959225"/>
            <a:ext cx="211083" cy="304800"/>
          </a:xfrm>
          <a:prstGeom prst="rect">
            <a:avLst/>
          </a:prstGeom>
          <a:solidFill>
            <a:srgbClr val="008000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575" name="Rectangle 23"/>
          <p:cNvSpPr>
            <a:spLocks noChangeArrowheads="1"/>
          </p:cNvSpPr>
          <p:nvPr/>
        </p:nvSpPr>
        <p:spPr bwMode="auto">
          <a:xfrm>
            <a:off x="8261556" y="3959225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576" name="Rectangle 24"/>
          <p:cNvSpPr>
            <a:spLocks noChangeArrowheads="1"/>
          </p:cNvSpPr>
          <p:nvPr/>
        </p:nvSpPr>
        <p:spPr bwMode="auto">
          <a:xfrm>
            <a:off x="8603100" y="3959225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3195563" y="2286001"/>
            <a:ext cx="1074472" cy="823913"/>
            <a:chOff x="2448" y="2928"/>
            <a:chExt cx="816" cy="480"/>
          </a:xfrm>
        </p:grpSpPr>
        <p:sp>
          <p:nvSpPr>
            <p:cNvPr id="151578" name="Freeform 26"/>
            <p:cNvSpPr>
              <a:spLocks/>
            </p:cNvSpPr>
            <p:nvPr/>
          </p:nvSpPr>
          <p:spPr bwMode="auto">
            <a:xfrm>
              <a:off x="2448" y="2928"/>
              <a:ext cx="816" cy="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1579" name="Line 27"/>
            <p:cNvSpPr>
              <a:spLocks noChangeShapeType="1"/>
            </p:cNvSpPr>
            <p:nvPr/>
          </p:nvSpPr>
          <p:spPr bwMode="auto">
            <a:xfrm>
              <a:off x="2532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1580" name="Line 28"/>
            <p:cNvSpPr>
              <a:spLocks noChangeShapeType="1"/>
            </p:cNvSpPr>
            <p:nvPr/>
          </p:nvSpPr>
          <p:spPr bwMode="auto">
            <a:xfrm>
              <a:off x="2699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1581" name="Line 29"/>
            <p:cNvSpPr>
              <a:spLocks noChangeShapeType="1"/>
            </p:cNvSpPr>
            <p:nvPr/>
          </p:nvSpPr>
          <p:spPr bwMode="auto">
            <a:xfrm>
              <a:off x="2867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1582" name="Line 30"/>
            <p:cNvSpPr>
              <a:spLocks noChangeShapeType="1"/>
            </p:cNvSpPr>
            <p:nvPr/>
          </p:nvSpPr>
          <p:spPr bwMode="auto">
            <a:xfrm>
              <a:off x="3035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1583" name="Line 31"/>
            <p:cNvSpPr>
              <a:spLocks noChangeShapeType="1"/>
            </p:cNvSpPr>
            <p:nvPr/>
          </p:nvSpPr>
          <p:spPr bwMode="auto">
            <a:xfrm>
              <a:off x="3203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3" name="Group 79"/>
          <p:cNvGrpSpPr>
            <a:grpSpLocks/>
          </p:cNvGrpSpPr>
          <p:nvPr/>
        </p:nvGrpSpPr>
        <p:grpSpPr bwMode="auto">
          <a:xfrm>
            <a:off x="3195563" y="3505200"/>
            <a:ext cx="1074472" cy="823913"/>
            <a:chOff x="2180" y="2208"/>
            <a:chExt cx="733" cy="519"/>
          </a:xfrm>
        </p:grpSpPr>
        <p:sp>
          <p:nvSpPr>
            <p:cNvPr id="151585" name="Freeform 33"/>
            <p:cNvSpPr>
              <a:spLocks/>
            </p:cNvSpPr>
            <p:nvPr/>
          </p:nvSpPr>
          <p:spPr bwMode="auto">
            <a:xfrm>
              <a:off x="2180" y="2208"/>
              <a:ext cx="733" cy="5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1586" name="Line 34"/>
            <p:cNvSpPr>
              <a:spLocks noChangeShapeType="1"/>
            </p:cNvSpPr>
            <p:nvPr/>
          </p:nvSpPr>
          <p:spPr bwMode="auto">
            <a:xfrm>
              <a:off x="2255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1587" name="Line 35"/>
            <p:cNvSpPr>
              <a:spLocks noChangeShapeType="1"/>
            </p:cNvSpPr>
            <p:nvPr/>
          </p:nvSpPr>
          <p:spPr bwMode="auto">
            <a:xfrm>
              <a:off x="2405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1588" name="Line 36"/>
            <p:cNvSpPr>
              <a:spLocks noChangeShapeType="1"/>
            </p:cNvSpPr>
            <p:nvPr/>
          </p:nvSpPr>
          <p:spPr bwMode="auto">
            <a:xfrm>
              <a:off x="2556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1589" name="Line 37"/>
            <p:cNvSpPr>
              <a:spLocks noChangeShapeType="1"/>
            </p:cNvSpPr>
            <p:nvPr/>
          </p:nvSpPr>
          <p:spPr bwMode="auto">
            <a:xfrm>
              <a:off x="2707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1590" name="Line 38"/>
            <p:cNvSpPr>
              <a:spLocks noChangeShapeType="1"/>
            </p:cNvSpPr>
            <p:nvPr/>
          </p:nvSpPr>
          <p:spPr bwMode="auto">
            <a:xfrm>
              <a:off x="2858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4" name="Group 80"/>
          <p:cNvGrpSpPr>
            <a:grpSpLocks/>
          </p:cNvGrpSpPr>
          <p:nvPr/>
        </p:nvGrpSpPr>
        <p:grpSpPr bwMode="auto">
          <a:xfrm>
            <a:off x="3195563" y="5791201"/>
            <a:ext cx="1074472" cy="823913"/>
            <a:chOff x="2180" y="3648"/>
            <a:chExt cx="733" cy="519"/>
          </a:xfrm>
        </p:grpSpPr>
        <p:sp>
          <p:nvSpPr>
            <p:cNvPr id="151592" name="Freeform 40"/>
            <p:cNvSpPr>
              <a:spLocks/>
            </p:cNvSpPr>
            <p:nvPr/>
          </p:nvSpPr>
          <p:spPr bwMode="auto">
            <a:xfrm>
              <a:off x="2180" y="3648"/>
              <a:ext cx="733" cy="5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1593" name="Line 41"/>
            <p:cNvSpPr>
              <a:spLocks noChangeShapeType="1"/>
            </p:cNvSpPr>
            <p:nvPr/>
          </p:nvSpPr>
          <p:spPr bwMode="auto">
            <a:xfrm>
              <a:off x="2255" y="3735"/>
              <a:ext cx="0" cy="363"/>
            </a:xfrm>
            <a:prstGeom prst="line">
              <a:avLst/>
            </a:prstGeom>
            <a:noFill/>
            <a:ln w="76200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1594" name="Line 42"/>
            <p:cNvSpPr>
              <a:spLocks noChangeShapeType="1"/>
            </p:cNvSpPr>
            <p:nvPr/>
          </p:nvSpPr>
          <p:spPr bwMode="auto">
            <a:xfrm>
              <a:off x="2405" y="3735"/>
              <a:ext cx="0" cy="363"/>
            </a:xfrm>
            <a:prstGeom prst="line">
              <a:avLst/>
            </a:prstGeom>
            <a:noFill/>
            <a:ln w="76200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1595" name="Line 43"/>
            <p:cNvSpPr>
              <a:spLocks noChangeShapeType="1"/>
            </p:cNvSpPr>
            <p:nvPr/>
          </p:nvSpPr>
          <p:spPr bwMode="auto">
            <a:xfrm>
              <a:off x="2556" y="3735"/>
              <a:ext cx="0" cy="363"/>
            </a:xfrm>
            <a:prstGeom prst="line">
              <a:avLst/>
            </a:prstGeom>
            <a:noFill/>
            <a:ln w="76200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1596" name="Line 44"/>
            <p:cNvSpPr>
              <a:spLocks noChangeShapeType="1"/>
            </p:cNvSpPr>
            <p:nvPr/>
          </p:nvSpPr>
          <p:spPr bwMode="auto">
            <a:xfrm>
              <a:off x="2707" y="3735"/>
              <a:ext cx="0" cy="363"/>
            </a:xfrm>
            <a:prstGeom prst="line">
              <a:avLst/>
            </a:prstGeom>
            <a:noFill/>
            <a:ln w="76200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1597" name="Line 45"/>
            <p:cNvSpPr>
              <a:spLocks noChangeShapeType="1"/>
            </p:cNvSpPr>
            <p:nvPr/>
          </p:nvSpPr>
          <p:spPr bwMode="auto">
            <a:xfrm>
              <a:off x="2858" y="3735"/>
              <a:ext cx="0" cy="363"/>
            </a:xfrm>
            <a:prstGeom prst="line">
              <a:avLst/>
            </a:prstGeom>
            <a:noFill/>
            <a:ln w="76200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151605" name="Line 53"/>
          <p:cNvSpPr>
            <a:spLocks noChangeShapeType="1"/>
          </p:cNvSpPr>
          <p:nvPr/>
        </p:nvSpPr>
        <p:spPr bwMode="auto">
          <a:xfrm>
            <a:off x="879513" y="3995738"/>
            <a:ext cx="2392274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606" name="Rectangle 54"/>
          <p:cNvSpPr>
            <a:spLocks noChangeArrowheads="1"/>
          </p:cNvSpPr>
          <p:nvPr/>
        </p:nvSpPr>
        <p:spPr bwMode="auto">
          <a:xfrm>
            <a:off x="1442401" y="3643313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607" name="Rectangle 55"/>
          <p:cNvSpPr>
            <a:spLocks noChangeArrowheads="1"/>
          </p:cNvSpPr>
          <p:nvPr/>
        </p:nvSpPr>
        <p:spPr bwMode="auto">
          <a:xfrm>
            <a:off x="1864567" y="3643313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608" name="Rectangle 56"/>
          <p:cNvSpPr>
            <a:spLocks noChangeArrowheads="1"/>
          </p:cNvSpPr>
          <p:nvPr/>
        </p:nvSpPr>
        <p:spPr bwMode="auto">
          <a:xfrm>
            <a:off x="2146011" y="3643313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609" name="Rectangle 57"/>
          <p:cNvSpPr>
            <a:spLocks noChangeArrowheads="1"/>
          </p:cNvSpPr>
          <p:nvPr/>
        </p:nvSpPr>
        <p:spPr bwMode="auto">
          <a:xfrm>
            <a:off x="2427455" y="3643313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610" name="Oval 58"/>
          <p:cNvSpPr>
            <a:spLocks noChangeArrowheads="1"/>
          </p:cNvSpPr>
          <p:nvPr/>
        </p:nvSpPr>
        <p:spPr bwMode="auto">
          <a:xfrm>
            <a:off x="3535641" y="4529138"/>
            <a:ext cx="211083" cy="228600"/>
          </a:xfrm>
          <a:prstGeom prst="ellipse">
            <a:avLst/>
          </a:prstGeom>
          <a:solidFill>
            <a:schemeClr val="tx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611" name="Oval 59"/>
          <p:cNvSpPr>
            <a:spLocks noChangeArrowheads="1"/>
          </p:cNvSpPr>
          <p:nvPr/>
        </p:nvSpPr>
        <p:spPr bwMode="auto">
          <a:xfrm>
            <a:off x="3525380" y="5334000"/>
            <a:ext cx="211083" cy="228600"/>
          </a:xfrm>
          <a:prstGeom prst="ellipse">
            <a:avLst/>
          </a:prstGeom>
          <a:solidFill>
            <a:schemeClr val="tx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612" name="Oval 60"/>
          <p:cNvSpPr>
            <a:spLocks noChangeArrowheads="1"/>
          </p:cNvSpPr>
          <p:nvPr/>
        </p:nvSpPr>
        <p:spPr bwMode="auto">
          <a:xfrm>
            <a:off x="3535641" y="4953000"/>
            <a:ext cx="211083" cy="228600"/>
          </a:xfrm>
          <a:prstGeom prst="ellipse">
            <a:avLst/>
          </a:prstGeom>
          <a:solidFill>
            <a:schemeClr val="tx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614" name="Line 62"/>
          <p:cNvSpPr>
            <a:spLocks noChangeShapeType="1"/>
          </p:cNvSpPr>
          <p:nvPr/>
        </p:nvSpPr>
        <p:spPr bwMode="auto">
          <a:xfrm>
            <a:off x="4270034" y="2697163"/>
            <a:ext cx="1571396" cy="1522412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615" name="Line 63"/>
          <p:cNvSpPr>
            <a:spLocks noChangeShapeType="1"/>
          </p:cNvSpPr>
          <p:nvPr/>
        </p:nvSpPr>
        <p:spPr bwMode="auto">
          <a:xfrm>
            <a:off x="4270035" y="3948113"/>
            <a:ext cx="1572861" cy="449262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616" name="Line 64"/>
          <p:cNvSpPr>
            <a:spLocks noChangeShapeType="1"/>
          </p:cNvSpPr>
          <p:nvPr/>
        </p:nvSpPr>
        <p:spPr bwMode="auto">
          <a:xfrm flipV="1">
            <a:off x="4270034" y="4529138"/>
            <a:ext cx="1571396" cy="175260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624" name="Text Box 72"/>
          <p:cNvSpPr txBox="1">
            <a:spLocks noChangeArrowheads="1"/>
          </p:cNvSpPr>
          <p:nvPr/>
        </p:nvSpPr>
        <p:spPr bwMode="auto">
          <a:xfrm>
            <a:off x="5310790" y="998587"/>
            <a:ext cx="3746538" cy="2616101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buFontTx/>
              <a:buChar char="•"/>
            </a:pPr>
            <a:r>
              <a:rPr lang="pl-PL" dirty="0"/>
              <a:t> </a:t>
            </a:r>
            <a:r>
              <a:rPr lang="pl-PL" sz="2000" b="1" dirty="0" smtClean="0">
                <a:solidFill>
                  <a:srgbClr val="000000"/>
                </a:solidFill>
              </a:rPr>
              <a:t>oddzielne kolejki dla strumieni</a:t>
            </a:r>
            <a:endParaRPr lang="pl-PL" sz="2000" b="1" dirty="0">
              <a:solidFill>
                <a:srgbClr val="000000"/>
              </a:solidFill>
            </a:endParaRPr>
          </a:p>
          <a:p>
            <a:pPr algn="l">
              <a:buFontTx/>
              <a:buChar char="•"/>
            </a:pPr>
            <a:r>
              <a:rPr lang="pl-PL" sz="2000" b="1" dirty="0">
                <a:solidFill>
                  <a:srgbClr val="000000"/>
                </a:solidFill>
              </a:rPr>
              <a:t> </a:t>
            </a:r>
            <a:r>
              <a:rPr lang="pl-PL" sz="2000" b="1" dirty="0" smtClean="0">
                <a:solidFill>
                  <a:srgbClr val="000000"/>
                </a:solidFill>
              </a:rPr>
              <a:t>cykliczne przeglądanie kolejek</a:t>
            </a:r>
          </a:p>
          <a:p>
            <a:pPr algn="l">
              <a:buFontTx/>
              <a:buChar char="•"/>
            </a:pPr>
            <a:r>
              <a:rPr lang="pl-PL" sz="2000" b="1" dirty="0" smtClean="0">
                <a:solidFill>
                  <a:srgbClr val="000000"/>
                </a:solidFill>
              </a:rPr>
              <a:t> z kolejki pobierany jest tylko</a:t>
            </a:r>
            <a:br>
              <a:rPr lang="pl-PL" sz="2000" b="1" dirty="0" smtClean="0">
                <a:solidFill>
                  <a:srgbClr val="000000"/>
                </a:solidFill>
              </a:rPr>
            </a:br>
            <a:r>
              <a:rPr lang="pl-PL" sz="2000" b="1" dirty="0" smtClean="0">
                <a:solidFill>
                  <a:srgbClr val="000000"/>
                </a:solidFill>
              </a:rPr>
              <a:t>jeden pakiet</a:t>
            </a:r>
            <a:endParaRPr lang="pl-PL" sz="2000" b="1" dirty="0">
              <a:solidFill>
                <a:srgbClr val="000000"/>
              </a:solidFill>
            </a:endParaRPr>
          </a:p>
          <a:p>
            <a:pPr algn="l">
              <a:buFontTx/>
              <a:buChar char="•"/>
            </a:pPr>
            <a:r>
              <a:rPr lang="pl-PL" sz="2000" b="1" dirty="0">
                <a:solidFill>
                  <a:srgbClr val="000000"/>
                </a:solidFill>
              </a:rPr>
              <a:t> </a:t>
            </a:r>
            <a:r>
              <a:rPr lang="pl-PL" sz="2000" b="1" dirty="0" smtClean="0">
                <a:solidFill>
                  <a:srgbClr val="000000"/>
                </a:solidFill>
              </a:rPr>
              <a:t>agresywne strumienie są samo-</a:t>
            </a:r>
            <a:br>
              <a:rPr lang="pl-PL" sz="2000" b="1" dirty="0" smtClean="0">
                <a:solidFill>
                  <a:srgbClr val="000000"/>
                </a:solidFill>
              </a:rPr>
            </a:br>
            <a:r>
              <a:rPr lang="pl-PL" sz="2000" b="1" dirty="0" smtClean="0">
                <a:solidFill>
                  <a:srgbClr val="000000"/>
                </a:solidFill>
              </a:rPr>
              <a:t>istnie karane</a:t>
            </a:r>
          </a:p>
          <a:p>
            <a:pPr>
              <a:buFontTx/>
              <a:buChar char="•"/>
            </a:pPr>
            <a:r>
              <a:rPr lang="pl-PL" sz="2000" b="1" dirty="0">
                <a:solidFill>
                  <a:srgbClr val="000000"/>
                </a:solidFill>
              </a:rPr>
              <a:t> </a:t>
            </a:r>
            <a:r>
              <a:rPr lang="pl-PL" sz="2000" b="1" dirty="0">
                <a:solidFill>
                  <a:srgbClr val="CC3300"/>
                </a:solidFill>
              </a:rPr>
              <a:t>niesprawiedliwy podział</a:t>
            </a:r>
            <a:br>
              <a:rPr lang="pl-PL" sz="2000" b="1" dirty="0">
                <a:solidFill>
                  <a:srgbClr val="CC3300"/>
                </a:solidFill>
              </a:rPr>
            </a:br>
            <a:r>
              <a:rPr lang="pl-PL" sz="2000" b="1" dirty="0">
                <a:solidFill>
                  <a:srgbClr val="CC3300"/>
                </a:solidFill>
              </a:rPr>
              <a:t>przepustowości</a:t>
            </a:r>
            <a:endParaRPr lang="pl-PL" b="1" dirty="0">
              <a:solidFill>
                <a:srgbClr val="CC3300"/>
              </a:solidFill>
            </a:endParaRPr>
          </a:p>
        </p:txBody>
      </p:sp>
      <p:sp>
        <p:nvSpPr>
          <p:cNvPr id="151630" name="Text Box 78"/>
          <p:cNvSpPr txBox="1">
            <a:spLocks noChangeArrowheads="1"/>
          </p:cNvSpPr>
          <p:nvPr/>
        </p:nvSpPr>
        <p:spPr bwMode="auto">
          <a:xfrm>
            <a:off x="7726624" y="6519446"/>
            <a:ext cx="141737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600" b="1" dirty="0">
                <a:latin typeface="Impact" pitchFamily="34" charset="0"/>
              </a:rPr>
              <a:t>©</a:t>
            </a:r>
            <a:r>
              <a:rPr lang="pl-PL" sz="1400" dirty="0">
                <a:latin typeface="Impact" pitchFamily="34" charset="0"/>
              </a:rPr>
              <a:t> Zdzisław Papir</a:t>
            </a:r>
            <a:endParaRPr lang="pl-PL" sz="2400" dirty="0"/>
          </a:p>
        </p:txBody>
      </p:sp>
      <p:sp>
        <p:nvSpPr>
          <p:cNvPr id="151634" name="Text Box 82"/>
          <p:cNvSpPr txBox="1">
            <a:spLocks noChangeArrowheads="1"/>
          </p:cNvSpPr>
          <p:nvPr/>
        </p:nvSpPr>
        <p:spPr bwMode="auto">
          <a:xfrm>
            <a:off x="4488446" y="547689"/>
            <a:ext cx="184731" cy="46166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pl-PL"/>
          </a:p>
        </p:txBody>
      </p:sp>
      <p:grpSp>
        <p:nvGrpSpPr>
          <p:cNvPr id="5" name="Group 87"/>
          <p:cNvGrpSpPr>
            <a:grpSpLocks/>
          </p:cNvGrpSpPr>
          <p:nvPr/>
        </p:nvGrpSpPr>
        <p:grpSpPr bwMode="auto">
          <a:xfrm>
            <a:off x="73292" y="-77786"/>
            <a:ext cx="7135779" cy="1143000"/>
            <a:chOff x="768" y="144"/>
            <a:chExt cx="4868" cy="720"/>
          </a:xfrm>
        </p:grpSpPr>
        <p:sp>
          <p:nvSpPr>
            <p:cNvPr id="151554" name="Rectangle 2"/>
            <p:cNvSpPr>
              <a:spLocks noChangeArrowheads="1"/>
            </p:cNvSpPr>
            <p:nvPr/>
          </p:nvSpPr>
          <p:spPr bwMode="auto">
            <a:xfrm>
              <a:off x="768" y="144"/>
              <a:ext cx="2145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l"/>
              <a:r>
                <a:rPr kumimoji="1" lang="pl-PL" sz="3200" dirty="0" smtClean="0">
                  <a:solidFill>
                    <a:srgbClr val="3333CC"/>
                  </a:solidFill>
                  <a:latin typeface="Impact" pitchFamily="34" charset="0"/>
                </a:rPr>
                <a:t>Algorytm </a:t>
              </a:r>
              <a:r>
                <a:rPr kumimoji="1" lang="pl-PL" sz="3200" dirty="0" err="1" smtClean="0">
                  <a:solidFill>
                    <a:srgbClr val="3333CC"/>
                  </a:solidFill>
                  <a:latin typeface="Impact" pitchFamily="34" charset="0"/>
                </a:rPr>
                <a:t>Round</a:t>
              </a:r>
              <a:r>
                <a:rPr kumimoji="1" lang="pl-PL" sz="3200" dirty="0" smtClean="0">
                  <a:solidFill>
                    <a:srgbClr val="3333CC"/>
                  </a:solidFill>
                  <a:latin typeface="Impact" pitchFamily="34" charset="0"/>
                </a:rPr>
                <a:t> Robin (RR)</a:t>
              </a:r>
            </a:p>
          </p:txBody>
        </p:sp>
        <p:sp>
          <p:nvSpPr>
            <p:cNvPr id="151633" name="Rectangle 81"/>
            <p:cNvSpPr>
              <a:spLocks noChangeArrowheads="1"/>
            </p:cNvSpPr>
            <p:nvPr/>
          </p:nvSpPr>
          <p:spPr bwMode="auto">
            <a:xfrm>
              <a:off x="3491" y="144"/>
              <a:ext cx="2145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l"/>
              <a:r>
                <a:rPr kumimoji="1" lang="pl-PL" sz="3200" dirty="0" smtClean="0">
                  <a:solidFill>
                    <a:srgbClr val="3333CC"/>
                  </a:solidFill>
                  <a:latin typeface="Impact" pitchFamily="34" charset="0"/>
                </a:rPr>
                <a:t>Algorytm Fair </a:t>
              </a:r>
              <a:r>
                <a:rPr kumimoji="1" lang="pl-PL" sz="3200" dirty="0" err="1" smtClean="0">
                  <a:solidFill>
                    <a:srgbClr val="3333CC"/>
                  </a:solidFill>
                  <a:latin typeface="Impact" pitchFamily="34" charset="0"/>
                </a:rPr>
                <a:t>Queuing</a:t>
              </a:r>
              <a:r>
                <a:rPr kumimoji="1" lang="pl-PL" sz="3200" i="1" dirty="0" smtClean="0">
                  <a:solidFill>
                    <a:srgbClr val="3333CC"/>
                  </a:solidFill>
                  <a:latin typeface="Impact" pitchFamily="34" charset="0"/>
                </a:rPr>
                <a:t> </a:t>
              </a:r>
              <a:r>
                <a:rPr kumimoji="1" lang="pl-PL" sz="3200" dirty="0" smtClean="0">
                  <a:solidFill>
                    <a:srgbClr val="3333CC"/>
                  </a:solidFill>
                  <a:latin typeface="Impact" pitchFamily="34" charset="0"/>
                </a:rPr>
                <a:t> (FQ)</a:t>
              </a:r>
            </a:p>
          </p:txBody>
        </p:sp>
        <p:grpSp>
          <p:nvGrpSpPr>
            <p:cNvPr id="6" name="Group 86"/>
            <p:cNvGrpSpPr>
              <a:grpSpLocks/>
            </p:cNvGrpSpPr>
            <p:nvPr/>
          </p:nvGrpSpPr>
          <p:grpSpPr bwMode="auto">
            <a:xfrm>
              <a:off x="3062" y="432"/>
              <a:ext cx="202" cy="198"/>
              <a:chOff x="3062" y="432"/>
              <a:chExt cx="202" cy="198"/>
            </a:xfrm>
          </p:grpSpPr>
          <p:sp>
            <p:nvSpPr>
              <p:cNvPr id="151635" name="Line 83"/>
              <p:cNvSpPr>
                <a:spLocks noChangeShapeType="1"/>
              </p:cNvSpPr>
              <p:nvPr/>
            </p:nvSpPr>
            <p:spPr bwMode="auto">
              <a:xfrm>
                <a:off x="3062" y="432"/>
                <a:ext cx="202" cy="0"/>
              </a:xfrm>
              <a:prstGeom prst="line">
                <a:avLst/>
              </a:prstGeom>
              <a:noFill/>
              <a:ln w="57150">
                <a:solidFill>
                  <a:srgbClr val="0000CC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1636" name="Line 84"/>
              <p:cNvSpPr>
                <a:spLocks noChangeShapeType="1"/>
              </p:cNvSpPr>
              <p:nvPr/>
            </p:nvSpPr>
            <p:spPr bwMode="auto">
              <a:xfrm>
                <a:off x="3062" y="528"/>
                <a:ext cx="202" cy="0"/>
              </a:xfrm>
              <a:prstGeom prst="line">
                <a:avLst/>
              </a:prstGeom>
              <a:noFill/>
              <a:ln w="57150">
                <a:solidFill>
                  <a:srgbClr val="0000CC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1637" name="Line 85"/>
              <p:cNvSpPr>
                <a:spLocks noChangeShapeType="1"/>
              </p:cNvSpPr>
              <p:nvPr/>
            </p:nvSpPr>
            <p:spPr bwMode="auto">
              <a:xfrm>
                <a:off x="3062" y="630"/>
                <a:ext cx="202" cy="0"/>
              </a:xfrm>
              <a:prstGeom prst="line">
                <a:avLst/>
              </a:prstGeom>
              <a:noFill/>
              <a:ln w="57150">
                <a:solidFill>
                  <a:srgbClr val="0000CC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ChangeArrowheads="1"/>
          </p:cNvSpPr>
          <p:nvPr/>
        </p:nvSpPr>
        <p:spPr bwMode="auto">
          <a:xfrm>
            <a:off x="5438320" y="2974975"/>
            <a:ext cx="1115516" cy="668338"/>
          </a:xfrm>
          <a:prstGeom prst="rect">
            <a:avLst/>
          </a:prstGeom>
          <a:solidFill>
            <a:srgbClr val="99CCFF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2579" name="Rectangle 3"/>
          <p:cNvSpPr>
            <a:spLocks noChangeArrowheads="1"/>
          </p:cNvSpPr>
          <p:nvPr/>
        </p:nvSpPr>
        <p:spPr bwMode="auto">
          <a:xfrm>
            <a:off x="340921" y="111079"/>
            <a:ext cx="506599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600" dirty="0" smtClean="0">
                <a:solidFill>
                  <a:srgbClr val="3333CC"/>
                </a:solidFill>
                <a:latin typeface="Impact" pitchFamily="34" charset="0"/>
              </a:rPr>
              <a:t>Ważony algorytm RR</a:t>
            </a:r>
          </a:p>
        </p:txBody>
      </p:sp>
      <p:sp>
        <p:nvSpPr>
          <p:cNvPr id="152580" name="Line 4"/>
          <p:cNvSpPr>
            <a:spLocks noChangeShapeType="1"/>
          </p:cNvSpPr>
          <p:nvPr/>
        </p:nvSpPr>
        <p:spPr bwMode="auto">
          <a:xfrm>
            <a:off x="891240" y="2697163"/>
            <a:ext cx="2392274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2582" name="Line 6"/>
          <p:cNvSpPr>
            <a:spLocks noChangeShapeType="1"/>
          </p:cNvSpPr>
          <p:nvPr/>
        </p:nvSpPr>
        <p:spPr bwMode="auto">
          <a:xfrm>
            <a:off x="6361809" y="3282950"/>
            <a:ext cx="2179726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2583" name="Rectangle 7"/>
          <p:cNvSpPr>
            <a:spLocks noChangeArrowheads="1"/>
          </p:cNvSpPr>
          <p:nvPr/>
        </p:nvSpPr>
        <p:spPr bwMode="auto">
          <a:xfrm>
            <a:off x="891240" y="230663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2584" name="Rectangle 8"/>
          <p:cNvSpPr>
            <a:spLocks noChangeArrowheads="1"/>
          </p:cNvSpPr>
          <p:nvPr/>
        </p:nvSpPr>
        <p:spPr bwMode="auto">
          <a:xfrm>
            <a:off x="1243045" y="230663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2585" name="Rectangle 9"/>
          <p:cNvSpPr>
            <a:spLocks noChangeArrowheads="1"/>
          </p:cNvSpPr>
          <p:nvPr/>
        </p:nvSpPr>
        <p:spPr bwMode="auto">
          <a:xfrm>
            <a:off x="6150725" y="2830513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2586" name="Rectangle 10"/>
          <p:cNvSpPr>
            <a:spLocks noChangeArrowheads="1"/>
          </p:cNvSpPr>
          <p:nvPr/>
        </p:nvSpPr>
        <p:spPr bwMode="auto">
          <a:xfrm>
            <a:off x="6458555" y="2844800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2588" name="Rectangle 12"/>
          <p:cNvSpPr>
            <a:spLocks noChangeArrowheads="1"/>
          </p:cNvSpPr>
          <p:nvPr/>
        </p:nvSpPr>
        <p:spPr bwMode="auto">
          <a:xfrm>
            <a:off x="1594850" y="230663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2589" name="Rectangle 13"/>
          <p:cNvSpPr>
            <a:spLocks noChangeArrowheads="1"/>
          </p:cNvSpPr>
          <p:nvPr/>
        </p:nvSpPr>
        <p:spPr bwMode="auto">
          <a:xfrm>
            <a:off x="2650265" y="230663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2591" name="Rectangle 15"/>
          <p:cNvSpPr>
            <a:spLocks noChangeArrowheads="1"/>
          </p:cNvSpPr>
          <p:nvPr/>
        </p:nvSpPr>
        <p:spPr bwMode="auto">
          <a:xfrm>
            <a:off x="8623622" y="2844800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2595" name="Rectangle 19"/>
          <p:cNvSpPr>
            <a:spLocks noChangeArrowheads="1"/>
          </p:cNvSpPr>
          <p:nvPr/>
        </p:nvSpPr>
        <p:spPr bwMode="auto">
          <a:xfrm>
            <a:off x="6767850" y="2844800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2596" name="Rectangle 20"/>
          <p:cNvSpPr>
            <a:spLocks noChangeArrowheads="1"/>
          </p:cNvSpPr>
          <p:nvPr/>
        </p:nvSpPr>
        <p:spPr bwMode="auto">
          <a:xfrm>
            <a:off x="8005032" y="2844800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2598" name="Rectangle 22"/>
          <p:cNvSpPr>
            <a:spLocks noChangeArrowheads="1"/>
          </p:cNvSpPr>
          <p:nvPr/>
        </p:nvSpPr>
        <p:spPr bwMode="auto">
          <a:xfrm>
            <a:off x="8314326" y="2844800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3195563" y="2286001"/>
            <a:ext cx="1074472" cy="823913"/>
            <a:chOff x="2448" y="2928"/>
            <a:chExt cx="816" cy="480"/>
          </a:xfrm>
        </p:grpSpPr>
        <p:sp>
          <p:nvSpPr>
            <p:cNvPr id="152600" name="Freeform 24"/>
            <p:cNvSpPr>
              <a:spLocks/>
            </p:cNvSpPr>
            <p:nvPr/>
          </p:nvSpPr>
          <p:spPr bwMode="auto">
            <a:xfrm>
              <a:off x="2448" y="2928"/>
              <a:ext cx="816" cy="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2601" name="Line 25"/>
            <p:cNvSpPr>
              <a:spLocks noChangeShapeType="1"/>
            </p:cNvSpPr>
            <p:nvPr/>
          </p:nvSpPr>
          <p:spPr bwMode="auto">
            <a:xfrm>
              <a:off x="2532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2602" name="Line 26"/>
            <p:cNvSpPr>
              <a:spLocks noChangeShapeType="1"/>
            </p:cNvSpPr>
            <p:nvPr/>
          </p:nvSpPr>
          <p:spPr bwMode="auto">
            <a:xfrm>
              <a:off x="2699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2603" name="Line 27"/>
            <p:cNvSpPr>
              <a:spLocks noChangeShapeType="1"/>
            </p:cNvSpPr>
            <p:nvPr/>
          </p:nvSpPr>
          <p:spPr bwMode="auto">
            <a:xfrm>
              <a:off x="2867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2604" name="Line 28"/>
            <p:cNvSpPr>
              <a:spLocks noChangeShapeType="1"/>
            </p:cNvSpPr>
            <p:nvPr/>
          </p:nvSpPr>
          <p:spPr bwMode="auto">
            <a:xfrm>
              <a:off x="3035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2605" name="Line 29"/>
            <p:cNvSpPr>
              <a:spLocks noChangeShapeType="1"/>
            </p:cNvSpPr>
            <p:nvPr/>
          </p:nvSpPr>
          <p:spPr bwMode="auto">
            <a:xfrm>
              <a:off x="3203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3" name="Group 30"/>
          <p:cNvGrpSpPr>
            <a:grpSpLocks/>
          </p:cNvGrpSpPr>
          <p:nvPr/>
        </p:nvGrpSpPr>
        <p:grpSpPr bwMode="auto">
          <a:xfrm>
            <a:off x="3195563" y="3505200"/>
            <a:ext cx="1074472" cy="823913"/>
            <a:chOff x="2448" y="2928"/>
            <a:chExt cx="816" cy="480"/>
          </a:xfrm>
        </p:grpSpPr>
        <p:sp>
          <p:nvSpPr>
            <p:cNvPr id="152607" name="Freeform 31"/>
            <p:cNvSpPr>
              <a:spLocks/>
            </p:cNvSpPr>
            <p:nvPr/>
          </p:nvSpPr>
          <p:spPr bwMode="auto">
            <a:xfrm>
              <a:off x="2448" y="2928"/>
              <a:ext cx="816" cy="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2608" name="Line 32"/>
            <p:cNvSpPr>
              <a:spLocks noChangeShapeType="1"/>
            </p:cNvSpPr>
            <p:nvPr/>
          </p:nvSpPr>
          <p:spPr bwMode="auto">
            <a:xfrm>
              <a:off x="2532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2609" name="Line 33"/>
            <p:cNvSpPr>
              <a:spLocks noChangeShapeType="1"/>
            </p:cNvSpPr>
            <p:nvPr/>
          </p:nvSpPr>
          <p:spPr bwMode="auto">
            <a:xfrm>
              <a:off x="2699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2610" name="Line 34"/>
            <p:cNvSpPr>
              <a:spLocks noChangeShapeType="1"/>
            </p:cNvSpPr>
            <p:nvPr/>
          </p:nvSpPr>
          <p:spPr bwMode="auto">
            <a:xfrm>
              <a:off x="2867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2611" name="Line 35"/>
            <p:cNvSpPr>
              <a:spLocks noChangeShapeType="1"/>
            </p:cNvSpPr>
            <p:nvPr/>
          </p:nvSpPr>
          <p:spPr bwMode="auto">
            <a:xfrm>
              <a:off x="3035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2612" name="Line 36"/>
            <p:cNvSpPr>
              <a:spLocks noChangeShapeType="1"/>
            </p:cNvSpPr>
            <p:nvPr/>
          </p:nvSpPr>
          <p:spPr bwMode="auto">
            <a:xfrm>
              <a:off x="3203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152620" name="Line 44"/>
          <p:cNvSpPr>
            <a:spLocks noChangeShapeType="1"/>
          </p:cNvSpPr>
          <p:nvPr/>
        </p:nvSpPr>
        <p:spPr bwMode="auto">
          <a:xfrm>
            <a:off x="879513" y="3995738"/>
            <a:ext cx="2392274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2621" name="Rectangle 45"/>
          <p:cNvSpPr>
            <a:spLocks noChangeArrowheads="1"/>
          </p:cNvSpPr>
          <p:nvPr/>
        </p:nvSpPr>
        <p:spPr bwMode="auto">
          <a:xfrm>
            <a:off x="1430674" y="3505200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2622" name="Rectangle 46"/>
          <p:cNvSpPr>
            <a:spLocks noChangeArrowheads="1"/>
          </p:cNvSpPr>
          <p:nvPr/>
        </p:nvSpPr>
        <p:spPr bwMode="auto">
          <a:xfrm>
            <a:off x="2090308" y="3505200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2623" name="Rectangle 47"/>
          <p:cNvSpPr>
            <a:spLocks noChangeArrowheads="1"/>
          </p:cNvSpPr>
          <p:nvPr/>
        </p:nvSpPr>
        <p:spPr bwMode="auto">
          <a:xfrm>
            <a:off x="2420126" y="3505200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2624" name="Rectangle 48"/>
          <p:cNvSpPr>
            <a:spLocks noChangeArrowheads="1"/>
          </p:cNvSpPr>
          <p:nvPr/>
        </p:nvSpPr>
        <p:spPr bwMode="auto">
          <a:xfrm>
            <a:off x="2749943" y="3505200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2628" name="Line 52"/>
          <p:cNvSpPr>
            <a:spLocks noChangeShapeType="1"/>
          </p:cNvSpPr>
          <p:nvPr/>
        </p:nvSpPr>
        <p:spPr bwMode="auto">
          <a:xfrm>
            <a:off x="4271500" y="2697164"/>
            <a:ext cx="1166820" cy="452437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2629" name="Line 53"/>
          <p:cNvSpPr>
            <a:spLocks noChangeShapeType="1"/>
          </p:cNvSpPr>
          <p:nvPr/>
        </p:nvSpPr>
        <p:spPr bwMode="auto">
          <a:xfrm flipV="1">
            <a:off x="4270035" y="3505200"/>
            <a:ext cx="1168286" cy="442913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2634" name="Text Box 58"/>
          <p:cNvSpPr txBox="1">
            <a:spLocks noChangeArrowheads="1"/>
          </p:cNvSpPr>
          <p:nvPr/>
        </p:nvSpPr>
        <p:spPr bwMode="auto">
          <a:xfrm>
            <a:off x="312228" y="5193140"/>
            <a:ext cx="3147015" cy="830997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buFontTx/>
              <a:buChar char="•"/>
            </a:pPr>
            <a:r>
              <a:rPr lang="pl-PL" b="1" dirty="0" smtClean="0">
                <a:solidFill>
                  <a:srgbClr val="000000"/>
                </a:solidFill>
              </a:rPr>
              <a:t> sprawiedliwy podział</a:t>
            </a:r>
            <a:br>
              <a:rPr lang="pl-PL" b="1" dirty="0" smtClean="0">
                <a:solidFill>
                  <a:srgbClr val="000000"/>
                </a:solidFill>
              </a:rPr>
            </a:br>
            <a:r>
              <a:rPr lang="pl-PL" b="1" dirty="0" smtClean="0">
                <a:solidFill>
                  <a:srgbClr val="000000"/>
                </a:solidFill>
              </a:rPr>
              <a:t>przepustowości</a:t>
            </a:r>
            <a:endParaRPr lang="pl-PL" b="1" dirty="0">
              <a:solidFill>
                <a:srgbClr val="000000"/>
              </a:solidFill>
            </a:endParaRPr>
          </a:p>
        </p:txBody>
      </p:sp>
      <p:sp>
        <p:nvSpPr>
          <p:cNvPr id="152635" name="Text Box 59"/>
          <p:cNvSpPr txBox="1">
            <a:spLocks noChangeArrowheads="1"/>
          </p:cNvSpPr>
          <p:nvPr/>
        </p:nvSpPr>
        <p:spPr bwMode="auto">
          <a:xfrm>
            <a:off x="7726624" y="6519446"/>
            <a:ext cx="141737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600" b="1" dirty="0">
                <a:latin typeface="Impact" pitchFamily="34" charset="0"/>
              </a:rPr>
              <a:t>©</a:t>
            </a:r>
            <a:r>
              <a:rPr lang="pl-PL" sz="1400" dirty="0">
                <a:latin typeface="Impact" pitchFamily="34" charset="0"/>
              </a:rPr>
              <a:t> Zdzisław Papir</a:t>
            </a:r>
            <a:endParaRPr lang="pl-PL" sz="2400" dirty="0"/>
          </a:p>
        </p:txBody>
      </p:sp>
      <p:sp>
        <p:nvSpPr>
          <p:cNvPr id="152636" name="Text Box 60"/>
          <p:cNvSpPr txBox="1">
            <a:spLocks noChangeArrowheads="1"/>
          </p:cNvSpPr>
          <p:nvPr/>
        </p:nvSpPr>
        <p:spPr bwMode="auto">
          <a:xfrm>
            <a:off x="1653484" y="1597968"/>
            <a:ext cx="941283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l-PL" b="1" i="1" dirty="0" smtClean="0">
                <a:solidFill>
                  <a:srgbClr val="000000"/>
                </a:solidFill>
              </a:rPr>
              <a:t>α</a:t>
            </a:r>
            <a:r>
              <a:rPr lang="pl-PL" b="1" baseline="-25000" dirty="0" smtClean="0">
                <a:solidFill>
                  <a:srgbClr val="000000"/>
                </a:solidFill>
              </a:rPr>
              <a:t>1</a:t>
            </a:r>
            <a:r>
              <a:rPr lang="pl-PL" sz="2400" b="1" dirty="0" smtClean="0">
                <a:solidFill>
                  <a:srgbClr val="000000"/>
                </a:solidFill>
              </a:rPr>
              <a:t> </a:t>
            </a:r>
            <a:r>
              <a:rPr lang="pl-PL" sz="2400" b="1" dirty="0">
                <a:solidFill>
                  <a:srgbClr val="000000"/>
                </a:solidFill>
              </a:rPr>
              <a:t>= 3</a:t>
            </a:r>
            <a:endParaRPr lang="pl-PL" sz="2400" dirty="0"/>
          </a:p>
        </p:txBody>
      </p:sp>
      <p:sp>
        <p:nvSpPr>
          <p:cNvPr id="152637" name="Rectangle 61"/>
          <p:cNvSpPr>
            <a:spLocks noChangeArrowheads="1"/>
          </p:cNvSpPr>
          <p:nvPr/>
        </p:nvSpPr>
        <p:spPr bwMode="auto">
          <a:xfrm>
            <a:off x="2298460" y="230663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2638" name="Rectangle 62"/>
          <p:cNvSpPr>
            <a:spLocks noChangeArrowheads="1"/>
          </p:cNvSpPr>
          <p:nvPr/>
        </p:nvSpPr>
        <p:spPr bwMode="auto">
          <a:xfrm>
            <a:off x="1946655" y="230663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2639" name="Rectangle 63"/>
          <p:cNvSpPr>
            <a:spLocks noChangeArrowheads="1"/>
          </p:cNvSpPr>
          <p:nvPr/>
        </p:nvSpPr>
        <p:spPr bwMode="auto">
          <a:xfrm>
            <a:off x="1760492" y="3505200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2640" name="Rectangle 64"/>
          <p:cNvSpPr>
            <a:spLocks noChangeArrowheads="1"/>
          </p:cNvSpPr>
          <p:nvPr/>
        </p:nvSpPr>
        <p:spPr bwMode="auto">
          <a:xfrm>
            <a:off x="1102323" y="3505200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2641" name="Text Box 65"/>
          <p:cNvSpPr txBox="1">
            <a:spLocks noChangeArrowheads="1"/>
          </p:cNvSpPr>
          <p:nvPr/>
        </p:nvSpPr>
        <p:spPr bwMode="auto">
          <a:xfrm>
            <a:off x="1653484" y="4217343"/>
            <a:ext cx="941283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l-PL" b="1" i="1" dirty="0" smtClean="0">
                <a:solidFill>
                  <a:srgbClr val="000000"/>
                </a:solidFill>
              </a:rPr>
              <a:t>α</a:t>
            </a:r>
            <a:r>
              <a:rPr lang="pl-PL" b="1" baseline="-25000" dirty="0" smtClean="0">
                <a:solidFill>
                  <a:srgbClr val="000000"/>
                </a:solidFill>
              </a:rPr>
              <a:t>2</a:t>
            </a:r>
            <a:r>
              <a:rPr lang="pl-PL" sz="2400" b="1" dirty="0" smtClean="0">
                <a:solidFill>
                  <a:srgbClr val="000000"/>
                </a:solidFill>
              </a:rPr>
              <a:t> </a:t>
            </a:r>
            <a:r>
              <a:rPr lang="pl-PL" sz="2400" b="1" dirty="0">
                <a:solidFill>
                  <a:srgbClr val="000000"/>
                </a:solidFill>
              </a:rPr>
              <a:t>= 7</a:t>
            </a:r>
            <a:endParaRPr lang="pl-PL" sz="2400" dirty="0"/>
          </a:p>
        </p:txBody>
      </p:sp>
      <p:sp>
        <p:nvSpPr>
          <p:cNvPr id="152642" name="Rectangle 66"/>
          <p:cNvSpPr>
            <a:spLocks noChangeArrowheads="1"/>
          </p:cNvSpPr>
          <p:nvPr/>
        </p:nvSpPr>
        <p:spPr bwMode="auto">
          <a:xfrm>
            <a:off x="7695736" y="2844800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2643" name="Rectangle 67"/>
          <p:cNvSpPr>
            <a:spLocks noChangeArrowheads="1"/>
          </p:cNvSpPr>
          <p:nvPr/>
        </p:nvSpPr>
        <p:spPr bwMode="auto">
          <a:xfrm>
            <a:off x="7077145" y="2844800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2644" name="Rectangle 68"/>
          <p:cNvSpPr>
            <a:spLocks noChangeArrowheads="1"/>
          </p:cNvSpPr>
          <p:nvPr/>
        </p:nvSpPr>
        <p:spPr bwMode="auto">
          <a:xfrm>
            <a:off x="7386441" y="2844800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2645" name="Rectangle 69"/>
          <p:cNvSpPr>
            <a:spLocks noChangeArrowheads="1"/>
          </p:cNvSpPr>
          <p:nvPr/>
        </p:nvSpPr>
        <p:spPr bwMode="auto">
          <a:xfrm>
            <a:off x="8932917" y="2844800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2646" name="Text Box 70"/>
          <p:cNvSpPr txBox="1">
            <a:spLocks noChangeArrowheads="1"/>
          </p:cNvSpPr>
          <p:nvPr/>
        </p:nvSpPr>
        <p:spPr bwMode="auto">
          <a:xfrm>
            <a:off x="4500174" y="4610547"/>
            <a:ext cx="3539495" cy="138499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buFontTx/>
              <a:buChar char="•"/>
            </a:pPr>
            <a:r>
              <a:rPr lang="pl-PL" sz="2800" b="1">
                <a:solidFill>
                  <a:srgbClr val="000000"/>
                </a:solidFill>
              </a:rPr>
              <a:t> </a:t>
            </a:r>
            <a:r>
              <a:rPr lang="pl-PL" sz="2800" b="1">
                <a:solidFill>
                  <a:schemeClr val="folHlink"/>
                </a:solidFill>
              </a:rPr>
              <a:t>A A A</a:t>
            </a:r>
            <a:r>
              <a:rPr lang="pl-PL" sz="2800" b="1">
                <a:solidFill>
                  <a:srgbClr val="000000"/>
                </a:solidFill>
              </a:rPr>
              <a:t> </a:t>
            </a:r>
            <a:r>
              <a:rPr lang="pl-PL" sz="2800" b="1">
                <a:solidFill>
                  <a:schemeClr val="tx2"/>
                </a:solidFill>
              </a:rPr>
              <a:t>B B B B B B B</a:t>
            </a:r>
            <a:endParaRPr lang="pl-PL" sz="2800" b="1">
              <a:solidFill>
                <a:srgbClr val="000000"/>
              </a:solidFill>
            </a:endParaRPr>
          </a:p>
          <a:p>
            <a:pPr algn="l">
              <a:buFontTx/>
              <a:buChar char="•"/>
            </a:pPr>
            <a:endParaRPr lang="pl-PL" sz="2800" b="1">
              <a:solidFill>
                <a:srgbClr val="000000"/>
              </a:solidFill>
            </a:endParaRPr>
          </a:p>
          <a:p>
            <a:pPr algn="l">
              <a:buFontTx/>
              <a:buChar char="•"/>
            </a:pPr>
            <a:r>
              <a:rPr lang="pl-PL" sz="2800" b="1">
                <a:solidFill>
                  <a:srgbClr val="000000"/>
                </a:solidFill>
              </a:rPr>
              <a:t> </a:t>
            </a:r>
            <a:r>
              <a:rPr lang="pl-PL" sz="2800" b="1">
                <a:solidFill>
                  <a:schemeClr val="folHlink"/>
                </a:solidFill>
              </a:rPr>
              <a:t>A</a:t>
            </a:r>
            <a:r>
              <a:rPr lang="pl-PL" sz="2800" b="1">
                <a:solidFill>
                  <a:srgbClr val="000000"/>
                </a:solidFill>
              </a:rPr>
              <a:t> </a:t>
            </a:r>
            <a:r>
              <a:rPr lang="pl-PL" sz="2800" b="1">
                <a:solidFill>
                  <a:schemeClr val="tx2"/>
                </a:solidFill>
              </a:rPr>
              <a:t>B B</a:t>
            </a:r>
            <a:r>
              <a:rPr lang="pl-PL" sz="2800" b="1">
                <a:solidFill>
                  <a:srgbClr val="000000"/>
                </a:solidFill>
              </a:rPr>
              <a:t> </a:t>
            </a:r>
            <a:r>
              <a:rPr lang="pl-PL" sz="2800" b="1">
                <a:solidFill>
                  <a:schemeClr val="folHlink"/>
                </a:solidFill>
              </a:rPr>
              <a:t>A</a:t>
            </a:r>
            <a:r>
              <a:rPr lang="pl-PL" sz="2800" b="1">
                <a:solidFill>
                  <a:srgbClr val="000000"/>
                </a:solidFill>
              </a:rPr>
              <a:t> </a:t>
            </a:r>
            <a:r>
              <a:rPr lang="pl-PL" sz="2800" b="1">
                <a:solidFill>
                  <a:schemeClr val="tx2"/>
                </a:solidFill>
              </a:rPr>
              <a:t>B B</a:t>
            </a:r>
            <a:r>
              <a:rPr lang="pl-PL" sz="2800" b="1">
                <a:solidFill>
                  <a:srgbClr val="000000"/>
                </a:solidFill>
              </a:rPr>
              <a:t> </a:t>
            </a:r>
            <a:r>
              <a:rPr lang="pl-PL" sz="2800" b="1">
                <a:solidFill>
                  <a:schemeClr val="folHlink"/>
                </a:solidFill>
              </a:rPr>
              <a:t>A</a:t>
            </a:r>
            <a:r>
              <a:rPr lang="pl-PL" sz="2800" b="1">
                <a:solidFill>
                  <a:srgbClr val="000000"/>
                </a:solidFill>
              </a:rPr>
              <a:t> </a:t>
            </a:r>
            <a:r>
              <a:rPr lang="pl-PL" sz="2800" b="1">
                <a:solidFill>
                  <a:schemeClr val="tx2"/>
                </a:solidFill>
              </a:rPr>
              <a:t>B B B</a:t>
            </a:r>
            <a:endParaRPr lang="pl-PL"/>
          </a:p>
        </p:txBody>
      </p:sp>
      <p:sp>
        <p:nvSpPr>
          <p:cNvPr id="152647" name="Rectangle 71"/>
          <p:cNvSpPr>
            <a:spLocks noChangeArrowheads="1"/>
          </p:cNvSpPr>
          <p:nvPr/>
        </p:nvSpPr>
        <p:spPr bwMode="auto">
          <a:xfrm>
            <a:off x="312228" y="6292206"/>
            <a:ext cx="5020926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buFontTx/>
              <a:buChar char="•"/>
            </a:pPr>
            <a:r>
              <a:rPr lang="pl-PL" b="1" dirty="0" smtClean="0">
                <a:solidFill>
                  <a:srgbClr val="000000"/>
                </a:solidFill>
              </a:rPr>
              <a:t> </a:t>
            </a:r>
            <a:r>
              <a:rPr lang="pl-PL" b="1" dirty="0">
                <a:solidFill>
                  <a:srgbClr val="CC3300"/>
                </a:solidFill>
              </a:rPr>
              <a:t>długości pakietów muszą być znane</a:t>
            </a:r>
          </a:p>
        </p:txBody>
      </p:sp>
      <p:graphicFrame>
        <p:nvGraphicFramePr>
          <p:cNvPr id="51" name="Object 20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0042372"/>
              </p:ext>
            </p:extLst>
          </p:nvPr>
        </p:nvGraphicFramePr>
        <p:xfrm>
          <a:off x="5406914" y="1498809"/>
          <a:ext cx="3362325" cy="776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577" name="Równanie" r:id="rId4" imgW="1244520" imgH="266400" progId="Equation.3">
                  <p:embed/>
                </p:oleObj>
              </mc:Choice>
              <mc:Fallback>
                <p:oleObj name="Równanie" r:id="rId4" imgW="1244520" imgH="26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06914" y="1498809"/>
                        <a:ext cx="3362325" cy="7762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C0C0C0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9312" name="Object 1024"/>
          <p:cNvGraphicFramePr>
            <a:graphicFrameLocks noChangeAspect="1"/>
          </p:cNvGraphicFramePr>
          <p:nvPr/>
        </p:nvGraphicFramePr>
        <p:xfrm>
          <a:off x="6166850" y="4818064"/>
          <a:ext cx="407508" cy="515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487" name="Equation" r:id="rId4" imgW="152280" imgH="177480" progId="Equation.3">
                  <p:embed/>
                </p:oleObj>
              </mc:Choice>
              <mc:Fallback>
                <p:oleObj name="Equation" r:id="rId4" imgW="152280" imgH="177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66850" y="4818064"/>
                        <a:ext cx="407508" cy="5159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C0C0C0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4626" name="Rectangle 2"/>
          <p:cNvSpPr>
            <a:spLocks noChangeArrowheads="1"/>
          </p:cNvSpPr>
          <p:nvPr/>
        </p:nvSpPr>
        <p:spPr bwMode="auto">
          <a:xfrm>
            <a:off x="742014" y="173039"/>
            <a:ext cx="5136354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600" dirty="0" smtClean="0">
                <a:solidFill>
                  <a:srgbClr val="3333CC"/>
                </a:solidFill>
                <a:latin typeface="Impact" pitchFamily="34" charset="0"/>
              </a:rPr>
              <a:t>Algorytm PS</a:t>
            </a:r>
            <a:r>
              <a:rPr kumimoji="1" lang="pl-PL" sz="3600" dirty="0">
                <a:solidFill>
                  <a:srgbClr val="3333CC"/>
                </a:solidFill>
                <a:latin typeface="Impact" pitchFamily="34" charset="0"/>
              </a:rPr>
              <a:t/>
            </a:r>
            <a:br>
              <a:rPr kumimoji="1" lang="pl-PL" sz="3600" dirty="0">
                <a:solidFill>
                  <a:srgbClr val="3333CC"/>
                </a:solidFill>
                <a:latin typeface="Impact" pitchFamily="34" charset="0"/>
              </a:rPr>
            </a:br>
            <a:r>
              <a:rPr kumimoji="1" lang="pl-PL" sz="3600" dirty="0" err="1">
                <a:solidFill>
                  <a:srgbClr val="3333CC"/>
                </a:solidFill>
                <a:latin typeface="Impact" pitchFamily="34" charset="0"/>
              </a:rPr>
              <a:t>Processor</a:t>
            </a:r>
            <a:r>
              <a:rPr kumimoji="1" lang="pl-PL" sz="3600" dirty="0">
                <a:solidFill>
                  <a:srgbClr val="3333CC"/>
                </a:solidFill>
                <a:latin typeface="Impact" pitchFamily="34" charset="0"/>
              </a:rPr>
              <a:t> </a:t>
            </a:r>
            <a:r>
              <a:rPr kumimoji="1" lang="pl-PL" sz="3600" dirty="0" err="1">
                <a:solidFill>
                  <a:srgbClr val="3333CC"/>
                </a:solidFill>
                <a:latin typeface="Impact" pitchFamily="34" charset="0"/>
              </a:rPr>
              <a:t>Sharing</a:t>
            </a:r>
            <a:endParaRPr kumimoji="1" lang="pl-PL" sz="3600" dirty="0">
              <a:solidFill>
                <a:srgbClr val="336600"/>
              </a:solidFill>
              <a:latin typeface="Impact" pitchFamily="34" charset="0"/>
            </a:endParaRPr>
          </a:p>
        </p:txBody>
      </p:sp>
      <p:sp>
        <p:nvSpPr>
          <p:cNvPr id="154627" name="Rectangle 3"/>
          <p:cNvSpPr>
            <a:spLocks noChangeArrowheads="1"/>
          </p:cNvSpPr>
          <p:nvPr/>
        </p:nvSpPr>
        <p:spPr bwMode="auto">
          <a:xfrm>
            <a:off x="5829704" y="4089400"/>
            <a:ext cx="1115515" cy="668338"/>
          </a:xfrm>
          <a:prstGeom prst="rect">
            <a:avLst/>
          </a:prstGeom>
          <a:solidFill>
            <a:srgbClr val="99CCFF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4628" name="Line 4"/>
          <p:cNvSpPr>
            <a:spLocks noChangeShapeType="1"/>
          </p:cNvSpPr>
          <p:nvPr/>
        </p:nvSpPr>
        <p:spPr bwMode="auto">
          <a:xfrm>
            <a:off x="879513" y="2697163"/>
            <a:ext cx="2392274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4629" name="Line 5"/>
          <p:cNvSpPr>
            <a:spLocks noChangeShapeType="1"/>
          </p:cNvSpPr>
          <p:nvPr/>
        </p:nvSpPr>
        <p:spPr bwMode="auto">
          <a:xfrm>
            <a:off x="867786" y="6281738"/>
            <a:ext cx="2392274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4630" name="Line 6"/>
          <p:cNvSpPr>
            <a:spLocks noChangeShapeType="1"/>
          </p:cNvSpPr>
          <p:nvPr/>
        </p:nvSpPr>
        <p:spPr bwMode="auto">
          <a:xfrm>
            <a:off x="6753192" y="4397375"/>
            <a:ext cx="217972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4631" name="Rectangle 7"/>
          <p:cNvSpPr>
            <a:spLocks noChangeArrowheads="1"/>
          </p:cNvSpPr>
          <p:nvPr/>
        </p:nvSpPr>
        <p:spPr bwMode="auto">
          <a:xfrm>
            <a:off x="879513" y="230663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4632" name="Rectangle 8"/>
          <p:cNvSpPr>
            <a:spLocks noChangeArrowheads="1"/>
          </p:cNvSpPr>
          <p:nvPr/>
        </p:nvSpPr>
        <p:spPr bwMode="auto">
          <a:xfrm>
            <a:off x="1231318" y="230663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4635" name="Rectangle 11"/>
          <p:cNvSpPr>
            <a:spLocks noChangeArrowheads="1"/>
          </p:cNvSpPr>
          <p:nvPr/>
        </p:nvSpPr>
        <p:spPr bwMode="auto">
          <a:xfrm>
            <a:off x="1430674" y="5929313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4636" name="Rectangle 12"/>
          <p:cNvSpPr>
            <a:spLocks noChangeArrowheads="1"/>
          </p:cNvSpPr>
          <p:nvPr/>
        </p:nvSpPr>
        <p:spPr bwMode="auto">
          <a:xfrm>
            <a:off x="1653484" y="230663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4637" name="Rectangle 13"/>
          <p:cNvSpPr>
            <a:spLocks noChangeArrowheads="1"/>
          </p:cNvSpPr>
          <p:nvPr/>
        </p:nvSpPr>
        <p:spPr bwMode="auto">
          <a:xfrm>
            <a:off x="2638538" y="230663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4640" name="Rectangle 16"/>
          <p:cNvSpPr>
            <a:spLocks noChangeArrowheads="1"/>
          </p:cNvSpPr>
          <p:nvPr/>
        </p:nvSpPr>
        <p:spPr bwMode="auto">
          <a:xfrm>
            <a:off x="1852840" y="5929313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4641" name="Rectangle 17"/>
          <p:cNvSpPr>
            <a:spLocks noChangeArrowheads="1"/>
          </p:cNvSpPr>
          <p:nvPr/>
        </p:nvSpPr>
        <p:spPr bwMode="auto">
          <a:xfrm>
            <a:off x="2134284" y="5929313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4642" name="Rectangle 18"/>
          <p:cNvSpPr>
            <a:spLocks noChangeArrowheads="1"/>
          </p:cNvSpPr>
          <p:nvPr/>
        </p:nvSpPr>
        <p:spPr bwMode="auto">
          <a:xfrm>
            <a:off x="2415728" y="5929313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3183836" y="2286001"/>
            <a:ext cx="1074472" cy="823913"/>
            <a:chOff x="2448" y="2928"/>
            <a:chExt cx="816" cy="480"/>
          </a:xfrm>
        </p:grpSpPr>
        <p:sp>
          <p:nvSpPr>
            <p:cNvPr id="154648" name="Freeform 24"/>
            <p:cNvSpPr>
              <a:spLocks/>
            </p:cNvSpPr>
            <p:nvPr/>
          </p:nvSpPr>
          <p:spPr bwMode="auto">
            <a:xfrm>
              <a:off x="2448" y="2928"/>
              <a:ext cx="816" cy="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4649" name="Line 25"/>
            <p:cNvSpPr>
              <a:spLocks noChangeShapeType="1"/>
            </p:cNvSpPr>
            <p:nvPr/>
          </p:nvSpPr>
          <p:spPr bwMode="auto">
            <a:xfrm>
              <a:off x="2532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4650" name="Line 26"/>
            <p:cNvSpPr>
              <a:spLocks noChangeShapeType="1"/>
            </p:cNvSpPr>
            <p:nvPr/>
          </p:nvSpPr>
          <p:spPr bwMode="auto">
            <a:xfrm>
              <a:off x="2699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4651" name="Line 27"/>
            <p:cNvSpPr>
              <a:spLocks noChangeShapeType="1"/>
            </p:cNvSpPr>
            <p:nvPr/>
          </p:nvSpPr>
          <p:spPr bwMode="auto">
            <a:xfrm>
              <a:off x="2867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4652" name="Line 28"/>
            <p:cNvSpPr>
              <a:spLocks noChangeShapeType="1"/>
            </p:cNvSpPr>
            <p:nvPr/>
          </p:nvSpPr>
          <p:spPr bwMode="auto">
            <a:xfrm>
              <a:off x="3035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4653" name="Line 29"/>
            <p:cNvSpPr>
              <a:spLocks noChangeShapeType="1"/>
            </p:cNvSpPr>
            <p:nvPr/>
          </p:nvSpPr>
          <p:spPr bwMode="auto">
            <a:xfrm>
              <a:off x="3203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3" name="Group 30"/>
          <p:cNvGrpSpPr>
            <a:grpSpLocks/>
          </p:cNvGrpSpPr>
          <p:nvPr/>
        </p:nvGrpSpPr>
        <p:grpSpPr bwMode="auto">
          <a:xfrm>
            <a:off x="3183836" y="3505200"/>
            <a:ext cx="1074472" cy="823913"/>
            <a:chOff x="2180" y="2208"/>
            <a:chExt cx="733" cy="519"/>
          </a:xfrm>
        </p:grpSpPr>
        <p:sp>
          <p:nvSpPr>
            <p:cNvPr id="154655" name="Freeform 31"/>
            <p:cNvSpPr>
              <a:spLocks/>
            </p:cNvSpPr>
            <p:nvPr/>
          </p:nvSpPr>
          <p:spPr bwMode="auto">
            <a:xfrm>
              <a:off x="2180" y="2208"/>
              <a:ext cx="733" cy="5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4656" name="Line 32"/>
            <p:cNvSpPr>
              <a:spLocks noChangeShapeType="1"/>
            </p:cNvSpPr>
            <p:nvPr/>
          </p:nvSpPr>
          <p:spPr bwMode="auto">
            <a:xfrm>
              <a:off x="2255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4657" name="Line 33"/>
            <p:cNvSpPr>
              <a:spLocks noChangeShapeType="1"/>
            </p:cNvSpPr>
            <p:nvPr/>
          </p:nvSpPr>
          <p:spPr bwMode="auto">
            <a:xfrm>
              <a:off x="2405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4658" name="Line 34"/>
            <p:cNvSpPr>
              <a:spLocks noChangeShapeType="1"/>
            </p:cNvSpPr>
            <p:nvPr/>
          </p:nvSpPr>
          <p:spPr bwMode="auto">
            <a:xfrm>
              <a:off x="2556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4659" name="Line 35"/>
            <p:cNvSpPr>
              <a:spLocks noChangeShapeType="1"/>
            </p:cNvSpPr>
            <p:nvPr/>
          </p:nvSpPr>
          <p:spPr bwMode="auto">
            <a:xfrm>
              <a:off x="2707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4660" name="Line 36"/>
            <p:cNvSpPr>
              <a:spLocks noChangeShapeType="1"/>
            </p:cNvSpPr>
            <p:nvPr/>
          </p:nvSpPr>
          <p:spPr bwMode="auto">
            <a:xfrm>
              <a:off x="2858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4" name="Group 37"/>
          <p:cNvGrpSpPr>
            <a:grpSpLocks/>
          </p:cNvGrpSpPr>
          <p:nvPr/>
        </p:nvGrpSpPr>
        <p:grpSpPr bwMode="auto">
          <a:xfrm>
            <a:off x="3183836" y="5791201"/>
            <a:ext cx="1074472" cy="823913"/>
            <a:chOff x="2180" y="3648"/>
            <a:chExt cx="733" cy="519"/>
          </a:xfrm>
        </p:grpSpPr>
        <p:sp>
          <p:nvSpPr>
            <p:cNvPr id="154662" name="Freeform 38"/>
            <p:cNvSpPr>
              <a:spLocks/>
            </p:cNvSpPr>
            <p:nvPr/>
          </p:nvSpPr>
          <p:spPr bwMode="auto">
            <a:xfrm>
              <a:off x="2180" y="3648"/>
              <a:ext cx="733" cy="5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4663" name="Line 39"/>
            <p:cNvSpPr>
              <a:spLocks noChangeShapeType="1"/>
            </p:cNvSpPr>
            <p:nvPr/>
          </p:nvSpPr>
          <p:spPr bwMode="auto">
            <a:xfrm>
              <a:off x="2255" y="3735"/>
              <a:ext cx="0" cy="363"/>
            </a:xfrm>
            <a:prstGeom prst="line">
              <a:avLst/>
            </a:prstGeom>
            <a:noFill/>
            <a:ln w="76200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4664" name="Line 40"/>
            <p:cNvSpPr>
              <a:spLocks noChangeShapeType="1"/>
            </p:cNvSpPr>
            <p:nvPr/>
          </p:nvSpPr>
          <p:spPr bwMode="auto">
            <a:xfrm>
              <a:off x="2405" y="3735"/>
              <a:ext cx="0" cy="363"/>
            </a:xfrm>
            <a:prstGeom prst="line">
              <a:avLst/>
            </a:prstGeom>
            <a:noFill/>
            <a:ln w="76200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4665" name="Line 41"/>
            <p:cNvSpPr>
              <a:spLocks noChangeShapeType="1"/>
            </p:cNvSpPr>
            <p:nvPr/>
          </p:nvSpPr>
          <p:spPr bwMode="auto">
            <a:xfrm>
              <a:off x="2556" y="3735"/>
              <a:ext cx="0" cy="363"/>
            </a:xfrm>
            <a:prstGeom prst="line">
              <a:avLst/>
            </a:prstGeom>
            <a:noFill/>
            <a:ln w="76200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4666" name="Line 42"/>
            <p:cNvSpPr>
              <a:spLocks noChangeShapeType="1"/>
            </p:cNvSpPr>
            <p:nvPr/>
          </p:nvSpPr>
          <p:spPr bwMode="auto">
            <a:xfrm>
              <a:off x="2707" y="3735"/>
              <a:ext cx="0" cy="363"/>
            </a:xfrm>
            <a:prstGeom prst="line">
              <a:avLst/>
            </a:prstGeom>
            <a:noFill/>
            <a:ln w="76200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4667" name="Line 43"/>
            <p:cNvSpPr>
              <a:spLocks noChangeShapeType="1"/>
            </p:cNvSpPr>
            <p:nvPr/>
          </p:nvSpPr>
          <p:spPr bwMode="auto">
            <a:xfrm>
              <a:off x="2858" y="3735"/>
              <a:ext cx="0" cy="363"/>
            </a:xfrm>
            <a:prstGeom prst="line">
              <a:avLst/>
            </a:prstGeom>
            <a:noFill/>
            <a:ln w="76200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154668" name="Line 44"/>
          <p:cNvSpPr>
            <a:spLocks noChangeShapeType="1"/>
          </p:cNvSpPr>
          <p:nvPr/>
        </p:nvSpPr>
        <p:spPr bwMode="auto">
          <a:xfrm>
            <a:off x="867786" y="3995738"/>
            <a:ext cx="2392274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4669" name="Rectangle 45"/>
          <p:cNvSpPr>
            <a:spLocks noChangeArrowheads="1"/>
          </p:cNvSpPr>
          <p:nvPr/>
        </p:nvSpPr>
        <p:spPr bwMode="auto">
          <a:xfrm>
            <a:off x="1430674" y="3643313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4670" name="Rectangle 46"/>
          <p:cNvSpPr>
            <a:spLocks noChangeArrowheads="1"/>
          </p:cNvSpPr>
          <p:nvPr/>
        </p:nvSpPr>
        <p:spPr bwMode="auto">
          <a:xfrm>
            <a:off x="1852840" y="3643313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4671" name="Rectangle 47"/>
          <p:cNvSpPr>
            <a:spLocks noChangeArrowheads="1"/>
          </p:cNvSpPr>
          <p:nvPr/>
        </p:nvSpPr>
        <p:spPr bwMode="auto">
          <a:xfrm>
            <a:off x="2134284" y="3643313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4672" name="Rectangle 48"/>
          <p:cNvSpPr>
            <a:spLocks noChangeArrowheads="1"/>
          </p:cNvSpPr>
          <p:nvPr/>
        </p:nvSpPr>
        <p:spPr bwMode="auto">
          <a:xfrm>
            <a:off x="2415728" y="3643313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4673" name="Oval 49"/>
          <p:cNvSpPr>
            <a:spLocks noChangeArrowheads="1"/>
          </p:cNvSpPr>
          <p:nvPr/>
        </p:nvSpPr>
        <p:spPr bwMode="auto">
          <a:xfrm>
            <a:off x="3523914" y="4529138"/>
            <a:ext cx="211083" cy="228600"/>
          </a:xfrm>
          <a:prstGeom prst="ellipse">
            <a:avLst/>
          </a:prstGeom>
          <a:solidFill>
            <a:schemeClr val="tx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4674" name="Oval 50"/>
          <p:cNvSpPr>
            <a:spLocks noChangeArrowheads="1"/>
          </p:cNvSpPr>
          <p:nvPr/>
        </p:nvSpPr>
        <p:spPr bwMode="auto">
          <a:xfrm>
            <a:off x="3513654" y="5334000"/>
            <a:ext cx="211083" cy="228600"/>
          </a:xfrm>
          <a:prstGeom prst="ellipse">
            <a:avLst/>
          </a:prstGeom>
          <a:solidFill>
            <a:schemeClr val="tx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4675" name="Oval 51"/>
          <p:cNvSpPr>
            <a:spLocks noChangeArrowheads="1"/>
          </p:cNvSpPr>
          <p:nvPr/>
        </p:nvSpPr>
        <p:spPr bwMode="auto">
          <a:xfrm>
            <a:off x="3523914" y="4953000"/>
            <a:ext cx="211083" cy="228600"/>
          </a:xfrm>
          <a:prstGeom prst="ellipse">
            <a:avLst/>
          </a:prstGeom>
          <a:solidFill>
            <a:schemeClr val="tx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4676" name="Line 52"/>
          <p:cNvSpPr>
            <a:spLocks noChangeShapeType="1"/>
          </p:cNvSpPr>
          <p:nvPr/>
        </p:nvSpPr>
        <p:spPr bwMode="auto">
          <a:xfrm>
            <a:off x="4258308" y="2697163"/>
            <a:ext cx="1571396" cy="1522412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4677" name="Line 53"/>
          <p:cNvSpPr>
            <a:spLocks noChangeShapeType="1"/>
          </p:cNvSpPr>
          <p:nvPr/>
        </p:nvSpPr>
        <p:spPr bwMode="auto">
          <a:xfrm>
            <a:off x="4258308" y="3948113"/>
            <a:ext cx="1572861" cy="449262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4678" name="Line 54"/>
          <p:cNvSpPr>
            <a:spLocks noChangeShapeType="1"/>
          </p:cNvSpPr>
          <p:nvPr/>
        </p:nvSpPr>
        <p:spPr bwMode="auto">
          <a:xfrm flipV="1">
            <a:off x="4258308" y="4529138"/>
            <a:ext cx="1571396" cy="175260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4679" name="Text Box 55"/>
          <p:cNvSpPr txBox="1">
            <a:spLocks noChangeArrowheads="1"/>
          </p:cNvSpPr>
          <p:nvPr/>
        </p:nvSpPr>
        <p:spPr bwMode="auto">
          <a:xfrm>
            <a:off x="4818253" y="970494"/>
            <a:ext cx="3884397" cy="1015663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buFontTx/>
              <a:buChar char="•"/>
            </a:pPr>
            <a:r>
              <a:rPr lang="pl-PL" sz="2000" dirty="0"/>
              <a:t> </a:t>
            </a:r>
            <a:r>
              <a:rPr lang="pl-PL" sz="2000" b="1" dirty="0" smtClean="0">
                <a:solidFill>
                  <a:srgbClr val="000000"/>
                </a:solidFill>
              </a:rPr>
              <a:t>oddzielne kolejki</a:t>
            </a:r>
            <a:endParaRPr lang="pl-PL" sz="2000" b="1" dirty="0">
              <a:solidFill>
                <a:srgbClr val="000000"/>
              </a:solidFill>
            </a:endParaRPr>
          </a:p>
          <a:p>
            <a:pPr algn="l">
              <a:buFontTx/>
              <a:buChar char="•"/>
            </a:pPr>
            <a:r>
              <a:rPr lang="pl-PL" sz="2000" b="1" dirty="0">
                <a:solidFill>
                  <a:srgbClr val="000000"/>
                </a:solidFill>
              </a:rPr>
              <a:t> </a:t>
            </a:r>
            <a:r>
              <a:rPr lang="pl-PL" sz="2000" b="1" dirty="0" smtClean="0">
                <a:solidFill>
                  <a:srgbClr val="000000"/>
                </a:solidFill>
              </a:rPr>
              <a:t>cykliczne przeglądanie kolejek</a:t>
            </a:r>
            <a:endParaRPr lang="pl-PL" sz="2000" b="1" dirty="0">
              <a:solidFill>
                <a:srgbClr val="000000"/>
              </a:solidFill>
            </a:endParaRPr>
          </a:p>
          <a:p>
            <a:pPr algn="l">
              <a:buFontTx/>
              <a:buChar char="•"/>
            </a:pPr>
            <a:r>
              <a:rPr lang="pl-PL" sz="2000" b="1" dirty="0">
                <a:solidFill>
                  <a:srgbClr val="000000"/>
                </a:solidFill>
              </a:rPr>
              <a:t> </a:t>
            </a:r>
            <a:r>
              <a:rPr lang="pl-PL" sz="2000" b="1" dirty="0" smtClean="0">
                <a:solidFill>
                  <a:srgbClr val="000000"/>
                </a:solidFill>
              </a:rPr>
              <a:t>pobieranie pojedynczych bajtów</a:t>
            </a:r>
            <a:endParaRPr lang="pl-PL" sz="2000" dirty="0"/>
          </a:p>
        </p:txBody>
      </p:sp>
      <p:sp>
        <p:nvSpPr>
          <p:cNvPr id="154680" name="Rectangle 56"/>
          <p:cNvSpPr>
            <a:spLocks noChangeArrowheads="1"/>
          </p:cNvSpPr>
          <p:nvPr/>
        </p:nvSpPr>
        <p:spPr bwMode="auto">
          <a:xfrm>
            <a:off x="4818253" y="2126705"/>
            <a:ext cx="4206793" cy="1077218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buFontTx/>
              <a:buChar char="•"/>
            </a:pPr>
            <a:r>
              <a:rPr lang="pl-PL" b="1" dirty="0">
                <a:solidFill>
                  <a:schemeClr val="folHlink"/>
                </a:solidFill>
              </a:rPr>
              <a:t> </a:t>
            </a:r>
            <a:r>
              <a:rPr lang="pl-PL" sz="2000" b="1" dirty="0" smtClean="0">
                <a:solidFill>
                  <a:schemeClr val="folHlink"/>
                </a:solidFill>
              </a:rPr>
              <a:t>penalizacja agresywnych strumieni</a:t>
            </a:r>
            <a:endParaRPr lang="pl-PL" sz="2000" b="1" dirty="0">
              <a:solidFill>
                <a:schemeClr val="folHlink"/>
              </a:solidFill>
            </a:endParaRPr>
          </a:p>
          <a:p>
            <a:pPr algn="l">
              <a:buFontTx/>
              <a:buChar char="•"/>
            </a:pPr>
            <a:r>
              <a:rPr lang="pl-PL" sz="2000" b="1" dirty="0">
                <a:solidFill>
                  <a:schemeClr val="folHlink"/>
                </a:solidFill>
              </a:rPr>
              <a:t> </a:t>
            </a:r>
            <a:r>
              <a:rPr lang="pl-PL" sz="2000" b="1" dirty="0" smtClean="0">
                <a:solidFill>
                  <a:srgbClr val="CC3300"/>
                </a:solidFill>
              </a:rPr>
              <a:t>sprawiedliwy podział</a:t>
            </a:r>
            <a:br>
              <a:rPr lang="pl-PL" sz="2000" b="1" dirty="0" smtClean="0">
                <a:solidFill>
                  <a:srgbClr val="CC3300"/>
                </a:solidFill>
              </a:rPr>
            </a:br>
            <a:r>
              <a:rPr lang="pl-PL" sz="2000" b="1" dirty="0" smtClean="0">
                <a:solidFill>
                  <a:srgbClr val="CC3300"/>
                </a:solidFill>
              </a:rPr>
              <a:t>przepustowości </a:t>
            </a:r>
            <a:r>
              <a:rPr lang="pl-PL" sz="2000" b="1" i="1" dirty="0">
                <a:solidFill>
                  <a:srgbClr val="CC3300"/>
                </a:solidFill>
              </a:rPr>
              <a:t>C</a:t>
            </a:r>
            <a:r>
              <a:rPr lang="pl-PL" sz="2000" b="1" dirty="0">
                <a:solidFill>
                  <a:srgbClr val="CC3300"/>
                </a:solidFill>
              </a:rPr>
              <a:t>/</a:t>
            </a:r>
            <a:r>
              <a:rPr lang="pl-PL" sz="2000" b="1" i="1" dirty="0">
                <a:solidFill>
                  <a:srgbClr val="CC3300"/>
                </a:solidFill>
              </a:rPr>
              <a:t>N</a:t>
            </a:r>
          </a:p>
        </p:txBody>
      </p:sp>
      <p:sp>
        <p:nvSpPr>
          <p:cNvPr id="154681" name="Text Box 57"/>
          <p:cNvSpPr txBox="1">
            <a:spLocks noChangeArrowheads="1"/>
          </p:cNvSpPr>
          <p:nvPr/>
        </p:nvSpPr>
        <p:spPr bwMode="auto">
          <a:xfrm>
            <a:off x="5022050" y="5904275"/>
            <a:ext cx="3781805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buFontTx/>
              <a:buChar char="•"/>
            </a:pPr>
            <a:r>
              <a:rPr lang="pl-PL" b="1" dirty="0">
                <a:solidFill>
                  <a:srgbClr val="CC3300"/>
                </a:solidFill>
              </a:rPr>
              <a:t> </a:t>
            </a:r>
            <a:r>
              <a:rPr lang="pl-PL" sz="2000" b="1" dirty="0" smtClean="0">
                <a:solidFill>
                  <a:srgbClr val="CC3300"/>
                </a:solidFill>
              </a:rPr>
              <a:t>brak możliwości implementacji</a:t>
            </a:r>
            <a:endParaRPr lang="pl-PL" sz="2000" b="1" dirty="0">
              <a:solidFill>
                <a:schemeClr val="folHlink"/>
              </a:solidFill>
            </a:endParaRPr>
          </a:p>
        </p:txBody>
      </p:sp>
      <p:sp>
        <p:nvSpPr>
          <p:cNvPr id="154682" name="Text Box 58"/>
          <p:cNvSpPr txBox="1">
            <a:spLocks noChangeArrowheads="1"/>
          </p:cNvSpPr>
          <p:nvPr/>
        </p:nvSpPr>
        <p:spPr bwMode="auto">
          <a:xfrm>
            <a:off x="7726624" y="6519446"/>
            <a:ext cx="141737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600" b="1" dirty="0">
                <a:latin typeface="Impact" pitchFamily="34" charset="0"/>
              </a:rPr>
              <a:t>©</a:t>
            </a:r>
            <a:r>
              <a:rPr lang="pl-PL" sz="1400" dirty="0">
                <a:latin typeface="Impact" pitchFamily="34" charset="0"/>
              </a:rPr>
              <a:t> Zdzisław Papir</a:t>
            </a:r>
            <a:endParaRPr lang="pl-PL" sz="2400" dirty="0"/>
          </a:p>
        </p:txBody>
      </p:sp>
      <p:grpSp>
        <p:nvGrpSpPr>
          <p:cNvPr id="5" name="Group 78"/>
          <p:cNvGrpSpPr>
            <a:grpSpLocks/>
          </p:cNvGrpSpPr>
          <p:nvPr/>
        </p:nvGrpSpPr>
        <p:grpSpPr bwMode="auto">
          <a:xfrm>
            <a:off x="6196167" y="3690938"/>
            <a:ext cx="2877472" cy="304800"/>
            <a:chOff x="4227" y="2384"/>
            <a:chExt cx="1963" cy="192"/>
          </a:xfrm>
        </p:grpSpPr>
        <p:grpSp>
          <p:nvGrpSpPr>
            <p:cNvPr id="6" name="Group 59"/>
            <p:cNvGrpSpPr>
              <a:grpSpLocks/>
            </p:cNvGrpSpPr>
            <p:nvPr/>
          </p:nvGrpSpPr>
          <p:grpSpPr bwMode="auto">
            <a:xfrm>
              <a:off x="4227" y="2384"/>
              <a:ext cx="957" cy="192"/>
              <a:chOff x="5184" y="2517"/>
              <a:chExt cx="957" cy="192"/>
            </a:xfrm>
          </p:grpSpPr>
          <p:sp>
            <p:nvSpPr>
              <p:cNvPr id="154633" name="Rectangle 9"/>
              <p:cNvSpPr>
                <a:spLocks noChangeArrowheads="1"/>
              </p:cNvSpPr>
              <p:nvPr/>
            </p:nvSpPr>
            <p:spPr bwMode="auto">
              <a:xfrm>
                <a:off x="5184" y="2517"/>
                <a:ext cx="47" cy="192"/>
              </a:xfrm>
              <a:prstGeom prst="rect">
                <a:avLst/>
              </a:prstGeom>
              <a:solidFill>
                <a:schemeClr val="folHlink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634" name="Rectangle 10"/>
              <p:cNvSpPr>
                <a:spLocks noChangeArrowheads="1"/>
              </p:cNvSpPr>
              <p:nvPr/>
            </p:nvSpPr>
            <p:spPr bwMode="auto">
              <a:xfrm>
                <a:off x="5442" y="2517"/>
                <a:ext cx="47" cy="192"/>
              </a:xfrm>
              <a:prstGeom prst="rect">
                <a:avLst/>
              </a:prstGeom>
              <a:solidFill>
                <a:srgbClr val="FF00FF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638" name="Rectangle 14"/>
              <p:cNvSpPr>
                <a:spLocks noChangeArrowheads="1"/>
              </p:cNvSpPr>
              <p:nvPr/>
            </p:nvSpPr>
            <p:spPr bwMode="auto">
              <a:xfrm>
                <a:off x="5571" y="2517"/>
                <a:ext cx="47" cy="192"/>
              </a:xfrm>
              <a:prstGeom prst="rect">
                <a:avLst/>
              </a:prstGeom>
              <a:solidFill>
                <a:srgbClr val="3333CC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639" name="Rectangle 15"/>
              <p:cNvSpPr>
                <a:spLocks noChangeArrowheads="1"/>
              </p:cNvSpPr>
              <p:nvPr/>
            </p:nvSpPr>
            <p:spPr bwMode="auto">
              <a:xfrm>
                <a:off x="6094" y="2517"/>
                <a:ext cx="47" cy="192"/>
              </a:xfrm>
              <a:prstGeom prst="rect">
                <a:avLst/>
              </a:prstGeom>
              <a:solidFill>
                <a:schemeClr val="folHlink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643" name="Rectangle 19"/>
              <p:cNvSpPr>
                <a:spLocks noChangeArrowheads="1"/>
              </p:cNvSpPr>
              <p:nvPr/>
            </p:nvSpPr>
            <p:spPr bwMode="auto">
              <a:xfrm>
                <a:off x="5313" y="2517"/>
                <a:ext cx="47" cy="192"/>
              </a:xfrm>
              <a:prstGeom prst="rect">
                <a:avLst/>
              </a:prstGeom>
              <a:solidFill>
                <a:srgbClr val="FF00FF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644" name="Rectangle 20"/>
              <p:cNvSpPr>
                <a:spLocks noChangeArrowheads="1"/>
              </p:cNvSpPr>
              <p:nvPr/>
            </p:nvSpPr>
            <p:spPr bwMode="auto">
              <a:xfrm>
                <a:off x="5700" y="2517"/>
                <a:ext cx="47" cy="192"/>
              </a:xfrm>
              <a:prstGeom prst="rect">
                <a:avLst/>
              </a:prstGeom>
              <a:solidFill>
                <a:srgbClr val="008000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645" name="Rectangle 21"/>
              <p:cNvSpPr>
                <a:spLocks noChangeArrowheads="1"/>
              </p:cNvSpPr>
              <p:nvPr/>
            </p:nvSpPr>
            <p:spPr bwMode="auto">
              <a:xfrm>
                <a:off x="5829" y="2517"/>
                <a:ext cx="54" cy="192"/>
              </a:xfrm>
              <a:prstGeom prst="rect">
                <a:avLst/>
              </a:prstGeom>
              <a:solidFill>
                <a:srgbClr val="3333CC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646" name="Rectangle 22"/>
              <p:cNvSpPr>
                <a:spLocks noChangeArrowheads="1"/>
              </p:cNvSpPr>
              <p:nvPr/>
            </p:nvSpPr>
            <p:spPr bwMode="auto">
              <a:xfrm>
                <a:off x="5965" y="2517"/>
                <a:ext cx="47" cy="192"/>
              </a:xfrm>
              <a:prstGeom prst="rect">
                <a:avLst/>
              </a:prstGeom>
              <a:solidFill>
                <a:srgbClr val="FF00FF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7" name="Group 60"/>
            <p:cNvGrpSpPr>
              <a:grpSpLocks/>
            </p:cNvGrpSpPr>
            <p:nvPr/>
          </p:nvGrpSpPr>
          <p:grpSpPr bwMode="auto">
            <a:xfrm>
              <a:off x="5233" y="2384"/>
              <a:ext cx="957" cy="192"/>
              <a:chOff x="5184" y="2517"/>
              <a:chExt cx="957" cy="192"/>
            </a:xfrm>
          </p:grpSpPr>
          <p:sp>
            <p:nvSpPr>
              <p:cNvPr id="154685" name="Rectangle 61"/>
              <p:cNvSpPr>
                <a:spLocks noChangeArrowheads="1"/>
              </p:cNvSpPr>
              <p:nvPr/>
            </p:nvSpPr>
            <p:spPr bwMode="auto">
              <a:xfrm>
                <a:off x="5184" y="2517"/>
                <a:ext cx="47" cy="192"/>
              </a:xfrm>
              <a:prstGeom prst="rect">
                <a:avLst/>
              </a:prstGeom>
              <a:solidFill>
                <a:schemeClr val="folHlink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686" name="Rectangle 62"/>
              <p:cNvSpPr>
                <a:spLocks noChangeArrowheads="1"/>
              </p:cNvSpPr>
              <p:nvPr/>
            </p:nvSpPr>
            <p:spPr bwMode="auto">
              <a:xfrm>
                <a:off x="5442" y="2517"/>
                <a:ext cx="47" cy="192"/>
              </a:xfrm>
              <a:prstGeom prst="rect">
                <a:avLst/>
              </a:prstGeom>
              <a:solidFill>
                <a:srgbClr val="FF00FF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687" name="Rectangle 63"/>
              <p:cNvSpPr>
                <a:spLocks noChangeArrowheads="1"/>
              </p:cNvSpPr>
              <p:nvPr/>
            </p:nvSpPr>
            <p:spPr bwMode="auto">
              <a:xfrm>
                <a:off x="5571" y="2517"/>
                <a:ext cx="47" cy="192"/>
              </a:xfrm>
              <a:prstGeom prst="rect">
                <a:avLst/>
              </a:prstGeom>
              <a:solidFill>
                <a:srgbClr val="3333CC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688" name="Rectangle 64"/>
              <p:cNvSpPr>
                <a:spLocks noChangeArrowheads="1"/>
              </p:cNvSpPr>
              <p:nvPr/>
            </p:nvSpPr>
            <p:spPr bwMode="auto">
              <a:xfrm>
                <a:off x="6094" y="2517"/>
                <a:ext cx="47" cy="192"/>
              </a:xfrm>
              <a:prstGeom prst="rect">
                <a:avLst/>
              </a:prstGeom>
              <a:solidFill>
                <a:schemeClr val="folHlink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689" name="Rectangle 65"/>
              <p:cNvSpPr>
                <a:spLocks noChangeArrowheads="1"/>
              </p:cNvSpPr>
              <p:nvPr/>
            </p:nvSpPr>
            <p:spPr bwMode="auto">
              <a:xfrm>
                <a:off x="5313" y="2517"/>
                <a:ext cx="47" cy="192"/>
              </a:xfrm>
              <a:prstGeom prst="rect">
                <a:avLst/>
              </a:prstGeom>
              <a:solidFill>
                <a:srgbClr val="FF00FF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690" name="Rectangle 66"/>
              <p:cNvSpPr>
                <a:spLocks noChangeArrowheads="1"/>
              </p:cNvSpPr>
              <p:nvPr/>
            </p:nvSpPr>
            <p:spPr bwMode="auto">
              <a:xfrm>
                <a:off x="5700" y="2517"/>
                <a:ext cx="47" cy="192"/>
              </a:xfrm>
              <a:prstGeom prst="rect">
                <a:avLst/>
              </a:prstGeom>
              <a:solidFill>
                <a:srgbClr val="008000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691" name="Rectangle 67"/>
              <p:cNvSpPr>
                <a:spLocks noChangeArrowheads="1"/>
              </p:cNvSpPr>
              <p:nvPr/>
            </p:nvSpPr>
            <p:spPr bwMode="auto">
              <a:xfrm>
                <a:off x="5829" y="2517"/>
                <a:ext cx="54" cy="192"/>
              </a:xfrm>
              <a:prstGeom prst="rect">
                <a:avLst/>
              </a:prstGeom>
              <a:solidFill>
                <a:srgbClr val="3333CC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692" name="Rectangle 68"/>
              <p:cNvSpPr>
                <a:spLocks noChangeArrowheads="1"/>
              </p:cNvSpPr>
              <p:nvPr/>
            </p:nvSpPr>
            <p:spPr bwMode="auto">
              <a:xfrm>
                <a:off x="5965" y="2517"/>
                <a:ext cx="47" cy="192"/>
              </a:xfrm>
              <a:prstGeom prst="rect">
                <a:avLst/>
              </a:prstGeom>
              <a:solidFill>
                <a:srgbClr val="FF00FF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</p:grpSp>
      <p:graphicFrame>
        <p:nvGraphicFramePr>
          <p:cNvPr id="269316" name="Object 10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303298"/>
              </p:ext>
            </p:extLst>
          </p:nvPr>
        </p:nvGraphicFramePr>
        <p:xfrm>
          <a:off x="7116763" y="4533900"/>
          <a:ext cx="1749425" cy="669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488" name="Równanie" r:id="rId6" imgW="647640" imgH="228600" progId="Equation.3">
                  <p:embed/>
                </p:oleObj>
              </mc:Choice>
              <mc:Fallback>
                <p:oleObj name="Równanie" r:id="rId6" imgW="647640" imgH="2286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16763" y="4533900"/>
                        <a:ext cx="1749425" cy="669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C0C0C0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1026"/>
          <p:cNvSpPr>
            <a:spLocks noChangeArrowheads="1"/>
          </p:cNvSpPr>
          <p:nvPr/>
        </p:nvSpPr>
        <p:spPr bwMode="auto">
          <a:xfrm>
            <a:off x="0" y="54405"/>
            <a:ext cx="696574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600" dirty="0" smtClean="0">
                <a:solidFill>
                  <a:srgbClr val="3333CC"/>
                </a:solidFill>
                <a:latin typeface="Impact" pitchFamily="34" charset="0"/>
              </a:rPr>
              <a:t>Ważony algorytm GPS</a:t>
            </a:r>
            <a:br>
              <a:rPr kumimoji="1" lang="pl-PL" sz="3600" dirty="0" smtClean="0">
                <a:solidFill>
                  <a:srgbClr val="3333CC"/>
                </a:solidFill>
                <a:latin typeface="Impact" pitchFamily="34" charset="0"/>
              </a:rPr>
            </a:br>
            <a:r>
              <a:rPr kumimoji="1" lang="pl-PL" sz="3600" dirty="0" err="1" smtClean="0">
                <a:solidFill>
                  <a:srgbClr val="3333CC"/>
                </a:solidFill>
                <a:latin typeface="Impact" pitchFamily="34" charset="0"/>
              </a:rPr>
              <a:t>Generalized</a:t>
            </a:r>
            <a:r>
              <a:rPr kumimoji="1" lang="pl-PL" sz="3600" dirty="0" smtClean="0">
                <a:solidFill>
                  <a:srgbClr val="3333CC"/>
                </a:solidFill>
                <a:latin typeface="Impact" pitchFamily="34" charset="0"/>
              </a:rPr>
              <a:t> </a:t>
            </a:r>
            <a:r>
              <a:rPr kumimoji="1" lang="pl-PL" sz="3600" dirty="0" err="1">
                <a:solidFill>
                  <a:srgbClr val="3333CC"/>
                </a:solidFill>
                <a:latin typeface="Impact" pitchFamily="34" charset="0"/>
              </a:rPr>
              <a:t>Processor</a:t>
            </a:r>
            <a:r>
              <a:rPr kumimoji="1" lang="pl-PL" sz="3600" dirty="0">
                <a:solidFill>
                  <a:srgbClr val="3333CC"/>
                </a:solidFill>
                <a:latin typeface="Impact" pitchFamily="34" charset="0"/>
              </a:rPr>
              <a:t> </a:t>
            </a:r>
            <a:r>
              <a:rPr kumimoji="1" lang="pl-PL" sz="3600" dirty="0" err="1">
                <a:solidFill>
                  <a:srgbClr val="3333CC"/>
                </a:solidFill>
                <a:latin typeface="Impact" pitchFamily="34" charset="0"/>
              </a:rPr>
              <a:t>Sharing</a:t>
            </a:r>
            <a:endParaRPr kumimoji="1" lang="pl-PL" sz="3600" dirty="0">
              <a:solidFill>
                <a:srgbClr val="336600"/>
              </a:solidFill>
              <a:latin typeface="Impact" pitchFamily="34" charset="0"/>
            </a:endParaRPr>
          </a:p>
        </p:txBody>
      </p:sp>
      <p:graphicFrame>
        <p:nvGraphicFramePr>
          <p:cNvPr id="270336" name="Object 2048"/>
          <p:cNvGraphicFramePr>
            <a:graphicFrameLocks noChangeAspect="1"/>
          </p:cNvGraphicFramePr>
          <p:nvPr/>
        </p:nvGraphicFramePr>
        <p:xfrm>
          <a:off x="1303338" y="5260975"/>
          <a:ext cx="579437" cy="66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726" name="Równanie" r:id="rId4" imgW="215640" imgH="228600" progId="Equation.3">
                  <p:embed/>
                </p:oleObj>
              </mc:Choice>
              <mc:Fallback>
                <p:oleObj name="Równanie" r:id="rId4" imgW="215640" imgH="2286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3338" y="5260975"/>
                        <a:ext cx="579437" cy="668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C0C0C0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0337" name="Object 2049"/>
          <p:cNvGraphicFramePr>
            <a:graphicFrameLocks noChangeAspect="1"/>
          </p:cNvGraphicFramePr>
          <p:nvPr/>
        </p:nvGraphicFramePr>
        <p:xfrm>
          <a:off x="1317625" y="4089400"/>
          <a:ext cx="514350" cy="62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727" name="Równanie" r:id="rId6" imgW="190440" imgH="215640" progId="Equation.3">
                  <p:embed/>
                </p:oleObj>
              </mc:Choice>
              <mc:Fallback>
                <p:oleObj name="Równanie" r:id="rId6" imgW="190440" imgH="215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7625" y="4089400"/>
                        <a:ext cx="514350" cy="627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C0C0C0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0338" name="Object 2050"/>
          <p:cNvGraphicFramePr>
            <a:graphicFrameLocks noChangeAspect="1"/>
          </p:cNvGraphicFramePr>
          <p:nvPr/>
        </p:nvGraphicFramePr>
        <p:xfrm>
          <a:off x="1319213" y="2803525"/>
          <a:ext cx="476250" cy="62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728" name="Równanie" r:id="rId8" imgW="177480" imgH="215640" progId="Equation.3">
                  <p:embed/>
                </p:oleObj>
              </mc:Choice>
              <mc:Fallback>
                <p:oleObj name="Równanie" r:id="rId8" imgW="177480" imgH="2156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9213" y="2803525"/>
                        <a:ext cx="476250" cy="627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C0C0C0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5655" name="Rectangle 1031"/>
          <p:cNvSpPr>
            <a:spLocks noChangeArrowheads="1"/>
          </p:cNvSpPr>
          <p:nvPr/>
        </p:nvSpPr>
        <p:spPr bwMode="auto">
          <a:xfrm>
            <a:off x="5829704" y="4089400"/>
            <a:ext cx="1115515" cy="668338"/>
          </a:xfrm>
          <a:prstGeom prst="rect">
            <a:avLst/>
          </a:prstGeom>
          <a:solidFill>
            <a:srgbClr val="99CCFF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5656" name="Line 1032"/>
          <p:cNvSpPr>
            <a:spLocks noChangeShapeType="1"/>
          </p:cNvSpPr>
          <p:nvPr/>
        </p:nvSpPr>
        <p:spPr bwMode="auto">
          <a:xfrm>
            <a:off x="879513" y="2697163"/>
            <a:ext cx="2392274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5657" name="Line 1033"/>
          <p:cNvSpPr>
            <a:spLocks noChangeShapeType="1"/>
          </p:cNvSpPr>
          <p:nvPr/>
        </p:nvSpPr>
        <p:spPr bwMode="auto">
          <a:xfrm>
            <a:off x="867786" y="6281738"/>
            <a:ext cx="2392274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5658" name="Line 1034"/>
          <p:cNvSpPr>
            <a:spLocks noChangeShapeType="1"/>
          </p:cNvSpPr>
          <p:nvPr/>
        </p:nvSpPr>
        <p:spPr bwMode="auto">
          <a:xfrm>
            <a:off x="6753192" y="4397375"/>
            <a:ext cx="217972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5659" name="Rectangle 1035"/>
          <p:cNvSpPr>
            <a:spLocks noChangeArrowheads="1"/>
          </p:cNvSpPr>
          <p:nvPr/>
        </p:nvSpPr>
        <p:spPr bwMode="auto">
          <a:xfrm>
            <a:off x="879513" y="230663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5660" name="Rectangle 1036"/>
          <p:cNvSpPr>
            <a:spLocks noChangeArrowheads="1"/>
          </p:cNvSpPr>
          <p:nvPr/>
        </p:nvSpPr>
        <p:spPr bwMode="auto">
          <a:xfrm>
            <a:off x="1231318" y="230663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5661" name="Rectangle 1037"/>
          <p:cNvSpPr>
            <a:spLocks noChangeArrowheads="1"/>
          </p:cNvSpPr>
          <p:nvPr/>
        </p:nvSpPr>
        <p:spPr bwMode="auto">
          <a:xfrm>
            <a:off x="1430674" y="5929313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5662" name="Rectangle 1038"/>
          <p:cNvSpPr>
            <a:spLocks noChangeArrowheads="1"/>
          </p:cNvSpPr>
          <p:nvPr/>
        </p:nvSpPr>
        <p:spPr bwMode="auto">
          <a:xfrm>
            <a:off x="1653484" y="230663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5663" name="Rectangle 1039"/>
          <p:cNvSpPr>
            <a:spLocks noChangeArrowheads="1"/>
          </p:cNvSpPr>
          <p:nvPr/>
        </p:nvSpPr>
        <p:spPr bwMode="auto">
          <a:xfrm>
            <a:off x="2638538" y="230663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5664" name="Rectangle 1040"/>
          <p:cNvSpPr>
            <a:spLocks noChangeArrowheads="1"/>
          </p:cNvSpPr>
          <p:nvPr/>
        </p:nvSpPr>
        <p:spPr bwMode="auto">
          <a:xfrm>
            <a:off x="1852840" y="5929313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5665" name="Rectangle 1041"/>
          <p:cNvSpPr>
            <a:spLocks noChangeArrowheads="1"/>
          </p:cNvSpPr>
          <p:nvPr/>
        </p:nvSpPr>
        <p:spPr bwMode="auto">
          <a:xfrm>
            <a:off x="2134284" y="5929313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5666" name="Rectangle 1042"/>
          <p:cNvSpPr>
            <a:spLocks noChangeArrowheads="1"/>
          </p:cNvSpPr>
          <p:nvPr/>
        </p:nvSpPr>
        <p:spPr bwMode="auto">
          <a:xfrm>
            <a:off x="2415728" y="5929313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pSp>
        <p:nvGrpSpPr>
          <p:cNvPr id="2" name="Group 1043"/>
          <p:cNvGrpSpPr>
            <a:grpSpLocks/>
          </p:cNvGrpSpPr>
          <p:nvPr/>
        </p:nvGrpSpPr>
        <p:grpSpPr bwMode="auto">
          <a:xfrm>
            <a:off x="3183836" y="2286001"/>
            <a:ext cx="1074472" cy="823913"/>
            <a:chOff x="2448" y="2928"/>
            <a:chExt cx="816" cy="480"/>
          </a:xfrm>
        </p:grpSpPr>
        <p:sp>
          <p:nvSpPr>
            <p:cNvPr id="155668" name="Freeform 1044"/>
            <p:cNvSpPr>
              <a:spLocks/>
            </p:cNvSpPr>
            <p:nvPr/>
          </p:nvSpPr>
          <p:spPr bwMode="auto">
            <a:xfrm>
              <a:off x="2448" y="2928"/>
              <a:ext cx="816" cy="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5669" name="Line 1045"/>
            <p:cNvSpPr>
              <a:spLocks noChangeShapeType="1"/>
            </p:cNvSpPr>
            <p:nvPr/>
          </p:nvSpPr>
          <p:spPr bwMode="auto">
            <a:xfrm>
              <a:off x="2532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5670" name="Line 1046"/>
            <p:cNvSpPr>
              <a:spLocks noChangeShapeType="1"/>
            </p:cNvSpPr>
            <p:nvPr/>
          </p:nvSpPr>
          <p:spPr bwMode="auto">
            <a:xfrm>
              <a:off x="2699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5671" name="Line 1047"/>
            <p:cNvSpPr>
              <a:spLocks noChangeShapeType="1"/>
            </p:cNvSpPr>
            <p:nvPr/>
          </p:nvSpPr>
          <p:spPr bwMode="auto">
            <a:xfrm>
              <a:off x="2867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5672" name="Line 1048"/>
            <p:cNvSpPr>
              <a:spLocks noChangeShapeType="1"/>
            </p:cNvSpPr>
            <p:nvPr/>
          </p:nvSpPr>
          <p:spPr bwMode="auto">
            <a:xfrm>
              <a:off x="3035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5673" name="Line 1049"/>
            <p:cNvSpPr>
              <a:spLocks noChangeShapeType="1"/>
            </p:cNvSpPr>
            <p:nvPr/>
          </p:nvSpPr>
          <p:spPr bwMode="auto">
            <a:xfrm>
              <a:off x="3203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3" name="Group 1050"/>
          <p:cNvGrpSpPr>
            <a:grpSpLocks/>
          </p:cNvGrpSpPr>
          <p:nvPr/>
        </p:nvGrpSpPr>
        <p:grpSpPr bwMode="auto">
          <a:xfrm>
            <a:off x="3183836" y="3505200"/>
            <a:ext cx="1074472" cy="823913"/>
            <a:chOff x="2180" y="2208"/>
            <a:chExt cx="733" cy="519"/>
          </a:xfrm>
        </p:grpSpPr>
        <p:sp>
          <p:nvSpPr>
            <p:cNvPr id="155675" name="Freeform 1051"/>
            <p:cNvSpPr>
              <a:spLocks/>
            </p:cNvSpPr>
            <p:nvPr/>
          </p:nvSpPr>
          <p:spPr bwMode="auto">
            <a:xfrm>
              <a:off x="2180" y="2208"/>
              <a:ext cx="733" cy="5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5676" name="Line 1052"/>
            <p:cNvSpPr>
              <a:spLocks noChangeShapeType="1"/>
            </p:cNvSpPr>
            <p:nvPr/>
          </p:nvSpPr>
          <p:spPr bwMode="auto">
            <a:xfrm>
              <a:off x="2255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5677" name="Line 1053"/>
            <p:cNvSpPr>
              <a:spLocks noChangeShapeType="1"/>
            </p:cNvSpPr>
            <p:nvPr/>
          </p:nvSpPr>
          <p:spPr bwMode="auto">
            <a:xfrm>
              <a:off x="2405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5678" name="Line 1054"/>
            <p:cNvSpPr>
              <a:spLocks noChangeShapeType="1"/>
            </p:cNvSpPr>
            <p:nvPr/>
          </p:nvSpPr>
          <p:spPr bwMode="auto">
            <a:xfrm>
              <a:off x="2556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5679" name="Line 1055"/>
            <p:cNvSpPr>
              <a:spLocks noChangeShapeType="1"/>
            </p:cNvSpPr>
            <p:nvPr/>
          </p:nvSpPr>
          <p:spPr bwMode="auto">
            <a:xfrm>
              <a:off x="2707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5680" name="Line 1056"/>
            <p:cNvSpPr>
              <a:spLocks noChangeShapeType="1"/>
            </p:cNvSpPr>
            <p:nvPr/>
          </p:nvSpPr>
          <p:spPr bwMode="auto">
            <a:xfrm>
              <a:off x="2858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4" name="Group 1057"/>
          <p:cNvGrpSpPr>
            <a:grpSpLocks/>
          </p:cNvGrpSpPr>
          <p:nvPr/>
        </p:nvGrpSpPr>
        <p:grpSpPr bwMode="auto">
          <a:xfrm>
            <a:off x="3183836" y="5791201"/>
            <a:ext cx="1074472" cy="823913"/>
            <a:chOff x="2180" y="3648"/>
            <a:chExt cx="733" cy="519"/>
          </a:xfrm>
        </p:grpSpPr>
        <p:sp>
          <p:nvSpPr>
            <p:cNvPr id="155682" name="Freeform 1058"/>
            <p:cNvSpPr>
              <a:spLocks/>
            </p:cNvSpPr>
            <p:nvPr/>
          </p:nvSpPr>
          <p:spPr bwMode="auto">
            <a:xfrm>
              <a:off x="2180" y="3648"/>
              <a:ext cx="733" cy="5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5683" name="Line 1059"/>
            <p:cNvSpPr>
              <a:spLocks noChangeShapeType="1"/>
            </p:cNvSpPr>
            <p:nvPr/>
          </p:nvSpPr>
          <p:spPr bwMode="auto">
            <a:xfrm>
              <a:off x="2255" y="3735"/>
              <a:ext cx="0" cy="363"/>
            </a:xfrm>
            <a:prstGeom prst="line">
              <a:avLst/>
            </a:prstGeom>
            <a:noFill/>
            <a:ln w="76200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5684" name="Line 1060"/>
            <p:cNvSpPr>
              <a:spLocks noChangeShapeType="1"/>
            </p:cNvSpPr>
            <p:nvPr/>
          </p:nvSpPr>
          <p:spPr bwMode="auto">
            <a:xfrm>
              <a:off x="2405" y="3735"/>
              <a:ext cx="0" cy="363"/>
            </a:xfrm>
            <a:prstGeom prst="line">
              <a:avLst/>
            </a:prstGeom>
            <a:noFill/>
            <a:ln w="76200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5685" name="Line 1061"/>
            <p:cNvSpPr>
              <a:spLocks noChangeShapeType="1"/>
            </p:cNvSpPr>
            <p:nvPr/>
          </p:nvSpPr>
          <p:spPr bwMode="auto">
            <a:xfrm>
              <a:off x="2556" y="3735"/>
              <a:ext cx="0" cy="363"/>
            </a:xfrm>
            <a:prstGeom prst="line">
              <a:avLst/>
            </a:prstGeom>
            <a:noFill/>
            <a:ln w="76200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5686" name="Line 1062"/>
            <p:cNvSpPr>
              <a:spLocks noChangeShapeType="1"/>
            </p:cNvSpPr>
            <p:nvPr/>
          </p:nvSpPr>
          <p:spPr bwMode="auto">
            <a:xfrm>
              <a:off x="2707" y="3735"/>
              <a:ext cx="0" cy="363"/>
            </a:xfrm>
            <a:prstGeom prst="line">
              <a:avLst/>
            </a:prstGeom>
            <a:noFill/>
            <a:ln w="76200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5687" name="Line 1063"/>
            <p:cNvSpPr>
              <a:spLocks noChangeShapeType="1"/>
            </p:cNvSpPr>
            <p:nvPr/>
          </p:nvSpPr>
          <p:spPr bwMode="auto">
            <a:xfrm>
              <a:off x="2858" y="3735"/>
              <a:ext cx="0" cy="363"/>
            </a:xfrm>
            <a:prstGeom prst="line">
              <a:avLst/>
            </a:prstGeom>
            <a:noFill/>
            <a:ln w="76200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155688" name="Line 1064"/>
          <p:cNvSpPr>
            <a:spLocks noChangeShapeType="1"/>
          </p:cNvSpPr>
          <p:nvPr/>
        </p:nvSpPr>
        <p:spPr bwMode="auto">
          <a:xfrm>
            <a:off x="867786" y="3995738"/>
            <a:ext cx="2392274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5689" name="Rectangle 1065"/>
          <p:cNvSpPr>
            <a:spLocks noChangeArrowheads="1"/>
          </p:cNvSpPr>
          <p:nvPr/>
        </p:nvSpPr>
        <p:spPr bwMode="auto">
          <a:xfrm>
            <a:off x="1430674" y="3643313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5690" name="Rectangle 1066"/>
          <p:cNvSpPr>
            <a:spLocks noChangeArrowheads="1"/>
          </p:cNvSpPr>
          <p:nvPr/>
        </p:nvSpPr>
        <p:spPr bwMode="auto">
          <a:xfrm>
            <a:off x="1852840" y="3643313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5691" name="Rectangle 1067"/>
          <p:cNvSpPr>
            <a:spLocks noChangeArrowheads="1"/>
          </p:cNvSpPr>
          <p:nvPr/>
        </p:nvSpPr>
        <p:spPr bwMode="auto">
          <a:xfrm>
            <a:off x="2134284" y="3643313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5692" name="Rectangle 1068"/>
          <p:cNvSpPr>
            <a:spLocks noChangeArrowheads="1"/>
          </p:cNvSpPr>
          <p:nvPr/>
        </p:nvSpPr>
        <p:spPr bwMode="auto">
          <a:xfrm>
            <a:off x="2415728" y="3643313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5693" name="Oval 1069"/>
          <p:cNvSpPr>
            <a:spLocks noChangeArrowheads="1"/>
          </p:cNvSpPr>
          <p:nvPr/>
        </p:nvSpPr>
        <p:spPr bwMode="auto">
          <a:xfrm>
            <a:off x="3523914" y="4529138"/>
            <a:ext cx="211083" cy="228600"/>
          </a:xfrm>
          <a:prstGeom prst="ellipse">
            <a:avLst/>
          </a:prstGeom>
          <a:solidFill>
            <a:schemeClr val="tx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5694" name="Oval 1070"/>
          <p:cNvSpPr>
            <a:spLocks noChangeArrowheads="1"/>
          </p:cNvSpPr>
          <p:nvPr/>
        </p:nvSpPr>
        <p:spPr bwMode="auto">
          <a:xfrm>
            <a:off x="3513654" y="5334000"/>
            <a:ext cx="211083" cy="228600"/>
          </a:xfrm>
          <a:prstGeom prst="ellipse">
            <a:avLst/>
          </a:prstGeom>
          <a:solidFill>
            <a:schemeClr val="tx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5695" name="Oval 1071"/>
          <p:cNvSpPr>
            <a:spLocks noChangeArrowheads="1"/>
          </p:cNvSpPr>
          <p:nvPr/>
        </p:nvSpPr>
        <p:spPr bwMode="auto">
          <a:xfrm>
            <a:off x="3523914" y="4953000"/>
            <a:ext cx="211083" cy="228600"/>
          </a:xfrm>
          <a:prstGeom prst="ellipse">
            <a:avLst/>
          </a:prstGeom>
          <a:solidFill>
            <a:schemeClr val="tx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5696" name="Line 1072"/>
          <p:cNvSpPr>
            <a:spLocks noChangeShapeType="1"/>
          </p:cNvSpPr>
          <p:nvPr/>
        </p:nvSpPr>
        <p:spPr bwMode="auto">
          <a:xfrm>
            <a:off x="4258308" y="2697163"/>
            <a:ext cx="1571396" cy="1522412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5697" name="Line 1073"/>
          <p:cNvSpPr>
            <a:spLocks noChangeShapeType="1"/>
          </p:cNvSpPr>
          <p:nvPr/>
        </p:nvSpPr>
        <p:spPr bwMode="auto">
          <a:xfrm>
            <a:off x="4258308" y="3948113"/>
            <a:ext cx="1572861" cy="449262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5698" name="Line 1074"/>
          <p:cNvSpPr>
            <a:spLocks noChangeShapeType="1"/>
          </p:cNvSpPr>
          <p:nvPr/>
        </p:nvSpPr>
        <p:spPr bwMode="auto">
          <a:xfrm flipV="1">
            <a:off x="4258308" y="4529138"/>
            <a:ext cx="1571396" cy="175260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5702" name="Text Box 1078"/>
          <p:cNvSpPr txBox="1">
            <a:spLocks noChangeArrowheads="1"/>
          </p:cNvSpPr>
          <p:nvPr/>
        </p:nvSpPr>
        <p:spPr bwMode="auto">
          <a:xfrm>
            <a:off x="7726624" y="6519446"/>
            <a:ext cx="141737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600" b="1" dirty="0">
                <a:latin typeface="Impact" pitchFamily="34" charset="0"/>
              </a:rPr>
              <a:t>©</a:t>
            </a:r>
            <a:r>
              <a:rPr lang="pl-PL" sz="1400" dirty="0">
                <a:latin typeface="Impact" pitchFamily="34" charset="0"/>
              </a:rPr>
              <a:t> Zdzisław Papir</a:t>
            </a:r>
            <a:endParaRPr lang="pl-PL" sz="2400" dirty="0"/>
          </a:p>
        </p:txBody>
      </p:sp>
      <p:grpSp>
        <p:nvGrpSpPr>
          <p:cNvPr id="5" name="Group 1079"/>
          <p:cNvGrpSpPr>
            <a:grpSpLocks/>
          </p:cNvGrpSpPr>
          <p:nvPr/>
        </p:nvGrpSpPr>
        <p:grpSpPr bwMode="auto">
          <a:xfrm>
            <a:off x="6196167" y="3690938"/>
            <a:ext cx="2877472" cy="304800"/>
            <a:chOff x="4227" y="2384"/>
            <a:chExt cx="1963" cy="192"/>
          </a:xfrm>
        </p:grpSpPr>
        <p:grpSp>
          <p:nvGrpSpPr>
            <p:cNvPr id="6" name="Group 1080"/>
            <p:cNvGrpSpPr>
              <a:grpSpLocks/>
            </p:cNvGrpSpPr>
            <p:nvPr/>
          </p:nvGrpSpPr>
          <p:grpSpPr bwMode="auto">
            <a:xfrm>
              <a:off x="4227" y="2384"/>
              <a:ext cx="957" cy="192"/>
              <a:chOff x="5184" y="2517"/>
              <a:chExt cx="957" cy="192"/>
            </a:xfrm>
          </p:grpSpPr>
          <p:sp>
            <p:nvSpPr>
              <p:cNvPr id="155705" name="Rectangle 1081"/>
              <p:cNvSpPr>
                <a:spLocks noChangeArrowheads="1"/>
              </p:cNvSpPr>
              <p:nvPr/>
            </p:nvSpPr>
            <p:spPr bwMode="auto">
              <a:xfrm>
                <a:off x="5184" y="2517"/>
                <a:ext cx="47" cy="192"/>
              </a:xfrm>
              <a:prstGeom prst="rect">
                <a:avLst/>
              </a:prstGeom>
              <a:solidFill>
                <a:schemeClr val="folHlink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5706" name="Rectangle 1082"/>
              <p:cNvSpPr>
                <a:spLocks noChangeArrowheads="1"/>
              </p:cNvSpPr>
              <p:nvPr/>
            </p:nvSpPr>
            <p:spPr bwMode="auto">
              <a:xfrm>
                <a:off x="5442" y="2517"/>
                <a:ext cx="47" cy="192"/>
              </a:xfrm>
              <a:prstGeom prst="rect">
                <a:avLst/>
              </a:prstGeom>
              <a:solidFill>
                <a:srgbClr val="FF00FF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5707" name="Rectangle 1083"/>
              <p:cNvSpPr>
                <a:spLocks noChangeArrowheads="1"/>
              </p:cNvSpPr>
              <p:nvPr/>
            </p:nvSpPr>
            <p:spPr bwMode="auto">
              <a:xfrm>
                <a:off x="5571" y="2517"/>
                <a:ext cx="47" cy="192"/>
              </a:xfrm>
              <a:prstGeom prst="rect">
                <a:avLst/>
              </a:prstGeom>
              <a:solidFill>
                <a:srgbClr val="3333CC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5708" name="Rectangle 1084"/>
              <p:cNvSpPr>
                <a:spLocks noChangeArrowheads="1"/>
              </p:cNvSpPr>
              <p:nvPr/>
            </p:nvSpPr>
            <p:spPr bwMode="auto">
              <a:xfrm>
                <a:off x="6094" y="2517"/>
                <a:ext cx="47" cy="192"/>
              </a:xfrm>
              <a:prstGeom prst="rect">
                <a:avLst/>
              </a:prstGeom>
              <a:solidFill>
                <a:schemeClr val="folHlink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5709" name="Rectangle 1085"/>
              <p:cNvSpPr>
                <a:spLocks noChangeArrowheads="1"/>
              </p:cNvSpPr>
              <p:nvPr/>
            </p:nvSpPr>
            <p:spPr bwMode="auto">
              <a:xfrm>
                <a:off x="5313" y="2517"/>
                <a:ext cx="47" cy="192"/>
              </a:xfrm>
              <a:prstGeom prst="rect">
                <a:avLst/>
              </a:prstGeom>
              <a:solidFill>
                <a:srgbClr val="FF00FF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5710" name="Rectangle 1086"/>
              <p:cNvSpPr>
                <a:spLocks noChangeArrowheads="1"/>
              </p:cNvSpPr>
              <p:nvPr/>
            </p:nvSpPr>
            <p:spPr bwMode="auto">
              <a:xfrm>
                <a:off x="5700" y="2517"/>
                <a:ext cx="47" cy="192"/>
              </a:xfrm>
              <a:prstGeom prst="rect">
                <a:avLst/>
              </a:prstGeom>
              <a:solidFill>
                <a:srgbClr val="008000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5711" name="Rectangle 1087"/>
              <p:cNvSpPr>
                <a:spLocks noChangeArrowheads="1"/>
              </p:cNvSpPr>
              <p:nvPr/>
            </p:nvSpPr>
            <p:spPr bwMode="auto">
              <a:xfrm>
                <a:off x="5829" y="2517"/>
                <a:ext cx="54" cy="192"/>
              </a:xfrm>
              <a:prstGeom prst="rect">
                <a:avLst/>
              </a:prstGeom>
              <a:solidFill>
                <a:srgbClr val="3333CC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5712" name="Rectangle 1088"/>
              <p:cNvSpPr>
                <a:spLocks noChangeArrowheads="1"/>
              </p:cNvSpPr>
              <p:nvPr/>
            </p:nvSpPr>
            <p:spPr bwMode="auto">
              <a:xfrm>
                <a:off x="5965" y="2517"/>
                <a:ext cx="47" cy="192"/>
              </a:xfrm>
              <a:prstGeom prst="rect">
                <a:avLst/>
              </a:prstGeom>
              <a:solidFill>
                <a:srgbClr val="FF00FF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7" name="Group 1089"/>
            <p:cNvGrpSpPr>
              <a:grpSpLocks/>
            </p:cNvGrpSpPr>
            <p:nvPr/>
          </p:nvGrpSpPr>
          <p:grpSpPr bwMode="auto">
            <a:xfrm>
              <a:off x="5233" y="2384"/>
              <a:ext cx="957" cy="192"/>
              <a:chOff x="5184" y="2517"/>
              <a:chExt cx="957" cy="192"/>
            </a:xfrm>
          </p:grpSpPr>
          <p:sp>
            <p:nvSpPr>
              <p:cNvPr id="155714" name="Rectangle 1090"/>
              <p:cNvSpPr>
                <a:spLocks noChangeArrowheads="1"/>
              </p:cNvSpPr>
              <p:nvPr/>
            </p:nvSpPr>
            <p:spPr bwMode="auto">
              <a:xfrm>
                <a:off x="5184" y="2517"/>
                <a:ext cx="47" cy="192"/>
              </a:xfrm>
              <a:prstGeom prst="rect">
                <a:avLst/>
              </a:prstGeom>
              <a:solidFill>
                <a:schemeClr val="folHlink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5715" name="Rectangle 1091"/>
              <p:cNvSpPr>
                <a:spLocks noChangeArrowheads="1"/>
              </p:cNvSpPr>
              <p:nvPr/>
            </p:nvSpPr>
            <p:spPr bwMode="auto">
              <a:xfrm>
                <a:off x="5442" y="2517"/>
                <a:ext cx="47" cy="192"/>
              </a:xfrm>
              <a:prstGeom prst="rect">
                <a:avLst/>
              </a:prstGeom>
              <a:solidFill>
                <a:srgbClr val="FF00FF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5716" name="Rectangle 1092"/>
              <p:cNvSpPr>
                <a:spLocks noChangeArrowheads="1"/>
              </p:cNvSpPr>
              <p:nvPr/>
            </p:nvSpPr>
            <p:spPr bwMode="auto">
              <a:xfrm>
                <a:off x="5571" y="2517"/>
                <a:ext cx="47" cy="192"/>
              </a:xfrm>
              <a:prstGeom prst="rect">
                <a:avLst/>
              </a:prstGeom>
              <a:solidFill>
                <a:srgbClr val="3333CC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5717" name="Rectangle 1093"/>
              <p:cNvSpPr>
                <a:spLocks noChangeArrowheads="1"/>
              </p:cNvSpPr>
              <p:nvPr/>
            </p:nvSpPr>
            <p:spPr bwMode="auto">
              <a:xfrm>
                <a:off x="6094" y="2517"/>
                <a:ext cx="47" cy="192"/>
              </a:xfrm>
              <a:prstGeom prst="rect">
                <a:avLst/>
              </a:prstGeom>
              <a:solidFill>
                <a:schemeClr val="folHlink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5718" name="Rectangle 1094"/>
              <p:cNvSpPr>
                <a:spLocks noChangeArrowheads="1"/>
              </p:cNvSpPr>
              <p:nvPr/>
            </p:nvSpPr>
            <p:spPr bwMode="auto">
              <a:xfrm>
                <a:off x="5313" y="2517"/>
                <a:ext cx="47" cy="192"/>
              </a:xfrm>
              <a:prstGeom prst="rect">
                <a:avLst/>
              </a:prstGeom>
              <a:solidFill>
                <a:srgbClr val="FF00FF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5719" name="Rectangle 1095"/>
              <p:cNvSpPr>
                <a:spLocks noChangeArrowheads="1"/>
              </p:cNvSpPr>
              <p:nvPr/>
            </p:nvSpPr>
            <p:spPr bwMode="auto">
              <a:xfrm>
                <a:off x="5700" y="2517"/>
                <a:ext cx="47" cy="192"/>
              </a:xfrm>
              <a:prstGeom prst="rect">
                <a:avLst/>
              </a:prstGeom>
              <a:solidFill>
                <a:srgbClr val="008000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5720" name="Rectangle 1096"/>
              <p:cNvSpPr>
                <a:spLocks noChangeArrowheads="1"/>
              </p:cNvSpPr>
              <p:nvPr/>
            </p:nvSpPr>
            <p:spPr bwMode="auto">
              <a:xfrm>
                <a:off x="5829" y="2517"/>
                <a:ext cx="54" cy="192"/>
              </a:xfrm>
              <a:prstGeom prst="rect">
                <a:avLst/>
              </a:prstGeom>
              <a:solidFill>
                <a:srgbClr val="3333CC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5721" name="Rectangle 1097"/>
              <p:cNvSpPr>
                <a:spLocks noChangeArrowheads="1"/>
              </p:cNvSpPr>
              <p:nvPr/>
            </p:nvSpPr>
            <p:spPr bwMode="auto">
              <a:xfrm>
                <a:off x="5965" y="2517"/>
                <a:ext cx="47" cy="192"/>
              </a:xfrm>
              <a:prstGeom prst="rect">
                <a:avLst/>
              </a:prstGeom>
              <a:solidFill>
                <a:srgbClr val="FF00FF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</p:grpSp>
      <p:graphicFrame>
        <p:nvGraphicFramePr>
          <p:cNvPr id="270339" name="Object 20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1079828"/>
              </p:ext>
            </p:extLst>
          </p:nvPr>
        </p:nvGraphicFramePr>
        <p:xfrm>
          <a:off x="5676900" y="4953000"/>
          <a:ext cx="3362325" cy="776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729" name="Równanie" r:id="rId10" imgW="1244520" imgH="266400" progId="Equation.3">
                  <p:embed/>
                </p:oleObj>
              </mc:Choice>
              <mc:Fallback>
                <p:oleObj name="Równanie" r:id="rId10" imgW="1244520" imgH="2664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76900" y="4953000"/>
                        <a:ext cx="3362325" cy="7762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C0C0C0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7" name="Text Box 55"/>
          <p:cNvSpPr txBox="1">
            <a:spLocks noChangeArrowheads="1"/>
          </p:cNvSpPr>
          <p:nvPr/>
        </p:nvSpPr>
        <p:spPr bwMode="auto">
          <a:xfrm>
            <a:off x="4818253" y="1301709"/>
            <a:ext cx="3682418" cy="707886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buFontTx/>
              <a:buChar char="•"/>
            </a:pPr>
            <a:r>
              <a:rPr lang="pl-PL" sz="2000" dirty="0"/>
              <a:t> </a:t>
            </a:r>
            <a:r>
              <a:rPr lang="pl-PL" sz="2000" b="1" dirty="0" smtClean="0">
                <a:solidFill>
                  <a:srgbClr val="000000"/>
                </a:solidFill>
              </a:rPr>
              <a:t>oddzielne kolejki</a:t>
            </a:r>
            <a:endParaRPr lang="pl-PL" sz="2000" b="1" dirty="0">
              <a:solidFill>
                <a:srgbClr val="000000"/>
              </a:solidFill>
            </a:endParaRPr>
          </a:p>
          <a:p>
            <a:pPr algn="l">
              <a:buFontTx/>
              <a:buChar char="•"/>
            </a:pPr>
            <a:r>
              <a:rPr lang="pl-PL" sz="2000" b="1" dirty="0">
                <a:solidFill>
                  <a:srgbClr val="000000"/>
                </a:solidFill>
              </a:rPr>
              <a:t> </a:t>
            </a:r>
            <a:r>
              <a:rPr lang="pl-PL" sz="2000" b="1" dirty="0" smtClean="0">
                <a:solidFill>
                  <a:srgbClr val="000000"/>
                </a:solidFill>
              </a:rPr>
              <a:t>cykliczne przeglądanie kolejek</a:t>
            </a:r>
            <a:endParaRPr lang="pl-PL" sz="2000" b="1" dirty="0">
              <a:solidFill>
                <a:srgbClr val="000000"/>
              </a:solidFill>
            </a:endParaRPr>
          </a:p>
        </p:txBody>
      </p:sp>
      <p:sp>
        <p:nvSpPr>
          <p:cNvPr id="78" name="Rectangle 56"/>
          <p:cNvSpPr>
            <a:spLocks noChangeArrowheads="1"/>
          </p:cNvSpPr>
          <p:nvPr/>
        </p:nvSpPr>
        <p:spPr bwMode="auto">
          <a:xfrm>
            <a:off x="4818253" y="2126705"/>
            <a:ext cx="4206793" cy="1077218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buFontTx/>
              <a:buChar char="•"/>
            </a:pPr>
            <a:r>
              <a:rPr lang="pl-PL" b="1" dirty="0">
                <a:solidFill>
                  <a:schemeClr val="folHlink"/>
                </a:solidFill>
              </a:rPr>
              <a:t> </a:t>
            </a:r>
            <a:r>
              <a:rPr lang="pl-PL" sz="2000" b="1" dirty="0" smtClean="0">
                <a:solidFill>
                  <a:schemeClr val="folHlink"/>
                </a:solidFill>
              </a:rPr>
              <a:t>penalizacja agresywnych strumieni</a:t>
            </a:r>
            <a:endParaRPr lang="pl-PL" sz="2000" b="1" dirty="0">
              <a:solidFill>
                <a:schemeClr val="folHlink"/>
              </a:solidFill>
            </a:endParaRPr>
          </a:p>
          <a:p>
            <a:pPr algn="l">
              <a:buFontTx/>
              <a:buChar char="•"/>
            </a:pPr>
            <a:r>
              <a:rPr lang="pl-PL" sz="2000" b="1" dirty="0">
                <a:solidFill>
                  <a:schemeClr val="folHlink"/>
                </a:solidFill>
              </a:rPr>
              <a:t> </a:t>
            </a:r>
            <a:r>
              <a:rPr lang="pl-PL" sz="2000" b="1" dirty="0" smtClean="0">
                <a:solidFill>
                  <a:srgbClr val="CC3300"/>
                </a:solidFill>
              </a:rPr>
              <a:t>zróżnicowany podział</a:t>
            </a:r>
            <a:br>
              <a:rPr lang="pl-PL" sz="2000" b="1" dirty="0" smtClean="0">
                <a:solidFill>
                  <a:srgbClr val="CC3300"/>
                </a:solidFill>
              </a:rPr>
            </a:br>
            <a:r>
              <a:rPr lang="pl-PL" sz="2000" b="1" dirty="0" smtClean="0">
                <a:solidFill>
                  <a:srgbClr val="CC3300"/>
                </a:solidFill>
              </a:rPr>
              <a:t>przepustowości</a:t>
            </a:r>
            <a:endParaRPr lang="pl-PL" sz="2000" b="1" i="1" dirty="0">
              <a:solidFill>
                <a:srgbClr val="CC3300"/>
              </a:solidFill>
            </a:endParaRPr>
          </a:p>
        </p:txBody>
      </p:sp>
      <p:sp>
        <p:nvSpPr>
          <p:cNvPr id="79" name="Text Box 57"/>
          <p:cNvSpPr txBox="1">
            <a:spLocks noChangeArrowheads="1"/>
          </p:cNvSpPr>
          <p:nvPr/>
        </p:nvSpPr>
        <p:spPr bwMode="auto">
          <a:xfrm>
            <a:off x="5022050" y="5904275"/>
            <a:ext cx="3781805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buFontTx/>
              <a:buChar char="•"/>
            </a:pPr>
            <a:r>
              <a:rPr lang="pl-PL" b="1" dirty="0">
                <a:solidFill>
                  <a:srgbClr val="CC3300"/>
                </a:solidFill>
              </a:rPr>
              <a:t> </a:t>
            </a:r>
            <a:r>
              <a:rPr lang="pl-PL" sz="2000" b="1" dirty="0" smtClean="0">
                <a:solidFill>
                  <a:srgbClr val="CC3300"/>
                </a:solidFill>
              </a:rPr>
              <a:t>brak możliwości implementacji</a:t>
            </a:r>
            <a:endParaRPr lang="pl-PL" sz="2000" b="1" dirty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ChangeArrowheads="1"/>
          </p:cNvSpPr>
          <p:nvPr/>
        </p:nvSpPr>
        <p:spPr bwMode="auto">
          <a:xfrm>
            <a:off x="1196137" y="0"/>
            <a:ext cx="745826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4400" dirty="0" smtClean="0">
                <a:solidFill>
                  <a:srgbClr val="3333CC"/>
                </a:solidFill>
                <a:latin typeface="Impact" pitchFamily="34" charset="0"/>
              </a:rPr>
              <a:t>Implementacje PS </a:t>
            </a:r>
            <a:r>
              <a:rPr kumimoji="1" lang="pl-PL" sz="4400" dirty="0">
                <a:solidFill>
                  <a:srgbClr val="3333CC"/>
                </a:solidFill>
                <a:latin typeface="Impact" pitchFamily="34" charset="0"/>
              </a:rPr>
              <a:t>&amp; </a:t>
            </a:r>
            <a:r>
              <a:rPr kumimoji="1" lang="pl-PL" sz="4400" dirty="0" smtClean="0">
                <a:solidFill>
                  <a:srgbClr val="3333CC"/>
                </a:solidFill>
                <a:latin typeface="Impact" pitchFamily="34" charset="0"/>
              </a:rPr>
              <a:t>GPS</a:t>
            </a:r>
            <a:endParaRPr kumimoji="1" lang="pl-PL" sz="4400" dirty="0">
              <a:solidFill>
                <a:srgbClr val="336600"/>
              </a:solidFill>
              <a:latin typeface="Impact" pitchFamily="34" charset="0"/>
            </a:endParaRPr>
          </a:p>
        </p:txBody>
      </p:sp>
      <p:sp>
        <p:nvSpPr>
          <p:cNvPr id="156746" name="Rectangle 74"/>
          <p:cNvSpPr>
            <a:spLocks noChangeArrowheads="1"/>
          </p:cNvSpPr>
          <p:nvPr/>
        </p:nvSpPr>
        <p:spPr bwMode="auto">
          <a:xfrm>
            <a:off x="2681790" y="1583795"/>
            <a:ext cx="4463081" cy="769441"/>
          </a:xfrm>
          <a:prstGeom prst="rect">
            <a:avLst/>
          </a:prstGeom>
          <a:solidFill>
            <a:srgbClr val="C0C0C0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kumimoji="1" lang="pl-PL" sz="4400" i="1" dirty="0" err="1">
                <a:solidFill>
                  <a:srgbClr val="CC3300"/>
                </a:solidFill>
                <a:latin typeface="Impact" pitchFamily="34" charset="0"/>
              </a:rPr>
              <a:t>Processor</a:t>
            </a:r>
            <a:r>
              <a:rPr kumimoji="1" lang="pl-PL" sz="4400" i="1" dirty="0">
                <a:solidFill>
                  <a:srgbClr val="CC3300"/>
                </a:solidFill>
                <a:latin typeface="Impact" pitchFamily="34" charset="0"/>
              </a:rPr>
              <a:t> </a:t>
            </a:r>
            <a:r>
              <a:rPr kumimoji="1" lang="pl-PL" sz="4400" i="1" dirty="0" err="1">
                <a:solidFill>
                  <a:srgbClr val="CC3300"/>
                </a:solidFill>
                <a:latin typeface="Impact" pitchFamily="34" charset="0"/>
              </a:rPr>
              <a:t>Sharing</a:t>
            </a:r>
            <a:endParaRPr lang="pl-PL" i="1" dirty="0">
              <a:solidFill>
                <a:srgbClr val="000000"/>
              </a:solidFill>
            </a:endParaRPr>
          </a:p>
        </p:txBody>
      </p:sp>
      <p:sp>
        <p:nvSpPr>
          <p:cNvPr id="156747" name="Rectangle 75"/>
          <p:cNvSpPr>
            <a:spLocks noChangeArrowheads="1"/>
          </p:cNvSpPr>
          <p:nvPr/>
        </p:nvSpPr>
        <p:spPr bwMode="auto">
          <a:xfrm>
            <a:off x="2681790" y="2498195"/>
            <a:ext cx="5388013" cy="769441"/>
          </a:xfrm>
          <a:prstGeom prst="rect">
            <a:avLst/>
          </a:prstGeom>
          <a:solidFill>
            <a:srgbClr val="C0C0C0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kumimoji="1" lang="pl-PL" sz="4400" i="1">
                <a:solidFill>
                  <a:schemeClr val="folHlink"/>
                </a:solidFill>
                <a:latin typeface="Impact" pitchFamily="34" charset="0"/>
              </a:rPr>
              <a:t>Bit Round Fair Queuing</a:t>
            </a:r>
            <a:endParaRPr lang="pl-PL" i="1">
              <a:solidFill>
                <a:srgbClr val="000000"/>
              </a:solidFill>
            </a:endParaRPr>
          </a:p>
        </p:txBody>
      </p:sp>
      <p:grpSp>
        <p:nvGrpSpPr>
          <p:cNvPr id="2" name="Group 78"/>
          <p:cNvGrpSpPr>
            <a:grpSpLocks/>
          </p:cNvGrpSpPr>
          <p:nvPr/>
        </p:nvGrpSpPr>
        <p:grpSpPr bwMode="auto">
          <a:xfrm>
            <a:off x="1824989" y="4509121"/>
            <a:ext cx="7319011" cy="1895476"/>
            <a:chOff x="912" y="2206"/>
            <a:chExt cx="4993" cy="1194"/>
          </a:xfrm>
        </p:grpSpPr>
        <p:sp>
          <p:nvSpPr>
            <p:cNvPr id="156748" name="Rectangle 76"/>
            <p:cNvSpPr>
              <a:spLocks noChangeArrowheads="1"/>
            </p:cNvSpPr>
            <p:nvPr/>
          </p:nvSpPr>
          <p:spPr bwMode="auto">
            <a:xfrm>
              <a:off x="912" y="2206"/>
              <a:ext cx="4993" cy="485"/>
            </a:xfrm>
            <a:prstGeom prst="rect">
              <a:avLst/>
            </a:prstGeom>
            <a:solidFill>
              <a:srgbClr val="C0C0C0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kumimoji="1" lang="pl-PL" sz="4400" i="1" dirty="0" err="1">
                  <a:solidFill>
                    <a:srgbClr val="CC3300"/>
                  </a:solidFill>
                  <a:latin typeface="Impact" pitchFamily="34" charset="0"/>
                </a:rPr>
                <a:t>Generalized</a:t>
              </a:r>
              <a:r>
                <a:rPr kumimoji="1" lang="pl-PL" sz="4400" i="1" dirty="0">
                  <a:solidFill>
                    <a:srgbClr val="CC3300"/>
                  </a:solidFill>
                  <a:latin typeface="Impact" pitchFamily="34" charset="0"/>
                </a:rPr>
                <a:t> </a:t>
              </a:r>
              <a:r>
                <a:rPr kumimoji="1" lang="pl-PL" sz="4400" i="1" dirty="0" err="1">
                  <a:solidFill>
                    <a:srgbClr val="CC3300"/>
                  </a:solidFill>
                  <a:latin typeface="Impact" pitchFamily="34" charset="0"/>
                </a:rPr>
                <a:t>Processor</a:t>
              </a:r>
              <a:r>
                <a:rPr kumimoji="1" lang="pl-PL" sz="4400" i="1" dirty="0">
                  <a:solidFill>
                    <a:srgbClr val="CC3300"/>
                  </a:solidFill>
                  <a:latin typeface="Impact" pitchFamily="34" charset="0"/>
                </a:rPr>
                <a:t> </a:t>
              </a:r>
              <a:r>
                <a:rPr kumimoji="1" lang="pl-PL" sz="4400" i="1" dirty="0" err="1">
                  <a:solidFill>
                    <a:srgbClr val="CC3300"/>
                  </a:solidFill>
                  <a:latin typeface="Impact" pitchFamily="34" charset="0"/>
                </a:rPr>
                <a:t>Sharing</a:t>
              </a:r>
              <a:endParaRPr lang="pl-PL" i="1" dirty="0">
                <a:solidFill>
                  <a:srgbClr val="000000"/>
                </a:solidFill>
              </a:endParaRPr>
            </a:p>
          </p:txBody>
        </p:sp>
        <p:sp>
          <p:nvSpPr>
            <p:cNvPr id="156749" name="Rectangle 77"/>
            <p:cNvSpPr>
              <a:spLocks noChangeArrowheads="1"/>
            </p:cNvSpPr>
            <p:nvPr/>
          </p:nvSpPr>
          <p:spPr bwMode="auto">
            <a:xfrm>
              <a:off x="944" y="2915"/>
              <a:ext cx="3698" cy="485"/>
            </a:xfrm>
            <a:prstGeom prst="rect">
              <a:avLst/>
            </a:prstGeom>
            <a:solidFill>
              <a:srgbClr val="C0C0C0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kumimoji="1" lang="pl-PL" sz="4400" i="1" dirty="0" err="1">
                  <a:solidFill>
                    <a:schemeClr val="folHlink"/>
                  </a:solidFill>
                  <a:latin typeface="Impact" pitchFamily="34" charset="0"/>
                </a:rPr>
                <a:t>Weighted</a:t>
              </a:r>
              <a:r>
                <a:rPr kumimoji="1" lang="pl-PL" sz="4400" i="1" dirty="0">
                  <a:solidFill>
                    <a:schemeClr val="folHlink"/>
                  </a:solidFill>
                  <a:latin typeface="Impact" pitchFamily="34" charset="0"/>
                </a:rPr>
                <a:t> Fair </a:t>
              </a:r>
              <a:r>
                <a:rPr kumimoji="1" lang="pl-PL" sz="4400" i="1" dirty="0" err="1">
                  <a:solidFill>
                    <a:schemeClr val="folHlink"/>
                  </a:solidFill>
                  <a:latin typeface="Impact" pitchFamily="34" charset="0"/>
                </a:rPr>
                <a:t>Queuing</a:t>
              </a:r>
              <a:endParaRPr lang="pl-PL" i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156751" name="Text Box 79"/>
          <p:cNvSpPr txBox="1">
            <a:spLocks noChangeArrowheads="1"/>
          </p:cNvSpPr>
          <p:nvPr/>
        </p:nvSpPr>
        <p:spPr bwMode="auto">
          <a:xfrm>
            <a:off x="7726624" y="6519446"/>
            <a:ext cx="141737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600" b="1" dirty="0">
                <a:latin typeface="Impact" pitchFamily="34" charset="0"/>
              </a:rPr>
              <a:t>©</a:t>
            </a:r>
            <a:r>
              <a:rPr lang="pl-PL" sz="1400" dirty="0">
                <a:latin typeface="Impact" pitchFamily="34" charset="0"/>
              </a:rPr>
              <a:t> Zdzisław Papir</a:t>
            </a:r>
            <a:endParaRPr lang="pl-PL" sz="2400" dirty="0"/>
          </a:p>
        </p:txBody>
      </p:sp>
      <p:sp>
        <p:nvSpPr>
          <p:cNvPr id="156752" name="AutoShape 80"/>
          <p:cNvSpPr>
            <a:spLocks noChangeArrowheads="1"/>
          </p:cNvSpPr>
          <p:nvPr/>
        </p:nvSpPr>
        <p:spPr bwMode="auto">
          <a:xfrm rot="11330901" flipV="1">
            <a:off x="434313" y="4904947"/>
            <a:ext cx="1150696" cy="1295400"/>
          </a:xfrm>
          <a:prstGeom prst="curvedLeftArrow">
            <a:avLst>
              <a:gd name="adj1" fmla="val 20790"/>
              <a:gd name="adj2" fmla="val 41580"/>
              <a:gd name="adj3" fmla="val 33333"/>
            </a:avLst>
          </a:prstGeom>
          <a:solidFill>
            <a:schemeClr val="accent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6753" name="AutoShape 81"/>
          <p:cNvSpPr>
            <a:spLocks noChangeArrowheads="1"/>
          </p:cNvSpPr>
          <p:nvPr/>
        </p:nvSpPr>
        <p:spPr bwMode="auto">
          <a:xfrm rot="10303690" flipV="1">
            <a:off x="1193814" y="1749842"/>
            <a:ext cx="1150696" cy="1295400"/>
          </a:xfrm>
          <a:prstGeom prst="curvedLeftArrow">
            <a:avLst>
              <a:gd name="adj1" fmla="val 20790"/>
              <a:gd name="adj2" fmla="val 41580"/>
              <a:gd name="adj3" fmla="val 33333"/>
            </a:avLst>
          </a:prstGeom>
          <a:solidFill>
            <a:schemeClr val="accent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1" name="Text Box 4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68012" y="3575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ZALICZENIE,</a:t>
            </a:r>
            <a:r>
              <a:rPr kumimoji="1" lang="pl-PL" sz="4400" b="0" i="0" u="none" strike="noStrike" kern="0" cap="none" spc="0" normalizeH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1" lang="pl-PL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EGZAMIN </a:t>
            </a:r>
            <a:r>
              <a:rPr kumimoji="1" lang="pl-PL" sz="4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etc</a:t>
            </a:r>
            <a:r>
              <a:rPr kumimoji="1" lang="pl-PL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…</a:t>
            </a:r>
            <a:endParaRPr kumimoji="1" lang="pl-PL" sz="44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214761" y="1043735"/>
            <a:ext cx="8927652" cy="1673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Wykład: Studenci uczestniczą w zajęciach poznając kolejne treści nauczania zgodnie z sylabusem przedmiotu. </a:t>
            </a:r>
            <a:r>
              <a:rPr lang="pl-PL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Studenci winni na bieżąco zadawać pytania i wyjaśniać wątpliwości.</a:t>
            </a:r>
            <a:r>
              <a:rPr lang="pl-PL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Rejestracja audiowizualna wykładu wymaga zgody prowadzącego.</a:t>
            </a:r>
            <a:endParaRPr lang="pl-PL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214761" y="2753925"/>
            <a:ext cx="871447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/>
              <a:t>Ćwiczenia audytoryjne: w przypadku usprawiedliwionej nieobecności możliwe jest wyrównanie w trybie indywidualnych </a:t>
            </a:r>
            <a:r>
              <a:rPr lang="pl-PL" dirty="0" smtClean="0"/>
              <a:t>konsultacji</a:t>
            </a:r>
            <a:r>
              <a:rPr lang="pl-PL" dirty="0"/>
              <a:t> </a:t>
            </a:r>
            <a:r>
              <a:rPr lang="pl-PL" dirty="0" smtClean="0"/>
              <a:t>lub w ramach </a:t>
            </a:r>
            <a:r>
              <a:rPr lang="pl-PL" dirty="0"/>
              <a:t>ćwiczeń audytoryjnych w innych grupach ćwiczeniowych</a:t>
            </a:r>
            <a:r>
              <a:rPr lang="pl-PL" dirty="0" smtClean="0"/>
              <a:t>.</a:t>
            </a:r>
          </a:p>
          <a:p>
            <a:endParaRPr lang="pl-PL" dirty="0"/>
          </a:p>
          <a:p>
            <a:r>
              <a:rPr lang="pl-PL" u="sng" dirty="0"/>
              <a:t>Ocena </a:t>
            </a:r>
            <a:r>
              <a:rPr lang="pl-PL" u="sng" dirty="0" smtClean="0"/>
              <a:t>z ćwiczeń </a:t>
            </a:r>
            <a:r>
              <a:rPr lang="pl-PL" u="sng" dirty="0"/>
              <a:t>jest średnią arytmetyczną z ocen uzyskanych na sprawdzianach</a:t>
            </a:r>
            <a:r>
              <a:rPr lang="pl-PL" dirty="0"/>
              <a:t> przeprowadzanych w trakcie semestru. Ocena </a:t>
            </a:r>
            <a:r>
              <a:rPr lang="pl-PL" dirty="0" smtClean="0"/>
              <a:t>z ćwiczeń może </a:t>
            </a:r>
            <a:r>
              <a:rPr lang="pl-PL" dirty="0"/>
              <a:t>być podwyższona za aktywność na zajęciach lub </a:t>
            </a:r>
            <a:r>
              <a:rPr lang="pl-PL" u="sng" dirty="0"/>
              <a:t>obniżona za stwierdzone nieprzygotowanie się do </a:t>
            </a:r>
            <a:r>
              <a:rPr lang="pl-PL" u="sng" dirty="0" smtClean="0"/>
              <a:t>zajęć </a:t>
            </a:r>
            <a:r>
              <a:rPr lang="pl-PL" dirty="0" smtClean="0"/>
              <a:t>(wg </a:t>
            </a:r>
            <a:r>
              <a:rPr lang="pl-PL" dirty="0"/>
              <a:t>uznania </a:t>
            </a:r>
            <a:r>
              <a:rPr lang="pl-PL" dirty="0" smtClean="0"/>
              <a:t>prowadzącego). </a:t>
            </a: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48500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ChangeArrowheads="1"/>
          </p:cNvSpPr>
          <p:nvPr/>
        </p:nvSpPr>
        <p:spPr bwMode="auto">
          <a:xfrm>
            <a:off x="1125777" y="0"/>
            <a:ext cx="7941999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4400" dirty="0" smtClean="0">
                <a:solidFill>
                  <a:schemeClr val="folHlink"/>
                </a:solidFill>
                <a:latin typeface="Impact" pitchFamily="34" charset="0"/>
              </a:rPr>
              <a:t>ZARZĄDZANIE PAMIĘCIĄ</a:t>
            </a:r>
            <a:endParaRPr kumimoji="1" lang="pl-PL" sz="4400" dirty="0">
              <a:solidFill>
                <a:schemeClr val="folHlink"/>
              </a:solidFill>
              <a:latin typeface="Impact" pitchFamily="34" charset="0"/>
            </a:endParaRPr>
          </a:p>
        </p:txBody>
      </p:sp>
      <p:sp>
        <p:nvSpPr>
          <p:cNvPr id="157699" name="Rectangle 3"/>
          <p:cNvSpPr>
            <a:spLocks noChangeArrowheads="1"/>
          </p:cNvSpPr>
          <p:nvPr/>
        </p:nvSpPr>
        <p:spPr bwMode="auto">
          <a:xfrm>
            <a:off x="5558520" y="2189164"/>
            <a:ext cx="1115516" cy="668337"/>
          </a:xfrm>
          <a:prstGeom prst="rect">
            <a:avLst/>
          </a:prstGeom>
          <a:solidFill>
            <a:srgbClr val="99CCFF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7701" name="Line 5"/>
          <p:cNvSpPr>
            <a:spLocks noChangeShapeType="1"/>
          </p:cNvSpPr>
          <p:nvPr/>
        </p:nvSpPr>
        <p:spPr bwMode="auto">
          <a:xfrm>
            <a:off x="1395494" y="2173288"/>
            <a:ext cx="2392274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7703" name="Rectangle 7"/>
          <p:cNvSpPr>
            <a:spLocks noChangeArrowheads="1"/>
          </p:cNvSpPr>
          <p:nvPr/>
        </p:nvSpPr>
        <p:spPr bwMode="auto">
          <a:xfrm>
            <a:off x="1407220" y="1809750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7704" name="Rectangle 8"/>
          <p:cNvSpPr>
            <a:spLocks noChangeArrowheads="1"/>
          </p:cNvSpPr>
          <p:nvPr/>
        </p:nvSpPr>
        <p:spPr bwMode="auto">
          <a:xfrm>
            <a:off x="1759025" y="1809750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7706" name="Rectangle 10"/>
          <p:cNvSpPr>
            <a:spLocks noChangeArrowheads="1"/>
          </p:cNvSpPr>
          <p:nvPr/>
        </p:nvSpPr>
        <p:spPr bwMode="auto">
          <a:xfrm>
            <a:off x="2181191" y="1809750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7707" name="Rectangle 11"/>
          <p:cNvSpPr>
            <a:spLocks noChangeArrowheads="1"/>
          </p:cNvSpPr>
          <p:nvPr/>
        </p:nvSpPr>
        <p:spPr bwMode="auto">
          <a:xfrm>
            <a:off x="3166246" y="1809750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1395494" y="2227264"/>
            <a:ext cx="2392274" cy="352425"/>
            <a:chOff x="952" y="1591"/>
            <a:chExt cx="1632" cy="222"/>
          </a:xfrm>
        </p:grpSpPr>
        <p:sp>
          <p:nvSpPr>
            <p:cNvPr id="157702" name="Line 6"/>
            <p:cNvSpPr>
              <a:spLocks noChangeShapeType="1"/>
            </p:cNvSpPr>
            <p:nvPr/>
          </p:nvSpPr>
          <p:spPr bwMode="auto">
            <a:xfrm>
              <a:off x="952" y="1813"/>
              <a:ext cx="1632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7705" name="Rectangle 9"/>
            <p:cNvSpPr>
              <a:spLocks noChangeArrowheads="1"/>
            </p:cNvSpPr>
            <p:nvPr/>
          </p:nvSpPr>
          <p:spPr bwMode="auto">
            <a:xfrm>
              <a:off x="1336" y="1591"/>
              <a:ext cx="144" cy="192"/>
            </a:xfrm>
            <a:prstGeom prst="rect">
              <a:avLst/>
            </a:prstGeom>
            <a:solidFill>
              <a:srgbClr val="3333CC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7708" name="Rectangle 12"/>
            <p:cNvSpPr>
              <a:spLocks noChangeArrowheads="1"/>
            </p:cNvSpPr>
            <p:nvPr/>
          </p:nvSpPr>
          <p:spPr bwMode="auto">
            <a:xfrm>
              <a:off x="1624" y="1591"/>
              <a:ext cx="144" cy="192"/>
            </a:xfrm>
            <a:prstGeom prst="rect">
              <a:avLst/>
            </a:prstGeom>
            <a:solidFill>
              <a:srgbClr val="3333CC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7709" name="Rectangle 13"/>
            <p:cNvSpPr>
              <a:spLocks noChangeArrowheads="1"/>
            </p:cNvSpPr>
            <p:nvPr/>
          </p:nvSpPr>
          <p:spPr bwMode="auto">
            <a:xfrm>
              <a:off x="1816" y="1591"/>
              <a:ext cx="144" cy="192"/>
            </a:xfrm>
            <a:prstGeom prst="rect">
              <a:avLst/>
            </a:prstGeom>
            <a:solidFill>
              <a:srgbClr val="3333CC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7710" name="Rectangle 14"/>
            <p:cNvSpPr>
              <a:spLocks noChangeArrowheads="1"/>
            </p:cNvSpPr>
            <p:nvPr/>
          </p:nvSpPr>
          <p:spPr bwMode="auto">
            <a:xfrm>
              <a:off x="2008" y="1591"/>
              <a:ext cx="144" cy="192"/>
            </a:xfrm>
            <a:prstGeom prst="rect">
              <a:avLst/>
            </a:prstGeom>
            <a:solidFill>
              <a:srgbClr val="3333CC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3811222" y="1981201"/>
            <a:ext cx="1493706" cy="1146175"/>
            <a:chOff x="2448" y="2928"/>
            <a:chExt cx="816" cy="480"/>
          </a:xfrm>
        </p:grpSpPr>
        <p:sp>
          <p:nvSpPr>
            <p:cNvPr id="157722" name="Freeform 26"/>
            <p:cNvSpPr>
              <a:spLocks/>
            </p:cNvSpPr>
            <p:nvPr/>
          </p:nvSpPr>
          <p:spPr bwMode="auto">
            <a:xfrm>
              <a:off x="2448" y="2928"/>
              <a:ext cx="816" cy="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7723" name="Line 27"/>
            <p:cNvSpPr>
              <a:spLocks noChangeShapeType="1"/>
            </p:cNvSpPr>
            <p:nvPr/>
          </p:nvSpPr>
          <p:spPr bwMode="auto">
            <a:xfrm>
              <a:off x="2532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7724" name="Line 28"/>
            <p:cNvSpPr>
              <a:spLocks noChangeShapeType="1"/>
            </p:cNvSpPr>
            <p:nvPr/>
          </p:nvSpPr>
          <p:spPr bwMode="auto">
            <a:xfrm>
              <a:off x="2699" y="3008"/>
              <a:ext cx="0" cy="336"/>
            </a:xfrm>
            <a:prstGeom prst="line">
              <a:avLst/>
            </a:prstGeom>
            <a:noFill/>
            <a:ln w="76200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7725" name="Line 29"/>
            <p:cNvSpPr>
              <a:spLocks noChangeShapeType="1"/>
            </p:cNvSpPr>
            <p:nvPr/>
          </p:nvSpPr>
          <p:spPr bwMode="auto">
            <a:xfrm>
              <a:off x="2867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7726" name="Line 30"/>
            <p:cNvSpPr>
              <a:spLocks noChangeShapeType="1"/>
            </p:cNvSpPr>
            <p:nvPr/>
          </p:nvSpPr>
          <p:spPr bwMode="auto">
            <a:xfrm>
              <a:off x="3035" y="3008"/>
              <a:ext cx="0" cy="336"/>
            </a:xfrm>
            <a:prstGeom prst="line">
              <a:avLst/>
            </a:prstGeom>
            <a:noFill/>
            <a:ln w="76200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7727" name="Line 31"/>
            <p:cNvSpPr>
              <a:spLocks noChangeShapeType="1"/>
            </p:cNvSpPr>
            <p:nvPr/>
          </p:nvSpPr>
          <p:spPr bwMode="auto">
            <a:xfrm>
              <a:off x="3203" y="3008"/>
              <a:ext cx="0" cy="336"/>
            </a:xfrm>
            <a:prstGeom prst="line">
              <a:avLst/>
            </a:prstGeom>
            <a:noFill/>
            <a:ln w="76200">
              <a:solidFill>
                <a:schemeClr val="tx1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4" name="Group 38"/>
          <p:cNvGrpSpPr>
            <a:grpSpLocks/>
          </p:cNvGrpSpPr>
          <p:nvPr/>
        </p:nvGrpSpPr>
        <p:grpSpPr bwMode="auto">
          <a:xfrm>
            <a:off x="1395494" y="2647951"/>
            <a:ext cx="2392274" cy="352425"/>
            <a:chOff x="592" y="2295"/>
            <a:chExt cx="1632" cy="222"/>
          </a:xfrm>
        </p:grpSpPr>
        <p:sp>
          <p:nvSpPr>
            <p:cNvPr id="157728" name="Line 32"/>
            <p:cNvSpPr>
              <a:spLocks noChangeShapeType="1"/>
            </p:cNvSpPr>
            <p:nvPr/>
          </p:nvSpPr>
          <p:spPr bwMode="auto">
            <a:xfrm>
              <a:off x="592" y="2517"/>
              <a:ext cx="1632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7729" name="Rectangle 33"/>
            <p:cNvSpPr>
              <a:spLocks noChangeArrowheads="1"/>
            </p:cNvSpPr>
            <p:nvPr/>
          </p:nvSpPr>
          <p:spPr bwMode="auto">
            <a:xfrm>
              <a:off x="976" y="2295"/>
              <a:ext cx="144" cy="192"/>
            </a:xfrm>
            <a:prstGeom prst="rect">
              <a:avLst/>
            </a:prstGeom>
            <a:solidFill>
              <a:srgbClr val="FF00FF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7730" name="Rectangle 34"/>
            <p:cNvSpPr>
              <a:spLocks noChangeArrowheads="1"/>
            </p:cNvSpPr>
            <p:nvPr/>
          </p:nvSpPr>
          <p:spPr bwMode="auto">
            <a:xfrm>
              <a:off x="1264" y="2295"/>
              <a:ext cx="144" cy="192"/>
            </a:xfrm>
            <a:prstGeom prst="rect">
              <a:avLst/>
            </a:prstGeom>
            <a:solidFill>
              <a:srgbClr val="FF00FF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7731" name="Rectangle 35"/>
            <p:cNvSpPr>
              <a:spLocks noChangeArrowheads="1"/>
            </p:cNvSpPr>
            <p:nvPr/>
          </p:nvSpPr>
          <p:spPr bwMode="auto">
            <a:xfrm>
              <a:off x="1456" y="2295"/>
              <a:ext cx="144" cy="192"/>
            </a:xfrm>
            <a:prstGeom prst="rect">
              <a:avLst/>
            </a:prstGeom>
            <a:solidFill>
              <a:srgbClr val="FF00FF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7732" name="Rectangle 36"/>
            <p:cNvSpPr>
              <a:spLocks noChangeArrowheads="1"/>
            </p:cNvSpPr>
            <p:nvPr/>
          </p:nvSpPr>
          <p:spPr bwMode="auto">
            <a:xfrm>
              <a:off x="1648" y="2295"/>
              <a:ext cx="144" cy="192"/>
            </a:xfrm>
            <a:prstGeom prst="rect">
              <a:avLst/>
            </a:prstGeom>
            <a:solidFill>
              <a:srgbClr val="FF00FF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157735" name="Line 39"/>
          <p:cNvSpPr>
            <a:spLocks noChangeShapeType="1"/>
          </p:cNvSpPr>
          <p:nvPr/>
        </p:nvSpPr>
        <p:spPr bwMode="auto">
          <a:xfrm>
            <a:off x="6542109" y="2713038"/>
            <a:ext cx="217972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7736" name="Rectangle 40"/>
          <p:cNvSpPr>
            <a:spLocks noChangeArrowheads="1"/>
          </p:cNvSpPr>
          <p:nvPr/>
        </p:nvSpPr>
        <p:spPr bwMode="auto">
          <a:xfrm>
            <a:off x="6331026" y="2260600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7737" name="Rectangle 41"/>
          <p:cNvSpPr>
            <a:spLocks noChangeArrowheads="1"/>
          </p:cNvSpPr>
          <p:nvPr/>
        </p:nvSpPr>
        <p:spPr bwMode="auto">
          <a:xfrm>
            <a:off x="6672569" y="2274888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7738" name="Rectangle 42"/>
          <p:cNvSpPr>
            <a:spLocks noChangeArrowheads="1"/>
          </p:cNvSpPr>
          <p:nvPr/>
        </p:nvSpPr>
        <p:spPr bwMode="auto">
          <a:xfrm>
            <a:off x="7355658" y="2274888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7739" name="Rectangle 43"/>
          <p:cNvSpPr>
            <a:spLocks noChangeArrowheads="1"/>
          </p:cNvSpPr>
          <p:nvPr/>
        </p:nvSpPr>
        <p:spPr bwMode="auto">
          <a:xfrm>
            <a:off x="8721834" y="227488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7740" name="Rectangle 44"/>
          <p:cNvSpPr>
            <a:spLocks noChangeArrowheads="1"/>
          </p:cNvSpPr>
          <p:nvPr/>
        </p:nvSpPr>
        <p:spPr bwMode="auto">
          <a:xfrm>
            <a:off x="7014114" y="2274888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7741" name="Rectangle 45"/>
          <p:cNvSpPr>
            <a:spLocks noChangeArrowheads="1"/>
          </p:cNvSpPr>
          <p:nvPr/>
        </p:nvSpPr>
        <p:spPr bwMode="auto">
          <a:xfrm>
            <a:off x="7697202" y="2274888"/>
            <a:ext cx="211083" cy="304800"/>
          </a:xfrm>
          <a:prstGeom prst="rect">
            <a:avLst/>
          </a:prstGeom>
          <a:solidFill>
            <a:srgbClr val="008000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7742" name="Rectangle 46"/>
          <p:cNvSpPr>
            <a:spLocks noChangeArrowheads="1"/>
          </p:cNvSpPr>
          <p:nvPr/>
        </p:nvSpPr>
        <p:spPr bwMode="auto">
          <a:xfrm>
            <a:off x="8038746" y="2274888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7743" name="Rectangle 47"/>
          <p:cNvSpPr>
            <a:spLocks noChangeArrowheads="1"/>
          </p:cNvSpPr>
          <p:nvPr/>
        </p:nvSpPr>
        <p:spPr bwMode="auto">
          <a:xfrm>
            <a:off x="8380290" y="2274888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7745" name="Text Box 49"/>
          <p:cNvSpPr txBox="1">
            <a:spLocks noChangeArrowheads="1"/>
          </p:cNvSpPr>
          <p:nvPr/>
        </p:nvSpPr>
        <p:spPr bwMode="auto">
          <a:xfrm>
            <a:off x="3896925" y="1326833"/>
            <a:ext cx="1043876" cy="52322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l-PL" sz="2800" b="1" dirty="0" smtClean="0">
                <a:solidFill>
                  <a:srgbClr val="000000"/>
                </a:solidFill>
              </a:rPr>
              <a:t>bufor</a:t>
            </a:r>
            <a:endParaRPr lang="pl-PL" sz="2800" b="1" dirty="0">
              <a:solidFill>
                <a:srgbClr val="000000"/>
              </a:solidFill>
            </a:endParaRPr>
          </a:p>
        </p:txBody>
      </p:sp>
      <p:sp>
        <p:nvSpPr>
          <p:cNvPr id="157746" name="Line 50"/>
          <p:cNvSpPr>
            <a:spLocks noChangeShapeType="1"/>
          </p:cNvSpPr>
          <p:nvPr/>
        </p:nvSpPr>
        <p:spPr bwMode="auto">
          <a:xfrm>
            <a:off x="5304928" y="2565400"/>
            <a:ext cx="605397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7747" name="Line 51"/>
          <p:cNvSpPr>
            <a:spLocks noChangeShapeType="1"/>
          </p:cNvSpPr>
          <p:nvPr/>
        </p:nvSpPr>
        <p:spPr bwMode="auto">
          <a:xfrm rot="5400000" flipV="1">
            <a:off x="761053" y="3030538"/>
            <a:ext cx="1714500" cy="0"/>
          </a:xfrm>
          <a:prstGeom prst="line">
            <a:avLst/>
          </a:prstGeom>
          <a:noFill/>
          <a:ln w="76200">
            <a:solidFill>
              <a:srgbClr val="FF6600"/>
            </a:solidFill>
            <a:prstDash val="sysDot"/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7748" name="Line 52"/>
          <p:cNvSpPr>
            <a:spLocks noChangeShapeType="1"/>
          </p:cNvSpPr>
          <p:nvPr/>
        </p:nvSpPr>
        <p:spPr bwMode="auto">
          <a:xfrm rot="5400000" flipV="1">
            <a:off x="1419222" y="3443288"/>
            <a:ext cx="1714500" cy="0"/>
          </a:xfrm>
          <a:prstGeom prst="line">
            <a:avLst/>
          </a:prstGeom>
          <a:noFill/>
          <a:ln w="76200">
            <a:solidFill>
              <a:srgbClr val="FF6600"/>
            </a:solidFill>
            <a:prstDash val="sysDot"/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7749" name="Line 53"/>
          <p:cNvSpPr>
            <a:spLocks noChangeShapeType="1"/>
          </p:cNvSpPr>
          <p:nvPr/>
        </p:nvSpPr>
        <p:spPr bwMode="auto">
          <a:xfrm rot="5400000" flipV="1">
            <a:off x="2508352" y="3857625"/>
            <a:ext cx="1714500" cy="0"/>
          </a:xfrm>
          <a:prstGeom prst="line">
            <a:avLst/>
          </a:prstGeom>
          <a:noFill/>
          <a:ln w="76200">
            <a:solidFill>
              <a:srgbClr val="FF6600"/>
            </a:solidFill>
            <a:prstDash val="sysDot"/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7750" name="Rectangle 54"/>
          <p:cNvSpPr>
            <a:spLocks noChangeArrowheads="1"/>
          </p:cNvSpPr>
          <p:nvPr/>
        </p:nvSpPr>
        <p:spPr bwMode="auto">
          <a:xfrm>
            <a:off x="1196137" y="3429000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7751" name="Rectangle 55"/>
          <p:cNvSpPr>
            <a:spLocks noChangeArrowheads="1"/>
          </p:cNvSpPr>
          <p:nvPr/>
        </p:nvSpPr>
        <p:spPr bwMode="auto">
          <a:xfrm>
            <a:off x="1958382" y="3733800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7752" name="Rectangle 56"/>
          <p:cNvSpPr>
            <a:spLocks noChangeArrowheads="1"/>
          </p:cNvSpPr>
          <p:nvPr/>
        </p:nvSpPr>
        <p:spPr bwMode="auto">
          <a:xfrm>
            <a:off x="2943436" y="4127500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7753" name="Rectangle 57"/>
          <p:cNvSpPr>
            <a:spLocks noChangeArrowheads="1"/>
          </p:cNvSpPr>
          <p:nvPr/>
        </p:nvSpPr>
        <p:spPr bwMode="auto">
          <a:xfrm>
            <a:off x="7330" y="4714875"/>
            <a:ext cx="909269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2800" b="1" dirty="0" smtClean="0">
                <a:solidFill>
                  <a:srgbClr val="000000"/>
                </a:solidFill>
              </a:rPr>
              <a:t>Algorytm zarządzania pamięcią:</a:t>
            </a:r>
            <a:r>
              <a:rPr kumimoji="1" lang="pl-PL" sz="2800" b="1" dirty="0">
                <a:solidFill>
                  <a:srgbClr val="000000"/>
                </a:solidFill>
              </a:rPr>
              <a:t/>
            </a:r>
            <a:br>
              <a:rPr kumimoji="1" lang="pl-PL" sz="2800" b="1" dirty="0">
                <a:solidFill>
                  <a:srgbClr val="000000"/>
                </a:solidFill>
              </a:rPr>
            </a:br>
            <a:r>
              <a:rPr kumimoji="1" lang="pl-PL" sz="2800" b="1" dirty="0">
                <a:solidFill>
                  <a:srgbClr val="000000"/>
                </a:solidFill>
              </a:rPr>
              <a:t> - </a:t>
            </a:r>
            <a:r>
              <a:rPr kumimoji="1" lang="pl-PL" b="1" dirty="0" smtClean="0">
                <a:solidFill>
                  <a:srgbClr val="000000"/>
                </a:solidFill>
              </a:rPr>
              <a:t>usuwanie pakietów, gdy bufor jest przepełniony (przepełnia się),</a:t>
            </a:r>
            <a:r>
              <a:rPr kumimoji="1" lang="pl-PL" sz="2400" b="1" dirty="0">
                <a:solidFill>
                  <a:srgbClr val="000000"/>
                </a:solidFill>
              </a:rPr>
              <a:t/>
            </a:r>
            <a:br>
              <a:rPr kumimoji="1" lang="pl-PL" sz="2400" b="1" dirty="0">
                <a:solidFill>
                  <a:srgbClr val="000000"/>
                </a:solidFill>
              </a:rPr>
            </a:br>
            <a:r>
              <a:rPr kumimoji="1" lang="pl-PL" sz="2400" b="1" dirty="0">
                <a:solidFill>
                  <a:srgbClr val="000000"/>
                </a:solidFill>
              </a:rPr>
              <a:t> </a:t>
            </a:r>
            <a:r>
              <a:rPr kumimoji="1" lang="pl-PL" sz="2800" b="1" dirty="0">
                <a:solidFill>
                  <a:srgbClr val="000000"/>
                </a:solidFill>
              </a:rPr>
              <a:t>-</a:t>
            </a:r>
            <a:r>
              <a:rPr kumimoji="1" lang="pl-PL" sz="2400" b="1" dirty="0">
                <a:solidFill>
                  <a:srgbClr val="000000"/>
                </a:solidFill>
              </a:rPr>
              <a:t> </a:t>
            </a:r>
            <a:r>
              <a:rPr kumimoji="1" lang="pl-PL" b="1" dirty="0" smtClean="0">
                <a:solidFill>
                  <a:srgbClr val="000000"/>
                </a:solidFill>
              </a:rPr>
              <a:t>podział pamięci buforowej pomiędzy porty.</a:t>
            </a:r>
            <a:endParaRPr kumimoji="1" lang="pl-PL" sz="2400" b="1" dirty="0">
              <a:solidFill>
                <a:srgbClr val="000000"/>
              </a:solidFill>
            </a:endParaRPr>
          </a:p>
        </p:txBody>
      </p:sp>
      <p:sp>
        <p:nvSpPr>
          <p:cNvPr id="157754" name="Text Box 58"/>
          <p:cNvSpPr txBox="1">
            <a:spLocks noChangeArrowheads="1"/>
          </p:cNvSpPr>
          <p:nvPr/>
        </p:nvSpPr>
        <p:spPr bwMode="auto">
          <a:xfrm>
            <a:off x="7726624" y="6519446"/>
            <a:ext cx="141737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600" b="1" dirty="0">
                <a:latin typeface="Impact" pitchFamily="34" charset="0"/>
              </a:rPr>
              <a:t>©</a:t>
            </a:r>
            <a:r>
              <a:rPr lang="pl-PL" sz="1400" dirty="0">
                <a:latin typeface="Impact" pitchFamily="34" charset="0"/>
              </a:rPr>
              <a:t> Zdzisław Papir</a:t>
            </a:r>
            <a:endParaRPr lang="pl-PL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ChangeArrowheads="1"/>
          </p:cNvSpPr>
          <p:nvPr/>
        </p:nvSpPr>
        <p:spPr bwMode="auto">
          <a:xfrm>
            <a:off x="1196137" y="0"/>
            <a:ext cx="745826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4400" dirty="0" smtClean="0">
                <a:solidFill>
                  <a:srgbClr val="3333CC"/>
                </a:solidFill>
                <a:latin typeface="Impact" pitchFamily="34" charset="0"/>
              </a:rPr>
              <a:t>Algorytm</a:t>
            </a:r>
            <a:r>
              <a:rPr kumimoji="1" lang="pl-PL" sz="4400" i="1" dirty="0" smtClean="0">
                <a:solidFill>
                  <a:srgbClr val="3333CC"/>
                </a:solidFill>
                <a:latin typeface="Impact" pitchFamily="34" charset="0"/>
              </a:rPr>
              <a:t> </a:t>
            </a:r>
            <a:r>
              <a:rPr kumimoji="1" lang="pl-PL" sz="4400" i="1" dirty="0" err="1" smtClean="0">
                <a:solidFill>
                  <a:srgbClr val="3333CC"/>
                </a:solidFill>
                <a:latin typeface="Impact" pitchFamily="34" charset="0"/>
              </a:rPr>
              <a:t>Tail</a:t>
            </a:r>
            <a:r>
              <a:rPr kumimoji="1" lang="pl-PL" sz="4400" i="1" dirty="0" smtClean="0">
                <a:solidFill>
                  <a:srgbClr val="3333CC"/>
                </a:solidFill>
                <a:latin typeface="Impact" pitchFamily="34" charset="0"/>
              </a:rPr>
              <a:t> drop</a:t>
            </a:r>
            <a:r>
              <a:rPr kumimoji="1" lang="pl-PL" sz="4400" dirty="0" smtClean="0">
                <a:solidFill>
                  <a:srgbClr val="3333CC"/>
                </a:solidFill>
                <a:latin typeface="Impact" pitchFamily="34" charset="0"/>
              </a:rPr>
              <a:t> </a:t>
            </a:r>
            <a:endParaRPr kumimoji="1" lang="pl-PL" sz="4400" dirty="0">
              <a:solidFill>
                <a:srgbClr val="336600"/>
              </a:solidFill>
              <a:latin typeface="Impact" pitchFamily="34" charset="0"/>
            </a:endParaRPr>
          </a:p>
        </p:txBody>
      </p:sp>
      <p:sp>
        <p:nvSpPr>
          <p:cNvPr id="158723" name="Rectangle 3"/>
          <p:cNvSpPr>
            <a:spLocks noChangeArrowheads="1"/>
          </p:cNvSpPr>
          <p:nvPr/>
        </p:nvSpPr>
        <p:spPr bwMode="auto">
          <a:xfrm>
            <a:off x="5558520" y="2189164"/>
            <a:ext cx="1115516" cy="668337"/>
          </a:xfrm>
          <a:prstGeom prst="rect">
            <a:avLst/>
          </a:prstGeom>
          <a:solidFill>
            <a:srgbClr val="99CCFF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8724" name="Line 4"/>
          <p:cNvSpPr>
            <a:spLocks noChangeShapeType="1"/>
          </p:cNvSpPr>
          <p:nvPr/>
        </p:nvSpPr>
        <p:spPr bwMode="auto">
          <a:xfrm>
            <a:off x="1395494" y="2173288"/>
            <a:ext cx="2392274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8725" name="Rectangle 5"/>
          <p:cNvSpPr>
            <a:spLocks noChangeArrowheads="1"/>
          </p:cNvSpPr>
          <p:nvPr/>
        </p:nvSpPr>
        <p:spPr bwMode="auto">
          <a:xfrm>
            <a:off x="1407220" y="1809750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8726" name="Rectangle 6"/>
          <p:cNvSpPr>
            <a:spLocks noChangeArrowheads="1"/>
          </p:cNvSpPr>
          <p:nvPr/>
        </p:nvSpPr>
        <p:spPr bwMode="auto">
          <a:xfrm>
            <a:off x="1759025" y="1809750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8727" name="Rectangle 7"/>
          <p:cNvSpPr>
            <a:spLocks noChangeArrowheads="1"/>
          </p:cNvSpPr>
          <p:nvPr/>
        </p:nvSpPr>
        <p:spPr bwMode="auto">
          <a:xfrm>
            <a:off x="2181191" y="1809750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8728" name="Rectangle 8"/>
          <p:cNvSpPr>
            <a:spLocks noChangeArrowheads="1"/>
          </p:cNvSpPr>
          <p:nvPr/>
        </p:nvSpPr>
        <p:spPr bwMode="auto">
          <a:xfrm>
            <a:off x="3166246" y="1809750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1395494" y="2227264"/>
            <a:ext cx="2392274" cy="352425"/>
            <a:chOff x="952" y="1591"/>
            <a:chExt cx="1632" cy="222"/>
          </a:xfrm>
        </p:grpSpPr>
        <p:sp>
          <p:nvSpPr>
            <p:cNvPr id="158730" name="Line 10"/>
            <p:cNvSpPr>
              <a:spLocks noChangeShapeType="1"/>
            </p:cNvSpPr>
            <p:nvPr/>
          </p:nvSpPr>
          <p:spPr bwMode="auto">
            <a:xfrm>
              <a:off x="952" y="1813"/>
              <a:ext cx="1632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8731" name="Rectangle 11"/>
            <p:cNvSpPr>
              <a:spLocks noChangeArrowheads="1"/>
            </p:cNvSpPr>
            <p:nvPr/>
          </p:nvSpPr>
          <p:spPr bwMode="auto">
            <a:xfrm>
              <a:off x="1336" y="1591"/>
              <a:ext cx="144" cy="192"/>
            </a:xfrm>
            <a:prstGeom prst="rect">
              <a:avLst/>
            </a:prstGeom>
            <a:solidFill>
              <a:srgbClr val="3333CC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8732" name="Rectangle 12"/>
            <p:cNvSpPr>
              <a:spLocks noChangeArrowheads="1"/>
            </p:cNvSpPr>
            <p:nvPr/>
          </p:nvSpPr>
          <p:spPr bwMode="auto">
            <a:xfrm>
              <a:off x="1624" y="1591"/>
              <a:ext cx="144" cy="192"/>
            </a:xfrm>
            <a:prstGeom prst="rect">
              <a:avLst/>
            </a:prstGeom>
            <a:solidFill>
              <a:srgbClr val="3333CC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8733" name="Rectangle 13"/>
            <p:cNvSpPr>
              <a:spLocks noChangeArrowheads="1"/>
            </p:cNvSpPr>
            <p:nvPr/>
          </p:nvSpPr>
          <p:spPr bwMode="auto">
            <a:xfrm>
              <a:off x="1816" y="1591"/>
              <a:ext cx="144" cy="192"/>
            </a:xfrm>
            <a:prstGeom prst="rect">
              <a:avLst/>
            </a:prstGeom>
            <a:solidFill>
              <a:srgbClr val="3333CC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8734" name="Rectangle 14"/>
            <p:cNvSpPr>
              <a:spLocks noChangeArrowheads="1"/>
            </p:cNvSpPr>
            <p:nvPr/>
          </p:nvSpPr>
          <p:spPr bwMode="auto">
            <a:xfrm>
              <a:off x="2008" y="1591"/>
              <a:ext cx="144" cy="192"/>
            </a:xfrm>
            <a:prstGeom prst="rect">
              <a:avLst/>
            </a:prstGeom>
            <a:solidFill>
              <a:srgbClr val="3333CC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158736" name="Freeform 16"/>
          <p:cNvSpPr>
            <a:spLocks/>
          </p:cNvSpPr>
          <p:nvPr/>
        </p:nvSpPr>
        <p:spPr bwMode="auto">
          <a:xfrm>
            <a:off x="3811222" y="1981201"/>
            <a:ext cx="1493706" cy="1146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0"/>
              </a:cxn>
              <a:cxn ang="0">
                <a:pos x="816" y="480"/>
              </a:cxn>
              <a:cxn ang="0">
                <a:pos x="0" y="480"/>
              </a:cxn>
            </a:cxnLst>
            <a:rect l="0" t="0" r="r" b="b"/>
            <a:pathLst>
              <a:path w="816" h="480">
                <a:moveTo>
                  <a:pt x="0" y="0"/>
                </a:moveTo>
                <a:lnTo>
                  <a:pt x="816" y="0"/>
                </a:lnTo>
                <a:lnTo>
                  <a:pt x="816" y="480"/>
                </a:lnTo>
                <a:lnTo>
                  <a:pt x="0" y="480"/>
                </a:lnTo>
              </a:path>
            </a:pathLst>
          </a:custGeom>
          <a:noFill/>
          <a:ln w="57150" cmpd="sng">
            <a:solidFill>
              <a:srgbClr val="33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1395494" y="2647951"/>
            <a:ext cx="2392274" cy="352425"/>
            <a:chOff x="592" y="2295"/>
            <a:chExt cx="1632" cy="222"/>
          </a:xfrm>
        </p:grpSpPr>
        <p:sp>
          <p:nvSpPr>
            <p:cNvPr id="158743" name="Line 23"/>
            <p:cNvSpPr>
              <a:spLocks noChangeShapeType="1"/>
            </p:cNvSpPr>
            <p:nvPr/>
          </p:nvSpPr>
          <p:spPr bwMode="auto">
            <a:xfrm>
              <a:off x="592" y="2517"/>
              <a:ext cx="1632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8744" name="Rectangle 24"/>
            <p:cNvSpPr>
              <a:spLocks noChangeArrowheads="1"/>
            </p:cNvSpPr>
            <p:nvPr/>
          </p:nvSpPr>
          <p:spPr bwMode="auto">
            <a:xfrm>
              <a:off x="976" y="2295"/>
              <a:ext cx="144" cy="192"/>
            </a:xfrm>
            <a:prstGeom prst="rect">
              <a:avLst/>
            </a:prstGeom>
            <a:solidFill>
              <a:srgbClr val="FF00FF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8745" name="Rectangle 25"/>
            <p:cNvSpPr>
              <a:spLocks noChangeArrowheads="1"/>
            </p:cNvSpPr>
            <p:nvPr/>
          </p:nvSpPr>
          <p:spPr bwMode="auto">
            <a:xfrm>
              <a:off x="1264" y="2295"/>
              <a:ext cx="144" cy="192"/>
            </a:xfrm>
            <a:prstGeom prst="rect">
              <a:avLst/>
            </a:prstGeom>
            <a:solidFill>
              <a:srgbClr val="FF00FF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8746" name="Rectangle 26"/>
            <p:cNvSpPr>
              <a:spLocks noChangeArrowheads="1"/>
            </p:cNvSpPr>
            <p:nvPr/>
          </p:nvSpPr>
          <p:spPr bwMode="auto">
            <a:xfrm>
              <a:off x="1456" y="2295"/>
              <a:ext cx="144" cy="192"/>
            </a:xfrm>
            <a:prstGeom prst="rect">
              <a:avLst/>
            </a:prstGeom>
            <a:solidFill>
              <a:srgbClr val="FF00FF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8747" name="Rectangle 27"/>
            <p:cNvSpPr>
              <a:spLocks noChangeArrowheads="1"/>
            </p:cNvSpPr>
            <p:nvPr/>
          </p:nvSpPr>
          <p:spPr bwMode="auto">
            <a:xfrm>
              <a:off x="1648" y="2295"/>
              <a:ext cx="144" cy="192"/>
            </a:xfrm>
            <a:prstGeom prst="rect">
              <a:avLst/>
            </a:prstGeom>
            <a:solidFill>
              <a:srgbClr val="FF00FF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4" name="Group 92"/>
          <p:cNvGrpSpPr>
            <a:grpSpLocks/>
          </p:cNvGrpSpPr>
          <p:nvPr/>
        </p:nvGrpSpPr>
        <p:grpSpPr bwMode="auto">
          <a:xfrm>
            <a:off x="6331026" y="2089150"/>
            <a:ext cx="2601891" cy="452438"/>
            <a:chOff x="4319" y="1424"/>
            <a:chExt cx="1775" cy="285"/>
          </a:xfrm>
        </p:grpSpPr>
        <p:sp>
          <p:nvSpPr>
            <p:cNvPr id="158748" name="Line 28"/>
            <p:cNvSpPr>
              <a:spLocks noChangeShapeType="1"/>
            </p:cNvSpPr>
            <p:nvPr/>
          </p:nvSpPr>
          <p:spPr bwMode="auto">
            <a:xfrm>
              <a:off x="4463" y="1709"/>
              <a:ext cx="148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8749" name="Rectangle 29"/>
            <p:cNvSpPr>
              <a:spLocks noChangeArrowheads="1"/>
            </p:cNvSpPr>
            <p:nvPr/>
          </p:nvSpPr>
          <p:spPr bwMode="auto">
            <a:xfrm>
              <a:off x="4319" y="1424"/>
              <a:ext cx="144" cy="192"/>
            </a:xfrm>
            <a:prstGeom prst="rect">
              <a:avLst/>
            </a:prstGeom>
            <a:solidFill>
              <a:schemeClr val="folHlink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8750" name="Rectangle 30"/>
            <p:cNvSpPr>
              <a:spLocks noChangeArrowheads="1"/>
            </p:cNvSpPr>
            <p:nvPr/>
          </p:nvSpPr>
          <p:spPr bwMode="auto">
            <a:xfrm>
              <a:off x="4552" y="1433"/>
              <a:ext cx="144" cy="192"/>
            </a:xfrm>
            <a:prstGeom prst="rect">
              <a:avLst/>
            </a:prstGeom>
            <a:solidFill>
              <a:srgbClr val="FF00FF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8751" name="Rectangle 31"/>
            <p:cNvSpPr>
              <a:spLocks noChangeArrowheads="1"/>
            </p:cNvSpPr>
            <p:nvPr/>
          </p:nvSpPr>
          <p:spPr bwMode="auto">
            <a:xfrm>
              <a:off x="5018" y="1433"/>
              <a:ext cx="144" cy="192"/>
            </a:xfrm>
            <a:prstGeom prst="rect">
              <a:avLst/>
            </a:prstGeom>
            <a:solidFill>
              <a:srgbClr val="3333CC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8752" name="Rectangle 32"/>
            <p:cNvSpPr>
              <a:spLocks noChangeArrowheads="1"/>
            </p:cNvSpPr>
            <p:nvPr/>
          </p:nvSpPr>
          <p:spPr bwMode="auto">
            <a:xfrm>
              <a:off x="5950" y="1433"/>
              <a:ext cx="144" cy="192"/>
            </a:xfrm>
            <a:prstGeom prst="rect">
              <a:avLst/>
            </a:prstGeom>
            <a:solidFill>
              <a:schemeClr val="folHlink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8753" name="Rectangle 33"/>
            <p:cNvSpPr>
              <a:spLocks noChangeArrowheads="1"/>
            </p:cNvSpPr>
            <p:nvPr/>
          </p:nvSpPr>
          <p:spPr bwMode="auto">
            <a:xfrm>
              <a:off x="4785" y="1433"/>
              <a:ext cx="144" cy="192"/>
            </a:xfrm>
            <a:prstGeom prst="rect">
              <a:avLst/>
            </a:prstGeom>
            <a:solidFill>
              <a:srgbClr val="FF00FF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8754" name="Rectangle 34"/>
            <p:cNvSpPr>
              <a:spLocks noChangeArrowheads="1"/>
            </p:cNvSpPr>
            <p:nvPr/>
          </p:nvSpPr>
          <p:spPr bwMode="auto">
            <a:xfrm>
              <a:off x="5251" y="1433"/>
              <a:ext cx="144" cy="192"/>
            </a:xfrm>
            <a:prstGeom prst="rect">
              <a:avLst/>
            </a:prstGeom>
            <a:solidFill>
              <a:srgbClr val="008000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8755" name="Rectangle 35"/>
            <p:cNvSpPr>
              <a:spLocks noChangeArrowheads="1"/>
            </p:cNvSpPr>
            <p:nvPr/>
          </p:nvSpPr>
          <p:spPr bwMode="auto">
            <a:xfrm>
              <a:off x="5484" y="1433"/>
              <a:ext cx="144" cy="192"/>
            </a:xfrm>
            <a:prstGeom prst="rect">
              <a:avLst/>
            </a:prstGeom>
            <a:solidFill>
              <a:srgbClr val="3333CC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8756" name="Rectangle 36"/>
            <p:cNvSpPr>
              <a:spLocks noChangeArrowheads="1"/>
            </p:cNvSpPr>
            <p:nvPr/>
          </p:nvSpPr>
          <p:spPr bwMode="auto">
            <a:xfrm>
              <a:off x="5717" y="1433"/>
              <a:ext cx="144" cy="192"/>
            </a:xfrm>
            <a:prstGeom prst="rect">
              <a:avLst/>
            </a:prstGeom>
            <a:solidFill>
              <a:srgbClr val="FF00FF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158757" name="Text Box 37"/>
          <p:cNvSpPr txBox="1">
            <a:spLocks noChangeArrowheads="1"/>
          </p:cNvSpPr>
          <p:nvPr/>
        </p:nvSpPr>
        <p:spPr bwMode="auto">
          <a:xfrm>
            <a:off x="3995919" y="1217942"/>
            <a:ext cx="1043876" cy="52322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l-PL" sz="2800" b="1" dirty="0" smtClean="0">
                <a:solidFill>
                  <a:srgbClr val="000000"/>
                </a:solidFill>
              </a:rPr>
              <a:t>bufor</a:t>
            </a:r>
            <a:endParaRPr lang="pl-PL" sz="2800" b="1" dirty="0">
              <a:solidFill>
                <a:srgbClr val="000000"/>
              </a:solidFill>
            </a:endParaRPr>
          </a:p>
        </p:txBody>
      </p:sp>
      <p:sp>
        <p:nvSpPr>
          <p:cNvPr id="158758" name="Line 38"/>
          <p:cNvSpPr>
            <a:spLocks noChangeShapeType="1"/>
          </p:cNvSpPr>
          <p:nvPr/>
        </p:nvSpPr>
        <p:spPr bwMode="auto">
          <a:xfrm>
            <a:off x="5316655" y="2500313"/>
            <a:ext cx="605397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8759" name="Line 39"/>
          <p:cNvSpPr>
            <a:spLocks noChangeShapeType="1"/>
          </p:cNvSpPr>
          <p:nvPr/>
        </p:nvSpPr>
        <p:spPr bwMode="auto">
          <a:xfrm rot="5400000" flipV="1">
            <a:off x="761053" y="3030538"/>
            <a:ext cx="1714500" cy="0"/>
          </a:xfrm>
          <a:prstGeom prst="line">
            <a:avLst/>
          </a:prstGeom>
          <a:noFill/>
          <a:ln w="76200">
            <a:solidFill>
              <a:srgbClr val="FF6600"/>
            </a:solidFill>
            <a:prstDash val="sysDot"/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8760" name="Line 40"/>
          <p:cNvSpPr>
            <a:spLocks noChangeShapeType="1"/>
          </p:cNvSpPr>
          <p:nvPr/>
        </p:nvSpPr>
        <p:spPr bwMode="auto">
          <a:xfrm rot="5400000" flipV="1">
            <a:off x="1419222" y="3443288"/>
            <a:ext cx="1714500" cy="0"/>
          </a:xfrm>
          <a:prstGeom prst="line">
            <a:avLst/>
          </a:prstGeom>
          <a:noFill/>
          <a:ln w="76200">
            <a:solidFill>
              <a:srgbClr val="FF6600"/>
            </a:solidFill>
            <a:prstDash val="sysDot"/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8761" name="Rectangle 41"/>
          <p:cNvSpPr>
            <a:spLocks noChangeArrowheads="1"/>
          </p:cNvSpPr>
          <p:nvPr/>
        </p:nvSpPr>
        <p:spPr bwMode="auto">
          <a:xfrm>
            <a:off x="1196137" y="3429000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8762" name="Rectangle 42"/>
          <p:cNvSpPr>
            <a:spLocks noChangeArrowheads="1"/>
          </p:cNvSpPr>
          <p:nvPr/>
        </p:nvSpPr>
        <p:spPr bwMode="auto">
          <a:xfrm>
            <a:off x="1958382" y="3733800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8763" name="Rectangle 43"/>
          <p:cNvSpPr>
            <a:spLocks noChangeArrowheads="1"/>
          </p:cNvSpPr>
          <p:nvPr/>
        </p:nvSpPr>
        <p:spPr bwMode="auto">
          <a:xfrm>
            <a:off x="2943436" y="4127500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8808" name="Line 88"/>
          <p:cNvSpPr>
            <a:spLocks noChangeShapeType="1"/>
          </p:cNvSpPr>
          <p:nvPr/>
        </p:nvSpPr>
        <p:spPr bwMode="auto">
          <a:xfrm rot="5400000" flipV="1">
            <a:off x="2508352" y="3857625"/>
            <a:ext cx="1714500" cy="0"/>
          </a:xfrm>
          <a:prstGeom prst="line">
            <a:avLst/>
          </a:prstGeom>
          <a:noFill/>
          <a:ln w="76200">
            <a:solidFill>
              <a:srgbClr val="FF6600"/>
            </a:solidFill>
            <a:prstDash val="sysDot"/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8809" name="Text Box 89"/>
          <p:cNvSpPr txBox="1">
            <a:spLocks noChangeArrowheads="1"/>
          </p:cNvSpPr>
          <p:nvPr/>
        </p:nvSpPr>
        <p:spPr bwMode="auto">
          <a:xfrm>
            <a:off x="4556847" y="3293985"/>
            <a:ext cx="4365298" cy="1200329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buFontTx/>
              <a:buChar char="•"/>
            </a:pPr>
            <a:r>
              <a:rPr lang="pl-PL" b="1" dirty="0">
                <a:solidFill>
                  <a:srgbClr val="000000"/>
                </a:solidFill>
              </a:rPr>
              <a:t> </a:t>
            </a:r>
            <a:r>
              <a:rPr lang="pl-PL" b="1" dirty="0" smtClean="0">
                <a:solidFill>
                  <a:srgbClr val="000000"/>
                </a:solidFill>
              </a:rPr>
              <a:t>pakiety są usuwane, gdy bufor</a:t>
            </a:r>
            <a:br>
              <a:rPr lang="pl-PL" b="1" dirty="0" smtClean="0">
                <a:solidFill>
                  <a:srgbClr val="000000"/>
                </a:solidFill>
              </a:rPr>
            </a:br>
            <a:r>
              <a:rPr lang="pl-PL" b="1" dirty="0" smtClean="0">
                <a:solidFill>
                  <a:srgbClr val="000000"/>
                </a:solidFill>
              </a:rPr>
              <a:t>jest zapełniony</a:t>
            </a:r>
            <a:endParaRPr lang="pl-PL" b="1" dirty="0">
              <a:solidFill>
                <a:srgbClr val="000000"/>
              </a:solidFill>
            </a:endParaRPr>
          </a:p>
          <a:p>
            <a:pPr algn="l">
              <a:buFontTx/>
              <a:buChar char="•"/>
            </a:pPr>
            <a:r>
              <a:rPr lang="pl-PL" b="1" dirty="0">
                <a:solidFill>
                  <a:srgbClr val="000000"/>
                </a:solidFill>
              </a:rPr>
              <a:t> </a:t>
            </a:r>
            <a:r>
              <a:rPr lang="pl-PL" b="1" dirty="0" smtClean="0">
                <a:solidFill>
                  <a:srgbClr val="000000"/>
                </a:solidFill>
              </a:rPr>
              <a:t>prosta implementacja</a:t>
            </a:r>
            <a:endParaRPr lang="pl-PL" b="1" dirty="0">
              <a:solidFill>
                <a:srgbClr val="000000"/>
              </a:solidFill>
            </a:endParaRPr>
          </a:p>
        </p:txBody>
      </p:sp>
      <p:sp>
        <p:nvSpPr>
          <p:cNvPr id="158810" name="Text Box 90"/>
          <p:cNvSpPr txBox="1">
            <a:spLocks noChangeArrowheads="1"/>
          </p:cNvSpPr>
          <p:nvPr/>
        </p:nvSpPr>
        <p:spPr bwMode="auto">
          <a:xfrm>
            <a:off x="611024" y="4923813"/>
            <a:ext cx="8110810" cy="1569660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buFontTx/>
              <a:buChar char="•"/>
            </a:pPr>
            <a:r>
              <a:rPr lang="pl-PL" b="1" dirty="0">
                <a:solidFill>
                  <a:srgbClr val="CC3300"/>
                </a:solidFill>
              </a:rPr>
              <a:t> </a:t>
            </a:r>
            <a:r>
              <a:rPr lang="pl-PL" b="1" dirty="0" smtClean="0">
                <a:solidFill>
                  <a:srgbClr val="CC3300"/>
                </a:solidFill>
              </a:rPr>
              <a:t>monopolizacja pamięci</a:t>
            </a:r>
            <a:endParaRPr lang="pl-PL" b="1" dirty="0">
              <a:solidFill>
                <a:srgbClr val="CC3300"/>
              </a:solidFill>
            </a:endParaRPr>
          </a:p>
          <a:p>
            <a:pPr algn="l">
              <a:buFontTx/>
              <a:buChar char="•"/>
            </a:pPr>
            <a:r>
              <a:rPr lang="pl-PL" b="1" dirty="0">
                <a:solidFill>
                  <a:srgbClr val="CC3300"/>
                </a:solidFill>
              </a:rPr>
              <a:t> </a:t>
            </a:r>
            <a:r>
              <a:rPr lang="pl-PL" b="1" dirty="0" smtClean="0">
                <a:solidFill>
                  <a:srgbClr val="CC3300"/>
                </a:solidFill>
              </a:rPr>
              <a:t>potencjalna eliminacja </a:t>
            </a:r>
            <a:r>
              <a:rPr lang="pl-PL" b="1" dirty="0" err="1" smtClean="0">
                <a:solidFill>
                  <a:srgbClr val="CC3300"/>
                </a:solidFill>
              </a:rPr>
              <a:t>zgęstek</a:t>
            </a:r>
            <a:r>
              <a:rPr lang="pl-PL" b="1" dirty="0" smtClean="0">
                <a:solidFill>
                  <a:srgbClr val="CC3300"/>
                </a:solidFill>
              </a:rPr>
              <a:t> pakietów</a:t>
            </a:r>
            <a:endParaRPr lang="pl-PL" b="1" dirty="0">
              <a:solidFill>
                <a:srgbClr val="CC3300"/>
              </a:solidFill>
            </a:endParaRPr>
          </a:p>
          <a:p>
            <a:pPr algn="l">
              <a:buFontTx/>
              <a:buChar char="•"/>
            </a:pPr>
            <a:r>
              <a:rPr lang="pl-PL" b="1" dirty="0">
                <a:solidFill>
                  <a:srgbClr val="CC3300"/>
                </a:solidFill>
              </a:rPr>
              <a:t> </a:t>
            </a:r>
            <a:r>
              <a:rPr lang="pl-PL" b="1" i="1" dirty="0" err="1" smtClean="0">
                <a:solidFill>
                  <a:srgbClr val="CC3300"/>
                </a:solidFill>
              </a:rPr>
              <a:t>tail</a:t>
            </a:r>
            <a:r>
              <a:rPr lang="pl-PL" b="1" i="1" dirty="0" smtClean="0">
                <a:solidFill>
                  <a:srgbClr val="CC3300"/>
                </a:solidFill>
              </a:rPr>
              <a:t> drop </a:t>
            </a:r>
            <a:r>
              <a:rPr lang="pl-PL" b="1" dirty="0" smtClean="0">
                <a:solidFill>
                  <a:srgbClr val="CC3300"/>
                </a:solidFill>
              </a:rPr>
              <a:t>to algorytm reaktywny – reaguje na przepełnienie,</a:t>
            </a:r>
            <a:br>
              <a:rPr lang="pl-PL" b="1" dirty="0" smtClean="0">
                <a:solidFill>
                  <a:srgbClr val="CC3300"/>
                </a:solidFill>
              </a:rPr>
            </a:br>
            <a:r>
              <a:rPr lang="pl-PL" b="1" dirty="0" smtClean="0">
                <a:solidFill>
                  <a:srgbClr val="CC3300"/>
                </a:solidFill>
              </a:rPr>
              <a:t>a nie przeciwdziała mu (algorytm proaktywny)</a:t>
            </a:r>
          </a:p>
        </p:txBody>
      </p:sp>
      <p:sp>
        <p:nvSpPr>
          <p:cNvPr id="158811" name="Text Box 91"/>
          <p:cNvSpPr txBox="1">
            <a:spLocks noChangeArrowheads="1"/>
          </p:cNvSpPr>
          <p:nvPr/>
        </p:nvSpPr>
        <p:spPr bwMode="auto">
          <a:xfrm>
            <a:off x="7726624" y="6519446"/>
            <a:ext cx="141737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600" b="1" dirty="0">
                <a:latin typeface="Impact" pitchFamily="34" charset="0"/>
              </a:rPr>
              <a:t>©</a:t>
            </a:r>
            <a:r>
              <a:rPr lang="pl-PL" sz="1400" dirty="0">
                <a:latin typeface="Impact" pitchFamily="34" charset="0"/>
              </a:rPr>
              <a:t> Zdzisław Papir</a:t>
            </a:r>
            <a:endParaRPr lang="pl-PL" sz="2400" dirty="0"/>
          </a:p>
        </p:txBody>
      </p:sp>
      <p:sp>
        <p:nvSpPr>
          <p:cNvPr id="48" name="Line 27"/>
          <p:cNvSpPr>
            <a:spLocks noChangeShapeType="1"/>
          </p:cNvSpPr>
          <p:nvPr/>
        </p:nvSpPr>
        <p:spPr bwMode="auto">
          <a:xfrm>
            <a:off x="3964986" y="2172230"/>
            <a:ext cx="0" cy="802323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49" name="Line 28"/>
          <p:cNvSpPr>
            <a:spLocks noChangeShapeType="1"/>
          </p:cNvSpPr>
          <p:nvPr/>
        </p:nvSpPr>
        <p:spPr bwMode="auto">
          <a:xfrm>
            <a:off x="4270683" y="2172230"/>
            <a:ext cx="0" cy="802323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50" name="Line 29"/>
          <p:cNvSpPr>
            <a:spLocks noChangeShapeType="1"/>
          </p:cNvSpPr>
          <p:nvPr/>
        </p:nvSpPr>
        <p:spPr bwMode="auto">
          <a:xfrm>
            <a:off x="4578211" y="2172230"/>
            <a:ext cx="0" cy="802323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51" name="Line 30"/>
          <p:cNvSpPr>
            <a:spLocks noChangeShapeType="1"/>
          </p:cNvSpPr>
          <p:nvPr/>
        </p:nvSpPr>
        <p:spPr bwMode="auto">
          <a:xfrm>
            <a:off x="4885738" y="2172230"/>
            <a:ext cx="0" cy="802323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52" name="Line 31"/>
          <p:cNvSpPr>
            <a:spLocks noChangeShapeType="1"/>
          </p:cNvSpPr>
          <p:nvPr/>
        </p:nvSpPr>
        <p:spPr bwMode="auto">
          <a:xfrm>
            <a:off x="5193266" y="2172230"/>
            <a:ext cx="0" cy="802323"/>
          </a:xfrm>
          <a:prstGeom prst="line">
            <a:avLst/>
          </a:prstGeom>
          <a:noFill/>
          <a:ln w="76200">
            <a:solidFill>
              <a:schemeClr val="tx1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ChangeArrowheads="1"/>
          </p:cNvSpPr>
          <p:nvPr/>
        </p:nvSpPr>
        <p:spPr bwMode="auto">
          <a:xfrm>
            <a:off x="259005" y="0"/>
            <a:ext cx="839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4400" dirty="0" smtClean="0">
                <a:solidFill>
                  <a:srgbClr val="3333CC"/>
                </a:solidFill>
                <a:latin typeface="Impact" pitchFamily="34" charset="0"/>
              </a:rPr>
              <a:t>Algorytm </a:t>
            </a:r>
            <a:r>
              <a:rPr kumimoji="1" lang="pl-PL" sz="4400" i="1" dirty="0" err="1" smtClean="0">
                <a:solidFill>
                  <a:srgbClr val="3333CC"/>
                </a:solidFill>
                <a:latin typeface="Impact" pitchFamily="34" charset="0"/>
              </a:rPr>
              <a:t>Random</a:t>
            </a:r>
            <a:r>
              <a:rPr kumimoji="1" lang="pl-PL" sz="4400" i="1" dirty="0" smtClean="0">
                <a:solidFill>
                  <a:srgbClr val="3333CC"/>
                </a:solidFill>
                <a:latin typeface="Impact" pitchFamily="34" charset="0"/>
              </a:rPr>
              <a:t> </a:t>
            </a:r>
            <a:r>
              <a:rPr kumimoji="1" lang="pl-PL" sz="4400" i="1" dirty="0">
                <a:solidFill>
                  <a:srgbClr val="3333CC"/>
                </a:solidFill>
                <a:latin typeface="Impact" pitchFamily="34" charset="0"/>
              </a:rPr>
              <a:t>drop on </a:t>
            </a:r>
            <a:r>
              <a:rPr kumimoji="1" lang="pl-PL" sz="4400" i="1" dirty="0" err="1" smtClean="0">
                <a:solidFill>
                  <a:srgbClr val="3333CC"/>
                </a:solidFill>
                <a:latin typeface="Impact" pitchFamily="34" charset="0"/>
              </a:rPr>
              <a:t>full</a:t>
            </a:r>
            <a:r>
              <a:rPr kumimoji="1" lang="pl-PL" sz="4400" i="1" dirty="0" smtClean="0">
                <a:solidFill>
                  <a:srgbClr val="3333CC"/>
                </a:solidFill>
                <a:latin typeface="Impact" pitchFamily="34" charset="0"/>
              </a:rPr>
              <a:t> </a:t>
            </a:r>
            <a:endParaRPr kumimoji="1" lang="pl-PL" sz="4400" dirty="0">
              <a:solidFill>
                <a:srgbClr val="336600"/>
              </a:solidFill>
              <a:latin typeface="Impact" pitchFamily="34" charset="0"/>
            </a:endParaRPr>
          </a:p>
        </p:txBody>
      </p:sp>
      <p:sp>
        <p:nvSpPr>
          <p:cNvPr id="159794" name="Text Box 50"/>
          <p:cNvSpPr txBox="1">
            <a:spLocks noChangeArrowheads="1"/>
          </p:cNvSpPr>
          <p:nvPr/>
        </p:nvSpPr>
        <p:spPr bwMode="auto">
          <a:xfrm>
            <a:off x="259004" y="998730"/>
            <a:ext cx="7715574" cy="1200329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buFontTx/>
              <a:buChar char="•"/>
            </a:pPr>
            <a:r>
              <a:rPr lang="pl-PL" b="1" dirty="0">
                <a:solidFill>
                  <a:srgbClr val="000000"/>
                </a:solidFill>
              </a:rPr>
              <a:t> </a:t>
            </a:r>
            <a:r>
              <a:rPr lang="pl-PL" b="1" dirty="0" smtClean="0">
                <a:solidFill>
                  <a:srgbClr val="000000"/>
                </a:solidFill>
              </a:rPr>
              <a:t>w przypadku przepełnienia buforu usuwany jest z niego</a:t>
            </a:r>
            <a:br>
              <a:rPr lang="pl-PL" b="1" dirty="0" smtClean="0">
                <a:solidFill>
                  <a:srgbClr val="000000"/>
                </a:solidFill>
              </a:rPr>
            </a:br>
            <a:r>
              <a:rPr lang="pl-PL" b="1" dirty="0" smtClean="0">
                <a:solidFill>
                  <a:srgbClr val="000000"/>
                </a:solidFill>
              </a:rPr>
              <a:t>losowo wybierany pakiet</a:t>
            </a:r>
            <a:endParaRPr lang="pl-PL" b="1" dirty="0">
              <a:solidFill>
                <a:srgbClr val="000000"/>
              </a:solidFill>
            </a:endParaRPr>
          </a:p>
          <a:p>
            <a:pPr algn="l">
              <a:buFontTx/>
              <a:buChar char="•"/>
            </a:pPr>
            <a:r>
              <a:rPr lang="pl-PL" b="1" dirty="0">
                <a:solidFill>
                  <a:srgbClr val="000000"/>
                </a:solidFill>
              </a:rPr>
              <a:t> </a:t>
            </a:r>
            <a:r>
              <a:rPr lang="pl-PL" b="1" dirty="0" smtClean="0">
                <a:solidFill>
                  <a:srgbClr val="000000"/>
                </a:solidFill>
              </a:rPr>
              <a:t>algorytm przeciwdziała monopolizacji pamięci</a:t>
            </a:r>
            <a:endParaRPr lang="pl-PL" b="1" dirty="0">
              <a:solidFill>
                <a:srgbClr val="000000"/>
              </a:solidFill>
            </a:endParaRPr>
          </a:p>
        </p:txBody>
      </p:sp>
      <p:sp>
        <p:nvSpPr>
          <p:cNvPr id="159795" name="Rectangle 51"/>
          <p:cNvSpPr>
            <a:spLocks noChangeArrowheads="1"/>
          </p:cNvSpPr>
          <p:nvPr/>
        </p:nvSpPr>
        <p:spPr bwMode="auto">
          <a:xfrm>
            <a:off x="259005" y="2438400"/>
            <a:ext cx="745826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4400" dirty="0" smtClean="0">
                <a:solidFill>
                  <a:srgbClr val="3333CC"/>
                </a:solidFill>
                <a:latin typeface="Impact" pitchFamily="34" charset="0"/>
              </a:rPr>
              <a:t>Algorytm </a:t>
            </a:r>
            <a:r>
              <a:rPr kumimoji="1" lang="pl-PL" sz="4400" i="1" dirty="0" smtClean="0">
                <a:solidFill>
                  <a:srgbClr val="3333CC"/>
                </a:solidFill>
                <a:latin typeface="Impact" pitchFamily="34" charset="0"/>
              </a:rPr>
              <a:t>Drop </a:t>
            </a:r>
            <a:r>
              <a:rPr kumimoji="1" lang="pl-PL" sz="4400" i="1" dirty="0">
                <a:solidFill>
                  <a:srgbClr val="3333CC"/>
                </a:solidFill>
                <a:latin typeface="Impact" pitchFamily="34" charset="0"/>
              </a:rPr>
              <a:t>front on </a:t>
            </a:r>
            <a:r>
              <a:rPr kumimoji="1" lang="pl-PL" sz="4400" i="1" dirty="0" err="1" smtClean="0">
                <a:solidFill>
                  <a:srgbClr val="3333CC"/>
                </a:solidFill>
                <a:latin typeface="Impact" pitchFamily="34" charset="0"/>
              </a:rPr>
              <a:t>full</a:t>
            </a:r>
            <a:r>
              <a:rPr kumimoji="1" lang="pl-PL" sz="4400" i="1" dirty="0" smtClean="0">
                <a:solidFill>
                  <a:srgbClr val="3333CC"/>
                </a:solidFill>
                <a:latin typeface="Impact" pitchFamily="34" charset="0"/>
              </a:rPr>
              <a:t> </a:t>
            </a:r>
            <a:endParaRPr kumimoji="1" lang="pl-PL" sz="4400" dirty="0">
              <a:solidFill>
                <a:srgbClr val="336600"/>
              </a:solidFill>
              <a:latin typeface="Impact" pitchFamily="34" charset="0"/>
            </a:endParaRPr>
          </a:p>
        </p:txBody>
      </p:sp>
      <p:sp>
        <p:nvSpPr>
          <p:cNvPr id="159797" name="Text Box 53"/>
          <p:cNvSpPr txBox="1">
            <a:spLocks noChangeArrowheads="1"/>
          </p:cNvSpPr>
          <p:nvPr/>
        </p:nvSpPr>
        <p:spPr bwMode="auto">
          <a:xfrm>
            <a:off x="7726624" y="6519446"/>
            <a:ext cx="141737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600" b="1" dirty="0">
                <a:latin typeface="Impact" pitchFamily="34" charset="0"/>
              </a:rPr>
              <a:t>©</a:t>
            </a:r>
            <a:r>
              <a:rPr lang="pl-PL" sz="1400" dirty="0">
                <a:latin typeface="Impact" pitchFamily="34" charset="0"/>
              </a:rPr>
              <a:t> Zdzisław Papir</a:t>
            </a:r>
            <a:endParaRPr lang="pl-PL" sz="2400" dirty="0"/>
          </a:p>
        </p:txBody>
      </p:sp>
      <p:sp>
        <p:nvSpPr>
          <p:cNvPr id="159798" name="Text Box 54"/>
          <p:cNvSpPr txBox="1">
            <a:spLocks noChangeArrowheads="1"/>
          </p:cNvSpPr>
          <p:nvPr/>
        </p:nvSpPr>
        <p:spPr bwMode="auto">
          <a:xfrm>
            <a:off x="259004" y="4864515"/>
            <a:ext cx="7715574" cy="1569660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buFontTx/>
              <a:buChar char="•"/>
            </a:pPr>
            <a:r>
              <a:rPr lang="pl-PL" b="1" dirty="0">
                <a:solidFill>
                  <a:srgbClr val="CC3300"/>
                </a:solidFill>
              </a:rPr>
              <a:t> </a:t>
            </a:r>
            <a:r>
              <a:rPr lang="pl-PL" b="1" dirty="0" smtClean="0">
                <a:solidFill>
                  <a:srgbClr val="CC3300"/>
                </a:solidFill>
              </a:rPr>
              <a:t>Algorytmy typu </a:t>
            </a:r>
            <a:r>
              <a:rPr lang="pl-PL" b="1" i="1" dirty="0" smtClean="0">
                <a:solidFill>
                  <a:srgbClr val="CC3300"/>
                </a:solidFill>
              </a:rPr>
              <a:t>drop</a:t>
            </a:r>
            <a:r>
              <a:rPr lang="pl-PL" b="1" dirty="0" smtClean="0">
                <a:solidFill>
                  <a:srgbClr val="CC3300"/>
                </a:solidFill>
              </a:rPr>
              <a:t> reagują na przepełnienie (algorytmy reaktywne)</a:t>
            </a:r>
          </a:p>
          <a:p>
            <a:pPr algn="l">
              <a:buFontTx/>
              <a:buChar char="•"/>
            </a:pPr>
            <a:r>
              <a:rPr lang="pl-PL" b="1" dirty="0" smtClean="0">
                <a:solidFill>
                  <a:srgbClr val="CC3300"/>
                </a:solidFill>
              </a:rPr>
              <a:t> Algorytmy proaktywne (RED) przeciwdziałają przeciążeniom</a:t>
            </a:r>
            <a:endParaRPr lang="pl-PL" b="1" dirty="0">
              <a:solidFill>
                <a:srgbClr val="CC3300"/>
              </a:solidFill>
            </a:endParaRPr>
          </a:p>
        </p:txBody>
      </p:sp>
      <p:sp>
        <p:nvSpPr>
          <p:cNvPr id="8" name="Text Box 50"/>
          <p:cNvSpPr txBox="1">
            <a:spLocks noChangeArrowheads="1"/>
          </p:cNvSpPr>
          <p:nvPr/>
        </p:nvSpPr>
        <p:spPr bwMode="auto">
          <a:xfrm>
            <a:off x="259004" y="3383995"/>
            <a:ext cx="7715574" cy="1200329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buFontTx/>
              <a:buChar char="•"/>
            </a:pPr>
            <a:r>
              <a:rPr lang="pl-PL" b="1" dirty="0">
                <a:solidFill>
                  <a:srgbClr val="000000"/>
                </a:solidFill>
              </a:rPr>
              <a:t> w przypadku przepełnienia buforu usuwany jest z niego</a:t>
            </a:r>
            <a:br>
              <a:rPr lang="pl-PL" b="1" dirty="0">
                <a:solidFill>
                  <a:srgbClr val="000000"/>
                </a:solidFill>
              </a:rPr>
            </a:br>
            <a:r>
              <a:rPr lang="pl-PL" b="1" dirty="0" smtClean="0">
                <a:solidFill>
                  <a:srgbClr val="000000"/>
                </a:solidFill>
              </a:rPr>
              <a:t>pierwszy pakiet</a:t>
            </a:r>
            <a:endParaRPr lang="pl-PL" b="1" dirty="0">
              <a:solidFill>
                <a:srgbClr val="000000"/>
              </a:solidFill>
            </a:endParaRPr>
          </a:p>
          <a:p>
            <a:pPr>
              <a:buFontTx/>
              <a:buChar char="•"/>
            </a:pPr>
            <a:r>
              <a:rPr lang="pl-PL" b="1" dirty="0">
                <a:solidFill>
                  <a:srgbClr val="000000"/>
                </a:solidFill>
              </a:rPr>
              <a:t> algorytm przeciwdziała monopolizacji </a:t>
            </a:r>
            <a:r>
              <a:rPr lang="pl-PL" b="1" dirty="0" smtClean="0">
                <a:solidFill>
                  <a:srgbClr val="000000"/>
                </a:solidFill>
              </a:rPr>
              <a:t>pamięci</a:t>
            </a:r>
            <a:endParaRPr lang="pl-PL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ChangeArrowheads="1"/>
          </p:cNvSpPr>
          <p:nvPr/>
        </p:nvSpPr>
        <p:spPr bwMode="auto">
          <a:xfrm>
            <a:off x="161510" y="0"/>
            <a:ext cx="8844699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4400" dirty="0" smtClean="0">
                <a:solidFill>
                  <a:srgbClr val="3333CC"/>
                </a:solidFill>
                <a:latin typeface="Impact" pitchFamily="34" charset="0"/>
              </a:rPr>
              <a:t>Algorytm RED - </a:t>
            </a:r>
            <a:r>
              <a:rPr kumimoji="1" lang="pl-PL" sz="4400" i="1" dirty="0" smtClean="0">
                <a:solidFill>
                  <a:srgbClr val="3333CC"/>
                </a:solidFill>
                <a:latin typeface="Impact" pitchFamily="34" charset="0"/>
              </a:rPr>
              <a:t>Random </a:t>
            </a:r>
            <a:r>
              <a:rPr kumimoji="1" lang="pl-PL" sz="4400" i="1" dirty="0" err="1">
                <a:solidFill>
                  <a:srgbClr val="3333CC"/>
                </a:solidFill>
                <a:latin typeface="Impact" pitchFamily="34" charset="0"/>
              </a:rPr>
              <a:t>Early</a:t>
            </a:r>
            <a:r>
              <a:rPr kumimoji="1" lang="pl-PL" sz="4400" i="1" dirty="0">
                <a:solidFill>
                  <a:srgbClr val="3333CC"/>
                </a:solidFill>
                <a:latin typeface="Impact" pitchFamily="34" charset="0"/>
              </a:rPr>
              <a:t> </a:t>
            </a:r>
            <a:r>
              <a:rPr kumimoji="1" lang="pl-PL" sz="4400" i="1" dirty="0" err="1">
                <a:solidFill>
                  <a:srgbClr val="3333CC"/>
                </a:solidFill>
                <a:latin typeface="Impact" pitchFamily="34" charset="0"/>
              </a:rPr>
              <a:t>Discard</a:t>
            </a:r>
            <a:endParaRPr kumimoji="1" lang="pl-PL" sz="4400" dirty="0">
              <a:solidFill>
                <a:srgbClr val="336600"/>
              </a:solidFill>
              <a:latin typeface="Impact" pitchFamily="34" charset="0"/>
            </a:endParaRPr>
          </a:p>
        </p:txBody>
      </p:sp>
      <p:sp>
        <p:nvSpPr>
          <p:cNvPr id="160783" name="Text Box 15"/>
          <p:cNvSpPr txBox="1">
            <a:spLocks noChangeArrowheads="1"/>
          </p:cNvSpPr>
          <p:nvPr/>
        </p:nvSpPr>
        <p:spPr bwMode="auto">
          <a:xfrm>
            <a:off x="3708612" y="941895"/>
            <a:ext cx="2172967" cy="58477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l-PL" sz="3200" b="1" dirty="0" smtClean="0">
                <a:solidFill>
                  <a:srgbClr val="000000"/>
                </a:solidFill>
              </a:rPr>
              <a:t>Bufor RED</a:t>
            </a:r>
            <a:endParaRPr lang="pl-PL" sz="3200" b="1" dirty="0">
              <a:solidFill>
                <a:srgbClr val="000000"/>
              </a:solidFill>
            </a:endParaRPr>
          </a:p>
        </p:txBody>
      </p:sp>
      <p:sp>
        <p:nvSpPr>
          <p:cNvPr id="160776" name="Rectangle 8"/>
          <p:cNvSpPr>
            <a:spLocks noChangeArrowheads="1"/>
          </p:cNvSpPr>
          <p:nvPr/>
        </p:nvSpPr>
        <p:spPr bwMode="auto">
          <a:xfrm>
            <a:off x="1421650" y="1628800"/>
            <a:ext cx="7387906" cy="609600"/>
          </a:xfrm>
          <a:prstGeom prst="rect">
            <a:avLst/>
          </a:prstGeom>
          <a:solidFill>
            <a:schemeClr val="accent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0777" name="Line 9"/>
          <p:cNvSpPr>
            <a:spLocks noChangeShapeType="1"/>
          </p:cNvSpPr>
          <p:nvPr/>
        </p:nvSpPr>
        <p:spPr bwMode="auto">
          <a:xfrm>
            <a:off x="3447690" y="1631950"/>
            <a:ext cx="0" cy="609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0778" name="Line 10"/>
          <p:cNvSpPr>
            <a:spLocks noChangeShapeType="1"/>
          </p:cNvSpPr>
          <p:nvPr/>
        </p:nvSpPr>
        <p:spPr bwMode="auto">
          <a:xfrm>
            <a:off x="6051047" y="1631950"/>
            <a:ext cx="0" cy="609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272384" name="Object 1024"/>
          <p:cNvGraphicFramePr>
            <a:graphicFrameLocks noChangeAspect="1"/>
          </p:cNvGraphicFramePr>
          <p:nvPr/>
        </p:nvGraphicFramePr>
        <p:xfrm>
          <a:off x="5684583" y="2438401"/>
          <a:ext cx="809152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749" name="Równanie" r:id="rId4" imgW="355320" imgH="215640" progId="Equation.3">
                  <p:embed/>
                </p:oleObj>
              </mc:Choice>
              <mc:Fallback>
                <p:oleObj name="Równanie" r:id="rId4" imgW="355320" imgH="215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84583" y="2438401"/>
                        <a:ext cx="809152" cy="530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2385" name="Object 1025"/>
          <p:cNvGraphicFramePr>
            <a:graphicFrameLocks noChangeAspect="1"/>
          </p:cNvGraphicFramePr>
          <p:nvPr/>
        </p:nvGraphicFramePr>
        <p:xfrm>
          <a:off x="3166245" y="2403475"/>
          <a:ext cx="722667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750" name="Równanie" r:id="rId6" imgW="317160" imgH="228600" progId="Equation.3">
                  <p:embed/>
                </p:oleObj>
              </mc:Choice>
              <mc:Fallback>
                <p:oleObj name="Równanie" r:id="rId6" imgW="317160" imgH="2286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66245" y="2403475"/>
                        <a:ext cx="722667" cy="565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2386" name="Object 1026"/>
          <p:cNvGraphicFramePr>
            <a:graphicFrameLocks noChangeAspect="1"/>
          </p:cNvGraphicFramePr>
          <p:nvPr/>
        </p:nvGraphicFramePr>
        <p:xfrm>
          <a:off x="8661735" y="2403476"/>
          <a:ext cx="344475" cy="404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751" name="Equation" r:id="rId8" imgW="152280" imgH="164880" progId="Equation.3">
                  <p:embed/>
                </p:oleObj>
              </mc:Choice>
              <mc:Fallback>
                <p:oleObj name="Equation" r:id="rId8" imgW="152280" imgH="1648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61735" y="2403476"/>
                        <a:ext cx="344475" cy="404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2387" name="Object 1027"/>
          <p:cNvGraphicFramePr>
            <a:graphicFrameLocks noChangeAspect="1"/>
          </p:cNvGraphicFramePr>
          <p:nvPr/>
        </p:nvGraphicFramePr>
        <p:xfrm>
          <a:off x="1225455" y="2422526"/>
          <a:ext cx="285842" cy="436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752" name="Equation" r:id="rId10" imgW="126720" imgH="177480" progId="Equation.3">
                  <p:embed/>
                </p:oleObj>
              </mc:Choice>
              <mc:Fallback>
                <p:oleObj name="Equation" r:id="rId10" imgW="126720" imgH="177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5455" y="2422526"/>
                        <a:ext cx="285842" cy="436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0784" name="Text Box 16"/>
          <p:cNvSpPr txBox="1">
            <a:spLocks noChangeArrowheads="1"/>
          </p:cNvSpPr>
          <p:nvPr/>
        </p:nvSpPr>
        <p:spPr bwMode="auto">
          <a:xfrm>
            <a:off x="1800069" y="1738283"/>
            <a:ext cx="1423788" cy="40011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l-PL" sz="2000" b="1" dirty="0">
                <a:solidFill>
                  <a:srgbClr val="000000"/>
                </a:solidFill>
              </a:rPr>
              <a:t>A</a:t>
            </a:r>
            <a:r>
              <a:rPr lang="pl-PL" sz="2000" b="1" dirty="0" smtClean="0">
                <a:solidFill>
                  <a:srgbClr val="000000"/>
                </a:solidFill>
              </a:rPr>
              <a:t>kceptacja</a:t>
            </a:r>
            <a:endParaRPr lang="pl-PL" sz="2000" dirty="0"/>
          </a:p>
        </p:txBody>
      </p:sp>
      <p:sp>
        <p:nvSpPr>
          <p:cNvPr id="160785" name="Text Box 17"/>
          <p:cNvSpPr txBox="1">
            <a:spLocks noChangeArrowheads="1"/>
          </p:cNvSpPr>
          <p:nvPr/>
        </p:nvSpPr>
        <p:spPr bwMode="auto">
          <a:xfrm>
            <a:off x="3690481" y="1583795"/>
            <a:ext cx="2001061" cy="707886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pl-PL" sz="2000" b="1" dirty="0" smtClean="0">
                <a:solidFill>
                  <a:srgbClr val="000000"/>
                </a:solidFill>
              </a:rPr>
              <a:t>Akceptacja</a:t>
            </a:r>
            <a:br>
              <a:rPr lang="pl-PL" sz="2000" b="1" dirty="0" smtClean="0">
                <a:solidFill>
                  <a:srgbClr val="000000"/>
                </a:solidFill>
              </a:rPr>
            </a:br>
            <a:r>
              <a:rPr lang="pl-PL" sz="2000" b="1" dirty="0" smtClean="0">
                <a:solidFill>
                  <a:srgbClr val="000000"/>
                </a:solidFill>
              </a:rPr>
              <a:t>probabilistyczna</a:t>
            </a:r>
            <a:endParaRPr lang="pl-PL" sz="2000" dirty="0"/>
          </a:p>
        </p:txBody>
      </p:sp>
      <p:sp>
        <p:nvSpPr>
          <p:cNvPr id="160786" name="Text Box 18"/>
          <p:cNvSpPr txBox="1">
            <a:spLocks noChangeArrowheads="1"/>
          </p:cNvSpPr>
          <p:nvPr/>
        </p:nvSpPr>
        <p:spPr bwMode="auto">
          <a:xfrm>
            <a:off x="6827950" y="1738283"/>
            <a:ext cx="1451038" cy="40011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l-PL" sz="2000" b="1" dirty="0" smtClean="0">
                <a:solidFill>
                  <a:srgbClr val="000000"/>
                </a:solidFill>
              </a:rPr>
              <a:t>Odrzucenie</a:t>
            </a:r>
            <a:endParaRPr lang="pl-PL" sz="2000" dirty="0"/>
          </a:p>
        </p:txBody>
      </p:sp>
      <p:sp>
        <p:nvSpPr>
          <p:cNvPr id="160787" name="Line 19"/>
          <p:cNvSpPr>
            <a:spLocks noChangeShapeType="1"/>
          </p:cNvSpPr>
          <p:nvPr/>
        </p:nvSpPr>
        <p:spPr bwMode="auto">
          <a:xfrm>
            <a:off x="1407220" y="3155950"/>
            <a:ext cx="7387906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stealth" w="med" len="med"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0788" name="Text Box 20"/>
          <p:cNvSpPr txBox="1">
            <a:spLocks noChangeArrowheads="1"/>
          </p:cNvSpPr>
          <p:nvPr/>
        </p:nvSpPr>
        <p:spPr bwMode="auto">
          <a:xfrm>
            <a:off x="3578151" y="3366444"/>
            <a:ext cx="3256854" cy="46166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Średnia długość kolejki</a:t>
            </a:r>
            <a:endParaRPr lang="pl-PL" dirty="0"/>
          </a:p>
        </p:txBody>
      </p:sp>
      <p:sp>
        <p:nvSpPr>
          <p:cNvPr id="160790" name="Line 22"/>
          <p:cNvSpPr>
            <a:spLocks noChangeShapeType="1"/>
          </p:cNvSpPr>
          <p:nvPr/>
        </p:nvSpPr>
        <p:spPr bwMode="auto">
          <a:xfrm flipV="1">
            <a:off x="1474650" y="3808414"/>
            <a:ext cx="0" cy="252888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0791" name="Line 23"/>
          <p:cNvSpPr>
            <a:spLocks noChangeShapeType="1"/>
          </p:cNvSpPr>
          <p:nvPr/>
        </p:nvSpPr>
        <p:spPr bwMode="auto">
          <a:xfrm>
            <a:off x="1474650" y="6337300"/>
            <a:ext cx="718708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272388" name="Object 1028"/>
          <p:cNvGraphicFramePr>
            <a:graphicFrameLocks noChangeAspect="1"/>
          </p:cNvGraphicFramePr>
          <p:nvPr/>
        </p:nvGraphicFramePr>
        <p:xfrm>
          <a:off x="5688981" y="6346826"/>
          <a:ext cx="809152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753" name="Równanie" r:id="rId12" imgW="355320" imgH="215640" progId="Equation.3">
                  <p:embed/>
                </p:oleObj>
              </mc:Choice>
              <mc:Fallback>
                <p:oleObj name="Równanie" r:id="rId12" imgW="355320" imgH="2156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88981" y="6346826"/>
                        <a:ext cx="809152" cy="530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2389" name="Object 1029"/>
          <p:cNvGraphicFramePr>
            <a:graphicFrameLocks noChangeAspect="1"/>
          </p:cNvGraphicFramePr>
          <p:nvPr/>
        </p:nvGraphicFramePr>
        <p:xfrm>
          <a:off x="3170644" y="6311900"/>
          <a:ext cx="722666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754" name="Równanie" r:id="rId14" imgW="317160" imgH="228600" progId="Equation.3">
                  <p:embed/>
                </p:oleObj>
              </mc:Choice>
              <mc:Fallback>
                <p:oleObj name="Równanie" r:id="rId14" imgW="317160" imgH="2286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70644" y="6311900"/>
                        <a:ext cx="722666" cy="565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2390" name="Object 1030"/>
          <p:cNvGraphicFramePr>
            <a:graphicFrameLocks noChangeAspect="1"/>
          </p:cNvGraphicFramePr>
          <p:nvPr/>
        </p:nvGraphicFramePr>
        <p:xfrm>
          <a:off x="8513683" y="5715001"/>
          <a:ext cx="344476" cy="404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755" name="Equation" r:id="rId16" imgW="152280" imgH="164880" progId="Equation.3">
                  <p:embed/>
                </p:oleObj>
              </mc:Choice>
              <mc:Fallback>
                <p:oleObj name="Equation" r:id="rId16" imgW="152280" imgH="16488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13683" y="5715001"/>
                        <a:ext cx="344476" cy="404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2391" name="Object 1031"/>
          <p:cNvGraphicFramePr>
            <a:graphicFrameLocks noChangeAspect="1"/>
          </p:cNvGraphicFramePr>
          <p:nvPr/>
        </p:nvGraphicFramePr>
        <p:xfrm>
          <a:off x="1229852" y="6330951"/>
          <a:ext cx="285841" cy="436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756" name="Equation" r:id="rId17" imgW="126720" imgH="177480" progId="Equation.3">
                  <p:embed/>
                </p:oleObj>
              </mc:Choice>
              <mc:Fallback>
                <p:oleObj name="Equation" r:id="rId17" imgW="126720" imgH="17748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9852" y="6330951"/>
                        <a:ext cx="285841" cy="436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2392" name="Object 1032"/>
          <p:cNvGraphicFramePr>
            <a:graphicFrameLocks noChangeAspect="1"/>
          </p:cNvGraphicFramePr>
          <p:nvPr/>
        </p:nvGraphicFramePr>
        <p:xfrm>
          <a:off x="1800070" y="3808413"/>
          <a:ext cx="344476" cy="404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757" name="Equation" r:id="rId18" imgW="152280" imgH="164880" progId="Equation.3">
                  <p:embed/>
                </p:oleObj>
              </mc:Choice>
              <mc:Fallback>
                <p:oleObj name="Equation" r:id="rId18" imgW="152280" imgH="16488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0070" y="3808413"/>
                        <a:ext cx="344476" cy="4048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0797" name="Line 29"/>
          <p:cNvSpPr>
            <a:spLocks noChangeShapeType="1"/>
          </p:cNvSpPr>
          <p:nvPr/>
        </p:nvSpPr>
        <p:spPr bwMode="auto">
          <a:xfrm flipV="1">
            <a:off x="1503967" y="6324600"/>
            <a:ext cx="1943723" cy="127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0800" name="Line 32"/>
          <p:cNvSpPr>
            <a:spLocks noChangeShapeType="1"/>
          </p:cNvSpPr>
          <p:nvPr/>
        </p:nvSpPr>
        <p:spPr bwMode="auto">
          <a:xfrm>
            <a:off x="1392562" y="4406900"/>
            <a:ext cx="170039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272393" name="Object 1033"/>
          <p:cNvGraphicFramePr>
            <a:graphicFrameLocks noChangeAspect="1"/>
          </p:cNvGraphicFramePr>
          <p:nvPr/>
        </p:nvGraphicFramePr>
        <p:xfrm>
          <a:off x="1152162" y="4213226"/>
          <a:ext cx="199356" cy="404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758" name="Equation" r:id="rId20" imgW="88560" imgH="164880" progId="Equation.3">
                  <p:embed/>
                </p:oleObj>
              </mc:Choice>
              <mc:Fallback>
                <p:oleObj name="Equation" r:id="rId20" imgW="88560" imgH="16488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2162" y="4213226"/>
                        <a:ext cx="199356" cy="404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0802" name="Line 34"/>
          <p:cNvSpPr>
            <a:spLocks noChangeShapeType="1"/>
          </p:cNvSpPr>
          <p:nvPr/>
        </p:nvSpPr>
        <p:spPr bwMode="auto">
          <a:xfrm flipV="1">
            <a:off x="3447690" y="5181600"/>
            <a:ext cx="2480226" cy="114935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0803" name="Line 35"/>
          <p:cNvSpPr>
            <a:spLocks noChangeShapeType="1"/>
          </p:cNvSpPr>
          <p:nvPr/>
        </p:nvSpPr>
        <p:spPr bwMode="auto">
          <a:xfrm>
            <a:off x="5908860" y="4383088"/>
            <a:ext cx="2604823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0804" name="Text Box 36"/>
          <p:cNvSpPr txBox="1">
            <a:spLocks noChangeArrowheads="1"/>
          </p:cNvSpPr>
          <p:nvPr/>
        </p:nvSpPr>
        <p:spPr bwMode="auto">
          <a:xfrm>
            <a:off x="7726624" y="6519446"/>
            <a:ext cx="141737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600" b="1" dirty="0">
                <a:latin typeface="Impact" pitchFamily="34" charset="0"/>
              </a:rPr>
              <a:t>©</a:t>
            </a:r>
            <a:r>
              <a:rPr lang="pl-PL" sz="1400" dirty="0">
                <a:latin typeface="Impact" pitchFamily="34" charset="0"/>
              </a:rPr>
              <a:t> Zdzisław Papir</a:t>
            </a:r>
            <a:endParaRPr lang="pl-PL" sz="2400" dirty="0"/>
          </a:p>
        </p:txBody>
      </p:sp>
      <p:sp>
        <p:nvSpPr>
          <p:cNvPr id="160805" name="Line 37"/>
          <p:cNvSpPr>
            <a:spLocks noChangeShapeType="1"/>
          </p:cNvSpPr>
          <p:nvPr/>
        </p:nvSpPr>
        <p:spPr bwMode="auto">
          <a:xfrm>
            <a:off x="5927915" y="4383088"/>
            <a:ext cx="0" cy="798512"/>
          </a:xfrm>
          <a:prstGeom prst="line">
            <a:avLst/>
          </a:prstGeom>
          <a:noFill/>
          <a:ln w="57150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0806" name="Line 38"/>
          <p:cNvSpPr>
            <a:spLocks noChangeShapeType="1"/>
          </p:cNvSpPr>
          <p:nvPr/>
        </p:nvSpPr>
        <p:spPr bwMode="auto">
          <a:xfrm>
            <a:off x="1392562" y="5168900"/>
            <a:ext cx="170039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272394" name="Object 1034"/>
          <p:cNvGraphicFramePr>
            <a:graphicFrameLocks noChangeAspect="1"/>
          </p:cNvGraphicFramePr>
          <p:nvPr/>
        </p:nvGraphicFramePr>
        <p:xfrm>
          <a:off x="1797138" y="4887914"/>
          <a:ext cx="631784" cy="560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759" name="Równanie" r:id="rId22" imgW="279360" imgH="228600" progId="Equation.3">
                  <p:embed/>
                </p:oleObj>
              </mc:Choice>
              <mc:Fallback>
                <p:oleObj name="Równanie" r:id="rId22" imgW="279360" imgH="22860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7138" y="4887914"/>
                        <a:ext cx="631784" cy="560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11430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PODSUMOWANIE</a:t>
            </a:r>
            <a:endParaRPr lang="pl-PL" dirty="0" smtClean="0"/>
          </a:p>
        </p:txBody>
      </p:sp>
      <p:sp>
        <p:nvSpPr>
          <p:cNvPr id="43012" name="Text Box 3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6" name="Text Box 50"/>
          <p:cNvSpPr txBox="1">
            <a:spLocks noChangeArrowheads="1"/>
          </p:cNvSpPr>
          <p:nvPr/>
        </p:nvSpPr>
        <p:spPr bwMode="auto">
          <a:xfrm>
            <a:off x="296525" y="904329"/>
            <a:ext cx="8770542" cy="5386090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buFontTx/>
              <a:buChar char="•"/>
            </a:pPr>
            <a:r>
              <a:rPr lang="pl-PL" b="1" dirty="0">
                <a:solidFill>
                  <a:srgbClr val="000000"/>
                </a:solidFill>
              </a:rPr>
              <a:t> </a:t>
            </a:r>
            <a:r>
              <a:rPr lang="pl-PL" sz="2000" b="1" dirty="0" smtClean="0">
                <a:solidFill>
                  <a:srgbClr val="000000"/>
                </a:solidFill>
              </a:rPr>
              <a:t>Modelowanie sieci i usług pozwala przewidywać ich jakość (efektywność),</a:t>
            </a:r>
            <a:br>
              <a:rPr lang="pl-PL" sz="2000" b="1" dirty="0" smtClean="0">
                <a:solidFill>
                  <a:srgbClr val="000000"/>
                </a:solidFill>
              </a:rPr>
            </a:br>
            <a:r>
              <a:rPr lang="pl-PL" sz="2000" b="1" dirty="0" smtClean="0">
                <a:solidFill>
                  <a:srgbClr val="000000"/>
                </a:solidFill>
              </a:rPr>
              <a:t>odpowiednio </a:t>
            </a:r>
            <a:r>
              <a:rPr lang="pl-PL" sz="2000" b="1" i="1" dirty="0" smtClean="0">
                <a:solidFill>
                  <a:srgbClr val="000000"/>
                </a:solidFill>
              </a:rPr>
              <a:t>Quality of Service</a:t>
            </a:r>
            <a:r>
              <a:rPr lang="pl-PL" sz="2000" b="1" dirty="0" smtClean="0">
                <a:solidFill>
                  <a:srgbClr val="000000"/>
                </a:solidFill>
              </a:rPr>
              <a:t> (</a:t>
            </a:r>
            <a:r>
              <a:rPr lang="pl-PL" sz="2000" b="1" i="1" dirty="0" err="1" smtClean="0">
                <a:solidFill>
                  <a:srgbClr val="000000"/>
                </a:solidFill>
              </a:rPr>
              <a:t>QoS</a:t>
            </a:r>
            <a:r>
              <a:rPr lang="pl-PL" sz="2000" b="1" dirty="0" smtClean="0">
                <a:solidFill>
                  <a:srgbClr val="000000"/>
                </a:solidFill>
              </a:rPr>
              <a:t>) oraz </a:t>
            </a:r>
            <a:r>
              <a:rPr lang="pl-PL" sz="2000" b="1" i="1" dirty="0" smtClean="0">
                <a:solidFill>
                  <a:srgbClr val="000000"/>
                </a:solidFill>
              </a:rPr>
              <a:t>Quality of </a:t>
            </a:r>
            <a:r>
              <a:rPr lang="pl-PL" sz="2000" b="1" i="1" dirty="0" err="1" smtClean="0">
                <a:solidFill>
                  <a:srgbClr val="000000"/>
                </a:solidFill>
              </a:rPr>
              <a:t>Experience</a:t>
            </a:r>
            <a:r>
              <a:rPr lang="pl-PL" sz="2000" b="1" i="1" dirty="0" smtClean="0">
                <a:solidFill>
                  <a:srgbClr val="000000"/>
                </a:solidFill>
              </a:rPr>
              <a:t> </a:t>
            </a:r>
            <a:r>
              <a:rPr lang="pl-PL" sz="2000" b="1" dirty="0" smtClean="0">
                <a:solidFill>
                  <a:srgbClr val="000000"/>
                </a:solidFill>
              </a:rPr>
              <a:t>(</a:t>
            </a:r>
            <a:r>
              <a:rPr lang="pl-PL" sz="2000" b="1" i="1" dirty="0" err="1" smtClean="0">
                <a:solidFill>
                  <a:srgbClr val="000000"/>
                </a:solidFill>
              </a:rPr>
              <a:t>QoE</a:t>
            </a:r>
            <a:r>
              <a:rPr lang="pl-PL" sz="2000" b="1" dirty="0" smtClean="0">
                <a:solidFill>
                  <a:srgbClr val="000000"/>
                </a:solidFill>
              </a:rPr>
              <a:t>)</a:t>
            </a:r>
            <a:r>
              <a:rPr lang="pl-PL" sz="2000" b="1" i="1" dirty="0" smtClean="0">
                <a:solidFill>
                  <a:srgbClr val="000000"/>
                </a:solidFill>
              </a:rPr>
              <a:t>.</a:t>
            </a:r>
          </a:p>
          <a:p>
            <a:pPr algn="l"/>
            <a:r>
              <a:rPr lang="pl-PL" sz="2000" b="1" i="1" dirty="0" err="1" smtClean="0">
                <a:solidFill>
                  <a:srgbClr val="000000"/>
                </a:solidFill>
              </a:rPr>
              <a:t>QoS</a:t>
            </a:r>
            <a:r>
              <a:rPr lang="pl-PL" sz="2000" b="1" dirty="0" smtClean="0">
                <a:solidFill>
                  <a:srgbClr val="000000"/>
                </a:solidFill>
              </a:rPr>
              <a:t> = {pasmo, przepustowość, opóźnienie, </a:t>
            </a:r>
            <a:r>
              <a:rPr lang="pl-PL" sz="2000" b="1" i="1" dirty="0" err="1" smtClean="0">
                <a:solidFill>
                  <a:srgbClr val="000000"/>
                </a:solidFill>
              </a:rPr>
              <a:t>jitter</a:t>
            </a:r>
            <a:r>
              <a:rPr lang="pl-PL" sz="2000" b="1" dirty="0" smtClean="0">
                <a:solidFill>
                  <a:srgbClr val="000000"/>
                </a:solidFill>
              </a:rPr>
              <a:t>, stopa błędów}</a:t>
            </a:r>
            <a:endParaRPr lang="pl-PL" sz="2000" b="1" i="1" dirty="0">
              <a:solidFill>
                <a:srgbClr val="000000"/>
              </a:solidFill>
            </a:endParaRPr>
          </a:p>
          <a:p>
            <a:pPr algn="l"/>
            <a:r>
              <a:rPr lang="pl-PL" sz="2000" b="1" i="1" dirty="0" err="1" smtClean="0">
                <a:solidFill>
                  <a:srgbClr val="000000"/>
                </a:solidFill>
              </a:rPr>
              <a:t>QoE</a:t>
            </a:r>
            <a:r>
              <a:rPr lang="pl-PL" sz="2000" b="1" dirty="0" smtClean="0">
                <a:solidFill>
                  <a:srgbClr val="000000"/>
                </a:solidFill>
              </a:rPr>
              <a:t> = {</a:t>
            </a:r>
            <a:r>
              <a:rPr lang="pl-PL" sz="2000" b="1" dirty="0" err="1" smtClean="0">
                <a:solidFill>
                  <a:srgbClr val="000000"/>
                </a:solidFill>
              </a:rPr>
              <a:t>excellent</a:t>
            </a:r>
            <a:r>
              <a:rPr lang="pl-PL" sz="2000" b="1" dirty="0" smtClean="0">
                <a:solidFill>
                  <a:srgbClr val="000000"/>
                </a:solidFill>
              </a:rPr>
              <a:t> = 5, </a:t>
            </a:r>
            <a:r>
              <a:rPr lang="pl-PL" sz="2000" b="1" dirty="0" err="1" smtClean="0">
                <a:solidFill>
                  <a:srgbClr val="000000"/>
                </a:solidFill>
              </a:rPr>
              <a:t>good</a:t>
            </a:r>
            <a:r>
              <a:rPr lang="pl-PL" sz="2000" b="1" dirty="0" smtClean="0">
                <a:solidFill>
                  <a:srgbClr val="000000"/>
                </a:solidFill>
              </a:rPr>
              <a:t> = 4, fair = 3, </a:t>
            </a:r>
            <a:r>
              <a:rPr lang="pl-PL" sz="2000" b="1" dirty="0" err="1" smtClean="0">
                <a:solidFill>
                  <a:srgbClr val="000000"/>
                </a:solidFill>
              </a:rPr>
              <a:t>poor</a:t>
            </a:r>
            <a:r>
              <a:rPr lang="pl-PL" sz="2000" b="1" dirty="0" smtClean="0">
                <a:solidFill>
                  <a:srgbClr val="000000"/>
                </a:solidFill>
              </a:rPr>
              <a:t> = 2, </a:t>
            </a:r>
            <a:r>
              <a:rPr lang="pl-PL" sz="2000" b="1" dirty="0" err="1" smtClean="0">
                <a:solidFill>
                  <a:srgbClr val="000000"/>
                </a:solidFill>
              </a:rPr>
              <a:t>bad</a:t>
            </a:r>
            <a:r>
              <a:rPr lang="pl-PL" sz="2000" b="1" dirty="0" smtClean="0">
                <a:solidFill>
                  <a:srgbClr val="000000"/>
                </a:solidFill>
              </a:rPr>
              <a:t> = 1}</a:t>
            </a:r>
          </a:p>
          <a:p>
            <a:pPr algn="l">
              <a:buFontTx/>
              <a:buChar char="•"/>
            </a:pPr>
            <a:endParaRPr lang="pl-PL" sz="2000" b="1" dirty="0" smtClean="0">
              <a:solidFill>
                <a:srgbClr val="000000"/>
              </a:solidFill>
            </a:endParaRPr>
          </a:p>
          <a:p>
            <a:pPr algn="l">
              <a:buFontTx/>
              <a:buChar char="•"/>
            </a:pPr>
            <a:r>
              <a:rPr lang="pl-PL" sz="2000" b="1" dirty="0" smtClean="0">
                <a:solidFill>
                  <a:srgbClr val="000000"/>
                </a:solidFill>
              </a:rPr>
              <a:t> Modele analityczne w porównaniu do modeli symulacyjnych pozwalają</a:t>
            </a:r>
            <a:br>
              <a:rPr lang="pl-PL" sz="2000" b="1" dirty="0" smtClean="0">
                <a:solidFill>
                  <a:srgbClr val="000000"/>
                </a:solidFill>
              </a:rPr>
            </a:br>
            <a:r>
              <a:rPr lang="pl-PL" sz="2000" b="1" dirty="0" smtClean="0">
                <a:solidFill>
                  <a:srgbClr val="000000"/>
                </a:solidFill>
              </a:rPr>
              <a:t>na bardziej wnikliwy wgląd w istotę zagadnienia.</a:t>
            </a:r>
          </a:p>
          <a:p>
            <a:pPr algn="l">
              <a:buFontTx/>
              <a:buChar char="•"/>
            </a:pPr>
            <a:endParaRPr lang="pl-PL" sz="2000" b="1" dirty="0" smtClean="0">
              <a:solidFill>
                <a:srgbClr val="000000"/>
              </a:solidFill>
            </a:endParaRPr>
          </a:p>
          <a:p>
            <a:pPr>
              <a:buFontTx/>
              <a:buChar char="•"/>
            </a:pPr>
            <a:r>
              <a:rPr lang="pl-PL" sz="2000" b="1" dirty="0" smtClean="0">
                <a:solidFill>
                  <a:srgbClr val="000000"/>
                </a:solidFill>
              </a:rPr>
              <a:t> </a:t>
            </a:r>
            <a:r>
              <a:rPr lang="pl-PL" sz="2000" b="1" dirty="0">
                <a:solidFill>
                  <a:srgbClr val="000000"/>
                </a:solidFill>
              </a:rPr>
              <a:t>J</a:t>
            </a:r>
            <a:r>
              <a:rPr lang="pl-PL" sz="2000" b="1" dirty="0" smtClean="0">
                <a:solidFill>
                  <a:srgbClr val="000000"/>
                </a:solidFill>
              </a:rPr>
              <a:t>akość pracy sieci (</a:t>
            </a:r>
            <a:r>
              <a:rPr lang="pl-PL" sz="2000" b="1" i="1" dirty="0" smtClean="0">
                <a:solidFill>
                  <a:srgbClr val="000000"/>
                </a:solidFill>
              </a:rPr>
              <a:t>Quality of Service</a:t>
            </a:r>
            <a:r>
              <a:rPr lang="pl-PL" sz="2000" b="1" dirty="0" smtClean="0">
                <a:solidFill>
                  <a:srgbClr val="000000"/>
                </a:solidFill>
              </a:rPr>
              <a:t>) w sposób istotny zależy od:</a:t>
            </a:r>
            <a:br>
              <a:rPr lang="pl-PL" sz="2000" b="1" dirty="0" smtClean="0">
                <a:solidFill>
                  <a:srgbClr val="000000"/>
                </a:solidFill>
              </a:rPr>
            </a:br>
            <a:r>
              <a:rPr lang="pl-PL" sz="2000" b="1" dirty="0" smtClean="0">
                <a:solidFill>
                  <a:srgbClr val="000000"/>
                </a:solidFill>
              </a:rPr>
              <a:t>1. profili ruchu, 2. integracji usług</a:t>
            </a:r>
            <a:r>
              <a:rPr lang="pl-PL" sz="2000" b="1" dirty="0">
                <a:solidFill>
                  <a:srgbClr val="000000"/>
                </a:solidFill>
              </a:rPr>
              <a:t> </a:t>
            </a:r>
            <a:r>
              <a:rPr lang="pl-PL" sz="2000" b="1" dirty="0" smtClean="0">
                <a:solidFill>
                  <a:srgbClr val="000000"/>
                </a:solidFill>
              </a:rPr>
              <a:t>oraz 3. regulatorów ruchu.</a:t>
            </a:r>
          </a:p>
          <a:p>
            <a:pPr>
              <a:buFontTx/>
              <a:buChar char="•"/>
            </a:pPr>
            <a:endParaRPr lang="pl-PL" sz="2000" b="1" dirty="0" smtClean="0">
              <a:solidFill>
                <a:srgbClr val="000000"/>
              </a:solidFill>
            </a:endParaRPr>
          </a:p>
          <a:p>
            <a:pPr>
              <a:buFontTx/>
              <a:buChar char="•"/>
            </a:pPr>
            <a:r>
              <a:rPr lang="pl-PL" sz="2000" b="1" dirty="0" smtClean="0">
                <a:solidFill>
                  <a:srgbClr val="000000"/>
                </a:solidFill>
              </a:rPr>
              <a:t> Jakość pracy sieci (</a:t>
            </a:r>
            <a:r>
              <a:rPr lang="pl-PL" sz="2000" b="1" i="1" dirty="0" smtClean="0">
                <a:solidFill>
                  <a:srgbClr val="000000"/>
                </a:solidFill>
              </a:rPr>
              <a:t>Quality of Service</a:t>
            </a:r>
            <a:r>
              <a:rPr lang="pl-PL" sz="2000" b="1" dirty="0" smtClean="0">
                <a:solidFill>
                  <a:srgbClr val="000000"/>
                </a:solidFill>
              </a:rPr>
              <a:t>)  wyznacza w dużej mierze jakość usług</a:t>
            </a:r>
            <a:br>
              <a:rPr lang="pl-PL" sz="2000" b="1" dirty="0" smtClean="0">
                <a:solidFill>
                  <a:srgbClr val="000000"/>
                </a:solidFill>
              </a:rPr>
            </a:br>
            <a:r>
              <a:rPr lang="pl-PL" sz="2000" b="1" dirty="0" smtClean="0">
                <a:solidFill>
                  <a:srgbClr val="000000"/>
                </a:solidFill>
              </a:rPr>
              <a:t>(</a:t>
            </a:r>
            <a:r>
              <a:rPr lang="pl-PL" sz="2000" b="1" i="1" dirty="0" smtClean="0">
                <a:solidFill>
                  <a:srgbClr val="000000"/>
                </a:solidFill>
              </a:rPr>
              <a:t>Quality of </a:t>
            </a:r>
            <a:r>
              <a:rPr lang="pl-PL" sz="2000" b="1" i="1" dirty="0" err="1" smtClean="0">
                <a:solidFill>
                  <a:srgbClr val="000000"/>
                </a:solidFill>
              </a:rPr>
              <a:t>Experience</a:t>
            </a:r>
            <a:r>
              <a:rPr lang="pl-PL" sz="2000" b="1" dirty="0" smtClean="0">
                <a:solidFill>
                  <a:srgbClr val="000000"/>
                </a:solidFill>
              </a:rPr>
              <a:t>), </a:t>
            </a:r>
            <a:r>
              <a:rPr lang="pl-PL" sz="2000" b="1" i="1" dirty="0" err="1" smtClean="0">
                <a:solidFill>
                  <a:srgbClr val="000000"/>
                </a:solidFill>
              </a:rPr>
              <a:t>QoE</a:t>
            </a:r>
            <a:r>
              <a:rPr lang="pl-PL" sz="2000" b="1" dirty="0" smtClean="0">
                <a:solidFill>
                  <a:srgbClr val="000000"/>
                </a:solidFill>
              </a:rPr>
              <a:t> = f(</a:t>
            </a:r>
            <a:r>
              <a:rPr lang="pl-PL" sz="2000" b="1" i="1" dirty="0" err="1" smtClean="0">
                <a:solidFill>
                  <a:srgbClr val="000000"/>
                </a:solidFill>
              </a:rPr>
              <a:t>QoS</a:t>
            </a:r>
            <a:r>
              <a:rPr lang="pl-PL" sz="2000" b="1" i="1" dirty="0" smtClean="0">
                <a:solidFill>
                  <a:srgbClr val="000000"/>
                </a:solidFill>
              </a:rPr>
              <a:t> </a:t>
            </a:r>
            <a:r>
              <a:rPr lang="pl-PL" sz="2000" b="1" dirty="0">
                <a:solidFill>
                  <a:srgbClr val="000000"/>
                </a:solidFill>
              </a:rPr>
              <a:t>&amp; kontekst)</a:t>
            </a:r>
            <a:endParaRPr lang="pl-PL" sz="2000" b="1" dirty="0" smtClean="0">
              <a:solidFill>
                <a:srgbClr val="000000"/>
              </a:solidFill>
            </a:endParaRPr>
          </a:p>
          <a:p>
            <a:pPr algn="l"/>
            <a:endParaRPr lang="pl-PL" sz="2000" b="1" dirty="0">
              <a:solidFill>
                <a:srgbClr val="000000"/>
              </a:solidFill>
            </a:endParaRPr>
          </a:p>
          <a:p>
            <a:pPr algn="l">
              <a:buFontTx/>
              <a:buChar char="•"/>
            </a:pPr>
            <a:r>
              <a:rPr lang="pl-PL" sz="2000" b="1" dirty="0">
                <a:solidFill>
                  <a:srgbClr val="000000"/>
                </a:solidFill>
              </a:rPr>
              <a:t> </a:t>
            </a:r>
            <a:r>
              <a:rPr lang="pl-PL" sz="2000" b="1" dirty="0" smtClean="0">
                <a:solidFill>
                  <a:srgbClr val="000000"/>
                </a:solidFill>
              </a:rPr>
              <a:t>Metryki </a:t>
            </a:r>
            <a:r>
              <a:rPr lang="pl-PL" sz="2000" b="1" i="1" dirty="0" err="1" smtClean="0">
                <a:solidFill>
                  <a:srgbClr val="000000"/>
                </a:solidFill>
              </a:rPr>
              <a:t>QoS</a:t>
            </a:r>
            <a:r>
              <a:rPr lang="pl-PL" sz="2000" b="1" dirty="0" smtClean="0">
                <a:solidFill>
                  <a:srgbClr val="000000"/>
                </a:solidFill>
              </a:rPr>
              <a:t> and </a:t>
            </a:r>
            <a:r>
              <a:rPr lang="pl-PL" sz="2000" b="1" i="1" dirty="0" err="1" smtClean="0">
                <a:solidFill>
                  <a:srgbClr val="000000"/>
                </a:solidFill>
              </a:rPr>
              <a:t>QoE</a:t>
            </a:r>
            <a:r>
              <a:rPr lang="pl-PL" sz="2000" b="1" dirty="0" smtClean="0">
                <a:solidFill>
                  <a:srgbClr val="000000"/>
                </a:solidFill>
              </a:rPr>
              <a:t> są zazwyczaj wartościami średnimi pewnych wielkości</a:t>
            </a:r>
            <a:br>
              <a:rPr lang="pl-PL" sz="2000" b="1" dirty="0" smtClean="0">
                <a:solidFill>
                  <a:srgbClr val="000000"/>
                </a:solidFill>
              </a:rPr>
            </a:br>
            <a:r>
              <a:rPr lang="pl-PL" sz="2000" b="1" dirty="0" smtClean="0">
                <a:solidFill>
                  <a:srgbClr val="000000"/>
                </a:solidFill>
              </a:rPr>
              <a:t>(zmiennych losowych) wyznaczanymi bądź z pomiarów, bądź z modeli</a:t>
            </a:r>
            <a:br>
              <a:rPr lang="pl-PL" sz="2000" b="1" dirty="0" smtClean="0">
                <a:solidFill>
                  <a:srgbClr val="000000"/>
                </a:solidFill>
              </a:rPr>
            </a:br>
            <a:r>
              <a:rPr lang="pl-PL" sz="2000" b="1" dirty="0" smtClean="0">
                <a:solidFill>
                  <a:srgbClr val="000000"/>
                </a:solidFill>
              </a:rPr>
              <a:t>(a wtedy z odpowiednich rozkładów prawdopodobieństwa).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2"/>
          <p:cNvSpPr>
            <a:spLocks noGrp="1" noChangeArrowheads="1"/>
          </p:cNvSpPr>
          <p:nvPr>
            <p:ph type="title"/>
          </p:nvPr>
        </p:nvSpPr>
        <p:spPr>
          <a:xfrm>
            <a:off x="27711" y="5267"/>
            <a:ext cx="9142413" cy="11430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SPRAWIEDLIWY DOSTĘP – prosty przykład</a:t>
            </a:r>
            <a:endParaRPr lang="pl-PL" dirty="0" smtClean="0"/>
          </a:p>
        </p:txBody>
      </p:sp>
      <p:sp>
        <p:nvSpPr>
          <p:cNvPr id="8200" name="Text Box 3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graphicFrame>
        <p:nvGraphicFramePr>
          <p:cNvPr id="8216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2599045"/>
              </p:ext>
            </p:extLst>
          </p:nvPr>
        </p:nvGraphicFramePr>
        <p:xfrm>
          <a:off x="141288" y="4287838"/>
          <a:ext cx="2087562" cy="194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742" name="Equation" r:id="rId4" imgW="927000" imgH="863280" progId="Equation.3">
                  <p:embed/>
                </p:oleObj>
              </mc:Choice>
              <mc:Fallback>
                <p:oleObj name="Equation" r:id="rId4" imgW="927000" imgH="863280" progId="Equation.3">
                  <p:embed/>
                  <p:pic>
                    <p:nvPicPr>
                      <p:cNvPr id="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1288" y="4287838"/>
                        <a:ext cx="2087562" cy="1946275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" name="Grupa 10"/>
          <p:cNvGrpSpPr/>
          <p:nvPr/>
        </p:nvGrpSpPr>
        <p:grpSpPr>
          <a:xfrm>
            <a:off x="1440875" y="3342591"/>
            <a:ext cx="7389134" cy="2974092"/>
            <a:chOff x="1440875" y="3342591"/>
            <a:chExt cx="7389134" cy="2974092"/>
          </a:xfrm>
        </p:grpSpPr>
        <p:sp>
          <p:nvSpPr>
            <p:cNvPr id="2" name="pole tekstowe 1"/>
            <p:cNvSpPr txBox="1"/>
            <p:nvPr/>
          </p:nvSpPr>
          <p:spPr>
            <a:xfrm>
              <a:off x="2491414" y="4377691"/>
              <a:ext cx="6338595" cy="19389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b="1" i="1" dirty="0" smtClean="0">
                  <a:solidFill>
                    <a:srgbClr val="000000"/>
                  </a:solidFill>
                </a:rPr>
                <a:t>λ</a:t>
              </a:r>
              <a:r>
                <a:rPr lang="pl-PL" b="1" dirty="0" smtClean="0">
                  <a:solidFill>
                    <a:srgbClr val="000000"/>
                  </a:solidFill>
                </a:rPr>
                <a:t> [pakiet/s] 	 – natężenie strumienia pakietów</a:t>
              </a:r>
            </a:p>
            <a:p>
              <a:r>
                <a:rPr lang="pl-PL" b="1" dirty="0" smtClean="0">
                  <a:solidFill>
                    <a:srgbClr val="C00000"/>
                  </a:solidFill>
                </a:rPr>
                <a:t>1/</a:t>
              </a:r>
              <a:r>
                <a:rPr lang="el-GR" b="1" i="1" dirty="0" smtClean="0">
                  <a:solidFill>
                    <a:srgbClr val="C00000"/>
                  </a:solidFill>
                </a:rPr>
                <a:t>λ</a:t>
              </a:r>
              <a:r>
                <a:rPr lang="pl-PL" b="1" dirty="0" smtClean="0">
                  <a:solidFill>
                    <a:srgbClr val="C00000"/>
                  </a:solidFill>
                </a:rPr>
                <a:t> [s/pakiet]  </a:t>
              </a:r>
              <a:r>
                <a:rPr lang="pl-PL" b="1" dirty="0" smtClean="0">
                  <a:solidFill>
                    <a:srgbClr val="000000"/>
                  </a:solidFill>
                </a:rPr>
                <a:t>–</a:t>
              </a:r>
              <a:r>
                <a:rPr lang="pl-PL" b="1" dirty="0" smtClean="0">
                  <a:solidFill>
                    <a:srgbClr val="C00000"/>
                  </a:solidFill>
                </a:rPr>
                <a:t> </a:t>
              </a:r>
              <a:r>
                <a:rPr lang="pl-PL" b="1" dirty="0">
                  <a:solidFill>
                    <a:srgbClr val="C00000"/>
                  </a:solidFill>
                </a:rPr>
                <a:t>ś</a:t>
              </a:r>
              <a:r>
                <a:rPr lang="pl-PL" b="1" dirty="0" smtClean="0">
                  <a:solidFill>
                    <a:srgbClr val="C00000"/>
                  </a:solidFill>
                </a:rPr>
                <a:t>redni odstęp czasu między</a:t>
              </a:r>
              <a:br>
                <a:rPr lang="pl-PL" b="1" dirty="0" smtClean="0">
                  <a:solidFill>
                    <a:srgbClr val="C00000"/>
                  </a:solidFill>
                </a:rPr>
              </a:br>
              <a:r>
                <a:rPr lang="pl-PL" b="1" dirty="0" smtClean="0">
                  <a:solidFill>
                    <a:srgbClr val="C00000"/>
                  </a:solidFill>
                </a:rPr>
                <a:t>pakietami</a:t>
              </a:r>
              <a:endParaRPr lang="pl-PL" b="1" dirty="0">
                <a:solidFill>
                  <a:srgbClr val="000000"/>
                </a:solidFill>
              </a:endParaRPr>
            </a:p>
            <a:p>
              <a:r>
                <a:rPr lang="pl-PL" b="1" i="1" dirty="0" smtClean="0">
                  <a:solidFill>
                    <a:srgbClr val="000000"/>
                  </a:solidFill>
                </a:rPr>
                <a:t>µ</a:t>
              </a:r>
              <a:r>
                <a:rPr lang="pl-PL" b="1" dirty="0" smtClean="0">
                  <a:solidFill>
                    <a:srgbClr val="000000"/>
                  </a:solidFill>
                </a:rPr>
                <a:t> [pakiet/s]	 – przepustowość kanału</a:t>
              </a:r>
            </a:p>
            <a:p>
              <a:r>
                <a:rPr lang="pl-PL" b="1" dirty="0" smtClean="0">
                  <a:solidFill>
                    <a:srgbClr val="000000"/>
                  </a:solidFill>
                </a:rPr>
                <a:t>1/</a:t>
              </a:r>
              <a:r>
                <a:rPr lang="pl-PL" b="1" i="1" dirty="0" smtClean="0">
                  <a:solidFill>
                    <a:srgbClr val="000000"/>
                  </a:solidFill>
                </a:rPr>
                <a:t>µ</a:t>
              </a:r>
              <a:r>
                <a:rPr lang="pl-PL" b="1" dirty="0" smtClean="0">
                  <a:solidFill>
                    <a:srgbClr val="000000"/>
                  </a:solidFill>
                </a:rPr>
                <a:t> [s/pakiet]	 – </a:t>
              </a:r>
              <a:r>
                <a:rPr lang="pl-PL" b="1" dirty="0">
                  <a:solidFill>
                    <a:srgbClr val="000099"/>
                  </a:solidFill>
                </a:rPr>
                <a:t>średni czas </a:t>
              </a:r>
              <a:r>
                <a:rPr lang="pl-PL" b="1" dirty="0" smtClean="0">
                  <a:solidFill>
                    <a:srgbClr val="000099"/>
                  </a:solidFill>
                </a:rPr>
                <a:t>transmisji pakietu</a:t>
              </a:r>
              <a:endParaRPr lang="pl-PL" b="1" dirty="0">
                <a:solidFill>
                  <a:srgbClr val="000099"/>
                </a:solidFill>
              </a:endParaRPr>
            </a:p>
          </p:txBody>
        </p:sp>
        <p:sp>
          <p:nvSpPr>
            <p:cNvPr id="24" name="Line 7"/>
            <p:cNvSpPr>
              <a:spLocks noChangeShapeType="1"/>
            </p:cNvSpPr>
            <p:nvPr/>
          </p:nvSpPr>
          <p:spPr bwMode="auto">
            <a:xfrm>
              <a:off x="1440875" y="3973056"/>
              <a:ext cx="6457177" cy="158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" name="Rectangle 32"/>
            <p:cNvSpPr>
              <a:spLocks noChangeArrowheads="1"/>
            </p:cNvSpPr>
            <p:nvPr/>
          </p:nvSpPr>
          <p:spPr bwMode="auto">
            <a:xfrm>
              <a:off x="2106122" y="3568667"/>
              <a:ext cx="414389" cy="391703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" name="Rectangle 34"/>
            <p:cNvSpPr>
              <a:spLocks noChangeArrowheads="1"/>
            </p:cNvSpPr>
            <p:nvPr/>
          </p:nvSpPr>
          <p:spPr bwMode="auto">
            <a:xfrm>
              <a:off x="5351381" y="3565495"/>
              <a:ext cx="140105" cy="394875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" name="Rectangle 36"/>
            <p:cNvSpPr>
              <a:spLocks noChangeArrowheads="1"/>
            </p:cNvSpPr>
            <p:nvPr/>
          </p:nvSpPr>
          <p:spPr bwMode="auto">
            <a:xfrm>
              <a:off x="4006598" y="3573424"/>
              <a:ext cx="449642" cy="386946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0" name="Rectangle 34"/>
            <p:cNvSpPr>
              <a:spLocks noChangeArrowheads="1"/>
            </p:cNvSpPr>
            <p:nvPr/>
          </p:nvSpPr>
          <p:spPr bwMode="auto">
            <a:xfrm>
              <a:off x="7471955" y="3568679"/>
              <a:ext cx="140105" cy="394875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1" name="Rectangle 34"/>
            <p:cNvSpPr>
              <a:spLocks noChangeArrowheads="1"/>
            </p:cNvSpPr>
            <p:nvPr/>
          </p:nvSpPr>
          <p:spPr bwMode="auto">
            <a:xfrm>
              <a:off x="6886816" y="3568679"/>
              <a:ext cx="140105" cy="394875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2" name="Rectangle 32"/>
            <p:cNvSpPr>
              <a:spLocks noChangeArrowheads="1"/>
            </p:cNvSpPr>
            <p:nvPr/>
          </p:nvSpPr>
          <p:spPr bwMode="auto">
            <a:xfrm>
              <a:off x="5836277" y="3568679"/>
              <a:ext cx="834779" cy="391703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cxnSp>
          <p:nvCxnSpPr>
            <p:cNvPr id="4" name="Łącznik prosty ze strzałką 3"/>
            <p:cNvCxnSpPr>
              <a:stCxn id="25" idx="1"/>
              <a:endCxn id="29" idx="1"/>
            </p:cNvCxnSpPr>
            <p:nvPr/>
          </p:nvCxnSpPr>
          <p:spPr bwMode="auto">
            <a:xfrm>
              <a:off x="2106122" y="3764519"/>
              <a:ext cx="1900476" cy="2378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6" name="Łącznik prosty ze strzałką 5"/>
            <p:cNvCxnSpPr>
              <a:stCxn id="32" idx="1"/>
              <a:endCxn id="32" idx="3"/>
            </p:cNvCxnSpPr>
            <p:nvPr/>
          </p:nvCxnSpPr>
          <p:spPr bwMode="auto">
            <a:xfrm>
              <a:off x="5836277" y="3764531"/>
              <a:ext cx="834779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00099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sp>
          <p:nvSpPr>
            <p:cNvPr id="3" name="Prostokąt 2"/>
            <p:cNvSpPr/>
            <p:nvPr/>
          </p:nvSpPr>
          <p:spPr>
            <a:xfrm>
              <a:off x="2811400" y="3342591"/>
              <a:ext cx="63671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dirty="0" smtClean="0">
                  <a:solidFill>
                    <a:srgbClr val="C00000"/>
                  </a:solidFill>
                </a:rPr>
                <a:t>1/</a:t>
              </a:r>
              <a:r>
                <a:rPr lang="el-GR" b="1" i="1" dirty="0" smtClean="0">
                  <a:solidFill>
                    <a:srgbClr val="C00000"/>
                  </a:solidFill>
                </a:rPr>
                <a:t>λ</a:t>
              </a:r>
              <a:r>
                <a:rPr lang="pl-PL" b="1" dirty="0" smtClean="0">
                  <a:solidFill>
                    <a:srgbClr val="C00000"/>
                  </a:solidFill>
                </a:rPr>
                <a:t> </a:t>
              </a:r>
              <a:endParaRPr lang="pl-PL" dirty="0"/>
            </a:p>
          </p:txBody>
        </p:sp>
      </p:grpSp>
      <p:sp>
        <p:nvSpPr>
          <p:cNvPr id="5" name="Prostokąt 4"/>
          <p:cNvSpPr/>
          <p:nvPr/>
        </p:nvSpPr>
        <p:spPr>
          <a:xfrm>
            <a:off x="5849955" y="3130649"/>
            <a:ext cx="6783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1/</a:t>
            </a:r>
            <a:r>
              <a:rPr lang="pl-PL" b="1" i="1" dirty="0" smtClean="0">
                <a:solidFill>
                  <a:srgbClr val="000000"/>
                </a:solidFill>
              </a:rPr>
              <a:t>µ</a:t>
            </a:r>
            <a:r>
              <a:rPr lang="pl-PL" b="1" dirty="0" smtClean="0">
                <a:solidFill>
                  <a:srgbClr val="000000"/>
                </a:solidFill>
              </a:rPr>
              <a:t> </a:t>
            </a:r>
            <a:endParaRPr lang="pl-PL" dirty="0"/>
          </a:p>
        </p:txBody>
      </p:sp>
      <p:grpSp>
        <p:nvGrpSpPr>
          <p:cNvPr id="10" name="Grupa 9"/>
          <p:cNvGrpSpPr/>
          <p:nvPr/>
        </p:nvGrpSpPr>
        <p:grpSpPr>
          <a:xfrm>
            <a:off x="2530768" y="1148176"/>
            <a:ext cx="4432920" cy="2050497"/>
            <a:chOff x="2520086" y="925414"/>
            <a:chExt cx="4432920" cy="2050497"/>
          </a:xfrm>
        </p:grpSpPr>
        <p:grpSp>
          <p:nvGrpSpPr>
            <p:cNvPr id="8217" name="Group 25"/>
            <p:cNvGrpSpPr>
              <a:grpSpLocks/>
            </p:cNvGrpSpPr>
            <p:nvPr/>
          </p:nvGrpSpPr>
          <p:grpSpPr bwMode="auto">
            <a:xfrm>
              <a:off x="2520086" y="925414"/>
              <a:ext cx="3371850" cy="1430338"/>
              <a:chOff x="1536" y="2019"/>
              <a:chExt cx="2124" cy="901"/>
            </a:xfrm>
          </p:grpSpPr>
          <p:sp>
            <p:nvSpPr>
              <p:cNvPr id="8203" name="Freeform 8"/>
              <p:cNvSpPr>
                <a:spLocks/>
              </p:cNvSpPr>
              <p:nvPr/>
            </p:nvSpPr>
            <p:spPr bwMode="auto">
              <a:xfrm>
                <a:off x="2232" y="2208"/>
                <a:ext cx="816" cy="480"/>
              </a:xfrm>
              <a:custGeom>
                <a:avLst/>
                <a:gdLst>
                  <a:gd name="T0" fmla="*/ 0 w 816"/>
                  <a:gd name="T1" fmla="*/ 0 h 480"/>
                  <a:gd name="T2" fmla="*/ 816 w 816"/>
                  <a:gd name="T3" fmla="*/ 0 h 480"/>
                  <a:gd name="T4" fmla="*/ 816 w 816"/>
                  <a:gd name="T5" fmla="*/ 480 h 480"/>
                  <a:gd name="T6" fmla="*/ 0 w 816"/>
                  <a:gd name="T7" fmla="*/ 480 h 4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6"/>
                  <a:gd name="T13" fmla="*/ 0 h 480"/>
                  <a:gd name="T14" fmla="*/ 816 w 816"/>
                  <a:gd name="T15" fmla="*/ 480 h 4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8204" name="Freeform 9"/>
              <p:cNvSpPr>
                <a:spLocks/>
              </p:cNvSpPr>
              <p:nvPr/>
            </p:nvSpPr>
            <p:spPr bwMode="auto">
              <a:xfrm>
                <a:off x="3048" y="2304"/>
                <a:ext cx="528" cy="282"/>
              </a:xfrm>
              <a:custGeom>
                <a:avLst/>
                <a:gdLst>
                  <a:gd name="T0" fmla="*/ 0 w 816"/>
                  <a:gd name="T1" fmla="*/ 0 h 480"/>
                  <a:gd name="T2" fmla="*/ 816 w 816"/>
                  <a:gd name="T3" fmla="*/ 0 h 480"/>
                  <a:gd name="T4" fmla="*/ 816 w 816"/>
                  <a:gd name="T5" fmla="*/ 480 h 480"/>
                  <a:gd name="T6" fmla="*/ 0 w 816"/>
                  <a:gd name="T7" fmla="*/ 480 h 4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6"/>
                  <a:gd name="T13" fmla="*/ 0 h 480"/>
                  <a:gd name="T14" fmla="*/ 816 w 816"/>
                  <a:gd name="T15" fmla="*/ 480 h 4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8205" name="Text Box 10"/>
              <p:cNvSpPr txBox="1">
                <a:spLocks noChangeArrowheads="1"/>
              </p:cNvSpPr>
              <p:nvPr/>
            </p:nvSpPr>
            <p:spPr bwMode="auto">
              <a:xfrm>
                <a:off x="2349" y="2668"/>
                <a:ext cx="605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2000" b="1" dirty="0" smtClean="0">
                    <a:solidFill>
                      <a:srgbClr val="333399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bufor</a:t>
                </a:r>
                <a:endParaRPr lang="pl-PL" sz="20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8206" name="Text Box 11"/>
              <p:cNvSpPr txBox="1">
                <a:spLocks noChangeArrowheads="1"/>
              </p:cNvSpPr>
              <p:nvPr/>
            </p:nvSpPr>
            <p:spPr bwMode="auto">
              <a:xfrm>
                <a:off x="3048" y="2593"/>
                <a:ext cx="612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2000" b="1" dirty="0" smtClean="0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kanał</a:t>
                </a:r>
                <a:endParaRPr lang="pl-PL" sz="2000" dirty="0">
                  <a:solidFill>
                    <a:srgbClr val="000000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8207" name="Line 12"/>
              <p:cNvSpPr>
                <a:spLocks noChangeShapeType="1"/>
              </p:cNvSpPr>
              <p:nvPr/>
            </p:nvSpPr>
            <p:spPr bwMode="auto">
              <a:xfrm>
                <a:off x="2316" y="228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8208" name="Line 13"/>
              <p:cNvSpPr>
                <a:spLocks noChangeShapeType="1"/>
              </p:cNvSpPr>
              <p:nvPr/>
            </p:nvSpPr>
            <p:spPr bwMode="auto">
              <a:xfrm>
                <a:off x="2483" y="2288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8209" name="Line 14"/>
              <p:cNvSpPr>
                <a:spLocks noChangeShapeType="1"/>
              </p:cNvSpPr>
              <p:nvPr/>
            </p:nvSpPr>
            <p:spPr bwMode="auto">
              <a:xfrm>
                <a:off x="2651" y="2288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8210" name="Line 15"/>
              <p:cNvSpPr>
                <a:spLocks noChangeShapeType="1"/>
              </p:cNvSpPr>
              <p:nvPr/>
            </p:nvSpPr>
            <p:spPr bwMode="auto">
              <a:xfrm>
                <a:off x="2819" y="228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8211" name="Line 16"/>
              <p:cNvSpPr>
                <a:spLocks noChangeShapeType="1"/>
              </p:cNvSpPr>
              <p:nvPr/>
            </p:nvSpPr>
            <p:spPr bwMode="auto">
              <a:xfrm>
                <a:off x="2987" y="2288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8212" name="Line 17"/>
              <p:cNvSpPr>
                <a:spLocks noChangeShapeType="1"/>
              </p:cNvSpPr>
              <p:nvPr/>
            </p:nvSpPr>
            <p:spPr bwMode="auto">
              <a:xfrm rot="5400000">
                <a:off x="3312" y="2280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8213" name="Line 18"/>
              <p:cNvSpPr>
                <a:spLocks noChangeShapeType="1"/>
              </p:cNvSpPr>
              <p:nvPr/>
            </p:nvSpPr>
            <p:spPr bwMode="auto">
              <a:xfrm>
                <a:off x="1536" y="2448"/>
                <a:ext cx="768" cy="0"/>
              </a:xfrm>
              <a:prstGeom prst="line">
                <a:avLst/>
              </a:prstGeom>
              <a:noFill/>
              <a:ln w="57150">
                <a:solidFill>
                  <a:schemeClr val="folHlink"/>
                </a:solidFill>
                <a:round/>
                <a:headEnd/>
                <a:tailEnd type="stealth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aphicFrame>
            <p:nvGraphicFramePr>
              <p:cNvPr id="8195" name="Object 20"/>
              <p:cNvGraphicFramePr>
                <a:graphicFrameLocks noChangeAspect="1"/>
              </p:cNvGraphicFramePr>
              <p:nvPr/>
            </p:nvGraphicFramePr>
            <p:xfrm>
              <a:off x="1536" y="2064"/>
              <a:ext cx="293" cy="37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6743" name="Równanie" r:id="rId6" imgW="139680" imgH="177480" progId="Equation.3">
                      <p:embed/>
                    </p:oleObj>
                  </mc:Choice>
                  <mc:Fallback>
                    <p:oleObj name="Równanie" r:id="rId6" imgW="139680" imgH="177480" progId="Equation.3">
                      <p:embed/>
                      <p:pic>
                        <p:nvPicPr>
                          <p:cNvPr id="0" name="Object 2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536" y="2064"/>
                            <a:ext cx="293" cy="37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8196" name="Object 21"/>
              <p:cNvGraphicFramePr>
                <a:graphicFrameLocks noChangeAspect="1"/>
              </p:cNvGraphicFramePr>
              <p:nvPr/>
            </p:nvGraphicFramePr>
            <p:xfrm>
              <a:off x="3277" y="2019"/>
              <a:ext cx="245" cy="26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6744" name="Equation" r:id="rId8" imgW="152280" imgH="164880" progId="Equation.3">
                      <p:embed/>
                    </p:oleObj>
                  </mc:Choice>
                  <mc:Fallback>
                    <p:oleObj name="Equation" r:id="rId8" imgW="152280" imgH="164880" progId="Equation.3">
                      <p:embed/>
                      <p:pic>
                        <p:nvPicPr>
                          <p:cNvPr id="0" name="Object 2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277" y="2019"/>
                            <a:ext cx="245" cy="266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8218" name="Text Box 26"/>
            <p:cNvSpPr txBox="1">
              <a:spLocks noChangeArrowheads="1"/>
            </p:cNvSpPr>
            <p:nvPr/>
          </p:nvSpPr>
          <p:spPr bwMode="auto">
            <a:xfrm>
              <a:off x="2751930" y="2575801"/>
              <a:ext cx="389241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 sz="2000" b="1" dirty="0" smtClean="0">
                  <a:latin typeface="Verdana" pitchFamily="34" charset="0"/>
                </a:rPr>
                <a:t>Opóźnienie tranzytowe </a:t>
              </a:r>
              <a:r>
                <a:rPr lang="pl-PL" sz="2000" b="1" i="1" dirty="0">
                  <a:latin typeface="Verdana" pitchFamily="34" charset="0"/>
                </a:rPr>
                <a:t>W</a:t>
              </a:r>
            </a:p>
          </p:txBody>
        </p:sp>
        <p:graphicFrame>
          <p:nvGraphicFramePr>
            <p:cNvPr id="22" name="Objec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87413587"/>
                </p:ext>
              </p:extLst>
            </p:nvPr>
          </p:nvGraphicFramePr>
          <p:xfrm>
            <a:off x="6318871" y="1014724"/>
            <a:ext cx="465138" cy="5873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6745" name="Równanie" r:id="rId10" imgW="139680" imgH="177480" progId="Equation.3">
                    <p:embed/>
                  </p:oleObj>
                </mc:Choice>
                <mc:Fallback>
                  <p:oleObj name="Równanie" r:id="rId10" imgW="139680" imgH="177480" progId="Equation.3">
                    <p:embed/>
                    <p:pic>
                      <p:nvPicPr>
                        <p:cNvPr id="0" name="Picture 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18871" y="1014724"/>
                          <a:ext cx="465138" cy="587375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" name="Line 18"/>
            <p:cNvSpPr>
              <a:spLocks noChangeShapeType="1"/>
            </p:cNvSpPr>
            <p:nvPr/>
          </p:nvSpPr>
          <p:spPr bwMode="auto">
            <a:xfrm>
              <a:off x="5733806" y="1599789"/>
              <a:ext cx="1219200" cy="0"/>
            </a:xfrm>
            <a:prstGeom prst="line">
              <a:avLst/>
            </a:prstGeom>
            <a:noFill/>
            <a:ln w="57150">
              <a:solidFill>
                <a:schemeClr val="folHlink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cxnSp>
          <p:nvCxnSpPr>
            <p:cNvPr id="8" name="Łącznik prosty ze strzałką 7"/>
            <p:cNvCxnSpPr/>
            <p:nvPr/>
          </p:nvCxnSpPr>
          <p:spPr bwMode="auto">
            <a:xfrm>
              <a:off x="3319569" y="2393885"/>
              <a:ext cx="2700300" cy="0"/>
            </a:xfrm>
            <a:prstGeom prst="straightConnector1">
              <a:avLst/>
            </a:prstGeom>
            <a:solidFill>
              <a:schemeClr val="accent1"/>
            </a:solidFill>
            <a:ln w="444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37" name="Text Box 26"/>
          <p:cNvSpPr txBox="1">
            <a:spLocks noChangeArrowheads="1"/>
          </p:cNvSpPr>
          <p:nvPr/>
        </p:nvSpPr>
        <p:spPr bwMode="auto">
          <a:xfrm>
            <a:off x="2562239" y="695829"/>
            <a:ext cx="410881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pl-PL" sz="2000" b="1" dirty="0" smtClean="0">
                <a:latin typeface="Verdana" pitchFamily="34" charset="0"/>
              </a:rPr>
              <a:t>Opóźnienie kolejkowania </a:t>
            </a:r>
            <a:r>
              <a:rPr lang="pl-PL" sz="2000" b="1" i="1" dirty="0">
                <a:latin typeface="Verdana" pitchFamily="34" charset="0"/>
              </a:rPr>
              <a:t>Q</a:t>
            </a:r>
          </a:p>
        </p:txBody>
      </p:sp>
      <p:cxnSp>
        <p:nvCxnSpPr>
          <p:cNvPr id="12" name="Łącznik prosty ze strzałką 11"/>
          <p:cNvCxnSpPr/>
          <p:nvPr/>
        </p:nvCxnSpPr>
        <p:spPr bwMode="auto">
          <a:xfrm>
            <a:off x="3640169" y="1238535"/>
            <a:ext cx="1321324" cy="0"/>
          </a:xfrm>
          <a:prstGeom prst="straightConnector1">
            <a:avLst/>
          </a:prstGeom>
          <a:solidFill>
            <a:schemeClr val="accent1"/>
          </a:solidFill>
          <a:ln w="41275" cap="flat" cmpd="sng" algn="ctr">
            <a:solidFill>
              <a:schemeClr val="tx1"/>
            </a:solidFill>
            <a:prstDash val="sysDash"/>
            <a:round/>
            <a:headEnd type="none" w="med" len="med"/>
            <a:tailEnd type="triangle"/>
          </a:ln>
          <a:effectLst/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8" name="Text Box 3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grpSp>
        <p:nvGrpSpPr>
          <p:cNvPr id="108549" name="Group 31"/>
          <p:cNvGrpSpPr>
            <a:grpSpLocks/>
          </p:cNvGrpSpPr>
          <p:nvPr/>
        </p:nvGrpSpPr>
        <p:grpSpPr bwMode="auto">
          <a:xfrm>
            <a:off x="3505200" y="1143000"/>
            <a:ext cx="3238500" cy="1765300"/>
            <a:chOff x="1488" y="1248"/>
            <a:chExt cx="2040" cy="1112"/>
          </a:xfrm>
        </p:grpSpPr>
        <p:sp>
          <p:nvSpPr>
            <p:cNvPr id="108550" name="Freeform 8"/>
            <p:cNvSpPr>
              <a:spLocks/>
            </p:cNvSpPr>
            <p:nvPr/>
          </p:nvSpPr>
          <p:spPr bwMode="auto">
            <a:xfrm>
              <a:off x="2184" y="1584"/>
              <a:ext cx="816" cy="480"/>
            </a:xfrm>
            <a:custGeom>
              <a:avLst/>
              <a:gdLst>
                <a:gd name="T0" fmla="*/ 0 w 816"/>
                <a:gd name="T1" fmla="*/ 0 h 480"/>
                <a:gd name="T2" fmla="*/ 816 w 816"/>
                <a:gd name="T3" fmla="*/ 0 h 480"/>
                <a:gd name="T4" fmla="*/ 816 w 816"/>
                <a:gd name="T5" fmla="*/ 480 h 480"/>
                <a:gd name="T6" fmla="*/ 0 w 816"/>
                <a:gd name="T7" fmla="*/ 480 h 48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16"/>
                <a:gd name="T13" fmla="*/ 0 h 480"/>
                <a:gd name="T14" fmla="*/ 816 w 816"/>
                <a:gd name="T15" fmla="*/ 480 h 48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8551" name="Freeform 9"/>
            <p:cNvSpPr>
              <a:spLocks/>
            </p:cNvSpPr>
            <p:nvPr/>
          </p:nvSpPr>
          <p:spPr bwMode="auto">
            <a:xfrm>
              <a:off x="3000" y="1680"/>
              <a:ext cx="528" cy="282"/>
            </a:xfrm>
            <a:custGeom>
              <a:avLst/>
              <a:gdLst>
                <a:gd name="T0" fmla="*/ 0 w 816"/>
                <a:gd name="T1" fmla="*/ 0 h 480"/>
                <a:gd name="T2" fmla="*/ 816 w 816"/>
                <a:gd name="T3" fmla="*/ 0 h 480"/>
                <a:gd name="T4" fmla="*/ 816 w 816"/>
                <a:gd name="T5" fmla="*/ 480 h 480"/>
                <a:gd name="T6" fmla="*/ 0 w 816"/>
                <a:gd name="T7" fmla="*/ 480 h 48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16"/>
                <a:gd name="T13" fmla="*/ 0 h 480"/>
                <a:gd name="T14" fmla="*/ 816 w 816"/>
                <a:gd name="T15" fmla="*/ 480 h 48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8552" name="Text Box 10"/>
            <p:cNvSpPr txBox="1">
              <a:spLocks noChangeArrowheads="1"/>
            </p:cNvSpPr>
            <p:nvPr/>
          </p:nvSpPr>
          <p:spPr bwMode="auto">
            <a:xfrm>
              <a:off x="2280" y="1248"/>
              <a:ext cx="580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smtClean="0">
                  <a:solidFill>
                    <a:srgbClr val="333399"/>
                  </a:solidFill>
                </a:rPr>
                <a:t>bufor</a:t>
              </a:r>
              <a:endParaRPr lang="pl-PL" dirty="0"/>
            </a:p>
          </p:txBody>
        </p:sp>
        <p:sp>
          <p:nvSpPr>
            <p:cNvPr id="108554" name="Line 12"/>
            <p:cNvSpPr>
              <a:spLocks noChangeShapeType="1"/>
            </p:cNvSpPr>
            <p:nvPr/>
          </p:nvSpPr>
          <p:spPr bwMode="auto">
            <a:xfrm>
              <a:off x="2268" y="1664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8555" name="Line 13"/>
            <p:cNvSpPr>
              <a:spLocks noChangeShapeType="1"/>
            </p:cNvSpPr>
            <p:nvPr/>
          </p:nvSpPr>
          <p:spPr bwMode="auto">
            <a:xfrm>
              <a:off x="2435" y="1664"/>
              <a:ext cx="0" cy="336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8556" name="Line 14"/>
            <p:cNvSpPr>
              <a:spLocks noChangeShapeType="1"/>
            </p:cNvSpPr>
            <p:nvPr/>
          </p:nvSpPr>
          <p:spPr bwMode="auto">
            <a:xfrm>
              <a:off x="2603" y="1664"/>
              <a:ext cx="0" cy="336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8557" name="Line 15"/>
            <p:cNvSpPr>
              <a:spLocks noChangeShapeType="1"/>
            </p:cNvSpPr>
            <p:nvPr/>
          </p:nvSpPr>
          <p:spPr bwMode="auto">
            <a:xfrm>
              <a:off x="2771" y="1664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8558" name="Line 16"/>
            <p:cNvSpPr>
              <a:spLocks noChangeShapeType="1"/>
            </p:cNvSpPr>
            <p:nvPr/>
          </p:nvSpPr>
          <p:spPr bwMode="auto">
            <a:xfrm>
              <a:off x="2939" y="1664"/>
              <a:ext cx="0" cy="336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8559" name="Line 17"/>
            <p:cNvSpPr>
              <a:spLocks noChangeShapeType="1"/>
            </p:cNvSpPr>
            <p:nvPr/>
          </p:nvSpPr>
          <p:spPr bwMode="auto">
            <a:xfrm rot="5400000">
              <a:off x="3264" y="1656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8560" name="Line 18"/>
            <p:cNvSpPr>
              <a:spLocks noChangeShapeType="1"/>
            </p:cNvSpPr>
            <p:nvPr/>
          </p:nvSpPr>
          <p:spPr bwMode="auto">
            <a:xfrm>
              <a:off x="1488" y="1728"/>
              <a:ext cx="768" cy="0"/>
            </a:xfrm>
            <a:prstGeom prst="line">
              <a:avLst/>
            </a:prstGeom>
            <a:noFill/>
            <a:ln w="57150">
              <a:solidFill>
                <a:schemeClr val="folHlink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108562" name="Object 20"/>
            <p:cNvGraphicFramePr>
              <a:graphicFrameLocks noChangeAspect="1"/>
            </p:cNvGraphicFramePr>
            <p:nvPr/>
          </p:nvGraphicFramePr>
          <p:xfrm>
            <a:off x="1488" y="1344"/>
            <a:ext cx="293" cy="3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3421" name="Równanie" r:id="rId4" imgW="139680" imgH="177480" progId="Equation.3">
                    <p:embed/>
                  </p:oleObj>
                </mc:Choice>
                <mc:Fallback>
                  <p:oleObj name="Równanie" r:id="rId4" imgW="139680" imgH="177480" progId="Equation.3">
                    <p:embed/>
                    <p:pic>
                      <p:nvPicPr>
                        <p:cNvPr id="0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88" y="1344"/>
                          <a:ext cx="293" cy="37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8564" name="Line 27"/>
            <p:cNvSpPr>
              <a:spLocks noChangeShapeType="1"/>
            </p:cNvSpPr>
            <p:nvPr/>
          </p:nvSpPr>
          <p:spPr bwMode="auto">
            <a:xfrm>
              <a:off x="1488" y="1920"/>
              <a:ext cx="768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108565" name="Object 28"/>
            <p:cNvGraphicFramePr>
              <a:graphicFrameLocks noChangeAspect="1"/>
            </p:cNvGraphicFramePr>
            <p:nvPr/>
          </p:nvGraphicFramePr>
          <p:xfrm>
            <a:off x="1488" y="2016"/>
            <a:ext cx="266" cy="3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3422" name="Równanie" r:id="rId6" imgW="126720" imgH="164880" progId="Equation.3">
                    <p:embed/>
                  </p:oleObj>
                </mc:Choice>
                <mc:Fallback>
                  <p:oleObj name="Równanie" r:id="rId6" imgW="126720" imgH="164880" progId="Equation.3">
                    <p:embed/>
                    <p:pic>
                      <p:nvPicPr>
                        <p:cNvPr id="0" name="Object 2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88" y="2016"/>
                          <a:ext cx="266" cy="34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8567" name="Text Box 33"/>
          <p:cNvSpPr txBox="1">
            <a:spLocks noChangeArrowheads="1"/>
          </p:cNvSpPr>
          <p:nvPr/>
        </p:nvSpPr>
        <p:spPr bwMode="auto">
          <a:xfrm>
            <a:off x="1331640" y="5192207"/>
            <a:ext cx="5760640" cy="830997"/>
          </a:xfrm>
          <a:prstGeom prst="rect">
            <a:avLst/>
          </a:prstGeom>
          <a:solidFill>
            <a:srgbClr val="B2B2B2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b="1" dirty="0" err="1" smtClean="0">
                <a:solidFill>
                  <a:schemeClr val="folHlink"/>
                </a:solidFill>
              </a:rPr>
              <a:t>Multipleksacja</a:t>
            </a:r>
            <a:r>
              <a:rPr lang="pl-PL" b="1" dirty="0" smtClean="0">
                <a:solidFill>
                  <a:schemeClr val="folHlink"/>
                </a:solidFill>
              </a:rPr>
              <a:t> strumieni powoduje</a:t>
            </a:r>
            <a:br>
              <a:rPr lang="pl-PL" b="1" dirty="0" smtClean="0">
                <a:solidFill>
                  <a:schemeClr val="folHlink"/>
                </a:solidFill>
              </a:rPr>
            </a:br>
            <a:r>
              <a:rPr lang="pl-PL" b="1" dirty="0" smtClean="0">
                <a:solidFill>
                  <a:schemeClr val="folHlink"/>
                </a:solidFill>
              </a:rPr>
              <a:t>zmniejszenie dostępnej przepustowości.</a:t>
            </a:r>
            <a:endParaRPr lang="pl-PL" b="1" dirty="0">
              <a:solidFill>
                <a:schemeClr val="folHlink"/>
              </a:solidFill>
            </a:endParaRPr>
          </a:p>
        </p:txBody>
      </p:sp>
      <p:sp>
        <p:nvSpPr>
          <p:cNvPr id="25" name="Text Box 11"/>
          <p:cNvSpPr txBox="1">
            <a:spLocks noChangeArrowheads="1"/>
          </p:cNvSpPr>
          <p:nvPr/>
        </p:nvSpPr>
        <p:spPr bwMode="auto">
          <a:xfrm>
            <a:off x="5832140" y="1088740"/>
            <a:ext cx="92044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kanał</a:t>
            </a:r>
            <a:endParaRPr lang="pl-PL" dirty="0">
              <a:solidFill>
                <a:srgbClr val="000000"/>
              </a:solidFill>
            </a:endParaRPr>
          </a:p>
        </p:txBody>
      </p:sp>
      <p:graphicFrame>
        <p:nvGraphicFramePr>
          <p:cNvPr id="26" name="Object 21"/>
          <p:cNvGraphicFramePr>
            <a:graphicFrameLocks noChangeAspect="1"/>
          </p:cNvGraphicFramePr>
          <p:nvPr/>
        </p:nvGraphicFramePr>
        <p:xfrm>
          <a:off x="6282190" y="1403775"/>
          <a:ext cx="389629" cy="422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423" name="Equation" r:id="rId8" imgW="152280" imgH="164880" progId="Equation.3">
                  <p:embed/>
                </p:oleObj>
              </mc:Choice>
              <mc:Fallback>
                <p:oleObj name="Equation" r:id="rId8" imgW="152280" imgH="16488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2190" y="1403775"/>
                        <a:ext cx="389629" cy="42292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Line 18"/>
          <p:cNvSpPr>
            <a:spLocks noChangeShapeType="1"/>
          </p:cNvSpPr>
          <p:nvPr/>
        </p:nvSpPr>
        <p:spPr bwMode="auto">
          <a:xfrm>
            <a:off x="6732240" y="2033845"/>
            <a:ext cx="1219200" cy="0"/>
          </a:xfrm>
          <a:prstGeom prst="line">
            <a:avLst/>
          </a:prstGeom>
          <a:noFill/>
          <a:ln w="57150">
            <a:solidFill>
              <a:schemeClr val="folHlink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8" name="Line 27"/>
          <p:cNvSpPr>
            <a:spLocks noChangeShapeType="1"/>
          </p:cNvSpPr>
          <p:nvPr/>
        </p:nvSpPr>
        <p:spPr bwMode="auto">
          <a:xfrm>
            <a:off x="6732240" y="2123855"/>
            <a:ext cx="12192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29" name="Object 20"/>
          <p:cNvGraphicFramePr>
            <a:graphicFrameLocks noChangeAspect="1"/>
          </p:cNvGraphicFramePr>
          <p:nvPr/>
        </p:nvGraphicFramePr>
        <p:xfrm>
          <a:off x="7497325" y="1358770"/>
          <a:ext cx="1182687" cy="671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424" name="Równanie" r:id="rId10" imgW="355320" imgH="203040" progId="Equation.3">
                  <p:embed/>
                </p:oleObj>
              </mc:Choice>
              <mc:Fallback>
                <p:oleObj name="Równanie" r:id="rId10" imgW="355320" imgH="203040" progId="Equation.3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97325" y="1358770"/>
                        <a:ext cx="1182687" cy="671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Rectangle 2"/>
          <p:cNvSpPr txBox="1">
            <a:spLocks noChangeArrowheads="1"/>
          </p:cNvSpPr>
          <p:nvPr/>
        </p:nvSpPr>
        <p:spPr>
          <a:xfrm>
            <a:off x="38893" y="58827"/>
            <a:ext cx="9142413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9pPr>
          </a:lstStyle>
          <a:p>
            <a:r>
              <a:rPr lang="pl-PL" kern="0" dirty="0" smtClean="0">
                <a:solidFill>
                  <a:schemeClr val="folHlink"/>
                </a:solidFill>
              </a:rPr>
              <a:t>SPRAWIEDLIWY DOSTĘP – algorytm FIFO</a:t>
            </a:r>
            <a:endParaRPr lang="pl-PL" kern="0" dirty="0" smtClean="0"/>
          </a:p>
        </p:txBody>
      </p:sp>
      <p:graphicFrame>
        <p:nvGraphicFramePr>
          <p:cNvPr id="32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395364"/>
              </p:ext>
            </p:extLst>
          </p:nvPr>
        </p:nvGraphicFramePr>
        <p:xfrm>
          <a:off x="493841" y="3455487"/>
          <a:ext cx="2118979" cy="853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425" name="Equation" r:id="rId12" imgW="1041120" imgH="419040" progId="Equation.3">
                  <p:embed/>
                </p:oleObj>
              </mc:Choice>
              <mc:Fallback>
                <p:oleObj name="Equation" r:id="rId12" imgW="104112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841" y="3455487"/>
                        <a:ext cx="2118979" cy="853280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084667"/>
              </p:ext>
            </p:extLst>
          </p:nvPr>
        </p:nvGraphicFramePr>
        <p:xfrm>
          <a:off x="3279775" y="3432175"/>
          <a:ext cx="2151063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426" name="Equation" r:id="rId14" imgW="1028520" imgH="419040" progId="Equation.3">
                  <p:embed/>
                </p:oleObj>
              </mc:Choice>
              <mc:Fallback>
                <p:oleObj name="Equation" r:id="rId14" imgW="102852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9775" y="3432175"/>
                        <a:ext cx="2151063" cy="876300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8788599"/>
              </p:ext>
            </p:extLst>
          </p:nvPr>
        </p:nvGraphicFramePr>
        <p:xfrm>
          <a:off x="6430963" y="3375025"/>
          <a:ext cx="2260600" cy="944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427" name="Equation" r:id="rId16" imgW="1002960" imgH="419040" progId="Equation.3">
                  <p:embed/>
                </p:oleObj>
              </mc:Choice>
              <mc:Fallback>
                <p:oleObj name="Equation" r:id="rId16" imgW="100296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30963" y="3375025"/>
                        <a:ext cx="2260600" cy="944563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Text Box 4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grpSp>
        <p:nvGrpSpPr>
          <p:cNvPr id="10251" name="Group 11"/>
          <p:cNvGrpSpPr>
            <a:grpSpLocks/>
          </p:cNvGrpSpPr>
          <p:nvPr/>
        </p:nvGrpSpPr>
        <p:grpSpPr bwMode="auto">
          <a:xfrm>
            <a:off x="2861810" y="953725"/>
            <a:ext cx="4330700" cy="1920875"/>
            <a:chOff x="1728" y="1056"/>
            <a:chExt cx="2728" cy="1210"/>
          </a:xfrm>
        </p:grpSpPr>
        <p:graphicFrame>
          <p:nvGraphicFramePr>
            <p:cNvPr id="10242" name="Object 3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1779404"/>
                </p:ext>
              </p:extLst>
            </p:nvPr>
          </p:nvGraphicFramePr>
          <p:xfrm>
            <a:off x="1728" y="1056"/>
            <a:ext cx="1192" cy="4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51" name="Equation" r:id="rId4" imgW="1041120" imgH="419040" progId="Equation.3">
                    <p:embed/>
                  </p:oleObj>
                </mc:Choice>
                <mc:Fallback>
                  <p:oleObj name="Equation" r:id="rId4" imgW="1041120" imgH="419040" progId="Equation.3">
                    <p:embed/>
                    <p:pic>
                      <p:nvPicPr>
                        <p:cNvPr id="0" name="Object 3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28" y="1056"/>
                          <a:ext cx="1192" cy="480"/>
                        </a:xfrm>
                        <a:prstGeom prst="rect">
                          <a:avLst/>
                        </a:prstGeom>
                        <a:solidFill>
                          <a:srgbClr val="EAEAEA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43" name="Object 3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40916434"/>
                </p:ext>
              </p:extLst>
            </p:nvPr>
          </p:nvGraphicFramePr>
          <p:xfrm>
            <a:off x="3271" y="1056"/>
            <a:ext cx="1178" cy="4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52" name="Equation" r:id="rId6" imgW="1028520" imgH="419040" progId="Equation.3">
                    <p:embed/>
                  </p:oleObj>
                </mc:Choice>
                <mc:Fallback>
                  <p:oleObj name="Equation" r:id="rId6" imgW="1028520" imgH="419040" progId="Equation.3">
                    <p:embed/>
                    <p:pic>
                      <p:nvPicPr>
                        <p:cNvPr id="0" name="Object 3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71" y="1056"/>
                          <a:ext cx="1178" cy="480"/>
                        </a:xfrm>
                        <a:prstGeom prst="rect">
                          <a:avLst/>
                        </a:prstGeom>
                        <a:solidFill>
                          <a:srgbClr val="EAEAEA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44" name="Object 3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26032067"/>
                </p:ext>
              </p:extLst>
            </p:nvPr>
          </p:nvGraphicFramePr>
          <p:xfrm>
            <a:off x="2094" y="1654"/>
            <a:ext cx="2001" cy="6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53" name="Equation" r:id="rId8" imgW="1371600" imgH="419040" progId="Equation.3">
                    <p:embed/>
                  </p:oleObj>
                </mc:Choice>
                <mc:Fallback>
                  <p:oleObj name="Equation" r:id="rId8" imgW="1371600" imgH="419040" progId="Equation.3">
                    <p:embed/>
                    <p:pic>
                      <p:nvPicPr>
                        <p:cNvPr id="0" name="Object 3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94" y="1654"/>
                          <a:ext cx="2001" cy="612"/>
                        </a:xfrm>
                        <a:prstGeom prst="rect">
                          <a:avLst/>
                        </a:prstGeom>
                        <a:solidFill>
                          <a:srgbClr val="EAEAEA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0249" name="AutoShape 40"/>
            <p:cNvCxnSpPr>
              <a:cxnSpLocks noChangeShapeType="1"/>
            </p:cNvCxnSpPr>
            <p:nvPr/>
          </p:nvCxnSpPr>
          <p:spPr bwMode="auto">
            <a:xfrm rot="10800000" flipH="1" flipV="1">
              <a:off x="1728" y="1296"/>
              <a:ext cx="368" cy="882"/>
            </a:xfrm>
            <a:prstGeom prst="curvedConnector3">
              <a:avLst>
                <a:gd name="adj1" fmla="val -39130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10250" name="AutoShape 41"/>
            <p:cNvCxnSpPr>
              <a:cxnSpLocks noChangeShapeType="1"/>
              <a:stCxn id="0" idx="3"/>
              <a:endCxn id="0" idx="3"/>
            </p:cNvCxnSpPr>
            <p:nvPr/>
          </p:nvCxnSpPr>
          <p:spPr bwMode="auto">
            <a:xfrm flipH="1">
              <a:off x="4097" y="1296"/>
              <a:ext cx="359" cy="882"/>
            </a:xfrm>
            <a:prstGeom prst="curvedConnector3">
              <a:avLst>
                <a:gd name="adj1" fmla="val -40111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</p:grpSp>
      <p:sp>
        <p:nvSpPr>
          <p:cNvPr id="10248" name="Text Box 42"/>
          <p:cNvSpPr txBox="1">
            <a:spLocks noChangeArrowheads="1"/>
          </p:cNvSpPr>
          <p:nvPr/>
        </p:nvSpPr>
        <p:spPr bwMode="auto">
          <a:xfrm>
            <a:off x="434917" y="2918828"/>
            <a:ext cx="835036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/>
              <a:t>Bez względu na to jak agresywny (zachłanny) jest strumień</a:t>
            </a:r>
            <a:br>
              <a:rPr lang="pl-PL" b="1" dirty="0" smtClean="0"/>
            </a:br>
            <a:r>
              <a:rPr lang="pl-PL" b="1" dirty="0" smtClean="0"/>
              <a:t>pakietów</a:t>
            </a:r>
            <a:r>
              <a:rPr lang="pl-PL" b="1" dirty="0"/>
              <a:t> </a:t>
            </a:r>
            <a:r>
              <a:rPr lang="pl-PL" b="1" dirty="0" smtClean="0"/>
              <a:t>(co można wyrazić przez współczynniki </a:t>
            </a:r>
            <a:r>
              <a:rPr lang="pl-PL" b="1" i="1" dirty="0" smtClean="0">
                <a:sym typeface="Symbol" pitchFamily="18" charset="2"/>
              </a:rPr>
              <a:t></a:t>
            </a:r>
            <a:r>
              <a:rPr lang="pl-PL" b="1" dirty="0" smtClean="0">
                <a:sym typeface="Symbol" pitchFamily="18" charset="2"/>
              </a:rPr>
              <a:t>/</a:t>
            </a:r>
            <a:r>
              <a:rPr lang="pl-PL" b="1" i="1" dirty="0" smtClean="0">
                <a:sym typeface="Symbol" pitchFamily="18" charset="2"/>
              </a:rPr>
              <a:t></a:t>
            </a:r>
            <a:r>
              <a:rPr lang="pl-PL" b="1" dirty="0" smtClean="0">
                <a:sym typeface="Symbol" pitchFamily="18" charset="2"/>
              </a:rPr>
              <a:t>, </a:t>
            </a:r>
            <a:r>
              <a:rPr lang="pl-PL" b="1" i="1" dirty="0" smtClean="0">
                <a:sym typeface="Symbol" pitchFamily="18" charset="2"/>
              </a:rPr>
              <a:t></a:t>
            </a:r>
            <a:r>
              <a:rPr lang="pl-PL" b="1" dirty="0" smtClean="0">
                <a:sym typeface="Symbol" pitchFamily="18" charset="2"/>
              </a:rPr>
              <a:t>/</a:t>
            </a:r>
            <a:r>
              <a:rPr lang="pl-PL" b="1" i="1" dirty="0" smtClean="0">
                <a:sym typeface="Symbol" pitchFamily="18" charset="2"/>
              </a:rPr>
              <a:t></a:t>
            </a:r>
            <a:r>
              <a:rPr lang="pl-PL" b="1" dirty="0">
                <a:sym typeface="Symbol" pitchFamily="18" charset="2"/>
              </a:rPr>
              <a:t> </a:t>
            </a:r>
            <a:r>
              <a:rPr lang="pl-PL" b="1" dirty="0" smtClean="0">
                <a:sym typeface="Symbol" pitchFamily="18" charset="2"/>
              </a:rPr>
              <a:t>&lt; 1)</a:t>
            </a:r>
            <a:r>
              <a:rPr lang="pl-PL" b="1" dirty="0" smtClean="0"/>
              <a:t>,</a:t>
            </a:r>
          </a:p>
          <a:p>
            <a:r>
              <a:rPr lang="pl-PL" b="1" dirty="0"/>
              <a:t>o</a:t>
            </a:r>
            <a:r>
              <a:rPr lang="pl-PL" b="1" dirty="0" smtClean="0"/>
              <a:t>późnienia tranzytowe są identyczne.</a:t>
            </a:r>
          </a:p>
          <a:p>
            <a:r>
              <a:rPr lang="pl-PL" b="1" dirty="0" smtClean="0"/>
              <a:t>Opóźnienia kolejkowania:</a:t>
            </a: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38893" y="58827"/>
            <a:ext cx="9142413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9pPr>
          </a:lstStyle>
          <a:p>
            <a:r>
              <a:rPr lang="pl-PL" kern="0" dirty="0" smtClean="0">
                <a:solidFill>
                  <a:schemeClr val="folHlink"/>
                </a:solidFill>
              </a:rPr>
              <a:t>SPRAWIEDLIWY DOSTĘP – algorytm FIFO</a:t>
            </a:r>
            <a:endParaRPr lang="pl-PL" kern="0" dirty="0" smtClean="0"/>
          </a:p>
        </p:txBody>
      </p:sp>
      <p:sp>
        <p:nvSpPr>
          <p:cNvPr id="2" name="Prostokąt 1"/>
          <p:cNvSpPr/>
          <p:nvPr/>
        </p:nvSpPr>
        <p:spPr>
          <a:xfrm>
            <a:off x="434917" y="5376517"/>
            <a:ext cx="83259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 smtClean="0">
                <a:sym typeface="Symbol" pitchFamily="18" charset="2"/>
              </a:rPr>
              <a:t>Algorytm FIFO nie zapewnia sprawiedliwego dostępu do kanału – strumienie agresywne nie są karane.</a:t>
            </a:r>
            <a:endParaRPr lang="pl-PL" b="1" dirty="0">
              <a:sym typeface="Symbol" pitchFamily="18" charset="2"/>
            </a:endParaRPr>
          </a:p>
        </p:txBody>
      </p:sp>
      <p:graphicFrame>
        <p:nvGraphicFramePr>
          <p:cNvPr id="12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9240481"/>
              </p:ext>
            </p:extLst>
          </p:nvPr>
        </p:nvGraphicFramePr>
        <p:xfrm>
          <a:off x="1712910" y="4565651"/>
          <a:ext cx="5794375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54" name="Equation" r:id="rId10" imgW="2501640" imgH="241200" progId="Equation.3">
                  <p:embed/>
                </p:oleObj>
              </mc:Choice>
              <mc:Fallback>
                <p:oleObj name="Equation" r:id="rId10" imgW="25016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2910" y="4565651"/>
                        <a:ext cx="5794375" cy="558800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sp>
        <p:nvSpPr>
          <p:cNvPr id="117" name="Text Box 82"/>
          <p:cNvSpPr txBox="1">
            <a:spLocks noChangeArrowheads="1"/>
          </p:cNvSpPr>
          <p:nvPr/>
        </p:nvSpPr>
        <p:spPr bwMode="auto">
          <a:xfrm>
            <a:off x="4488446" y="547689"/>
            <a:ext cx="184731" cy="46166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pl-PL"/>
          </a:p>
        </p:txBody>
      </p:sp>
      <p:sp>
        <p:nvSpPr>
          <p:cNvPr id="59" name="Rectangle 2"/>
          <p:cNvSpPr txBox="1">
            <a:spLocks noChangeArrowheads="1"/>
          </p:cNvSpPr>
          <p:nvPr/>
        </p:nvSpPr>
        <p:spPr>
          <a:xfrm>
            <a:off x="38893" y="58827"/>
            <a:ext cx="9142413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9pPr>
          </a:lstStyle>
          <a:p>
            <a:r>
              <a:rPr lang="pl-PL" kern="0" dirty="0" smtClean="0">
                <a:solidFill>
                  <a:schemeClr val="folHlink"/>
                </a:solidFill>
              </a:rPr>
              <a:t>SPRAWIEDLIWY DOSTĘP – algorytm RR</a:t>
            </a:r>
            <a:endParaRPr lang="pl-PL" kern="0" dirty="0" smtClean="0"/>
          </a:p>
        </p:txBody>
      </p:sp>
      <p:sp>
        <p:nvSpPr>
          <p:cNvPr id="60" name="Rectangle 61"/>
          <p:cNvSpPr>
            <a:spLocks noChangeArrowheads="1"/>
          </p:cNvSpPr>
          <p:nvPr/>
        </p:nvSpPr>
        <p:spPr bwMode="auto">
          <a:xfrm>
            <a:off x="5841431" y="4089400"/>
            <a:ext cx="1115515" cy="668338"/>
          </a:xfrm>
          <a:prstGeom prst="rect">
            <a:avLst/>
          </a:prstGeom>
          <a:solidFill>
            <a:srgbClr val="99CCFF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16" name="Line 6"/>
          <p:cNvSpPr>
            <a:spLocks noChangeShapeType="1"/>
          </p:cNvSpPr>
          <p:nvPr/>
        </p:nvSpPr>
        <p:spPr bwMode="auto">
          <a:xfrm>
            <a:off x="891240" y="2697163"/>
            <a:ext cx="2392274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18" name="Line 7"/>
          <p:cNvSpPr>
            <a:spLocks noChangeShapeType="1"/>
          </p:cNvSpPr>
          <p:nvPr/>
        </p:nvSpPr>
        <p:spPr bwMode="auto">
          <a:xfrm>
            <a:off x="879513" y="6281738"/>
            <a:ext cx="2392274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19" name="Line 8"/>
          <p:cNvSpPr>
            <a:spLocks noChangeShapeType="1"/>
          </p:cNvSpPr>
          <p:nvPr/>
        </p:nvSpPr>
        <p:spPr bwMode="auto">
          <a:xfrm>
            <a:off x="6764919" y="4397375"/>
            <a:ext cx="217972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20" name="Rectangle 9"/>
          <p:cNvSpPr>
            <a:spLocks noChangeArrowheads="1"/>
          </p:cNvSpPr>
          <p:nvPr/>
        </p:nvSpPr>
        <p:spPr bwMode="auto">
          <a:xfrm>
            <a:off x="891240" y="230663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21" name="Rectangle 10"/>
          <p:cNvSpPr>
            <a:spLocks noChangeArrowheads="1"/>
          </p:cNvSpPr>
          <p:nvPr/>
        </p:nvSpPr>
        <p:spPr bwMode="auto">
          <a:xfrm>
            <a:off x="1243045" y="230663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22" name="Rectangle 11"/>
          <p:cNvSpPr>
            <a:spLocks noChangeArrowheads="1"/>
          </p:cNvSpPr>
          <p:nvPr/>
        </p:nvSpPr>
        <p:spPr bwMode="auto">
          <a:xfrm>
            <a:off x="6553836" y="394493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23" name="Rectangle 12"/>
          <p:cNvSpPr>
            <a:spLocks noChangeArrowheads="1"/>
          </p:cNvSpPr>
          <p:nvPr/>
        </p:nvSpPr>
        <p:spPr bwMode="auto">
          <a:xfrm>
            <a:off x="6895379" y="3959225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24" name="Rectangle 13"/>
          <p:cNvSpPr>
            <a:spLocks noChangeArrowheads="1"/>
          </p:cNvSpPr>
          <p:nvPr/>
        </p:nvSpPr>
        <p:spPr bwMode="auto">
          <a:xfrm>
            <a:off x="1442401" y="5929313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25" name="Rectangle 14"/>
          <p:cNvSpPr>
            <a:spLocks noChangeArrowheads="1"/>
          </p:cNvSpPr>
          <p:nvPr/>
        </p:nvSpPr>
        <p:spPr bwMode="auto">
          <a:xfrm>
            <a:off x="1665211" y="230663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26" name="Rectangle 15"/>
          <p:cNvSpPr>
            <a:spLocks noChangeArrowheads="1"/>
          </p:cNvSpPr>
          <p:nvPr/>
        </p:nvSpPr>
        <p:spPr bwMode="auto">
          <a:xfrm>
            <a:off x="2650265" y="230663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27" name="Rectangle 16"/>
          <p:cNvSpPr>
            <a:spLocks noChangeArrowheads="1"/>
          </p:cNvSpPr>
          <p:nvPr/>
        </p:nvSpPr>
        <p:spPr bwMode="auto">
          <a:xfrm>
            <a:off x="7578467" y="3959225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28" name="Rectangle 17"/>
          <p:cNvSpPr>
            <a:spLocks noChangeArrowheads="1"/>
          </p:cNvSpPr>
          <p:nvPr/>
        </p:nvSpPr>
        <p:spPr bwMode="auto">
          <a:xfrm>
            <a:off x="8944644" y="3959225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29" name="Rectangle 18"/>
          <p:cNvSpPr>
            <a:spLocks noChangeArrowheads="1"/>
          </p:cNvSpPr>
          <p:nvPr/>
        </p:nvSpPr>
        <p:spPr bwMode="auto">
          <a:xfrm>
            <a:off x="1864567" y="5929313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30" name="Rectangle 19"/>
          <p:cNvSpPr>
            <a:spLocks noChangeArrowheads="1"/>
          </p:cNvSpPr>
          <p:nvPr/>
        </p:nvSpPr>
        <p:spPr bwMode="auto">
          <a:xfrm>
            <a:off x="2146011" y="5929313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31" name="Rectangle 20"/>
          <p:cNvSpPr>
            <a:spLocks noChangeArrowheads="1"/>
          </p:cNvSpPr>
          <p:nvPr/>
        </p:nvSpPr>
        <p:spPr bwMode="auto">
          <a:xfrm>
            <a:off x="2427455" y="5929313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32" name="Rectangle 21"/>
          <p:cNvSpPr>
            <a:spLocks noChangeArrowheads="1"/>
          </p:cNvSpPr>
          <p:nvPr/>
        </p:nvSpPr>
        <p:spPr bwMode="auto">
          <a:xfrm>
            <a:off x="7236924" y="3959225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33" name="Rectangle 22"/>
          <p:cNvSpPr>
            <a:spLocks noChangeArrowheads="1"/>
          </p:cNvSpPr>
          <p:nvPr/>
        </p:nvSpPr>
        <p:spPr bwMode="auto">
          <a:xfrm>
            <a:off x="7920012" y="3959225"/>
            <a:ext cx="211083" cy="304800"/>
          </a:xfrm>
          <a:prstGeom prst="rect">
            <a:avLst/>
          </a:prstGeom>
          <a:solidFill>
            <a:srgbClr val="008000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34" name="Rectangle 23"/>
          <p:cNvSpPr>
            <a:spLocks noChangeArrowheads="1"/>
          </p:cNvSpPr>
          <p:nvPr/>
        </p:nvSpPr>
        <p:spPr bwMode="auto">
          <a:xfrm>
            <a:off x="8261556" y="3959225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35" name="Rectangle 24"/>
          <p:cNvSpPr>
            <a:spLocks noChangeArrowheads="1"/>
          </p:cNvSpPr>
          <p:nvPr/>
        </p:nvSpPr>
        <p:spPr bwMode="auto">
          <a:xfrm>
            <a:off x="8603100" y="3959225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pSp>
        <p:nvGrpSpPr>
          <p:cNvPr id="136" name="Group 25"/>
          <p:cNvGrpSpPr>
            <a:grpSpLocks/>
          </p:cNvGrpSpPr>
          <p:nvPr/>
        </p:nvGrpSpPr>
        <p:grpSpPr bwMode="auto">
          <a:xfrm>
            <a:off x="3195563" y="2286001"/>
            <a:ext cx="1074472" cy="823913"/>
            <a:chOff x="2448" y="2928"/>
            <a:chExt cx="816" cy="480"/>
          </a:xfrm>
        </p:grpSpPr>
        <p:sp>
          <p:nvSpPr>
            <p:cNvPr id="137" name="Freeform 26"/>
            <p:cNvSpPr>
              <a:spLocks/>
            </p:cNvSpPr>
            <p:nvPr/>
          </p:nvSpPr>
          <p:spPr bwMode="auto">
            <a:xfrm>
              <a:off x="2448" y="2928"/>
              <a:ext cx="816" cy="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8" name="Line 27"/>
            <p:cNvSpPr>
              <a:spLocks noChangeShapeType="1"/>
            </p:cNvSpPr>
            <p:nvPr/>
          </p:nvSpPr>
          <p:spPr bwMode="auto">
            <a:xfrm>
              <a:off x="2532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9" name="Line 28"/>
            <p:cNvSpPr>
              <a:spLocks noChangeShapeType="1"/>
            </p:cNvSpPr>
            <p:nvPr/>
          </p:nvSpPr>
          <p:spPr bwMode="auto">
            <a:xfrm>
              <a:off x="2699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0" name="Line 29"/>
            <p:cNvSpPr>
              <a:spLocks noChangeShapeType="1"/>
            </p:cNvSpPr>
            <p:nvPr/>
          </p:nvSpPr>
          <p:spPr bwMode="auto">
            <a:xfrm>
              <a:off x="2867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1" name="Line 30"/>
            <p:cNvSpPr>
              <a:spLocks noChangeShapeType="1"/>
            </p:cNvSpPr>
            <p:nvPr/>
          </p:nvSpPr>
          <p:spPr bwMode="auto">
            <a:xfrm>
              <a:off x="3035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2" name="Line 31"/>
            <p:cNvSpPr>
              <a:spLocks noChangeShapeType="1"/>
            </p:cNvSpPr>
            <p:nvPr/>
          </p:nvSpPr>
          <p:spPr bwMode="auto">
            <a:xfrm>
              <a:off x="3203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143" name="Group 79"/>
          <p:cNvGrpSpPr>
            <a:grpSpLocks/>
          </p:cNvGrpSpPr>
          <p:nvPr/>
        </p:nvGrpSpPr>
        <p:grpSpPr bwMode="auto">
          <a:xfrm>
            <a:off x="3195563" y="3505200"/>
            <a:ext cx="1074472" cy="823913"/>
            <a:chOff x="2180" y="2208"/>
            <a:chExt cx="733" cy="519"/>
          </a:xfrm>
        </p:grpSpPr>
        <p:sp>
          <p:nvSpPr>
            <p:cNvPr id="144" name="Freeform 33"/>
            <p:cNvSpPr>
              <a:spLocks/>
            </p:cNvSpPr>
            <p:nvPr/>
          </p:nvSpPr>
          <p:spPr bwMode="auto">
            <a:xfrm>
              <a:off x="2180" y="2208"/>
              <a:ext cx="733" cy="5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5" name="Line 34"/>
            <p:cNvSpPr>
              <a:spLocks noChangeShapeType="1"/>
            </p:cNvSpPr>
            <p:nvPr/>
          </p:nvSpPr>
          <p:spPr bwMode="auto">
            <a:xfrm>
              <a:off x="2255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6" name="Line 35"/>
            <p:cNvSpPr>
              <a:spLocks noChangeShapeType="1"/>
            </p:cNvSpPr>
            <p:nvPr/>
          </p:nvSpPr>
          <p:spPr bwMode="auto">
            <a:xfrm>
              <a:off x="2405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7" name="Line 36"/>
            <p:cNvSpPr>
              <a:spLocks noChangeShapeType="1"/>
            </p:cNvSpPr>
            <p:nvPr/>
          </p:nvSpPr>
          <p:spPr bwMode="auto">
            <a:xfrm>
              <a:off x="2556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" name="Line 37"/>
            <p:cNvSpPr>
              <a:spLocks noChangeShapeType="1"/>
            </p:cNvSpPr>
            <p:nvPr/>
          </p:nvSpPr>
          <p:spPr bwMode="auto">
            <a:xfrm>
              <a:off x="2707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9" name="Line 38"/>
            <p:cNvSpPr>
              <a:spLocks noChangeShapeType="1"/>
            </p:cNvSpPr>
            <p:nvPr/>
          </p:nvSpPr>
          <p:spPr bwMode="auto">
            <a:xfrm>
              <a:off x="2858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150" name="Group 80"/>
          <p:cNvGrpSpPr>
            <a:grpSpLocks/>
          </p:cNvGrpSpPr>
          <p:nvPr/>
        </p:nvGrpSpPr>
        <p:grpSpPr bwMode="auto">
          <a:xfrm>
            <a:off x="3195563" y="5791201"/>
            <a:ext cx="1074472" cy="823913"/>
            <a:chOff x="2180" y="3648"/>
            <a:chExt cx="733" cy="519"/>
          </a:xfrm>
        </p:grpSpPr>
        <p:sp>
          <p:nvSpPr>
            <p:cNvPr id="151" name="Freeform 40"/>
            <p:cNvSpPr>
              <a:spLocks/>
            </p:cNvSpPr>
            <p:nvPr/>
          </p:nvSpPr>
          <p:spPr bwMode="auto">
            <a:xfrm>
              <a:off x="2180" y="3648"/>
              <a:ext cx="733" cy="5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2" name="Line 41"/>
            <p:cNvSpPr>
              <a:spLocks noChangeShapeType="1"/>
            </p:cNvSpPr>
            <p:nvPr/>
          </p:nvSpPr>
          <p:spPr bwMode="auto">
            <a:xfrm>
              <a:off x="2255" y="3735"/>
              <a:ext cx="0" cy="363"/>
            </a:xfrm>
            <a:prstGeom prst="line">
              <a:avLst/>
            </a:prstGeom>
            <a:noFill/>
            <a:ln w="76200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3" name="Line 42"/>
            <p:cNvSpPr>
              <a:spLocks noChangeShapeType="1"/>
            </p:cNvSpPr>
            <p:nvPr/>
          </p:nvSpPr>
          <p:spPr bwMode="auto">
            <a:xfrm>
              <a:off x="2405" y="3735"/>
              <a:ext cx="0" cy="363"/>
            </a:xfrm>
            <a:prstGeom prst="line">
              <a:avLst/>
            </a:prstGeom>
            <a:noFill/>
            <a:ln w="76200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4" name="Line 43"/>
            <p:cNvSpPr>
              <a:spLocks noChangeShapeType="1"/>
            </p:cNvSpPr>
            <p:nvPr/>
          </p:nvSpPr>
          <p:spPr bwMode="auto">
            <a:xfrm>
              <a:off x="2556" y="3735"/>
              <a:ext cx="0" cy="363"/>
            </a:xfrm>
            <a:prstGeom prst="line">
              <a:avLst/>
            </a:prstGeom>
            <a:noFill/>
            <a:ln w="76200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5" name="Line 44"/>
            <p:cNvSpPr>
              <a:spLocks noChangeShapeType="1"/>
            </p:cNvSpPr>
            <p:nvPr/>
          </p:nvSpPr>
          <p:spPr bwMode="auto">
            <a:xfrm>
              <a:off x="2707" y="3735"/>
              <a:ext cx="0" cy="363"/>
            </a:xfrm>
            <a:prstGeom prst="line">
              <a:avLst/>
            </a:prstGeom>
            <a:noFill/>
            <a:ln w="76200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6" name="Line 45"/>
            <p:cNvSpPr>
              <a:spLocks noChangeShapeType="1"/>
            </p:cNvSpPr>
            <p:nvPr/>
          </p:nvSpPr>
          <p:spPr bwMode="auto">
            <a:xfrm>
              <a:off x="2858" y="3735"/>
              <a:ext cx="0" cy="363"/>
            </a:xfrm>
            <a:prstGeom prst="line">
              <a:avLst/>
            </a:prstGeom>
            <a:noFill/>
            <a:ln w="76200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157" name="Line 53"/>
          <p:cNvSpPr>
            <a:spLocks noChangeShapeType="1"/>
          </p:cNvSpPr>
          <p:nvPr/>
        </p:nvSpPr>
        <p:spPr bwMode="auto">
          <a:xfrm>
            <a:off x="879513" y="3995738"/>
            <a:ext cx="2392274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8" name="Rectangle 54"/>
          <p:cNvSpPr>
            <a:spLocks noChangeArrowheads="1"/>
          </p:cNvSpPr>
          <p:nvPr/>
        </p:nvSpPr>
        <p:spPr bwMode="auto">
          <a:xfrm>
            <a:off x="1442401" y="3643313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9" name="Rectangle 55"/>
          <p:cNvSpPr>
            <a:spLocks noChangeArrowheads="1"/>
          </p:cNvSpPr>
          <p:nvPr/>
        </p:nvSpPr>
        <p:spPr bwMode="auto">
          <a:xfrm>
            <a:off x="1864567" y="3643313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0" name="Rectangle 56"/>
          <p:cNvSpPr>
            <a:spLocks noChangeArrowheads="1"/>
          </p:cNvSpPr>
          <p:nvPr/>
        </p:nvSpPr>
        <p:spPr bwMode="auto">
          <a:xfrm>
            <a:off x="2146011" y="3643313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1" name="Rectangle 57"/>
          <p:cNvSpPr>
            <a:spLocks noChangeArrowheads="1"/>
          </p:cNvSpPr>
          <p:nvPr/>
        </p:nvSpPr>
        <p:spPr bwMode="auto">
          <a:xfrm>
            <a:off x="2427455" y="3643313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2" name="Oval 58"/>
          <p:cNvSpPr>
            <a:spLocks noChangeArrowheads="1"/>
          </p:cNvSpPr>
          <p:nvPr/>
        </p:nvSpPr>
        <p:spPr bwMode="auto">
          <a:xfrm>
            <a:off x="3535641" y="4529138"/>
            <a:ext cx="211083" cy="228600"/>
          </a:xfrm>
          <a:prstGeom prst="ellipse">
            <a:avLst/>
          </a:prstGeom>
          <a:solidFill>
            <a:schemeClr val="tx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3" name="Oval 59"/>
          <p:cNvSpPr>
            <a:spLocks noChangeArrowheads="1"/>
          </p:cNvSpPr>
          <p:nvPr/>
        </p:nvSpPr>
        <p:spPr bwMode="auto">
          <a:xfrm>
            <a:off x="3525380" y="5334000"/>
            <a:ext cx="211083" cy="228600"/>
          </a:xfrm>
          <a:prstGeom prst="ellipse">
            <a:avLst/>
          </a:prstGeom>
          <a:solidFill>
            <a:schemeClr val="tx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4" name="Oval 60"/>
          <p:cNvSpPr>
            <a:spLocks noChangeArrowheads="1"/>
          </p:cNvSpPr>
          <p:nvPr/>
        </p:nvSpPr>
        <p:spPr bwMode="auto">
          <a:xfrm>
            <a:off x="3535641" y="4953000"/>
            <a:ext cx="211083" cy="228600"/>
          </a:xfrm>
          <a:prstGeom prst="ellipse">
            <a:avLst/>
          </a:prstGeom>
          <a:solidFill>
            <a:schemeClr val="tx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8" name="Text Box 72"/>
          <p:cNvSpPr txBox="1">
            <a:spLocks noChangeArrowheads="1"/>
          </p:cNvSpPr>
          <p:nvPr/>
        </p:nvSpPr>
        <p:spPr bwMode="auto">
          <a:xfrm>
            <a:off x="5363655" y="805755"/>
            <a:ext cx="3746538" cy="2616101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buFontTx/>
              <a:buChar char="•"/>
            </a:pPr>
            <a:r>
              <a:rPr lang="pl-PL" dirty="0"/>
              <a:t> </a:t>
            </a:r>
            <a:r>
              <a:rPr lang="pl-PL" sz="2000" b="1" dirty="0" smtClean="0">
                <a:solidFill>
                  <a:srgbClr val="000000"/>
                </a:solidFill>
              </a:rPr>
              <a:t>oddzielne kolejki dla strumieni</a:t>
            </a:r>
            <a:endParaRPr lang="pl-PL" sz="2000" b="1" dirty="0">
              <a:solidFill>
                <a:srgbClr val="000000"/>
              </a:solidFill>
            </a:endParaRPr>
          </a:p>
          <a:p>
            <a:pPr algn="l">
              <a:buFontTx/>
              <a:buChar char="•"/>
            </a:pPr>
            <a:r>
              <a:rPr lang="pl-PL" sz="2000" b="1" dirty="0">
                <a:solidFill>
                  <a:srgbClr val="000000"/>
                </a:solidFill>
              </a:rPr>
              <a:t> </a:t>
            </a:r>
            <a:r>
              <a:rPr lang="pl-PL" sz="2000" b="1" dirty="0" smtClean="0">
                <a:solidFill>
                  <a:srgbClr val="000000"/>
                </a:solidFill>
              </a:rPr>
              <a:t>cykliczne przeglądanie kolejek</a:t>
            </a:r>
          </a:p>
          <a:p>
            <a:pPr algn="l">
              <a:buFontTx/>
              <a:buChar char="•"/>
            </a:pPr>
            <a:r>
              <a:rPr lang="pl-PL" sz="2000" b="1" dirty="0" smtClean="0">
                <a:solidFill>
                  <a:srgbClr val="000000"/>
                </a:solidFill>
              </a:rPr>
              <a:t> z kolejki pobierany jest tylko</a:t>
            </a:r>
            <a:br>
              <a:rPr lang="pl-PL" sz="2000" b="1" dirty="0" smtClean="0">
                <a:solidFill>
                  <a:srgbClr val="000000"/>
                </a:solidFill>
              </a:rPr>
            </a:br>
            <a:r>
              <a:rPr lang="pl-PL" sz="2000" b="1" dirty="0" smtClean="0">
                <a:solidFill>
                  <a:srgbClr val="000000"/>
                </a:solidFill>
              </a:rPr>
              <a:t>jeden pakiet</a:t>
            </a:r>
            <a:endParaRPr lang="pl-PL" sz="2000" b="1" dirty="0">
              <a:solidFill>
                <a:srgbClr val="000000"/>
              </a:solidFill>
            </a:endParaRPr>
          </a:p>
          <a:p>
            <a:pPr algn="l">
              <a:buFontTx/>
              <a:buChar char="•"/>
            </a:pPr>
            <a:r>
              <a:rPr lang="pl-PL" sz="2000" b="1" dirty="0">
                <a:solidFill>
                  <a:srgbClr val="000000"/>
                </a:solidFill>
              </a:rPr>
              <a:t> </a:t>
            </a:r>
            <a:r>
              <a:rPr lang="pl-PL" sz="2000" b="1" dirty="0" smtClean="0">
                <a:solidFill>
                  <a:srgbClr val="000099"/>
                </a:solidFill>
              </a:rPr>
              <a:t>agresywne strumienie są samo-</a:t>
            </a:r>
            <a:br>
              <a:rPr lang="pl-PL" sz="2000" b="1" dirty="0" smtClean="0">
                <a:solidFill>
                  <a:srgbClr val="000099"/>
                </a:solidFill>
              </a:rPr>
            </a:br>
            <a:r>
              <a:rPr lang="pl-PL" sz="2000" b="1" dirty="0" smtClean="0">
                <a:solidFill>
                  <a:srgbClr val="000099"/>
                </a:solidFill>
              </a:rPr>
              <a:t>istnie karane</a:t>
            </a:r>
          </a:p>
          <a:p>
            <a:pPr>
              <a:buFontTx/>
              <a:buChar char="•"/>
            </a:pPr>
            <a:r>
              <a:rPr lang="pl-PL" sz="2000" b="1" dirty="0">
                <a:solidFill>
                  <a:srgbClr val="000000"/>
                </a:solidFill>
              </a:rPr>
              <a:t> </a:t>
            </a:r>
            <a:r>
              <a:rPr lang="pl-PL" sz="2000" b="1" dirty="0">
                <a:solidFill>
                  <a:srgbClr val="FF0000"/>
                </a:solidFill>
              </a:rPr>
              <a:t>niesprawiedliwy </a:t>
            </a:r>
            <a:r>
              <a:rPr lang="pl-PL" sz="2000" b="1" dirty="0" smtClean="0">
                <a:solidFill>
                  <a:srgbClr val="FF0000"/>
                </a:solidFill>
              </a:rPr>
              <a:t>podział</a:t>
            </a:r>
            <a:br>
              <a:rPr lang="pl-PL" sz="2000" b="1" dirty="0" smtClean="0">
                <a:solidFill>
                  <a:srgbClr val="FF0000"/>
                </a:solidFill>
              </a:rPr>
            </a:br>
            <a:r>
              <a:rPr lang="pl-PL" sz="2000" b="1" dirty="0" smtClean="0">
                <a:solidFill>
                  <a:srgbClr val="FF0000"/>
                </a:solidFill>
              </a:rPr>
              <a:t>przepustowości</a:t>
            </a:r>
            <a:endParaRPr lang="pl-PL" sz="2000" dirty="0">
              <a:solidFill>
                <a:srgbClr val="FF0000"/>
              </a:solidFill>
            </a:endParaRPr>
          </a:p>
        </p:txBody>
      </p:sp>
      <p:sp>
        <p:nvSpPr>
          <p:cNvPr id="2" name="Elipsa 1"/>
          <p:cNvSpPr/>
          <p:nvPr/>
        </p:nvSpPr>
        <p:spPr bwMode="auto">
          <a:xfrm>
            <a:off x="4523019" y="3213169"/>
            <a:ext cx="978943" cy="2412861"/>
          </a:xfrm>
          <a:prstGeom prst="ellipse">
            <a:avLst/>
          </a:prstGeom>
          <a:noFill/>
          <a:ln w="38100" cap="flat" cmpd="sng" algn="ctr">
            <a:solidFill>
              <a:srgbClr val="0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3" name="Prostokąt 2"/>
          <p:cNvSpPr/>
          <p:nvPr/>
        </p:nvSpPr>
        <p:spPr bwMode="auto">
          <a:xfrm>
            <a:off x="5202070" y="3643313"/>
            <a:ext cx="405045" cy="169068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65" name="Line 62"/>
          <p:cNvSpPr>
            <a:spLocks noChangeShapeType="1"/>
          </p:cNvSpPr>
          <p:nvPr/>
        </p:nvSpPr>
        <p:spPr bwMode="auto">
          <a:xfrm>
            <a:off x="4270034" y="2697163"/>
            <a:ext cx="1571396" cy="1522412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6" name="Line 63"/>
          <p:cNvSpPr>
            <a:spLocks noChangeShapeType="1"/>
          </p:cNvSpPr>
          <p:nvPr/>
        </p:nvSpPr>
        <p:spPr bwMode="auto">
          <a:xfrm>
            <a:off x="4270035" y="3948113"/>
            <a:ext cx="1572861" cy="449262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7" name="Line 64"/>
          <p:cNvSpPr>
            <a:spLocks noChangeShapeType="1"/>
          </p:cNvSpPr>
          <p:nvPr/>
        </p:nvSpPr>
        <p:spPr bwMode="auto">
          <a:xfrm flipV="1">
            <a:off x="4270034" y="4529138"/>
            <a:ext cx="1571396" cy="175260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Line 62"/>
          <p:cNvSpPr>
            <a:spLocks noChangeShapeType="1"/>
          </p:cNvSpPr>
          <p:nvPr/>
        </p:nvSpPr>
        <p:spPr bwMode="auto">
          <a:xfrm>
            <a:off x="4270035" y="2697162"/>
            <a:ext cx="1482111" cy="434919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12" name="Line 63"/>
          <p:cNvSpPr>
            <a:spLocks noChangeShapeType="1"/>
          </p:cNvSpPr>
          <p:nvPr/>
        </p:nvSpPr>
        <p:spPr bwMode="auto">
          <a:xfrm flipV="1">
            <a:off x="4270035" y="3360372"/>
            <a:ext cx="1482111" cy="635365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sp>
        <p:nvSpPr>
          <p:cNvPr id="62" name="Rectangle 61"/>
          <p:cNvSpPr>
            <a:spLocks noChangeArrowheads="1"/>
          </p:cNvSpPr>
          <p:nvPr/>
        </p:nvSpPr>
        <p:spPr bwMode="auto">
          <a:xfrm>
            <a:off x="5753614" y="2947621"/>
            <a:ext cx="1115515" cy="668338"/>
          </a:xfrm>
          <a:prstGeom prst="rect">
            <a:avLst/>
          </a:prstGeom>
          <a:solidFill>
            <a:srgbClr val="99CCFF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63" name="Line 6"/>
          <p:cNvSpPr>
            <a:spLocks noChangeShapeType="1"/>
          </p:cNvSpPr>
          <p:nvPr/>
        </p:nvSpPr>
        <p:spPr bwMode="auto">
          <a:xfrm>
            <a:off x="891240" y="2697163"/>
            <a:ext cx="2392274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65" name="Line 8"/>
          <p:cNvSpPr>
            <a:spLocks noChangeShapeType="1"/>
          </p:cNvSpPr>
          <p:nvPr/>
        </p:nvSpPr>
        <p:spPr bwMode="auto">
          <a:xfrm>
            <a:off x="6586085" y="3255596"/>
            <a:ext cx="217972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66" name="Rectangle 9"/>
          <p:cNvSpPr>
            <a:spLocks noChangeArrowheads="1"/>
          </p:cNvSpPr>
          <p:nvPr/>
        </p:nvSpPr>
        <p:spPr bwMode="auto">
          <a:xfrm>
            <a:off x="891240" y="230663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67" name="Rectangle 10"/>
          <p:cNvSpPr>
            <a:spLocks noChangeArrowheads="1"/>
          </p:cNvSpPr>
          <p:nvPr/>
        </p:nvSpPr>
        <p:spPr bwMode="auto">
          <a:xfrm>
            <a:off x="1243045" y="230663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68" name="Rectangle 11"/>
          <p:cNvSpPr>
            <a:spLocks noChangeArrowheads="1"/>
          </p:cNvSpPr>
          <p:nvPr/>
        </p:nvSpPr>
        <p:spPr bwMode="auto">
          <a:xfrm>
            <a:off x="6466019" y="2827281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69" name="Rectangle 12"/>
          <p:cNvSpPr>
            <a:spLocks noChangeArrowheads="1"/>
          </p:cNvSpPr>
          <p:nvPr/>
        </p:nvSpPr>
        <p:spPr bwMode="auto">
          <a:xfrm>
            <a:off x="6807562" y="2827281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1" name="Rectangle 14"/>
          <p:cNvSpPr>
            <a:spLocks noChangeArrowheads="1"/>
          </p:cNvSpPr>
          <p:nvPr/>
        </p:nvSpPr>
        <p:spPr bwMode="auto">
          <a:xfrm>
            <a:off x="1665211" y="230663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2" name="Rectangle 15"/>
          <p:cNvSpPr>
            <a:spLocks noChangeArrowheads="1"/>
          </p:cNvSpPr>
          <p:nvPr/>
        </p:nvSpPr>
        <p:spPr bwMode="auto">
          <a:xfrm>
            <a:off x="2650265" y="230663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4" name="Rectangle 17"/>
          <p:cNvSpPr>
            <a:spLocks noChangeArrowheads="1"/>
          </p:cNvSpPr>
          <p:nvPr/>
        </p:nvSpPr>
        <p:spPr bwMode="auto">
          <a:xfrm>
            <a:off x="8765810" y="2827281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8" name="Rectangle 21"/>
          <p:cNvSpPr>
            <a:spLocks noChangeArrowheads="1"/>
          </p:cNvSpPr>
          <p:nvPr/>
        </p:nvSpPr>
        <p:spPr bwMode="auto">
          <a:xfrm>
            <a:off x="7149107" y="2827281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9" name="Rectangle 22"/>
          <p:cNvSpPr>
            <a:spLocks noChangeArrowheads="1"/>
          </p:cNvSpPr>
          <p:nvPr/>
        </p:nvSpPr>
        <p:spPr bwMode="auto">
          <a:xfrm>
            <a:off x="7741178" y="2827281"/>
            <a:ext cx="211083" cy="304800"/>
          </a:xfrm>
          <a:prstGeom prst="rect">
            <a:avLst/>
          </a:prstGeom>
          <a:solidFill>
            <a:srgbClr val="008000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0" name="Rectangle 23"/>
          <p:cNvSpPr>
            <a:spLocks noChangeArrowheads="1"/>
          </p:cNvSpPr>
          <p:nvPr/>
        </p:nvSpPr>
        <p:spPr bwMode="auto">
          <a:xfrm>
            <a:off x="8082722" y="2827281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1" name="Rectangle 24"/>
          <p:cNvSpPr>
            <a:spLocks noChangeArrowheads="1"/>
          </p:cNvSpPr>
          <p:nvPr/>
        </p:nvSpPr>
        <p:spPr bwMode="auto">
          <a:xfrm>
            <a:off x="8424266" y="2827281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3195563" y="2286001"/>
            <a:ext cx="1074472" cy="823913"/>
            <a:chOff x="2448" y="2928"/>
            <a:chExt cx="816" cy="480"/>
          </a:xfrm>
        </p:grpSpPr>
        <p:sp>
          <p:nvSpPr>
            <p:cNvPr id="83" name="Freeform 26"/>
            <p:cNvSpPr>
              <a:spLocks/>
            </p:cNvSpPr>
            <p:nvPr/>
          </p:nvSpPr>
          <p:spPr bwMode="auto">
            <a:xfrm>
              <a:off x="2448" y="2928"/>
              <a:ext cx="816" cy="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4" name="Line 27"/>
            <p:cNvSpPr>
              <a:spLocks noChangeShapeType="1"/>
            </p:cNvSpPr>
            <p:nvPr/>
          </p:nvSpPr>
          <p:spPr bwMode="auto">
            <a:xfrm>
              <a:off x="2532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5" name="Line 28"/>
            <p:cNvSpPr>
              <a:spLocks noChangeShapeType="1"/>
            </p:cNvSpPr>
            <p:nvPr/>
          </p:nvSpPr>
          <p:spPr bwMode="auto">
            <a:xfrm>
              <a:off x="2699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6" name="Line 29"/>
            <p:cNvSpPr>
              <a:spLocks noChangeShapeType="1"/>
            </p:cNvSpPr>
            <p:nvPr/>
          </p:nvSpPr>
          <p:spPr bwMode="auto">
            <a:xfrm>
              <a:off x="2867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7" name="Line 30"/>
            <p:cNvSpPr>
              <a:spLocks noChangeShapeType="1"/>
            </p:cNvSpPr>
            <p:nvPr/>
          </p:nvSpPr>
          <p:spPr bwMode="auto">
            <a:xfrm>
              <a:off x="3035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8" name="Line 31"/>
            <p:cNvSpPr>
              <a:spLocks noChangeShapeType="1"/>
            </p:cNvSpPr>
            <p:nvPr/>
          </p:nvSpPr>
          <p:spPr bwMode="auto">
            <a:xfrm>
              <a:off x="3203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3" name="Group 79"/>
          <p:cNvGrpSpPr>
            <a:grpSpLocks/>
          </p:cNvGrpSpPr>
          <p:nvPr/>
        </p:nvGrpSpPr>
        <p:grpSpPr bwMode="auto">
          <a:xfrm>
            <a:off x="3195563" y="3505200"/>
            <a:ext cx="1074472" cy="823913"/>
            <a:chOff x="2180" y="2208"/>
            <a:chExt cx="733" cy="519"/>
          </a:xfrm>
        </p:grpSpPr>
        <p:sp>
          <p:nvSpPr>
            <p:cNvPr id="90" name="Freeform 33"/>
            <p:cNvSpPr>
              <a:spLocks/>
            </p:cNvSpPr>
            <p:nvPr/>
          </p:nvSpPr>
          <p:spPr bwMode="auto">
            <a:xfrm>
              <a:off x="2180" y="2208"/>
              <a:ext cx="733" cy="5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1" name="Line 34"/>
            <p:cNvSpPr>
              <a:spLocks noChangeShapeType="1"/>
            </p:cNvSpPr>
            <p:nvPr/>
          </p:nvSpPr>
          <p:spPr bwMode="auto">
            <a:xfrm>
              <a:off x="2255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" name="Line 35"/>
            <p:cNvSpPr>
              <a:spLocks noChangeShapeType="1"/>
            </p:cNvSpPr>
            <p:nvPr/>
          </p:nvSpPr>
          <p:spPr bwMode="auto">
            <a:xfrm>
              <a:off x="2405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3" name="Line 36"/>
            <p:cNvSpPr>
              <a:spLocks noChangeShapeType="1"/>
            </p:cNvSpPr>
            <p:nvPr/>
          </p:nvSpPr>
          <p:spPr bwMode="auto">
            <a:xfrm>
              <a:off x="2556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4" name="Line 37"/>
            <p:cNvSpPr>
              <a:spLocks noChangeShapeType="1"/>
            </p:cNvSpPr>
            <p:nvPr/>
          </p:nvSpPr>
          <p:spPr bwMode="auto">
            <a:xfrm>
              <a:off x="2707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5" name="Line 38"/>
            <p:cNvSpPr>
              <a:spLocks noChangeShapeType="1"/>
            </p:cNvSpPr>
            <p:nvPr/>
          </p:nvSpPr>
          <p:spPr bwMode="auto">
            <a:xfrm>
              <a:off x="2858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103" name="Line 53"/>
          <p:cNvSpPr>
            <a:spLocks noChangeShapeType="1"/>
          </p:cNvSpPr>
          <p:nvPr/>
        </p:nvSpPr>
        <p:spPr bwMode="auto">
          <a:xfrm>
            <a:off x="879513" y="3995738"/>
            <a:ext cx="2392274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04" name="Rectangle 54"/>
          <p:cNvSpPr>
            <a:spLocks noChangeArrowheads="1"/>
          </p:cNvSpPr>
          <p:nvPr/>
        </p:nvSpPr>
        <p:spPr bwMode="auto">
          <a:xfrm>
            <a:off x="1442401" y="3643313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05" name="Rectangle 55"/>
          <p:cNvSpPr>
            <a:spLocks noChangeArrowheads="1"/>
          </p:cNvSpPr>
          <p:nvPr/>
        </p:nvSpPr>
        <p:spPr bwMode="auto">
          <a:xfrm>
            <a:off x="1864567" y="3643313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06" name="Rectangle 56"/>
          <p:cNvSpPr>
            <a:spLocks noChangeArrowheads="1"/>
          </p:cNvSpPr>
          <p:nvPr/>
        </p:nvSpPr>
        <p:spPr bwMode="auto">
          <a:xfrm>
            <a:off x="2146011" y="3643313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07" name="Rectangle 57"/>
          <p:cNvSpPr>
            <a:spLocks noChangeArrowheads="1"/>
          </p:cNvSpPr>
          <p:nvPr/>
        </p:nvSpPr>
        <p:spPr bwMode="auto">
          <a:xfrm>
            <a:off x="2427455" y="3643313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17" name="Text Box 82"/>
          <p:cNvSpPr txBox="1">
            <a:spLocks noChangeArrowheads="1"/>
          </p:cNvSpPr>
          <p:nvPr/>
        </p:nvSpPr>
        <p:spPr bwMode="auto">
          <a:xfrm>
            <a:off x="4488446" y="547689"/>
            <a:ext cx="184731" cy="46166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pl-PL"/>
          </a:p>
        </p:txBody>
      </p:sp>
      <p:sp>
        <p:nvSpPr>
          <p:cNvPr id="60" name="Rectangle 17"/>
          <p:cNvSpPr>
            <a:spLocks noChangeArrowheads="1"/>
          </p:cNvSpPr>
          <p:nvPr/>
        </p:nvSpPr>
        <p:spPr bwMode="auto">
          <a:xfrm>
            <a:off x="7499518" y="2827281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82" name="Object 20"/>
          <p:cNvGraphicFramePr>
            <a:graphicFrameLocks noChangeAspect="1"/>
          </p:cNvGraphicFramePr>
          <p:nvPr/>
        </p:nvGraphicFramePr>
        <p:xfrm>
          <a:off x="2006715" y="1943835"/>
          <a:ext cx="465138" cy="58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888" name="Równanie" r:id="rId4" imgW="139680" imgH="177480" progId="Equation.3">
                  <p:embed/>
                </p:oleObj>
              </mc:Choice>
              <mc:Fallback>
                <p:oleObj name="Równanie" r:id="rId4" imgW="139680" imgH="17748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6715" y="1943835"/>
                        <a:ext cx="465138" cy="587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9" name="Object 28"/>
          <p:cNvGraphicFramePr>
            <a:graphicFrameLocks noChangeAspect="1"/>
          </p:cNvGraphicFramePr>
          <p:nvPr/>
        </p:nvGraphicFramePr>
        <p:xfrm>
          <a:off x="791580" y="3248980"/>
          <a:ext cx="42227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889" name="Równanie" r:id="rId6" imgW="126720" imgH="164880" progId="Equation.3">
                  <p:embed/>
                </p:oleObj>
              </mc:Choice>
              <mc:Fallback>
                <p:oleObj name="Równanie" r:id="rId6" imgW="126720" imgH="164880" progId="Equation.3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1580" y="3248980"/>
                        <a:ext cx="422275" cy="546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8356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9622397"/>
              </p:ext>
            </p:extLst>
          </p:nvPr>
        </p:nvGraphicFramePr>
        <p:xfrm>
          <a:off x="6025854" y="3069859"/>
          <a:ext cx="508000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890" name="Równanie" r:id="rId8" imgW="152280" imgH="164880" progId="Equation.3">
                  <p:embed/>
                </p:oleObj>
              </mc:Choice>
              <mc:Fallback>
                <p:oleObj name="Równanie" r:id="rId8" imgW="152280" imgH="1648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25854" y="3069859"/>
                        <a:ext cx="508000" cy="5461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6" name="Obiekt 9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5287679"/>
              </p:ext>
            </p:extLst>
          </p:nvPr>
        </p:nvGraphicFramePr>
        <p:xfrm>
          <a:off x="527050" y="5319713"/>
          <a:ext cx="2211388" cy="900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891" name="Equation" r:id="rId10" imgW="1091880" imgH="444240" progId="Equation.3">
                  <p:embed/>
                </p:oleObj>
              </mc:Choice>
              <mc:Fallback>
                <p:oleObj name="Equation" r:id="rId10" imgW="1091880" imgH="4442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7050" y="5319713"/>
                        <a:ext cx="2211388" cy="9001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8" name="Text Box 77"/>
          <p:cNvSpPr txBox="1">
            <a:spLocks noChangeArrowheads="1"/>
          </p:cNvSpPr>
          <p:nvPr/>
        </p:nvSpPr>
        <p:spPr bwMode="auto">
          <a:xfrm>
            <a:off x="109228" y="4861441"/>
            <a:ext cx="3645550" cy="40011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pl-PL" sz="2000" b="1" dirty="0" smtClean="0">
                <a:solidFill>
                  <a:srgbClr val="CC3300"/>
                </a:solidFill>
              </a:rPr>
              <a:t>Stosunek czasów kolejkowania</a:t>
            </a:r>
            <a:endParaRPr lang="pl-PL" sz="1800" b="1" dirty="0">
              <a:solidFill>
                <a:schemeClr val="folHlink"/>
              </a:solidFill>
            </a:endParaRPr>
          </a:p>
        </p:txBody>
      </p:sp>
      <p:graphicFrame>
        <p:nvGraphicFramePr>
          <p:cNvPr id="22835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5982362"/>
              </p:ext>
            </p:extLst>
          </p:nvPr>
        </p:nvGraphicFramePr>
        <p:xfrm>
          <a:off x="3509963" y="1628775"/>
          <a:ext cx="549275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892" name="Equation" r:id="rId12" imgW="203040" imgH="228600" progId="Equation.3">
                  <p:embed/>
                </p:oleObj>
              </mc:Choice>
              <mc:Fallback>
                <p:oleObj name="Equation" r:id="rId12" imgW="203040" imgH="2286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9963" y="1628775"/>
                        <a:ext cx="549275" cy="619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835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9012275"/>
              </p:ext>
            </p:extLst>
          </p:nvPr>
        </p:nvGraphicFramePr>
        <p:xfrm>
          <a:off x="3509963" y="4356100"/>
          <a:ext cx="549275" cy="65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893" name="Equation" r:id="rId14" imgW="203040" imgH="241200" progId="Equation.3">
                  <p:embed/>
                </p:oleObj>
              </mc:Choice>
              <mc:Fallback>
                <p:oleObj name="Equation" r:id="rId14" imgW="203040" imgH="2412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9963" y="4356100"/>
                        <a:ext cx="549275" cy="654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9" name="Obiekt 118"/>
          <p:cNvGraphicFramePr>
            <a:graphicFrameLocks noChangeAspect="1"/>
          </p:cNvGraphicFramePr>
          <p:nvPr/>
        </p:nvGraphicFramePr>
        <p:xfrm>
          <a:off x="4054475" y="5119688"/>
          <a:ext cx="1081088" cy="1120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894" name="Równanie" r:id="rId16" imgW="647640" imgH="672840" progId="Equation.3">
                  <p:embed/>
                </p:oleObj>
              </mc:Choice>
              <mc:Fallback>
                <p:oleObj name="Równanie" r:id="rId16" imgW="647640" imgH="6728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54475" y="5119688"/>
                        <a:ext cx="1081088" cy="112077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8361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6866722"/>
              </p:ext>
            </p:extLst>
          </p:nvPr>
        </p:nvGraphicFramePr>
        <p:xfrm>
          <a:off x="5705837" y="5119688"/>
          <a:ext cx="1101725" cy="1120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895" name="Equation" r:id="rId18" imgW="660240" imgH="672840" progId="Equation.3">
                  <p:embed/>
                </p:oleObj>
              </mc:Choice>
              <mc:Fallback>
                <p:oleObj name="Equation" r:id="rId18" imgW="660240" imgH="67284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05837" y="5119688"/>
                        <a:ext cx="1101725" cy="1120775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" name="Rectangle 2"/>
          <p:cNvSpPr txBox="1">
            <a:spLocks noChangeArrowheads="1"/>
          </p:cNvSpPr>
          <p:nvPr/>
        </p:nvSpPr>
        <p:spPr>
          <a:xfrm>
            <a:off x="38893" y="58827"/>
            <a:ext cx="9142413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9pPr>
          </a:lstStyle>
          <a:p>
            <a:r>
              <a:rPr lang="pl-PL" kern="0" dirty="0" smtClean="0">
                <a:solidFill>
                  <a:schemeClr val="folHlink"/>
                </a:solidFill>
              </a:rPr>
              <a:t>SPRAWIEDLIWY DOSTĘP – algorytm RR</a:t>
            </a:r>
            <a:br>
              <a:rPr lang="pl-PL" kern="0" dirty="0" smtClean="0">
                <a:solidFill>
                  <a:schemeClr val="folHlink"/>
                </a:solidFill>
              </a:rPr>
            </a:br>
            <a:r>
              <a:rPr lang="pl-PL" kern="0" dirty="0" smtClean="0">
                <a:solidFill>
                  <a:schemeClr val="folHlink"/>
                </a:solidFill>
              </a:rPr>
              <a:t>(dwie kolejki)</a:t>
            </a:r>
            <a:endParaRPr lang="pl-PL" kern="0" dirty="0" smtClean="0"/>
          </a:p>
        </p:txBody>
      </p:sp>
      <p:graphicFrame>
        <p:nvGraphicFramePr>
          <p:cNvPr id="51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7406016"/>
              </p:ext>
            </p:extLst>
          </p:nvPr>
        </p:nvGraphicFramePr>
        <p:xfrm>
          <a:off x="7485348" y="5119688"/>
          <a:ext cx="1101725" cy="1120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896" name="Equation" r:id="rId20" imgW="660240" imgH="672840" progId="Equation.3">
                  <p:embed/>
                </p:oleObj>
              </mc:Choice>
              <mc:Fallback>
                <p:oleObj name="Equation" r:id="rId20" imgW="660240" imgH="672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85348" y="5119688"/>
                        <a:ext cx="1101725" cy="1120775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Prostokąt 3"/>
          <p:cNvSpPr/>
          <p:nvPr/>
        </p:nvSpPr>
        <p:spPr>
          <a:xfrm>
            <a:off x="4001919" y="4710894"/>
            <a:ext cx="1200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800" b="1" dirty="0" smtClean="0">
                <a:sym typeface="Symbol" pitchFamily="18" charset="2"/>
              </a:rPr>
              <a:t>FIFO=RR</a:t>
            </a:r>
            <a:endParaRPr lang="pl-PL" dirty="0"/>
          </a:p>
        </p:txBody>
      </p:sp>
      <p:sp>
        <p:nvSpPr>
          <p:cNvPr id="52" name="Prostokąt 51"/>
          <p:cNvSpPr/>
          <p:nvPr/>
        </p:nvSpPr>
        <p:spPr>
          <a:xfrm>
            <a:off x="6015763" y="4710894"/>
            <a:ext cx="5180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800" b="1" dirty="0" smtClean="0">
                <a:sym typeface="Symbol" pitchFamily="18" charset="2"/>
              </a:rPr>
              <a:t>RR</a:t>
            </a:r>
            <a:endParaRPr lang="pl-PL" dirty="0"/>
          </a:p>
        </p:txBody>
      </p:sp>
      <p:sp>
        <p:nvSpPr>
          <p:cNvPr id="53" name="Prostokąt 52"/>
          <p:cNvSpPr/>
          <p:nvPr/>
        </p:nvSpPr>
        <p:spPr>
          <a:xfrm>
            <a:off x="7688167" y="4710894"/>
            <a:ext cx="7360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800" b="1" dirty="0" smtClean="0">
                <a:sym typeface="Symbol" pitchFamily="18" charset="2"/>
              </a:rPr>
              <a:t>FIFO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7" name="Text Box 4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103429" name="Rectangle 5"/>
          <p:cNvSpPr>
            <a:spLocks noChangeArrowheads="1"/>
          </p:cNvSpPr>
          <p:nvPr/>
        </p:nvSpPr>
        <p:spPr bwMode="auto">
          <a:xfrm>
            <a:off x="116505" y="922820"/>
            <a:ext cx="9144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l-PL" u="sng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Zwolnienie z egzaminu przysługuje przy średniej ze sprawdzianów powyżej 4,0.</a:t>
            </a:r>
          </a:p>
          <a:p>
            <a:endParaRPr lang="pl-PL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Egzamin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jest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przeprowadzany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pisemnie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do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rozwiązania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są </a:t>
            </a:r>
            <a:r>
              <a:rPr lang="pl-PL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– 5 zadań.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Każde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zadanie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jest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oceniane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skali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od 2,0 do 5,0. </a:t>
            </a:r>
            <a:r>
              <a:rPr lang="pl-PL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Ocenę 3,0 (</a:t>
            </a:r>
            <a:r>
              <a:rPr lang="pl-PL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dst</a:t>
            </a:r>
            <a:r>
              <a:rPr lang="pl-PL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gwarantuje rozwiązanie </a:t>
            </a:r>
            <a:r>
              <a:rPr lang="pl-PL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2/3 lub 3/5 zadań.</a:t>
            </a:r>
            <a:endParaRPr lang="pl-PL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dirty="0" err="1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Część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zadań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ma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charakter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rachunkowy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część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teoretyczny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Zadania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dotyczą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całości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materiału</a:t>
            </a:r>
            <a:r>
              <a:rPr lang="pl-PL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z wykładów i ćwiczeń audytoryjnych</a:t>
            </a:r>
            <a:r>
              <a:rPr lang="pl-PL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pl-PL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trakcie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egzaminu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nie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można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korzystać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z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żadnych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materiałów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notatki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podręczniki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skrypty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kserokopie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za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wyjątkiem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zestawu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wzorów (A4) przygotowanego </a:t>
            </a:r>
            <a:r>
              <a:rPr lang="pl-PL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samodzielnie przez </a:t>
            </a:r>
            <a:r>
              <a:rPr lang="pl-PL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studentów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l-PL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Slajdy i inne materiały na www.kt.agh.edu.pl/~</a:t>
            </a:r>
            <a:r>
              <a:rPr lang="pl-PL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papir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68012" y="3575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ZALICZENIE,</a:t>
            </a:r>
            <a:r>
              <a:rPr kumimoji="1" lang="pl-PL" sz="4400" b="0" i="0" u="none" strike="noStrike" kern="0" cap="none" spc="0" normalizeH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1" lang="pl-PL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EGZAMIN </a:t>
            </a:r>
            <a:r>
              <a:rPr kumimoji="1" lang="pl-PL" sz="4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etc</a:t>
            </a:r>
            <a:r>
              <a:rPr kumimoji="1" lang="pl-PL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…</a:t>
            </a:r>
            <a:endParaRPr kumimoji="1" lang="pl-PL" sz="44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016605" y="1358770"/>
            <a:ext cx="77724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9pPr>
          </a:lstStyle>
          <a:p>
            <a:r>
              <a:rPr lang="pl-PL" kern="0" dirty="0" smtClean="0">
                <a:solidFill>
                  <a:schemeClr val="folHlink"/>
                </a:solidFill>
              </a:rPr>
              <a:t>SLAJDY do WYKŁADU (część I)</a:t>
            </a:r>
            <a:endParaRPr lang="pl-PL" kern="0" dirty="0" smtClean="0"/>
          </a:p>
        </p:txBody>
      </p:sp>
      <p:sp>
        <p:nvSpPr>
          <p:cNvPr id="4" name="Prostokąt 3"/>
          <p:cNvSpPr/>
          <p:nvPr/>
        </p:nvSpPr>
        <p:spPr>
          <a:xfrm>
            <a:off x="1016604" y="2831595"/>
            <a:ext cx="527420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800" b="1" dirty="0">
                <a:solidFill>
                  <a:srgbClr val="000000"/>
                </a:solidFill>
              </a:rPr>
              <a:t>http://www.kt.agh.edu.pl/~papir/</a:t>
            </a:r>
            <a:br>
              <a:rPr lang="pl-PL" sz="2800" b="1" dirty="0">
                <a:solidFill>
                  <a:srgbClr val="000000"/>
                </a:solidFill>
              </a:rPr>
            </a:br>
            <a:r>
              <a:rPr lang="pl-PL" sz="2800" b="1" dirty="0" smtClean="0">
                <a:solidFill>
                  <a:srgbClr val="000000"/>
                </a:solidFill>
              </a:rPr>
              <a:t>Matematyka_Analiza.zip</a:t>
            </a:r>
            <a:endParaRPr lang="pl-PL" sz="28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89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81000"/>
            <a:ext cx="7772400" cy="11430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LITERATURA (B. </a:t>
            </a:r>
            <a:r>
              <a:rPr lang="pl-PL" dirty="0">
                <a:solidFill>
                  <a:schemeClr val="folHlink"/>
                </a:solidFill>
              </a:rPr>
              <a:t>G</a:t>
            </a:r>
            <a:r>
              <a:rPr lang="pl-PL" dirty="0" smtClean="0">
                <a:solidFill>
                  <a:schemeClr val="folHlink"/>
                </a:solidFill>
              </a:rPr>
              <a:t>ł. AGH)</a:t>
            </a:r>
            <a:endParaRPr lang="pl-PL" dirty="0" smtClean="0"/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1143000" y="1600200"/>
            <a:ext cx="766603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b="1" dirty="0" smtClean="0">
                <a:solidFill>
                  <a:srgbClr val="009900"/>
                </a:solidFill>
              </a:rPr>
              <a:t>Bogusław Filipowicz</a:t>
            </a:r>
            <a:endParaRPr lang="pl-PL" b="1" dirty="0">
              <a:solidFill>
                <a:srgbClr val="009900"/>
              </a:solidFill>
            </a:endParaRPr>
          </a:p>
          <a:p>
            <a:r>
              <a:rPr lang="pl-PL" b="1" i="1" dirty="0" smtClean="0">
                <a:solidFill>
                  <a:srgbClr val="009900"/>
                </a:solidFill>
              </a:rPr>
              <a:t>Modelowanie i optymalizacja systemów kolejkowych</a:t>
            </a:r>
            <a:endParaRPr lang="pl-PL" b="1" i="1" dirty="0">
              <a:solidFill>
                <a:srgbClr val="009900"/>
              </a:solidFill>
            </a:endParaRPr>
          </a:p>
          <a:p>
            <a:r>
              <a:rPr lang="pl-PL" b="1" i="1" dirty="0" smtClean="0">
                <a:solidFill>
                  <a:srgbClr val="009900"/>
                </a:solidFill>
              </a:rPr>
              <a:t>Cz. 1 Systemy </a:t>
            </a:r>
            <a:r>
              <a:rPr lang="pl-PL" b="1" i="1" dirty="0" err="1" smtClean="0">
                <a:solidFill>
                  <a:srgbClr val="009900"/>
                </a:solidFill>
              </a:rPr>
              <a:t>markowowskie</a:t>
            </a:r>
            <a:endParaRPr lang="pl-PL" b="1" i="1" dirty="0" smtClean="0">
              <a:solidFill>
                <a:srgbClr val="009900"/>
              </a:solidFill>
            </a:endParaRPr>
          </a:p>
          <a:p>
            <a:r>
              <a:rPr lang="pl-PL" b="1" i="1" dirty="0" smtClean="0">
                <a:solidFill>
                  <a:srgbClr val="009900"/>
                </a:solidFill>
              </a:rPr>
              <a:t>Cz. 2 Systemy </a:t>
            </a:r>
            <a:r>
              <a:rPr lang="pl-PL" b="1" i="1" dirty="0" err="1" smtClean="0">
                <a:solidFill>
                  <a:srgbClr val="009900"/>
                </a:solidFill>
              </a:rPr>
              <a:t>niemarkowowskie</a:t>
            </a:r>
            <a:endParaRPr lang="pl-PL" b="1" dirty="0">
              <a:solidFill>
                <a:srgbClr val="009900"/>
              </a:solidFill>
            </a:endParaRPr>
          </a:p>
          <a:p>
            <a:endParaRPr lang="pl-PL" b="1" dirty="0">
              <a:solidFill>
                <a:srgbClr val="000099"/>
              </a:solidFill>
            </a:endParaRPr>
          </a:p>
          <a:p>
            <a:r>
              <a:rPr lang="pl-PL" b="1" dirty="0">
                <a:solidFill>
                  <a:srgbClr val="009900"/>
                </a:solidFill>
              </a:rPr>
              <a:t>Bogusław </a:t>
            </a:r>
            <a:r>
              <a:rPr lang="pl-PL" b="1" dirty="0" smtClean="0">
                <a:solidFill>
                  <a:srgbClr val="009900"/>
                </a:solidFill>
              </a:rPr>
              <a:t>Filipowicz, Krystyna Idzikowska</a:t>
            </a:r>
            <a:endParaRPr lang="pl-PL" b="1" dirty="0">
              <a:solidFill>
                <a:srgbClr val="009900"/>
              </a:solidFill>
            </a:endParaRPr>
          </a:p>
          <a:p>
            <a:r>
              <a:rPr lang="pl-PL" b="1" i="1" dirty="0" smtClean="0">
                <a:solidFill>
                  <a:srgbClr val="009900"/>
                </a:solidFill>
              </a:rPr>
              <a:t>Systemy i sieci kolejkowe w przykładach i zadaniach</a:t>
            </a:r>
          </a:p>
          <a:p>
            <a:endParaRPr lang="pl-PL" b="1" i="1" dirty="0">
              <a:solidFill>
                <a:srgbClr val="009900"/>
              </a:solidFill>
            </a:endParaRPr>
          </a:p>
          <a:p>
            <a:r>
              <a:rPr lang="pl-PL" b="1" dirty="0">
                <a:solidFill>
                  <a:srgbClr val="009900"/>
                </a:solidFill>
              </a:rPr>
              <a:t>Bogusław </a:t>
            </a:r>
            <a:r>
              <a:rPr lang="pl-PL" b="1" dirty="0" smtClean="0">
                <a:solidFill>
                  <a:srgbClr val="009900"/>
                </a:solidFill>
              </a:rPr>
              <a:t>Filipowicz</a:t>
            </a:r>
          </a:p>
          <a:p>
            <a:r>
              <a:rPr lang="pl-PL" b="1" i="1" dirty="0" smtClean="0">
                <a:solidFill>
                  <a:srgbClr val="009900"/>
                </a:solidFill>
              </a:rPr>
              <a:t>Modelowanie i analiza sieci kolejkowych</a:t>
            </a:r>
            <a:endParaRPr lang="pl-PL" b="1" i="1" dirty="0">
              <a:solidFill>
                <a:srgbClr val="009900"/>
              </a:solidFill>
            </a:endParaRP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81000"/>
            <a:ext cx="7772400" cy="11430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LITERATURA (</a:t>
            </a:r>
            <a:r>
              <a:rPr lang="pl-PL" dirty="0" err="1" smtClean="0">
                <a:solidFill>
                  <a:schemeClr val="folHlink"/>
                </a:solidFill>
              </a:rPr>
              <a:t>internet</a:t>
            </a:r>
            <a:r>
              <a:rPr lang="pl-PL" dirty="0" smtClean="0">
                <a:solidFill>
                  <a:schemeClr val="folHlink"/>
                </a:solidFill>
              </a:rPr>
              <a:t>, *.pdf </a:t>
            </a:r>
            <a:r>
              <a:rPr lang="pl-PL" dirty="0" err="1" smtClean="0">
                <a:solidFill>
                  <a:schemeClr val="folHlink"/>
                </a:solidFill>
              </a:rPr>
              <a:t>files</a:t>
            </a:r>
            <a:r>
              <a:rPr lang="pl-PL" dirty="0" smtClean="0">
                <a:solidFill>
                  <a:schemeClr val="folHlink"/>
                </a:solidFill>
              </a:rPr>
              <a:t>)</a:t>
            </a:r>
            <a:endParaRPr lang="pl-PL" dirty="0" smtClean="0"/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1143000" y="1600200"/>
            <a:ext cx="7666038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b="1" dirty="0" smtClean="0">
                <a:solidFill>
                  <a:srgbClr val="009900"/>
                </a:solidFill>
              </a:rPr>
              <a:t>Leonard </a:t>
            </a:r>
            <a:r>
              <a:rPr lang="pl-PL" b="1" dirty="0" err="1">
                <a:solidFill>
                  <a:srgbClr val="009900"/>
                </a:solidFill>
              </a:rPr>
              <a:t>Kleinrock</a:t>
            </a:r>
            <a:endParaRPr lang="pl-PL" b="1" dirty="0">
              <a:solidFill>
                <a:srgbClr val="009900"/>
              </a:solidFill>
            </a:endParaRPr>
          </a:p>
          <a:p>
            <a:r>
              <a:rPr lang="pl-PL" b="1" i="1" dirty="0" err="1">
                <a:solidFill>
                  <a:srgbClr val="009900"/>
                </a:solidFill>
              </a:rPr>
              <a:t>Queueing</a:t>
            </a:r>
            <a:r>
              <a:rPr lang="pl-PL" b="1" i="1" dirty="0">
                <a:solidFill>
                  <a:srgbClr val="009900"/>
                </a:solidFill>
              </a:rPr>
              <a:t> Systems - Vol. I: </a:t>
            </a:r>
            <a:r>
              <a:rPr lang="pl-PL" b="1" i="1" dirty="0" err="1">
                <a:solidFill>
                  <a:srgbClr val="009900"/>
                </a:solidFill>
              </a:rPr>
              <a:t>Theory</a:t>
            </a:r>
            <a:endParaRPr lang="pl-PL" b="1" i="1" dirty="0">
              <a:solidFill>
                <a:srgbClr val="009900"/>
              </a:solidFill>
            </a:endParaRPr>
          </a:p>
          <a:p>
            <a:r>
              <a:rPr lang="pl-PL" b="1" i="1" dirty="0" err="1">
                <a:solidFill>
                  <a:srgbClr val="009900"/>
                </a:solidFill>
              </a:rPr>
              <a:t>Queueing</a:t>
            </a:r>
            <a:r>
              <a:rPr lang="pl-PL" b="1" i="1" dirty="0">
                <a:solidFill>
                  <a:srgbClr val="009900"/>
                </a:solidFill>
              </a:rPr>
              <a:t> Systems - Vol. II: Computer </a:t>
            </a:r>
            <a:r>
              <a:rPr lang="pl-PL" b="1" i="1" dirty="0" err="1">
                <a:solidFill>
                  <a:srgbClr val="009900"/>
                </a:solidFill>
              </a:rPr>
              <a:t>Applications</a:t>
            </a:r>
            <a:endParaRPr lang="pl-PL" b="1" i="1" dirty="0">
              <a:solidFill>
                <a:srgbClr val="009900"/>
              </a:solidFill>
            </a:endParaRPr>
          </a:p>
          <a:p>
            <a:r>
              <a:rPr lang="pl-PL" b="1" dirty="0">
                <a:solidFill>
                  <a:srgbClr val="009900"/>
                </a:solidFill>
              </a:rPr>
              <a:t>John </a:t>
            </a:r>
            <a:r>
              <a:rPr lang="pl-PL" b="1" dirty="0" err="1">
                <a:solidFill>
                  <a:srgbClr val="009900"/>
                </a:solidFill>
              </a:rPr>
              <a:t>Wiley</a:t>
            </a:r>
            <a:r>
              <a:rPr lang="pl-PL" b="1" dirty="0">
                <a:solidFill>
                  <a:srgbClr val="009900"/>
                </a:solidFill>
              </a:rPr>
              <a:t> &amp; Sons 1975</a:t>
            </a:r>
          </a:p>
          <a:p>
            <a:endParaRPr lang="pl-PL" b="1" dirty="0">
              <a:solidFill>
                <a:srgbClr val="000099"/>
              </a:solidFill>
            </a:endParaRPr>
          </a:p>
          <a:p>
            <a:r>
              <a:rPr lang="pl-PL" b="1" dirty="0" smtClean="0">
                <a:solidFill>
                  <a:srgbClr val="009900"/>
                </a:solidFill>
              </a:rPr>
              <a:t>Dimitri </a:t>
            </a:r>
            <a:r>
              <a:rPr lang="pl-PL" b="1" dirty="0" err="1" smtClean="0">
                <a:solidFill>
                  <a:srgbClr val="009900"/>
                </a:solidFill>
              </a:rPr>
              <a:t>Bertsekas</a:t>
            </a:r>
            <a:r>
              <a:rPr lang="pl-PL" b="1" dirty="0" smtClean="0">
                <a:solidFill>
                  <a:srgbClr val="009900"/>
                </a:solidFill>
              </a:rPr>
              <a:t>, Robert </a:t>
            </a:r>
            <a:r>
              <a:rPr lang="pl-PL" b="1" dirty="0" err="1" smtClean="0">
                <a:solidFill>
                  <a:srgbClr val="009900"/>
                </a:solidFill>
              </a:rPr>
              <a:t>Gallager</a:t>
            </a:r>
            <a:endParaRPr lang="pl-PL" b="1" dirty="0">
              <a:solidFill>
                <a:srgbClr val="009900"/>
              </a:solidFill>
            </a:endParaRPr>
          </a:p>
          <a:p>
            <a:r>
              <a:rPr lang="pl-PL" b="1" i="1" dirty="0" smtClean="0">
                <a:solidFill>
                  <a:srgbClr val="009900"/>
                </a:solidFill>
              </a:rPr>
              <a:t>Data Networks</a:t>
            </a:r>
            <a:endParaRPr lang="pl-PL" b="1" dirty="0">
              <a:solidFill>
                <a:srgbClr val="009900"/>
              </a:solidFill>
            </a:endParaRPr>
          </a:p>
          <a:p>
            <a:r>
              <a:rPr lang="pl-PL" b="1" dirty="0" err="1" smtClean="0">
                <a:solidFill>
                  <a:srgbClr val="009900"/>
                </a:solidFill>
              </a:rPr>
              <a:t>Prentice</a:t>
            </a:r>
            <a:r>
              <a:rPr lang="pl-PL" b="1" dirty="0" smtClean="0">
                <a:solidFill>
                  <a:srgbClr val="009900"/>
                </a:solidFill>
              </a:rPr>
              <a:t> Hall 1993</a:t>
            </a:r>
            <a:endParaRPr lang="pl-PL" b="1" dirty="0">
              <a:solidFill>
                <a:srgbClr val="009900"/>
              </a:solidFill>
            </a:endParaRP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5" name="Prostokąt 4"/>
          <p:cNvSpPr/>
          <p:nvPr/>
        </p:nvSpPr>
        <p:spPr>
          <a:xfrm>
            <a:off x="1143000" y="4824155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b="1" dirty="0" smtClean="0">
                <a:solidFill>
                  <a:srgbClr val="008000"/>
                </a:solidFill>
              </a:rPr>
              <a:t>Lester Lipsky</a:t>
            </a:r>
          </a:p>
          <a:p>
            <a:r>
              <a:rPr lang="pl-PL" b="1" i="1" dirty="0" err="1" smtClean="0">
                <a:solidFill>
                  <a:srgbClr val="008000"/>
                </a:solidFill>
              </a:rPr>
              <a:t>Queueing</a:t>
            </a:r>
            <a:r>
              <a:rPr lang="pl-PL" b="1" i="1" dirty="0" smtClean="0">
                <a:solidFill>
                  <a:srgbClr val="008000"/>
                </a:solidFill>
              </a:rPr>
              <a:t> </a:t>
            </a:r>
            <a:r>
              <a:rPr lang="pl-PL" b="1" i="1" dirty="0" err="1" smtClean="0">
                <a:solidFill>
                  <a:srgbClr val="008000"/>
                </a:solidFill>
              </a:rPr>
              <a:t>Theory</a:t>
            </a:r>
            <a:r>
              <a:rPr lang="pl-PL" b="1" i="1" dirty="0" smtClean="0">
                <a:solidFill>
                  <a:srgbClr val="008000"/>
                </a:solidFill>
              </a:rPr>
              <a:t> - A </a:t>
            </a:r>
            <a:r>
              <a:rPr lang="pl-PL" b="1" i="1" dirty="0" err="1" smtClean="0">
                <a:solidFill>
                  <a:srgbClr val="008000"/>
                </a:solidFill>
              </a:rPr>
              <a:t>Linear</a:t>
            </a:r>
            <a:r>
              <a:rPr lang="pl-PL" b="1" i="1" dirty="0" smtClean="0">
                <a:solidFill>
                  <a:srgbClr val="008000"/>
                </a:solidFill>
              </a:rPr>
              <a:t> </a:t>
            </a:r>
            <a:r>
              <a:rPr lang="pl-PL" b="1" i="1" dirty="0" err="1" smtClean="0">
                <a:solidFill>
                  <a:srgbClr val="008000"/>
                </a:solidFill>
              </a:rPr>
              <a:t>Algebraic</a:t>
            </a:r>
            <a:r>
              <a:rPr lang="pl-PL" b="1" i="1" dirty="0" smtClean="0">
                <a:solidFill>
                  <a:srgbClr val="008000"/>
                </a:solidFill>
              </a:rPr>
              <a:t> </a:t>
            </a:r>
            <a:r>
              <a:rPr lang="pl-PL" b="1" i="1" dirty="0" err="1" smtClean="0">
                <a:solidFill>
                  <a:srgbClr val="008000"/>
                </a:solidFill>
              </a:rPr>
              <a:t>Approach</a:t>
            </a:r>
            <a:endParaRPr lang="pl-PL" b="1" i="1" dirty="0" smtClean="0">
              <a:solidFill>
                <a:srgbClr val="008000"/>
              </a:solidFill>
            </a:endParaRPr>
          </a:p>
          <a:p>
            <a:r>
              <a:rPr lang="pl-PL" b="1" dirty="0" err="1" smtClean="0">
                <a:solidFill>
                  <a:srgbClr val="008000"/>
                </a:solidFill>
              </a:rPr>
              <a:t>University</a:t>
            </a:r>
            <a:r>
              <a:rPr lang="pl-PL" b="1" dirty="0" smtClean="0">
                <a:solidFill>
                  <a:srgbClr val="008000"/>
                </a:solidFill>
              </a:rPr>
              <a:t> of Connecticut, 2008</a:t>
            </a:r>
          </a:p>
        </p:txBody>
      </p:sp>
    </p:spTree>
    <p:extLst>
      <p:ext uri="{BB962C8B-B14F-4D97-AF65-F5344CB8AC3E}">
        <p14:creationId xmlns:p14="http://schemas.microsoft.com/office/powerpoint/2010/main" val="3571069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óżowy">
  <a:themeElements>
    <a:clrScheme name="Różowy 2">
      <a:dk1>
        <a:srgbClr val="660066"/>
      </a:dk1>
      <a:lt1>
        <a:srgbClr val="FFFFFF"/>
      </a:lt1>
      <a:dk2>
        <a:srgbClr val="FF00FF"/>
      </a:dk2>
      <a:lt2>
        <a:srgbClr val="FFCC99"/>
      </a:lt2>
      <a:accent1>
        <a:srgbClr val="99FF99"/>
      </a:accent1>
      <a:accent2>
        <a:srgbClr val="CC66FF"/>
      </a:accent2>
      <a:accent3>
        <a:srgbClr val="FFFFFF"/>
      </a:accent3>
      <a:accent4>
        <a:srgbClr val="560056"/>
      </a:accent4>
      <a:accent5>
        <a:srgbClr val="CAFFCA"/>
      </a:accent5>
      <a:accent6>
        <a:srgbClr val="B95CE7"/>
      </a:accent6>
      <a:hlink>
        <a:srgbClr val="FF99CC"/>
      </a:hlink>
      <a:folHlink>
        <a:srgbClr val="006600"/>
      </a:folHlink>
    </a:clrScheme>
    <a:fontScheme name="Różowy">
      <a:majorFont>
        <a:latin typeface="Impact"/>
        <a:ea typeface=""/>
        <a:cs typeface=""/>
      </a:majorFont>
      <a:minorFont>
        <a:latin typeface="Impact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Różowy 1">
        <a:dk1>
          <a:srgbClr val="000000"/>
        </a:dk1>
        <a:lt1>
          <a:srgbClr val="FFFFFF"/>
        </a:lt1>
        <a:dk2>
          <a:srgbClr val="6600CC"/>
        </a:dk2>
        <a:lt2>
          <a:srgbClr val="CCECFF"/>
        </a:lt2>
        <a:accent1>
          <a:srgbClr val="00FFCC"/>
        </a:accent1>
        <a:accent2>
          <a:srgbClr val="9933FF"/>
        </a:accent2>
        <a:accent3>
          <a:srgbClr val="B8AAE2"/>
        </a:accent3>
        <a:accent4>
          <a:srgbClr val="DADADA"/>
        </a:accent4>
        <a:accent5>
          <a:srgbClr val="AAFFE2"/>
        </a:accent5>
        <a:accent6>
          <a:srgbClr val="8A2DE7"/>
        </a:accent6>
        <a:hlink>
          <a:srgbClr val="660066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óżowy 2">
        <a:dk1>
          <a:srgbClr val="660066"/>
        </a:dk1>
        <a:lt1>
          <a:srgbClr val="FFFFFF"/>
        </a:lt1>
        <a:dk2>
          <a:srgbClr val="FF00FF"/>
        </a:dk2>
        <a:lt2>
          <a:srgbClr val="FFCC99"/>
        </a:lt2>
        <a:accent1>
          <a:srgbClr val="99FF99"/>
        </a:accent1>
        <a:accent2>
          <a:srgbClr val="CC66FF"/>
        </a:accent2>
        <a:accent3>
          <a:srgbClr val="FFFFFF"/>
        </a:accent3>
        <a:accent4>
          <a:srgbClr val="560056"/>
        </a:accent4>
        <a:accent5>
          <a:srgbClr val="CAFFCA"/>
        </a:accent5>
        <a:accent6>
          <a:srgbClr val="B95CE7"/>
        </a:accent6>
        <a:hlink>
          <a:srgbClr val="FF99CC"/>
        </a:hlink>
        <a:folHlink>
          <a:srgbClr val="00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óżowy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óżowy 4">
        <a:dk1>
          <a:srgbClr val="000000"/>
        </a:dk1>
        <a:lt1>
          <a:srgbClr val="FFFFFF"/>
        </a:lt1>
        <a:dk2>
          <a:srgbClr val="CC0099"/>
        </a:dk2>
        <a:lt2>
          <a:srgbClr val="FFCCFF"/>
        </a:lt2>
        <a:accent1>
          <a:srgbClr val="00FF00"/>
        </a:accent1>
        <a:accent2>
          <a:srgbClr val="9933FF"/>
        </a:accent2>
        <a:accent3>
          <a:srgbClr val="E2AACA"/>
        </a:accent3>
        <a:accent4>
          <a:srgbClr val="DADADA"/>
        </a:accent4>
        <a:accent5>
          <a:srgbClr val="AAFFAA"/>
        </a:accent5>
        <a:accent6>
          <a:srgbClr val="8A2DE7"/>
        </a:accent6>
        <a:hlink>
          <a:srgbClr val="660066"/>
        </a:hlink>
        <a:folHlink>
          <a:srgbClr val="0066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C:\Microsoft Office\Szablony\Projekty prezentacji\Różowy.pot</Template>
  <TotalTime>4503</TotalTime>
  <Words>2393</Words>
  <Application>Microsoft Office PowerPoint</Application>
  <PresentationFormat>Pokaz na ekranie (4:3)</PresentationFormat>
  <Paragraphs>576</Paragraphs>
  <Slides>59</Slides>
  <Notes>50</Notes>
  <HiddenSlides>35</HiddenSlides>
  <MMClips>0</MMClips>
  <ScaleCrop>false</ScaleCrop>
  <HeadingPairs>
    <vt:vector size="8" baseType="variant">
      <vt:variant>
        <vt:lpstr>Używane czcionki</vt:lpstr>
      </vt:variant>
      <vt:variant>
        <vt:i4>8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5</vt:i4>
      </vt:variant>
      <vt:variant>
        <vt:lpstr>Tytuły slajdów</vt:lpstr>
      </vt:variant>
      <vt:variant>
        <vt:i4>59</vt:i4>
      </vt:variant>
    </vt:vector>
  </HeadingPairs>
  <TitlesOfParts>
    <vt:vector size="73" baseType="lpstr">
      <vt:lpstr>Arial</vt:lpstr>
      <vt:lpstr>Calibri</vt:lpstr>
      <vt:lpstr>Comic Sans MS</vt:lpstr>
      <vt:lpstr>Impact</vt:lpstr>
      <vt:lpstr>Symbol</vt:lpstr>
      <vt:lpstr>Times New Roman</vt:lpstr>
      <vt:lpstr>Verdana</vt:lpstr>
      <vt:lpstr>Wingdings</vt:lpstr>
      <vt:lpstr>Różowy</vt:lpstr>
      <vt:lpstr>Bitmap Image</vt:lpstr>
      <vt:lpstr>Klip</vt:lpstr>
      <vt:lpstr>Equation</vt:lpstr>
      <vt:lpstr>Równanie</vt:lpstr>
      <vt:lpstr>Visio</vt:lpstr>
      <vt:lpstr>MATEMATYKA w ANALIZIE SIECI i SYSTEMÓW </vt:lpstr>
      <vt:lpstr>WYKŁADY i ĆWICZENIA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LITERATURA (B. Gł. AGH)</vt:lpstr>
      <vt:lpstr>LITERATURA (internet, *.pdf files)</vt:lpstr>
      <vt:lpstr>LITERATURA (internet, *.pdf files)</vt:lpstr>
      <vt:lpstr>LITERATURA</vt:lpstr>
      <vt:lpstr>LITERATURA</vt:lpstr>
      <vt:lpstr>LITERATURA</vt:lpstr>
      <vt:lpstr>Prezentacja programu PowerPoint</vt:lpstr>
      <vt:lpstr>Prezentacja programu PowerPoint</vt:lpstr>
      <vt:lpstr>MODELOWANIE SIECI</vt:lpstr>
      <vt:lpstr>Prezentacja programu PowerPoint</vt:lpstr>
      <vt:lpstr>DLACZEGO MODELUJEMY?</vt:lpstr>
      <vt:lpstr>MODEL ANALITYCZNY vs SYMULACYJNY</vt:lpstr>
      <vt:lpstr>MODEL ANALITYCZNY vs SYMULACYJNY</vt:lpstr>
      <vt:lpstr>Prezentacja programu PowerPoint</vt:lpstr>
      <vt:lpstr>Prezentacja programu PowerPoint</vt:lpstr>
      <vt:lpstr>Prezentacja programu PowerPoint</vt:lpstr>
      <vt:lpstr>Prezentacja programu PowerPoint</vt:lpstr>
      <vt:lpstr>RODZAJE STRUMIENI RUCHU</vt:lpstr>
      <vt:lpstr>PRZEPŁYWNOŚCI STRUMIENI RUCHU</vt:lpstr>
      <vt:lpstr>Prezentacja programu PowerPoint</vt:lpstr>
      <vt:lpstr>PROFILE STRUMIENI RUCHU</vt:lpstr>
      <vt:lpstr>Prezentacja programu PowerPoint</vt:lpstr>
      <vt:lpstr>METRYKI EFEKTYWNOŚCI </vt:lpstr>
      <vt:lpstr>METRYKI QoE</vt:lpstr>
      <vt:lpstr>METRYKI QoS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PODSUMOWANIE</vt:lpstr>
      <vt:lpstr>SPRAWIEDLIWY DOSTĘP – prosty przykład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Katedra Telekomunikacji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MODELOWANIE I ANALIZA  SIECI TELKOMUNIKACYJNYCH</dc:title>
  <dc:creator>Zdzislaw Papir</dc:creator>
  <cp:lastModifiedBy>user</cp:lastModifiedBy>
  <cp:revision>892</cp:revision>
  <dcterms:created xsi:type="dcterms:W3CDTF">2002-02-20T08:49:57Z</dcterms:created>
  <dcterms:modified xsi:type="dcterms:W3CDTF">2023-02-27T11:06:44Z</dcterms:modified>
</cp:coreProperties>
</file>